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10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 id="2147483671" r:id="rId2"/>
    <p:sldMasterId id="2147483684" r:id="rId3"/>
  </p:sldMasterIdLst>
  <p:notesMasterIdLst>
    <p:notesMasterId r:id="rId124"/>
  </p:notesMasterIdLst>
  <p:sldIdLst>
    <p:sldId id="408" r:id="rId4"/>
    <p:sldId id="271" r:id="rId5"/>
    <p:sldId id="272" r:id="rId6"/>
    <p:sldId id="273" r:id="rId7"/>
    <p:sldId id="275" r:id="rId8"/>
    <p:sldId id="299" r:id="rId9"/>
    <p:sldId id="300" r:id="rId10"/>
    <p:sldId id="301" r:id="rId11"/>
    <p:sldId id="314" r:id="rId12"/>
    <p:sldId id="315" r:id="rId13"/>
    <p:sldId id="316" r:id="rId14"/>
    <p:sldId id="334" r:id="rId15"/>
    <p:sldId id="335" r:id="rId16"/>
    <p:sldId id="337" r:id="rId17"/>
    <p:sldId id="338" r:id="rId18"/>
    <p:sldId id="339" r:id="rId19"/>
    <p:sldId id="346" r:id="rId20"/>
    <p:sldId id="347" r:id="rId21"/>
    <p:sldId id="348" r:id="rId22"/>
    <p:sldId id="349" r:id="rId23"/>
    <p:sldId id="350" r:id="rId24"/>
    <p:sldId id="351" r:id="rId25"/>
    <p:sldId id="352" r:id="rId26"/>
    <p:sldId id="353" r:id="rId27"/>
    <p:sldId id="354" r:id="rId28"/>
    <p:sldId id="387" r:id="rId29"/>
    <p:sldId id="388" r:id="rId30"/>
    <p:sldId id="389" r:id="rId31"/>
    <p:sldId id="401" r:id="rId32"/>
    <p:sldId id="402" r:id="rId33"/>
    <p:sldId id="403" r:id="rId34"/>
    <p:sldId id="404" r:id="rId35"/>
    <p:sldId id="405" r:id="rId36"/>
    <p:sldId id="276" r:id="rId37"/>
    <p:sldId id="305" r:id="rId38"/>
    <p:sldId id="306" r:id="rId39"/>
    <p:sldId id="307" r:id="rId40"/>
    <p:sldId id="381" r:id="rId41"/>
    <p:sldId id="382" r:id="rId42"/>
    <p:sldId id="383" r:id="rId43"/>
    <p:sldId id="406" r:id="rId44"/>
    <p:sldId id="385" r:id="rId45"/>
    <p:sldId id="386" r:id="rId46"/>
    <p:sldId id="277" r:id="rId47"/>
    <p:sldId id="283" r:id="rId48"/>
    <p:sldId id="284" r:id="rId49"/>
    <p:sldId id="285" r:id="rId50"/>
    <p:sldId id="397" r:id="rId51"/>
    <p:sldId id="286" r:id="rId52"/>
    <p:sldId id="320" r:id="rId53"/>
    <p:sldId id="321" r:id="rId54"/>
    <p:sldId id="322" r:id="rId55"/>
    <p:sldId id="323" r:id="rId56"/>
    <p:sldId id="324" r:id="rId57"/>
    <p:sldId id="325" r:id="rId58"/>
    <p:sldId id="326" r:id="rId59"/>
    <p:sldId id="327" r:id="rId60"/>
    <p:sldId id="328" r:id="rId61"/>
    <p:sldId id="369" r:id="rId62"/>
    <p:sldId id="370" r:id="rId63"/>
    <p:sldId id="371" r:id="rId64"/>
    <p:sldId id="375" r:id="rId65"/>
    <p:sldId id="376" r:id="rId66"/>
    <p:sldId id="377" r:id="rId67"/>
    <p:sldId id="378" r:id="rId68"/>
    <p:sldId id="379" r:id="rId69"/>
    <p:sldId id="380" r:id="rId70"/>
    <p:sldId id="278" r:id="rId71"/>
    <p:sldId id="330" r:id="rId72"/>
    <p:sldId id="331" r:id="rId73"/>
    <p:sldId id="332" r:id="rId74"/>
    <p:sldId id="355" r:id="rId75"/>
    <p:sldId id="356" r:id="rId76"/>
    <p:sldId id="357" r:id="rId77"/>
    <p:sldId id="358" r:id="rId78"/>
    <p:sldId id="359" r:id="rId79"/>
    <p:sldId id="360" r:id="rId80"/>
    <p:sldId id="361" r:id="rId81"/>
    <p:sldId id="362" r:id="rId82"/>
    <p:sldId id="363" r:id="rId83"/>
    <p:sldId id="364" r:id="rId84"/>
    <p:sldId id="366" r:id="rId85"/>
    <p:sldId id="367" r:id="rId86"/>
    <p:sldId id="368" r:id="rId87"/>
    <p:sldId id="398" r:id="rId88"/>
    <p:sldId id="399" r:id="rId89"/>
    <p:sldId id="400" r:id="rId90"/>
    <p:sldId id="279" r:id="rId91"/>
    <p:sldId id="287" r:id="rId92"/>
    <p:sldId id="288" r:id="rId93"/>
    <p:sldId id="289" r:id="rId94"/>
    <p:sldId id="333" r:id="rId95"/>
    <p:sldId id="290" r:id="rId96"/>
    <p:sldId id="317" r:id="rId97"/>
    <p:sldId id="318" r:id="rId98"/>
    <p:sldId id="319" r:id="rId99"/>
    <p:sldId id="390" r:id="rId100"/>
    <p:sldId id="391" r:id="rId101"/>
    <p:sldId id="392" r:id="rId102"/>
    <p:sldId id="393" r:id="rId103"/>
    <p:sldId id="394" r:id="rId104"/>
    <p:sldId id="395" r:id="rId105"/>
    <p:sldId id="340" r:id="rId106"/>
    <p:sldId id="341" r:id="rId107"/>
    <p:sldId id="342" r:id="rId108"/>
    <p:sldId id="343" r:id="rId109"/>
    <p:sldId id="344" r:id="rId110"/>
    <p:sldId id="345" r:id="rId111"/>
    <p:sldId id="280" r:id="rId112"/>
    <p:sldId id="281" r:id="rId113"/>
    <p:sldId id="282" r:id="rId114"/>
    <p:sldId id="302" r:id="rId115"/>
    <p:sldId id="303" r:id="rId116"/>
    <p:sldId id="304" r:id="rId117"/>
    <p:sldId id="291" r:id="rId118"/>
    <p:sldId id="311" r:id="rId119"/>
    <p:sldId id="407" r:id="rId120"/>
    <p:sldId id="313" r:id="rId121"/>
    <p:sldId id="292" r:id="rId122"/>
    <p:sldId id="293" r:id="rId12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B5F1"/>
    <a:srgbClr val="4DA6F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36363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ff">
        <a:font>
          <a:latin typeface="Arial"/>
          <a:ea typeface="Arial"/>
          <a:cs typeface="Arial"/>
        </a:font>
        <a:srgbClr val="363636"/>
      </a:tcTxStyle>
      <a:tcStyle>
        <a:tcBdr>
          <a:left>
            <a:ln w="9525" cap="flat">
              <a:solidFill>
                <a:srgbClr val="2291FE"/>
              </a:solidFill>
              <a:prstDash val="solid"/>
              <a:round/>
            </a:ln>
          </a:left>
          <a:right>
            <a:ln w="9525" cap="flat">
              <a:solidFill>
                <a:srgbClr val="2291FE"/>
              </a:solidFill>
              <a:prstDash val="solid"/>
              <a:round/>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
          <a:latin typeface="Arial"/>
          <a:ea typeface="Arial"/>
          <a:cs typeface="Arial"/>
        </a:font>
        <a:srgbClr val="363636"/>
      </a:tcTxStyle>
      <a:tcStyle>
        <a:tcBdr>
          <a:left>
            <a:ln w="12700" cap="flat">
              <a:noFill/>
              <a:miter lim="400000"/>
            </a:ln>
          </a:left>
          <a:right>
            <a:ln w="12700" cap="flat">
              <a:noFill/>
              <a:miter lim="400000"/>
            </a:ln>
          </a:right>
          <a:top>
            <a:ln w="50800" cap="flat">
              <a:solidFill>
                <a:schemeClr val="accent1"/>
              </a:solidFill>
              <a:prstDash val="solid"/>
              <a:round/>
            </a:ln>
          </a:top>
          <a:bottom>
            <a:ln w="9525" cap="flat">
              <a:solidFill>
                <a:srgbClr val="2291FE"/>
              </a:solidFill>
              <a:prstDash val="solid"/>
              <a:round/>
            </a:ln>
          </a:bottom>
          <a:insideH>
            <a:ln w="12700" cap="flat">
              <a:noFill/>
              <a:miter lim="400000"/>
            </a:ln>
          </a:insideH>
          <a:insideV>
            <a:ln w="12700" cap="flat">
              <a:noFill/>
              <a:miter lim="400000"/>
            </a:ln>
          </a:insideV>
        </a:tcBdr>
        <a:fill>
          <a:noFill/>
        </a:fill>
      </a:tcStyle>
    </a:lastRow>
    <a:firstRow>
      <a:tcTxStyle b="on" i="off">
        <a:font>
          <a:latin typeface="Arial"/>
          <a:ea typeface="Arial"/>
          <a:cs typeface="Arial"/>
        </a:font>
        <a:srgbClr val="002850"/>
      </a:tcTxStyle>
      <a:tcStyle>
        <a:tcBdr>
          <a:left>
            <a:ln w="12700" cap="flat">
              <a:noFill/>
              <a:miter lim="400000"/>
            </a:ln>
          </a:left>
          <a:right>
            <a:ln w="12700" cap="flat">
              <a:noFill/>
              <a:miter lim="400000"/>
            </a:ln>
          </a:right>
          <a:top>
            <a:ln w="9525" cap="flat">
              <a:solidFill>
                <a:srgbClr val="2291FE"/>
              </a:solidFill>
              <a:prstDash val="solid"/>
              <a:round/>
            </a:ln>
          </a:top>
          <a:bottom>
            <a:ln w="9525" cap="flat">
              <a:solidFill>
                <a:srgbClr val="2291F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96969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CBDCFF"/>
          </a:solidFill>
        </a:fill>
      </a:tcStyle>
    </a:wholeTbl>
    <a:band2H>
      <a:tcTxStyle/>
      <a:tcStyle>
        <a:tcBdr/>
        <a:fill>
          <a:solidFill>
            <a:srgbClr val="E7EEFF"/>
          </a:solidFill>
        </a:fill>
      </a:tcStyle>
    </a:band2H>
    <a:firstCol>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1"/>
          </a:solidFill>
        </a:fill>
      </a:tcStyle>
    </a:firstCol>
    <a:la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381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1"/>
          </a:solidFill>
        </a:fill>
      </a:tcStyle>
    </a:lastRow>
    <a:fir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381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1"/>
          </a:solidFill>
        </a:fill>
      </a:tcStyle>
    </a:firstRow>
  </a:tblStyle>
  <a:tblStyle styleId="{EEE7283C-3CF3-47DC-8721-378D4A62B228}" styleName="">
    <a:tblBg/>
    <a:wholeTbl>
      <a:tcTxStyle b="off" i="off">
        <a:font>
          <a:latin typeface="Arial"/>
          <a:ea typeface="Arial"/>
          <a:cs typeface="Arial"/>
        </a:font>
        <a:srgbClr val="96969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FFE8CA"/>
          </a:solidFill>
        </a:fill>
      </a:tcStyle>
    </a:wholeTbl>
    <a:band2H>
      <a:tcTxStyle/>
      <a:tcStyle>
        <a:tcBdr/>
        <a:fill>
          <a:solidFill>
            <a:srgbClr val="FFF4E6"/>
          </a:solidFill>
        </a:fill>
      </a:tcStyle>
    </a:band2H>
    <a:firstCol>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3"/>
          </a:solidFill>
        </a:fill>
      </a:tcStyle>
    </a:firstCol>
    <a:la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381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3"/>
          </a:solidFill>
        </a:fill>
      </a:tcStyle>
    </a:lastRow>
    <a:fir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381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3"/>
          </a:solidFill>
        </a:fill>
      </a:tcStyle>
    </a:firstRow>
  </a:tblStyle>
  <a:tblStyle styleId="{CF821DB8-F4EB-4A41-A1BA-3FCAFE7338EE}" styleName="">
    <a:tblBg/>
    <a:wholeTbl>
      <a:tcTxStyle b="off" i="off">
        <a:font>
          <a:latin typeface="Arial"/>
          <a:ea typeface="Arial"/>
          <a:cs typeface="Arial"/>
        </a:font>
        <a:srgbClr val="96969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F6D1CA"/>
          </a:solidFill>
        </a:fill>
      </a:tcStyle>
    </a:wholeTbl>
    <a:band2H>
      <a:tcTxStyle/>
      <a:tcStyle>
        <a:tcBdr/>
        <a:fill>
          <a:solidFill>
            <a:srgbClr val="FAE9E6"/>
          </a:solidFill>
        </a:fill>
      </a:tcStyle>
    </a:band2H>
    <a:firstCol>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6"/>
          </a:solidFill>
        </a:fill>
      </a:tcStyle>
    </a:firstCol>
    <a:la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381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6"/>
          </a:solidFill>
        </a:fill>
      </a:tcStyle>
    </a:lastRow>
    <a:fir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381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chemeClr val="accent6"/>
          </a:solidFill>
        </a:fill>
      </a:tcStyle>
    </a:firstRow>
  </a:tblStyle>
  <a:tblStyle styleId="{33BA23B1-9221-436E-865A-0063620EA4FD}" styleName="">
    <a:tblBg/>
    <a:wholeTbl>
      <a:tcTxStyle b="off" i="off">
        <a:font>
          <a:latin typeface="Arial"/>
          <a:ea typeface="Arial"/>
          <a:cs typeface="Arial"/>
        </a:font>
        <a:srgbClr val="96969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EEEEE"/>
          </a:solidFill>
        </a:fill>
      </a:tcStyle>
    </a:wholeTbl>
    <a:band2H>
      <a:tcTxStyle/>
      <a:tcStyle>
        <a:tcBdr/>
        <a:fill>
          <a:solidFill>
            <a:srgbClr val="363636"/>
          </a:solidFill>
        </a:fill>
      </a:tcStyle>
    </a:band2H>
    <a:firstCol>
      <a:tcTxStyle b="on" i="off">
        <a:font>
          <a:latin typeface="Arial"/>
          <a:ea typeface="Arial"/>
          <a:cs typeface="Arial"/>
        </a:font>
        <a:srgbClr val="36363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969696"/>
      </a:tcTxStyle>
      <a:tcStyle>
        <a:tcBdr>
          <a:left>
            <a:ln w="12700" cap="flat">
              <a:noFill/>
              <a:miter lim="400000"/>
            </a:ln>
          </a:left>
          <a:right>
            <a:ln w="12700" cap="flat">
              <a:noFill/>
              <a:miter lim="400000"/>
            </a:ln>
          </a:right>
          <a:top>
            <a:ln w="50800" cap="flat">
              <a:solidFill>
                <a:srgbClr val="969696"/>
              </a:solidFill>
              <a:prstDash val="solid"/>
              <a:round/>
            </a:ln>
          </a:top>
          <a:bottom>
            <a:ln w="25400" cap="flat">
              <a:solidFill>
                <a:srgbClr val="969696"/>
              </a:solidFill>
              <a:prstDash val="solid"/>
              <a:round/>
            </a:ln>
          </a:bottom>
          <a:insideH>
            <a:ln w="12700" cap="flat">
              <a:noFill/>
              <a:miter lim="400000"/>
            </a:ln>
          </a:insideH>
          <a:insideV>
            <a:ln w="12700" cap="flat">
              <a:noFill/>
              <a:miter lim="400000"/>
            </a:ln>
          </a:insideV>
        </a:tcBdr>
        <a:fill>
          <a:solidFill>
            <a:srgbClr val="363636"/>
          </a:solidFill>
        </a:fill>
      </a:tcStyle>
    </a:lastRow>
    <a:firstRow>
      <a:tcTxStyle b="on" i="off">
        <a:font>
          <a:latin typeface="Arial"/>
          <a:ea typeface="Arial"/>
          <a:cs typeface="Arial"/>
        </a:font>
        <a:srgbClr val="363636"/>
      </a:tcTxStyle>
      <a:tcStyle>
        <a:tcBdr>
          <a:left>
            <a:ln w="12700" cap="flat">
              <a:noFill/>
              <a:miter lim="400000"/>
            </a:ln>
          </a:left>
          <a:right>
            <a:ln w="12700" cap="flat">
              <a:noFill/>
              <a:miter lim="400000"/>
            </a:ln>
          </a:right>
          <a:top>
            <a:ln w="25400" cap="flat">
              <a:solidFill>
                <a:srgbClr val="969696"/>
              </a:solidFill>
              <a:prstDash val="solid"/>
              <a:round/>
            </a:ln>
          </a:top>
          <a:bottom>
            <a:ln w="25400" cap="flat">
              <a:solidFill>
                <a:srgbClr val="96969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Arial"/>
          <a:ea typeface="Arial"/>
          <a:cs typeface="Arial"/>
        </a:font>
        <a:srgbClr val="96969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DCDCDC"/>
          </a:solidFill>
        </a:fill>
      </a:tcStyle>
    </a:wholeTbl>
    <a:band2H>
      <a:tcTxStyle/>
      <a:tcStyle>
        <a:tcBdr/>
        <a:fill>
          <a:solidFill>
            <a:srgbClr val="EEEEEE"/>
          </a:solidFill>
        </a:fill>
      </a:tcStyle>
    </a:band2H>
    <a:firstCol>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969696"/>
          </a:solidFill>
        </a:fill>
      </a:tcStyle>
    </a:firstCol>
    <a:la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38100" cap="flat">
              <a:solidFill>
                <a:srgbClr val="363636"/>
              </a:solidFill>
              <a:prstDash val="solid"/>
              <a:round/>
            </a:ln>
          </a:top>
          <a:bottom>
            <a:ln w="127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969696"/>
          </a:solidFill>
        </a:fill>
      </a:tcStyle>
    </a:lastRow>
    <a:firstRow>
      <a:tcTxStyle b="on" i="off">
        <a:font>
          <a:latin typeface="Arial"/>
          <a:ea typeface="Arial"/>
          <a:cs typeface="Arial"/>
        </a:font>
        <a:srgbClr val="363636"/>
      </a:tcTxStyle>
      <a:tcStyle>
        <a:tcBdr>
          <a:left>
            <a:ln w="12700" cap="flat">
              <a:solidFill>
                <a:srgbClr val="363636"/>
              </a:solidFill>
              <a:prstDash val="solid"/>
              <a:round/>
            </a:ln>
          </a:left>
          <a:right>
            <a:ln w="12700" cap="flat">
              <a:solidFill>
                <a:srgbClr val="363636"/>
              </a:solidFill>
              <a:prstDash val="solid"/>
              <a:round/>
            </a:ln>
          </a:right>
          <a:top>
            <a:ln w="12700" cap="flat">
              <a:solidFill>
                <a:srgbClr val="363636"/>
              </a:solidFill>
              <a:prstDash val="solid"/>
              <a:round/>
            </a:ln>
          </a:top>
          <a:bottom>
            <a:ln w="38100" cap="flat">
              <a:solidFill>
                <a:srgbClr val="363636"/>
              </a:solidFill>
              <a:prstDash val="solid"/>
              <a:round/>
            </a:ln>
          </a:bottom>
          <a:insideH>
            <a:ln w="12700" cap="flat">
              <a:solidFill>
                <a:srgbClr val="363636"/>
              </a:solidFill>
              <a:prstDash val="solid"/>
              <a:round/>
            </a:ln>
          </a:insideH>
          <a:insideV>
            <a:ln w="12700" cap="flat">
              <a:solidFill>
                <a:srgbClr val="363636"/>
              </a:solidFill>
              <a:prstDash val="solid"/>
              <a:round/>
            </a:ln>
          </a:insideV>
        </a:tcBdr>
        <a:fill>
          <a:solidFill>
            <a:srgbClr val="96969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63" autoAdjust="0"/>
    <p:restoredTop sz="94660"/>
  </p:normalViewPr>
  <p:slideViewPr>
    <p:cSldViewPr snapToGrid="0">
      <p:cViewPr varScale="1">
        <p:scale>
          <a:sx n="123" d="100"/>
          <a:sy n="123" d="100"/>
        </p:scale>
        <p:origin x="88" y="2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notesMaster" Target="notesMasters/notesMaster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oleObject" Target="file:///C:\Users\msmltzer\Desktop\Analysis%20of%20Erollment%20Numbers%205-27-21.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早期進行者</c:v>
                </c:pt>
              </c:strCache>
            </c:strRef>
          </c:tx>
          <c:spPr>
            <a:solidFill>
              <a:schemeClr val="accent2"/>
            </a:solidFill>
            <a:ln>
              <a:noFill/>
            </a:ln>
            <a:effectLst/>
          </c:spPr>
          <c:invertIfNegative val="0"/>
          <c:cat>
            <c:strRef>
              <c:f>Sheet1!$A$2:$A$9</c:f>
              <c:strCache>
                <c:ptCount val="8"/>
                <c:pt idx="0">
                  <c:v>KEAP 1（n=11）</c:v>
                </c:pt>
                <c:pt idx="1">
                  <c:v>STK 11（n=13）</c:v>
                </c:pt>
                <c:pt idx="2">
                  <c:v>細胞周期（n=27）</c:v>
                </c:pt>
                <c:pt idx="3">
                  <c:v>WNT経路（n=24）</c:v>
                </c:pt>
                <c:pt idx="4">
                  <c:v>DNA損傷修復（n=50）</c:v>
                </c:pt>
                <c:pt idx="5">
                  <c:v>RAS/MAPK経路（n=23）</c:v>
                </c:pt>
                <c:pt idx="6">
                  <c:v>P13K/AKT/mTOR経路（n=24）</c:v>
                </c:pt>
                <c:pt idx="7">
                  <c:v>RTK（n=29）</c:v>
                </c:pt>
              </c:strCache>
            </c:strRef>
          </c:cat>
          <c:val>
            <c:numRef>
              <c:f>Sheet1!$B$2:$B$9</c:f>
              <c:numCache>
                <c:formatCode>General</c:formatCode>
                <c:ptCount val="8"/>
                <c:pt idx="0">
                  <c:v>63.6</c:v>
                </c:pt>
                <c:pt idx="1">
                  <c:v>30.8</c:v>
                </c:pt>
                <c:pt idx="2">
                  <c:v>22.2</c:v>
                </c:pt>
                <c:pt idx="3">
                  <c:v>33.299999999999997</c:v>
                </c:pt>
                <c:pt idx="4">
                  <c:v>28</c:v>
                </c:pt>
                <c:pt idx="5">
                  <c:v>26.1</c:v>
                </c:pt>
                <c:pt idx="6">
                  <c:v>25</c:v>
                </c:pt>
                <c:pt idx="7">
                  <c:v>30.8</c:v>
                </c:pt>
              </c:numCache>
            </c:numRef>
          </c:val>
          <c:extLst>
            <c:ext xmlns:c16="http://schemas.microsoft.com/office/drawing/2014/chart" uri="{C3380CC4-5D6E-409C-BE32-E72D297353CC}">
              <c16:uniqueId val="{00000000-8753-411B-A2BF-439A3CAEEE20}"/>
            </c:ext>
          </c:extLst>
        </c:ser>
        <c:ser>
          <c:idx val="1"/>
          <c:order val="1"/>
          <c:tx>
            <c:strRef>
              <c:f>Sheet1!$C$1</c:f>
              <c:strCache>
                <c:ptCount val="1"/>
                <c:pt idx="0">
                  <c:v>後期進行者</c:v>
                </c:pt>
              </c:strCache>
            </c:strRef>
          </c:tx>
          <c:spPr>
            <a:solidFill>
              <a:schemeClr val="accent3"/>
            </a:solidFill>
            <a:ln>
              <a:noFill/>
            </a:ln>
            <a:effectLst/>
          </c:spPr>
          <c:invertIfNegative val="0"/>
          <c:cat>
            <c:strRef>
              <c:f>Sheet1!$A$2:$A$9</c:f>
              <c:strCache>
                <c:ptCount val="8"/>
                <c:pt idx="0">
                  <c:v>KEAP 1（n=11）</c:v>
                </c:pt>
                <c:pt idx="1">
                  <c:v>STK 11（n=13）</c:v>
                </c:pt>
                <c:pt idx="2">
                  <c:v>細胞周期（n=27）</c:v>
                </c:pt>
                <c:pt idx="3">
                  <c:v>WNT経路（n=24）</c:v>
                </c:pt>
                <c:pt idx="4">
                  <c:v>DNA損傷修復（n=50）</c:v>
                </c:pt>
                <c:pt idx="5">
                  <c:v>RAS/MAPK経路（n=23）</c:v>
                </c:pt>
                <c:pt idx="6">
                  <c:v>P13K/AKT/mTOR経路（n=24）</c:v>
                </c:pt>
                <c:pt idx="7">
                  <c:v>RTK（n=29）</c:v>
                </c:pt>
              </c:strCache>
            </c:strRef>
          </c:cat>
          <c:val>
            <c:numRef>
              <c:f>Sheet1!$C$2:$C$9</c:f>
              <c:numCache>
                <c:formatCode>General</c:formatCode>
                <c:ptCount val="8"/>
                <c:pt idx="0">
                  <c:v>18.2</c:v>
                </c:pt>
                <c:pt idx="1">
                  <c:v>38.5</c:v>
                </c:pt>
                <c:pt idx="2">
                  <c:v>51.9</c:v>
                </c:pt>
                <c:pt idx="3">
                  <c:v>50</c:v>
                </c:pt>
                <c:pt idx="4">
                  <c:v>40</c:v>
                </c:pt>
                <c:pt idx="5">
                  <c:v>39.1</c:v>
                </c:pt>
                <c:pt idx="6">
                  <c:v>33.299999999999997</c:v>
                </c:pt>
                <c:pt idx="7">
                  <c:v>35.9</c:v>
                </c:pt>
              </c:numCache>
            </c:numRef>
          </c:val>
          <c:extLst>
            <c:ext xmlns:c16="http://schemas.microsoft.com/office/drawing/2014/chart" uri="{C3380CC4-5D6E-409C-BE32-E72D297353CC}">
              <c16:uniqueId val="{00000001-8753-411B-A2BF-439A3CAEEE20}"/>
            </c:ext>
          </c:extLst>
        </c:ser>
        <c:ser>
          <c:idx val="2"/>
          <c:order val="2"/>
          <c:tx>
            <c:strRef>
              <c:f>Sheet1!$D$1</c:f>
              <c:strCache>
                <c:ptCount val="1"/>
                <c:pt idx="0">
                  <c:v>進行中の疾病管理</c:v>
                </c:pt>
              </c:strCache>
            </c:strRef>
          </c:tx>
          <c:spPr>
            <a:solidFill>
              <a:schemeClr val="bg2"/>
            </a:solidFill>
            <a:ln>
              <a:noFill/>
            </a:ln>
            <a:effectLst/>
          </c:spPr>
          <c:invertIfNegative val="0"/>
          <c:cat>
            <c:strRef>
              <c:f>Sheet1!$A$2:$A$9</c:f>
              <c:strCache>
                <c:ptCount val="8"/>
                <c:pt idx="0">
                  <c:v>KEAP 1（n=11）</c:v>
                </c:pt>
                <c:pt idx="1">
                  <c:v>STK 11（n=13）</c:v>
                </c:pt>
                <c:pt idx="2">
                  <c:v>細胞周期（n=27）</c:v>
                </c:pt>
                <c:pt idx="3">
                  <c:v>WNT経路（n=24）</c:v>
                </c:pt>
                <c:pt idx="4">
                  <c:v>DNA損傷修復（n=50）</c:v>
                </c:pt>
                <c:pt idx="5">
                  <c:v>RAS/MAPK経路（n=23）</c:v>
                </c:pt>
                <c:pt idx="6">
                  <c:v>P13K/AKT/mTOR経路（n=24）</c:v>
                </c:pt>
                <c:pt idx="7">
                  <c:v>RTK（n=29）</c:v>
                </c:pt>
              </c:strCache>
            </c:strRef>
          </c:cat>
          <c:val>
            <c:numRef>
              <c:f>Sheet1!$D$2:$D$9</c:f>
              <c:numCache>
                <c:formatCode>General</c:formatCode>
                <c:ptCount val="8"/>
                <c:pt idx="0">
                  <c:v>18.2</c:v>
                </c:pt>
                <c:pt idx="1">
                  <c:v>30.8</c:v>
                </c:pt>
                <c:pt idx="2">
                  <c:v>25.9</c:v>
                </c:pt>
                <c:pt idx="3">
                  <c:v>16.7</c:v>
                </c:pt>
                <c:pt idx="4">
                  <c:v>32</c:v>
                </c:pt>
                <c:pt idx="5">
                  <c:v>34.799999999999997</c:v>
                </c:pt>
                <c:pt idx="6">
                  <c:v>41.7</c:v>
                </c:pt>
                <c:pt idx="7">
                  <c:v>33.299999999999997</c:v>
                </c:pt>
              </c:numCache>
            </c:numRef>
          </c:val>
          <c:extLst>
            <c:ext xmlns:c16="http://schemas.microsoft.com/office/drawing/2014/chart" uri="{C3380CC4-5D6E-409C-BE32-E72D297353CC}">
              <c16:uniqueId val="{00000002-8753-411B-A2BF-439A3CAEEE20}"/>
            </c:ext>
          </c:extLst>
        </c:ser>
        <c:dLbls>
          <c:showLegendKey val="0"/>
          <c:showVal val="0"/>
          <c:showCatName val="0"/>
          <c:showSerName val="0"/>
          <c:showPercent val="0"/>
          <c:showBubbleSize val="0"/>
        </c:dLbls>
        <c:gapWidth val="56"/>
        <c:overlap val="100"/>
        <c:axId val="1797593823"/>
        <c:axId val="1797585087"/>
      </c:barChart>
      <c:catAx>
        <c:axId val="1797593823"/>
        <c:scaling>
          <c:orientation val="minMax"/>
        </c:scaling>
        <c:delete val="0"/>
        <c:axPos val="b"/>
        <c:numFmt formatCode="General" sourceLinked="1"/>
        <c:majorTickMark val="out"/>
        <c:minorTickMark val="none"/>
        <c:tickLblPos val="nextTo"/>
        <c:spPr>
          <a:noFill/>
          <a:ln w="19050" cap="flat" cmpd="sng" algn="ctr">
            <a:solidFill>
              <a:srgbClr val="002850"/>
            </a:solidFill>
            <a:round/>
          </a:ln>
          <a:effectLst/>
        </c:spPr>
        <c:txPr>
          <a:bodyPr rot="-60000000" spcFirstLastPara="1" vertOverflow="ellipsis" vert="horz" wrap="square" anchor="ctr" anchorCtr="1"/>
          <a:lstStyle/>
          <a:p>
            <a:pPr>
              <a:defRPr sz="1200" b="0" i="0" u="none" strike="noStrike" kern="1200" baseline="0">
                <a:solidFill>
                  <a:srgbClr val="363636"/>
                </a:solidFill>
                <a:latin typeface="+mn-lt"/>
                <a:ea typeface="+mn-ea"/>
                <a:cs typeface="+mn-cs"/>
              </a:defRPr>
            </a:pPr>
            <a:endParaRPr lang="en-US"/>
          </a:p>
        </c:txPr>
        <c:crossAx val="1797585087"/>
        <c:crosses val="autoZero"/>
        <c:auto val="1"/>
        <c:lblAlgn val="ctr"/>
        <c:lblOffset val="100"/>
        <c:noMultiLvlLbl val="0"/>
      </c:catAx>
      <c:valAx>
        <c:axId val="1797585087"/>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79759382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Early progressors</c:v>
                </c:pt>
              </c:strCache>
            </c:strRef>
          </c:tx>
          <c:spPr>
            <a:solidFill>
              <a:schemeClr val="accent2"/>
            </a:solidFill>
            <a:ln>
              <a:noFill/>
            </a:ln>
            <a:effectLst/>
          </c:spPr>
          <c:invertIfNegative val="0"/>
          <c:cat>
            <c:numRef>
              <c:f>Sheet1!$A$2:$A$10</c:f>
              <c:numCache>
                <c:formatCode>General</c:formatCode>
                <c:ptCount val="9"/>
              </c:numCache>
            </c:numRef>
          </c:cat>
          <c:val>
            <c:numRef>
              <c:f>Sheet1!$B$2:$B$10</c:f>
              <c:numCache>
                <c:formatCode>General</c:formatCode>
                <c:ptCount val="9"/>
                <c:pt idx="0">
                  <c:v>15.4</c:v>
                </c:pt>
                <c:pt idx="1">
                  <c:v>0</c:v>
                </c:pt>
                <c:pt idx="2">
                  <c:v>20</c:v>
                </c:pt>
                <c:pt idx="3">
                  <c:v>0</c:v>
                </c:pt>
                <c:pt idx="4">
                  <c:v>50</c:v>
                </c:pt>
                <c:pt idx="5">
                  <c:v>0</c:v>
                </c:pt>
                <c:pt idx="6">
                  <c:v>40</c:v>
                </c:pt>
                <c:pt idx="7">
                  <c:v>15.4</c:v>
                </c:pt>
                <c:pt idx="8">
                  <c:v>41.7</c:v>
                </c:pt>
              </c:numCache>
            </c:numRef>
          </c:val>
          <c:extLst>
            <c:ext xmlns:c16="http://schemas.microsoft.com/office/drawing/2014/chart" uri="{C3380CC4-5D6E-409C-BE32-E72D297353CC}">
              <c16:uniqueId val="{00000000-6E93-4924-875B-C6B48CB66571}"/>
            </c:ext>
          </c:extLst>
        </c:ser>
        <c:ser>
          <c:idx val="1"/>
          <c:order val="1"/>
          <c:tx>
            <c:strRef>
              <c:f>Sheet1!$C$1</c:f>
              <c:strCache>
                <c:ptCount val="1"/>
                <c:pt idx="0">
                  <c:v>Late progressors</c:v>
                </c:pt>
              </c:strCache>
            </c:strRef>
          </c:tx>
          <c:spPr>
            <a:solidFill>
              <a:schemeClr val="accent3"/>
            </a:solidFill>
            <a:ln>
              <a:noFill/>
            </a:ln>
            <a:effectLst/>
          </c:spPr>
          <c:invertIfNegative val="0"/>
          <c:cat>
            <c:numRef>
              <c:f>Sheet1!$A$2:$A$10</c:f>
              <c:numCache>
                <c:formatCode>General</c:formatCode>
                <c:ptCount val="9"/>
              </c:numCache>
            </c:numRef>
          </c:cat>
          <c:val>
            <c:numRef>
              <c:f>Sheet1!$C$2:$C$10</c:f>
              <c:numCache>
                <c:formatCode>General</c:formatCode>
                <c:ptCount val="9"/>
                <c:pt idx="0">
                  <c:v>38.5</c:v>
                </c:pt>
                <c:pt idx="1">
                  <c:v>40</c:v>
                </c:pt>
                <c:pt idx="2">
                  <c:v>40</c:v>
                </c:pt>
                <c:pt idx="3">
                  <c:v>25</c:v>
                </c:pt>
                <c:pt idx="4">
                  <c:v>0</c:v>
                </c:pt>
                <c:pt idx="5">
                  <c:v>50</c:v>
                </c:pt>
                <c:pt idx="6">
                  <c:v>40</c:v>
                </c:pt>
                <c:pt idx="7">
                  <c:v>46.1</c:v>
                </c:pt>
                <c:pt idx="8">
                  <c:v>50</c:v>
                </c:pt>
              </c:numCache>
            </c:numRef>
          </c:val>
          <c:extLst>
            <c:ext xmlns:c16="http://schemas.microsoft.com/office/drawing/2014/chart" uri="{C3380CC4-5D6E-409C-BE32-E72D297353CC}">
              <c16:uniqueId val="{00000001-6E93-4924-875B-C6B48CB66571}"/>
            </c:ext>
          </c:extLst>
        </c:ser>
        <c:ser>
          <c:idx val="2"/>
          <c:order val="2"/>
          <c:tx>
            <c:strRef>
              <c:f>Sheet1!$D$1</c:f>
              <c:strCache>
                <c:ptCount val="1"/>
                <c:pt idx="0">
                  <c:v>Ongoing disease control</c:v>
                </c:pt>
              </c:strCache>
            </c:strRef>
          </c:tx>
          <c:spPr>
            <a:solidFill>
              <a:schemeClr val="bg2"/>
            </a:solidFill>
            <a:ln>
              <a:noFill/>
            </a:ln>
            <a:effectLst/>
          </c:spPr>
          <c:invertIfNegative val="0"/>
          <c:cat>
            <c:numRef>
              <c:f>Sheet1!$A$2:$A$10</c:f>
              <c:numCache>
                <c:formatCode>General</c:formatCode>
                <c:ptCount val="9"/>
              </c:numCache>
            </c:numRef>
          </c:cat>
          <c:val>
            <c:numRef>
              <c:f>Sheet1!$D$2:$D$10</c:f>
              <c:numCache>
                <c:formatCode>General</c:formatCode>
                <c:ptCount val="9"/>
                <c:pt idx="0">
                  <c:v>46.2</c:v>
                </c:pt>
                <c:pt idx="1">
                  <c:v>60</c:v>
                </c:pt>
                <c:pt idx="2">
                  <c:v>40</c:v>
                </c:pt>
                <c:pt idx="3">
                  <c:v>75</c:v>
                </c:pt>
                <c:pt idx="4">
                  <c:v>50</c:v>
                </c:pt>
                <c:pt idx="5">
                  <c:v>50</c:v>
                </c:pt>
                <c:pt idx="6">
                  <c:v>20</c:v>
                </c:pt>
                <c:pt idx="7">
                  <c:v>38.5</c:v>
                </c:pt>
                <c:pt idx="8">
                  <c:v>8.3000000000000007</c:v>
                </c:pt>
              </c:numCache>
            </c:numRef>
          </c:val>
          <c:extLst>
            <c:ext xmlns:c16="http://schemas.microsoft.com/office/drawing/2014/chart" uri="{C3380CC4-5D6E-409C-BE32-E72D297353CC}">
              <c16:uniqueId val="{00000002-6E93-4924-875B-C6B48CB66571}"/>
            </c:ext>
          </c:extLst>
        </c:ser>
        <c:dLbls>
          <c:showLegendKey val="0"/>
          <c:showVal val="0"/>
          <c:showCatName val="0"/>
          <c:showSerName val="0"/>
          <c:showPercent val="0"/>
          <c:showBubbleSize val="0"/>
        </c:dLbls>
        <c:gapWidth val="22"/>
        <c:overlap val="100"/>
        <c:axId val="1797593823"/>
        <c:axId val="1797585087"/>
      </c:barChart>
      <c:catAx>
        <c:axId val="1797593823"/>
        <c:scaling>
          <c:orientation val="minMax"/>
        </c:scaling>
        <c:delete val="0"/>
        <c:axPos val="b"/>
        <c:numFmt formatCode="General" sourceLinked="1"/>
        <c:majorTickMark val="out"/>
        <c:minorTickMark val="none"/>
        <c:tickLblPos val="nextTo"/>
        <c:spPr>
          <a:noFill/>
          <a:ln w="15875" cap="flat" cmpd="sng" algn="ctr">
            <a:solidFill>
              <a:srgbClr val="002850"/>
            </a:solidFill>
            <a:round/>
          </a:ln>
          <a:effectLst/>
        </c:spPr>
        <c:txPr>
          <a:bodyPr rot="-60000000" spcFirstLastPara="1" vertOverflow="ellipsis" vert="horz" wrap="square" anchor="ctr" anchorCtr="1"/>
          <a:lstStyle/>
          <a:p>
            <a:pPr>
              <a:defRPr sz="1400" b="0" i="0" u="none" strike="noStrike" kern="1200" baseline="0">
                <a:solidFill>
                  <a:srgbClr val="363636"/>
                </a:solidFill>
                <a:latin typeface="+mn-lt"/>
                <a:ea typeface="+mn-ea"/>
                <a:cs typeface="+mn-cs"/>
              </a:defRPr>
            </a:pPr>
            <a:endParaRPr lang="en-US"/>
          </a:p>
        </c:txPr>
        <c:crossAx val="1797585087"/>
        <c:crosses val="autoZero"/>
        <c:auto val="1"/>
        <c:lblAlgn val="ctr"/>
        <c:lblOffset val="100"/>
        <c:noMultiLvlLbl val="0"/>
      </c:catAx>
      <c:valAx>
        <c:axId val="1797585087"/>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79759382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Early progressors</c:v>
                </c:pt>
              </c:strCache>
            </c:strRef>
          </c:tx>
          <c:spPr>
            <a:solidFill>
              <a:schemeClr val="accent2"/>
            </a:solidFill>
            <a:ln>
              <a:noFill/>
            </a:ln>
            <a:effectLst/>
          </c:spPr>
          <c:invertIfNegative val="0"/>
          <c:cat>
            <c:numRef>
              <c:f>Sheet1!$A$2:$A$4</c:f>
              <c:numCache>
                <c:formatCode>General</c:formatCode>
                <c:ptCount val="3"/>
              </c:numCache>
            </c:numRef>
          </c:cat>
          <c:val>
            <c:numRef>
              <c:f>Sheet1!$B$2:$B$4</c:f>
              <c:numCache>
                <c:formatCode>General</c:formatCode>
                <c:ptCount val="3"/>
                <c:pt idx="0">
                  <c:v>23.1</c:v>
                </c:pt>
                <c:pt idx="1">
                  <c:v>28.6</c:v>
                </c:pt>
                <c:pt idx="2">
                  <c:v>30.8</c:v>
                </c:pt>
              </c:numCache>
            </c:numRef>
          </c:val>
          <c:extLst>
            <c:ext xmlns:c16="http://schemas.microsoft.com/office/drawing/2014/chart" uri="{C3380CC4-5D6E-409C-BE32-E72D297353CC}">
              <c16:uniqueId val="{00000000-B76D-4A43-932C-FB6F59B78A9E}"/>
            </c:ext>
          </c:extLst>
        </c:ser>
        <c:ser>
          <c:idx val="1"/>
          <c:order val="1"/>
          <c:tx>
            <c:strRef>
              <c:f>Sheet1!$C$1</c:f>
              <c:strCache>
                <c:ptCount val="1"/>
                <c:pt idx="0">
                  <c:v>Late progressors</c:v>
                </c:pt>
              </c:strCache>
            </c:strRef>
          </c:tx>
          <c:spPr>
            <a:solidFill>
              <a:schemeClr val="accent3"/>
            </a:solidFill>
            <a:ln>
              <a:noFill/>
            </a:ln>
            <a:effectLst/>
          </c:spPr>
          <c:invertIfNegative val="0"/>
          <c:cat>
            <c:numRef>
              <c:f>Sheet1!$A$2:$A$4</c:f>
              <c:numCache>
                <c:formatCode>General</c:formatCode>
                <c:ptCount val="3"/>
              </c:numCache>
            </c:numRef>
          </c:cat>
          <c:val>
            <c:numRef>
              <c:f>Sheet1!$C$2:$C$4</c:f>
              <c:numCache>
                <c:formatCode>General</c:formatCode>
                <c:ptCount val="3"/>
                <c:pt idx="0">
                  <c:v>30.7</c:v>
                </c:pt>
                <c:pt idx="1">
                  <c:v>35.700000000000003</c:v>
                </c:pt>
                <c:pt idx="2">
                  <c:v>38.5</c:v>
                </c:pt>
              </c:numCache>
            </c:numRef>
          </c:val>
          <c:extLst>
            <c:ext xmlns:c16="http://schemas.microsoft.com/office/drawing/2014/chart" uri="{C3380CC4-5D6E-409C-BE32-E72D297353CC}">
              <c16:uniqueId val="{00000001-B76D-4A43-932C-FB6F59B78A9E}"/>
            </c:ext>
          </c:extLst>
        </c:ser>
        <c:ser>
          <c:idx val="2"/>
          <c:order val="2"/>
          <c:tx>
            <c:strRef>
              <c:f>Sheet1!$D$1</c:f>
              <c:strCache>
                <c:ptCount val="1"/>
                <c:pt idx="0">
                  <c:v>Ongoing disease control</c:v>
                </c:pt>
              </c:strCache>
            </c:strRef>
          </c:tx>
          <c:spPr>
            <a:solidFill>
              <a:schemeClr val="bg2"/>
            </a:solidFill>
            <a:ln>
              <a:noFill/>
            </a:ln>
            <a:effectLst/>
          </c:spPr>
          <c:invertIfNegative val="0"/>
          <c:cat>
            <c:numRef>
              <c:f>Sheet1!$A$2:$A$4</c:f>
              <c:numCache>
                <c:formatCode>General</c:formatCode>
                <c:ptCount val="3"/>
              </c:numCache>
            </c:numRef>
          </c:cat>
          <c:val>
            <c:numRef>
              <c:f>Sheet1!$D$2:$D$4</c:f>
              <c:numCache>
                <c:formatCode>General</c:formatCode>
                <c:ptCount val="3"/>
                <c:pt idx="0">
                  <c:v>46.2</c:v>
                </c:pt>
                <c:pt idx="1">
                  <c:v>35.700000000000003</c:v>
                </c:pt>
                <c:pt idx="2">
                  <c:v>30.8</c:v>
                </c:pt>
              </c:numCache>
            </c:numRef>
          </c:val>
          <c:extLst>
            <c:ext xmlns:c16="http://schemas.microsoft.com/office/drawing/2014/chart" uri="{C3380CC4-5D6E-409C-BE32-E72D297353CC}">
              <c16:uniqueId val="{00000002-B76D-4A43-932C-FB6F59B78A9E}"/>
            </c:ext>
          </c:extLst>
        </c:ser>
        <c:dLbls>
          <c:showLegendKey val="0"/>
          <c:showVal val="0"/>
          <c:showCatName val="0"/>
          <c:showSerName val="0"/>
          <c:showPercent val="0"/>
          <c:showBubbleSize val="0"/>
        </c:dLbls>
        <c:gapWidth val="22"/>
        <c:overlap val="100"/>
        <c:axId val="1797593823"/>
        <c:axId val="1797585087"/>
      </c:barChart>
      <c:catAx>
        <c:axId val="1797593823"/>
        <c:scaling>
          <c:orientation val="minMax"/>
        </c:scaling>
        <c:delete val="0"/>
        <c:axPos val="b"/>
        <c:numFmt formatCode="General" sourceLinked="1"/>
        <c:majorTickMark val="out"/>
        <c:minorTickMark val="none"/>
        <c:tickLblPos val="nextTo"/>
        <c:spPr>
          <a:noFill/>
          <a:ln w="9525" cap="flat" cmpd="sng" algn="ctr">
            <a:solidFill>
              <a:srgbClr val="002850"/>
            </a:solidFill>
            <a:round/>
          </a:ln>
          <a:effectLst/>
        </c:spPr>
        <c:txPr>
          <a:bodyPr rot="-60000000" spcFirstLastPara="1" vertOverflow="ellipsis" vert="horz" wrap="square" anchor="ctr" anchorCtr="1"/>
          <a:lstStyle/>
          <a:p>
            <a:pPr>
              <a:defRPr sz="1400" b="0" i="0" u="none" strike="noStrike" kern="1200" baseline="0">
                <a:solidFill>
                  <a:srgbClr val="363636"/>
                </a:solidFill>
                <a:latin typeface="+mn-lt"/>
                <a:ea typeface="+mn-ea"/>
                <a:cs typeface="+mn-cs"/>
              </a:defRPr>
            </a:pPr>
            <a:endParaRPr lang="en-US"/>
          </a:p>
        </c:txPr>
        <c:crossAx val="1797585087"/>
        <c:crosses val="autoZero"/>
        <c:auto val="1"/>
        <c:lblAlgn val="ctr"/>
        <c:lblOffset val="100"/>
        <c:noMultiLvlLbl val="0"/>
      </c:catAx>
      <c:valAx>
        <c:axId val="1797585087"/>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797593823"/>
        <c:crosses val="autoZero"/>
        <c:crossBetween val="between"/>
        <c:majorUnit val="2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rgbClr val="2894FF"/>
              </a:solidFill>
              <a:ln>
                <a:noFill/>
              </a:ln>
              <a:effectLst/>
            </c:spPr>
            <c:extLst>
              <c:ext xmlns:c16="http://schemas.microsoft.com/office/drawing/2014/chart" uri="{C3380CC4-5D6E-409C-BE32-E72D297353CC}">
                <c16:uniqueId val="{00000001-7122-4DA0-9D9C-D18ED0485E08}"/>
              </c:ext>
            </c:extLst>
          </c:dPt>
          <c:dPt>
            <c:idx val="6"/>
            <c:invertIfNegative val="0"/>
            <c:bubble3D val="0"/>
            <c:spPr>
              <a:solidFill>
                <a:srgbClr val="FF6600"/>
              </a:solidFill>
              <a:ln>
                <a:noFill/>
              </a:ln>
              <a:effectLst/>
            </c:spPr>
            <c:extLst>
              <c:ext xmlns:c16="http://schemas.microsoft.com/office/drawing/2014/chart" uri="{C3380CC4-5D6E-409C-BE32-E72D297353CC}">
                <c16:uniqueId val="{00000003-7122-4DA0-9D9C-D18ED0485E08}"/>
              </c:ext>
            </c:extLst>
          </c:dPt>
          <c:dPt>
            <c:idx val="7"/>
            <c:invertIfNegative val="0"/>
            <c:bubble3D val="0"/>
            <c:spPr>
              <a:solidFill>
                <a:srgbClr val="FF6600"/>
              </a:solidFill>
              <a:ln>
                <a:noFill/>
              </a:ln>
              <a:effectLst/>
            </c:spPr>
            <c:extLst>
              <c:ext xmlns:c16="http://schemas.microsoft.com/office/drawing/2014/chart" uri="{C3380CC4-5D6E-409C-BE32-E72D297353CC}">
                <c16:uniqueId val="{00000005-7122-4DA0-9D9C-D18ED0485E08}"/>
              </c:ext>
            </c:extLst>
          </c:dPt>
          <c:dPt>
            <c:idx val="8"/>
            <c:invertIfNegative val="0"/>
            <c:bubble3D val="0"/>
            <c:spPr>
              <a:solidFill>
                <a:srgbClr val="FF6600"/>
              </a:solidFill>
              <a:ln>
                <a:noFill/>
              </a:ln>
              <a:effectLst/>
            </c:spPr>
            <c:extLst>
              <c:ext xmlns:c16="http://schemas.microsoft.com/office/drawing/2014/chart" uri="{C3380CC4-5D6E-409C-BE32-E72D297353CC}">
                <c16:uniqueId val="{00000007-7122-4DA0-9D9C-D18ED0485E08}"/>
              </c:ext>
            </c:extLst>
          </c:dPt>
          <c:dPt>
            <c:idx val="9"/>
            <c:invertIfNegative val="0"/>
            <c:bubble3D val="0"/>
            <c:spPr>
              <a:solidFill>
                <a:srgbClr val="FF6600"/>
              </a:solidFill>
              <a:ln>
                <a:noFill/>
              </a:ln>
              <a:effectLst/>
            </c:spPr>
            <c:extLst>
              <c:ext xmlns:c16="http://schemas.microsoft.com/office/drawing/2014/chart" uri="{C3380CC4-5D6E-409C-BE32-E72D297353CC}">
                <c16:uniqueId val="{00000009-7122-4DA0-9D9C-D18ED0485E08}"/>
              </c:ext>
            </c:extLst>
          </c:dPt>
          <c:dPt>
            <c:idx val="10"/>
            <c:invertIfNegative val="0"/>
            <c:bubble3D val="0"/>
            <c:spPr>
              <a:solidFill>
                <a:srgbClr val="FF6600"/>
              </a:solidFill>
              <a:ln>
                <a:noFill/>
              </a:ln>
              <a:effectLst/>
            </c:spPr>
            <c:extLst>
              <c:ext xmlns:c16="http://schemas.microsoft.com/office/drawing/2014/chart" uri="{C3380CC4-5D6E-409C-BE32-E72D297353CC}">
                <c16:uniqueId val="{0000000B-7122-4DA0-9D9C-D18ED0485E08}"/>
              </c:ext>
            </c:extLst>
          </c:dPt>
          <c:dPt>
            <c:idx val="11"/>
            <c:invertIfNegative val="0"/>
            <c:bubble3D val="0"/>
            <c:spPr>
              <a:solidFill>
                <a:srgbClr val="FF6600"/>
              </a:solidFill>
              <a:ln>
                <a:noFill/>
              </a:ln>
              <a:effectLst/>
            </c:spPr>
            <c:extLst>
              <c:ext xmlns:c16="http://schemas.microsoft.com/office/drawing/2014/chart" uri="{C3380CC4-5D6E-409C-BE32-E72D297353CC}">
                <c16:uniqueId val="{0000000D-7122-4DA0-9D9C-D18ED0485E08}"/>
              </c:ext>
            </c:extLst>
          </c:dPt>
          <c:dPt>
            <c:idx val="12"/>
            <c:invertIfNegative val="0"/>
            <c:bubble3D val="0"/>
            <c:spPr>
              <a:solidFill>
                <a:srgbClr val="FF6600"/>
              </a:solidFill>
              <a:ln>
                <a:noFill/>
              </a:ln>
              <a:effectLst/>
            </c:spPr>
            <c:extLst>
              <c:ext xmlns:c16="http://schemas.microsoft.com/office/drawing/2014/chart" uri="{C3380CC4-5D6E-409C-BE32-E72D297353CC}">
                <c16:uniqueId val="{0000000F-7122-4DA0-9D9C-D18ED0485E08}"/>
              </c:ext>
            </c:extLst>
          </c:dPt>
          <c:dPt>
            <c:idx val="13"/>
            <c:invertIfNegative val="0"/>
            <c:bubble3D val="0"/>
            <c:spPr>
              <a:solidFill>
                <a:srgbClr val="FF6600"/>
              </a:solidFill>
              <a:ln>
                <a:noFill/>
              </a:ln>
              <a:effectLst/>
            </c:spPr>
            <c:extLst>
              <c:ext xmlns:c16="http://schemas.microsoft.com/office/drawing/2014/chart" uri="{C3380CC4-5D6E-409C-BE32-E72D297353CC}">
                <c16:uniqueId val="{00000011-7122-4DA0-9D9C-D18ED0485E08}"/>
              </c:ext>
            </c:extLst>
          </c:dPt>
          <c:cat>
            <c:strRef>
              <c:f>Sheet1!$A$2:$A$15</c:f>
              <c:strCache>
                <c:ptCount val="4"/>
                <c:pt idx="0">
                  <c:v>Category 1</c:v>
                </c:pt>
                <c:pt idx="1">
                  <c:v>Category 2</c:v>
                </c:pt>
                <c:pt idx="2">
                  <c:v>Category 3</c:v>
                </c:pt>
                <c:pt idx="3">
                  <c:v>Category 4</c:v>
                </c:pt>
              </c:strCache>
            </c:strRef>
          </c:cat>
          <c:val>
            <c:numRef>
              <c:f>Sheet1!$B$2:$B$15</c:f>
              <c:numCache>
                <c:formatCode>General</c:formatCode>
                <c:ptCount val="14"/>
                <c:pt idx="0">
                  <c:v>0</c:v>
                </c:pt>
                <c:pt idx="1">
                  <c:v>-12</c:v>
                </c:pt>
                <c:pt idx="2">
                  <c:v>-20</c:v>
                </c:pt>
                <c:pt idx="3">
                  <c:v>-25</c:v>
                </c:pt>
                <c:pt idx="4">
                  <c:v>-26</c:v>
                </c:pt>
                <c:pt idx="5">
                  <c:v>-32</c:v>
                </c:pt>
                <c:pt idx="6">
                  <c:v>-32</c:v>
                </c:pt>
                <c:pt idx="7">
                  <c:v>-38</c:v>
                </c:pt>
                <c:pt idx="8">
                  <c:v>-40</c:v>
                </c:pt>
                <c:pt idx="9">
                  <c:v>-40</c:v>
                </c:pt>
                <c:pt idx="10">
                  <c:v>-40</c:v>
                </c:pt>
                <c:pt idx="11">
                  <c:v>-44</c:v>
                </c:pt>
                <c:pt idx="12">
                  <c:v>-46</c:v>
                </c:pt>
                <c:pt idx="13">
                  <c:v>-68</c:v>
                </c:pt>
              </c:numCache>
            </c:numRef>
          </c:val>
          <c:extLst>
            <c:ext xmlns:c16="http://schemas.microsoft.com/office/drawing/2014/chart" uri="{C3380CC4-5D6E-409C-BE32-E72D297353CC}">
              <c16:uniqueId val="{00000012-7122-4DA0-9D9C-D18ED0485E08}"/>
            </c:ext>
          </c:extLst>
        </c:ser>
        <c:dLbls>
          <c:showLegendKey val="0"/>
          <c:showVal val="0"/>
          <c:showCatName val="0"/>
          <c:showSerName val="0"/>
          <c:showPercent val="0"/>
          <c:showBubbleSize val="0"/>
        </c:dLbls>
        <c:gapWidth val="25"/>
        <c:overlap val="-27"/>
        <c:axId val="1915972016"/>
        <c:axId val="1915973680"/>
      </c:barChart>
      <c:catAx>
        <c:axId val="1915972016"/>
        <c:scaling>
          <c:orientation val="minMax"/>
        </c:scaling>
        <c:delete val="1"/>
        <c:axPos val="b"/>
        <c:numFmt formatCode="General" sourceLinked="1"/>
        <c:majorTickMark val="none"/>
        <c:minorTickMark val="none"/>
        <c:tickLblPos val="nextTo"/>
        <c:crossAx val="1915973680"/>
        <c:crosses val="autoZero"/>
        <c:auto val="1"/>
        <c:lblAlgn val="ctr"/>
        <c:lblOffset val="100"/>
        <c:noMultiLvlLbl val="0"/>
      </c:catAx>
      <c:valAx>
        <c:axId val="1915973680"/>
        <c:scaling>
          <c:orientation val="minMax"/>
          <c:min val="-7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363636"/>
                </a:solidFill>
                <a:latin typeface="+mn-lt"/>
                <a:ea typeface="+mn-ea"/>
                <a:cs typeface="+mn-cs"/>
              </a:defRPr>
            </a:pPr>
            <a:endParaRPr lang="en-US"/>
          </a:p>
        </c:txPr>
        <c:crossAx val="19159720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37365064526754E-2"/>
          <c:y val="4.9959995449365802E-2"/>
          <c:w val="0.77339160251204764"/>
          <c:h val="0.72156992616942373"/>
        </c:manualLayout>
      </c:layout>
      <c:barChart>
        <c:barDir val="col"/>
        <c:grouping val="clustered"/>
        <c:varyColors val="0"/>
        <c:ser>
          <c:idx val="0"/>
          <c:order val="0"/>
          <c:tx>
            <c:strRef>
              <c:f>'Analysis by Country'!$B$49</c:f>
              <c:strCache>
                <c:ptCount val="1"/>
                <c:pt idx="0">
                  <c:v>2019年の登録数</c:v>
                </c:pt>
              </c:strCache>
            </c:strRef>
          </c:tx>
          <c:spPr>
            <a:solidFill>
              <a:srgbClr val="969696"/>
            </a:solidFill>
            <a:ln>
              <a:noFill/>
            </a:ln>
            <a:effectLst/>
          </c:spPr>
          <c:invertIfNegative val="0"/>
          <c:cat>
            <c:strRef>
              <c:f>'Analysis by Country'!$C$48:$N$48</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'Analysis by Country'!$C$49:$N$49</c:f>
              <c:numCache>
                <c:formatCode>0.0</c:formatCode>
                <c:ptCount val="12"/>
                <c:pt idx="0">
                  <c:v>3.1632653061</c:v>
                </c:pt>
                <c:pt idx="1">
                  <c:v>3.0454545455000002</c:v>
                </c:pt>
                <c:pt idx="2">
                  <c:v>3.0106382978999999</c:v>
                </c:pt>
                <c:pt idx="3">
                  <c:v>3.1612903226000002</c:v>
                </c:pt>
                <c:pt idx="4">
                  <c:v>3.3586956522000002</c:v>
                </c:pt>
                <c:pt idx="5">
                  <c:v>3.0537634409000001</c:v>
                </c:pt>
                <c:pt idx="6">
                  <c:v>3.2222222222000001</c:v>
                </c:pt>
                <c:pt idx="7">
                  <c:v>3.0315789473999999</c:v>
                </c:pt>
                <c:pt idx="8">
                  <c:v>2.7021276595999999</c:v>
                </c:pt>
                <c:pt idx="9">
                  <c:v>2.4795918367000001</c:v>
                </c:pt>
                <c:pt idx="10">
                  <c:v>2.3052631578999998</c:v>
                </c:pt>
                <c:pt idx="11">
                  <c:v>2.4</c:v>
                </c:pt>
              </c:numCache>
            </c:numRef>
          </c:val>
          <c:extLst>
            <c:ext xmlns:c16="http://schemas.microsoft.com/office/drawing/2014/chart" uri="{C3380CC4-5D6E-409C-BE32-E72D297353CC}">
              <c16:uniqueId val="{00000000-C6C4-40F1-93A2-E5647ADBB6CA}"/>
            </c:ext>
          </c:extLst>
        </c:ser>
        <c:ser>
          <c:idx val="1"/>
          <c:order val="1"/>
          <c:tx>
            <c:strRef>
              <c:f>'Analysis by Country'!$B$50</c:f>
              <c:strCache>
                <c:ptCount val="1"/>
                <c:pt idx="0">
                  <c:v>2020年の登録数</c:v>
                </c:pt>
              </c:strCache>
            </c:strRef>
          </c:tx>
          <c:spPr>
            <a:solidFill>
              <a:srgbClr val="FF6600"/>
            </a:solidFill>
            <a:ln>
              <a:noFill/>
            </a:ln>
            <a:effectLst/>
          </c:spPr>
          <c:invertIfNegative val="0"/>
          <c:cat>
            <c:strRef>
              <c:f>'Analysis by Country'!$C$48:$N$48</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'Analysis by Country'!$C$50:$N$50</c:f>
              <c:numCache>
                <c:formatCode>0.0</c:formatCode>
                <c:ptCount val="12"/>
                <c:pt idx="0">
                  <c:v>2.2783505155000001</c:v>
                </c:pt>
                <c:pt idx="1">
                  <c:v>2.4387755102000002</c:v>
                </c:pt>
                <c:pt idx="2">
                  <c:v>2.1800000000000002</c:v>
                </c:pt>
                <c:pt idx="3">
                  <c:v>1.5454545454999999</c:v>
                </c:pt>
                <c:pt idx="4">
                  <c:v>1.8020833332999999</c:v>
                </c:pt>
                <c:pt idx="5">
                  <c:v>1.4747474747</c:v>
                </c:pt>
                <c:pt idx="6">
                  <c:v>1.7216494845000001</c:v>
                </c:pt>
                <c:pt idx="7">
                  <c:v>1.9519230769</c:v>
                </c:pt>
                <c:pt idx="8">
                  <c:v>1.9038461538</c:v>
                </c:pt>
                <c:pt idx="9">
                  <c:v>1.8285714286000001</c:v>
                </c:pt>
                <c:pt idx="10">
                  <c:v>1.9150943396</c:v>
                </c:pt>
                <c:pt idx="11">
                  <c:v>1.6288659794</c:v>
                </c:pt>
              </c:numCache>
            </c:numRef>
          </c:val>
          <c:extLst>
            <c:ext xmlns:c16="http://schemas.microsoft.com/office/drawing/2014/chart" uri="{C3380CC4-5D6E-409C-BE32-E72D297353CC}">
              <c16:uniqueId val="{00000001-C6C4-40F1-93A2-E5647ADBB6CA}"/>
            </c:ext>
          </c:extLst>
        </c:ser>
        <c:dLbls>
          <c:showLegendKey val="0"/>
          <c:showVal val="0"/>
          <c:showCatName val="0"/>
          <c:showSerName val="0"/>
          <c:showPercent val="0"/>
          <c:showBubbleSize val="0"/>
        </c:dLbls>
        <c:gapWidth val="219"/>
        <c:overlap val="-27"/>
        <c:axId val="635004216"/>
        <c:axId val="635005528"/>
      </c:barChart>
      <c:barChart>
        <c:barDir val="col"/>
        <c:grouping val="clustered"/>
        <c:varyColors val="0"/>
        <c:ser>
          <c:idx val="2"/>
          <c:order val="2"/>
          <c:tx>
            <c:strRef>
              <c:f>'Analysis by Country'!$B$51</c:f>
              <c:strCache>
                <c:ptCount val="1"/>
                <c:pt idx="0">
                  <c:v>2020年のCOVID症例数</c:v>
                </c:pt>
              </c:strCache>
            </c:strRef>
          </c:tx>
          <c:spPr>
            <a:noFill/>
            <a:ln>
              <a:noFill/>
            </a:ln>
            <a:effectLst/>
          </c:spPr>
          <c:invertIfNegative val="0"/>
          <c:trendline>
            <c:spPr>
              <a:ln w="76200" cap="rnd">
                <a:solidFill>
                  <a:srgbClr val="2894FF"/>
                </a:solidFill>
                <a:prstDash val="sysDot"/>
              </a:ln>
              <a:effectLst/>
            </c:spPr>
            <c:trendlineType val="movingAvg"/>
            <c:period val="2"/>
            <c:dispRSqr val="0"/>
            <c:dispEq val="0"/>
          </c:trendline>
          <c:cat>
            <c:strRef>
              <c:f>'Analysis by Country'!$C$48:$N$48</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'Analysis by Country'!$C$51:$N$51</c:f>
              <c:numCache>
                <c:formatCode>#,##0</c:formatCode>
                <c:ptCount val="12"/>
                <c:pt idx="0">
                  <c:v>18744</c:v>
                </c:pt>
                <c:pt idx="1">
                  <c:v>152172</c:v>
                </c:pt>
                <c:pt idx="2">
                  <c:v>1579452</c:v>
                </c:pt>
                <c:pt idx="3">
                  <c:v>4806952</c:v>
                </c:pt>
                <c:pt idx="4">
                  <c:v>5817576</c:v>
                </c:pt>
                <c:pt idx="5">
                  <c:v>8522472</c:v>
                </c:pt>
                <c:pt idx="6">
                  <c:v>14296066</c:v>
                </c:pt>
                <c:pt idx="7">
                  <c:v>15816452</c:v>
                </c:pt>
                <c:pt idx="8">
                  <c:v>16998820</c:v>
                </c:pt>
                <c:pt idx="9">
                  <c:v>24251456</c:v>
                </c:pt>
                <c:pt idx="10">
                  <c:v>34498364</c:v>
                </c:pt>
                <c:pt idx="11">
                  <c:v>38559192</c:v>
                </c:pt>
              </c:numCache>
            </c:numRef>
          </c:val>
          <c:extLst>
            <c:ext xmlns:c16="http://schemas.microsoft.com/office/drawing/2014/chart" uri="{C3380CC4-5D6E-409C-BE32-E72D297353CC}">
              <c16:uniqueId val="{00000002-C6C4-40F1-93A2-E5647ADBB6CA}"/>
            </c:ext>
          </c:extLst>
        </c:ser>
        <c:dLbls>
          <c:showLegendKey val="0"/>
          <c:showVal val="0"/>
          <c:showCatName val="0"/>
          <c:showSerName val="0"/>
          <c:showPercent val="0"/>
          <c:showBubbleSize val="0"/>
        </c:dLbls>
        <c:gapWidth val="500"/>
        <c:overlap val="-100"/>
        <c:axId val="755765664"/>
        <c:axId val="755772552"/>
      </c:barChart>
      <c:catAx>
        <c:axId val="635004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crossAx val="635005528"/>
        <c:crosses val="autoZero"/>
        <c:auto val="1"/>
        <c:lblAlgn val="ctr"/>
        <c:lblOffset val="100"/>
        <c:noMultiLvlLbl val="0"/>
      </c:catAx>
      <c:valAx>
        <c:axId val="635005528"/>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mj-lt"/>
                    <a:ea typeface="MS Mincho"/>
                    <a:cs typeface="+mn-cs"/>
                  </a:defRPr>
                </a:pPr>
                <a:r>
                  <a:rPr lang="ja-JP"/>
                  <a:t>平均月間登録数</a:t>
                </a:r>
              </a:p>
            </c:rich>
          </c:tx>
          <c:layout>
            <c:manualLayout>
              <c:xMode val="edge"/>
              <c:yMode val="edge"/>
              <c:x val="0"/>
              <c:y val="8.2156798122623609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j-lt"/>
                  <a:ea typeface="MS Mincho"/>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crossAx val="635004216"/>
        <c:crosses val="autoZero"/>
        <c:crossBetween val="between"/>
      </c:valAx>
      <c:valAx>
        <c:axId val="755772552"/>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solidFill>
                    <a:latin typeface="+mj-lt"/>
                    <a:ea typeface="MS Mincho"/>
                    <a:cs typeface="+mn-cs"/>
                  </a:defRPr>
                </a:pPr>
                <a:r>
                  <a:rPr lang="ja-JP"/>
                  <a:t>毎月のCOVID-19症例数</a:t>
                </a:r>
              </a:p>
            </c:rich>
          </c:tx>
          <c:layout>
            <c:manualLayout>
              <c:xMode val="edge"/>
              <c:yMode val="edge"/>
              <c:x val="0.97613990161748854"/>
              <c:y val="2.9897773253194568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mj-lt"/>
                  <a:ea typeface="MS Mincho"/>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crossAx val="755765664"/>
        <c:crosses val="max"/>
        <c:crossBetween val="between"/>
      </c:valAx>
      <c:catAx>
        <c:axId val="755765664"/>
        <c:scaling>
          <c:orientation val="minMax"/>
        </c:scaling>
        <c:delete val="1"/>
        <c:axPos val="b"/>
        <c:numFmt formatCode="General" sourceLinked="1"/>
        <c:majorTickMark val="out"/>
        <c:minorTickMark val="none"/>
        <c:tickLblPos val="nextTo"/>
        <c:crossAx val="755772552"/>
        <c:crosses val="autoZero"/>
        <c:auto val="1"/>
        <c:lblAlgn val="ctr"/>
        <c:lblOffset val="100"/>
        <c:noMultiLvlLbl val="0"/>
      </c:catAx>
      <c:spPr>
        <a:noFill/>
        <a:ln>
          <a:noFill/>
        </a:ln>
        <a:effectLst/>
      </c:spPr>
    </c:plotArea>
    <c:legend>
      <c:legendPos val="b"/>
      <c:legendEntry>
        <c:idx val="2"/>
        <c:delete val="1"/>
      </c:legendEntry>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j-lt"/>
              <a:ea typeface="+mn-ea"/>
              <a:cs typeface="+mn-cs"/>
            </a:defRPr>
          </a:pPr>
          <a:endParaRPr lang="en-US"/>
        </a:p>
      </c:txPr>
    </c:legend>
    <c:plotVisOnly val="1"/>
    <c:dispBlanksAs val="gap"/>
    <c:showDLblsOverMax val="0"/>
  </c:chart>
  <c:spPr>
    <a:noFill/>
    <a:ln>
      <a:noFill/>
    </a:ln>
    <a:effectLst/>
  </c:spPr>
  <c:txPr>
    <a:bodyPr/>
    <a:lstStyle/>
    <a:p>
      <a:pPr>
        <a:defRPr sz="1600">
          <a:solidFill>
            <a:schemeClr val="tx1"/>
          </a:solidFill>
          <a:latin typeface="+mj-lt"/>
        </a:defRPr>
      </a:pPr>
      <a:endParaRPr lang="en-US"/>
    </a:p>
  </c:txPr>
  <c:externalData r:id="rId4">
    <c:autoUpdate val="0"/>
  </c:externalData>
  <c:userShapes r:id="rId5"/>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2894FF"/>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'Figures for Slides'!$G$7:$G$15</c:f>
              <c:strCache>
                <c:ptCount val="9"/>
                <c:pt idx="0">
                  <c:v>Modified monitoring requirements </c:v>
                </c:pt>
                <c:pt idx="1">
                  <c:v>Telehealth visits </c:v>
                </c:pt>
                <c:pt idx="2">
                  <c:v>Labs at non-study facilities </c:v>
                </c:pt>
                <c:pt idx="3">
                  <c:v>Modified required visits </c:v>
                </c:pt>
                <c:pt idx="4">
                  <c:v>Mail-order medications </c:v>
                </c:pt>
                <c:pt idx="5">
                  <c:v>Radiology at non-study facilities </c:v>
                </c:pt>
                <c:pt idx="6">
                  <c:v>Altered trial schedules </c:v>
                </c:pt>
                <c:pt idx="7">
                  <c:v>Electronic consent processes </c:v>
                </c:pt>
                <c:pt idx="8">
                  <c:v>Altered consent process </c:v>
                </c:pt>
              </c:strCache>
            </c:strRef>
          </c:cat>
          <c:val>
            <c:numRef>
              <c:f>'Figures for Slides'!$H$7:$H$15</c:f>
              <c:numCache>
                <c:formatCode>0%</c:formatCode>
                <c:ptCount val="9"/>
                <c:pt idx="0">
                  <c:v>0.44</c:v>
                </c:pt>
                <c:pt idx="1">
                  <c:v>0.43</c:v>
                </c:pt>
                <c:pt idx="2">
                  <c:v>0.27</c:v>
                </c:pt>
                <c:pt idx="3">
                  <c:v>0.25</c:v>
                </c:pt>
                <c:pt idx="4">
                  <c:v>0.24</c:v>
                </c:pt>
                <c:pt idx="5">
                  <c:v>0.2</c:v>
                </c:pt>
                <c:pt idx="6">
                  <c:v>0.19</c:v>
                </c:pt>
                <c:pt idx="7">
                  <c:v>0.1</c:v>
                </c:pt>
                <c:pt idx="8">
                  <c:v>7.0000000000000007E-2</c:v>
                </c:pt>
              </c:numCache>
            </c:numRef>
          </c:val>
          <c:extLst>
            <c:ext xmlns:c16="http://schemas.microsoft.com/office/drawing/2014/chart" uri="{C3380CC4-5D6E-409C-BE32-E72D297353CC}">
              <c16:uniqueId val="{00000000-8FAD-42FB-BD99-C88AAAB82365}"/>
            </c:ext>
          </c:extLst>
        </c:ser>
        <c:dLbls>
          <c:showLegendKey val="0"/>
          <c:showVal val="0"/>
          <c:showCatName val="0"/>
          <c:showSerName val="0"/>
          <c:showPercent val="0"/>
          <c:showBubbleSize val="0"/>
        </c:dLbls>
        <c:gapWidth val="182"/>
        <c:axId val="908130904"/>
        <c:axId val="908128608"/>
      </c:barChart>
      <c:catAx>
        <c:axId val="90813090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08128608"/>
        <c:crosses val="autoZero"/>
        <c:auto val="1"/>
        <c:lblAlgn val="ctr"/>
        <c:lblOffset val="100"/>
        <c:noMultiLvlLbl val="0"/>
      </c:catAx>
      <c:valAx>
        <c:axId val="908128608"/>
        <c:scaling>
          <c:orientation val="minMax"/>
        </c:scaling>
        <c:delete val="1"/>
        <c:axPos val="t"/>
        <c:numFmt formatCode="0%" sourceLinked="1"/>
        <c:majorTickMark val="none"/>
        <c:minorTickMark val="none"/>
        <c:tickLblPos val="nextTo"/>
        <c:crossAx val="908130904"/>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0.24834</cdr:x>
      <cdr:y>0.06869</cdr:y>
    </cdr:from>
    <cdr:to>
      <cdr:x>0.32675</cdr:x>
      <cdr:y>0.26459</cdr:y>
    </cdr:to>
    <cdr:sp macro="" textlink="">
      <cdr:nvSpPr>
        <cdr:cNvPr id="2" name="TextBox 1"/>
        <cdr:cNvSpPr txBox="1"/>
      </cdr:nvSpPr>
      <cdr:spPr>
        <a:xfrm xmlns:a="http://schemas.openxmlformats.org/drawingml/2006/main">
          <a:off x="2895873" y="32064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143000" y="685800"/>
            <a:ext cx="4572000" cy="3429000"/>
          </a:xfrm>
          <a:prstGeom prst="rect">
            <a:avLst/>
          </a:prstGeom>
        </p:spPr>
        <p:txBody>
          <a:bodyPr/>
          <a:lstStyle/>
          <a:p>
            <a:endParaRPr/>
          </a:p>
        </p:txBody>
      </p:sp>
      <p:sp>
        <p:nvSpPr>
          <p:cNvPr id="152" name="Shape 1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7488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0398863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3104333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55211862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9027321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71072552"/>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2176019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61652689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56701480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S Mincho"/>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117</a:t>
            </a:fld>
            <a:endParaRPr kumimoji="0" lang="en-US" sz="1200" b="0" i="0" u="none" strike="noStrike" kern="1200" cap="none" spc="0" normalizeH="0" baseline="0" noProof="0">
              <a:ln>
                <a:noFill/>
              </a:ln>
              <a:solidFill>
                <a:prstClr val="black"/>
              </a:solidFill>
              <a:effectLst/>
              <a:uLnTx/>
              <a:uFillTx/>
              <a:latin typeface="Arial" charset="0"/>
              <a:ea typeface="MS Mincho"/>
              <a:cs typeface="Arial" charset="0"/>
              <a:sym typeface="Arial"/>
            </a:endParaRPr>
          </a:p>
        </p:txBody>
      </p:sp>
    </p:spTree>
    <p:extLst>
      <p:ext uri="{BB962C8B-B14F-4D97-AF65-F5344CB8AC3E}">
        <p14:creationId xmlns:p14="http://schemas.microsoft.com/office/powerpoint/2010/main" val="88611352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6016984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66115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90097371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706274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63954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948987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902521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076535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955403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269752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66552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047660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473271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36056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98735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75505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058509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41771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38228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351344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788137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31660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039956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172413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3127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778765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955246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9825143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611954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418324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840546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100063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941020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911566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167948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7179029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0518545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969244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72351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767273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316818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300549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0306776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0448100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48283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072389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7566999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1694192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661784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5645155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536998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89581713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3818726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6543845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9010211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66879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1256384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740647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54946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8563828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575696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179857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868019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173055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1791101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397582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273161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0393079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8475141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01483209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62894578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2042315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4690649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46784591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07071747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3048515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67407564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924469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65947354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2039174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732565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0633631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4342461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5356408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4377768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6015287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712598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75876175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884293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07317846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6516118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26654478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1816215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96126891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77812870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86352209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sym typeface="Arial"/>
            </a:endParaRPr>
          </a:p>
        </p:txBody>
      </p:sp>
    </p:spTree>
    <p:extLst>
      <p:ext uri="{BB962C8B-B14F-4D97-AF65-F5344CB8AC3E}">
        <p14:creationId xmlns:p14="http://schemas.microsoft.com/office/powerpoint/2010/main" val="1719789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351285339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413691885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CAEF7C2-21B3-437D-9708-1569AD363FD6}" type="slidenum">
              <a:rPr kumimoji="0" lang="en-US" sz="120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296040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2573866"/>
            <a:ext cx="11582400" cy="1798638"/>
          </a:xfrm>
        </p:spPr>
        <p:txBody>
          <a:bodyPr bIns="45720"/>
          <a:lstStyle>
            <a:lvl1pPr>
              <a:defRPr sz="36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04800" y="4486807"/>
            <a:ext cx="11582400" cy="1416050"/>
          </a:xfrm>
        </p:spPr>
        <p:txBody>
          <a:bodyPr/>
          <a:lstStyle>
            <a:lvl1pPr marL="0" indent="0">
              <a:buFontTx/>
              <a:buNone/>
              <a:defRPr/>
            </a:lvl1pPr>
          </a:lstStyle>
          <a:p>
            <a:pPr lvl="0"/>
            <a:r>
              <a:rPr lang="en-GB" noProof="0" dirty="0"/>
              <a:t>Click to edit Master subtitle style</a:t>
            </a:r>
          </a:p>
        </p:txBody>
      </p:sp>
      <p:cxnSp>
        <p:nvCxnSpPr>
          <p:cNvPr id="4" name="Straight Connector 3"/>
          <p:cNvCxnSpPr/>
          <p:nvPr userDrawn="1"/>
        </p:nvCxnSpPr>
        <p:spPr>
          <a:xfrm>
            <a:off x="304800" y="4411133"/>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593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7" name="Picture 6" descr="LILLY_LOGO.jpg"/>
          <p:cNvPicPr>
            <a:picLocks/>
          </p:cNvPicPr>
          <p:nvPr userDrawn="1"/>
        </p:nvPicPr>
        <p:blipFill>
          <a:blip r:embed="rId2" cstate="print"/>
          <a:stretch>
            <a:fillRect/>
          </a:stretch>
        </p:blipFill>
        <p:spPr>
          <a:xfrm>
            <a:off x="11226103" y="6330313"/>
            <a:ext cx="635924" cy="345152"/>
          </a:xfrm>
          <a:prstGeom prst="rect">
            <a:avLst/>
          </a:prstGeom>
        </p:spPr>
      </p:pic>
      <p:sp>
        <p:nvSpPr>
          <p:cNvPr id="8" name="Subtitle 2"/>
          <p:cNvSpPr txBox="1">
            <a:spLocks/>
          </p:cNvSpPr>
          <p:nvPr userDrawn="1"/>
        </p:nvSpPr>
        <p:spPr>
          <a:xfrm>
            <a:off x="1671785" y="6099205"/>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spTree>
    <p:extLst>
      <p:ext uri="{BB962C8B-B14F-4D97-AF65-F5344CB8AC3E}">
        <p14:creationId xmlns:p14="http://schemas.microsoft.com/office/powerpoint/2010/main" val="1964911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304800" y="1246909"/>
            <a:ext cx="11582400" cy="5055650"/>
          </a:xfrm>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4"/>
          <p:cNvSpPr>
            <a:spLocks noGrp="1"/>
          </p:cNvSpPr>
          <p:nvPr>
            <p:ph type="body" sz="quarter" idx="10" hasCustomPrompt="1"/>
          </p:nvPr>
        </p:nvSpPr>
        <p:spPr>
          <a:xfrm>
            <a:off x="304800" y="6233974"/>
            <a:ext cx="5507567" cy="487363"/>
          </a:xfrm>
        </p:spPr>
        <p:txBody>
          <a:bodyPr tIns="0" bIns="0" anchor="b"/>
          <a:lstStyle>
            <a:lvl1pPr marL="0" indent="0">
              <a:buNone/>
              <a:defRPr sz="1200"/>
            </a:lvl1pPr>
          </a:lstStyle>
          <a:p>
            <a:r>
              <a:rPr lang="en-GB" sz="1200" dirty="0"/>
              <a:t>Footnote text left aligned (Arial 12pt roman, black)</a:t>
            </a:r>
          </a:p>
        </p:txBody>
      </p:sp>
      <p:sp>
        <p:nvSpPr>
          <p:cNvPr id="5" name="Text Placeholder 4"/>
          <p:cNvSpPr>
            <a:spLocks noGrp="1"/>
          </p:cNvSpPr>
          <p:nvPr>
            <p:ph type="body" sz="quarter" idx="11" hasCustomPrompt="1"/>
          </p:nvPr>
        </p:nvSpPr>
        <p:spPr>
          <a:xfrm>
            <a:off x="6379633" y="6521312"/>
            <a:ext cx="5507567" cy="200025"/>
          </a:xfrm>
        </p:spPr>
        <p:txBody>
          <a:bodyPr tIns="0" bIns="0" anchor="b"/>
          <a:lstStyle>
            <a:lvl1pPr marL="0" indent="0" algn="r">
              <a:buNone/>
              <a:defRPr sz="1200" baseline="0"/>
            </a:lvl1pPr>
          </a:lstStyle>
          <a:p>
            <a:r>
              <a:rPr lang="en-GB" sz="1200" dirty="0"/>
              <a:t>Reference text right aligned (Arial 12pt roman, black)</a:t>
            </a:r>
          </a:p>
        </p:txBody>
      </p:sp>
      <p:sp>
        <p:nvSpPr>
          <p:cNvPr id="8" name="Slide Number Placeholder 5">
            <a:extLst>
              <a:ext uri="{FF2B5EF4-FFF2-40B4-BE49-F238E27FC236}">
                <a16:creationId xmlns:a16="http://schemas.microsoft.com/office/drawing/2014/main" id="{C7B7C12D-C078-4A6A-9A46-117F2CB93103}"/>
              </a:ext>
            </a:extLst>
          </p:cNvPr>
          <p:cNvSpPr txBox="1">
            <a:spLocks/>
          </p:cNvSpPr>
          <p:nvPr userDrawn="1"/>
        </p:nvSpPr>
        <p:spPr>
          <a:xfrm>
            <a:off x="11593483" y="6492875"/>
            <a:ext cx="598517" cy="365125"/>
          </a:xfrm>
          <a:prstGeom prst="rect">
            <a:avLst/>
          </a:prstGeom>
        </p:spPr>
        <p:txBody>
          <a:bodyPr vert="horz" lIns="91440" tIns="45720" rIns="91440" bIns="45720" rtlCol="0" anchor="b"/>
          <a:lstStyle>
            <a:defPPr>
              <a:defRPr lang="en-GB"/>
            </a:defPPr>
            <a:lvl1pPr algn="r" rtl="0" fontAlgn="base">
              <a:spcBef>
                <a:spcPct val="0"/>
              </a:spcBef>
              <a:spcAft>
                <a:spcPct val="0"/>
              </a:spcAft>
              <a:defRPr sz="1000" kern="1200">
                <a:solidFill>
                  <a:srgbClr val="17ACC8"/>
                </a:solidFill>
                <a:latin typeface="Arial" panose="020B0604020202020204" pitchFamily="34"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fld id="{1C2912F7-087B-418C-A3FA-FA4636C6A3D8}"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352774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26055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890770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04800" y="1447800"/>
            <a:ext cx="56896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447800"/>
            <a:ext cx="56896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91495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413932"/>
            <a:ext cx="56917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2174879"/>
            <a:ext cx="5691717"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70" y="1413932"/>
            <a:ext cx="56938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9"/>
            <a:ext cx="5693833"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304800" y="228605"/>
            <a:ext cx="115824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1089835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5" name="Straight Connector 4"/>
          <p:cNvCxnSpPr/>
          <p:nvPr userDrawn="1"/>
        </p:nvCxnSpPr>
        <p:spPr>
          <a:xfrm>
            <a:off x="304800" y="1219200"/>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7904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63652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pic>
        <p:nvPicPr>
          <p:cNvPr id="7" name="Picture 6" descr="LILLY_LOGO.jpg"/>
          <p:cNvPicPr>
            <a:picLocks/>
          </p:cNvPicPr>
          <p:nvPr userDrawn="1"/>
        </p:nvPicPr>
        <p:blipFill>
          <a:blip r:embed="rId2" cstate="print"/>
          <a:stretch>
            <a:fillRect/>
          </a:stretch>
        </p:blipFill>
        <p:spPr>
          <a:xfrm>
            <a:off x="11226103" y="6330313"/>
            <a:ext cx="635924" cy="345152"/>
          </a:xfrm>
          <a:prstGeom prst="rect">
            <a:avLst/>
          </a:prstGeom>
        </p:spPr>
      </p:pic>
      <p:sp>
        <p:nvSpPr>
          <p:cNvPr id="8" name="Subtitle 2"/>
          <p:cNvSpPr txBox="1">
            <a:spLocks/>
          </p:cNvSpPr>
          <p:nvPr userDrawn="1"/>
        </p:nvSpPr>
        <p:spPr>
          <a:xfrm>
            <a:off x="1671785" y="6099205"/>
            <a:ext cx="9451495" cy="532364"/>
          </a:xfrm>
          <a:prstGeom prst="rect">
            <a:avLst/>
          </a:prstGeom>
        </p:spPr>
        <p:txBody>
          <a:bodyPr vert="horz" lIns="91440" tIns="45720" rIns="91440" bIns="45720" rtlCol="0" anchor="b">
            <a:normAutofit/>
          </a:bodyPr>
          <a:lstStyle/>
          <a:p>
            <a:pPr algn="r">
              <a:spcBef>
                <a:spcPct val="20000"/>
              </a:spcBef>
              <a:buFont typeface="Arial"/>
              <a:buNone/>
              <a:defRPr/>
            </a:pPr>
            <a:r>
              <a:rPr lang="en-US" sz="1000" b="1" dirty="0"/>
              <a:t>Supported by Eli Lilly and Company.</a:t>
            </a:r>
          </a:p>
          <a:p>
            <a:pPr algn="r">
              <a:spcBef>
                <a:spcPct val="20000"/>
              </a:spcBef>
              <a:buFont typeface="Arial"/>
              <a:buNone/>
              <a:defRPr/>
            </a:pPr>
            <a:r>
              <a:rPr lang="en-US" sz="1000" dirty="0"/>
              <a:t> Eli Lilly and Company has not influenced the content of this publication</a:t>
            </a:r>
          </a:p>
        </p:txBody>
      </p:sp>
    </p:spTree>
    <p:extLst>
      <p:ext uri="{BB962C8B-B14F-4D97-AF65-F5344CB8AC3E}">
        <p14:creationId xmlns:p14="http://schemas.microsoft.com/office/powerpoint/2010/main" val="2107834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413932"/>
            <a:ext cx="56917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2174879"/>
            <a:ext cx="5691717"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70" y="1413932"/>
            <a:ext cx="56938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9"/>
            <a:ext cx="5693833"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304800" y="228605"/>
            <a:ext cx="115824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914581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4" name="Picture 3" descr="LILLY_LOGO.jpg">
            <a:extLst>
              <a:ext uri="{FF2B5EF4-FFF2-40B4-BE49-F238E27FC236}">
                <a16:creationId xmlns:a16="http://schemas.microsoft.com/office/drawing/2014/main" id="{9B70D61C-6406-4597-B341-A3BA134B906C}"/>
              </a:ext>
            </a:extLst>
          </p:cNvPr>
          <p:cNvPicPr>
            <a:picLocks/>
          </p:cNvPicPr>
          <p:nvPr userDrawn="1"/>
        </p:nvPicPr>
        <p:blipFill>
          <a:blip r:embed="rId2" cstate="print"/>
          <a:stretch>
            <a:fillRect/>
          </a:stretch>
        </p:blipFill>
        <p:spPr>
          <a:xfrm>
            <a:off x="11226103" y="6330313"/>
            <a:ext cx="635924" cy="345152"/>
          </a:xfrm>
          <a:prstGeom prst="rect">
            <a:avLst/>
          </a:prstGeom>
        </p:spPr>
      </p:pic>
      <p:sp>
        <p:nvSpPr>
          <p:cNvPr id="5" name="Subtitle 2">
            <a:extLst>
              <a:ext uri="{FF2B5EF4-FFF2-40B4-BE49-F238E27FC236}">
                <a16:creationId xmlns:a16="http://schemas.microsoft.com/office/drawing/2014/main" id="{08A26D61-9304-4E22-8CB0-8515E74CD401}"/>
              </a:ext>
            </a:extLst>
          </p:cNvPr>
          <p:cNvSpPr txBox="1">
            <a:spLocks/>
          </p:cNvSpPr>
          <p:nvPr userDrawn="1"/>
        </p:nvSpPr>
        <p:spPr>
          <a:xfrm>
            <a:off x="1671785" y="6099205"/>
            <a:ext cx="9451495" cy="532364"/>
          </a:xfrm>
          <a:prstGeom prst="rect">
            <a:avLst/>
          </a:prstGeom>
        </p:spPr>
        <p:txBody>
          <a:bodyPr vert="horz" lIns="91440" tIns="45720" rIns="91440" bIns="45720" rtlCol="0" anchor="b">
            <a:normAutofit/>
          </a:bodyPr>
          <a:lstStyle/>
          <a:p>
            <a:pPr marL="0" marR="0" lvl="0" indent="0" algn="r" defTabSz="914400" rtl="0" eaLnBrk="1" fontAlgn="base" latinLnBrk="0" hangingPunct="1">
              <a:lnSpc>
                <a:spcPct val="100000"/>
              </a:lnSpc>
              <a:spcBef>
                <a:spcPct val="20000"/>
              </a:spcBef>
              <a:spcAft>
                <a:spcPct val="0"/>
              </a:spcAft>
              <a:buClrTx/>
              <a:buSzTx/>
              <a:buFont typeface="Arial"/>
              <a:buNone/>
              <a:tabLst/>
              <a:defRPr/>
            </a:pPr>
            <a:r>
              <a:rPr kumimoji="0" lang="en-US" sz="1000" b="1" i="0" u="none" strike="noStrike" kern="1200" cap="none" spc="0" normalizeH="0" baseline="0" noProof="0" dirty="0">
                <a:ln>
                  <a:noFill/>
                </a:ln>
                <a:solidFill>
                  <a:srgbClr val="363636"/>
                </a:solidFill>
                <a:effectLst/>
                <a:uLnTx/>
                <a:uFillTx/>
                <a:latin typeface="Arial" charset="0"/>
                <a:ea typeface="+mn-ea"/>
                <a:cs typeface="Arial" charset="0"/>
              </a:rPr>
              <a:t>Supported by Eli Lilly and Company.</a:t>
            </a:r>
          </a:p>
          <a:p>
            <a:pPr marL="0" marR="0" lvl="0" indent="0" algn="r" defTabSz="914400" rtl="0" eaLnBrk="1" fontAlgn="base" latinLnBrk="0" hangingPunct="1">
              <a:lnSpc>
                <a:spcPct val="100000"/>
              </a:lnSpc>
              <a:spcBef>
                <a:spcPct val="20000"/>
              </a:spcBef>
              <a:spcAft>
                <a:spcPct val="0"/>
              </a:spcAft>
              <a:buClrTx/>
              <a:buSzTx/>
              <a:buFont typeface="Arial"/>
              <a:buNone/>
              <a:tabLst/>
              <a:defRPr/>
            </a:pPr>
            <a:r>
              <a:rPr kumimoji="0" lang="en-US" sz="1000" b="0" i="0" u="none" strike="noStrike" kern="1200" cap="none" spc="0" normalizeH="0" baseline="0" noProof="0" dirty="0">
                <a:ln>
                  <a:noFill/>
                </a:ln>
                <a:solidFill>
                  <a:srgbClr val="363636"/>
                </a:solidFill>
                <a:effectLst/>
                <a:uLnTx/>
                <a:uFillTx/>
                <a:latin typeface="Arial" charset="0"/>
                <a:ea typeface="+mn-ea"/>
                <a:cs typeface="Arial" charset="0"/>
              </a:rPr>
              <a:t> Eli Lilly and Company has not influenced the content of this publication</a:t>
            </a:r>
          </a:p>
        </p:txBody>
      </p:sp>
    </p:spTree>
    <p:extLst>
      <p:ext uri="{BB962C8B-B14F-4D97-AF65-F5344CB8AC3E}">
        <p14:creationId xmlns:p14="http://schemas.microsoft.com/office/powerpoint/2010/main" val="9510196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304800" y="2573865"/>
            <a:ext cx="11582400" cy="1798640"/>
          </a:xfrm>
          <a:prstGeom prst="rect">
            <a:avLst/>
          </a:prstGeom>
        </p:spPr>
        <p:txBody>
          <a:bodyPr>
            <a:normAutofit/>
          </a:bodyPr>
          <a:lstStyle>
            <a:lvl1pPr>
              <a:defRPr sz="3600"/>
            </a:lvl1pPr>
          </a:lstStyle>
          <a:p>
            <a:r>
              <a:t>Title Text</a:t>
            </a:r>
          </a:p>
        </p:txBody>
      </p:sp>
      <p:sp>
        <p:nvSpPr>
          <p:cNvPr id="14" name="Body Level One…"/>
          <p:cNvSpPr txBox="1">
            <a:spLocks noGrp="1"/>
          </p:cNvSpPr>
          <p:nvPr>
            <p:ph type="body" sz="quarter" idx="1"/>
          </p:nvPr>
        </p:nvSpPr>
        <p:spPr>
          <a:xfrm>
            <a:off x="304800" y="4486807"/>
            <a:ext cx="11582400" cy="1416051"/>
          </a:xfrm>
          <a:prstGeom prst="rect">
            <a:avLst/>
          </a:prstGeom>
        </p:spPr>
        <p:txBody>
          <a:bodyPr>
            <a:normAutofit/>
          </a:bodyPr>
          <a:lstStyle>
            <a:lvl1pPr marL="0" indent="0">
              <a:buClrTx/>
              <a:buSzTx/>
              <a:buNone/>
            </a:lvl1pPr>
            <a:lvl2pPr>
              <a:buClrTx/>
            </a:lvl2pPr>
            <a:lvl3pPr>
              <a:buClrTx/>
            </a:lvl3pPr>
            <a:lvl4pPr>
              <a:buClrTx/>
            </a:lvl4pPr>
            <a:lvl5pPr>
              <a:buClrTx/>
            </a:lvl5pPr>
          </a:lstStyle>
          <a:p>
            <a:r>
              <a:t>Body Level One</a:t>
            </a:r>
          </a:p>
          <a:p>
            <a:pPr lvl="1"/>
            <a:r>
              <a:t>Body Level Two</a:t>
            </a:r>
          </a:p>
          <a:p>
            <a:pPr lvl="2"/>
            <a:r>
              <a:t>Body Level Three</a:t>
            </a:r>
          </a:p>
          <a:p>
            <a:pPr lvl="3"/>
            <a:r>
              <a:t>Body Level Four</a:t>
            </a:r>
          </a:p>
          <a:p>
            <a:pPr lvl="4"/>
            <a:r>
              <a:t>Body Level Five</a:t>
            </a:r>
          </a:p>
        </p:txBody>
      </p:sp>
      <p:sp>
        <p:nvSpPr>
          <p:cNvPr id="15" name="Straight Connector 3"/>
          <p:cNvSpPr/>
          <p:nvPr/>
        </p:nvSpPr>
        <p:spPr>
          <a:xfrm>
            <a:off x="304800" y="4411133"/>
            <a:ext cx="11582400" cy="1"/>
          </a:xfrm>
          <a:prstGeom prst="line">
            <a:avLst/>
          </a:prstGeom>
          <a:ln w="28575">
            <a:solidFill>
              <a:srgbClr val="002850"/>
            </a:solidFill>
          </a:ln>
        </p:spPr>
        <p:txBody>
          <a:bodyPr lIns="45719" rIns="45719"/>
          <a:lstStyle/>
          <a:p>
            <a:pPr>
              <a:defRPr>
                <a:solidFill>
                  <a:srgbClr val="363636"/>
                </a:solidFill>
              </a:defRPr>
            </a:pPr>
            <a:endParaRPr/>
          </a:p>
        </p:txBody>
      </p:sp>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12625137"/>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7906819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30" name="Straight Connector 3"/>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31" name="Title Text"/>
          <p:cNvSpPr txBox="1">
            <a:spLocks noGrp="1"/>
          </p:cNvSpPr>
          <p:nvPr>
            <p:ph type="title"/>
          </p:nvPr>
        </p:nvSpPr>
        <p:spPr>
          <a:xfrm>
            <a:off x="304800" y="228600"/>
            <a:ext cx="11582400" cy="939802"/>
          </a:xfrm>
          <a:prstGeom prst="rect">
            <a:avLst/>
          </a:prstGeom>
        </p:spPr>
        <p:txBody>
          <a:bodyPr>
            <a:normAutofit/>
          </a:bodyPr>
          <a:lstStyle/>
          <a:p>
            <a:r>
              <a:t>Title Text</a:t>
            </a:r>
          </a:p>
        </p:txBody>
      </p:sp>
      <p:sp>
        <p:nvSpPr>
          <p:cNvPr id="32" name="Body Level One…"/>
          <p:cNvSpPr txBox="1">
            <a:spLocks noGrp="1"/>
          </p:cNvSpPr>
          <p:nvPr>
            <p:ph type="body" idx="1"/>
          </p:nvPr>
        </p:nvSpPr>
        <p:spPr>
          <a:xfrm>
            <a:off x="304800" y="1320800"/>
            <a:ext cx="11582400" cy="5308600"/>
          </a:xfrm>
          <a:prstGeom prst="rect">
            <a:avLst/>
          </a:prstGeom>
        </p:spPr>
        <p:txBody>
          <a:bodyPr>
            <a:normAutofit/>
          </a:bodyPr>
          <a:lstStyle>
            <a:lvl1pPr>
              <a:spcBef>
                <a:spcPts val="600"/>
              </a:spcBef>
            </a:lvl1pPr>
            <a:lvl2pPr>
              <a:spcBef>
                <a:spcPts val="600"/>
              </a:spcBef>
            </a:lvl2pPr>
            <a:lvl3pPr>
              <a:spcBef>
                <a:spcPts val="600"/>
              </a:spcBef>
            </a:lvl3pPr>
            <a:lvl4pPr>
              <a:spcBef>
                <a:spcPts val="600"/>
              </a:spcBef>
            </a:lvl4pPr>
            <a:lvl5pPr>
              <a:spcBef>
                <a:spcPts val="600"/>
              </a:spcBef>
            </a:lvl5pPr>
          </a:lstStyle>
          <a:p>
            <a:r>
              <a:t>Body Level One</a:t>
            </a:r>
          </a:p>
          <a:p>
            <a:pPr lvl="1"/>
            <a:r>
              <a:t>Body Level Two</a:t>
            </a:r>
          </a:p>
          <a:p>
            <a:pPr lvl="2"/>
            <a:r>
              <a:t>Body Level Three</a:t>
            </a:r>
          </a:p>
          <a:p>
            <a:pPr lvl="3"/>
            <a:r>
              <a:t>Body Level Four</a:t>
            </a:r>
          </a:p>
          <a:p>
            <a:pPr lvl="4"/>
            <a:r>
              <a:t>Body Level Five</a:t>
            </a: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1784479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40" name="Title Text"/>
          <p:cNvSpPr txBox="1">
            <a:spLocks noGrp="1"/>
          </p:cNvSpPr>
          <p:nvPr>
            <p:ph type="title"/>
          </p:nvPr>
        </p:nvSpPr>
        <p:spPr>
          <a:xfrm>
            <a:off x="963084" y="4406901"/>
            <a:ext cx="10363201" cy="1362076"/>
          </a:xfrm>
          <a:prstGeom prst="rect">
            <a:avLst/>
          </a:prstGeom>
        </p:spPr>
        <p:txBody>
          <a:bodyPr anchor="t">
            <a:normAutofit/>
          </a:bodyPr>
          <a:lstStyle>
            <a:lvl1pPr>
              <a:defRPr sz="4000" cap="all"/>
            </a:lvl1pPr>
          </a:lstStyle>
          <a:p>
            <a:r>
              <a:t>Title Text</a:t>
            </a:r>
          </a:p>
        </p:txBody>
      </p:sp>
      <p:sp>
        <p:nvSpPr>
          <p:cNvPr id="41" name="Body Level One…"/>
          <p:cNvSpPr txBox="1">
            <a:spLocks noGrp="1"/>
          </p:cNvSpPr>
          <p:nvPr>
            <p:ph type="body" sz="quarter" idx="1"/>
          </p:nvPr>
        </p:nvSpPr>
        <p:spPr>
          <a:xfrm>
            <a:off x="963084" y="2906713"/>
            <a:ext cx="10363201" cy="1500188"/>
          </a:xfrm>
          <a:prstGeom prst="rect">
            <a:avLst/>
          </a:prstGeom>
        </p:spPr>
        <p:txBody>
          <a:bodyPr anchor="b">
            <a:normAutofit/>
          </a:bodyPr>
          <a:lstStyle>
            <a:lvl1pPr marL="0" indent="0">
              <a:buClrTx/>
              <a:buSzTx/>
              <a:buNone/>
            </a:lvl1pPr>
            <a:lvl2pPr marL="0" indent="457200">
              <a:buClrTx/>
              <a:buSzTx/>
              <a:buNone/>
            </a:lvl2pPr>
            <a:lvl3pPr marL="0" indent="914400">
              <a:buClrTx/>
              <a:buSzTx/>
              <a:buNone/>
            </a:lvl3pPr>
            <a:lvl4pPr marL="0" indent="1371600">
              <a:buClrTx/>
              <a:buSzTx/>
              <a:buNone/>
            </a:lvl4pPr>
            <a:lvl5pPr marL="0" indent="1828800">
              <a:buClrTx/>
              <a:buSzTx/>
              <a:buNone/>
            </a:lvl5pPr>
          </a:lstStyle>
          <a:p>
            <a:r>
              <a:t>Body Level One</a:t>
            </a:r>
          </a:p>
          <a:p>
            <a:pPr lvl="1"/>
            <a:r>
              <a:t>Body Level Two</a:t>
            </a:r>
          </a:p>
          <a:p>
            <a:pPr lvl="2"/>
            <a:r>
              <a:t>Body Level Three</a:t>
            </a:r>
          </a:p>
          <a:p>
            <a:pPr lvl="3"/>
            <a:r>
              <a:t>Body Level Four</a:t>
            </a:r>
          </a:p>
          <a:p>
            <a:pPr lvl="4"/>
            <a:r>
              <a:t>Body Level Five</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3839585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9" name="Straight Connector 3"/>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50" name="Title Text"/>
          <p:cNvSpPr txBox="1">
            <a:spLocks noGrp="1"/>
          </p:cNvSpPr>
          <p:nvPr>
            <p:ph type="title"/>
          </p:nvPr>
        </p:nvSpPr>
        <p:spPr>
          <a:xfrm>
            <a:off x="304800" y="228600"/>
            <a:ext cx="11582400" cy="939802"/>
          </a:xfrm>
          <a:prstGeom prst="rect">
            <a:avLst/>
          </a:prstGeom>
        </p:spPr>
        <p:txBody>
          <a:bodyPr>
            <a:normAutofit/>
          </a:bodyPr>
          <a:lstStyle/>
          <a:p>
            <a:r>
              <a:t>Title Text</a:t>
            </a:r>
          </a:p>
        </p:txBody>
      </p:sp>
      <p:sp>
        <p:nvSpPr>
          <p:cNvPr id="51" name="Body Level One…"/>
          <p:cNvSpPr txBox="1">
            <a:spLocks noGrp="1"/>
          </p:cNvSpPr>
          <p:nvPr>
            <p:ph type="body" sz="half" idx="1"/>
          </p:nvPr>
        </p:nvSpPr>
        <p:spPr>
          <a:xfrm>
            <a:off x="304800" y="1447800"/>
            <a:ext cx="5689600" cy="5181600"/>
          </a:xfrm>
          <a:prstGeom prst="rect">
            <a:avLst/>
          </a:prstGeom>
        </p:spPr>
        <p:txBody>
          <a:bodyPr>
            <a:normAutofit/>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20601219"/>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9" name="Straight Connector 3"/>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60" name="Body Level One…"/>
          <p:cNvSpPr txBox="1">
            <a:spLocks noGrp="1"/>
          </p:cNvSpPr>
          <p:nvPr>
            <p:ph type="body" sz="quarter" idx="1"/>
          </p:nvPr>
        </p:nvSpPr>
        <p:spPr>
          <a:xfrm>
            <a:off x="304800" y="1413932"/>
            <a:ext cx="5691717" cy="639763"/>
          </a:xfrm>
          <a:prstGeom prst="rect">
            <a:avLst/>
          </a:prstGeom>
        </p:spPr>
        <p:txBody>
          <a:bodyPr anchor="b">
            <a:normAutofit/>
          </a:bodyPr>
          <a:lstStyle>
            <a:lvl1pPr marL="0" indent="0">
              <a:buClrTx/>
              <a:buSzTx/>
              <a:buNone/>
              <a:defRPr b="1"/>
            </a:lvl1pPr>
            <a:lvl2pPr marL="0" indent="457200">
              <a:buClrTx/>
              <a:buSzTx/>
              <a:buNone/>
              <a:defRPr b="1"/>
            </a:lvl2pPr>
            <a:lvl3pPr marL="0" indent="914400">
              <a:buClrTx/>
              <a:buSzTx/>
              <a:buNone/>
              <a:defRPr b="1"/>
            </a:lvl3pPr>
            <a:lvl4pPr marL="0" indent="1371600">
              <a:buClrTx/>
              <a:buSzTx/>
              <a:buNone/>
              <a:defRPr b="1"/>
            </a:lvl4pPr>
            <a:lvl5pPr marL="0" indent="1828800">
              <a:buClrTx/>
              <a:buSzTx/>
              <a:buNone/>
              <a:defRPr b="1"/>
            </a:lvl5pPr>
          </a:lstStyle>
          <a:p>
            <a:r>
              <a:t>Body Level One</a:t>
            </a:r>
          </a:p>
          <a:p>
            <a:pPr lvl="1"/>
            <a:r>
              <a:t>Body Level Two</a:t>
            </a:r>
          </a:p>
          <a:p>
            <a:pPr lvl="2"/>
            <a:r>
              <a:t>Body Level Three</a:t>
            </a:r>
          </a:p>
          <a:p>
            <a:pPr lvl="3"/>
            <a:r>
              <a:t>Body Level Four</a:t>
            </a:r>
          </a:p>
          <a:p>
            <a:pPr lvl="4"/>
            <a:r>
              <a:t>Body Level Five</a:t>
            </a:r>
          </a:p>
        </p:txBody>
      </p:sp>
      <p:sp>
        <p:nvSpPr>
          <p:cNvPr id="61" name="Text Placeholder 4"/>
          <p:cNvSpPr>
            <a:spLocks noGrp="1"/>
          </p:cNvSpPr>
          <p:nvPr>
            <p:ph type="body" sz="quarter" idx="21"/>
          </p:nvPr>
        </p:nvSpPr>
        <p:spPr>
          <a:xfrm>
            <a:off x="6193368" y="1413932"/>
            <a:ext cx="5693834" cy="639763"/>
          </a:xfrm>
          <a:prstGeom prst="rect">
            <a:avLst/>
          </a:prstGeom>
        </p:spPr>
        <p:txBody>
          <a:bodyPr anchor="b">
            <a:normAutofit/>
          </a:bodyPr>
          <a:lstStyle/>
          <a:p>
            <a:pPr marL="0" indent="0">
              <a:buClrTx/>
              <a:buSzTx/>
              <a:buNone/>
              <a:defRPr b="1"/>
            </a:pPr>
            <a:endParaRPr/>
          </a:p>
        </p:txBody>
      </p:sp>
      <p:sp>
        <p:nvSpPr>
          <p:cNvPr id="62" name="Title Text"/>
          <p:cNvSpPr txBox="1">
            <a:spLocks noGrp="1"/>
          </p:cNvSpPr>
          <p:nvPr>
            <p:ph type="title"/>
          </p:nvPr>
        </p:nvSpPr>
        <p:spPr>
          <a:xfrm>
            <a:off x="304800" y="228600"/>
            <a:ext cx="11582400" cy="939802"/>
          </a:xfrm>
          <a:prstGeom prst="rect">
            <a:avLst/>
          </a:prstGeom>
        </p:spPr>
        <p:txBody>
          <a:bodyPr>
            <a:normAutofit/>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2051301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0" name="Straight Connector 3"/>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71" name="Title Text"/>
          <p:cNvSpPr txBox="1">
            <a:spLocks noGrp="1"/>
          </p:cNvSpPr>
          <p:nvPr>
            <p:ph type="title"/>
          </p:nvPr>
        </p:nvSpPr>
        <p:spPr>
          <a:xfrm>
            <a:off x="304800" y="228600"/>
            <a:ext cx="11582400" cy="939802"/>
          </a:xfrm>
          <a:prstGeom prst="rect">
            <a:avLst/>
          </a:prstGeom>
        </p:spPr>
        <p:txBody>
          <a:bodyPr>
            <a:normAutofit/>
          </a:bodyPr>
          <a:lstStyle/>
          <a:p>
            <a:r>
              <a:t>Title Text</a:t>
            </a:r>
          </a:p>
        </p:txBody>
      </p:sp>
      <p:sp>
        <p:nvSpPr>
          <p:cNvPr id="72" name="Straight Connector 4"/>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9300334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80" name="Straight Connector 3"/>
          <p:cNvSpPr/>
          <p:nvPr/>
        </p:nvSpPr>
        <p:spPr>
          <a:xfrm>
            <a:off x="304800" y="1219200"/>
            <a:ext cx="11582400" cy="0"/>
          </a:xfrm>
          <a:prstGeom prst="line">
            <a:avLst/>
          </a:prstGeom>
          <a:ln w="28575">
            <a:solidFill>
              <a:srgbClr val="002850"/>
            </a:solidFill>
          </a:ln>
        </p:spPr>
        <p:txBody>
          <a:bodyPr lIns="45719" rIns="45719"/>
          <a:lstStyle/>
          <a:p>
            <a:pPr>
              <a:defRPr>
                <a:solidFill>
                  <a:srgbClr val="363636"/>
                </a:solidFill>
              </a:defRPr>
            </a:pPr>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8172531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10_Title Slide">
    <p:spTree>
      <p:nvGrpSpPr>
        <p:cNvPr id="1" name=""/>
        <p:cNvGrpSpPr/>
        <p:nvPr/>
      </p:nvGrpSpPr>
      <p:grpSpPr>
        <a:xfrm>
          <a:off x="0" y="0"/>
          <a:ext cx="0" cy="0"/>
          <a:chOff x="0" y="0"/>
          <a:chExt cx="0" cy="0"/>
        </a:xfrm>
      </p:grpSpPr>
      <p:pic>
        <p:nvPicPr>
          <p:cNvPr id="104" name="shutterstock_1229948803_reduced.jpg" descr="shutterstock_1229948803_reduced.jpg"/>
          <p:cNvPicPr>
            <a:picLocks noChangeAspect="1"/>
          </p:cNvPicPr>
          <p:nvPr/>
        </p:nvPicPr>
        <p:blipFill>
          <a:blip r:embed="rId2"/>
          <a:srcRect l="3537" r="3537"/>
          <a:stretch>
            <a:fillRect/>
          </a:stretch>
        </p:blipFill>
        <p:spPr>
          <a:xfrm>
            <a:off x="2117" y="1210146"/>
            <a:ext cx="12195700" cy="4936651"/>
          </a:xfrm>
          <a:prstGeom prst="rect">
            <a:avLst/>
          </a:prstGeom>
          <a:ln w="12700">
            <a:miter lim="400000"/>
          </a:ln>
        </p:spPr>
      </p:pic>
      <p:pic>
        <p:nvPicPr>
          <p:cNvPr id="107" name="Picture 11" descr="Picture 11"/>
          <p:cNvPicPr>
            <a:picLocks noChangeAspect="1"/>
          </p:cNvPicPr>
          <p:nvPr/>
        </p:nvPicPr>
        <p:blipFill>
          <a:blip r:embed="rId3"/>
          <a:stretch>
            <a:fillRect/>
          </a:stretch>
        </p:blipFill>
        <p:spPr>
          <a:xfrm>
            <a:off x="11226103" y="6330312"/>
            <a:ext cx="635925" cy="345153"/>
          </a:xfrm>
          <a:prstGeom prst="rect">
            <a:avLst/>
          </a:prstGeom>
          <a:ln w="12700">
            <a:miter lim="400000"/>
          </a:ln>
        </p:spPr>
      </p:pic>
      <p:sp>
        <p:nvSpPr>
          <p:cNvPr id="108" name="Subtitle 2"/>
          <p:cNvSpPr txBox="1"/>
          <p:nvPr/>
        </p:nvSpPr>
        <p:spPr>
          <a:xfrm>
            <a:off x="1717504" y="6099204"/>
            <a:ext cx="9360056" cy="5323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pPr indent="0" algn="r">
              <a:spcAft>
                <a:spcPts val="210"/>
              </a:spcAft>
            </a:pPr>
            <a:r>
              <a:rPr lang="en-US" altLang="ja-JP" sz="1000" b="1" dirty="0" smtClean="0">
                <a:solidFill>
                  <a:srgbClr val="363636"/>
                </a:solidFill>
                <a:latin typeface="Arial"/>
                <a:ea typeface="MS Mincho"/>
              </a:rPr>
              <a:t>Eli Lilly and Company</a:t>
            </a:r>
            <a:r>
              <a:rPr lang="ja-JP" altLang="en-US" sz="1000" b="1" dirty="0" smtClean="0">
                <a:solidFill>
                  <a:srgbClr val="363636"/>
                </a:solidFill>
                <a:latin typeface="Arial"/>
                <a:ea typeface="MS Mincho"/>
              </a:rPr>
              <a:t>が支援を提供。</a:t>
            </a:r>
          </a:p>
          <a:p>
            <a:pPr indent="0" algn="r"/>
            <a:r>
              <a:rPr lang="en-US" altLang="ja-JP" sz="1000" dirty="0" smtClean="0">
                <a:solidFill>
                  <a:srgbClr val="363636"/>
                </a:solidFill>
                <a:latin typeface="Arial"/>
                <a:ea typeface="MS Mincho"/>
              </a:rPr>
              <a:t>Eli Lilly and Company</a:t>
            </a:r>
            <a:r>
              <a:rPr lang="ja-JP" altLang="en-US" sz="1000" dirty="0" smtClean="0">
                <a:solidFill>
                  <a:srgbClr val="363636"/>
                </a:solidFill>
                <a:latin typeface="Arial"/>
                <a:ea typeface="MS Mincho"/>
              </a:rPr>
              <a:t>は、この出版物の内容に影響を与えていません</a:t>
            </a:r>
            <a:endParaRPr lang="ja-JP" altLang="en-US" sz="1000" dirty="0">
              <a:solidFill>
                <a:srgbClr val="363636"/>
              </a:solidFill>
              <a:latin typeface="Arial"/>
              <a:ea typeface="MS Mincho"/>
            </a:endParaRPr>
          </a:p>
        </p:txBody>
      </p:sp>
      <p:pic>
        <p:nvPicPr>
          <p:cNvPr id="109" name="Picture 13" descr="Picture 13"/>
          <p:cNvPicPr>
            <a:picLocks noChangeAspect="1"/>
          </p:cNvPicPr>
          <p:nvPr/>
        </p:nvPicPr>
        <p:blipFill rotWithShape="1">
          <a:blip r:embed="rId4"/>
          <a:srcRect b="20520"/>
          <a:stretch/>
        </p:blipFill>
        <p:spPr>
          <a:xfrm>
            <a:off x="235738" y="146927"/>
            <a:ext cx="1488000" cy="798470"/>
          </a:xfrm>
          <a:prstGeom prst="rect">
            <a:avLst/>
          </a:prstGeom>
          <a:ln w="12700">
            <a:miter lim="400000"/>
          </a:ln>
        </p:spPr>
      </p:pic>
      <p:sp>
        <p:nvSpPr>
          <p:cNvPr id="110" name="Subtitle 2"/>
          <p:cNvSpPr txBox="1"/>
          <p:nvPr/>
        </p:nvSpPr>
        <p:spPr>
          <a:xfrm>
            <a:off x="1962485" y="366473"/>
            <a:ext cx="4566032" cy="5323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pPr defTabSz="457200">
              <a:spcBef>
                <a:spcPts val="200"/>
              </a:spcBef>
              <a:defRPr sz="1200">
                <a:solidFill>
                  <a:srgbClr val="3F5075"/>
                </a:solidFill>
              </a:defRPr>
            </a:pPr>
            <a:r>
              <a:rPr lang="ja-JP" altLang="en-US" dirty="0" smtClean="0"/>
              <a:t>欧州胸部腫瘍プラットフォームと共同で作成</a:t>
            </a:r>
            <a:endParaRPr lang="ja-JP" altLang="en-US" dirty="0"/>
          </a:p>
        </p:txBody>
      </p:sp>
      <p:sp>
        <p:nvSpPr>
          <p:cNvPr id="111" name="Straight Connector 18"/>
          <p:cNvSpPr/>
          <p:nvPr/>
        </p:nvSpPr>
        <p:spPr>
          <a:xfrm flipV="1">
            <a:off x="1809682" y="227604"/>
            <a:ext cx="2118" cy="841557"/>
          </a:xfrm>
          <a:prstGeom prst="line">
            <a:avLst/>
          </a:prstGeom>
          <a:ln w="6350">
            <a:solidFill>
              <a:srgbClr val="3F5075"/>
            </a:solidFill>
          </a:ln>
        </p:spPr>
        <p:txBody>
          <a:bodyPr lIns="45719" rIns="45719"/>
          <a:lstStyle/>
          <a:p>
            <a:pPr>
              <a:defRPr>
                <a:solidFill>
                  <a:srgbClr val="363636"/>
                </a:solidFill>
              </a:defRPr>
            </a:pPr>
            <a:endParaRPr/>
          </a:p>
        </p:txBody>
      </p:sp>
      <p:sp>
        <p:nvSpPr>
          <p:cNvPr id="12" name="Rectangle 16"/>
          <p:cNvSpPr txBox="1"/>
          <p:nvPr userDrawn="1"/>
        </p:nvSpPr>
        <p:spPr>
          <a:xfrm>
            <a:off x="348404" y="1385660"/>
            <a:ext cx="11495194" cy="646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gn="ctr">
              <a:defRPr sz="3600" b="1">
                <a:solidFill>
                  <a:srgbClr val="002850"/>
                </a:solidFill>
              </a:defRPr>
            </a:pPr>
            <a:r>
              <a:rPr lang="ja-JP" altLang="en-US" dirty="0" smtClean="0">
                <a:solidFill>
                  <a:schemeClr val="bg1"/>
                </a:solidFill>
                <a:effectLst>
                  <a:outerShdw blurRad="38100" dist="38100" dir="2700000" algn="tl">
                    <a:srgbClr val="000000">
                      <a:alpha val="43137"/>
                    </a:srgbClr>
                  </a:outerShdw>
                </a:effectLst>
              </a:rPr>
              <a:t>肺がんに関する</a:t>
            </a:r>
            <a:r>
              <a:rPr lang="en-US" altLang="ja-JP" dirty="0" smtClean="0">
                <a:solidFill>
                  <a:schemeClr val="bg1"/>
                </a:solidFill>
                <a:effectLst>
                  <a:outerShdw blurRad="38100" dist="38100" dir="2700000" algn="tl">
                    <a:srgbClr val="000000">
                      <a:alpha val="43137"/>
                    </a:srgbClr>
                  </a:outerShdw>
                </a:effectLst>
              </a:rPr>
              <a:t>IASLC 2021</a:t>
            </a:r>
            <a:r>
              <a:rPr lang="ja-JP" altLang="en-US" dirty="0" smtClean="0">
                <a:solidFill>
                  <a:schemeClr val="bg1"/>
                </a:solidFill>
                <a:effectLst>
                  <a:outerShdw blurRad="38100" dist="38100" dir="2700000" algn="tl">
                    <a:srgbClr val="000000">
                      <a:alpha val="43137"/>
                    </a:srgbClr>
                  </a:outerShdw>
                </a:effectLst>
              </a:rPr>
              <a:t>世界会議</a:t>
            </a:r>
            <a:endParaRPr lang="ja-JP" altLang="en-US" dirty="0">
              <a:solidFill>
                <a:schemeClr val="bg1"/>
              </a:solidFill>
              <a:effectLst>
                <a:outerShdw blurRad="38100" dist="38100" dir="2700000" algn="tl">
                  <a:srgbClr val="000000">
                    <a:alpha val="43137"/>
                  </a:srgbClr>
                </a:outerShdw>
              </a:effectLst>
            </a:endParaRPr>
          </a:p>
        </p:txBody>
      </p:sp>
      <p:sp>
        <p:nvSpPr>
          <p:cNvPr id="13" name="Rectangle 19"/>
          <p:cNvSpPr/>
          <p:nvPr userDrawn="1"/>
        </p:nvSpPr>
        <p:spPr>
          <a:xfrm>
            <a:off x="9888525" y="5071960"/>
            <a:ext cx="2309293" cy="497406"/>
          </a:xfrm>
          <a:prstGeom prst="rect">
            <a:avLst/>
          </a:prstGeom>
          <a:solidFill>
            <a:srgbClr val="FFFFFF">
              <a:alpha val="80000"/>
            </a:srgbClr>
          </a:solidFill>
          <a:ln w="12700">
            <a:miter lim="400000"/>
          </a:ln>
        </p:spPr>
        <p:txBody>
          <a:bodyPr lIns="45719" rIns="45719" anchor="ctr"/>
          <a:lstStyle/>
          <a:p>
            <a:pPr algn="ctr">
              <a:defRPr>
                <a:solidFill>
                  <a:srgbClr val="4D4D4D"/>
                </a:solidFill>
              </a:defRPr>
            </a:pPr>
            <a:endParaRPr/>
          </a:p>
        </p:txBody>
      </p:sp>
      <p:sp>
        <p:nvSpPr>
          <p:cNvPr id="14" name="Rectangle 15"/>
          <p:cNvSpPr txBox="1"/>
          <p:nvPr userDrawn="1"/>
        </p:nvSpPr>
        <p:spPr>
          <a:xfrm>
            <a:off x="9942786" y="5071962"/>
            <a:ext cx="2255032" cy="4974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lvl1pPr algn="r">
              <a:defRPr sz="1600" b="1">
                <a:solidFill>
                  <a:srgbClr val="002850"/>
                </a:solidFill>
              </a:defRPr>
            </a:lvl1pPr>
          </a:lstStyle>
          <a:p>
            <a:pPr algn="ctr"/>
            <a:r>
              <a:rPr lang="en-US" altLang="ja-JP" dirty="0" smtClean="0"/>
              <a:t>2021</a:t>
            </a:r>
            <a:r>
              <a:rPr lang="ja-JP" altLang="en-US" dirty="0" smtClean="0"/>
              <a:t>年</a:t>
            </a:r>
            <a:r>
              <a:rPr lang="en-US" altLang="ja-JP" dirty="0" smtClean="0"/>
              <a:t>9</a:t>
            </a:r>
            <a:r>
              <a:rPr lang="ja-JP" altLang="en-US" dirty="0" smtClean="0"/>
              <a:t>月</a:t>
            </a:r>
            <a:r>
              <a:rPr lang="en-US" altLang="ja-JP" dirty="0" smtClean="0"/>
              <a:t>8</a:t>
            </a:r>
            <a:r>
              <a:rPr lang="ja-JP" altLang="en-US" dirty="0" smtClean="0"/>
              <a:t>～</a:t>
            </a:r>
            <a:r>
              <a:rPr lang="en-US" altLang="ja-JP" dirty="0" smtClean="0"/>
              <a:t>14</a:t>
            </a:r>
            <a:r>
              <a:rPr lang="ja-JP" altLang="en-US" dirty="0" smtClean="0"/>
              <a:t>日</a:t>
            </a:r>
            <a:endParaRPr lang="ja-JP" altLang="en-US" dirty="0"/>
          </a:p>
        </p:txBody>
      </p:sp>
      <p:sp>
        <p:nvSpPr>
          <p:cNvPr id="19" name="Rectangle 18">
            <a:extLst>
              <a:ext uri="{FF2B5EF4-FFF2-40B4-BE49-F238E27FC236}">
                <a16:creationId xmlns:a16="http://schemas.microsoft.com/office/drawing/2014/main" id="{FD9935BE-03EA-4B93-B709-C7150495ABD9}"/>
              </a:ext>
            </a:extLst>
          </p:cNvPr>
          <p:cNvSpPr/>
          <p:nvPr userDrawn="1"/>
        </p:nvSpPr>
        <p:spPr>
          <a:xfrm>
            <a:off x="601814" y="919567"/>
            <a:ext cx="1115690" cy="180000"/>
          </a:xfrm>
          <a:prstGeom prst="rect">
            <a:avLst/>
          </a:prstGeom>
          <a:solidFill>
            <a:schemeClr val="bg1"/>
          </a:solidFill>
        </p:spPr>
        <p:txBody>
          <a:bodyPr wrap="none" lIns="0" tIns="0" rIns="0" bIns="0" anchor="b" anchorCtr="0">
            <a:noAutofit/>
          </a:bodyPr>
          <a:lstStyle/>
          <a:p>
            <a:pPr indent="0" algn="ctr">
              <a:spcBef>
                <a:spcPts val="210"/>
              </a:spcBef>
              <a:spcAft>
                <a:spcPts val="2520"/>
              </a:spcAft>
            </a:pPr>
            <a:r>
              <a:rPr lang="ja-JP" sz="800" b="1" dirty="0">
                <a:solidFill>
                  <a:srgbClr val="A09BA2"/>
                </a:solidFill>
                <a:latin typeface="Arial"/>
                <a:ea typeface="MS Mincho"/>
              </a:rPr>
              <a:t>情報 | 研究</a:t>
            </a:r>
          </a:p>
        </p:txBody>
      </p:sp>
    </p:spTree>
    <p:extLst>
      <p:ext uri="{BB962C8B-B14F-4D97-AF65-F5344CB8AC3E}">
        <p14:creationId xmlns:p14="http://schemas.microsoft.com/office/powerpoint/2010/main" val="67246523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89351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4846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304800" y="1447800"/>
            <a:ext cx="56896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447800"/>
            <a:ext cx="5689600" cy="51816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38461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413932"/>
            <a:ext cx="56917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04800" y="2174875"/>
            <a:ext cx="5691717"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6193368" y="1413932"/>
            <a:ext cx="56938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693833" cy="4454525"/>
          </a:xfrm>
        </p:spPr>
        <p:txBody>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p:cNvSpPr>
            <a:spLocks noGrp="1"/>
          </p:cNvSpPr>
          <p:nvPr>
            <p:ph type="title"/>
          </p:nvPr>
        </p:nvSpPr>
        <p:spPr>
          <a:xfrm>
            <a:off x="304800" y="228601"/>
            <a:ext cx="11582400" cy="939801"/>
          </a:xfrm>
        </p:spPr>
        <p:txBody>
          <a:bodyPr/>
          <a:lstStyle/>
          <a:p>
            <a:r>
              <a:rPr lang="en-US" dirty="0"/>
              <a:t>Click to edit Master title style</a:t>
            </a:r>
            <a:endParaRPr lang="en-GB" dirty="0"/>
          </a:p>
        </p:txBody>
      </p:sp>
    </p:spTree>
    <p:extLst>
      <p:ext uri="{BB962C8B-B14F-4D97-AF65-F5344CB8AC3E}">
        <p14:creationId xmlns:p14="http://schemas.microsoft.com/office/powerpoint/2010/main" val="4127986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5" name="Straight Connector 4"/>
          <p:cNvCxnSpPr/>
          <p:nvPr userDrawn="1"/>
        </p:nvCxnSpPr>
        <p:spPr>
          <a:xfrm>
            <a:off x="304800" y="1219200"/>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48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137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0" y="2573866"/>
            <a:ext cx="11582400" cy="1798638"/>
          </a:xfrm>
        </p:spPr>
        <p:txBody>
          <a:bodyPr bIns="45720"/>
          <a:lstStyle>
            <a:lvl1pPr>
              <a:defRPr sz="4400"/>
            </a:lvl1pPr>
          </a:lstStyle>
          <a:p>
            <a:pPr lvl="0"/>
            <a:r>
              <a:rPr lang="en-GB" noProof="0" dirty="0"/>
              <a:t>Click to edit Master title style</a:t>
            </a:r>
          </a:p>
        </p:txBody>
      </p:sp>
      <p:sp>
        <p:nvSpPr>
          <p:cNvPr id="3075" name="Rectangle 3"/>
          <p:cNvSpPr>
            <a:spLocks noGrp="1" noChangeArrowheads="1"/>
          </p:cNvSpPr>
          <p:nvPr>
            <p:ph type="subTitle" idx="1"/>
          </p:nvPr>
        </p:nvSpPr>
        <p:spPr>
          <a:xfrm>
            <a:off x="304800" y="4486807"/>
            <a:ext cx="11582400" cy="1416050"/>
          </a:xfrm>
        </p:spPr>
        <p:txBody>
          <a:bodyPr/>
          <a:lstStyle>
            <a:lvl1pPr marL="0" indent="0">
              <a:buFontTx/>
              <a:buNone/>
              <a:defRPr sz="2800"/>
            </a:lvl1pPr>
          </a:lstStyle>
          <a:p>
            <a:pPr lvl="0"/>
            <a:r>
              <a:rPr lang="en-GB" noProof="0" dirty="0"/>
              <a:t>Click to edit Master subtitle style</a:t>
            </a:r>
          </a:p>
        </p:txBody>
      </p:sp>
      <p:cxnSp>
        <p:nvCxnSpPr>
          <p:cNvPr id="4" name="Straight Connector 3"/>
          <p:cNvCxnSpPr/>
          <p:nvPr userDrawn="1"/>
        </p:nvCxnSpPr>
        <p:spPr>
          <a:xfrm>
            <a:off x="304800" y="4411133"/>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986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1"/>
            <a:ext cx="11582400"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04800" y="1320800"/>
            <a:ext cx="11582400" cy="530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4" name="Straight Connector 3"/>
          <p:cNvCxnSpPr/>
          <p:nvPr userDrawn="1"/>
        </p:nvCxnSpPr>
        <p:spPr>
          <a:xfrm>
            <a:off x="304800" y="1219200"/>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720941"/>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xStyles>
    <p:titleStyle>
      <a:lvl1pPr algn="l" rtl="0" fontAlgn="base">
        <a:spcBef>
          <a:spcPct val="0"/>
        </a:spcBef>
        <a:spcAft>
          <a:spcPct val="0"/>
        </a:spcAft>
        <a:defRPr sz="28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191">
          <p15:clr>
            <a:srgbClr val="F26B43"/>
          </p15:clr>
        </p15:guide>
        <p15:guide id="4" pos="7489">
          <p15:clr>
            <a:srgbClr val="F26B43"/>
          </p15:clr>
        </p15:guide>
        <p15:guide id="5" orient="horz" pos="4180">
          <p15:clr>
            <a:srgbClr val="F26B43"/>
          </p15:clr>
        </p15:guide>
        <p15:guide id="6" orient="horz" pos="14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107693"/>
            <a:ext cx="11582400" cy="939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0" numCol="1" anchor="b" anchorCtr="0" compatLnSpc="1">
            <a:prstTxWarp prst="textNoShape">
              <a:avLst/>
            </a:prstTxWarp>
          </a:bodyPr>
          <a:lstStyle/>
          <a:p>
            <a:pPr lvl="0"/>
            <a:r>
              <a:rPr lang="en-GB" dirty="0"/>
              <a:t>Click to edit Master title style</a:t>
            </a:r>
          </a:p>
        </p:txBody>
      </p:sp>
      <p:sp>
        <p:nvSpPr>
          <p:cNvPr id="1027" name="Rectangle 3"/>
          <p:cNvSpPr>
            <a:spLocks noGrp="1" noChangeArrowheads="1"/>
          </p:cNvSpPr>
          <p:nvPr>
            <p:ph type="body" idx="1"/>
          </p:nvPr>
        </p:nvSpPr>
        <p:spPr bwMode="auto">
          <a:xfrm>
            <a:off x="304800" y="1246909"/>
            <a:ext cx="11582400" cy="5382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cxnSp>
        <p:nvCxnSpPr>
          <p:cNvPr id="4" name="Straight Connector 3"/>
          <p:cNvCxnSpPr/>
          <p:nvPr userDrawn="1"/>
        </p:nvCxnSpPr>
        <p:spPr>
          <a:xfrm>
            <a:off x="304800" y="1098288"/>
            <a:ext cx="1158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112472"/>
      </p:ext>
    </p:extLst>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2" r:id="rId10"/>
    <p:sldLayoutId id="2147483683" r:id="rId11"/>
  </p:sldLayoutIdLst>
  <p:hf hdr="0" ftr="0" dt="0"/>
  <p:txStyles>
    <p:titleStyle>
      <a:lvl1pPr algn="l" rtl="0" fontAlgn="base">
        <a:lnSpc>
          <a:spcPct val="90000"/>
        </a:lnSpc>
        <a:spcBef>
          <a:spcPct val="0"/>
        </a:spcBef>
        <a:spcAft>
          <a:spcPct val="0"/>
        </a:spcAft>
        <a:defRPr sz="2200" b="1">
          <a:solidFill>
            <a:schemeClr val="bg1"/>
          </a:solidFill>
          <a:latin typeface="+mj-lt"/>
          <a:ea typeface="+mj-ea"/>
          <a:cs typeface="+mj-cs"/>
        </a:defRPr>
      </a:lvl1pPr>
      <a:lvl2pPr algn="l" rtl="0" fontAlgn="base">
        <a:spcBef>
          <a:spcPct val="0"/>
        </a:spcBef>
        <a:spcAft>
          <a:spcPct val="0"/>
        </a:spcAft>
        <a:defRPr sz="2800" b="1">
          <a:solidFill>
            <a:schemeClr val="tx2"/>
          </a:solidFill>
          <a:latin typeface="Arial" charset="0"/>
          <a:cs typeface="Arial" charset="0"/>
        </a:defRPr>
      </a:lvl2pPr>
      <a:lvl3pPr algn="l" rtl="0" fontAlgn="base">
        <a:spcBef>
          <a:spcPct val="0"/>
        </a:spcBef>
        <a:spcAft>
          <a:spcPct val="0"/>
        </a:spcAft>
        <a:defRPr sz="2800" b="1">
          <a:solidFill>
            <a:schemeClr val="tx2"/>
          </a:solidFill>
          <a:latin typeface="Arial" charset="0"/>
          <a:cs typeface="Arial" charset="0"/>
        </a:defRPr>
      </a:lvl3pPr>
      <a:lvl4pPr algn="l" rtl="0" fontAlgn="base">
        <a:spcBef>
          <a:spcPct val="0"/>
        </a:spcBef>
        <a:spcAft>
          <a:spcPct val="0"/>
        </a:spcAft>
        <a:defRPr sz="2800" b="1">
          <a:solidFill>
            <a:schemeClr val="tx2"/>
          </a:solidFill>
          <a:latin typeface="Arial" charset="0"/>
          <a:cs typeface="Arial" charset="0"/>
        </a:defRPr>
      </a:lvl4pPr>
      <a:lvl5pPr algn="l" rtl="0" fontAlgn="base">
        <a:spcBef>
          <a:spcPct val="0"/>
        </a:spcBef>
        <a:spcAft>
          <a:spcPct val="0"/>
        </a:spcAft>
        <a:defRPr sz="2800" b="1">
          <a:solidFill>
            <a:schemeClr val="tx2"/>
          </a:solidFill>
          <a:latin typeface="Arial" charset="0"/>
          <a:cs typeface="Arial" charset="0"/>
        </a:defRPr>
      </a:lvl5pPr>
      <a:lvl6pPr marL="457200" algn="l" rtl="0" fontAlgn="base">
        <a:spcBef>
          <a:spcPct val="0"/>
        </a:spcBef>
        <a:spcAft>
          <a:spcPct val="0"/>
        </a:spcAft>
        <a:defRPr sz="2800" b="1">
          <a:solidFill>
            <a:schemeClr val="tx2"/>
          </a:solidFill>
          <a:latin typeface="Arial" charset="0"/>
          <a:cs typeface="Arial" charset="0"/>
        </a:defRPr>
      </a:lvl6pPr>
      <a:lvl7pPr marL="914400" algn="l" rtl="0" fontAlgn="base">
        <a:spcBef>
          <a:spcPct val="0"/>
        </a:spcBef>
        <a:spcAft>
          <a:spcPct val="0"/>
        </a:spcAft>
        <a:defRPr sz="2800" b="1">
          <a:solidFill>
            <a:schemeClr val="tx2"/>
          </a:solidFill>
          <a:latin typeface="Arial" charset="0"/>
          <a:cs typeface="Arial" charset="0"/>
        </a:defRPr>
      </a:lvl7pPr>
      <a:lvl8pPr marL="1371600" algn="l" rtl="0" fontAlgn="base">
        <a:spcBef>
          <a:spcPct val="0"/>
        </a:spcBef>
        <a:spcAft>
          <a:spcPct val="0"/>
        </a:spcAft>
        <a:defRPr sz="2800" b="1">
          <a:solidFill>
            <a:schemeClr val="tx2"/>
          </a:solidFill>
          <a:latin typeface="Arial" charset="0"/>
          <a:cs typeface="Arial" charset="0"/>
        </a:defRPr>
      </a:lvl8pPr>
      <a:lvl9pPr marL="1828800" algn="l" rtl="0" fontAlgn="base">
        <a:spcBef>
          <a:spcPct val="0"/>
        </a:spcBef>
        <a:spcAft>
          <a:spcPct val="0"/>
        </a:spcAft>
        <a:defRPr sz="2800" b="1">
          <a:solidFill>
            <a:schemeClr val="tx2"/>
          </a:solidFill>
          <a:latin typeface="Arial" charset="0"/>
          <a:cs typeface="Arial" charset="0"/>
        </a:defRPr>
      </a:lvl9pPr>
    </p:titleStyle>
    <p:body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800">
          <a:solidFill>
            <a:schemeClr val="tx1"/>
          </a:solidFill>
          <a:latin typeface="+mn-lt"/>
          <a:cs typeface="+mn-cs"/>
        </a:defRPr>
      </a:lvl3pPr>
      <a:lvl4pPr marL="1101725" indent="-287338" algn="l" rtl="0" fontAlgn="base">
        <a:spcBef>
          <a:spcPts val="600"/>
        </a:spcBef>
        <a:spcAft>
          <a:spcPct val="0"/>
        </a:spcAft>
        <a:buClr>
          <a:schemeClr val="bg1"/>
        </a:buClr>
        <a:buChar char="–"/>
        <a:defRPr sz="1800">
          <a:solidFill>
            <a:schemeClr val="tx1"/>
          </a:solidFill>
          <a:latin typeface="+mn-lt"/>
          <a:cs typeface="+mn-cs"/>
        </a:defRPr>
      </a:lvl4pPr>
      <a:lvl5pPr marL="1390650" indent="-287338" algn="l" rtl="0" fontAlgn="base">
        <a:spcBef>
          <a:spcPts val="600"/>
        </a:spcBef>
        <a:spcAft>
          <a:spcPct val="0"/>
        </a:spcAft>
        <a:buClr>
          <a:schemeClr val="bg1"/>
        </a:buClr>
        <a:buChar char="»"/>
        <a:defRPr sz="18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191">
          <p15:clr>
            <a:srgbClr val="F26B43"/>
          </p15:clr>
        </p15:guide>
        <p15:guide id="4" pos="7489">
          <p15:clr>
            <a:srgbClr val="F26B43"/>
          </p15:clr>
        </p15:guide>
        <p15:guide id="5" orient="horz" pos="4180">
          <p15:clr>
            <a:srgbClr val="F26B43"/>
          </p15:clr>
        </p15:guide>
        <p15:guide id="6" orient="horz" pos="14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3" descr="Picture 3"/>
          <p:cNvPicPr>
            <a:picLocks noChangeAspect="1"/>
          </p:cNvPicPr>
          <p:nvPr/>
        </p:nvPicPr>
        <p:blipFill>
          <a:blip r:embed="rId11"/>
          <a:stretch>
            <a:fillRect/>
          </a:stretch>
        </p:blipFill>
        <p:spPr>
          <a:xfrm>
            <a:off x="11226103" y="6330312"/>
            <a:ext cx="635925" cy="345153"/>
          </a:xfrm>
          <a:prstGeom prst="rect">
            <a:avLst/>
          </a:prstGeom>
          <a:ln w="12700">
            <a:miter lim="400000"/>
          </a:ln>
        </p:spPr>
      </p:pic>
      <p:sp>
        <p:nvSpPr>
          <p:cNvPr id="3" name="Subtitle 2"/>
          <p:cNvSpPr txBox="1"/>
          <p:nvPr/>
        </p:nvSpPr>
        <p:spPr>
          <a:xfrm>
            <a:off x="1717504" y="6099204"/>
            <a:ext cx="9360056" cy="5323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a:bodyPr>
          <a:lstStyle/>
          <a:p>
            <a:pPr algn="r">
              <a:spcBef>
                <a:spcPts val="200"/>
              </a:spcBef>
              <a:defRPr sz="1000" b="1">
                <a:solidFill>
                  <a:srgbClr val="363636"/>
                </a:solidFill>
              </a:defRPr>
            </a:pPr>
            <a:r>
              <a:t>Supported by Eli Lilly and Company.</a:t>
            </a:r>
          </a:p>
          <a:p>
            <a:pPr algn="r">
              <a:spcBef>
                <a:spcPts val="200"/>
              </a:spcBef>
              <a:defRPr sz="1000">
                <a:solidFill>
                  <a:srgbClr val="363636"/>
                </a:solidFill>
              </a:defRPr>
            </a:pPr>
            <a:r>
              <a:t> Eli Lilly and Company has not influenced the content of this publication</a:t>
            </a:r>
          </a:p>
        </p:txBody>
      </p:sp>
      <p:sp>
        <p:nvSpPr>
          <p:cNvPr id="4" name="Title Text"/>
          <p:cNvSpPr txBox="1">
            <a:spLocks noGrp="1"/>
          </p:cNvSpPr>
          <p:nvPr>
            <p:ph type="title"/>
          </p:nvPr>
        </p:nvSpPr>
        <p:spPr>
          <a:xfrm>
            <a:off x="609600" y="0"/>
            <a:ext cx="10972800" cy="14176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lstStyle/>
          <a:p>
            <a:r>
              <a:t>Title Text</a:t>
            </a:r>
          </a:p>
        </p:txBody>
      </p:sp>
      <p:sp>
        <p:nvSpPr>
          <p:cNvPr id="5"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solidFill>
                  <a:srgbClr val="363636"/>
                </a:solidFill>
              </a:defRPr>
            </a:lvl1pPr>
          </a:lstStyle>
          <a:p>
            <a:fld id="{86CB4B4D-7CA3-9044-876B-883B54F8677D}" type="slidenum">
              <a:t>‹#›</a:t>
            </a:fld>
            <a:endParaRPr/>
          </a:p>
        </p:txBody>
      </p:sp>
    </p:spTree>
    <p:extLst>
      <p:ext uri="{BB962C8B-B14F-4D97-AF65-F5344CB8AC3E}">
        <p14:creationId xmlns:p14="http://schemas.microsoft.com/office/powerpoint/2010/main" val="329316413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4" r:id="rId9"/>
  </p:sldLayoutIdLst>
  <p:transition spd="med"/>
  <p:txStyles>
    <p:titleStyle>
      <a:lvl1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1pPr>
      <a:lvl2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2pPr>
      <a:lvl3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3pPr>
      <a:lvl4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4pPr>
      <a:lvl5pPr marL="0" marR="0" indent="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5pPr>
      <a:lvl6pPr marL="0" marR="0" indent="45720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6pPr>
      <a:lvl7pPr marL="0" marR="0" indent="91440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7pPr>
      <a:lvl8pPr marL="0" marR="0" indent="137160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8pPr>
      <a:lvl9pPr marL="0" marR="0" indent="1828800" algn="l" defTabSz="914400" rtl="0" latinLnBrk="0">
        <a:lnSpc>
          <a:spcPct val="100000"/>
        </a:lnSpc>
        <a:spcBef>
          <a:spcPts val="0"/>
        </a:spcBef>
        <a:spcAft>
          <a:spcPts val="0"/>
        </a:spcAft>
        <a:buClrTx/>
        <a:buSzTx/>
        <a:buFontTx/>
        <a:buNone/>
        <a:tabLst/>
        <a:defRPr sz="2800" b="1" i="0" u="none" strike="noStrike" cap="none" spc="0" baseline="0">
          <a:solidFill>
            <a:srgbClr val="002850"/>
          </a:solidFill>
          <a:uFillTx/>
          <a:latin typeface="Arial"/>
          <a:ea typeface="Arial"/>
          <a:cs typeface="Arial"/>
          <a:sym typeface="Arial"/>
        </a:defRPr>
      </a:lvl9pPr>
    </p:titleStyle>
    <p:bodyStyle>
      <a:lvl1pPr marL="250825" marR="0" indent="-250825" algn="l" defTabSz="914400" rtl="0" latinLnBrk="0">
        <a:lnSpc>
          <a:spcPct val="100000"/>
        </a:lnSpc>
        <a:spcBef>
          <a:spcPts val="400"/>
        </a:spcBef>
        <a:spcAft>
          <a:spcPts val="0"/>
        </a:spcAft>
        <a:buClr>
          <a:srgbClr val="002850"/>
        </a:buClr>
        <a:buSzPct val="110000"/>
        <a:buFontTx/>
        <a:buChar char="•"/>
        <a:tabLst/>
        <a:defRPr sz="2000" b="0" i="0" u="none" strike="noStrike" cap="none" spc="0" baseline="0">
          <a:solidFill>
            <a:srgbClr val="363636"/>
          </a:solidFill>
          <a:uFillTx/>
          <a:latin typeface="Arial"/>
          <a:ea typeface="Arial"/>
          <a:cs typeface="Arial"/>
          <a:sym typeface="Arial"/>
        </a:defRPr>
      </a:lvl1pPr>
      <a:lvl2pPr marL="561975" marR="0" indent="-309563"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2pPr>
      <a:lvl3pPr marL="812800" marR="0" indent="-249237"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3pPr>
      <a:lvl4pPr marL="1101725" marR="0" indent="-287337"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4pPr>
      <a:lvl5pPr marL="1390650" marR="0" indent="-287337"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5pPr>
      <a:lvl6pPr marL="1847850" marR="0" indent="-287337"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6pPr>
      <a:lvl7pPr marL="2305050" marR="0" indent="-287338"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7pPr>
      <a:lvl8pPr marL="2762250" marR="0" indent="-287338"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8pPr>
      <a:lvl9pPr marL="3219450" marR="0" indent="-287338" algn="l" defTabSz="914400" rtl="0" latinLnBrk="0">
        <a:lnSpc>
          <a:spcPct val="100000"/>
        </a:lnSpc>
        <a:spcBef>
          <a:spcPts val="400"/>
        </a:spcBef>
        <a:spcAft>
          <a:spcPts val="0"/>
        </a:spcAft>
        <a:buClr>
          <a:srgbClr val="002850"/>
        </a:buClr>
        <a:buSzPct val="100000"/>
        <a:buFontTx/>
        <a:buChar char="»"/>
        <a:tabLst/>
        <a:defRPr sz="2000" b="0" i="0" u="none" strike="noStrike" cap="none" spc="0" baseline="0">
          <a:solidFill>
            <a:srgbClr val="363636"/>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7.xml"/><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8.xml"/><Relationship Id="rId1" Type="http://schemas.openxmlformats.org/officeDocument/2006/relationships/slideLayout" Target="../slideLayouts/slideLayout1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NUL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5.jpeg"/><Relationship Id="rId4" Type="http://schemas.openxmlformats.org/officeDocument/2006/relationships/hyperlink" Target="mailto:etop@etop.eu-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7331643"/>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a:t>OA06.03：PL1/2ステータスは、T2非小細胞肺がんの生存率の低下と関連しています。T分類に新たなサブグループの必要性はあるのでしょうか？– Sarbay I、他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Sarbay I、他J Thorac Oncol 2021年16（補遺）：抄録番号 OA06.03</a:t>
            </a:r>
          </a:p>
        </p:txBody>
      </p:sp>
      <p:graphicFrame>
        <p:nvGraphicFramePr>
          <p:cNvPr id="7" name="Table 6">
            <a:extLst>
              <a:ext uri="{FF2B5EF4-FFF2-40B4-BE49-F238E27FC236}">
                <a16:creationId xmlns:a16="http://schemas.microsoft.com/office/drawing/2014/main" id="{212660AD-390A-4460-9ACB-0E737CAA678D}"/>
              </a:ext>
            </a:extLst>
          </p:cNvPr>
          <p:cNvGraphicFramePr>
            <a:graphicFrameLocks noGrp="1"/>
          </p:cNvGraphicFramePr>
          <p:nvPr>
            <p:extLst>
              <p:ext uri="{D42A27DB-BD31-4B8C-83A1-F6EECF244321}">
                <p14:modId xmlns:p14="http://schemas.microsoft.com/office/powerpoint/2010/main" val="3364116078"/>
              </p:ext>
            </p:extLst>
          </p:nvPr>
        </p:nvGraphicFramePr>
        <p:xfrm>
          <a:off x="7939844" y="1976405"/>
          <a:ext cx="3332501" cy="1227840"/>
        </p:xfrm>
        <a:graphic>
          <a:graphicData uri="http://schemas.openxmlformats.org/drawingml/2006/table">
            <a:tbl>
              <a:tblPr firstRow="1" bandRow="1">
                <a:tableStyleId>{69012ECD-51FC-41F1-AA8D-1B2483CD663E}</a:tableStyleId>
              </a:tblPr>
              <a:tblGrid>
                <a:gridCol w="678639">
                  <a:extLst>
                    <a:ext uri="{9D8B030D-6E8A-4147-A177-3AD203B41FA5}">
                      <a16:colId xmlns:a16="http://schemas.microsoft.com/office/drawing/2014/main" val="1558420619"/>
                    </a:ext>
                  </a:extLst>
                </a:gridCol>
                <a:gridCol w="2653862">
                  <a:extLst>
                    <a:ext uri="{9D8B030D-6E8A-4147-A177-3AD203B41FA5}">
                      <a16:colId xmlns:a16="http://schemas.microsoft.com/office/drawing/2014/main" val="2024126236"/>
                    </a:ext>
                  </a:extLst>
                </a:gridCol>
              </a:tblGrid>
              <a:tr h="0">
                <a:tc>
                  <a:txBody>
                    <a:bodyPr/>
                    <a:lstStyle/>
                    <a:p>
                      <a:pPr algn="l" rtl="0"/>
                      <a:endParaRPr lang="en-US" sz="1400" i="0" noProof="0" dirty="0">
                        <a:solidFill>
                          <a:schemeClr val="tx2"/>
                        </a:solidFill>
                      </a:endParaRPr>
                    </a:p>
                  </a:txBody>
                  <a:tcPr marL="90000" marR="90000" marT="46800" marB="46800" anchor="ctr"/>
                </a:tc>
                <a:tc>
                  <a:txBody>
                    <a:bodyPr/>
                    <a:lstStyle/>
                    <a:p>
                      <a:pPr algn="ctr"/>
                      <a:r>
                        <a:rPr lang="ja-JP" sz="1400" i="0" noProof="0">
                          <a:solidFill>
                            <a:schemeClr val="tx2"/>
                          </a:solidFill>
                        </a:rPr>
                        <a:t>平均生存率、月数（95%CI）</a:t>
                      </a:r>
                    </a:p>
                  </a:txBody>
                  <a:tcPr marL="90000" marR="90000" marT="46800" marB="46800" anchor="ctr"/>
                </a:tc>
                <a:extLst>
                  <a:ext uri="{0D108BD9-81ED-4DB2-BD59-A6C34878D82A}">
                    <a16:rowId xmlns:a16="http://schemas.microsoft.com/office/drawing/2014/main" val="3588653456"/>
                  </a:ext>
                </a:extLst>
              </a:tr>
              <a:tr h="0">
                <a:tc>
                  <a:txBody>
                    <a:bodyPr/>
                    <a:lstStyle/>
                    <a:p>
                      <a:pPr algn="l"/>
                      <a:r>
                        <a:rPr lang="ja-JP" sz="1400" i="0">
                          <a:solidFill>
                            <a:schemeClr val="tx1"/>
                          </a:solidFill>
                        </a:rPr>
                        <a:t>PL1-2</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i="0" dirty="0">
                          <a:solidFill>
                            <a:schemeClr val="tx1"/>
                          </a:solidFill>
                        </a:rPr>
                        <a:t>122（106、</a:t>
                      </a:r>
                      <a:r>
                        <a:rPr lang="ja-JP" sz="1400" i="0" baseline="0" dirty="0">
                          <a:solidFill>
                            <a:schemeClr val="tx1"/>
                          </a:solidFill>
                        </a:rPr>
                        <a:t> </a:t>
                      </a:r>
                      <a:r>
                        <a:rPr lang="ja-JP" sz="1400" i="0" dirty="0">
                          <a:solidFill>
                            <a:schemeClr val="tx1"/>
                          </a:solidFill>
                        </a:rPr>
                        <a:t>138）</a:t>
                      </a:r>
                    </a:p>
                  </a:txBody>
                  <a:tcPr marL="90000" marR="90000" marT="46800" marB="46800" anchor="ctr"/>
                </a:tc>
                <a:extLst>
                  <a:ext uri="{0D108BD9-81ED-4DB2-BD59-A6C34878D82A}">
                    <a16:rowId xmlns:a16="http://schemas.microsoft.com/office/drawing/2014/main" val="4219992545"/>
                  </a:ext>
                </a:extLst>
              </a:tr>
              <a:tr h="0">
                <a:tc>
                  <a:txBody>
                    <a:bodyPr/>
                    <a:lstStyle/>
                    <a:p>
                      <a:pPr algn="l"/>
                      <a:r>
                        <a:rPr lang="ja-JP" sz="1400" i="0">
                          <a:solidFill>
                            <a:schemeClr val="tx1"/>
                          </a:solidFill>
                        </a:rPr>
                        <a:t>PL0</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i="0">
                          <a:solidFill>
                            <a:schemeClr val="tx1"/>
                          </a:solidFill>
                        </a:rPr>
                        <a:t>159（140、</a:t>
                      </a:r>
                      <a:r>
                        <a:rPr lang="ja-JP" sz="1400" i="0" baseline="0">
                          <a:solidFill>
                            <a:schemeClr val="tx1"/>
                          </a:solidFill>
                        </a:rPr>
                        <a:t> </a:t>
                      </a:r>
                      <a:r>
                        <a:rPr lang="ja-JP" sz="1400" i="0">
                          <a:solidFill>
                            <a:schemeClr val="tx1"/>
                          </a:solidFill>
                        </a:rPr>
                        <a:t>179）</a:t>
                      </a:r>
                    </a:p>
                  </a:txBody>
                  <a:tcPr marL="90000" marR="90000" marT="46800" marB="46800" anchor="ctr"/>
                </a:tc>
                <a:extLst>
                  <a:ext uri="{0D108BD9-81ED-4DB2-BD59-A6C34878D82A}">
                    <a16:rowId xmlns:a16="http://schemas.microsoft.com/office/drawing/2014/main" val="3425343425"/>
                  </a:ext>
                </a:extLst>
              </a:tr>
              <a:tr h="0">
                <a:tc>
                  <a:txBody>
                    <a:bodyPr/>
                    <a:lstStyle/>
                    <a:p>
                      <a:pPr algn="l" rtl="0"/>
                      <a:endParaRPr lang="en-GB" sz="1400" i="0" dirty="0">
                        <a:solidFill>
                          <a:schemeClr val="tx1"/>
                        </a:solidFill>
                      </a:endParaRP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i="0" dirty="0">
                          <a:solidFill>
                            <a:schemeClr val="tx1"/>
                          </a:solidFill>
                        </a:rPr>
                        <a:t>p=0.016</a:t>
                      </a:r>
                    </a:p>
                  </a:txBody>
                  <a:tcPr marL="90000" marR="90000" marT="46800" marB="46800" anchor="ctr"/>
                </a:tc>
                <a:extLst>
                  <a:ext uri="{0D108BD9-81ED-4DB2-BD59-A6C34878D82A}">
                    <a16:rowId xmlns:a16="http://schemas.microsoft.com/office/drawing/2014/main" val="3027021860"/>
                  </a:ext>
                </a:extLst>
              </a:tr>
            </a:tbl>
          </a:graphicData>
        </a:graphic>
      </p:graphicFrame>
      <p:sp>
        <p:nvSpPr>
          <p:cNvPr id="8" name="TextBox 7">
            <a:extLst>
              <a:ext uri="{FF2B5EF4-FFF2-40B4-BE49-F238E27FC236}">
                <a16:creationId xmlns:a16="http://schemas.microsoft.com/office/drawing/2014/main" id="{593A151D-E49B-49E3-9684-CFC0910044EF}"/>
              </a:ext>
            </a:extLst>
          </p:cNvPr>
          <p:cNvSpPr txBox="1"/>
          <p:nvPr/>
        </p:nvSpPr>
        <p:spPr>
          <a:xfrm>
            <a:off x="3727933" y="1551685"/>
            <a:ext cx="982961" cy="338554"/>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ja-JP" sz="1600" b="1" i="0" u="none" strike="noStrike" cap="none" normalizeH="0" baseline="0" noProof="0">
                <a:ln>
                  <a:noFill/>
                </a:ln>
                <a:solidFill>
                  <a:schemeClr val="tx1"/>
                </a:solidFill>
                <a:uLnTx/>
                <a:uFillTx/>
                <a:latin typeface="Arial"/>
                <a:ea typeface="MS Mincho"/>
                <a:cs typeface="Arial"/>
                <a:sym typeface="Arial"/>
              </a:rPr>
              <a:t>生存</a:t>
            </a:r>
          </a:p>
        </p:txBody>
      </p:sp>
      <p:grpSp>
        <p:nvGrpSpPr>
          <p:cNvPr id="9" name="Group 8">
            <a:extLst>
              <a:ext uri="{FF2B5EF4-FFF2-40B4-BE49-F238E27FC236}">
                <a16:creationId xmlns:a16="http://schemas.microsoft.com/office/drawing/2014/main" id="{FB20908E-3345-4B7C-BD80-8A6218453B27}"/>
              </a:ext>
            </a:extLst>
          </p:cNvPr>
          <p:cNvGrpSpPr/>
          <p:nvPr/>
        </p:nvGrpSpPr>
        <p:grpSpPr>
          <a:xfrm>
            <a:off x="828215" y="1919159"/>
            <a:ext cx="6782676" cy="4179305"/>
            <a:chOff x="1641850" y="1919159"/>
            <a:chExt cx="6782676" cy="4179305"/>
          </a:xfrm>
        </p:grpSpPr>
        <p:sp>
          <p:nvSpPr>
            <p:cNvPr id="10" name="Freeform 21">
              <a:extLst>
                <a:ext uri="{FF2B5EF4-FFF2-40B4-BE49-F238E27FC236}">
                  <a16:creationId xmlns:a16="http://schemas.microsoft.com/office/drawing/2014/main" id="{B560879A-0D58-4942-A3BC-80E18A84AAE8}"/>
                </a:ext>
              </a:extLst>
            </p:cNvPr>
            <p:cNvSpPr>
              <a:spLocks/>
            </p:cNvSpPr>
            <p:nvPr/>
          </p:nvSpPr>
          <p:spPr bwMode="auto">
            <a:xfrm>
              <a:off x="2499841" y="2089653"/>
              <a:ext cx="5720428" cy="334076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1" name="Line 6">
              <a:extLst>
                <a:ext uri="{FF2B5EF4-FFF2-40B4-BE49-F238E27FC236}">
                  <a16:creationId xmlns:a16="http://schemas.microsoft.com/office/drawing/2014/main" id="{CA50763E-499B-4060-A35A-59431F035853}"/>
                </a:ext>
              </a:extLst>
            </p:cNvPr>
            <p:cNvSpPr>
              <a:spLocks noChangeShapeType="1"/>
            </p:cNvSpPr>
            <p:nvPr/>
          </p:nvSpPr>
          <p:spPr bwMode="auto">
            <a:xfrm>
              <a:off x="2398552" y="209192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2" name="Line 7">
              <a:extLst>
                <a:ext uri="{FF2B5EF4-FFF2-40B4-BE49-F238E27FC236}">
                  <a16:creationId xmlns:a16="http://schemas.microsoft.com/office/drawing/2014/main" id="{9F35E72A-A972-40B7-8F7A-D32EBCD85B3D}"/>
                </a:ext>
              </a:extLst>
            </p:cNvPr>
            <p:cNvSpPr>
              <a:spLocks noChangeShapeType="1"/>
            </p:cNvSpPr>
            <p:nvPr/>
          </p:nvSpPr>
          <p:spPr bwMode="auto">
            <a:xfrm>
              <a:off x="2398552" y="27496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3" name="Line 8">
              <a:extLst>
                <a:ext uri="{FF2B5EF4-FFF2-40B4-BE49-F238E27FC236}">
                  <a16:creationId xmlns:a16="http://schemas.microsoft.com/office/drawing/2014/main" id="{C35EE740-F062-4F47-BF6F-47F14E1DCB97}"/>
                </a:ext>
              </a:extLst>
            </p:cNvPr>
            <p:cNvSpPr>
              <a:spLocks noChangeShapeType="1"/>
            </p:cNvSpPr>
            <p:nvPr/>
          </p:nvSpPr>
          <p:spPr bwMode="auto">
            <a:xfrm>
              <a:off x="2398552" y="337783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4" name="Line 9">
              <a:extLst>
                <a:ext uri="{FF2B5EF4-FFF2-40B4-BE49-F238E27FC236}">
                  <a16:creationId xmlns:a16="http://schemas.microsoft.com/office/drawing/2014/main" id="{42B42424-E4DC-44E3-8163-EE2165F7A4C8}"/>
                </a:ext>
              </a:extLst>
            </p:cNvPr>
            <p:cNvSpPr>
              <a:spLocks noChangeShapeType="1"/>
            </p:cNvSpPr>
            <p:nvPr/>
          </p:nvSpPr>
          <p:spPr bwMode="auto">
            <a:xfrm>
              <a:off x="2398552" y="402632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5" name="Line 10">
              <a:extLst>
                <a:ext uri="{FF2B5EF4-FFF2-40B4-BE49-F238E27FC236}">
                  <a16:creationId xmlns:a16="http://schemas.microsoft.com/office/drawing/2014/main" id="{C807169E-3E0D-4FF3-A710-7867E871A9FF}"/>
                </a:ext>
              </a:extLst>
            </p:cNvPr>
            <p:cNvSpPr>
              <a:spLocks noChangeShapeType="1"/>
            </p:cNvSpPr>
            <p:nvPr/>
          </p:nvSpPr>
          <p:spPr bwMode="auto">
            <a:xfrm>
              <a:off x="2398552" y="466128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6" name="Line 11">
              <a:extLst>
                <a:ext uri="{FF2B5EF4-FFF2-40B4-BE49-F238E27FC236}">
                  <a16:creationId xmlns:a16="http://schemas.microsoft.com/office/drawing/2014/main" id="{BDE92776-4A83-4731-8557-B1AB0B2CC4AE}"/>
                </a:ext>
              </a:extLst>
            </p:cNvPr>
            <p:cNvSpPr>
              <a:spLocks noChangeShapeType="1"/>
            </p:cNvSpPr>
            <p:nvPr/>
          </p:nvSpPr>
          <p:spPr bwMode="auto">
            <a:xfrm>
              <a:off x="2398552" y="530300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7" name="TextBox 16">
              <a:extLst>
                <a:ext uri="{FF2B5EF4-FFF2-40B4-BE49-F238E27FC236}">
                  <a16:creationId xmlns:a16="http://schemas.microsoft.com/office/drawing/2014/main" id="{1F46842E-656C-4A2F-B8AE-B967B5B26EE8}"/>
                </a:ext>
              </a:extLst>
            </p:cNvPr>
            <p:cNvSpPr txBox="1"/>
            <p:nvPr/>
          </p:nvSpPr>
          <p:spPr>
            <a:xfrm rot="16200000">
              <a:off x="830729" y="3560951"/>
              <a:ext cx="1960795" cy="338554"/>
            </a:xfrm>
            <a:prstGeom prst="rect">
              <a:avLst/>
            </a:prstGeom>
            <a:noFill/>
          </p:spPr>
          <p:txBody>
            <a:bodyPr wrap="none" rtlCol="0">
              <a:spAutoFit/>
            </a:bodyPr>
            <a:lstStyle/>
            <a:p>
              <a:pPr algn="ctr" fontAlgn="base">
                <a:spcBef>
                  <a:spcPct val="0"/>
                </a:spcBef>
                <a:spcAft>
                  <a:spcPct val="0"/>
                </a:spcAft>
              </a:pPr>
              <a:r>
                <a:rPr lang="ja-JP" sz="1600">
                  <a:solidFill>
                    <a:srgbClr val="363636"/>
                  </a:solidFill>
                  <a:cs typeface="Arial" panose="020B0604020202020204" pitchFamily="34" charset="0"/>
                </a:rPr>
                <a:t>累積生存</a:t>
              </a:r>
            </a:p>
          </p:txBody>
        </p:sp>
        <p:sp>
          <p:nvSpPr>
            <p:cNvPr id="18" name="TextBox 17">
              <a:extLst>
                <a:ext uri="{FF2B5EF4-FFF2-40B4-BE49-F238E27FC236}">
                  <a16:creationId xmlns:a16="http://schemas.microsoft.com/office/drawing/2014/main" id="{BC2D0CA1-14C0-47EB-B4E2-8F867B904939}"/>
                </a:ext>
              </a:extLst>
            </p:cNvPr>
            <p:cNvSpPr txBox="1"/>
            <p:nvPr/>
          </p:nvSpPr>
          <p:spPr>
            <a:xfrm>
              <a:off x="1906036" y="1919159"/>
              <a:ext cx="470001" cy="338555"/>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1.0</a:t>
              </a:r>
            </a:p>
          </p:txBody>
        </p:sp>
        <p:sp>
          <p:nvSpPr>
            <p:cNvPr id="19" name="TextBox 18">
              <a:extLst>
                <a:ext uri="{FF2B5EF4-FFF2-40B4-BE49-F238E27FC236}">
                  <a16:creationId xmlns:a16="http://schemas.microsoft.com/office/drawing/2014/main" id="{862309B3-D2A5-461F-8FFC-CB7B1EA057DE}"/>
                </a:ext>
              </a:extLst>
            </p:cNvPr>
            <p:cNvSpPr txBox="1"/>
            <p:nvPr/>
          </p:nvSpPr>
          <p:spPr>
            <a:xfrm>
              <a:off x="1906041" y="2579312"/>
              <a:ext cx="470001" cy="338555"/>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0.8</a:t>
              </a:r>
            </a:p>
          </p:txBody>
        </p:sp>
        <p:sp>
          <p:nvSpPr>
            <p:cNvPr id="20" name="TextBox 19">
              <a:extLst>
                <a:ext uri="{FF2B5EF4-FFF2-40B4-BE49-F238E27FC236}">
                  <a16:creationId xmlns:a16="http://schemas.microsoft.com/office/drawing/2014/main" id="{BE0831C6-752D-4D30-8BE4-69EF9375DA8E}"/>
                </a:ext>
              </a:extLst>
            </p:cNvPr>
            <p:cNvSpPr txBox="1"/>
            <p:nvPr/>
          </p:nvSpPr>
          <p:spPr>
            <a:xfrm>
              <a:off x="1906041" y="3207211"/>
              <a:ext cx="470001" cy="338555"/>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0.6</a:t>
              </a:r>
            </a:p>
          </p:txBody>
        </p:sp>
        <p:sp>
          <p:nvSpPr>
            <p:cNvPr id="21" name="TextBox 20">
              <a:extLst>
                <a:ext uri="{FF2B5EF4-FFF2-40B4-BE49-F238E27FC236}">
                  <a16:creationId xmlns:a16="http://schemas.microsoft.com/office/drawing/2014/main" id="{011FEFEF-54DB-4D62-8C19-9EE8814A5553}"/>
                </a:ext>
              </a:extLst>
            </p:cNvPr>
            <p:cNvSpPr txBox="1"/>
            <p:nvPr/>
          </p:nvSpPr>
          <p:spPr>
            <a:xfrm>
              <a:off x="1906041" y="3855416"/>
              <a:ext cx="470001" cy="338555"/>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0.4</a:t>
              </a:r>
            </a:p>
          </p:txBody>
        </p:sp>
        <p:sp>
          <p:nvSpPr>
            <p:cNvPr id="22" name="TextBox 21">
              <a:extLst>
                <a:ext uri="{FF2B5EF4-FFF2-40B4-BE49-F238E27FC236}">
                  <a16:creationId xmlns:a16="http://schemas.microsoft.com/office/drawing/2014/main" id="{D0B9E4B2-AA96-4A7A-ACB2-BECC552E19CF}"/>
                </a:ext>
              </a:extLst>
            </p:cNvPr>
            <p:cNvSpPr txBox="1"/>
            <p:nvPr/>
          </p:nvSpPr>
          <p:spPr>
            <a:xfrm>
              <a:off x="1906041" y="4490083"/>
              <a:ext cx="470001" cy="338555"/>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0.2</a:t>
              </a:r>
            </a:p>
          </p:txBody>
        </p:sp>
        <p:sp>
          <p:nvSpPr>
            <p:cNvPr id="23" name="TextBox 22">
              <a:extLst>
                <a:ext uri="{FF2B5EF4-FFF2-40B4-BE49-F238E27FC236}">
                  <a16:creationId xmlns:a16="http://schemas.microsoft.com/office/drawing/2014/main" id="{A0A6603D-4CDA-40EC-8755-E16FAAE0D8E8}"/>
                </a:ext>
              </a:extLst>
            </p:cNvPr>
            <p:cNvSpPr txBox="1"/>
            <p:nvPr/>
          </p:nvSpPr>
          <p:spPr>
            <a:xfrm>
              <a:off x="2077570" y="5131515"/>
              <a:ext cx="298480" cy="338555"/>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a:t>
              </a:r>
            </a:p>
          </p:txBody>
        </p:sp>
        <p:sp>
          <p:nvSpPr>
            <p:cNvPr id="24" name="TextBox 23">
              <a:extLst>
                <a:ext uri="{FF2B5EF4-FFF2-40B4-BE49-F238E27FC236}">
                  <a16:creationId xmlns:a16="http://schemas.microsoft.com/office/drawing/2014/main" id="{CC722DA8-2FF6-40CA-8A91-C2E674471664}"/>
                </a:ext>
              </a:extLst>
            </p:cNvPr>
            <p:cNvSpPr txBox="1"/>
            <p:nvPr/>
          </p:nvSpPr>
          <p:spPr>
            <a:xfrm>
              <a:off x="4854700" y="5759910"/>
              <a:ext cx="1428596" cy="338554"/>
            </a:xfrm>
            <a:prstGeom prst="rect">
              <a:avLst/>
            </a:prstGeom>
            <a:noFill/>
          </p:spPr>
          <p:txBody>
            <a:bodyPr wrap="none" rtlCol="0">
              <a:spAutoFit/>
            </a:bodyPr>
            <a:lstStyle/>
            <a:p>
              <a:pPr algn="ctr" fontAlgn="base">
                <a:spcBef>
                  <a:spcPct val="0"/>
                </a:spcBef>
                <a:spcAft>
                  <a:spcPct val="0"/>
                </a:spcAft>
              </a:pPr>
              <a:r>
                <a:rPr lang="ja-JP" sz="1600">
                  <a:solidFill>
                    <a:srgbClr val="363636"/>
                  </a:solidFill>
                  <a:cs typeface="Arial" panose="020B0604020202020204" pitchFamily="34" charset="0"/>
                </a:rPr>
                <a:t>経過期間、月</a:t>
              </a:r>
            </a:p>
          </p:txBody>
        </p:sp>
        <p:sp>
          <p:nvSpPr>
            <p:cNvPr id="25" name="Line 21">
              <a:extLst>
                <a:ext uri="{FF2B5EF4-FFF2-40B4-BE49-F238E27FC236}">
                  <a16:creationId xmlns:a16="http://schemas.microsoft.com/office/drawing/2014/main" id="{77340CC4-AE23-4DC1-8285-01A49451F275}"/>
                </a:ext>
              </a:extLst>
            </p:cNvPr>
            <p:cNvSpPr>
              <a:spLocks noChangeShapeType="1"/>
            </p:cNvSpPr>
            <p:nvPr/>
          </p:nvSpPr>
          <p:spPr bwMode="auto">
            <a:xfrm>
              <a:off x="8226357" y="543041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26" name="TextBox 25">
              <a:extLst>
                <a:ext uri="{FF2B5EF4-FFF2-40B4-BE49-F238E27FC236}">
                  <a16:creationId xmlns:a16="http://schemas.microsoft.com/office/drawing/2014/main" id="{AF3FFB38-1BFC-4704-8697-7AC3BE680A98}"/>
                </a:ext>
              </a:extLst>
            </p:cNvPr>
            <p:cNvSpPr txBox="1"/>
            <p:nvPr/>
          </p:nvSpPr>
          <p:spPr>
            <a:xfrm>
              <a:off x="8010384" y="5502416"/>
              <a:ext cx="414142"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250</a:t>
              </a:r>
            </a:p>
          </p:txBody>
        </p:sp>
        <p:sp>
          <p:nvSpPr>
            <p:cNvPr id="27" name="Line 21">
              <a:extLst>
                <a:ext uri="{FF2B5EF4-FFF2-40B4-BE49-F238E27FC236}">
                  <a16:creationId xmlns:a16="http://schemas.microsoft.com/office/drawing/2014/main" id="{60EE6C4C-3243-4770-9FA0-479B1E664651}"/>
                </a:ext>
              </a:extLst>
            </p:cNvPr>
            <p:cNvSpPr>
              <a:spLocks noChangeShapeType="1"/>
            </p:cNvSpPr>
            <p:nvPr/>
          </p:nvSpPr>
          <p:spPr bwMode="auto">
            <a:xfrm>
              <a:off x="7151263" y="543041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28" name="TextBox 27">
              <a:extLst>
                <a:ext uri="{FF2B5EF4-FFF2-40B4-BE49-F238E27FC236}">
                  <a16:creationId xmlns:a16="http://schemas.microsoft.com/office/drawing/2014/main" id="{EBB9B090-49EA-463F-96E0-D8FF4C91416F}"/>
                </a:ext>
              </a:extLst>
            </p:cNvPr>
            <p:cNvSpPr txBox="1"/>
            <p:nvPr/>
          </p:nvSpPr>
          <p:spPr>
            <a:xfrm>
              <a:off x="6935286" y="5502416"/>
              <a:ext cx="414142"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200</a:t>
              </a:r>
            </a:p>
          </p:txBody>
        </p:sp>
        <p:sp>
          <p:nvSpPr>
            <p:cNvPr id="29" name="Line 21">
              <a:extLst>
                <a:ext uri="{FF2B5EF4-FFF2-40B4-BE49-F238E27FC236}">
                  <a16:creationId xmlns:a16="http://schemas.microsoft.com/office/drawing/2014/main" id="{C5F674BE-38A3-4BB4-B3D1-3751A901F699}"/>
                </a:ext>
              </a:extLst>
            </p:cNvPr>
            <p:cNvSpPr>
              <a:spLocks noChangeShapeType="1"/>
            </p:cNvSpPr>
            <p:nvPr/>
          </p:nvSpPr>
          <p:spPr bwMode="auto">
            <a:xfrm>
              <a:off x="6076169" y="543041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0" name="TextBox 29">
              <a:extLst>
                <a:ext uri="{FF2B5EF4-FFF2-40B4-BE49-F238E27FC236}">
                  <a16:creationId xmlns:a16="http://schemas.microsoft.com/office/drawing/2014/main" id="{00CE361E-A6A9-4AE9-B367-BA3A16EC9733}"/>
                </a:ext>
              </a:extLst>
            </p:cNvPr>
            <p:cNvSpPr txBox="1"/>
            <p:nvPr/>
          </p:nvSpPr>
          <p:spPr>
            <a:xfrm>
              <a:off x="5860192" y="5502416"/>
              <a:ext cx="414142"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150</a:t>
              </a:r>
            </a:p>
          </p:txBody>
        </p:sp>
        <p:sp>
          <p:nvSpPr>
            <p:cNvPr id="31" name="Line 21">
              <a:extLst>
                <a:ext uri="{FF2B5EF4-FFF2-40B4-BE49-F238E27FC236}">
                  <a16:creationId xmlns:a16="http://schemas.microsoft.com/office/drawing/2014/main" id="{ADCCE673-F535-40C6-9F97-6A90EB647FE7}"/>
                </a:ext>
              </a:extLst>
            </p:cNvPr>
            <p:cNvSpPr>
              <a:spLocks noChangeShapeType="1"/>
            </p:cNvSpPr>
            <p:nvPr/>
          </p:nvSpPr>
          <p:spPr bwMode="auto">
            <a:xfrm>
              <a:off x="5001074" y="543041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2" name="TextBox 31">
              <a:extLst>
                <a:ext uri="{FF2B5EF4-FFF2-40B4-BE49-F238E27FC236}">
                  <a16:creationId xmlns:a16="http://schemas.microsoft.com/office/drawing/2014/main" id="{8DAA40C4-8F36-4032-AD44-C131FB6D4260}"/>
                </a:ext>
              </a:extLst>
            </p:cNvPr>
            <p:cNvSpPr txBox="1"/>
            <p:nvPr/>
          </p:nvSpPr>
          <p:spPr>
            <a:xfrm>
              <a:off x="4785101" y="5502416"/>
              <a:ext cx="414142"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100</a:t>
              </a:r>
            </a:p>
          </p:txBody>
        </p:sp>
        <p:sp>
          <p:nvSpPr>
            <p:cNvPr id="33" name="Line 21">
              <a:extLst>
                <a:ext uri="{FF2B5EF4-FFF2-40B4-BE49-F238E27FC236}">
                  <a16:creationId xmlns:a16="http://schemas.microsoft.com/office/drawing/2014/main" id="{812948DC-F4C7-4418-A344-6ECEAC358D74}"/>
                </a:ext>
              </a:extLst>
            </p:cNvPr>
            <p:cNvSpPr>
              <a:spLocks noChangeShapeType="1"/>
            </p:cNvSpPr>
            <p:nvPr/>
          </p:nvSpPr>
          <p:spPr bwMode="auto">
            <a:xfrm>
              <a:off x="3925980" y="543041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4" name="TextBox 33">
              <a:extLst>
                <a:ext uri="{FF2B5EF4-FFF2-40B4-BE49-F238E27FC236}">
                  <a16:creationId xmlns:a16="http://schemas.microsoft.com/office/drawing/2014/main" id="{4C43D8BF-AEB1-4C7A-B3B8-8EFD3151322E}"/>
                </a:ext>
              </a:extLst>
            </p:cNvPr>
            <p:cNvSpPr txBox="1"/>
            <p:nvPr/>
          </p:nvSpPr>
          <p:spPr>
            <a:xfrm>
              <a:off x="3766910" y="5502416"/>
              <a:ext cx="300330"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50</a:t>
              </a:r>
            </a:p>
          </p:txBody>
        </p:sp>
        <p:sp>
          <p:nvSpPr>
            <p:cNvPr id="35" name="Line 21">
              <a:extLst>
                <a:ext uri="{FF2B5EF4-FFF2-40B4-BE49-F238E27FC236}">
                  <a16:creationId xmlns:a16="http://schemas.microsoft.com/office/drawing/2014/main" id="{6794E252-D18D-41B1-8F6E-3A59266C3E03}"/>
                </a:ext>
              </a:extLst>
            </p:cNvPr>
            <p:cNvSpPr>
              <a:spLocks noChangeShapeType="1"/>
            </p:cNvSpPr>
            <p:nvPr/>
          </p:nvSpPr>
          <p:spPr bwMode="auto">
            <a:xfrm>
              <a:off x="2850886" y="543041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6" name="TextBox 35">
              <a:extLst>
                <a:ext uri="{FF2B5EF4-FFF2-40B4-BE49-F238E27FC236}">
                  <a16:creationId xmlns:a16="http://schemas.microsoft.com/office/drawing/2014/main" id="{38B5C823-29DC-4EB7-9FC6-A47B90EFD520}"/>
                </a:ext>
              </a:extLst>
            </p:cNvPr>
            <p:cNvSpPr txBox="1"/>
            <p:nvPr/>
          </p:nvSpPr>
          <p:spPr>
            <a:xfrm>
              <a:off x="2748722" y="5502416"/>
              <a:ext cx="186517"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0</a:t>
              </a:r>
            </a:p>
          </p:txBody>
        </p:sp>
        <p:sp>
          <p:nvSpPr>
            <p:cNvPr id="37" name="Freeform: Shape 38">
              <a:extLst>
                <a:ext uri="{FF2B5EF4-FFF2-40B4-BE49-F238E27FC236}">
                  <a16:creationId xmlns:a16="http://schemas.microsoft.com/office/drawing/2014/main" id="{313F521F-1CC2-45B0-AD3F-B82530101627}"/>
                </a:ext>
              </a:extLst>
            </p:cNvPr>
            <p:cNvSpPr/>
            <p:nvPr/>
          </p:nvSpPr>
          <p:spPr>
            <a:xfrm>
              <a:off x="2781089" y="2089654"/>
              <a:ext cx="4522672" cy="2073838"/>
            </a:xfrm>
            <a:custGeom>
              <a:avLst/>
              <a:gdLst>
                <a:gd name="connsiteX0" fmla="*/ 5589022 w 5589022"/>
                <a:gd name="connsiteY0" fmla="*/ 2745143 h 2745143"/>
                <a:gd name="connsiteX1" fmla="*/ 5589022 w 5589022"/>
                <a:gd name="connsiteY1" fmla="*/ 1386392 h 2745143"/>
                <a:gd name="connsiteX2" fmla="*/ 3661505 w 5589022"/>
                <a:gd name="connsiteY2" fmla="*/ 1386392 h 2745143"/>
                <a:gd name="connsiteX3" fmla="*/ 3661505 w 5589022"/>
                <a:gd name="connsiteY3" fmla="*/ 1224448 h 2745143"/>
                <a:gd name="connsiteX4" fmla="*/ 2847832 w 5589022"/>
                <a:gd name="connsiteY4" fmla="*/ 1224448 h 2745143"/>
                <a:gd name="connsiteX5" fmla="*/ 2847832 w 5589022"/>
                <a:gd name="connsiteY5" fmla="*/ 1141505 h 2745143"/>
                <a:gd name="connsiteX6" fmla="*/ 2788587 w 5589022"/>
                <a:gd name="connsiteY6" fmla="*/ 1141505 h 2745143"/>
                <a:gd name="connsiteX7" fmla="*/ 2788587 w 5589022"/>
                <a:gd name="connsiteY7" fmla="*/ 1038806 h 2745143"/>
                <a:gd name="connsiteX8" fmla="*/ 2527897 w 5589022"/>
                <a:gd name="connsiteY8" fmla="*/ 1038806 h 2745143"/>
                <a:gd name="connsiteX9" fmla="*/ 2527897 w 5589022"/>
                <a:gd name="connsiteY9" fmla="*/ 947966 h 2745143"/>
                <a:gd name="connsiteX10" fmla="*/ 2488397 w 5589022"/>
                <a:gd name="connsiteY10" fmla="*/ 947966 h 2745143"/>
                <a:gd name="connsiteX11" fmla="*/ 2488397 w 5589022"/>
                <a:gd name="connsiteY11" fmla="*/ 865015 h 2745143"/>
                <a:gd name="connsiteX12" fmla="*/ 2271160 w 5589022"/>
                <a:gd name="connsiteY12" fmla="*/ 865015 h 2745143"/>
                <a:gd name="connsiteX13" fmla="*/ 2271160 w 5589022"/>
                <a:gd name="connsiteY13" fmla="*/ 770219 h 2745143"/>
                <a:gd name="connsiteX14" fmla="*/ 2117112 w 5589022"/>
                <a:gd name="connsiteY14" fmla="*/ 770219 h 2745143"/>
                <a:gd name="connsiteX15" fmla="*/ 2117112 w 5589022"/>
                <a:gd name="connsiteY15" fmla="*/ 683323 h 2745143"/>
                <a:gd name="connsiteX16" fmla="*/ 2006518 w 5589022"/>
                <a:gd name="connsiteY16" fmla="*/ 683323 h 2745143"/>
                <a:gd name="connsiteX17" fmla="*/ 2006518 w 5589022"/>
                <a:gd name="connsiteY17" fmla="*/ 584576 h 2745143"/>
                <a:gd name="connsiteX18" fmla="*/ 1248147 w 5589022"/>
                <a:gd name="connsiteY18" fmla="*/ 584576 h 2745143"/>
                <a:gd name="connsiteX19" fmla="*/ 1248147 w 5589022"/>
                <a:gd name="connsiteY19" fmla="*/ 509529 h 2745143"/>
                <a:gd name="connsiteX20" fmla="*/ 1125703 w 5589022"/>
                <a:gd name="connsiteY20" fmla="*/ 509529 h 2745143"/>
                <a:gd name="connsiteX21" fmla="*/ 1125703 w 5589022"/>
                <a:gd name="connsiteY21" fmla="*/ 442382 h 2745143"/>
                <a:gd name="connsiteX22" fmla="*/ 908463 w 5589022"/>
                <a:gd name="connsiteY22" fmla="*/ 442382 h 2745143"/>
                <a:gd name="connsiteX23" fmla="*/ 908463 w 5589022"/>
                <a:gd name="connsiteY23" fmla="*/ 383135 h 2745143"/>
                <a:gd name="connsiteX24" fmla="*/ 742570 w 5589022"/>
                <a:gd name="connsiteY24" fmla="*/ 383135 h 2745143"/>
                <a:gd name="connsiteX25" fmla="*/ 742570 w 5589022"/>
                <a:gd name="connsiteY25" fmla="*/ 312037 h 2745143"/>
                <a:gd name="connsiteX26" fmla="*/ 631974 w 5589022"/>
                <a:gd name="connsiteY26" fmla="*/ 312037 h 2745143"/>
                <a:gd name="connsiteX27" fmla="*/ 631974 w 5589022"/>
                <a:gd name="connsiteY27" fmla="*/ 244891 h 2745143"/>
                <a:gd name="connsiteX28" fmla="*/ 580627 w 5589022"/>
                <a:gd name="connsiteY28" fmla="*/ 244891 h 2745143"/>
                <a:gd name="connsiteX29" fmla="*/ 580627 w 5589022"/>
                <a:gd name="connsiteY29" fmla="*/ 173793 h 2745143"/>
                <a:gd name="connsiteX30" fmla="*/ 276489 w 5589022"/>
                <a:gd name="connsiteY30" fmla="*/ 173793 h 2745143"/>
                <a:gd name="connsiteX31" fmla="*/ 276489 w 5589022"/>
                <a:gd name="connsiteY31" fmla="*/ 86897 h 2745143"/>
                <a:gd name="connsiteX32" fmla="*/ 233041 w 5589022"/>
                <a:gd name="connsiteY32" fmla="*/ 86897 h 2745143"/>
                <a:gd name="connsiteX33" fmla="*/ 233041 w 5589022"/>
                <a:gd name="connsiteY33" fmla="*/ 0 h 2745143"/>
                <a:gd name="connsiteX34" fmla="*/ 0 w 5589022"/>
                <a:gd name="connsiteY34" fmla="*/ 0 h 274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89022" h="2745143">
                  <a:moveTo>
                    <a:pt x="5589022" y="2745143"/>
                  </a:moveTo>
                  <a:lnTo>
                    <a:pt x="5589022" y="1386392"/>
                  </a:lnTo>
                  <a:lnTo>
                    <a:pt x="3661505" y="1386392"/>
                  </a:lnTo>
                  <a:lnTo>
                    <a:pt x="3661505" y="1224448"/>
                  </a:lnTo>
                  <a:lnTo>
                    <a:pt x="2847832" y="1224448"/>
                  </a:lnTo>
                  <a:lnTo>
                    <a:pt x="2847832" y="1141505"/>
                  </a:lnTo>
                  <a:lnTo>
                    <a:pt x="2788587" y="1141505"/>
                  </a:lnTo>
                  <a:lnTo>
                    <a:pt x="2788587" y="1038806"/>
                  </a:lnTo>
                  <a:lnTo>
                    <a:pt x="2527897" y="1038806"/>
                  </a:lnTo>
                  <a:lnTo>
                    <a:pt x="2527897" y="947966"/>
                  </a:lnTo>
                  <a:lnTo>
                    <a:pt x="2488397" y="947966"/>
                  </a:lnTo>
                  <a:lnTo>
                    <a:pt x="2488397" y="865015"/>
                  </a:lnTo>
                  <a:lnTo>
                    <a:pt x="2271160" y="865015"/>
                  </a:lnTo>
                  <a:lnTo>
                    <a:pt x="2271160" y="770219"/>
                  </a:lnTo>
                  <a:lnTo>
                    <a:pt x="2117112" y="770219"/>
                  </a:lnTo>
                  <a:lnTo>
                    <a:pt x="2117112" y="683323"/>
                  </a:lnTo>
                  <a:lnTo>
                    <a:pt x="2006518" y="683323"/>
                  </a:lnTo>
                  <a:lnTo>
                    <a:pt x="2006518" y="584576"/>
                  </a:lnTo>
                  <a:lnTo>
                    <a:pt x="1248147" y="584576"/>
                  </a:lnTo>
                  <a:lnTo>
                    <a:pt x="1248147" y="509529"/>
                  </a:lnTo>
                  <a:lnTo>
                    <a:pt x="1125703" y="509529"/>
                  </a:lnTo>
                  <a:lnTo>
                    <a:pt x="1125703" y="442382"/>
                  </a:lnTo>
                  <a:lnTo>
                    <a:pt x="908463" y="442382"/>
                  </a:lnTo>
                  <a:lnTo>
                    <a:pt x="908463" y="383135"/>
                  </a:lnTo>
                  <a:lnTo>
                    <a:pt x="742570" y="383135"/>
                  </a:lnTo>
                  <a:lnTo>
                    <a:pt x="742570" y="312037"/>
                  </a:lnTo>
                  <a:lnTo>
                    <a:pt x="631974" y="312037"/>
                  </a:lnTo>
                  <a:lnTo>
                    <a:pt x="631974" y="244891"/>
                  </a:lnTo>
                  <a:lnTo>
                    <a:pt x="580627" y="244891"/>
                  </a:lnTo>
                  <a:lnTo>
                    <a:pt x="580627" y="173793"/>
                  </a:lnTo>
                  <a:lnTo>
                    <a:pt x="276489" y="173793"/>
                  </a:lnTo>
                  <a:lnTo>
                    <a:pt x="276489" y="86897"/>
                  </a:lnTo>
                  <a:lnTo>
                    <a:pt x="233041" y="86897"/>
                  </a:lnTo>
                  <a:lnTo>
                    <a:pt x="233041" y="0"/>
                  </a:lnTo>
                  <a:lnTo>
                    <a:pt x="0" y="0"/>
                  </a:lnTo>
                </a:path>
              </a:pathLst>
            </a:custGeom>
            <a:noFill/>
            <a:ln w="25400" cap="flat">
              <a:solidFill>
                <a:schemeClr val="accent1"/>
              </a:solidFill>
              <a:prstDash val="solid"/>
              <a:miter/>
            </a:ln>
          </p:spPr>
          <p:txBody>
            <a:bodyPr rtlCol="0" anchor="ctr"/>
            <a:lstStyle/>
            <a:p>
              <a:endParaRPr lang="en-GB" sz="1600"/>
            </a:p>
          </p:txBody>
        </p:sp>
        <p:sp>
          <p:nvSpPr>
            <p:cNvPr id="38" name="Freeform: Shape 39">
              <a:extLst>
                <a:ext uri="{FF2B5EF4-FFF2-40B4-BE49-F238E27FC236}">
                  <a16:creationId xmlns:a16="http://schemas.microsoft.com/office/drawing/2014/main" id="{0F9CE0BC-FDEA-4F39-AB9D-6C098968941A}"/>
                </a:ext>
              </a:extLst>
            </p:cNvPr>
            <p:cNvSpPr/>
            <p:nvPr/>
          </p:nvSpPr>
          <p:spPr>
            <a:xfrm>
              <a:off x="3066486" y="2184084"/>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39" name="Freeform: Shape 40">
              <a:extLst>
                <a:ext uri="{FF2B5EF4-FFF2-40B4-BE49-F238E27FC236}">
                  <a16:creationId xmlns:a16="http://schemas.microsoft.com/office/drawing/2014/main" id="{AFBC746F-0300-438D-B894-029E06AC82B8}"/>
                </a:ext>
              </a:extLst>
            </p:cNvPr>
            <p:cNvSpPr/>
            <p:nvPr/>
          </p:nvSpPr>
          <p:spPr>
            <a:xfrm>
              <a:off x="3112733" y="2184084"/>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40" name="Freeform: Shape 41">
              <a:extLst>
                <a:ext uri="{FF2B5EF4-FFF2-40B4-BE49-F238E27FC236}">
                  <a16:creationId xmlns:a16="http://schemas.microsoft.com/office/drawing/2014/main" id="{E0B32DEF-5E0E-4D22-8544-9BD582986E71}"/>
                </a:ext>
              </a:extLst>
            </p:cNvPr>
            <p:cNvSpPr/>
            <p:nvPr/>
          </p:nvSpPr>
          <p:spPr>
            <a:xfrm>
              <a:off x="3158979" y="2184084"/>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41" name="Freeform: Shape 42">
              <a:extLst>
                <a:ext uri="{FF2B5EF4-FFF2-40B4-BE49-F238E27FC236}">
                  <a16:creationId xmlns:a16="http://schemas.microsoft.com/office/drawing/2014/main" id="{7215F49B-3A0C-4768-8E76-2F55C8C8E319}"/>
                </a:ext>
              </a:extLst>
            </p:cNvPr>
            <p:cNvSpPr/>
            <p:nvPr/>
          </p:nvSpPr>
          <p:spPr>
            <a:xfrm>
              <a:off x="3174394" y="2184084"/>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42" name="Freeform: Shape 43">
              <a:extLst>
                <a:ext uri="{FF2B5EF4-FFF2-40B4-BE49-F238E27FC236}">
                  <a16:creationId xmlns:a16="http://schemas.microsoft.com/office/drawing/2014/main" id="{869EFBDE-2381-452E-8A94-C97AF80ABBDE}"/>
                </a:ext>
              </a:extLst>
            </p:cNvPr>
            <p:cNvSpPr/>
            <p:nvPr/>
          </p:nvSpPr>
          <p:spPr>
            <a:xfrm>
              <a:off x="3189809" y="2184084"/>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43" name="Freeform: Shape 44">
              <a:extLst>
                <a:ext uri="{FF2B5EF4-FFF2-40B4-BE49-F238E27FC236}">
                  <a16:creationId xmlns:a16="http://schemas.microsoft.com/office/drawing/2014/main" id="{174AC87A-B9ED-4D15-8C3E-D93923797523}"/>
                </a:ext>
              </a:extLst>
            </p:cNvPr>
            <p:cNvSpPr/>
            <p:nvPr/>
          </p:nvSpPr>
          <p:spPr>
            <a:xfrm>
              <a:off x="3205225" y="2184084"/>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44" name="Freeform: Shape 45">
              <a:extLst>
                <a:ext uri="{FF2B5EF4-FFF2-40B4-BE49-F238E27FC236}">
                  <a16:creationId xmlns:a16="http://schemas.microsoft.com/office/drawing/2014/main" id="{A72EF342-C134-4A66-97F0-F8F4FD28507A}"/>
                </a:ext>
              </a:extLst>
            </p:cNvPr>
            <p:cNvSpPr/>
            <p:nvPr/>
          </p:nvSpPr>
          <p:spPr>
            <a:xfrm>
              <a:off x="3266886" y="2227259"/>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45" name="Freeform: Shape 46">
              <a:extLst>
                <a:ext uri="{FF2B5EF4-FFF2-40B4-BE49-F238E27FC236}">
                  <a16:creationId xmlns:a16="http://schemas.microsoft.com/office/drawing/2014/main" id="{466C728A-126D-4CA2-99FD-2A3807C9F803}"/>
                </a:ext>
              </a:extLst>
            </p:cNvPr>
            <p:cNvSpPr/>
            <p:nvPr/>
          </p:nvSpPr>
          <p:spPr>
            <a:xfrm>
              <a:off x="3297717" y="2284825"/>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46" name="Freeform: Shape 47">
              <a:extLst>
                <a:ext uri="{FF2B5EF4-FFF2-40B4-BE49-F238E27FC236}">
                  <a16:creationId xmlns:a16="http://schemas.microsoft.com/office/drawing/2014/main" id="{7557D779-DABE-4671-B85B-ADA0B0F3EC1E}"/>
                </a:ext>
              </a:extLst>
            </p:cNvPr>
            <p:cNvSpPr/>
            <p:nvPr/>
          </p:nvSpPr>
          <p:spPr>
            <a:xfrm>
              <a:off x="3313132" y="2284825"/>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47" name="Freeform: Shape 48">
              <a:extLst>
                <a:ext uri="{FF2B5EF4-FFF2-40B4-BE49-F238E27FC236}">
                  <a16:creationId xmlns:a16="http://schemas.microsoft.com/office/drawing/2014/main" id="{081085D6-6381-440F-A52E-3E0411AEAE48}"/>
                </a:ext>
              </a:extLst>
            </p:cNvPr>
            <p:cNvSpPr/>
            <p:nvPr/>
          </p:nvSpPr>
          <p:spPr>
            <a:xfrm>
              <a:off x="3328548" y="2284825"/>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48" name="Freeform: Shape 49">
              <a:extLst>
                <a:ext uri="{FF2B5EF4-FFF2-40B4-BE49-F238E27FC236}">
                  <a16:creationId xmlns:a16="http://schemas.microsoft.com/office/drawing/2014/main" id="{00A5BF36-00E6-4FC3-8FB2-FD7C60BDC9A4}"/>
                </a:ext>
              </a:extLst>
            </p:cNvPr>
            <p:cNvSpPr/>
            <p:nvPr/>
          </p:nvSpPr>
          <p:spPr>
            <a:xfrm>
              <a:off x="3359379" y="2284825"/>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49" name="Freeform: Shape 50">
              <a:extLst>
                <a:ext uri="{FF2B5EF4-FFF2-40B4-BE49-F238E27FC236}">
                  <a16:creationId xmlns:a16="http://schemas.microsoft.com/office/drawing/2014/main" id="{A14E7507-473B-41A7-8BE8-BFC5C5002F81}"/>
                </a:ext>
              </a:extLst>
            </p:cNvPr>
            <p:cNvSpPr/>
            <p:nvPr/>
          </p:nvSpPr>
          <p:spPr>
            <a:xfrm>
              <a:off x="3451871" y="2327999"/>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50" name="Freeform: Shape 51">
              <a:extLst>
                <a:ext uri="{FF2B5EF4-FFF2-40B4-BE49-F238E27FC236}">
                  <a16:creationId xmlns:a16="http://schemas.microsoft.com/office/drawing/2014/main" id="{E5CDF644-B042-4CFA-87E8-5135265CDE75}"/>
                </a:ext>
              </a:extLst>
            </p:cNvPr>
            <p:cNvSpPr/>
            <p:nvPr/>
          </p:nvSpPr>
          <p:spPr>
            <a:xfrm>
              <a:off x="3559781" y="2385565"/>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51" name="Freeform: Shape 52">
              <a:extLst>
                <a:ext uri="{FF2B5EF4-FFF2-40B4-BE49-F238E27FC236}">
                  <a16:creationId xmlns:a16="http://schemas.microsoft.com/office/drawing/2014/main" id="{DC1059A7-392F-42BB-A173-094092A70DDF}"/>
                </a:ext>
              </a:extLst>
            </p:cNvPr>
            <p:cNvSpPr/>
            <p:nvPr/>
          </p:nvSpPr>
          <p:spPr>
            <a:xfrm>
              <a:off x="3729350" y="2428740"/>
              <a:ext cx="7708" cy="81589"/>
            </a:xfrm>
            <a:custGeom>
              <a:avLst/>
              <a:gdLst>
                <a:gd name="connsiteX0" fmla="*/ 0 w 9525"/>
                <a:gd name="connsiteY0" fmla="*/ 0 h 107999"/>
                <a:gd name="connsiteX1" fmla="*/ 0 w 9525"/>
                <a:gd name="connsiteY1" fmla="*/ 107999 h 107999"/>
              </a:gdLst>
              <a:ahLst/>
              <a:cxnLst>
                <a:cxn ang="0">
                  <a:pos x="connsiteX0" y="connsiteY0"/>
                </a:cxn>
                <a:cxn ang="0">
                  <a:pos x="connsiteX1" y="connsiteY1"/>
                </a:cxn>
              </a:cxnLst>
              <a:rect l="l" t="t" r="r" b="b"/>
              <a:pathLst>
                <a:path w="9525" h="107999">
                  <a:moveTo>
                    <a:pt x="0" y="0"/>
                  </a:moveTo>
                  <a:lnTo>
                    <a:pt x="0" y="107999"/>
                  </a:lnTo>
                </a:path>
              </a:pathLst>
            </a:custGeom>
            <a:noFill/>
            <a:ln w="25400" cap="flat">
              <a:solidFill>
                <a:schemeClr val="accent1"/>
              </a:solidFill>
              <a:prstDash val="solid"/>
              <a:miter/>
            </a:ln>
          </p:spPr>
          <p:txBody>
            <a:bodyPr rtlCol="0" anchor="ctr"/>
            <a:lstStyle/>
            <a:p>
              <a:endParaRPr lang="en-GB" sz="1600"/>
            </a:p>
          </p:txBody>
        </p:sp>
        <p:sp>
          <p:nvSpPr>
            <p:cNvPr id="52" name="Freeform: Shape 53">
              <a:extLst>
                <a:ext uri="{FF2B5EF4-FFF2-40B4-BE49-F238E27FC236}">
                  <a16:creationId xmlns:a16="http://schemas.microsoft.com/office/drawing/2014/main" id="{E3DC183C-57BC-44E5-8B91-2C0F1C49D861}"/>
                </a:ext>
              </a:extLst>
            </p:cNvPr>
            <p:cNvSpPr/>
            <p:nvPr/>
          </p:nvSpPr>
          <p:spPr>
            <a:xfrm>
              <a:off x="3898919"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53" name="Freeform: Shape 54">
              <a:extLst>
                <a:ext uri="{FF2B5EF4-FFF2-40B4-BE49-F238E27FC236}">
                  <a16:creationId xmlns:a16="http://schemas.microsoft.com/office/drawing/2014/main" id="{12FDA922-B810-482C-9E33-BB16146C8C4C}"/>
                </a:ext>
              </a:extLst>
            </p:cNvPr>
            <p:cNvSpPr/>
            <p:nvPr/>
          </p:nvSpPr>
          <p:spPr>
            <a:xfrm>
              <a:off x="3975996"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54" name="Freeform: Shape 55">
              <a:extLst>
                <a:ext uri="{FF2B5EF4-FFF2-40B4-BE49-F238E27FC236}">
                  <a16:creationId xmlns:a16="http://schemas.microsoft.com/office/drawing/2014/main" id="{8540FFA2-B7AE-49DE-8A68-6A094D7CB690}"/>
                </a:ext>
              </a:extLst>
            </p:cNvPr>
            <p:cNvSpPr/>
            <p:nvPr/>
          </p:nvSpPr>
          <p:spPr>
            <a:xfrm>
              <a:off x="4053073"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55" name="Freeform: Shape 56">
              <a:extLst>
                <a:ext uri="{FF2B5EF4-FFF2-40B4-BE49-F238E27FC236}">
                  <a16:creationId xmlns:a16="http://schemas.microsoft.com/office/drawing/2014/main" id="{A8FE2B1B-EE8A-4CD1-B436-A90FDD0BA053}"/>
                </a:ext>
              </a:extLst>
            </p:cNvPr>
            <p:cNvSpPr/>
            <p:nvPr/>
          </p:nvSpPr>
          <p:spPr>
            <a:xfrm>
              <a:off x="4068489"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56" name="Freeform: Shape 57">
              <a:extLst>
                <a:ext uri="{FF2B5EF4-FFF2-40B4-BE49-F238E27FC236}">
                  <a16:creationId xmlns:a16="http://schemas.microsoft.com/office/drawing/2014/main" id="{D59E9DB7-18A3-4E75-95BE-48DC5F5799B1}"/>
                </a:ext>
              </a:extLst>
            </p:cNvPr>
            <p:cNvSpPr/>
            <p:nvPr/>
          </p:nvSpPr>
          <p:spPr>
            <a:xfrm>
              <a:off x="4083904"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57" name="Freeform: Shape 58">
              <a:extLst>
                <a:ext uri="{FF2B5EF4-FFF2-40B4-BE49-F238E27FC236}">
                  <a16:creationId xmlns:a16="http://schemas.microsoft.com/office/drawing/2014/main" id="{10158675-A670-41BE-9696-3418E43E7F46}"/>
                </a:ext>
              </a:extLst>
            </p:cNvPr>
            <p:cNvSpPr/>
            <p:nvPr/>
          </p:nvSpPr>
          <p:spPr>
            <a:xfrm>
              <a:off x="4099319"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58" name="Freeform: Shape 59">
              <a:extLst>
                <a:ext uri="{FF2B5EF4-FFF2-40B4-BE49-F238E27FC236}">
                  <a16:creationId xmlns:a16="http://schemas.microsoft.com/office/drawing/2014/main" id="{2A7F4E76-EE3E-479B-B3CE-C7045E18CEE0}"/>
                </a:ext>
              </a:extLst>
            </p:cNvPr>
            <p:cNvSpPr/>
            <p:nvPr/>
          </p:nvSpPr>
          <p:spPr>
            <a:xfrm>
              <a:off x="4114735"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59" name="Freeform: Shape 60">
              <a:extLst>
                <a:ext uri="{FF2B5EF4-FFF2-40B4-BE49-F238E27FC236}">
                  <a16:creationId xmlns:a16="http://schemas.microsoft.com/office/drawing/2014/main" id="{3E989CBA-71A4-409B-8ED0-85157E573597}"/>
                </a:ext>
              </a:extLst>
            </p:cNvPr>
            <p:cNvSpPr/>
            <p:nvPr/>
          </p:nvSpPr>
          <p:spPr>
            <a:xfrm>
              <a:off x="4130150"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60" name="Freeform: Shape 61">
              <a:extLst>
                <a:ext uri="{FF2B5EF4-FFF2-40B4-BE49-F238E27FC236}">
                  <a16:creationId xmlns:a16="http://schemas.microsoft.com/office/drawing/2014/main" id="{4D1D1A90-3A29-4C34-B79E-A46B1F628338}"/>
                </a:ext>
              </a:extLst>
            </p:cNvPr>
            <p:cNvSpPr/>
            <p:nvPr/>
          </p:nvSpPr>
          <p:spPr>
            <a:xfrm>
              <a:off x="4145566"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61" name="Freeform: Shape 62">
              <a:extLst>
                <a:ext uri="{FF2B5EF4-FFF2-40B4-BE49-F238E27FC236}">
                  <a16:creationId xmlns:a16="http://schemas.microsoft.com/office/drawing/2014/main" id="{BBDEEB22-323A-4C42-B32F-AA2889CB62B3}"/>
                </a:ext>
              </a:extLst>
            </p:cNvPr>
            <p:cNvSpPr/>
            <p:nvPr/>
          </p:nvSpPr>
          <p:spPr>
            <a:xfrm>
              <a:off x="4160981"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62" name="Freeform: Shape 63">
              <a:extLst>
                <a:ext uri="{FF2B5EF4-FFF2-40B4-BE49-F238E27FC236}">
                  <a16:creationId xmlns:a16="http://schemas.microsoft.com/office/drawing/2014/main" id="{106C6DB9-2196-4A00-8CD1-5FD6C5CE1F75}"/>
                </a:ext>
              </a:extLst>
            </p:cNvPr>
            <p:cNvSpPr/>
            <p:nvPr/>
          </p:nvSpPr>
          <p:spPr>
            <a:xfrm>
              <a:off x="4176396"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63" name="Freeform: Shape 64">
              <a:extLst>
                <a:ext uri="{FF2B5EF4-FFF2-40B4-BE49-F238E27FC236}">
                  <a16:creationId xmlns:a16="http://schemas.microsoft.com/office/drawing/2014/main" id="{0D571E24-36F2-4047-8660-326DD59D6443}"/>
                </a:ext>
              </a:extLst>
            </p:cNvPr>
            <p:cNvSpPr/>
            <p:nvPr/>
          </p:nvSpPr>
          <p:spPr>
            <a:xfrm>
              <a:off x="4253473" y="2486306"/>
              <a:ext cx="7708" cy="81589"/>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1"/>
              </a:solidFill>
              <a:prstDash val="solid"/>
              <a:miter/>
            </a:ln>
          </p:spPr>
          <p:txBody>
            <a:bodyPr rtlCol="0" anchor="ctr"/>
            <a:lstStyle/>
            <a:p>
              <a:endParaRPr lang="en-GB" sz="1600"/>
            </a:p>
          </p:txBody>
        </p:sp>
        <p:sp>
          <p:nvSpPr>
            <p:cNvPr id="64" name="Freeform: Shape 65">
              <a:extLst>
                <a:ext uri="{FF2B5EF4-FFF2-40B4-BE49-F238E27FC236}">
                  <a16:creationId xmlns:a16="http://schemas.microsoft.com/office/drawing/2014/main" id="{C90FB809-9AC0-4D4D-8763-4B83D28F7BE2}"/>
                </a:ext>
              </a:extLst>
            </p:cNvPr>
            <p:cNvSpPr/>
            <p:nvPr/>
          </p:nvSpPr>
          <p:spPr>
            <a:xfrm>
              <a:off x="5024242" y="2831706"/>
              <a:ext cx="7708" cy="81585"/>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5400" cap="flat">
              <a:solidFill>
                <a:schemeClr val="accent1"/>
              </a:solidFill>
              <a:prstDash val="solid"/>
              <a:miter/>
            </a:ln>
          </p:spPr>
          <p:txBody>
            <a:bodyPr rtlCol="0" anchor="ctr"/>
            <a:lstStyle/>
            <a:p>
              <a:endParaRPr lang="en-GB" sz="1600"/>
            </a:p>
          </p:txBody>
        </p:sp>
        <p:sp>
          <p:nvSpPr>
            <p:cNvPr id="65" name="Freeform: Shape 66">
              <a:extLst>
                <a:ext uri="{FF2B5EF4-FFF2-40B4-BE49-F238E27FC236}">
                  <a16:creationId xmlns:a16="http://schemas.microsoft.com/office/drawing/2014/main" id="{B4049D28-F3FF-441E-BAEC-F472EE41857E}"/>
                </a:ext>
              </a:extLst>
            </p:cNvPr>
            <p:cNvSpPr/>
            <p:nvPr/>
          </p:nvSpPr>
          <p:spPr>
            <a:xfrm>
              <a:off x="5147565" y="2975621"/>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66" name="Freeform: Shape 67">
              <a:extLst>
                <a:ext uri="{FF2B5EF4-FFF2-40B4-BE49-F238E27FC236}">
                  <a16:creationId xmlns:a16="http://schemas.microsoft.com/office/drawing/2014/main" id="{9CC054C2-6106-4597-8B5D-9DD1DBDFB056}"/>
                </a:ext>
              </a:extLst>
            </p:cNvPr>
            <p:cNvSpPr/>
            <p:nvPr/>
          </p:nvSpPr>
          <p:spPr>
            <a:xfrm>
              <a:off x="5209227" y="2975621"/>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67" name="Freeform: Shape 68">
              <a:extLst>
                <a:ext uri="{FF2B5EF4-FFF2-40B4-BE49-F238E27FC236}">
                  <a16:creationId xmlns:a16="http://schemas.microsoft.com/office/drawing/2014/main" id="{CAFCE008-20C2-4E0D-9F8F-D219A00FD3AE}"/>
                </a:ext>
              </a:extLst>
            </p:cNvPr>
            <p:cNvSpPr/>
            <p:nvPr/>
          </p:nvSpPr>
          <p:spPr>
            <a:xfrm>
              <a:off x="5301719" y="2975621"/>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68" name="Freeform: Shape 69">
              <a:extLst>
                <a:ext uri="{FF2B5EF4-FFF2-40B4-BE49-F238E27FC236}">
                  <a16:creationId xmlns:a16="http://schemas.microsoft.com/office/drawing/2014/main" id="{B256857A-63CF-4AEA-A5EB-5B412016EAE2}"/>
                </a:ext>
              </a:extLst>
            </p:cNvPr>
            <p:cNvSpPr/>
            <p:nvPr/>
          </p:nvSpPr>
          <p:spPr>
            <a:xfrm>
              <a:off x="5363381" y="2975621"/>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69" name="Freeform: Shape 70">
              <a:extLst>
                <a:ext uri="{FF2B5EF4-FFF2-40B4-BE49-F238E27FC236}">
                  <a16:creationId xmlns:a16="http://schemas.microsoft.com/office/drawing/2014/main" id="{511957EB-1815-4558-A231-B097E07D3593}"/>
                </a:ext>
              </a:extLst>
            </p:cNvPr>
            <p:cNvSpPr/>
            <p:nvPr/>
          </p:nvSpPr>
          <p:spPr>
            <a:xfrm>
              <a:off x="5502119" y="2975621"/>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70" name="Freeform: Shape 71">
              <a:extLst>
                <a:ext uri="{FF2B5EF4-FFF2-40B4-BE49-F238E27FC236}">
                  <a16:creationId xmlns:a16="http://schemas.microsoft.com/office/drawing/2014/main" id="{0B76550F-2F8C-4751-A79A-85287E722291}"/>
                </a:ext>
              </a:extLst>
            </p:cNvPr>
            <p:cNvSpPr/>
            <p:nvPr/>
          </p:nvSpPr>
          <p:spPr>
            <a:xfrm>
              <a:off x="5548365" y="2975621"/>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71" name="Freeform: Shape 72">
              <a:extLst>
                <a:ext uri="{FF2B5EF4-FFF2-40B4-BE49-F238E27FC236}">
                  <a16:creationId xmlns:a16="http://schemas.microsoft.com/office/drawing/2014/main" id="{B448E422-31FB-4D2F-93E6-57B1B6007FFD}"/>
                </a:ext>
              </a:extLst>
            </p:cNvPr>
            <p:cNvSpPr/>
            <p:nvPr/>
          </p:nvSpPr>
          <p:spPr>
            <a:xfrm>
              <a:off x="5579196" y="2975621"/>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72" name="Freeform: Shape 73">
              <a:extLst>
                <a:ext uri="{FF2B5EF4-FFF2-40B4-BE49-F238E27FC236}">
                  <a16:creationId xmlns:a16="http://schemas.microsoft.com/office/drawing/2014/main" id="{7444DE73-95D1-4591-92F4-BBF535E16FCC}"/>
                </a:ext>
              </a:extLst>
            </p:cNvPr>
            <p:cNvSpPr/>
            <p:nvPr/>
          </p:nvSpPr>
          <p:spPr>
            <a:xfrm>
              <a:off x="5687112" y="2975621"/>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73" name="Freeform: Shape 74">
              <a:extLst>
                <a:ext uri="{FF2B5EF4-FFF2-40B4-BE49-F238E27FC236}">
                  <a16:creationId xmlns:a16="http://schemas.microsoft.com/office/drawing/2014/main" id="{5B3E8893-EBA0-4A3E-9538-862F869F0EAE}"/>
                </a:ext>
              </a:extLst>
            </p:cNvPr>
            <p:cNvSpPr/>
            <p:nvPr/>
          </p:nvSpPr>
          <p:spPr>
            <a:xfrm>
              <a:off x="5717943" y="2975621"/>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74" name="Freeform: Shape 75">
              <a:extLst>
                <a:ext uri="{FF2B5EF4-FFF2-40B4-BE49-F238E27FC236}">
                  <a16:creationId xmlns:a16="http://schemas.microsoft.com/office/drawing/2014/main" id="{941B5540-E676-4643-8DB4-0AB2E700AEBA}"/>
                </a:ext>
              </a:extLst>
            </p:cNvPr>
            <p:cNvSpPr/>
            <p:nvPr/>
          </p:nvSpPr>
          <p:spPr>
            <a:xfrm>
              <a:off x="5779604"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75" name="Freeform: Shape 76">
              <a:extLst>
                <a:ext uri="{FF2B5EF4-FFF2-40B4-BE49-F238E27FC236}">
                  <a16:creationId xmlns:a16="http://schemas.microsoft.com/office/drawing/2014/main" id="{8E7AD377-4517-46EA-AE4E-6A7260ADBDA4}"/>
                </a:ext>
              </a:extLst>
            </p:cNvPr>
            <p:cNvSpPr/>
            <p:nvPr/>
          </p:nvSpPr>
          <p:spPr>
            <a:xfrm>
              <a:off x="5918342"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76" name="Freeform: Shape 77">
              <a:extLst>
                <a:ext uri="{FF2B5EF4-FFF2-40B4-BE49-F238E27FC236}">
                  <a16:creationId xmlns:a16="http://schemas.microsoft.com/office/drawing/2014/main" id="{94FADB72-2819-4199-9AD3-60D0A79D671F}"/>
                </a:ext>
              </a:extLst>
            </p:cNvPr>
            <p:cNvSpPr/>
            <p:nvPr/>
          </p:nvSpPr>
          <p:spPr>
            <a:xfrm>
              <a:off x="5949173"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77" name="Freeform: Shape 78">
              <a:extLst>
                <a:ext uri="{FF2B5EF4-FFF2-40B4-BE49-F238E27FC236}">
                  <a16:creationId xmlns:a16="http://schemas.microsoft.com/office/drawing/2014/main" id="{C0BE67E7-244C-4D10-9661-1D6EA9B2F629}"/>
                </a:ext>
              </a:extLst>
            </p:cNvPr>
            <p:cNvSpPr/>
            <p:nvPr/>
          </p:nvSpPr>
          <p:spPr>
            <a:xfrm>
              <a:off x="5964589"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78" name="Freeform: Shape 79">
              <a:extLst>
                <a:ext uri="{FF2B5EF4-FFF2-40B4-BE49-F238E27FC236}">
                  <a16:creationId xmlns:a16="http://schemas.microsoft.com/office/drawing/2014/main" id="{0BAA1A45-BE72-48EC-BEC9-E36E60FB5454}"/>
                </a:ext>
              </a:extLst>
            </p:cNvPr>
            <p:cNvSpPr/>
            <p:nvPr/>
          </p:nvSpPr>
          <p:spPr>
            <a:xfrm>
              <a:off x="6026250"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79" name="Freeform: Shape 80">
              <a:extLst>
                <a:ext uri="{FF2B5EF4-FFF2-40B4-BE49-F238E27FC236}">
                  <a16:creationId xmlns:a16="http://schemas.microsoft.com/office/drawing/2014/main" id="{F76D0AD8-7213-4118-B715-04AD82B4A850}"/>
                </a:ext>
              </a:extLst>
            </p:cNvPr>
            <p:cNvSpPr/>
            <p:nvPr/>
          </p:nvSpPr>
          <p:spPr>
            <a:xfrm>
              <a:off x="6164989"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80" name="Freeform: Shape 81">
              <a:extLst>
                <a:ext uri="{FF2B5EF4-FFF2-40B4-BE49-F238E27FC236}">
                  <a16:creationId xmlns:a16="http://schemas.microsoft.com/office/drawing/2014/main" id="{E4FAB525-8E84-4951-8486-46B3FD0BC2F0}"/>
                </a:ext>
              </a:extLst>
            </p:cNvPr>
            <p:cNvSpPr/>
            <p:nvPr/>
          </p:nvSpPr>
          <p:spPr>
            <a:xfrm>
              <a:off x="6226650"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81" name="Freeform: Shape 82">
              <a:extLst>
                <a:ext uri="{FF2B5EF4-FFF2-40B4-BE49-F238E27FC236}">
                  <a16:creationId xmlns:a16="http://schemas.microsoft.com/office/drawing/2014/main" id="{1A038A85-C024-48AC-9A86-520B0D777A5C}"/>
                </a:ext>
              </a:extLst>
            </p:cNvPr>
            <p:cNvSpPr/>
            <p:nvPr/>
          </p:nvSpPr>
          <p:spPr>
            <a:xfrm>
              <a:off x="6303727"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82" name="Freeform: Shape 83">
              <a:extLst>
                <a:ext uri="{FF2B5EF4-FFF2-40B4-BE49-F238E27FC236}">
                  <a16:creationId xmlns:a16="http://schemas.microsoft.com/office/drawing/2014/main" id="{DCBF062B-A41F-4233-9DE9-04D02EACB20F}"/>
                </a:ext>
              </a:extLst>
            </p:cNvPr>
            <p:cNvSpPr/>
            <p:nvPr/>
          </p:nvSpPr>
          <p:spPr>
            <a:xfrm>
              <a:off x="6319142"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83" name="Freeform: Shape 84">
              <a:extLst>
                <a:ext uri="{FF2B5EF4-FFF2-40B4-BE49-F238E27FC236}">
                  <a16:creationId xmlns:a16="http://schemas.microsoft.com/office/drawing/2014/main" id="{2DC5EF5F-2FD7-4113-A651-F80FD3C881F1}"/>
                </a:ext>
              </a:extLst>
            </p:cNvPr>
            <p:cNvSpPr/>
            <p:nvPr/>
          </p:nvSpPr>
          <p:spPr>
            <a:xfrm>
              <a:off x="6380804"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84" name="Freeform: Shape 85">
              <a:extLst>
                <a:ext uri="{FF2B5EF4-FFF2-40B4-BE49-F238E27FC236}">
                  <a16:creationId xmlns:a16="http://schemas.microsoft.com/office/drawing/2014/main" id="{1AEE7C96-FA5B-4C5B-BA65-BE08229EF080}"/>
                </a:ext>
              </a:extLst>
            </p:cNvPr>
            <p:cNvSpPr/>
            <p:nvPr/>
          </p:nvSpPr>
          <p:spPr>
            <a:xfrm>
              <a:off x="6411635"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85" name="Freeform: Shape 86">
              <a:extLst>
                <a:ext uri="{FF2B5EF4-FFF2-40B4-BE49-F238E27FC236}">
                  <a16:creationId xmlns:a16="http://schemas.microsoft.com/office/drawing/2014/main" id="{4C378C91-EAE7-4617-BC97-3E58068FCFDD}"/>
                </a:ext>
              </a:extLst>
            </p:cNvPr>
            <p:cNvSpPr/>
            <p:nvPr/>
          </p:nvSpPr>
          <p:spPr>
            <a:xfrm>
              <a:off x="6488712"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86" name="Freeform: Shape 87">
              <a:extLst>
                <a:ext uri="{FF2B5EF4-FFF2-40B4-BE49-F238E27FC236}">
                  <a16:creationId xmlns:a16="http://schemas.microsoft.com/office/drawing/2014/main" id="{828ADC1A-9711-41E0-B695-23620F413779}"/>
                </a:ext>
              </a:extLst>
            </p:cNvPr>
            <p:cNvSpPr/>
            <p:nvPr/>
          </p:nvSpPr>
          <p:spPr>
            <a:xfrm>
              <a:off x="6519542"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87" name="Freeform: Shape 88">
              <a:extLst>
                <a:ext uri="{FF2B5EF4-FFF2-40B4-BE49-F238E27FC236}">
                  <a16:creationId xmlns:a16="http://schemas.microsoft.com/office/drawing/2014/main" id="{7BB8F350-81F2-4E6E-B9A8-D98430A49591}"/>
                </a:ext>
              </a:extLst>
            </p:cNvPr>
            <p:cNvSpPr/>
            <p:nvPr/>
          </p:nvSpPr>
          <p:spPr>
            <a:xfrm>
              <a:off x="6534958"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88" name="Freeform: Shape 89">
              <a:extLst>
                <a:ext uri="{FF2B5EF4-FFF2-40B4-BE49-F238E27FC236}">
                  <a16:creationId xmlns:a16="http://schemas.microsoft.com/office/drawing/2014/main" id="{01A0DBAA-98A0-4EC2-9438-8DB6A44CDA16}"/>
                </a:ext>
              </a:extLst>
            </p:cNvPr>
            <p:cNvSpPr/>
            <p:nvPr/>
          </p:nvSpPr>
          <p:spPr>
            <a:xfrm>
              <a:off x="6550373"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89" name="Freeform: Shape 90">
              <a:extLst>
                <a:ext uri="{FF2B5EF4-FFF2-40B4-BE49-F238E27FC236}">
                  <a16:creationId xmlns:a16="http://schemas.microsoft.com/office/drawing/2014/main" id="{181FE02F-B88B-4916-BED8-BA23AE7BE41B}"/>
                </a:ext>
              </a:extLst>
            </p:cNvPr>
            <p:cNvSpPr/>
            <p:nvPr/>
          </p:nvSpPr>
          <p:spPr>
            <a:xfrm>
              <a:off x="6874096"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90" name="Freeform: Shape 91">
              <a:extLst>
                <a:ext uri="{FF2B5EF4-FFF2-40B4-BE49-F238E27FC236}">
                  <a16:creationId xmlns:a16="http://schemas.microsoft.com/office/drawing/2014/main" id="{024C5602-B13F-43B7-8985-1FF1FE93BE43}"/>
                </a:ext>
              </a:extLst>
            </p:cNvPr>
            <p:cNvSpPr/>
            <p:nvPr/>
          </p:nvSpPr>
          <p:spPr>
            <a:xfrm>
              <a:off x="7244073" y="3090753"/>
              <a:ext cx="7708" cy="81585"/>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1"/>
              </a:solidFill>
              <a:prstDash val="solid"/>
              <a:miter/>
            </a:ln>
          </p:spPr>
          <p:txBody>
            <a:bodyPr rtlCol="0" anchor="ctr"/>
            <a:lstStyle/>
            <a:p>
              <a:endParaRPr lang="en-GB" sz="1600"/>
            </a:p>
          </p:txBody>
        </p:sp>
        <p:sp>
          <p:nvSpPr>
            <p:cNvPr id="91" name="Freeform: Shape 92">
              <a:extLst>
                <a:ext uri="{FF2B5EF4-FFF2-40B4-BE49-F238E27FC236}">
                  <a16:creationId xmlns:a16="http://schemas.microsoft.com/office/drawing/2014/main" id="{639E4CAE-14E0-41D3-9B17-AB366379B1AB}"/>
                </a:ext>
              </a:extLst>
            </p:cNvPr>
            <p:cNvSpPr/>
            <p:nvPr/>
          </p:nvSpPr>
          <p:spPr>
            <a:xfrm>
              <a:off x="7262039" y="4138955"/>
              <a:ext cx="87389" cy="7196"/>
            </a:xfrm>
            <a:custGeom>
              <a:avLst/>
              <a:gdLst>
                <a:gd name="connsiteX0" fmla="*/ 107994 w 107993"/>
                <a:gd name="connsiteY0" fmla="*/ 0 h 9525"/>
                <a:gd name="connsiteX1" fmla="*/ 0 w 107993"/>
                <a:gd name="connsiteY1" fmla="*/ 0 h 9525"/>
              </a:gdLst>
              <a:ahLst/>
              <a:cxnLst>
                <a:cxn ang="0">
                  <a:pos x="connsiteX0" y="connsiteY0"/>
                </a:cxn>
                <a:cxn ang="0">
                  <a:pos x="connsiteX1" y="connsiteY1"/>
                </a:cxn>
              </a:cxnLst>
              <a:rect l="l" t="t" r="r" b="b"/>
              <a:pathLst>
                <a:path w="107993" h="9525">
                  <a:moveTo>
                    <a:pt x="107994" y="0"/>
                  </a:moveTo>
                  <a:lnTo>
                    <a:pt x="0" y="0"/>
                  </a:lnTo>
                </a:path>
              </a:pathLst>
            </a:custGeom>
            <a:noFill/>
            <a:ln w="25400" cap="flat">
              <a:solidFill>
                <a:schemeClr val="accent1"/>
              </a:solidFill>
              <a:prstDash val="solid"/>
              <a:miter/>
            </a:ln>
          </p:spPr>
          <p:txBody>
            <a:bodyPr rtlCol="0" anchor="ctr"/>
            <a:lstStyle/>
            <a:p>
              <a:endParaRPr lang="en-GB" sz="1600"/>
            </a:p>
          </p:txBody>
        </p:sp>
        <p:sp>
          <p:nvSpPr>
            <p:cNvPr id="92" name="Freeform: Shape 93">
              <a:extLst>
                <a:ext uri="{FF2B5EF4-FFF2-40B4-BE49-F238E27FC236}">
                  <a16:creationId xmlns:a16="http://schemas.microsoft.com/office/drawing/2014/main" id="{E190BA1A-9E6B-4840-A254-E0C7D1BBD4C0}"/>
                </a:ext>
              </a:extLst>
            </p:cNvPr>
            <p:cNvSpPr/>
            <p:nvPr/>
          </p:nvSpPr>
          <p:spPr>
            <a:xfrm>
              <a:off x="4995963" y="2872499"/>
              <a:ext cx="87389" cy="7196"/>
            </a:xfrm>
            <a:custGeom>
              <a:avLst/>
              <a:gdLst>
                <a:gd name="connsiteX0" fmla="*/ 107994 w 107994"/>
                <a:gd name="connsiteY0" fmla="*/ 0 h 9525"/>
                <a:gd name="connsiteX1" fmla="*/ 0 w 107994"/>
                <a:gd name="connsiteY1" fmla="*/ 0 h 9525"/>
              </a:gdLst>
              <a:ahLst/>
              <a:cxnLst>
                <a:cxn ang="0">
                  <a:pos x="connsiteX0" y="connsiteY0"/>
                </a:cxn>
                <a:cxn ang="0">
                  <a:pos x="connsiteX1" y="connsiteY1"/>
                </a:cxn>
              </a:cxnLst>
              <a:rect l="l" t="t" r="r" b="b"/>
              <a:pathLst>
                <a:path w="107994" h="9525">
                  <a:moveTo>
                    <a:pt x="107994" y="0"/>
                  </a:moveTo>
                  <a:lnTo>
                    <a:pt x="0" y="0"/>
                  </a:lnTo>
                </a:path>
              </a:pathLst>
            </a:custGeom>
            <a:noFill/>
            <a:ln w="25400" cap="flat">
              <a:solidFill>
                <a:schemeClr val="accent1"/>
              </a:solidFill>
              <a:prstDash val="solid"/>
              <a:miter/>
            </a:ln>
          </p:spPr>
          <p:txBody>
            <a:bodyPr rtlCol="0" anchor="ctr"/>
            <a:lstStyle/>
            <a:p>
              <a:endParaRPr lang="en-GB" sz="1600"/>
            </a:p>
          </p:txBody>
        </p:sp>
        <p:sp>
          <p:nvSpPr>
            <p:cNvPr id="93" name="Freeform: Shape 94">
              <a:extLst>
                <a:ext uri="{FF2B5EF4-FFF2-40B4-BE49-F238E27FC236}">
                  <a16:creationId xmlns:a16="http://schemas.microsoft.com/office/drawing/2014/main" id="{9EF8127F-48C8-44E2-AF7D-9ACA4895A31E}"/>
                </a:ext>
              </a:extLst>
            </p:cNvPr>
            <p:cNvSpPr/>
            <p:nvPr/>
          </p:nvSpPr>
          <p:spPr>
            <a:xfrm>
              <a:off x="3331098" y="2311228"/>
              <a:ext cx="87393" cy="7196"/>
            </a:xfrm>
            <a:custGeom>
              <a:avLst/>
              <a:gdLst>
                <a:gd name="connsiteX0" fmla="*/ 107999 w 107999"/>
                <a:gd name="connsiteY0" fmla="*/ 0 h 9525"/>
                <a:gd name="connsiteX1" fmla="*/ 0 w 107999"/>
                <a:gd name="connsiteY1" fmla="*/ 0 h 9525"/>
              </a:gdLst>
              <a:ahLst/>
              <a:cxnLst>
                <a:cxn ang="0">
                  <a:pos x="connsiteX0" y="connsiteY0"/>
                </a:cxn>
                <a:cxn ang="0">
                  <a:pos x="connsiteX1" y="connsiteY1"/>
                </a:cxn>
              </a:cxnLst>
              <a:rect l="l" t="t" r="r" b="b"/>
              <a:pathLst>
                <a:path w="107999" h="9525">
                  <a:moveTo>
                    <a:pt x="107999" y="0"/>
                  </a:moveTo>
                  <a:lnTo>
                    <a:pt x="0" y="0"/>
                  </a:lnTo>
                </a:path>
              </a:pathLst>
            </a:custGeom>
            <a:noFill/>
            <a:ln w="25400" cap="flat">
              <a:solidFill>
                <a:schemeClr val="accent1"/>
              </a:solidFill>
              <a:prstDash val="solid"/>
              <a:miter/>
            </a:ln>
          </p:spPr>
          <p:txBody>
            <a:bodyPr rtlCol="0" anchor="ctr"/>
            <a:lstStyle/>
            <a:p>
              <a:endParaRPr lang="en-GB" sz="1600"/>
            </a:p>
          </p:txBody>
        </p:sp>
        <p:sp>
          <p:nvSpPr>
            <p:cNvPr id="94" name="Freeform: Shape 95">
              <a:extLst>
                <a:ext uri="{FF2B5EF4-FFF2-40B4-BE49-F238E27FC236}">
                  <a16:creationId xmlns:a16="http://schemas.microsoft.com/office/drawing/2014/main" id="{B723C967-113D-4207-87BD-C68613BE75FE}"/>
                </a:ext>
              </a:extLst>
            </p:cNvPr>
            <p:cNvSpPr/>
            <p:nvPr/>
          </p:nvSpPr>
          <p:spPr>
            <a:xfrm>
              <a:off x="3207775" y="2311228"/>
              <a:ext cx="87393" cy="7196"/>
            </a:xfrm>
            <a:custGeom>
              <a:avLst/>
              <a:gdLst>
                <a:gd name="connsiteX0" fmla="*/ 107999 w 107999"/>
                <a:gd name="connsiteY0" fmla="*/ 0 h 9525"/>
                <a:gd name="connsiteX1" fmla="*/ 0 w 107999"/>
                <a:gd name="connsiteY1" fmla="*/ 0 h 9525"/>
              </a:gdLst>
              <a:ahLst/>
              <a:cxnLst>
                <a:cxn ang="0">
                  <a:pos x="connsiteX0" y="connsiteY0"/>
                </a:cxn>
                <a:cxn ang="0">
                  <a:pos x="connsiteX1" y="connsiteY1"/>
                </a:cxn>
              </a:cxnLst>
              <a:rect l="l" t="t" r="r" b="b"/>
              <a:pathLst>
                <a:path w="107999" h="9525">
                  <a:moveTo>
                    <a:pt x="107999" y="0"/>
                  </a:moveTo>
                  <a:lnTo>
                    <a:pt x="0" y="0"/>
                  </a:lnTo>
                </a:path>
              </a:pathLst>
            </a:custGeom>
            <a:noFill/>
            <a:ln w="25400" cap="flat">
              <a:solidFill>
                <a:schemeClr val="accent1"/>
              </a:solidFill>
              <a:prstDash val="solid"/>
              <a:miter/>
            </a:ln>
          </p:spPr>
          <p:txBody>
            <a:bodyPr rtlCol="0" anchor="ctr"/>
            <a:lstStyle/>
            <a:p>
              <a:endParaRPr lang="en-GB" sz="1600"/>
            </a:p>
          </p:txBody>
        </p:sp>
        <p:sp>
          <p:nvSpPr>
            <p:cNvPr id="95" name="Freeform: Shape 96">
              <a:extLst>
                <a:ext uri="{FF2B5EF4-FFF2-40B4-BE49-F238E27FC236}">
                  <a16:creationId xmlns:a16="http://schemas.microsoft.com/office/drawing/2014/main" id="{534B04CE-879A-4225-AB01-B3A18902901E}"/>
                </a:ext>
              </a:extLst>
            </p:cNvPr>
            <p:cNvSpPr/>
            <p:nvPr/>
          </p:nvSpPr>
          <p:spPr>
            <a:xfrm>
              <a:off x="2961128" y="2224879"/>
              <a:ext cx="87394" cy="7196"/>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1"/>
              </a:solidFill>
              <a:prstDash val="solid"/>
              <a:miter/>
            </a:ln>
          </p:spPr>
          <p:txBody>
            <a:bodyPr rtlCol="0" anchor="ctr"/>
            <a:lstStyle/>
            <a:p>
              <a:endParaRPr lang="en-GB" sz="1600"/>
            </a:p>
          </p:txBody>
        </p:sp>
        <p:grpSp>
          <p:nvGrpSpPr>
            <p:cNvPr id="96" name="Group 95">
              <a:extLst>
                <a:ext uri="{FF2B5EF4-FFF2-40B4-BE49-F238E27FC236}">
                  <a16:creationId xmlns:a16="http://schemas.microsoft.com/office/drawing/2014/main" id="{38886813-591E-4D06-82F9-053302AC4443}"/>
                </a:ext>
              </a:extLst>
            </p:cNvPr>
            <p:cNvGrpSpPr/>
            <p:nvPr/>
          </p:nvGrpSpPr>
          <p:grpSpPr>
            <a:xfrm>
              <a:off x="2781089" y="2089654"/>
              <a:ext cx="4265023" cy="1425632"/>
              <a:chOff x="2781089" y="2089654"/>
              <a:chExt cx="4265023" cy="1425632"/>
            </a:xfrm>
          </p:grpSpPr>
          <p:sp>
            <p:nvSpPr>
              <p:cNvPr id="100" name="Freeform: Shape 101">
                <a:extLst>
                  <a:ext uri="{FF2B5EF4-FFF2-40B4-BE49-F238E27FC236}">
                    <a16:creationId xmlns:a16="http://schemas.microsoft.com/office/drawing/2014/main" id="{AD367079-2F27-4A45-92D7-0768FEA2EFAA}"/>
                  </a:ext>
                </a:extLst>
              </p:cNvPr>
              <p:cNvSpPr/>
              <p:nvPr/>
            </p:nvSpPr>
            <p:spPr>
              <a:xfrm>
                <a:off x="2781089" y="2089654"/>
                <a:ext cx="4265023" cy="1393453"/>
              </a:xfrm>
              <a:custGeom>
                <a:avLst/>
                <a:gdLst>
                  <a:gd name="connsiteX0" fmla="*/ 5305692 w 5305691"/>
                  <a:gd name="connsiteY0" fmla="*/ 1797891 h 1797891"/>
                  <a:gd name="connsiteX1" fmla="*/ 2142173 w 5305691"/>
                  <a:gd name="connsiteY1" fmla="*/ 1797891 h 1797891"/>
                  <a:gd name="connsiteX2" fmla="*/ 2142173 w 5305691"/>
                  <a:gd name="connsiteY2" fmla="*/ 1732864 h 1797891"/>
                  <a:gd name="connsiteX3" fmla="*/ 1947082 w 5305691"/>
                  <a:gd name="connsiteY3" fmla="*/ 1732864 h 1797891"/>
                  <a:gd name="connsiteX4" fmla="*/ 1947082 w 5305691"/>
                  <a:gd name="connsiteY4" fmla="*/ 1664008 h 1797891"/>
                  <a:gd name="connsiteX5" fmla="*/ 1859099 w 5305691"/>
                  <a:gd name="connsiteY5" fmla="*/ 1664008 h 1797891"/>
                  <a:gd name="connsiteX6" fmla="*/ 1859099 w 5305691"/>
                  <a:gd name="connsiteY6" fmla="*/ 1499521 h 1797891"/>
                  <a:gd name="connsiteX7" fmla="*/ 1774936 w 5305691"/>
                  <a:gd name="connsiteY7" fmla="*/ 1499521 h 1797891"/>
                  <a:gd name="connsiteX8" fmla="*/ 1774936 w 5305691"/>
                  <a:gd name="connsiteY8" fmla="*/ 1434484 h 1797891"/>
                  <a:gd name="connsiteX9" fmla="*/ 1602800 w 5305691"/>
                  <a:gd name="connsiteY9" fmla="*/ 1434484 h 1797891"/>
                  <a:gd name="connsiteX10" fmla="*/ 1602800 w 5305691"/>
                  <a:gd name="connsiteY10" fmla="*/ 1369457 h 1797891"/>
                  <a:gd name="connsiteX11" fmla="*/ 1147591 w 5305691"/>
                  <a:gd name="connsiteY11" fmla="*/ 1369457 h 1797891"/>
                  <a:gd name="connsiteX12" fmla="*/ 1147591 w 5305691"/>
                  <a:gd name="connsiteY12" fmla="*/ 1289123 h 1797891"/>
                  <a:gd name="connsiteX13" fmla="*/ 1029005 w 5305691"/>
                  <a:gd name="connsiteY13" fmla="*/ 1289123 h 1797891"/>
                  <a:gd name="connsiteX14" fmla="*/ 1029005 w 5305691"/>
                  <a:gd name="connsiteY14" fmla="*/ 1201141 h 1797891"/>
                  <a:gd name="connsiteX15" fmla="*/ 1006050 w 5305691"/>
                  <a:gd name="connsiteY15" fmla="*/ 1201141 h 1797891"/>
                  <a:gd name="connsiteX16" fmla="*/ 1006050 w 5305691"/>
                  <a:gd name="connsiteY16" fmla="*/ 1155240 h 1797891"/>
                  <a:gd name="connsiteX17" fmla="*/ 963978 w 5305691"/>
                  <a:gd name="connsiteY17" fmla="*/ 1155240 h 1797891"/>
                  <a:gd name="connsiteX18" fmla="*/ 963978 w 5305691"/>
                  <a:gd name="connsiteY18" fmla="*/ 1082564 h 1797891"/>
                  <a:gd name="connsiteX19" fmla="*/ 918072 w 5305691"/>
                  <a:gd name="connsiteY19" fmla="*/ 1082564 h 1797891"/>
                  <a:gd name="connsiteX20" fmla="*/ 918072 w 5305691"/>
                  <a:gd name="connsiteY20" fmla="*/ 1025185 h 1797891"/>
                  <a:gd name="connsiteX21" fmla="*/ 868344 w 5305691"/>
                  <a:gd name="connsiteY21" fmla="*/ 1025185 h 1797891"/>
                  <a:gd name="connsiteX22" fmla="*/ 868344 w 5305691"/>
                  <a:gd name="connsiteY22" fmla="*/ 963978 h 1797891"/>
                  <a:gd name="connsiteX23" fmla="*/ 841566 w 5305691"/>
                  <a:gd name="connsiteY23" fmla="*/ 963978 h 1797891"/>
                  <a:gd name="connsiteX24" fmla="*/ 841566 w 5305691"/>
                  <a:gd name="connsiteY24" fmla="*/ 841566 h 1797891"/>
                  <a:gd name="connsiteX25" fmla="*/ 742108 w 5305691"/>
                  <a:gd name="connsiteY25" fmla="*/ 841566 h 1797891"/>
                  <a:gd name="connsiteX26" fmla="*/ 742108 w 5305691"/>
                  <a:gd name="connsiteY26" fmla="*/ 757410 h 1797891"/>
                  <a:gd name="connsiteX27" fmla="*/ 692380 w 5305691"/>
                  <a:gd name="connsiteY27" fmla="*/ 757410 h 1797891"/>
                  <a:gd name="connsiteX28" fmla="*/ 692380 w 5305691"/>
                  <a:gd name="connsiteY28" fmla="*/ 692380 h 1797891"/>
                  <a:gd name="connsiteX29" fmla="*/ 665602 w 5305691"/>
                  <a:gd name="connsiteY29" fmla="*/ 692380 h 1797891"/>
                  <a:gd name="connsiteX30" fmla="*/ 665602 w 5305691"/>
                  <a:gd name="connsiteY30" fmla="*/ 638826 h 1797891"/>
                  <a:gd name="connsiteX31" fmla="*/ 631175 w 5305691"/>
                  <a:gd name="connsiteY31" fmla="*/ 638826 h 1797891"/>
                  <a:gd name="connsiteX32" fmla="*/ 631175 w 5305691"/>
                  <a:gd name="connsiteY32" fmla="*/ 592922 h 1797891"/>
                  <a:gd name="connsiteX33" fmla="*/ 577621 w 5305691"/>
                  <a:gd name="connsiteY33" fmla="*/ 592922 h 1797891"/>
                  <a:gd name="connsiteX34" fmla="*/ 577621 w 5305691"/>
                  <a:gd name="connsiteY34" fmla="*/ 501115 h 1797891"/>
                  <a:gd name="connsiteX35" fmla="*/ 554668 w 5305691"/>
                  <a:gd name="connsiteY35" fmla="*/ 501115 h 1797891"/>
                  <a:gd name="connsiteX36" fmla="*/ 554668 w 5305691"/>
                  <a:gd name="connsiteY36" fmla="*/ 428434 h 1797891"/>
                  <a:gd name="connsiteX37" fmla="*/ 459036 w 5305691"/>
                  <a:gd name="connsiteY37" fmla="*/ 428434 h 1797891"/>
                  <a:gd name="connsiteX38" fmla="*/ 459036 w 5305691"/>
                  <a:gd name="connsiteY38" fmla="*/ 401657 h 1797891"/>
                  <a:gd name="connsiteX39" fmla="*/ 382530 w 5305691"/>
                  <a:gd name="connsiteY39" fmla="*/ 401657 h 1797891"/>
                  <a:gd name="connsiteX40" fmla="*/ 382530 w 5305691"/>
                  <a:gd name="connsiteY40" fmla="*/ 355753 h 1797891"/>
                  <a:gd name="connsiteX41" fmla="*/ 328976 w 5305691"/>
                  <a:gd name="connsiteY41" fmla="*/ 355753 h 1797891"/>
                  <a:gd name="connsiteX42" fmla="*/ 328976 w 5305691"/>
                  <a:gd name="connsiteY42" fmla="*/ 313674 h 1797891"/>
                  <a:gd name="connsiteX43" fmla="*/ 290723 w 5305691"/>
                  <a:gd name="connsiteY43" fmla="*/ 313674 h 1797891"/>
                  <a:gd name="connsiteX44" fmla="*/ 290723 w 5305691"/>
                  <a:gd name="connsiteY44" fmla="*/ 214217 h 1797891"/>
                  <a:gd name="connsiteX45" fmla="*/ 122410 w 5305691"/>
                  <a:gd name="connsiteY45" fmla="*/ 214217 h 1797891"/>
                  <a:gd name="connsiteX46" fmla="*/ 122410 w 5305691"/>
                  <a:gd name="connsiteY46" fmla="*/ 172139 h 1797891"/>
                  <a:gd name="connsiteX47" fmla="*/ 68855 w 5305691"/>
                  <a:gd name="connsiteY47" fmla="*/ 172139 h 1797891"/>
                  <a:gd name="connsiteX48" fmla="*/ 68855 w 5305691"/>
                  <a:gd name="connsiteY48" fmla="*/ 110934 h 1797891"/>
                  <a:gd name="connsiteX49" fmla="*/ 38253 w 5305691"/>
                  <a:gd name="connsiteY49" fmla="*/ 110934 h 1797891"/>
                  <a:gd name="connsiteX50" fmla="*/ 38253 w 5305691"/>
                  <a:gd name="connsiteY50" fmla="*/ 61205 h 1797891"/>
                  <a:gd name="connsiteX51" fmla="*/ 0 w 5305691"/>
                  <a:gd name="connsiteY51" fmla="*/ 61205 h 1797891"/>
                  <a:gd name="connsiteX52" fmla="*/ 0 w 5305691"/>
                  <a:gd name="connsiteY52" fmla="*/ 0 h 1797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05691" h="1797891">
                    <a:moveTo>
                      <a:pt x="5305692" y="1797891"/>
                    </a:moveTo>
                    <a:lnTo>
                      <a:pt x="2142173" y="1797891"/>
                    </a:lnTo>
                    <a:lnTo>
                      <a:pt x="2142173" y="1732864"/>
                    </a:lnTo>
                    <a:lnTo>
                      <a:pt x="1947082" y="1732864"/>
                    </a:lnTo>
                    <a:lnTo>
                      <a:pt x="1947082" y="1664008"/>
                    </a:lnTo>
                    <a:lnTo>
                      <a:pt x="1859099" y="1664008"/>
                    </a:lnTo>
                    <a:lnTo>
                      <a:pt x="1859099" y="1499521"/>
                    </a:lnTo>
                    <a:lnTo>
                      <a:pt x="1774936" y="1499521"/>
                    </a:lnTo>
                    <a:lnTo>
                      <a:pt x="1774936" y="1434484"/>
                    </a:lnTo>
                    <a:lnTo>
                      <a:pt x="1602800" y="1434484"/>
                    </a:lnTo>
                    <a:lnTo>
                      <a:pt x="1602800" y="1369457"/>
                    </a:lnTo>
                    <a:lnTo>
                      <a:pt x="1147591" y="1369457"/>
                    </a:lnTo>
                    <a:lnTo>
                      <a:pt x="1147591" y="1289123"/>
                    </a:lnTo>
                    <a:lnTo>
                      <a:pt x="1029005" y="1289123"/>
                    </a:lnTo>
                    <a:lnTo>
                      <a:pt x="1029005" y="1201141"/>
                    </a:lnTo>
                    <a:lnTo>
                      <a:pt x="1006050" y="1201141"/>
                    </a:lnTo>
                    <a:lnTo>
                      <a:pt x="1006050" y="1155240"/>
                    </a:lnTo>
                    <a:lnTo>
                      <a:pt x="963978" y="1155240"/>
                    </a:lnTo>
                    <a:lnTo>
                      <a:pt x="963978" y="1082564"/>
                    </a:lnTo>
                    <a:lnTo>
                      <a:pt x="918072" y="1082564"/>
                    </a:lnTo>
                    <a:lnTo>
                      <a:pt x="918072" y="1025185"/>
                    </a:lnTo>
                    <a:lnTo>
                      <a:pt x="868344" y="1025185"/>
                    </a:lnTo>
                    <a:lnTo>
                      <a:pt x="868344" y="963978"/>
                    </a:lnTo>
                    <a:lnTo>
                      <a:pt x="841566" y="963978"/>
                    </a:lnTo>
                    <a:lnTo>
                      <a:pt x="841566" y="841566"/>
                    </a:lnTo>
                    <a:lnTo>
                      <a:pt x="742108" y="841566"/>
                    </a:lnTo>
                    <a:lnTo>
                      <a:pt x="742108" y="757410"/>
                    </a:lnTo>
                    <a:lnTo>
                      <a:pt x="692380" y="757410"/>
                    </a:lnTo>
                    <a:lnTo>
                      <a:pt x="692380" y="692380"/>
                    </a:lnTo>
                    <a:lnTo>
                      <a:pt x="665602" y="692380"/>
                    </a:lnTo>
                    <a:lnTo>
                      <a:pt x="665602" y="638826"/>
                    </a:lnTo>
                    <a:lnTo>
                      <a:pt x="631175" y="638826"/>
                    </a:lnTo>
                    <a:lnTo>
                      <a:pt x="631175" y="592922"/>
                    </a:lnTo>
                    <a:lnTo>
                      <a:pt x="577621" y="592922"/>
                    </a:lnTo>
                    <a:lnTo>
                      <a:pt x="577621" y="501115"/>
                    </a:lnTo>
                    <a:lnTo>
                      <a:pt x="554668" y="501115"/>
                    </a:lnTo>
                    <a:lnTo>
                      <a:pt x="554668" y="428434"/>
                    </a:lnTo>
                    <a:lnTo>
                      <a:pt x="459036" y="428434"/>
                    </a:lnTo>
                    <a:lnTo>
                      <a:pt x="459036" y="401657"/>
                    </a:lnTo>
                    <a:lnTo>
                      <a:pt x="382530" y="401657"/>
                    </a:lnTo>
                    <a:lnTo>
                      <a:pt x="382530" y="355753"/>
                    </a:lnTo>
                    <a:lnTo>
                      <a:pt x="328976" y="355753"/>
                    </a:lnTo>
                    <a:lnTo>
                      <a:pt x="328976" y="313674"/>
                    </a:lnTo>
                    <a:lnTo>
                      <a:pt x="290723" y="313674"/>
                    </a:lnTo>
                    <a:lnTo>
                      <a:pt x="290723" y="214217"/>
                    </a:lnTo>
                    <a:lnTo>
                      <a:pt x="122410" y="214217"/>
                    </a:lnTo>
                    <a:lnTo>
                      <a:pt x="122410" y="172139"/>
                    </a:lnTo>
                    <a:lnTo>
                      <a:pt x="68855" y="172139"/>
                    </a:lnTo>
                    <a:lnTo>
                      <a:pt x="68855" y="110934"/>
                    </a:lnTo>
                    <a:lnTo>
                      <a:pt x="38253" y="110934"/>
                    </a:lnTo>
                    <a:lnTo>
                      <a:pt x="38253" y="61205"/>
                    </a:lnTo>
                    <a:lnTo>
                      <a:pt x="0" y="61205"/>
                    </a:lnTo>
                    <a:lnTo>
                      <a:pt x="0" y="0"/>
                    </a:lnTo>
                  </a:path>
                </a:pathLst>
              </a:custGeom>
              <a:noFill/>
              <a:ln w="25400" cap="flat">
                <a:solidFill>
                  <a:schemeClr val="accent2"/>
                </a:solidFill>
                <a:prstDash val="solid"/>
                <a:miter/>
              </a:ln>
            </p:spPr>
            <p:txBody>
              <a:bodyPr rtlCol="0" anchor="ctr"/>
              <a:lstStyle/>
              <a:p>
                <a:endParaRPr lang="en-GB" sz="1600"/>
              </a:p>
            </p:txBody>
          </p:sp>
          <p:sp>
            <p:nvSpPr>
              <p:cNvPr id="101" name="Freeform: Shape 102">
                <a:extLst>
                  <a:ext uri="{FF2B5EF4-FFF2-40B4-BE49-F238E27FC236}">
                    <a16:creationId xmlns:a16="http://schemas.microsoft.com/office/drawing/2014/main" id="{49F1DE66-DC43-4CF9-8476-EB601DCC2FAE}"/>
                  </a:ext>
                </a:extLst>
              </p:cNvPr>
              <p:cNvSpPr/>
              <p:nvPr/>
            </p:nvSpPr>
            <p:spPr>
              <a:xfrm>
                <a:off x="3718903"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2" name="Freeform: Shape 103">
                <a:extLst>
                  <a:ext uri="{FF2B5EF4-FFF2-40B4-BE49-F238E27FC236}">
                    <a16:creationId xmlns:a16="http://schemas.microsoft.com/office/drawing/2014/main" id="{72B926EC-C884-4DE1-B580-61EBD6BD7949}"/>
                  </a:ext>
                </a:extLst>
              </p:cNvPr>
              <p:cNvSpPr/>
              <p:nvPr/>
            </p:nvSpPr>
            <p:spPr>
              <a:xfrm>
                <a:off x="3734216"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3" name="Freeform: Shape 104">
                <a:extLst>
                  <a:ext uri="{FF2B5EF4-FFF2-40B4-BE49-F238E27FC236}">
                    <a16:creationId xmlns:a16="http://schemas.microsoft.com/office/drawing/2014/main" id="{B9E5408A-9AE1-4527-B638-AACD8F5BA77C}"/>
                  </a:ext>
                </a:extLst>
              </p:cNvPr>
              <p:cNvSpPr/>
              <p:nvPr/>
            </p:nvSpPr>
            <p:spPr>
              <a:xfrm>
                <a:off x="3749530"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4" name="Freeform: Shape 105">
                <a:extLst>
                  <a:ext uri="{FF2B5EF4-FFF2-40B4-BE49-F238E27FC236}">
                    <a16:creationId xmlns:a16="http://schemas.microsoft.com/office/drawing/2014/main" id="{050D1A53-4368-4A1C-8EEC-7898B5D8B245}"/>
                  </a:ext>
                </a:extLst>
              </p:cNvPr>
              <p:cNvSpPr/>
              <p:nvPr/>
            </p:nvSpPr>
            <p:spPr>
              <a:xfrm>
                <a:off x="3795470"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5" name="Freeform: Shape 106">
                <a:extLst>
                  <a:ext uri="{FF2B5EF4-FFF2-40B4-BE49-F238E27FC236}">
                    <a16:creationId xmlns:a16="http://schemas.microsoft.com/office/drawing/2014/main" id="{A90BCAE5-02C8-42A0-9FE2-F7F87E923ED3}"/>
                  </a:ext>
                </a:extLst>
              </p:cNvPr>
              <p:cNvSpPr/>
              <p:nvPr/>
            </p:nvSpPr>
            <p:spPr>
              <a:xfrm>
                <a:off x="3810784"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6" name="Freeform: Shape 107">
                <a:extLst>
                  <a:ext uri="{FF2B5EF4-FFF2-40B4-BE49-F238E27FC236}">
                    <a16:creationId xmlns:a16="http://schemas.microsoft.com/office/drawing/2014/main" id="{720C36D9-DB34-4B01-B592-B7945662FAF5}"/>
                  </a:ext>
                </a:extLst>
              </p:cNvPr>
              <p:cNvSpPr/>
              <p:nvPr/>
            </p:nvSpPr>
            <p:spPr>
              <a:xfrm>
                <a:off x="3826097"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7" name="Freeform: Shape 108">
                <a:extLst>
                  <a:ext uri="{FF2B5EF4-FFF2-40B4-BE49-F238E27FC236}">
                    <a16:creationId xmlns:a16="http://schemas.microsoft.com/office/drawing/2014/main" id="{B2E3B1BB-C6E5-43BB-BAB6-E9FC54F3DE5F}"/>
                  </a:ext>
                </a:extLst>
              </p:cNvPr>
              <p:cNvSpPr/>
              <p:nvPr/>
            </p:nvSpPr>
            <p:spPr>
              <a:xfrm>
                <a:off x="3841411"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8" name="Freeform: Shape 109">
                <a:extLst>
                  <a:ext uri="{FF2B5EF4-FFF2-40B4-BE49-F238E27FC236}">
                    <a16:creationId xmlns:a16="http://schemas.microsoft.com/office/drawing/2014/main" id="{B79B6B5A-4FD7-4EC4-8912-C83956EFB5A6}"/>
                  </a:ext>
                </a:extLst>
              </p:cNvPr>
              <p:cNvSpPr/>
              <p:nvPr/>
            </p:nvSpPr>
            <p:spPr>
              <a:xfrm>
                <a:off x="3856724"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09" name="Freeform: Shape 110">
                <a:extLst>
                  <a:ext uri="{FF2B5EF4-FFF2-40B4-BE49-F238E27FC236}">
                    <a16:creationId xmlns:a16="http://schemas.microsoft.com/office/drawing/2014/main" id="{EDEC4F60-C5F8-411D-9B01-E9F6F0892EF6}"/>
                  </a:ext>
                </a:extLst>
              </p:cNvPr>
              <p:cNvSpPr/>
              <p:nvPr/>
            </p:nvSpPr>
            <p:spPr>
              <a:xfrm>
                <a:off x="3902665"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0" name="Freeform: Shape 111">
                <a:extLst>
                  <a:ext uri="{FF2B5EF4-FFF2-40B4-BE49-F238E27FC236}">
                    <a16:creationId xmlns:a16="http://schemas.microsoft.com/office/drawing/2014/main" id="{5895E970-D277-4D33-A5C9-F4A4D405C965}"/>
                  </a:ext>
                </a:extLst>
              </p:cNvPr>
              <p:cNvSpPr/>
              <p:nvPr/>
            </p:nvSpPr>
            <p:spPr>
              <a:xfrm>
                <a:off x="3917978"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1" name="Freeform: Shape 112">
                <a:extLst>
                  <a:ext uri="{FF2B5EF4-FFF2-40B4-BE49-F238E27FC236}">
                    <a16:creationId xmlns:a16="http://schemas.microsoft.com/office/drawing/2014/main" id="{24B0AC2B-2DCE-46B0-A231-781AA93C72F1}"/>
                  </a:ext>
                </a:extLst>
              </p:cNvPr>
              <p:cNvSpPr/>
              <p:nvPr/>
            </p:nvSpPr>
            <p:spPr>
              <a:xfrm>
                <a:off x="3933292"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2" name="Freeform: Shape 113">
                <a:extLst>
                  <a:ext uri="{FF2B5EF4-FFF2-40B4-BE49-F238E27FC236}">
                    <a16:creationId xmlns:a16="http://schemas.microsoft.com/office/drawing/2014/main" id="{AB62D603-E5A5-45E7-A220-704892EF8F42}"/>
                  </a:ext>
                </a:extLst>
              </p:cNvPr>
              <p:cNvSpPr/>
              <p:nvPr/>
            </p:nvSpPr>
            <p:spPr>
              <a:xfrm>
                <a:off x="3979232" y="310675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3" name="Freeform: Shape 114">
                <a:extLst>
                  <a:ext uri="{FF2B5EF4-FFF2-40B4-BE49-F238E27FC236}">
                    <a16:creationId xmlns:a16="http://schemas.microsoft.com/office/drawing/2014/main" id="{424D133A-B9E5-4AC3-824C-A7EC429743B1}"/>
                  </a:ext>
                </a:extLst>
              </p:cNvPr>
              <p:cNvSpPr/>
              <p:nvPr/>
            </p:nvSpPr>
            <p:spPr>
              <a:xfrm>
                <a:off x="4101740" y="3151049"/>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4" name="Freeform: Shape 115">
                <a:extLst>
                  <a:ext uri="{FF2B5EF4-FFF2-40B4-BE49-F238E27FC236}">
                    <a16:creationId xmlns:a16="http://schemas.microsoft.com/office/drawing/2014/main" id="{3377123D-796E-43F2-9CD1-C7F878E95DE0}"/>
                  </a:ext>
                </a:extLst>
              </p:cNvPr>
              <p:cNvSpPr/>
              <p:nvPr/>
            </p:nvSpPr>
            <p:spPr>
              <a:xfrm>
                <a:off x="4224248" y="321010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5" name="Freeform: Shape 116">
                <a:extLst>
                  <a:ext uri="{FF2B5EF4-FFF2-40B4-BE49-F238E27FC236}">
                    <a16:creationId xmlns:a16="http://schemas.microsoft.com/office/drawing/2014/main" id="{AFC66721-6B1F-466B-BF98-FB664154C7BE}"/>
                  </a:ext>
                </a:extLst>
              </p:cNvPr>
              <p:cNvSpPr/>
              <p:nvPr/>
            </p:nvSpPr>
            <p:spPr>
              <a:xfrm>
                <a:off x="4300816" y="3328225"/>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6" name="Freeform: Shape 117">
                <a:extLst>
                  <a:ext uri="{FF2B5EF4-FFF2-40B4-BE49-F238E27FC236}">
                    <a16:creationId xmlns:a16="http://schemas.microsoft.com/office/drawing/2014/main" id="{88DFD4BA-9F91-4B93-B8C5-22B5BB5CE386}"/>
                  </a:ext>
                </a:extLst>
              </p:cNvPr>
              <p:cNvSpPr/>
              <p:nvPr/>
            </p:nvSpPr>
            <p:spPr>
              <a:xfrm>
                <a:off x="4362070" y="3387284"/>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7" name="Freeform: Shape 118">
                <a:extLst>
                  <a:ext uri="{FF2B5EF4-FFF2-40B4-BE49-F238E27FC236}">
                    <a16:creationId xmlns:a16="http://schemas.microsoft.com/office/drawing/2014/main" id="{3FCD41E7-20C3-443B-B869-884E9EA3B992}"/>
                  </a:ext>
                </a:extLst>
              </p:cNvPr>
              <p:cNvSpPr/>
              <p:nvPr/>
            </p:nvSpPr>
            <p:spPr>
              <a:xfrm>
                <a:off x="4392697" y="3387284"/>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8" name="Freeform: Shape 119">
                <a:extLst>
                  <a:ext uri="{FF2B5EF4-FFF2-40B4-BE49-F238E27FC236}">
                    <a16:creationId xmlns:a16="http://schemas.microsoft.com/office/drawing/2014/main" id="{85DC2BD1-AC32-4D68-A41A-9A21075B9895}"/>
                  </a:ext>
                </a:extLst>
              </p:cNvPr>
              <p:cNvSpPr/>
              <p:nvPr/>
            </p:nvSpPr>
            <p:spPr>
              <a:xfrm>
                <a:off x="4515205"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19" name="Freeform: Shape 120">
                <a:extLst>
                  <a:ext uri="{FF2B5EF4-FFF2-40B4-BE49-F238E27FC236}">
                    <a16:creationId xmlns:a16="http://schemas.microsoft.com/office/drawing/2014/main" id="{8F87A2EE-C2DF-4557-A87F-53291E71205C}"/>
                  </a:ext>
                </a:extLst>
              </p:cNvPr>
              <p:cNvSpPr/>
              <p:nvPr/>
            </p:nvSpPr>
            <p:spPr>
              <a:xfrm>
                <a:off x="4530518"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0" name="Freeform: Shape 121">
                <a:extLst>
                  <a:ext uri="{FF2B5EF4-FFF2-40B4-BE49-F238E27FC236}">
                    <a16:creationId xmlns:a16="http://schemas.microsoft.com/office/drawing/2014/main" id="{A8A19E68-D3B6-499D-A4E7-170F0291BD7F}"/>
                  </a:ext>
                </a:extLst>
              </p:cNvPr>
              <p:cNvSpPr/>
              <p:nvPr/>
            </p:nvSpPr>
            <p:spPr>
              <a:xfrm>
                <a:off x="4561145"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1" name="Freeform: Shape 122">
                <a:extLst>
                  <a:ext uri="{FF2B5EF4-FFF2-40B4-BE49-F238E27FC236}">
                    <a16:creationId xmlns:a16="http://schemas.microsoft.com/office/drawing/2014/main" id="{8A2EDBBA-E0C3-4661-A04E-CBB12F9E82CD}"/>
                  </a:ext>
                </a:extLst>
              </p:cNvPr>
              <p:cNvSpPr/>
              <p:nvPr/>
            </p:nvSpPr>
            <p:spPr>
              <a:xfrm>
                <a:off x="4576459"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2" name="Freeform: Shape 123">
                <a:extLst>
                  <a:ext uri="{FF2B5EF4-FFF2-40B4-BE49-F238E27FC236}">
                    <a16:creationId xmlns:a16="http://schemas.microsoft.com/office/drawing/2014/main" id="{9D62D3D4-35D4-4FDA-AC4D-A77F47E6C135}"/>
                  </a:ext>
                </a:extLst>
              </p:cNvPr>
              <p:cNvSpPr/>
              <p:nvPr/>
            </p:nvSpPr>
            <p:spPr>
              <a:xfrm>
                <a:off x="4637713"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3" name="Freeform: Shape 124">
                <a:extLst>
                  <a:ext uri="{FF2B5EF4-FFF2-40B4-BE49-F238E27FC236}">
                    <a16:creationId xmlns:a16="http://schemas.microsoft.com/office/drawing/2014/main" id="{8A7C8B3E-092A-47EE-A7AC-B63BECA1BFC5}"/>
                  </a:ext>
                </a:extLst>
              </p:cNvPr>
              <p:cNvSpPr/>
              <p:nvPr/>
            </p:nvSpPr>
            <p:spPr>
              <a:xfrm>
                <a:off x="4668340"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4" name="Freeform: Shape 125">
                <a:extLst>
                  <a:ext uri="{FF2B5EF4-FFF2-40B4-BE49-F238E27FC236}">
                    <a16:creationId xmlns:a16="http://schemas.microsoft.com/office/drawing/2014/main" id="{C30250B3-D64C-4849-AE05-D7BCEBB06DB5}"/>
                  </a:ext>
                </a:extLst>
              </p:cNvPr>
              <p:cNvSpPr/>
              <p:nvPr/>
            </p:nvSpPr>
            <p:spPr>
              <a:xfrm>
                <a:off x="4775534"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5" name="Freeform: Shape 126">
                <a:extLst>
                  <a:ext uri="{FF2B5EF4-FFF2-40B4-BE49-F238E27FC236}">
                    <a16:creationId xmlns:a16="http://schemas.microsoft.com/office/drawing/2014/main" id="{0813B010-30DF-4C48-9072-1818D894843E}"/>
                  </a:ext>
                </a:extLst>
              </p:cNvPr>
              <p:cNvSpPr/>
              <p:nvPr/>
            </p:nvSpPr>
            <p:spPr>
              <a:xfrm>
                <a:off x="4790848"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6" name="Freeform: Shape 127">
                <a:extLst>
                  <a:ext uri="{FF2B5EF4-FFF2-40B4-BE49-F238E27FC236}">
                    <a16:creationId xmlns:a16="http://schemas.microsoft.com/office/drawing/2014/main" id="{88E448D2-2E10-4061-8AE1-08D1DEA7428F}"/>
                  </a:ext>
                </a:extLst>
              </p:cNvPr>
              <p:cNvSpPr/>
              <p:nvPr/>
            </p:nvSpPr>
            <p:spPr>
              <a:xfrm>
                <a:off x="4806161"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7" name="Freeform: Shape 128">
                <a:extLst>
                  <a:ext uri="{FF2B5EF4-FFF2-40B4-BE49-F238E27FC236}">
                    <a16:creationId xmlns:a16="http://schemas.microsoft.com/office/drawing/2014/main" id="{A755A88A-F8EF-45BF-89CF-A0F53923717B}"/>
                  </a:ext>
                </a:extLst>
              </p:cNvPr>
              <p:cNvSpPr/>
              <p:nvPr/>
            </p:nvSpPr>
            <p:spPr>
              <a:xfrm>
                <a:off x="4913356"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8" name="Freeform: Shape 129">
                <a:extLst>
                  <a:ext uri="{FF2B5EF4-FFF2-40B4-BE49-F238E27FC236}">
                    <a16:creationId xmlns:a16="http://schemas.microsoft.com/office/drawing/2014/main" id="{4E54AEFE-5AB8-404C-98EF-0B41D821FDEA}"/>
                  </a:ext>
                </a:extLst>
              </p:cNvPr>
              <p:cNvSpPr/>
              <p:nvPr/>
            </p:nvSpPr>
            <p:spPr>
              <a:xfrm>
                <a:off x="4989923"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29" name="Freeform: Shape 130">
                <a:extLst>
                  <a:ext uri="{FF2B5EF4-FFF2-40B4-BE49-F238E27FC236}">
                    <a16:creationId xmlns:a16="http://schemas.microsoft.com/office/drawing/2014/main" id="{865C0B24-F643-4B54-BDC6-A1A32900F6ED}"/>
                  </a:ext>
                </a:extLst>
              </p:cNvPr>
              <p:cNvSpPr/>
              <p:nvPr/>
            </p:nvSpPr>
            <p:spPr>
              <a:xfrm>
                <a:off x="5005237"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0" name="Freeform: Shape 131">
                <a:extLst>
                  <a:ext uri="{FF2B5EF4-FFF2-40B4-BE49-F238E27FC236}">
                    <a16:creationId xmlns:a16="http://schemas.microsoft.com/office/drawing/2014/main" id="{0010A370-C1A6-479C-B763-B2283793F531}"/>
                  </a:ext>
                </a:extLst>
              </p:cNvPr>
              <p:cNvSpPr/>
              <p:nvPr/>
            </p:nvSpPr>
            <p:spPr>
              <a:xfrm>
                <a:off x="5066491"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1" name="Freeform: Shape 132">
                <a:extLst>
                  <a:ext uri="{FF2B5EF4-FFF2-40B4-BE49-F238E27FC236}">
                    <a16:creationId xmlns:a16="http://schemas.microsoft.com/office/drawing/2014/main" id="{2D58853B-D115-48FB-9569-C2082ECF4723}"/>
                  </a:ext>
                </a:extLst>
              </p:cNvPr>
              <p:cNvSpPr/>
              <p:nvPr/>
            </p:nvSpPr>
            <p:spPr>
              <a:xfrm>
                <a:off x="5112431"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2" name="Freeform: Shape 133">
                <a:extLst>
                  <a:ext uri="{FF2B5EF4-FFF2-40B4-BE49-F238E27FC236}">
                    <a16:creationId xmlns:a16="http://schemas.microsoft.com/office/drawing/2014/main" id="{1E04552C-5F72-4B63-AAA9-6E4D41ED2429}"/>
                  </a:ext>
                </a:extLst>
              </p:cNvPr>
              <p:cNvSpPr/>
              <p:nvPr/>
            </p:nvSpPr>
            <p:spPr>
              <a:xfrm>
                <a:off x="5204312"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3" name="Freeform: Shape 134">
                <a:extLst>
                  <a:ext uri="{FF2B5EF4-FFF2-40B4-BE49-F238E27FC236}">
                    <a16:creationId xmlns:a16="http://schemas.microsoft.com/office/drawing/2014/main" id="{DDE98601-583F-4E7C-96FD-796F600281BA}"/>
                  </a:ext>
                </a:extLst>
              </p:cNvPr>
              <p:cNvSpPr/>
              <p:nvPr/>
            </p:nvSpPr>
            <p:spPr>
              <a:xfrm>
                <a:off x="5219626"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4" name="Freeform: Shape 135">
                <a:extLst>
                  <a:ext uri="{FF2B5EF4-FFF2-40B4-BE49-F238E27FC236}">
                    <a16:creationId xmlns:a16="http://schemas.microsoft.com/office/drawing/2014/main" id="{BD98CDC9-9C5B-4288-B977-D974F1537F16}"/>
                  </a:ext>
                </a:extLst>
              </p:cNvPr>
              <p:cNvSpPr/>
              <p:nvPr/>
            </p:nvSpPr>
            <p:spPr>
              <a:xfrm>
                <a:off x="5311507"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5" name="Freeform: Shape 136">
                <a:extLst>
                  <a:ext uri="{FF2B5EF4-FFF2-40B4-BE49-F238E27FC236}">
                    <a16:creationId xmlns:a16="http://schemas.microsoft.com/office/drawing/2014/main" id="{6B9CB9AD-BC5B-4896-B3D9-BE4054DF6866}"/>
                  </a:ext>
                </a:extLst>
              </p:cNvPr>
              <p:cNvSpPr/>
              <p:nvPr/>
            </p:nvSpPr>
            <p:spPr>
              <a:xfrm>
                <a:off x="5342134"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6" name="Freeform: Shape 137">
                <a:extLst>
                  <a:ext uri="{FF2B5EF4-FFF2-40B4-BE49-F238E27FC236}">
                    <a16:creationId xmlns:a16="http://schemas.microsoft.com/office/drawing/2014/main" id="{6DA4F009-05A6-4FD7-BF2B-9B9495B858FC}"/>
                  </a:ext>
                </a:extLst>
              </p:cNvPr>
              <p:cNvSpPr/>
              <p:nvPr/>
            </p:nvSpPr>
            <p:spPr>
              <a:xfrm>
                <a:off x="5357447"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7" name="Freeform: Shape 138">
                <a:extLst>
                  <a:ext uri="{FF2B5EF4-FFF2-40B4-BE49-F238E27FC236}">
                    <a16:creationId xmlns:a16="http://schemas.microsoft.com/office/drawing/2014/main" id="{918C990A-802E-4AEA-9AE6-335CE5F9D413}"/>
                  </a:ext>
                </a:extLst>
              </p:cNvPr>
              <p:cNvSpPr/>
              <p:nvPr/>
            </p:nvSpPr>
            <p:spPr>
              <a:xfrm>
                <a:off x="5510590"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8" name="Freeform: Shape 139">
                <a:extLst>
                  <a:ext uri="{FF2B5EF4-FFF2-40B4-BE49-F238E27FC236}">
                    <a16:creationId xmlns:a16="http://schemas.microsoft.com/office/drawing/2014/main" id="{151991B1-6163-478B-A6AF-53261AA86771}"/>
                  </a:ext>
                </a:extLst>
              </p:cNvPr>
              <p:cNvSpPr/>
              <p:nvPr/>
            </p:nvSpPr>
            <p:spPr>
              <a:xfrm>
                <a:off x="5556531"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39" name="Freeform: Shape 140">
                <a:extLst>
                  <a:ext uri="{FF2B5EF4-FFF2-40B4-BE49-F238E27FC236}">
                    <a16:creationId xmlns:a16="http://schemas.microsoft.com/office/drawing/2014/main" id="{F4F50A0A-E7F7-4B8D-948F-E0AF52C372C4}"/>
                  </a:ext>
                </a:extLst>
              </p:cNvPr>
              <p:cNvSpPr/>
              <p:nvPr/>
            </p:nvSpPr>
            <p:spPr>
              <a:xfrm>
                <a:off x="5724979"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40" name="Freeform: Shape 141">
                <a:extLst>
                  <a:ext uri="{FF2B5EF4-FFF2-40B4-BE49-F238E27FC236}">
                    <a16:creationId xmlns:a16="http://schemas.microsoft.com/office/drawing/2014/main" id="{4DD5A2D1-9E9D-4283-BF8B-8880409CB287}"/>
                  </a:ext>
                </a:extLst>
              </p:cNvPr>
              <p:cNvSpPr/>
              <p:nvPr/>
            </p:nvSpPr>
            <p:spPr>
              <a:xfrm>
                <a:off x="5786233"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41" name="Freeform: Shape 142">
                <a:extLst>
                  <a:ext uri="{FF2B5EF4-FFF2-40B4-BE49-F238E27FC236}">
                    <a16:creationId xmlns:a16="http://schemas.microsoft.com/office/drawing/2014/main" id="{C8B29962-783E-4954-B1D1-FAC7B3274E36}"/>
                  </a:ext>
                </a:extLst>
              </p:cNvPr>
              <p:cNvSpPr/>
              <p:nvPr/>
            </p:nvSpPr>
            <p:spPr>
              <a:xfrm>
                <a:off x="5832174"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42" name="Freeform: Shape 143">
                <a:extLst>
                  <a:ext uri="{FF2B5EF4-FFF2-40B4-BE49-F238E27FC236}">
                    <a16:creationId xmlns:a16="http://schemas.microsoft.com/office/drawing/2014/main" id="{3BF96C2B-7C27-4CF8-8B30-A11238C76EB8}"/>
                  </a:ext>
                </a:extLst>
              </p:cNvPr>
              <p:cNvSpPr/>
              <p:nvPr/>
            </p:nvSpPr>
            <p:spPr>
              <a:xfrm>
                <a:off x="6306892"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43" name="Freeform: Shape 144">
                <a:extLst>
                  <a:ext uri="{FF2B5EF4-FFF2-40B4-BE49-F238E27FC236}">
                    <a16:creationId xmlns:a16="http://schemas.microsoft.com/office/drawing/2014/main" id="{1FCFF349-C62B-4BD3-B275-BE1F52A3C22B}"/>
                  </a:ext>
                </a:extLst>
              </p:cNvPr>
              <p:cNvSpPr/>
              <p:nvPr/>
            </p:nvSpPr>
            <p:spPr>
              <a:xfrm>
                <a:off x="6444714"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44" name="Freeform: Shape 145">
                <a:extLst>
                  <a:ext uri="{FF2B5EF4-FFF2-40B4-BE49-F238E27FC236}">
                    <a16:creationId xmlns:a16="http://schemas.microsoft.com/office/drawing/2014/main" id="{98E2BCA4-5CF0-4FF8-AEBD-8FB4E3AA8DA8}"/>
                  </a:ext>
                </a:extLst>
              </p:cNvPr>
              <p:cNvSpPr/>
              <p:nvPr/>
            </p:nvSpPr>
            <p:spPr>
              <a:xfrm>
                <a:off x="6613162"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45" name="Freeform: Shape 146">
                <a:extLst>
                  <a:ext uri="{FF2B5EF4-FFF2-40B4-BE49-F238E27FC236}">
                    <a16:creationId xmlns:a16="http://schemas.microsoft.com/office/drawing/2014/main" id="{8CB6D6C8-B535-427F-A101-8FCB41F3A53F}"/>
                  </a:ext>
                </a:extLst>
              </p:cNvPr>
              <p:cNvSpPr/>
              <p:nvPr/>
            </p:nvSpPr>
            <p:spPr>
              <a:xfrm>
                <a:off x="6996007" y="3431578"/>
                <a:ext cx="7657" cy="83708"/>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sz="1600"/>
              </a:p>
            </p:txBody>
          </p:sp>
          <p:sp>
            <p:nvSpPr>
              <p:cNvPr id="146" name="Freeform: Shape 147">
                <a:extLst>
                  <a:ext uri="{FF2B5EF4-FFF2-40B4-BE49-F238E27FC236}">
                    <a16:creationId xmlns:a16="http://schemas.microsoft.com/office/drawing/2014/main" id="{17EDB606-2089-4A37-ACDD-82915685996C}"/>
                  </a:ext>
                </a:extLst>
              </p:cNvPr>
              <p:cNvSpPr/>
              <p:nvPr/>
            </p:nvSpPr>
            <p:spPr>
              <a:xfrm>
                <a:off x="4456485" y="3473436"/>
                <a:ext cx="86812" cy="7382"/>
              </a:xfrm>
              <a:custGeom>
                <a:avLst/>
                <a:gdLst>
                  <a:gd name="connsiteX0" fmla="*/ 107994 w 107994"/>
                  <a:gd name="connsiteY0" fmla="*/ 0 h 9525"/>
                  <a:gd name="connsiteX1" fmla="*/ 0 w 107994"/>
                  <a:gd name="connsiteY1" fmla="*/ 0 h 9525"/>
                </a:gdLst>
                <a:ahLst/>
                <a:cxnLst>
                  <a:cxn ang="0">
                    <a:pos x="connsiteX0" y="connsiteY0"/>
                  </a:cxn>
                  <a:cxn ang="0">
                    <a:pos x="connsiteX1" y="connsiteY1"/>
                  </a:cxn>
                </a:cxnLst>
                <a:rect l="l" t="t" r="r" b="b"/>
                <a:pathLst>
                  <a:path w="107994" h="9525">
                    <a:moveTo>
                      <a:pt x="107994" y="0"/>
                    </a:moveTo>
                    <a:lnTo>
                      <a:pt x="0" y="0"/>
                    </a:lnTo>
                  </a:path>
                </a:pathLst>
              </a:custGeom>
              <a:noFill/>
              <a:ln w="25400" cap="flat">
                <a:solidFill>
                  <a:schemeClr val="accent2"/>
                </a:solidFill>
                <a:prstDash val="solid"/>
                <a:miter/>
              </a:ln>
            </p:spPr>
            <p:txBody>
              <a:bodyPr rtlCol="0" anchor="ctr"/>
              <a:lstStyle/>
              <a:p>
                <a:endParaRPr lang="en-GB" sz="1600"/>
              </a:p>
            </p:txBody>
          </p:sp>
          <p:sp>
            <p:nvSpPr>
              <p:cNvPr id="147" name="Freeform: Shape 148">
                <a:extLst>
                  <a:ext uri="{FF2B5EF4-FFF2-40B4-BE49-F238E27FC236}">
                    <a16:creationId xmlns:a16="http://schemas.microsoft.com/office/drawing/2014/main" id="{4A5FB3B3-9C7F-44B9-8493-47CEA5A068CE}"/>
                  </a:ext>
                </a:extLst>
              </p:cNvPr>
              <p:cNvSpPr/>
              <p:nvPr/>
            </p:nvSpPr>
            <p:spPr>
              <a:xfrm>
                <a:off x="4150215" y="3237194"/>
                <a:ext cx="86812" cy="7382"/>
              </a:xfrm>
              <a:custGeom>
                <a:avLst/>
                <a:gdLst>
                  <a:gd name="connsiteX0" fmla="*/ 107994 w 107994"/>
                  <a:gd name="connsiteY0" fmla="*/ 0 h 9525"/>
                  <a:gd name="connsiteX1" fmla="*/ 0 w 107994"/>
                  <a:gd name="connsiteY1" fmla="*/ 0 h 9525"/>
                </a:gdLst>
                <a:ahLst/>
                <a:cxnLst>
                  <a:cxn ang="0">
                    <a:pos x="connsiteX0" y="connsiteY0"/>
                  </a:cxn>
                  <a:cxn ang="0">
                    <a:pos x="connsiteX1" y="connsiteY1"/>
                  </a:cxn>
                </a:cxnLst>
                <a:rect l="l" t="t" r="r" b="b"/>
                <a:pathLst>
                  <a:path w="107994" h="9525">
                    <a:moveTo>
                      <a:pt x="107994" y="0"/>
                    </a:moveTo>
                    <a:lnTo>
                      <a:pt x="0" y="0"/>
                    </a:lnTo>
                  </a:path>
                </a:pathLst>
              </a:custGeom>
              <a:noFill/>
              <a:ln w="25400" cap="flat">
                <a:solidFill>
                  <a:schemeClr val="accent2"/>
                </a:solidFill>
                <a:prstDash val="solid"/>
                <a:miter/>
              </a:ln>
            </p:spPr>
            <p:txBody>
              <a:bodyPr rtlCol="0" anchor="ctr"/>
              <a:lstStyle/>
              <a:p>
                <a:endParaRPr lang="en-GB" sz="1600"/>
              </a:p>
            </p:txBody>
          </p:sp>
          <p:sp>
            <p:nvSpPr>
              <p:cNvPr id="148" name="Freeform: Shape 149">
                <a:extLst>
                  <a:ext uri="{FF2B5EF4-FFF2-40B4-BE49-F238E27FC236}">
                    <a16:creationId xmlns:a16="http://schemas.microsoft.com/office/drawing/2014/main" id="{511CEB95-CE48-40BB-8283-47F76743CD03}"/>
                  </a:ext>
                </a:extLst>
              </p:cNvPr>
              <p:cNvSpPr/>
              <p:nvPr/>
            </p:nvSpPr>
            <p:spPr>
              <a:xfrm>
                <a:off x="3660183" y="3148606"/>
                <a:ext cx="86812" cy="7382"/>
              </a:xfrm>
              <a:custGeom>
                <a:avLst/>
                <a:gdLst>
                  <a:gd name="connsiteX0" fmla="*/ 107994 w 107994"/>
                  <a:gd name="connsiteY0" fmla="*/ 0 h 9525"/>
                  <a:gd name="connsiteX1" fmla="*/ 0 w 107994"/>
                  <a:gd name="connsiteY1" fmla="*/ 0 h 9525"/>
                </a:gdLst>
                <a:ahLst/>
                <a:cxnLst>
                  <a:cxn ang="0">
                    <a:pos x="connsiteX0" y="connsiteY0"/>
                  </a:cxn>
                  <a:cxn ang="0">
                    <a:pos x="connsiteX1" y="connsiteY1"/>
                  </a:cxn>
                </a:cxnLst>
                <a:rect l="l" t="t" r="r" b="b"/>
                <a:pathLst>
                  <a:path w="107994" h="9525">
                    <a:moveTo>
                      <a:pt x="107994" y="0"/>
                    </a:moveTo>
                    <a:lnTo>
                      <a:pt x="0" y="0"/>
                    </a:lnTo>
                  </a:path>
                </a:pathLst>
              </a:custGeom>
              <a:noFill/>
              <a:ln w="25400" cap="flat">
                <a:solidFill>
                  <a:schemeClr val="accent2"/>
                </a:solidFill>
                <a:prstDash val="solid"/>
                <a:miter/>
              </a:ln>
            </p:spPr>
            <p:txBody>
              <a:bodyPr rtlCol="0" anchor="ctr"/>
              <a:lstStyle/>
              <a:p>
                <a:endParaRPr lang="en-GB" sz="1600"/>
              </a:p>
            </p:txBody>
          </p:sp>
          <p:sp>
            <p:nvSpPr>
              <p:cNvPr id="149" name="Freeform: Shape 150">
                <a:extLst>
                  <a:ext uri="{FF2B5EF4-FFF2-40B4-BE49-F238E27FC236}">
                    <a16:creationId xmlns:a16="http://schemas.microsoft.com/office/drawing/2014/main" id="{85EE3958-CDCF-4B75-B021-4051A5E15B04}"/>
                  </a:ext>
                </a:extLst>
              </p:cNvPr>
              <p:cNvSpPr/>
              <p:nvPr/>
            </p:nvSpPr>
            <p:spPr>
              <a:xfrm>
                <a:off x="3537672" y="3015724"/>
                <a:ext cx="86815" cy="7382"/>
              </a:xfrm>
              <a:custGeom>
                <a:avLst/>
                <a:gdLst>
                  <a:gd name="connsiteX0" fmla="*/ 107998 w 107998"/>
                  <a:gd name="connsiteY0" fmla="*/ 0 h 9525"/>
                  <a:gd name="connsiteX1" fmla="*/ 0 w 107998"/>
                  <a:gd name="connsiteY1" fmla="*/ 0 h 9525"/>
                </a:gdLst>
                <a:ahLst/>
                <a:cxnLst>
                  <a:cxn ang="0">
                    <a:pos x="connsiteX0" y="connsiteY0"/>
                  </a:cxn>
                  <a:cxn ang="0">
                    <a:pos x="connsiteX1" y="connsiteY1"/>
                  </a:cxn>
                </a:cxnLst>
                <a:rect l="l" t="t" r="r" b="b"/>
                <a:pathLst>
                  <a:path w="107998" h="9525">
                    <a:moveTo>
                      <a:pt x="107998" y="0"/>
                    </a:moveTo>
                    <a:lnTo>
                      <a:pt x="0" y="0"/>
                    </a:lnTo>
                  </a:path>
                </a:pathLst>
              </a:custGeom>
              <a:noFill/>
              <a:ln w="25400" cap="flat">
                <a:solidFill>
                  <a:schemeClr val="accent2"/>
                </a:solidFill>
                <a:prstDash val="solid"/>
                <a:miter/>
              </a:ln>
            </p:spPr>
            <p:txBody>
              <a:bodyPr rtlCol="0" anchor="ctr"/>
              <a:lstStyle/>
              <a:p>
                <a:endParaRPr lang="en-GB" sz="1600"/>
              </a:p>
            </p:txBody>
          </p:sp>
          <p:sp>
            <p:nvSpPr>
              <p:cNvPr id="150" name="Freeform: Shape 151">
                <a:extLst>
                  <a:ext uri="{FF2B5EF4-FFF2-40B4-BE49-F238E27FC236}">
                    <a16:creationId xmlns:a16="http://schemas.microsoft.com/office/drawing/2014/main" id="{49E77B3B-9A80-43D2-8D22-8AC0877C9D1F}"/>
                  </a:ext>
                </a:extLst>
              </p:cNvPr>
              <p:cNvSpPr/>
              <p:nvPr/>
            </p:nvSpPr>
            <p:spPr>
              <a:xfrm>
                <a:off x="3522359" y="2971430"/>
                <a:ext cx="86815" cy="7382"/>
              </a:xfrm>
              <a:custGeom>
                <a:avLst/>
                <a:gdLst>
                  <a:gd name="connsiteX0" fmla="*/ 107998 w 107998"/>
                  <a:gd name="connsiteY0" fmla="*/ 0 h 9525"/>
                  <a:gd name="connsiteX1" fmla="*/ 0 w 107998"/>
                  <a:gd name="connsiteY1" fmla="*/ 0 h 9525"/>
                </a:gdLst>
                <a:ahLst/>
                <a:cxnLst>
                  <a:cxn ang="0">
                    <a:pos x="connsiteX0" y="connsiteY0"/>
                  </a:cxn>
                  <a:cxn ang="0">
                    <a:pos x="connsiteX1" y="connsiteY1"/>
                  </a:cxn>
                </a:cxnLst>
                <a:rect l="l" t="t" r="r" b="b"/>
                <a:pathLst>
                  <a:path w="107998" h="9525">
                    <a:moveTo>
                      <a:pt x="107998" y="0"/>
                    </a:moveTo>
                    <a:lnTo>
                      <a:pt x="0" y="0"/>
                    </a:lnTo>
                  </a:path>
                </a:pathLst>
              </a:custGeom>
              <a:noFill/>
              <a:ln w="25400" cap="flat">
                <a:solidFill>
                  <a:schemeClr val="accent2"/>
                </a:solidFill>
                <a:prstDash val="solid"/>
                <a:miter/>
              </a:ln>
            </p:spPr>
            <p:txBody>
              <a:bodyPr rtlCol="0" anchor="ctr"/>
              <a:lstStyle/>
              <a:p>
                <a:endParaRPr lang="en-GB" sz="1600"/>
              </a:p>
            </p:txBody>
          </p:sp>
          <p:sp>
            <p:nvSpPr>
              <p:cNvPr id="151" name="Freeform: Shape 152">
                <a:extLst>
                  <a:ext uri="{FF2B5EF4-FFF2-40B4-BE49-F238E27FC236}">
                    <a16:creationId xmlns:a16="http://schemas.microsoft.com/office/drawing/2014/main" id="{31AD67B5-AEA0-457F-A926-269DE33BDD6A}"/>
                  </a:ext>
                </a:extLst>
              </p:cNvPr>
              <p:cNvSpPr/>
              <p:nvPr/>
            </p:nvSpPr>
            <p:spPr>
              <a:xfrm>
                <a:off x="3415164" y="2823784"/>
                <a:ext cx="86817" cy="7382"/>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2"/>
                </a:solidFill>
                <a:prstDash val="solid"/>
                <a:miter/>
              </a:ln>
            </p:spPr>
            <p:txBody>
              <a:bodyPr rtlCol="0" anchor="ctr"/>
              <a:lstStyle/>
              <a:p>
                <a:endParaRPr lang="en-GB" sz="1600"/>
              </a:p>
            </p:txBody>
          </p:sp>
          <p:sp>
            <p:nvSpPr>
              <p:cNvPr id="152" name="Freeform: Shape 153">
                <a:extLst>
                  <a:ext uri="{FF2B5EF4-FFF2-40B4-BE49-F238E27FC236}">
                    <a16:creationId xmlns:a16="http://schemas.microsoft.com/office/drawing/2014/main" id="{405DAE46-3734-491C-9791-7C3F2B9FE31E}"/>
                  </a:ext>
                </a:extLst>
              </p:cNvPr>
              <p:cNvSpPr/>
              <p:nvPr/>
            </p:nvSpPr>
            <p:spPr>
              <a:xfrm>
                <a:off x="3415164" y="2735195"/>
                <a:ext cx="86817" cy="7382"/>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2"/>
                </a:solidFill>
                <a:prstDash val="solid"/>
                <a:miter/>
              </a:ln>
            </p:spPr>
            <p:txBody>
              <a:bodyPr rtlCol="0" anchor="ctr"/>
              <a:lstStyle/>
              <a:p>
                <a:endParaRPr lang="en-GB" sz="1600"/>
              </a:p>
            </p:txBody>
          </p:sp>
          <p:sp>
            <p:nvSpPr>
              <p:cNvPr id="153" name="Freeform: Shape 154">
                <a:extLst>
                  <a:ext uri="{FF2B5EF4-FFF2-40B4-BE49-F238E27FC236}">
                    <a16:creationId xmlns:a16="http://schemas.microsoft.com/office/drawing/2014/main" id="{B8789FF7-7EDB-4C75-A664-DF00FBE31DC8}"/>
                  </a:ext>
                </a:extLst>
              </p:cNvPr>
              <p:cNvSpPr/>
              <p:nvPr/>
            </p:nvSpPr>
            <p:spPr>
              <a:xfrm>
                <a:off x="3323283" y="2705666"/>
                <a:ext cx="86817" cy="7382"/>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2"/>
                </a:solidFill>
                <a:prstDash val="solid"/>
                <a:miter/>
              </a:ln>
            </p:spPr>
            <p:txBody>
              <a:bodyPr rtlCol="0" anchor="ctr"/>
              <a:lstStyle/>
              <a:p>
                <a:endParaRPr lang="en-GB" sz="1600"/>
              </a:p>
            </p:txBody>
          </p:sp>
          <p:sp>
            <p:nvSpPr>
              <p:cNvPr id="154" name="Freeform: Shape 155">
                <a:extLst>
                  <a:ext uri="{FF2B5EF4-FFF2-40B4-BE49-F238E27FC236}">
                    <a16:creationId xmlns:a16="http://schemas.microsoft.com/office/drawing/2014/main" id="{924EE806-EBDF-4125-BD7C-F62271202538}"/>
                  </a:ext>
                </a:extLst>
              </p:cNvPr>
              <p:cNvSpPr/>
              <p:nvPr/>
            </p:nvSpPr>
            <p:spPr>
              <a:xfrm>
                <a:off x="3277343" y="2661371"/>
                <a:ext cx="86817" cy="7382"/>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2"/>
                </a:solidFill>
                <a:prstDash val="solid"/>
                <a:miter/>
              </a:ln>
            </p:spPr>
            <p:txBody>
              <a:bodyPr rtlCol="0" anchor="ctr"/>
              <a:lstStyle/>
              <a:p>
                <a:endParaRPr lang="en-GB" sz="1600"/>
              </a:p>
            </p:txBody>
          </p:sp>
          <p:sp>
            <p:nvSpPr>
              <p:cNvPr id="155" name="Freeform: Shape 156">
                <a:extLst>
                  <a:ext uri="{FF2B5EF4-FFF2-40B4-BE49-F238E27FC236}">
                    <a16:creationId xmlns:a16="http://schemas.microsoft.com/office/drawing/2014/main" id="{A6A3089D-2192-47C4-9125-41CA07605949}"/>
                  </a:ext>
                </a:extLst>
              </p:cNvPr>
              <p:cNvSpPr/>
              <p:nvPr/>
            </p:nvSpPr>
            <p:spPr>
              <a:xfrm>
                <a:off x="3277343" y="2617077"/>
                <a:ext cx="86817" cy="7382"/>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2"/>
                </a:solidFill>
                <a:prstDash val="solid"/>
                <a:miter/>
              </a:ln>
            </p:spPr>
            <p:txBody>
              <a:bodyPr rtlCol="0" anchor="ctr"/>
              <a:lstStyle/>
              <a:p>
                <a:endParaRPr lang="en-GB" sz="1600"/>
              </a:p>
            </p:txBody>
          </p:sp>
          <p:sp>
            <p:nvSpPr>
              <p:cNvPr id="156" name="Freeform: Shape 157">
                <a:extLst>
                  <a:ext uri="{FF2B5EF4-FFF2-40B4-BE49-F238E27FC236}">
                    <a16:creationId xmlns:a16="http://schemas.microsoft.com/office/drawing/2014/main" id="{D6DE7EAB-2289-4395-A5FF-722F34EBCE6A}"/>
                  </a:ext>
                </a:extLst>
              </p:cNvPr>
              <p:cNvSpPr/>
              <p:nvPr/>
            </p:nvSpPr>
            <p:spPr>
              <a:xfrm>
                <a:off x="3246716" y="2587547"/>
                <a:ext cx="86817" cy="7382"/>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2"/>
                </a:solidFill>
                <a:prstDash val="solid"/>
                <a:miter/>
              </a:ln>
            </p:spPr>
            <p:txBody>
              <a:bodyPr rtlCol="0" anchor="ctr"/>
              <a:lstStyle/>
              <a:p>
                <a:endParaRPr lang="en-GB" sz="1600"/>
              </a:p>
            </p:txBody>
          </p:sp>
          <p:sp>
            <p:nvSpPr>
              <p:cNvPr id="157" name="Freeform: Shape 158">
                <a:extLst>
                  <a:ext uri="{FF2B5EF4-FFF2-40B4-BE49-F238E27FC236}">
                    <a16:creationId xmlns:a16="http://schemas.microsoft.com/office/drawing/2014/main" id="{329353AC-F2AB-4420-A555-CB11049183D2}"/>
                  </a:ext>
                </a:extLst>
              </p:cNvPr>
              <p:cNvSpPr/>
              <p:nvPr/>
            </p:nvSpPr>
            <p:spPr>
              <a:xfrm>
                <a:off x="3200775" y="2528488"/>
                <a:ext cx="86817" cy="7382"/>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2"/>
                </a:solidFill>
                <a:prstDash val="solid"/>
                <a:miter/>
              </a:ln>
            </p:spPr>
            <p:txBody>
              <a:bodyPr rtlCol="0" anchor="ctr"/>
              <a:lstStyle/>
              <a:p>
                <a:endParaRPr lang="en-GB" sz="1600"/>
              </a:p>
            </p:txBody>
          </p:sp>
          <p:sp>
            <p:nvSpPr>
              <p:cNvPr id="158" name="Freeform: Shape 159">
                <a:extLst>
                  <a:ext uri="{FF2B5EF4-FFF2-40B4-BE49-F238E27FC236}">
                    <a16:creationId xmlns:a16="http://schemas.microsoft.com/office/drawing/2014/main" id="{A2B24AA1-9F91-4B23-A9FF-9B39A67D80B7}"/>
                  </a:ext>
                </a:extLst>
              </p:cNvPr>
              <p:cNvSpPr/>
              <p:nvPr/>
            </p:nvSpPr>
            <p:spPr>
              <a:xfrm>
                <a:off x="3185462" y="2469429"/>
                <a:ext cx="86817" cy="7382"/>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2"/>
                </a:solidFill>
                <a:prstDash val="solid"/>
                <a:miter/>
              </a:ln>
            </p:spPr>
            <p:txBody>
              <a:bodyPr rtlCol="0" anchor="ctr"/>
              <a:lstStyle/>
              <a:p>
                <a:endParaRPr lang="en-GB" sz="1600"/>
              </a:p>
            </p:txBody>
          </p:sp>
          <p:sp>
            <p:nvSpPr>
              <p:cNvPr id="159" name="Freeform: Shape 160">
                <a:extLst>
                  <a:ext uri="{FF2B5EF4-FFF2-40B4-BE49-F238E27FC236}">
                    <a16:creationId xmlns:a16="http://schemas.microsoft.com/office/drawing/2014/main" id="{F48A9038-503C-4A54-A0C0-15D7B742D7D1}"/>
                  </a:ext>
                </a:extLst>
              </p:cNvPr>
              <p:cNvSpPr/>
              <p:nvPr/>
            </p:nvSpPr>
            <p:spPr>
              <a:xfrm>
                <a:off x="3047640" y="2380841"/>
                <a:ext cx="86817" cy="7382"/>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2"/>
                </a:solidFill>
                <a:prstDash val="solid"/>
                <a:miter/>
              </a:ln>
            </p:spPr>
            <p:txBody>
              <a:bodyPr rtlCol="0" anchor="ctr"/>
              <a:lstStyle/>
              <a:p>
                <a:endParaRPr lang="en-GB" sz="1600"/>
              </a:p>
            </p:txBody>
          </p:sp>
          <p:sp>
            <p:nvSpPr>
              <p:cNvPr id="160" name="Freeform: Shape 161">
                <a:extLst>
                  <a:ext uri="{FF2B5EF4-FFF2-40B4-BE49-F238E27FC236}">
                    <a16:creationId xmlns:a16="http://schemas.microsoft.com/office/drawing/2014/main" id="{D9983000-FC8E-4A7F-A915-9EEBC27EA29D}"/>
                  </a:ext>
                </a:extLst>
              </p:cNvPr>
              <p:cNvSpPr/>
              <p:nvPr/>
            </p:nvSpPr>
            <p:spPr>
              <a:xfrm>
                <a:off x="3001700" y="2351311"/>
                <a:ext cx="86817" cy="7382"/>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2"/>
                </a:solidFill>
                <a:prstDash val="solid"/>
                <a:miter/>
              </a:ln>
            </p:spPr>
            <p:txBody>
              <a:bodyPr rtlCol="0" anchor="ctr"/>
              <a:lstStyle/>
              <a:p>
                <a:endParaRPr lang="en-GB" sz="1600"/>
              </a:p>
            </p:txBody>
          </p:sp>
          <p:sp>
            <p:nvSpPr>
              <p:cNvPr id="161" name="Freeform: Shape 162">
                <a:extLst>
                  <a:ext uri="{FF2B5EF4-FFF2-40B4-BE49-F238E27FC236}">
                    <a16:creationId xmlns:a16="http://schemas.microsoft.com/office/drawing/2014/main" id="{809DF3AD-5402-4324-B849-8370E489D9C2}"/>
                  </a:ext>
                </a:extLst>
              </p:cNvPr>
              <p:cNvSpPr/>
              <p:nvPr/>
            </p:nvSpPr>
            <p:spPr>
              <a:xfrm>
                <a:off x="2971073" y="2292252"/>
                <a:ext cx="86817" cy="7382"/>
              </a:xfrm>
              <a:custGeom>
                <a:avLst/>
                <a:gdLst>
                  <a:gd name="connsiteX0" fmla="*/ 108000 w 108000"/>
                  <a:gd name="connsiteY0" fmla="*/ 0 h 9525"/>
                  <a:gd name="connsiteX1" fmla="*/ 0 w 108000"/>
                  <a:gd name="connsiteY1" fmla="*/ 0 h 9525"/>
                </a:gdLst>
                <a:ahLst/>
                <a:cxnLst>
                  <a:cxn ang="0">
                    <a:pos x="connsiteX0" y="connsiteY0"/>
                  </a:cxn>
                  <a:cxn ang="0">
                    <a:pos x="connsiteX1" y="connsiteY1"/>
                  </a:cxn>
                </a:cxnLst>
                <a:rect l="l" t="t" r="r" b="b"/>
                <a:pathLst>
                  <a:path w="108000" h="9525">
                    <a:moveTo>
                      <a:pt x="108000" y="0"/>
                    </a:moveTo>
                    <a:lnTo>
                      <a:pt x="0" y="0"/>
                    </a:lnTo>
                  </a:path>
                </a:pathLst>
              </a:custGeom>
              <a:noFill/>
              <a:ln w="25400" cap="flat">
                <a:solidFill>
                  <a:schemeClr val="accent2"/>
                </a:solidFill>
                <a:prstDash val="solid"/>
                <a:miter/>
              </a:ln>
            </p:spPr>
            <p:txBody>
              <a:bodyPr rtlCol="0" anchor="ctr"/>
              <a:lstStyle/>
              <a:p>
                <a:endParaRPr lang="en-GB" sz="1600"/>
              </a:p>
            </p:txBody>
          </p:sp>
        </p:grpSp>
        <p:sp>
          <p:nvSpPr>
            <p:cNvPr id="97" name="TextBox 96">
              <a:extLst>
                <a:ext uri="{FF2B5EF4-FFF2-40B4-BE49-F238E27FC236}">
                  <a16:creationId xmlns:a16="http://schemas.microsoft.com/office/drawing/2014/main" id="{839A656B-01BC-47F7-ACE0-1FF197F6210F}"/>
                </a:ext>
              </a:extLst>
            </p:cNvPr>
            <p:cNvSpPr txBox="1"/>
            <p:nvPr/>
          </p:nvSpPr>
          <p:spPr>
            <a:xfrm>
              <a:off x="3174211" y="4712716"/>
              <a:ext cx="826252" cy="584775"/>
            </a:xfrm>
            <a:prstGeom prst="rect">
              <a:avLst/>
            </a:prstGeom>
            <a:noFill/>
          </p:spPr>
          <p:txBody>
            <a:bodyPr wrap="none" rtlCol="0">
              <a:spAutoFit/>
            </a:bodyPr>
            <a:lstStyle/>
            <a:p>
              <a:r>
                <a:rPr lang="ja-JP" sz="1600">
                  <a:solidFill>
                    <a:schemeClr val="accent1"/>
                  </a:solidFill>
                </a:rPr>
                <a:t>PL 0</a:t>
              </a:r>
            </a:p>
            <a:p>
              <a:r>
                <a:rPr lang="ja-JP" sz="1600">
                  <a:solidFill>
                    <a:schemeClr val="accent2"/>
                  </a:solidFill>
                </a:rPr>
                <a:t>PL 1–2</a:t>
              </a:r>
            </a:p>
          </p:txBody>
        </p:sp>
        <p:cxnSp>
          <p:nvCxnSpPr>
            <p:cNvPr id="98" name="Straight Connector 97">
              <a:extLst>
                <a:ext uri="{FF2B5EF4-FFF2-40B4-BE49-F238E27FC236}">
                  <a16:creationId xmlns:a16="http://schemas.microsoft.com/office/drawing/2014/main" id="{FEA089E6-F87B-4A3C-A95A-A4C2FB5ECD1D}"/>
                </a:ext>
              </a:extLst>
            </p:cNvPr>
            <p:cNvCxnSpPr/>
            <p:nvPr/>
          </p:nvCxnSpPr>
          <p:spPr>
            <a:xfrm>
              <a:off x="2835622" y="4881144"/>
              <a:ext cx="324000" cy="0"/>
            </a:xfrm>
            <a:prstGeom prst="line">
              <a:avLst/>
            </a:prstGeom>
            <a:noFill/>
            <a:ln w="25400" cap="flat">
              <a:solidFill>
                <a:schemeClr val="accent1"/>
              </a:solidFill>
              <a:prstDash val="solid"/>
              <a:miter/>
            </a:ln>
          </p:spPr>
        </p:cxnSp>
        <p:cxnSp>
          <p:nvCxnSpPr>
            <p:cNvPr id="99" name="Straight Connector 98">
              <a:extLst>
                <a:ext uri="{FF2B5EF4-FFF2-40B4-BE49-F238E27FC236}">
                  <a16:creationId xmlns:a16="http://schemas.microsoft.com/office/drawing/2014/main" id="{676D99A0-AD87-4CC6-8450-C8A4CBE228FB}"/>
                </a:ext>
              </a:extLst>
            </p:cNvPr>
            <p:cNvCxnSpPr/>
            <p:nvPr/>
          </p:nvCxnSpPr>
          <p:spPr>
            <a:xfrm>
              <a:off x="2835622" y="5121809"/>
              <a:ext cx="324000" cy="0"/>
            </a:xfrm>
            <a:prstGeom prst="line">
              <a:avLst/>
            </a:prstGeom>
            <a:noFill/>
            <a:ln w="25400" cap="flat">
              <a:solidFill>
                <a:schemeClr val="accent2"/>
              </a:solidFill>
              <a:prstDash val="solid"/>
              <a:miter/>
            </a:ln>
          </p:spPr>
        </p:cxnSp>
      </p:grpSp>
    </p:spTree>
    <p:extLst>
      <p:ext uri="{BB962C8B-B14F-4D97-AF65-F5344CB8AC3E}">
        <p14:creationId xmlns:p14="http://schemas.microsoft.com/office/powerpoint/2010/main" val="123727829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a:t>MA16.06：1L ES-SCLCにおけるデュルバルマブ±トレメリムマブ+プラチナ・エトポシド：CASPIAN試験におけるHLA遺伝子型と生存の探索的分析 – Garassino MC、他</a:t>
            </a:r>
          </a:p>
        </p:txBody>
      </p:sp>
      <p:sp>
        <p:nvSpPr>
          <p:cNvPr id="3" name="Content Placeholder 2"/>
          <p:cNvSpPr>
            <a:spLocks noGrp="1"/>
          </p:cNvSpPr>
          <p:nvPr>
            <p:ph idx="1"/>
          </p:nvPr>
        </p:nvSpPr>
        <p:spPr/>
        <p:txBody>
          <a:bodyPr/>
          <a:lstStyle/>
          <a:p>
            <a:r>
              <a:rPr lang="ja-JP" b="1"/>
              <a:t>治験の目的</a:t>
            </a:r>
          </a:p>
          <a:p>
            <a:pPr lvl="1"/>
            <a:r>
              <a:rPr lang="ja-JP"/>
              <a:t>CASPIAN試験において、デュルバルマブ±トレメリムマブ+EPを投与されている進展型SCLC患者におけるHLA-I/II遺伝子型がOSと関連しているかどうかを評価する</a:t>
            </a:r>
          </a:p>
        </p:txBody>
      </p:sp>
      <p:sp>
        <p:nvSpPr>
          <p:cNvPr id="5" name="Text Placeholder 4"/>
          <p:cNvSpPr>
            <a:spLocks noGrp="1"/>
          </p:cNvSpPr>
          <p:nvPr>
            <p:ph type="body" sz="quarter" idx="11"/>
          </p:nvPr>
        </p:nvSpPr>
        <p:spPr/>
        <p:txBody>
          <a:bodyPr/>
          <a:lstStyle/>
          <a:p>
            <a:r>
              <a:rPr lang="ja-JP"/>
              <a:t>Garassino MC、他J Thorac Oncol 2021年16（補遺）：抄録番号 MA16.06</a:t>
            </a:r>
          </a:p>
        </p:txBody>
      </p:sp>
      <p:sp>
        <p:nvSpPr>
          <p:cNvPr id="7" name="Rectangle 9"/>
          <p:cNvSpPr txBox="1">
            <a:spLocks noChangeArrowheads="1"/>
          </p:cNvSpPr>
          <p:nvPr/>
        </p:nvSpPr>
        <p:spPr bwMode="auto">
          <a:xfrm>
            <a:off x="2046666" y="5521402"/>
            <a:ext cx="3299730" cy="731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ja-JP" sz="1600" b="1" i="0" u="none" strike="noStrike" cap="none" normalizeH="0" baseline="0" noProof="0">
                <a:ln>
                  <a:noFill/>
                </a:ln>
                <a:solidFill>
                  <a:srgbClr val="363636"/>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ja-JP" sz="1600">
                <a:solidFill>
                  <a:srgbClr val="363636"/>
                </a:solidFill>
                <a:latin typeface="Arial"/>
                <a:ea typeface="MS Mincho"/>
                <a:cs typeface="Arial"/>
              </a:rPr>
              <a:t>OS</a:t>
            </a:r>
          </a:p>
        </p:txBody>
      </p:sp>
      <p:sp>
        <p:nvSpPr>
          <p:cNvPr id="8" name="Content Placeholder 26"/>
          <p:cNvSpPr txBox="1">
            <a:spLocks/>
          </p:cNvSpPr>
          <p:nvPr/>
        </p:nvSpPr>
        <p:spPr>
          <a:xfrm>
            <a:off x="5940328" y="5521402"/>
            <a:ext cx="5398738" cy="709613"/>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
                <a:srgbClr val="002850"/>
              </a:buClr>
              <a:buSzPct val="110000"/>
              <a:buFontTx/>
              <a:buNone/>
              <a:tabLst/>
              <a:defRPr/>
            </a:pPr>
            <a:r>
              <a:rPr kumimoji="0" lang="ja-JP" sz="1600" b="1" i="0" u="none" strike="noStrike" cap="none" normalizeH="0" baseline="0" noProof="0" dirty="0">
                <a:ln>
                  <a:noFill/>
                </a:ln>
                <a:solidFill>
                  <a:srgbClr val="363636"/>
                </a:solidFill>
                <a:uLnTx/>
                <a:uFillTx/>
                <a:latin typeface="Arial"/>
                <a:ea typeface="MS Mincho"/>
                <a:cs typeface="Arial"/>
              </a:rPr>
              <a:t>副次評価項目</a:t>
            </a:r>
          </a:p>
          <a:p>
            <a:pPr marL="250825" marR="0" lvl="0" indent="-250825" algn="l" defTabSz="914400" rtl="0" eaLnBrk="1" fontAlgn="base" latinLnBrk="0" hangingPunct="1">
              <a:lnSpc>
                <a:spcPct val="100000"/>
              </a:lnSpc>
              <a:spcBef>
                <a:spcPts val="600"/>
              </a:spcBef>
              <a:spcAft>
                <a:spcPct val="0"/>
              </a:spcAft>
              <a:buClr>
                <a:srgbClr val="002850"/>
              </a:buClr>
              <a:buSzPct val="110000"/>
              <a:buFontTx/>
              <a:buChar char="•"/>
              <a:tabLst/>
              <a:defRPr/>
            </a:pPr>
            <a:r>
              <a:rPr lang="ja-JP" sz="1600" dirty="0">
                <a:solidFill>
                  <a:srgbClr val="363636"/>
                </a:solidFill>
                <a:latin typeface="Arial"/>
                <a:ea typeface="MS Mincho"/>
                <a:cs typeface="Arial"/>
              </a:rPr>
              <a:t>PFS、ORR、PRO、安全性、バイオマーカー分析</a:t>
            </a:r>
            <a:r>
              <a:rPr lang="ja-JP" sz="1600" baseline="30000" dirty="0">
                <a:solidFill>
                  <a:srgbClr val="363636"/>
                </a:solidFill>
                <a:latin typeface="Arial"/>
                <a:ea typeface="MS Mincho"/>
                <a:cs typeface="Arial"/>
              </a:rPr>
              <a:t>†</a:t>
            </a:r>
          </a:p>
        </p:txBody>
      </p:sp>
      <p:sp>
        <p:nvSpPr>
          <p:cNvPr id="9" name="AutoShape 8"/>
          <p:cNvSpPr>
            <a:spLocks noChangeArrowheads="1"/>
          </p:cNvSpPr>
          <p:nvPr/>
        </p:nvSpPr>
        <p:spPr bwMode="auto">
          <a:xfrm>
            <a:off x="4577842" y="4359292"/>
            <a:ext cx="5008803" cy="901627"/>
          </a:xfrm>
          <a:prstGeom prst="roundRect">
            <a:avLst>
              <a:gd name="adj" fmla="val 16667"/>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b="0" i="0" u="none" strike="noStrike" cap="none" normalizeH="0" baseline="0" noProof="0">
                <a:ln>
                  <a:noFill/>
                </a:ln>
                <a:solidFill>
                  <a:srgbClr val="FFFFFF"/>
                </a:solidFill>
                <a:uLnTx/>
                <a:uFillTx/>
                <a:latin typeface="Arial" charset="0"/>
                <a:ea typeface="MS Mincho" pitchFamily="2" charset="-122"/>
                <a:cs typeface="Arial" charset="0"/>
              </a:rPr>
              <a:t>デュルバルマブ</a:t>
            </a:r>
            <a:r>
              <a:rPr kumimoji="0" lang="ja-JP" b="0" i="0" u="none" strike="noStrike" cap="none" normalizeH="0" noProof="0">
                <a:ln>
                  <a:noFill/>
                </a:ln>
                <a:solidFill>
                  <a:srgbClr val="FFFFFF"/>
                </a:solidFill>
                <a:uLnTx/>
                <a:uFillTx/>
                <a:latin typeface="Arial" charset="0"/>
                <a:ea typeface="MS Mincho" pitchFamily="2" charset="-122"/>
                <a:cs typeface="Arial" charset="0"/>
              </a:rPr>
              <a:t>1500mg+レメリムマブ</a:t>
            </a:r>
            <a:r>
              <a:rPr lang="ja-JP">
                <a:solidFill>
                  <a:srgbClr val="FFFFFF"/>
                </a:solidFill>
                <a:latin typeface="Arial" charset="0"/>
                <a:ea typeface="MS Mincho" pitchFamily="2" charset="-122"/>
                <a:cs typeface="Arial" charset="0"/>
              </a:rPr>
              <a:t>75mg</a:t>
            </a:r>
            <a:r>
              <a:rPr kumimoji="0" lang="ja-JP" b="0" i="0" u="none" strike="noStrike" cap="none" normalizeH="0" noProof="0">
                <a:ln>
                  <a:noFill/>
                </a:ln>
                <a:solidFill>
                  <a:srgbClr val="FFFFFF"/>
                </a:solidFill>
                <a:uLnTx/>
                <a:uFillTx/>
                <a:latin typeface="Arial" charset="0"/>
                <a:ea typeface="MS Mincho" pitchFamily="2" charset="-122"/>
                <a:cs typeface="Arial" charset="0"/>
              </a:rPr>
              <a:t>+エトポシド・プラチナ* </a:t>
            </a:r>
            <a:r>
              <a:rPr lang="ja-JP">
                <a:solidFill>
                  <a:srgbClr val="FFFFFF"/>
                </a:solidFill>
                <a:latin typeface="Arial" charset="0"/>
                <a:ea typeface="MS Mincho" pitchFamily="2" charset="-122"/>
                <a:cs typeface="Arial" charset="0"/>
              </a:rPr>
              <a:t>q</a:t>
            </a:r>
            <a:r>
              <a:rPr lang="ja-JP" noProof="0">
                <a:solidFill>
                  <a:srgbClr val="FFFFFF"/>
                </a:solidFill>
                <a:latin typeface="Arial" charset="0"/>
                <a:ea typeface="MS Mincho" pitchFamily="2" charset="-122"/>
                <a:cs typeface="Arial" charset="0"/>
              </a:rPr>
              <a:t>3w（4サイクル）</a:t>
            </a:r>
            <a:br>
              <a:rPr lang="ja-JP" noProof="0">
                <a:solidFill>
                  <a:srgbClr val="FFFFFF"/>
                </a:solidFill>
                <a:latin typeface="Arial" charset="0"/>
                <a:ea typeface="MS Mincho" pitchFamily="2" charset="-122"/>
                <a:cs typeface="Arial" charset="0"/>
              </a:rPr>
            </a:br>
            <a:r>
              <a:rPr lang="ja-JP" noProof="0">
                <a:solidFill>
                  <a:srgbClr val="FFFFFF"/>
                </a:solidFill>
                <a:latin typeface="Arial" charset="0"/>
                <a:ea typeface="MS Mincho" pitchFamily="2" charset="-122"/>
                <a:cs typeface="Arial" charset="0"/>
              </a:rPr>
              <a:t>（n=268）</a:t>
            </a:r>
          </a:p>
        </p:txBody>
      </p:sp>
      <p:cxnSp>
        <p:nvCxnSpPr>
          <p:cNvPr id="10" name="Straight Arrow Connector 9"/>
          <p:cNvCxnSpPr>
            <a:stCxn id="11" idx="6"/>
            <a:endCxn id="14" idx="1"/>
          </p:cNvCxnSpPr>
          <p:nvPr/>
        </p:nvCxnSpPr>
        <p:spPr bwMode="auto">
          <a:xfrm>
            <a:off x="4402890" y="3806710"/>
            <a:ext cx="176981" cy="0"/>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11" name="Oval 14"/>
          <p:cNvSpPr>
            <a:spLocks noChangeArrowheads="1"/>
          </p:cNvSpPr>
          <p:nvPr/>
        </p:nvSpPr>
        <p:spPr bwMode="auto">
          <a:xfrm>
            <a:off x="3819295" y="3514610"/>
            <a:ext cx="583595" cy="584200"/>
          </a:xfrm>
          <a:prstGeom prst="ellipse">
            <a:avLst/>
          </a:prstGeom>
          <a:noFill/>
          <a:ln w="38100">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ja-JP" sz="1400" b="1" i="0" u="none" strike="noStrike" cap="none" normalizeH="0" baseline="0" noProof="0">
                <a:ln>
                  <a:noFill/>
                </a:ln>
                <a:solidFill>
                  <a:srgbClr val="002850"/>
                </a:solidFill>
                <a:uLnTx/>
                <a:uFillTx/>
                <a:ea typeface="SimSun" pitchFamily="2" charset="-122"/>
              </a:rPr>
              <a:t>R</a:t>
            </a:r>
            <a:br>
              <a:rPr kumimoji="0" lang="ja-JP" sz="1400" b="1" i="0" u="none" strike="noStrike" cap="none" normalizeH="0" baseline="0" noProof="0">
                <a:ln>
                  <a:noFill/>
                </a:ln>
                <a:solidFill>
                  <a:srgbClr val="002850"/>
                </a:solidFill>
                <a:uLnTx/>
                <a:uFillTx/>
                <a:ea typeface="SimSun" pitchFamily="2" charset="-122"/>
              </a:rPr>
            </a:br>
            <a:r>
              <a:rPr kumimoji="0" lang="ja-JP" sz="1400" b="1" i="0" u="none" strike="noStrike" cap="none" normalizeH="0" baseline="0" noProof="0">
                <a:ln>
                  <a:noFill/>
                </a:ln>
                <a:solidFill>
                  <a:srgbClr val="002850"/>
                </a:solidFill>
                <a:uLnTx/>
                <a:uFillTx/>
                <a:ea typeface="SimSun" pitchFamily="2" charset="-122"/>
              </a:rPr>
              <a:t>1:1:1</a:t>
            </a:r>
          </a:p>
        </p:txBody>
      </p:sp>
      <p:cxnSp>
        <p:nvCxnSpPr>
          <p:cNvPr id="12" name="AutoShape 15"/>
          <p:cNvCxnSpPr>
            <a:cxnSpLocks noChangeShapeType="1"/>
            <a:stCxn id="11" idx="0"/>
            <a:endCxn id="15" idx="1"/>
          </p:cNvCxnSpPr>
          <p:nvPr/>
        </p:nvCxnSpPr>
        <p:spPr bwMode="auto">
          <a:xfrm rot="5400000" flipH="1" flipV="1">
            <a:off x="3988185" y="2922924"/>
            <a:ext cx="714595" cy="468778"/>
          </a:xfrm>
          <a:prstGeom prst="bentConnector2">
            <a:avLst/>
          </a:prstGeom>
          <a:noFill/>
          <a:ln w="38100">
            <a:solidFill>
              <a:schemeClr val="bg1"/>
            </a:solidFill>
            <a:miter lim="800000"/>
            <a:headEnd/>
            <a:tailEnd type="triangle" w="med" len="med"/>
          </a:ln>
        </p:spPr>
      </p:cxnSp>
      <p:cxnSp>
        <p:nvCxnSpPr>
          <p:cNvPr id="13" name="AutoShape 16"/>
          <p:cNvCxnSpPr>
            <a:cxnSpLocks noChangeShapeType="1"/>
            <a:stCxn id="11" idx="4"/>
            <a:endCxn id="9" idx="1"/>
          </p:cNvCxnSpPr>
          <p:nvPr/>
        </p:nvCxnSpPr>
        <p:spPr bwMode="auto">
          <a:xfrm rot="16200000" flipH="1">
            <a:off x="3988819" y="4221083"/>
            <a:ext cx="711296" cy="466749"/>
          </a:xfrm>
          <a:prstGeom prst="bentConnector2">
            <a:avLst/>
          </a:prstGeom>
          <a:noFill/>
          <a:ln w="38100">
            <a:solidFill>
              <a:schemeClr val="bg1"/>
            </a:solidFill>
            <a:miter lim="800000"/>
            <a:headEnd/>
            <a:tailEnd type="triangle" w="med" len="med"/>
          </a:ln>
        </p:spPr>
      </p:cxnSp>
      <p:sp>
        <p:nvSpPr>
          <p:cNvPr id="14" name="AutoShape 12"/>
          <p:cNvSpPr>
            <a:spLocks noChangeArrowheads="1"/>
          </p:cNvSpPr>
          <p:nvPr/>
        </p:nvSpPr>
        <p:spPr bwMode="auto">
          <a:xfrm>
            <a:off x="4579871" y="3351541"/>
            <a:ext cx="5005848" cy="910338"/>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b="0" i="0" u="none" strike="noStrike" cap="none" normalizeH="0" baseline="0" noProof="0" dirty="0">
                <a:ln>
                  <a:noFill/>
                </a:ln>
                <a:solidFill>
                  <a:srgbClr val="FFFFFF"/>
                </a:solidFill>
                <a:uLnTx/>
                <a:uFillTx/>
                <a:latin typeface="Arial" charset="0"/>
                <a:ea typeface="MS Mincho" pitchFamily="2" charset="-122"/>
                <a:cs typeface="Arial" charset="0"/>
              </a:rPr>
              <a:t>エトポシド・プラチナム* q3w</a:t>
            </a:r>
            <a:r>
              <a:rPr kumimoji="0" lang="en-US" altLang="ja-JP" b="0" i="0" u="none" strike="noStrike" cap="none" normalizeH="0" baseline="0" noProof="0" dirty="0">
                <a:ln>
                  <a:noFill/>
                </a:ln>
                <a:solidFill>
                  <a:srgbClr val="FFFFFF"/>
                </a:solidFill>
                <a:uLnTx/>
                <a:uFillTx/>
                <a:latin typeface="Arial" charset="0"/>
                <a:ea typeface="MS Mincho" pitchFamily="2" charset="-122"/>
                <a:cs typeface="Arial" charset="0"/>
              </a:rPr>
              <a:t/>
            </a:r>
            <a:br>
              <a:rPr kumimoji="0" lang="en-US" altLang="ja-JP"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b="0" i="0" u="none" strike="noStrike" cap="none" normalizeH="0" baseline="0" noProof="0" dirty="0">
                <a:ln>
                  <a:noFill/>
                </a:ln>
                <a:solidFill>
                  <a:srgbClr val="FFFFFF"/>
                </a:solidFill>
                <a:uLnTx/>
                <a:uFillTx/>
                <a:latin typeface="Arial" charset="0"/>
                <a:ea typeface="MS Mincho" pitchFamily="2" charset="-122"/>
                <a:cs typeface="Arial" charset="0"/>
              </a:rPr>
              <a:t>（最大</a:t>
            </a:r>
            <a:r>
              <a:rPr kumimoji="0" lang="ja-JP" b="0" i="0" u="none" strike="noStrike" cap="none" normalizeH="0" noProof="0" dirty="0">
                <a:ln>
                  <a:noFill/>
                </a:ln>
                <a:solidFill>
                  <a:srgbClr val="FFFFFF"/>
                </a:solidFill>
                <a:uLnTx/>
                <a:uFillTx/>
                <a:latin typeface="Arial" charset="0"/>
                <a:ea typeface="MS Mincho" pitchFamily="2" charset="-122"/>
                <a:cs typeface="Arial" charset="0"/>
              </a:rPr>
              <a:t>6サイクル）</a:t>
            </a:r>
          </a:p>
          <a:p>
            <a:pPr marL="0" marR="0" lvl="0" indent="0" algn="ctr" defTabSz="892175" rtl="0" eaLnBrk="0" fontAlgn="base" latinLnBrk="0" hangingPunct="0">
              <a:lnSpc>
                <a:spcPct val="100000"/>
              </a:lnSpc>
              <a:spcBef>
                <a:spcPct val="0"/>
              </a:spcBef>
              <a:spcAft>
                <a:spcPct val="0"/>
              </a:spcAft>
              <a:buClrTx/>
              <a:buSzTx/>
              <a:buFontTx/>
              <a:buNone/>
              <a:tabLst/>
              <a:defRPr/>
            </a:pPr>
            <a:r>
              <a:rPr lang="ja-JP" dirty="0">
                <a:solidFill>
                  <a:srgbClr val="FFFFFF"/>
                </a:solidFill>
                <a:ea typeface="SimSun" pitchFamily="2" charset="-122"/>
              </a:rPr>
              <a:t>（n=269）</a:t>
            </a:r>
          </a:p>
        </p:txBody>
      </p:sp>
      <p:sp>
        <p:nvSpPr>
          <p:cNvPr id="15" name="AutoShape 8"/>
          <p:cNvSpPr>
            <a:spLocks noChangeArrowheads="1"/>
          </p:cNvSpPr>
          <p:nvPr/>
        </p:nvSpPr>
        <p:spPr bwMode="auto">
          <a:xfrm>
            <a:off x="4579871" y="2337920"/>
            <a:ext cx="5008803" cy="924190"/>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b="0" i="0" u="none" strike="noStrike" cap="none" normalizeH="0" baseline="0" noProof="0" dirty="0">
                <a:ln>
                  <a:noFill/>
                </a:ln>
                <a:solidFill>
                  <a:srgbClr val="FFFFFF"/>
                </a:solidFill>
                <a:uLnTx/>
                <a:uFillTx/>
                <a:latin typeface="Arial" charset="0"/>
                <a:ea typeface="MS Mincho" pitchFamily="2" charset="-122"/>
                <a:cs typeface="Arial" charset="0"/>
              </a:rPr>
              <a:t>デュルバルマブ1500mg+</a:t>
            </a:r>
            <a:br>
              <a:rPr kumimoji="0" lang="ja-JP"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b="0" i="0" u="none" strike="noStrike" cap="none" normalizeH="0" baseline="0" noProof="0" dirty="0">
                <a:ln>
                  <a:noFill/>
                </a:ln>
                <a:solidFill>
                  <a:srgbClr val="FFFFFF"/>
                </a:solidFill>
                <a:uLnTx/>
                <a:uFillTx/>
                <a:latin typeface="Arial" charset="0"/>
                <a:ea typeface="MS Mincho" pitchFamily="2" charset="-122"/>
                <a:cs typeface="Arial" charset="0"/>
              </a:rPr>
              <a:t>エトポシド・プラチナ* q3w（4サイクル）</a:t>
            </a:r>
          </a:p>
          <a:p>
            <a:pPr marL="0" marR="0" lvl="0" indent="0" algn="ctr" defTabSz="892175" rtl="0" eaLnBrk="0" fontAlgn="base" latinLnBrk="0" hangingPunct="0">
              <a:lnSpc>
                <a:spcPct val="100000"/>
              </a:lnSpc>
              <a:spcBef>
                <a:spcPct val="0"/>
              </a:spcBef>
              <a:spcAft>
                <a:spcPct val="0"/>
              </a:spcAft>
              <a:buClrTx/>
              <a:buSzTx/>
              <a:buFontTx/>
              <a:buNone/>
              <a:tabLst/>
              <a:defRPr/>
            </a:pPr>
            <a:r>
              <a:rPr lang="ja-JP" dirty="0">
                <a:solidFill>
                  <a:srgbClr val="FFFFFF"/>
                </a:solidFill>
                <a:ea typeface="SimSun" pitchFamily="2" charset="-122"/>
              </a:rPr>
              <a:t>（n=268）</a:t>
            </a:r>
          </a:p>
        </p:txBody>
      </p:sp>
      <p:cxnSp>
        <p:nvCxnSpPr>
          <p:cNvPr id="16" name="AutoShape 19"/>
          <p:cNvCxnSpPr>
            <a:cxnSpLocks noChangeShapeType="1"/>
            <a:stCxn id="17" idx="3"/>
            <a:endCxn id="11" idx="2"/>
          </p:cNvCxnSpPr>
          <p:nvPr/>
        </p:nvCxnSpPr>
        <p:spPr bwMode="auto">
          <a:xfrm>
            <a:off x="3700393" y="3806710"/>
            <a:ext cx="118902" cy="0"/>
          </a:xfrm>
          <a:prstGeom prst="straightConnector1">
            <a:avLst/>
          </a:prstGeom>
          <a:noFill/>
          <a:ln w="38100">
            <a:solidFill>
              <a:schemeClr val="bg1"/>
            </a:solidFill>
            <a:round/>
            <a:headEnd type="none" w="med" len="med"/>
            <a:tailEnd type="none" w="med" len="med"/>
          </a:ln>
        </p:spPr>
      </p:cxnSp>
      <p:sp>
        <p:nvSpPr>
          <p:cNvPr id="17" name="AutoShape 9"/>
          <p:cNvSpPr>
            <a:spLocks noChangeArrowheads="1"/>
          </p:cNvSpPr>
          <p:nvPr/>
        </p:nvSpPr>
        <p:spPr bwMode="auto">
          <a:xfrm>
            <a:off x="129892" y="2533550"/>
            <a:ext cx="3570501" cy="2546320"/>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a:solidFill>
                  <a:srgbClr val="FFFFFF"/>
                </a:solidFill>
                <a:latin typeface="Arial" charset="0"/>
                <a:ea typeface="MS Mincho" pitchFamily="2" charset="-122"/>
                <a:cs typeface="Arial" charset="0"/>
              </a:rPr>
              <a:t>ES-</a:t>
            </a: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SCLC</a:t>
            </a:r>
          </a:p>
          <a:p>
            <a:pPr marL="228600" lvl="0" indent="-228600" defTabSz="892175" eaLnBrk="0" hangingPunct="0">
              <a:spcAft>
                <a:spcPct val="30000"/>
              </a:spcAft>
              <a:buFont typeface="Arial" pitchFamily="34" charset="0"/>
              <a:buChar char="•"/>
              <a:defRPr/>
            </a:pPr>
            <a:r>
              <a:rPr lang="ja-JP" sz="1600">
                <a:solidFill>
                  <a:srgbClr val="FFFFFF"/>
                </a:solidFill>
                <a:ea typeface="SimSun" pitchFamily="2" charset="-122"/>
              </a:rPr>
              <a:t>治療歴なし</a:t>
            </a:r>
          </a:p>
          <a:p>
            <a:pPr marL="228600" lvl="0" indent="-228600" defTabSz="892175" eaLnBrk="0" hangingPunct="0">
              <a:spcAft>
                <a:spcPct val="30000"/>
              </a:spcAft>
              <a:buFont typeface="Arial" pitchFamily="34" charset="0"/>
              <a:buChar char="•"/>
              <a:defRPr/>
            </a:pPr>
            <a:r>
              <a:rPr lang="ja-JP" sz="1600">
                <a:solidFill>
                  <a:srgbClr val="FFFFFF"/>
                </a:solidFill>
                <a:ea typeface="SimSun" pitchFamily="2" charset="-122"/>
              </a:rPr>
              <a:t>無症候性または治療済みで安定した脳転移が認められた</a:t>
            </a:r>
          </a:p>
          <a:p>
            <a:pPr marL="228600" lvl="0" indent="-228600" defTabSz="892175" eaLnBrk="0" hangingPunct="0">
              <a:spcAft>
                <a:spcPct val="30000"/>
              </a:spcAft>
              <a:buFont typeface="Arial" pitchFamily="34" charset="0"/>
              <a:buChar char="•"/>
              <a:defRPr/>
            </a:pPr>
            <a:r>
              <a:rPr lang="ja-JP" sz="1600">
                <a:solidFill>
                  <a:srgbClr val="FFFFFF"/>
                </a:solidFill>
                <a:ea typeface="SimSun" pitchFamily="2" charset="-122"/>
              </a:rPr>
              <a:t>WHO PS 0–1 </a:t>
            </a:r>
          </a:p>
          <a:p>
            <a:pPr lvl="0" defTabSz="892175" eaLnBrk="0" hangingPunct="0">
              <a:spcAft>
                <a:spcPct val="30000"/>
              </a:spcAft>
              <a:defRPr/>
            </a:pPr>
            <a:r>
              <a:rPr lang="ja-JP" sz="1600">
                <a:solidFill>
                  <a:srgbClr val="FFFFFF"/>
                </a:solidFill>
                <a:ea typeface="SimSun" pitchFamily="2" charset="-122"/>
              </a:rPr>
              <a:t>（n = 805、HLA-I/II遺伝子型決定の場合は414）</a:t>
            </a:r>
          </a:p>
        </p:txBody>
      </p:sp>
      <p:cxnSp>
        <p:nvCxnSpPr>
          <p:cNvPr id="18" name="AutoShape 21"/>
          <p:cNvCxnSpPr>
            <a:cxnSpLocks noChangeShapeType="1"/>
            <a:stCxn id="22" idx="3"/>
            <a:endCxn id="19" idx="1"/>
          </p:cNvCxnSpPr>
          <p:nvPr/>
        </p:nvCxnSpPr>
        <p:spPr bwMode="auto">
          <a:xfrm>
            <a:off x="11319675" y="2800015"/>
            <a:ext cx="149393" cy="0"/>
          </a:xfrm>
          <a:prstGeom prst="straightConnector1">
            <a:avLst/>
          </a:prstGeom>
          <a:noFill/>
          <a:ln w="38100">
            <a:solidFill>
              <a:schemeClr val="bg1"/>
            </a:solidFill>
            <a:round/>
            <a:headEnd/>
            <a:tailEnd type="triangle" w="med" len="med"/>
          </a:ln>
        </p:spPr>
      </p:cxnSp>
      <p:sp>
        <p:nvSpPr>
          <p:cNvPr id="19" name="AutoShape 12"/>
          <p:cNvSpPr>
            <a:spLocks noChangeArrowheads="1"/>
          </p:cNvSpPr>
          <p:nvPr/>
        </p:nvSpPr>
        <p:spPr bwMode="auto">
          <a:xfrm>
            <a:off x="11469068" y="2557725"/>
            <a:ext cx="654922" cy="484580"/>
          </a:xfrm>
          <a:prstGeom prst="roundRect">
            <a:avLst>
              <a:gd name="adj" fmla="val 16667"/>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PD</a:t>
            </a:r>
          </a:p>
        </p:txBody>
      </p:sp>
      <p:sp>
        <p:nvSpPr>
          <p:cNvPr id="20" name="AutoShape 12"/>
          <p:cNvSpPr>
            <a:spLocks noChangeArrowheads="1"/>
          </p:cNvSpPr>
          <p:nvPr/>
        </p:nvSpPr>
        <p:spPr bwMode="auto">
          <a:xfrm>
            <a:off x="11469068" y="4567815"/>
            <a:ext cx="654922" cy="484580"/>
          </a:xfrm>
          <a:prstGeom prst="roundRect">
            <a:avLst>
              <a:gd name="adj" fmla="val 16667"/>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PD</a:t>
            </a:r>
          </a:p>
        </p:txBody>
      </p:sp>
      <p:cxnSp>
        <p:nvCxnSpPr>
          <p:cNvPr id="21" name="AutoShape 21"/>
          <p:cNvCxnSpPr>
            <a:cxnSpLocks noChangeShapeType="1"/>
            <a:stCxn id="23" idx="3"/>
            <a:endCxn id="20" idx="1"/>
          </p:cNvCxnSpPr>
          <p:nvPr/>
        </p:nvCxnSpPr>
        <p:spPr bwMode="auto">
          <a:xfrm>
            <a:off x="11318660" y="4810105"/>
            <a:ext cx="150408" cy="0"/>
          </a:xfrm>
          <a:prstGeom prst="straightConnector1">
            <a:avLst/>
          </a:prstGeom>
          <a:noFill/>
          <a:ln w="38100">
            <a:solidFill>
              <a:schemeClr val="bg1"/>
            </a:solidFill>
            <a:round/>
            <a:headEnd/>
            <a:tailEnd type="triangle" w="med" len="med"/>
          </a:ln>
        </p:spPr>
      </p:cxnSp>
      <p:sp>
        <p:nvSpPr>
          <p:cNvPr id="22" name="AutoShape 8"/>
          <p:cNvSpPr>
            <a:spLocks noChangeArrowheads="1"/>
          </p:cNvSpPr>
          <p:nvPr/>
        </p:nvSpPr>
        <p:spPr bwMode="auto">
          <a:xfrm>
            <a:off x="9765767" y="2487683"/>
            <a:ext cx="1553908" cy="624664"/>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デュルバルマブ</a:t>
            </a:r>
            <a:b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1500mg q4w</a:t>
            </a:r>
          </a:p>
        </p:txBody>
      </p:sp>
      <p:sp>
        <p:nvSpPr>
          <p:cNvPr id="23" name="AutoShape 8"/>
          <p:cNvSpPr>
            <a:spLocks noChangeArrowheads="1"/>
          </p:cNvSpPr>
          <p:nvPr/>
        </p:nvSpPr>
        <p:spPr bwMode="auto">
          <a:xfrm>
            <a:off x="9764752" y="4497773"/>
            <a:ext cx="1553908" cy="624664"/>
          </a:xfrm>
          <a:prstGeom prst="roundRect">
            <a:avLst>
              <a:gd name="adj" fmla="val 16667"/>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デュルバルマブ</a:t>
            </a:r>
            <a:b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br>
            <a:r>
              <a:rPr kumimoji="0" lang="ja-JP" sz="1400" b="0" i="0" u="none" strike="noStrike" cap="none" normalizeH="0" baseline="0" noProof="0" dirty="0">
                <a:ln>
                  <a:noFill/>
                </a:ln>
                <a:solidFill>
                  <a:srgbClr val="FFFFFF"/>
                </a:solidFill>
                <a:uLnTx/>
                <a:uFillTx/>
                <a:latin typeface="Arial" charset="0"/>
                <a:ea typeface="MS Mincho" pitchFamily="2" charset="-122"/>
                <a:cs typeface="Arial" charset="0"/>
              </a:rPr>
              <a:t>1500mg q4w</a:t>
            </a:r>
          </a:p>
        </p:txBody>
      </p:sp>
      <p:sp>
        <p:nvSpPr>
          <p:cNvPr id="24" name="AutoShape 8"/>
          <p:cNvSpPr>
            <a:spLocks noChangeArrowheads="1"/>
          </p:cNvSpPr>
          <p:nvPr/>
        </p:nvSpPr>
        <p:spPr bwMode="auto">
          <a:xfrm>
            <a:off x="9764752" y="3494378"/>
            <a:ext cx="1553908" cy="624664"/>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オプションの</a:t>
            </a:r>
            <a:r>
              <a:rPr kumimoji="0" lang="ja-JP" sz="1600" b="0" i="0" u="none" strike="noStrike" cap="none" normalizeH="0" noProof="0">
                <a:ln>
                  <a:noFill/>
                </a:ln>
                <a:solidFill>
                  <a:srgbClr val="FFFFFF"/>
                </a:solidFill>
                <a:uLnTx/>
                <a:uFillTx/>
                <a:latin typeface="Arial" charset="0"/>
                <a:ea typeface="MS Mincho" pitchFamily="2" charset="-122"/>
                <a:cs typeface="Arial" charset="0"/>
              </a:rPr>
              <a:t>PCI</a:t>
            </a:r>
          </a:p>
        </p:txBody>
      </p:sp>
      <p:cxnSp>
        <p:nvCxnSpPr>
          <p:cNvPr id="25" name="AutoShape 21"/>
          <p:cNvCxnSpPr>
            <a:cxnSpLocks noChangeShapeType="1"/>
            <a:stCxn id="9" idx="3"/>
            <a:endCxn id="23" idx="1"/>
          </p:cNvCxnSpPr>
          <p:nvPr/>
        </p:nvCxnSpPr>
        <p:spPr bwMode="auto">
          <a:xfrm flipV="1">
            <a:off x="9586645" y="4810105"/>
            <a:ext cx="178107" cy="1"/>
          </a:xfrm>
          <a:prstGeom prst="straightConnector1">
            <a:avLst/>
          </a:prstGeom>
          <a:noFill/>
          <a:ln w="38100">
            <a:solidFill>
              <a:schemeClr val="bg1"/>
            </a:solidFill>
            <a:round/>
            <a:headEnd/>
            <a:tailEnd type="triangle" w="med" len="med"/>
          </a:ln>
        </p:spPr>
      </p:cxnSp>
      <p:cxnSp>
        <p:nvCxnSpPr>
          <p:cNvPr id="26" name="AutoShape 21"/>
          <p:cNvCxnSpPr>
            <a:cxnSpLocks noChangeShapeType="1"/>
            <a:stCxn id="15" idx="3"/>
            <a:endCxn id="22" idx="1"/>
          </p:cNvCxnSpPr>
          <p:nvPr/>
        </p:nvCxnSpPr>
        <p:spPr bwMode="auto">
          <a:xfrm>
            <a:off x="9588674" y="2800015"/>
            <a:ext cx="177093" cy="0"/>
          </a:xfrm>
          <a:prstGeom prst="straightConnector1">
            <a:avLst/>
          </a:prstGeom>
          <a:noFill/>
          <a:ln w="38100">
            <a:solidFill>
              <a:schemeClr val="bg1"/>
            </a:solidFill>
            <a:round/>
            <a:headEnd/>
            <a:tailEnd type="triangle" w="med" len="med"/>
          </a:ln>
        </p:spPr>
      </p:cxnSp>
      <p:cxnSp>
        <p:nvCxnSpPr>
          <p:cNvPr id="27" name="AutoShape 21"/>
          <p:cNvCxnSpPr>
            <a:cxnSpLocks noChangeShapeType="1"/>
            <a:stCxn id="14" idx="3"/>
            <a:endCxn id="24" idx="1"/>
          </p:cNvCxnSpPr>
          <p:nvPr/>
        </p:nvCxnSpPr>
        <p:spPr bwMode="auto">
          <a:xfrm>
            <a:off x="9585719" y="3806710"/>
            <a:ext cx="179033" cy="0"/>
          </a:xfrm>
          <a:prstGeom prst="straightConnector1">
            <a:avLst/>
          </a:prstGeom>
          <a:noFill/>
          <a:ln w="38100">
            <a:solidFill>
              <a:schemeClr val="bg1"/>
            </a:solidFill>
            <a:round/>
            <a:headEnd/>
            <a:tailEnd type="triangle" w="med" len="med"/>
          </a:ln>
        </p:spPr>
      </p:cxnSp>
      <p:sp>
        <p:nvSpPr>
          <p:cNvPr id="28" name="Content Placeholder 26"/>
          <p:cNvSpPr txBox="1">
            <a:spLocks/>
          </p:cNvSpPr>
          <p:nvPr/>
        </p:nvSpPr>
        <p:spPr bwMode="auto">
          <a:xfrm>
            <a:off x="3345372" y="5030305"/>
            <a:ext cx="5254053" cy="892175"/>
          </a:xfrm>
          <a:prstGeom prst="rect">
            <a:avLst/>
          </a:prstGeom>
          <a:noFill/>
          <a:ln w="9525">
            <a:noFill/>
            <a:miter lim="800000"/>
            <a:headEnd/>
            <a:tailEnd/>
          </a:ln>
        </p:spPr>
        <p:txBody>
          <a:bodyPr/>
          <a:lstStyle/>
          <a:p>
            <a:pPr marL="190500" marR="0" lvl="0" indent="-190500" algn="l" defTabSz="914400" rtl="0" eaLnBrk="1" fontAlgn="base" latinLnBrk="0" hangingPunct="1">
              <a:lnSpc>
                <a:spcPct val="100000"/>
              </a:lnSpc>
              <a:spcBef>
                <a:spcPts val="0"/>
              </a:spcBef>
              <a:spcAft>
                <a:spcPts val="0"/>
              </a:spcAft>
              <a:buClrTx/>
              <a:buSzTx/>
              <a:buFontTx/>
              <a:buNone/>
              <a:tabLst/>
              <a:defRPr/>
            </a:pPr>
            <a:r>
              <a:rPr kumimoji="0" lang="ja-JP" sz="1400" b="1" i="0" u="none" strike="noStrike" cap="none" normalizeH="0" baseline="0" noProof="0">
                <a:ln>
                  <a:noFill/>
                </a:ln>
                <a:solidFill>
                  <a:srgbClr val="363636"/>
                </a:solidFill>
                <a:uLnTx/>
                <a:uFillTx/>
                <a:latin typeface="Arial"/>
                <a:ea typeface="MS Mincho"/>
                <a:cs typeface="Arial" charset="0"/>
              </a:rPr>
              <a:t>層別化</a:t>
            </a:r>
          </a:p>
          <a:p>
            <a:pPr marL="203200" marR="0" lvl="0" indent="-203200" algn="l" defTabSz="914400" rtl="0" eaLnBrk="1" fontAlgn="base" latinLnBrk="0" hangingPunct="1">
              <a:lnSpc>
                <a:spcPct val="100000"/>
              </a:lnSpc>
              <a:spcBef>
                <a:spcPts val="0"/>
              </a:spcBef>
              <a:spcAft>
                <a:spcPts val="0"/>
              </a:spcAft>
              <a:buClrTx/>
              <a:buSzTx/>
              <a:buFont typeface="Arial" pitchFamily="34" charset="0"/>
              <a:buChar char="•"/>
              <a:tabLst/>
              <a:defRPr/>
            </a:pPr>
            <a:r>
              <a:rPr kumimoji="0" lang="ja-JP" sz="1400" b="0" i="0" u="none" strike="noStrike" cap="none" normalizeH="0" baseline="0" noProof="0">
                <a:ln>
                  <a:noFill/>
                </a:ln>
                <a:solidFill>
                  <a:srgbClr val="363636"/>
                </a:solidFill>
                <a:uLnTx/>
                <a:uFillTx/>
                <a:latin typeface="Arial"/>
                <a:ea typeface="MS Mincho"/>
                <a:cs typeface="Arial" charset="0"/>
              </a:rPr>
              <a:t>プラチナ</a:t>
            </a:r>
            <a:r>
              <a:rPr kumimoji="0" lang="ja-JP" sz="1400" b="0" i="0" u="none" strike="noStrike" cap="none" normalizeH="0" noProof="0">
                <a:ln>
                  <a:noFill/>
                </a:ln>
                <a:solidFill>
                  <a:srgbClr val="363636"/>
                </a:solidFill>
                <a:uLnTx/>
                <a:uFillTx/>
                <a:latin typeface="Arial"/>
                <a:ea typeface="MS Mincho"/>
                <a:cs typeface="Arial" charset="0"/>
              </a:rPr>
              <a:t>製剤 (カルボプラチン対シスプラチン)</a:t>
            </a:r>
          </a:p>
        </p:txBody>
      </p:sp>
      <p:sp>
        <p:nvSpPr>
          <p:cNvPr id="30" name="Text Placeholder 3"/>
          <p:cNvSpPr>
            <a:spLocks noGrp="1"/>
          </p:cNvSpPr>
          <p:nvPr>
            <p:ph type="body" sz="quarter" idx="10"/>
          </p:nvPr>
        </p:nvSpPr>
        <p:spPr>
          <a:xfrm>
            <a:off x="304801" y="6233974"/>
            <a:ext cx="5398738" cy="487363"/>
          </a:xfrm>
        </p:spPr>
        <p:txBody>
          <a:bodyPr/>
          <a:lstStyle/>
          <a:p>
            <a:pPr>
              <a:defRPr/>
            </a:pPr>
            <a:r>
              <a:rPr lang="ja-JP">
                <a:solidFill>
                  <a:srgbClr val="363636"/>
                </a:solidFill>
                <a:latin typeface="Arial" charset="0"/>
                <a:ea typeface="MS Mincho"/>
                <a:cs typeface="Arial" charset="0"/>
              </a:rPr>
              <a:t>*エトポシド80–100mg/m</a:t>
            </a:r>
            <a:r>
              <a:rPr lang="ja-JP" baseline="30000">
                <a:solidFill>
                  <a:srgbClr val="363636"/>
                </a:solidFill>
                <a:latin typeface="Arial" charset="0"/>
                <a:ea typeface="MS Mincho"/>
                <a:cs typeface="Arial" charset="0"/>
              </a:rPr>
              <a:t>2</a:t>
            </a:r>
            <a:r>
              <a:rPr lang="ja-JP">
                <a:solidFill>
                  <a:srgbClr val="363636"/>
                </a:solidFill>
                <a:latin typeface="Arial" charset="0"/>
                <a:ea typeface="MS Mincho"/>
                <a:cs typeface="Arial" charset="0"/>
              </a:rPr>
              <a:t>+カルボプラチンAUC5–6またはシスプラチン75–80mg/m</a:t>
            </a:r>
            <a:r>
              <a:rPr lang="ja-JP" baseline="30000">
                <a:solidFill>
                  <a:srgbClr val="363636"/>
                </a:solidFill>
                <a:latin typeface="Arial" charset="0"/>
                <a:ea typeface="MS Mincho"/>
                <a:cs typeface="Arial" charset="0"/>
              </a:rPr>
              <a:t>2</a:t>
            </a:r>
            <a:r>
              <a:rPr lang="ja-JP">
                <a:solidFill>
                  <a:srgbClr val="363636"/>
                </a:solidFill>
                <a:latin typeface="Arial" charset="0"/>
                <a:ea typeface="MS Mincho"/>
                <a:cs typeface="Arial" charset="0"/>
              </a:rPr>
              <a:t>、</a:t>
            </a:r>
            <a:r>
              <a:rPr lang="ja-JP" baseline="30000">
                <a:solidFill>
                  <a:srgbClr val="363636"/>
                </a:solidFill>
                <a:latin typeface="Arial" charset="0"/>
                <a:ea typeface="MS Mincho"/>
                <a:cs typeface="Arial" charset="0"/>
              </a:rPr>
              <a:t>†</a:t>
            </a:r>
            <a:r>
              <a:rPr lang="ja-JP">
                <a:solidFill>
                  <a:srgbClr val="363636"/>
                </a:solidFill>
                <a:latin typeface="Arial" charset="0"/>
                <a:ea typeface="MS Mincho"/>
                <a:cs typeface="Arial" charset="0"/>
              </a:rPr>
              <a:t>HLA-</a:t>
            </a:r>
            <a:r>
              <a:rPr lang="ja-JP"/>
              <a:t>DQB1 * 03：01を含む、MHCクラスII複合体の一部であり、CD4T細胞に腫瘍新生抗原を提示するアレル（対立遺伝子）</a:t>
            </a:r>
            <a:r>
              <a:rPr lang="ja-JP">
                <a:solidFill>
                  <a:srgbClr val="363636"/>
                </a:solidFill>
                <a:latin typeface="Arial" charset="0"/>
                <a:ea typeface="MS Mincho"/>
                <a:cs typeface="Arial" charset="0"/>
              </a:rPr>
              <a:t> </a:t>
            </a:r>
          </a:p>
        </p:txBody>
      </p:sp>
    </p:spTree>
    <p:extLst>
      <p:ext uri="{BB962C8B-B14F-4D97-AF65-F5344CB8AC3E}">
        <p14:creationId xmlns:p14="http://schemas.microsoft.com/office/powerpoint/2010/main" val="217774207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MA16.06：1L ES-SCLCにおけるデュルバルマブ±トレメリムマブ+プラチナ・エトポシド：CASPIAN試験におけるHLA遺伝子型と生存の探索的分析 – Garassino MC、他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Garassino MC、他J Thorac Oncol 2021年16（補遺）：抄録番号 MA16.06</a:t>
            </a:r>
          </a:p>
        </p:txBody>
      </p:sp>
      <p:graphicFrame>
        <p:nvGraphicFramePr>
          <p:cNvPr id="6" name="Table 51">
            <a:extLst>
              <a:ext uri="{FF2B5EF4-FFF2-40B4-BE49-F238E27FC236}">
                <a16:creationId xmlns:a16="http://schemas.microsoft.com/office/drawing/2014/main" id="{9CFFD150-DC44-46AF-A21C-50E558E51168}"/>
              </a:ext>
            </a:extLst>
          </p:cNvPr>
          <p:cNvGraphicFramePr>
            <a:graphicFrameLocks noGrp="1"/>
          </p:cNvGraphicFramePr>
          <p:nvPr>
            <p:extLst>
              <p:ext uri="{D42A27DB-BD31-4B8C-83A1-F6EECF244321}">
                <p14:modId xmlns:p14="http://schemas.microsoft.com/office/powerpoint/2010/main" val="3453606053"/>
              </p:ext>
            </p:extLst>
          </p:nvPr>
        </p:nvGraphicFramePr>
        <p:xfrm>
          <a:off x="304799" y="4295537"/>
          <a:ext cx="2211597" cy="2198113"/>
        </p:xfrm>
        <a:graphic>
          <a:graphicData uri="http://schemas.openxmlformats.org/drawingml/2006/table">
            <a:tbl>
              <a:tblPr firstRow="1" bandRow="1">
                <a:tableStyleId>{5C22544A-7EE6-4342-B048-85BDC9FD1C3A}</a:tableStyleId>
              </a:tblPr>
              <a:tblGrid>
                <a:gridCol w="2211597">
                  <a:extLst>
                    <a:ext uri="{9D8B030D-6E8A-4147-A177-3AD203B41FA5}">
                      <a16:colId xmlns:a16="http://schemas.microsoft.com/office/drawing/2014/main" val="2345455457"/>
                    </a:ext>
                  </a:extLst>
                </a:gridCol>
              </a:tblGrid>
              <a:tr h="376242">
                <a:tc>
                  <a:txBody>
                    <a:bodyPr/>
                    <a:lstStyle/>
                    <a:p>
                      <a:endParaRPr lang="en-GB" sz="1200" dirty="0"/>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607316047"/>
                  </a:ext>
                </a:extLst>
              </a:tr>
              <a:tr h="231599">
                <a:tc>
                  <a:txBody>
                    <a:bodyPr/>
                    <a:lstStyle/>
                    <a:p>
                      <a:r>
                        <a:rPr lang="ja-JP" sz="1200" dirty="0">
                          <a:solidFill>
                            <a:srgbClr val="363636"/>
                          </a:solidFill>
                        </a:rPr>
                        <a:t>DQB1* 03：01ステータス</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358697"/>
                  </a:ext>
                </a:extLst>
              </a:tr>
              <a:tr h="231599">
                <a:tc>
                  <a:txBody>
                    <a:bodyPr/>
                    <a:lstStyle/>
                    <a:p>
                      <a:r>
                        <a:rPr lang="ja-JP" sz="1200" dirty="0">
                          <a:solidFill>
                            <a:srgbClr val="363636"/>
                          </a:solidFill>
                        </a:rPr>
                        <a:t>n</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8762745"/>
                  </a:ext>
                </a:extLst>
              </a:tr>
              <a:tr h="231599">
                <a:tc>
                  <a:txBody>
                    <a:bodyPr/>
                    <a:lstStyle/>
                    <a:p>
                      <a:r>
                        <a:rPr lang="ja-JP" sz="1200" dirty="0">
                          <a:solidFill>
                            <a:srgbClr val="363636"/>
                          </a:solidFill>
                        </a:rPr>
                        <a:t>mOS、</a:t>
                      </a:r>
                      <a:r>
                        <a:rPr lang="ja-JP" sz="1200" baseline="0" dirty="0">
                          <a:solidFill>
                            <a:srgbClr val="363636"/>
                          </a:solidFill>
                        </a:rPr>
                        <a:t>月</a:t>
                      </a:r>
                      <a:r>
                        <a:rPr lang="ja-JP" sz="1200" dirty="0">
                          <a:solidFill>
                            <a:srgbClr val="363636"/>
                          </a:solidFill>
                        </a:rPr>
                        <a:t>（95%CI）</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0998117"/>
                  </a:ext>
                </a:extLst>
              </a:tr>
              <a:tr h="231599">
                <a:tc>
                  <a:txBody>
                    <a:bodyPr/>
                    <a:lstStyle/>
                    <a:p>
                      <a:r>
                        <a:rPr lang="ja-JP" sz="1200" dirty="0">
                          <a:solidFill>
                            <a:srgbClr val="363636"/>
                          </a:solidFill>
                        </a:rPr>
                        <a:t>HR（95%CI）</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97709814"/>
                  </a:ext>
                </a:extLst>
              </a:tr>
              <a:tr h="231599">
                <a:tc>
                  <a:txBody>
                    <a:bodyPr/>
                    <a:lstStyle/>
                    <a:p>
                      <a:r>
                        <a:rPr lang="ja-JP" sz="1200" dirty="0">
                          <a:solidFill>
                            <a:srgbClr val="363636"/>
                          </a:solidFill>
                        </a:rPr>
                        <a:t>OS &lt;18か月、n</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5795611"/>
                  </a:ext>
                </a:extLst>
              </a:tr>
              <a:tr h="2315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dirty="0">
                          <a:solidFill>
                            <a:srgbClr val="363636"/>
                          </a:solidFill>
                        </a:rPr>
                        <a:t>OS ≥18か月、n</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3034486"/>
                  </a:ext>
                </a:extLst>
              </a:tr>
              <a:tr h="432277">
                <a:tc>
                  <a:txBody>
                    <a:bodyPr/>
                    <a:lstStyle/>
                    <a:p>
                      <a:r>
                        <a:rPr lang="ja-JP" sz="1200" dirty="0">
                          <a:solidFill>
                            <a:srgbClr val="363636"/>
                          </a:solidFill>
                        </a:rPr>
                        <a:t>オッズDQB1* 03：01存在</a:t>
                      </a:r>
                      <a:br>
                        <a:rPr lang="ja-JP" sz="1200" dirty="0">
                          <a:solidFill>
                            <a:srgbClr val="363636"/>
                          </a:solidFill>
                        </a:rPr>
                      </a:br>
                      <a:r>
                        <a:rPr lang="ja-JP" sz="1200" dirty="0">
                          <a:solidFill>
                            <a:srgbClr val="363636"/>
                          </a:solidFill>
                        </a:rPr>
                        <a:t>（OS≥18か月 対 &lt;18カ月）</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2947705"/>
                  </a:ext>
                </a:extLst>
              </a:tr>
            </a:tbl>
          </a:graphicData>
        </a:graphic>
      </p:graphicFrame>
      <p:sp>
        <p:nvSpPr>
          <p:cNvPr id="7" name="TextBox 6">
            <a:extLst>
              <a:ext uri="{FF2B5EF4-FFF2-40B4-BE49-F238E27FC236}">
                <a16:creationId xmlns:a16="http://schemas.microsoft.com/office/drawing/2014/main" id="{B117C519-65AC-4828-8150-3F36910AA40B}"/>
              </a:ext>
            </a:extLst>
          </p:cNvPr>
          <p:cNvSpPr txBox="1"/>
          <p:nvPr/>
        </p:nvSpPr>
        <p:spPr>
          <a:xfrm>
            <a:off x="4140788" y="1580119"/>
            <a:ext cx="1240666" cy="338554"/>
          </a:xfrm>
          <a:prstGeom prst="rect">
            <a:avLst/>
          </a:prstGeom>
          <a:noFill/>
        </p:spPr>
        <p:txBody>
          <a:bodyPr wrap="none" rtlCol="0">
            <a:spAutoFit/>
          </a:bodyPr>
          <a:lstStyle/>
          <a:p>
            <a:pPr algn="ctr"/>
            <a:r>
              <a:rPr lang="ja-JP" sz="1600" b="1">
                <a:solidFill>
                  <a:schemeClr val="accent3"/>
                </a:solidFill>
              </a:rPr>
              <a:t>D + T + EP</a:t>
            </a:r>
          </a:p>
        </p:txBody>
      </p:sp>
      <p:grpSp>
        <p:nvGrpSpPr>
          <p:cNvPr id="8" name="Group 7">
            <a:extLst>
              <a:ext uri="{FF2B5EF4-FFF2-40B4-BE49-F238E27FC236}">
                <a16:creationId xmlns:a16="http://schemas.microsoft.com/office/drawing/2014/main" id="{651C7CB6-E80F-4F4A-9B4D-4E7D4A84008B}"/>
              </a:ext>
            </a:extLst>
          </p:cNvPr>
          <p:cNvGrpSpPr/>
          <p:nvPr/>
        </p:nvGrpSpPr>
        <p:grpSpPr>
          <a:xfrm>
            <a:off x="3853745" y="1954634"/>
            <a:ext cx="1616081" cy="461665"/>
            <a:chOff x="2724091" y="2897037"/>
            <a:chExt cx="1616081" cy="461665"/>
          </a:xfrm>
        </p:grpSpPr>
        <p:sp>
          <p:nvSpPr>
            <p:cNvPr id="9" name="TextBox 8">
              <a:extLst>
                <a:ext uri="{FF2B5EF4-FFF2-40B4-BE49-F238E27FC236}">
                  <a16:creationId xmlns:a16="http://schemas.microsoft.com/office/drawing/2014/main" id="{7EF23AAC-2EFE-4507-9123-839E1C8F8970}"/>
                </a:ext>
              </a:extLst>
            </p:cNvPr>
            <p:cNvSpPr txBox="1"/>
            <p:nvPr/>
          </p:nvSpPr>
          <p:spPr>
            <a:xfrm>
              <a:off x="2946805" y="2897037"/>
              <a:ext cx="1393367" cy="461665"/>
            </a:xfrm>
            <a:prstGeom prst="rect">
              <a:avLst/>
            </a:prstGeom>
            <a:noFill/>
          </p:spPr>
          <p:txBody>
            <a:bodyPr wrap="none" rtlCol="0">
              <a:spAutoFit/>
            </a:bodyPr>
            <a:lstStyle/>
            <a:p>
              <a:r>
                <a:rPr lang="ja-JP" sz="1200">
                  <a:solidFill>
                    <a:schemeClr val="tx1"/>
                  </a:solidFill>
                </a:rPr>
                <a:t>DQB1*03:01 +ve</a:t>
              </a:r>
            </a:p>
            <a:p>
              <a:r>
                <a:rPr lang="ja-JP" sz="1200">
                  <a:solidFill>
                    <a:schemeClr val="tx1"/>
                  </a:solidFill>
                </a:rPr>
                <a:t>DQB1*03:01 –ve</a:t>
              </a:r>
            </a:p>
          </p:txBody>
        </p:sp>
        <p:cxnSp>
          <p:nvCxnSpPr>
            <p:cNvPr id="10" name="Straight Connector 9">
              <a:extLst>
                <a:ext uri="{FF2B5EF4-FFF2-40B4-BE49-F238E27FC236}">
                  <a16:creationId xmlns:a16="http://schemas.microsoft.com/office/drawing/2014/main" id="{523E7137-E684-4B37-91A6-9F80CBB625A4}"/>
                </a:ext>
              </a:extLst>
            </p:cNvPr>
            <p:cNvCxnSpPr>
              <a:cxnSpLocks/>
            </p:cNvCxnSpPr>
            <p:nvPr/>
          </p:nvCxnSpPr>
          <p:spPr>
            <a:xfrm>
              <a:off x="2724091" y="3058570"/>
              <a:ext cx="261952"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AF3AB83-E450-4BFE-9E45-33825786024A}"/>
                </a:ext>
              </a:extLst>
            </p:cNvPr>
            <p:cNvCxnSpPr>
              <a:cxnSpLocks/>
            </p:cNvCxnSpPr>
            <p:nvPr/>
          </p:nvCxnSpPr>
          <p:spPr>
            <a:xfrm>
              <a:off x="2724091" y="3212095"/>
              <a:ext cx="261952" cy="0"/>
            </a:xfrm>
            <a:prstGeom prst="line">
              <a:avLst/>
            </a:prstGeom>
            <a:noFill/>
            <a:ln w="22225" cap="flat">
              <a:solidFill>
                <a:schemeClr val="bg2"/>
              </a:solidFill>
              <a:prstDash val="solid"/>
              <a:miter/>
            </a:ln>
          </p:spPr>
        </p:cxnSp>
      </p:grpSp>
      <p:grpSp>
        <p:nvGrpSpPr>
          <p:cNvPr id="12" name="Group 11">
            <a:extLst>
              <a:ext uri="{FF2B5EF4-FFF2-40B4-BE49-F238E27FC236}">
                <a16:creationId xmlns:a16="http://schemas.microsoft.com/office/drawing/2014/main" id="{4D7606A3-A68F-47B3-BD49-7EA8E5355B4F}"/>
              </a:ext>
            </a:extLst>
          </p:cNvPr>
          <p:cNvGrpSpPr/>
          <p:nvPr/>
        </p:nvGrpSpPr>
        <p:grpSpPr>
          <a:xfrm>
            <a:off x="2028197" y="1457195"/>
            <a:ext cx="3594058" cy="2821804"/>
            <a:chOff x="55828" y="1520850"/>
            <a:chExt cx="4107536" cy="2550138"/>
          </a:xfrm>
        </p:grpSpPr>
        <p:sp>
          <p:nvSpPr>
            <p:cNvPr id="13" name="Freeform 21">
              <a:extLst>
                <a:ext uri="{FF2B5EF4-FFF2-40B4-BE49-F238E27FC236}">
                  <a16:creationId xmlns:a16="http://schemas.microsoft.com/office/drawing/2014/main" id="{65CF9585-126A-49EC-81A8-ED0D61F7237D}"/>
                </a:ext>
              </a:extLst>
            </p:cNvPr>
            <p:cNvSpPr>
              <a:spLocks/>
            </p:cNvSpPr>
            <p:nvPr/>
          </p:nvSpPr>
          <p:spPr bwMode="auto">
            <a:xfrm>
              <a:off x="771195" y="1666488"/>
              <a:ext cx="3269863" cy="157798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4" name="Line 6">
              <a:extLst>
                <a:ext uri="{FF2B5EF4-FFF2-40B4-BE49-F238E27FC236}">
                  <a16:creationId xmlns:a16="http://schemas.microsoft.com/office/drawing/2014/main" id="{26620ED8-7C5C-4638-81EA-4C8D8A58795B}"/>
                </a:ext>
              </a:extLst>
            </p:cNvPr>
            <p:cNvSpPr>
              <a:spLocks noChangeShapeType="1"/>
            </p:cNvSpPr>
            <p:nvPr/>
          </p:nvSpPr>
          <p:spPr bwMode="auto">
            <a:xfrm>
              <a:off x="684961" y="165949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5" name="Line 7">
              <a:extLst>
                <a:ext uri="{FF2B5EF4-FFF2-40B4-BE49-F238E27FC236}">
                  <a16:creationId xmlns:a16="http://schemas.microsoft.com/office/drawing/2014/main" id="{315B7764-7ECE-416F-B6B9-E4078AE77BE8}"/>
                </a:ext>
              </a:extLst>
            </p:cNvPr>
            <p:cNvSpPr>
              <a:spLocks noChangeShapeType="1"/>
            </p:cNvSpPr>
            <p:nvPr/>
          </p:nvSpPr>
          <p:spPr bwMode="auto">
            <a:xfrm>
              <a:off x="684961" y="198461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 name="Line 8">
              <a:extLst>
                <a:ext uri="{FF2B5EF4-FFF2-40B4-BE49-F238E27FC236}">
                  <a16:creationId xmlns:a16="http://schemas.microsoft.com/office/drawing/2014/main" id="{BE03A469-0DB8-4730-A9CA-5697A0959376}"/>
                </a:ext>
              </a:extLst>
            </p:cNvPr>
            <p:cNvSpPr>
              <a:spLocks noChangeShapeType="1"/>
            </p:cNvSpPr>
            <p:nvPr/>
          </p:nvSpPr>
          <p:spPr bwMode="auto">
            <a:xfrm>
              <a:off x="684961" y="229513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7" name="Line 9">
              <a:extLst>
                <a:ext uri="{FF2B5EF4-FFF2-40B4-BE49-F238E27FC236}">
                  <a16:creationId xmlns:a16="http://schemas.microsoft.com/office/drawing/2014/main" id="{16105024-4D97-4A62-A0FA-A865589EC28C}"/>
                </a:ext>
              </a:extLst>
            </p:cNvPr>
            <p:cNvSpPr>
              <a:spLocks noChangeShapeType="1"/>
            </p:cNvSpPr>
            <p:nvPr/>
          </p:nvSpPr>
          <p:spPr bwMode="auto">
            <a:xfrm>
              <a:off x="684961" y="261569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8" name="Line 10">
              <a:extLst>
                <a:ext uri="{FF2B5EF4-FFF2-40B4-BE49-F238E27FC236}">
                  <a16:creationId xmlns:a16="http://schemas.microsoft.com/office/drawing/2014/main" id="{D987429B-3FF4-4548-A0CE-CE56FECA6FA2}"/>
                </a:ext>
              </a:extLst>
            </p:cNvPr>
            <p:cNvSpPr>
              <a:spLocks noChangeShapeType="1"/>
            </p:cNvSpPr>
            <p:nvPr/>
          </p:nvSpPr>
          <p:spPr bwMode="auto">
            <a:xfrm>
              <a:off x="684961" y="292955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9" name="Line 11">
              <a:extLst>
                <a:ext uri="{FF2B5EF4-FFF2-40B4-BE49-F238E27FC236}">
                  <a16:creationId xmlns:a16="http://schemas.microsoft.com/office/drawing/2014/main" id="{F04D5FA8-2EA5-45BD-900E-37DEFB9C0F96}"/>
                </a:ext>
              </a:extLst>
            </p:cNvPr>
            <p:cNvSpPr>
              <a:spLocks noChangeShapeType="1"/>
            </p:cNvSpPr>
            <p:nvPr/>
          </p:nvSpPr>
          <p:spPr bwMode="auto">
            <a:xfrm>
              <a:off x="694793" y="323704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20" name="Group 19">
              <a:extLst>
                <a:ext uri="{FF2B5EF4-FFF2-40B4-BE49-F238E27FC236}">
                  <a16:creationId xmlns:a16="http://schemas.microsoft.com/office/drawing/2014/main" id="{9C19B941-1500-486F-94DF-CCEB23076D7F}"/>
                </a:ext>
              </a:extLst>
            </p:cNvPr>
            <p:cNvGrpSpPr/>
            <p:nvPr/>
          </p:nvGrpSpPr>
          <p:grpSpPr>
            <a:xfrm>
              <a:off x="55828" y="1520850"/>
              <a:ext cx="685287" cy="1861746"/>
              <a:chOff x="-22828" y="1520849"/>
              <a:chExt cx="685287" cy="1883176"/>
            </a:xfrm>
          </p:grpSpPr>
          <p:sp>
            <p:nvSpPr>
              <p:cNvPr id="79" name="TextBox 78">
                <a:extLst>
                  <a:ext uri="{FF2B5EF4-FFF2-40B4-BE49-F238E27FC236}">
                    <a16:creationId xmlns:a16="http://schemas.microsoft.com/office/drawing/2014/main" id="{0177C888-F743-4C94-99AB-F57A65DAC052}"/>
                  </a:ext>
                </a:extLst>
              </p:cNvPr>
              <p:cNvSpPr txBox="1"/>
              <p:nvPr/>
            </p:nvSpPr>
            <p:spPr>
              <a:xfrm rot="16200000">
                <a:off x="-475740" y="2321958"/>
                <a:ext cx="1222397" cy="316574"/>
              </a:xfrm>
              <a:prstGeom prst="rect">
                <a:avLst/>
              </a:prstGeom>
              <a:noFill/>
            </p:spPr>
            <p:txBody>
              <a:bodyPr wrap="none" rtlCol="0">
                <a:spAutoFit/>
              </a:bodyPr>
              <a:lstStyle/>
              <a:p>
                <a:pPr algn="ctr" fontAlgn="base">
                  <a:spcBef>
                    <a:spcPct val="0"/>
                  </a:spcBef>
                  <a:spcAft>
                    <a:spcPct val="0"/>
                  </a:spcAft>
                </a:pPr>
                <a:r>
                  <a:rPr lang="ja-JP" sz="1200">
                    <a:solidFill>
                      <a:srgbClr val="363636"/>
                    </a:solidFill>
                    <a:cs typeface="Arial" panose="020B0604020202020204" pitchFamily="34" charset="0"/>
                  </a:rPr>
                  <a:t>OSの確率</a:t>
                </a:r>
              </a:p>
            </p:txBody>
          </p:sp>
          <p:sp>
            <p:nvSpPr>
              <p:cNvPr id="80" name="TextBox 79">
                <a:extLst>
                  <a:ext uri="{FF2B5EF4-FFF2-40B4-BE49-F238E27FC236}">
                    <a16:creationId xmlns:a16="http://schemas.microsoft.com/office/drawing/2014/main" id="{AE823E94-19B5-4664-A9B1-5454F7A8E418}"/>
                  </a:ext>
                </a:extLst>
              </p:cNvPr>
              <p:cNvSpPr txBox="1"/>
              <p:nvPr/>
            </p:nvSpPr>
            <p:spPr>
              <a:xfrm>
                <a:off x="264580" y="1520849"/>
                <a:ext cx="397866"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1.0</a:t>
                </a:r>
              </a:p>
            </p:txBody>
          </p:sp>
          <p:sp>
            <p:nvSpPr>
              <p:cNvPr id="81" name="TextBox 80">
                <a:extLst>
                  <a:ext uri="{FF2B5EF4-FFF2-40B4-BE49-F238E27FC236}">
                    <a16:creationId xmlns:a16="http://schemas.microsoft.com/office/drawing/2014/main" id="{9E6B228A-F7F6-4439-A6DB-F9E5883ACC1D}"/>
                  </a:ext>
                </a:extLst>
              </p:cNvPr>
              <p:cNvSpPr txBox="1"/>
              <p:nvPr/>
            </p:nvSpPr>
            <p:spPr>
              <a:xfrm>
                <a:off x="264585" y="1850926"/>
                <a:ext cx="397866"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0.8</a:t>
                </a:r>
              </a:p>
            </p:txBody>
          </p:sp>
          <p:sp>
            <p:nvSpPr>
              <p:cNvPr id="82" name="TextBox 81">
                <a:extLst>
                  <a:ext uri="{FF2B5EF4-FFF2-40B4-BE49-F238E27FC236}">
                    <a16:creationId xmlns:a16="http://schemas.microsoft.com/office/drawing/2014/main" id="{160A8993-F54C-4282-B85B-84B43B0ACE4C}"/>
                  </a:ext>
                </a:extLst>
              </p:cNvPr>
              <p:cNvSpPr txBox="1"/>
              <p:nvPr/>
            </p:nvSpPr>
            <p:spPr>
              <a:xfrm>
                <a:off x="264585" y="2164875"/>
                <a:ext cx="397866"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0.6</a:t>
                </a:r>
              </a:p>
            </p:txBody>
          </p:sp>
          <p:sp>
            <p:nvSpPr>
              <p:cNvPr id="83" name="TextBox 82">
                <a:extLst>
                  <a:ext uri="{FF2B5EF4-FFF2-40B4-BE49-F238E27FC236}">
                    <a16:creationId xmlns:a16="http://schemas.microsoft.com/office/drawing/2014/main" id="{8E6FEB43-FEAB-4358-8909-FB5996DDBB0D}"/>
                  </a:ext>
                </a:extLst>
              </p:cNvPr>
              <p:cNvSpPr txBox="1"/>
              <p:nvPr/>
            </p:nvSpPr>
            <p:spPr>
              <a:xfrm>
                <a:off x="264585" y="2488978"/>
                <a:ext cx="397866"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0.4</a:t>
                </a:r>
              </a:p>
            </p:txBody>
          </p:sp>
          <p:sp>
            <p:nvSpPr>
              <p:cNvPr id="84" name="TextBox 83">
                <a:extLst>
                  <a:ext uri="{FF2B5EF4-FFF2-40B4-BE49-F238E27FC236}">
                    <a16:creationId xmlns:a16="http://schemas.microsoft.com/office/drawing/2014/main" id="{BA952849-765C-40E3-9ABE-58AF7A8D9E10}"/>
                  </a:ext>
                </a:extLst>
              </p:cNvPr>
              <p:cNvSpPr txBox="1"/>
              <p:nvPr/>
            </p:nvSpPr>
            <p:spPr>
              <a:xfrm>
                <a:off x="264585" y="2806311"/>
                <a:ext cx="397866"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0.2</a:t>
                </a:r>
              </a:p>
            </p:txBody>
          </p:sp>
          <p:sp>
            <p:nvSpPr>
              <p:cNvPr id="85" name="TextBox 84">
                <a:extLst>
                  <a:ext uri="{FF2B5EF4-FFF2-40B4-BE49-F238E27FC236}">
                    <a16:creationId xmlns:a16="http://schemas.microsoft.com/office/drawing/2014/main" id="{1E2B07A7-65F3-4DEE-91C8-7F795D79256C}"/>
                  </a:ext>
                </a:extLst>
              </p:cNvPr>
              <p:cNvSpPr txBox="1"/>
              <p:nvPr/>
            </p:nvSpPr>
            <p:spPr>
              <a:xfrm>
                <a:off x="392833" y="3127026"/>
                <a:ext cx="269626"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a:t>
                </a:r>
              </a:p>
            </p:txBody>
          </p:sp>
        </p:grpSp>
        <p:grpSp>
          <p:nvGrpSpPr>
            <p:cNvPr id="21" name="Group 20">
              <a:extLst>
                <a:ext uri="{FF2B5EF4-FFF2-40B4-BE49-F238E27FC236}">
                  <a16:creationId xmlns:a16="http://schemas.microsoft.com/office/drawing/2014/main" id="{26CB7CBC-8839-4570-AF0C-56EF5639E3E3}"/>
                </a:ext>
              </a:extLst>
            </p:cNvPr>
            <p:cNvGrpSpPr/>
            <p:nvPr/>
          </p:nvGrpSpPr>
          <p:grpSpPr>
            <a:xfrm>
              <a:off x="678659" y="3240203"/>
              <a:ext cx="3484705" cy="457126"/>
              <a:chOff x="1451763" y="5471106"/>
              <a:chExt cx="4782315" cy="462387"/>
            </a:xfrm>
          </p:grpSpPr>
          <p:sp>
            <p:nvSpPr>
              <p:cNvPr id="52" name="TextBox 51">
                <a:extLst>
                  <a:ext uri="{FF2B5EF4-FFF2-40B4-BE49-F238E27FC236}">
                    <a16:creationId xmlns:a16="http://schemas.microsoft.com/office/drawing/2014/main" id="{21294467-3D9B-4EA8-BEFB-1BA8257CA075}"/>
                  </a:ext>
                </a:extLst>
              </p:cNvPr>
              <p:cNvSpPr txBox="1"/>
              <p:nvPr/>
            </p:nvSpPr>
            <p:spPr>
              <a:xfrm>
                <a:off x="1874548" y="5680280"/>
                <a:ext cx="3877426" cy="253213"/>
              </a:xfrm>
              <a:prstGeom prst="rect">
                <a:avLst/>
              </a:prstGeom>
              <a:noFill/>
            </p:spPr>
            <p:txBody>
              <a:bodyPr wrap="none" rtlCol="0">
                <a:spAutoFit/>
              </a:bodyPr>
              <a:lstStyle/>
              <a:p>
                <a:pPr algn="ctr" fontAlgn="base">
                  <a:spcBef>
                    <a:spcPct val="0"/>
                  </a:spcBef>
                  <a:spcAft>
                    <a:spcPct val="0"/>
                  </a:spcAft>
                </a:pPr>
                <a:r>
                  <a:rPr lang="ja-JP" sz="1200">
                    <a:solidFill>
                      <a:srgbClr val="363636"/>
                    </a:solidFill>
                    <a:latin typeface="Arial" panose="020B0604020202020204" pitchFamily="34" charset="0"/>
                    <a:ea typeface="MS Mincho"/>
                    <a:cs typeface="Arial" panose="020B0604020202020204" pitchFamily="34" charset="0"/>
                  </a:rPr>
                  <a:t>無作為化からの経過期間、月</a:t>
                </a:r>
              </a:p>
            </p:txBody>
          </p:sp>
          <p:sp>
            <p:nvSpPr>
              <p:cNvPr id="53" name="Line 21">
                <a:extLst>
                  <a:ext uri="{FF2B5EF4-FFF2-40B4-BE49-F238E27FC236}">
                    <a16:creationId xmlns:a16="http://schemas.microsoft.com/office/drawing/2014/main" id="{0CB4EE4F-2F50-4D85-BAB6-1CC11CA3F038}"/>
                  </a:ext>
                </a:extLst>
              </p:cNvPr>
              <p:cNvSpPr>
                <a:spLocks noChangeShapeType="1"/>
              </p:cNvSpPr>
              <p:nvPr/>
            </p:nvSpPr>
            <p:spPr bwMode="auto">
              <a:xfrm>
                <a:off x="607070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A41E5DAC-868D-4F7E-ACE8-DC3B909B45D0}"/>
                  </a:ext>
                </a:extLst>
              </p:cNvPr>
              <p:cNvSpPr txBox="1"/>
              <p:nvPr/>
            </p:nvSpPr>
            <p:spPr>
              <a:xfrm>
                <a:off x="5901110" y="5543106"/>
                <a:ext cx="332968"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36</a:t>
                </a:r>
              </a:p>
            </p:txBody>
          </p:sp>
          <p:sp>
            <p:nvSpPr>
              <p:cNvPr id="55" name="Line 21">
                <a:extLst>
                  <a:ext uri="{FF2B5EF4-FFF2-40B4-BE49-F238E27FC236}">
                    <a16:creationId xmlns:a16="http://schemas.microsoft.com/office/drawing/2014/main" id="{ED31479D-BE14-4C3E-A106-8233C1A4FED0}"/>
                  </a:ext>
                </a:extLst>
              </p:cNvPr>
              <p:cNvSpPr>
                <a:spLocks noChangeShapeType="1"/>
              </p:cNvSpPr>
              <p:nvPr/>
            </p:nvSpPr>
            <p:spPr bwMode="auto">
              <a:xfrm>
                <a:off x="569506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7" name="Line 21">
                <a:extLst>
                  <a:ext uri="{FF2B5EF4-FFF2-40B4-BE49-F238E27FC236}">
                    <a16:creationId xmlns:a16="http://schemas.microsoft.com/office/drawing/2014/main" id="{36328333-2069-432F-886D-373540FB94F0}"/>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21CCAD6D-73DA-472B-AFDE-86F07BBC8107}"/>
                  </a:ext>
                </a:extLst>
              </p:cNvPr>
              <p:cNvSpPr txBox="1"/>
              <p:nvPr/>
            </p:nvSpPr>
            <p:spPr>
              <a:xfrm>
                <a:off x="5149835" y="5543106"/>
                <a:ext cx="332968"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30</a:t>
                </a:r>
              </a:p>
            </p:txBody>
          </p:sp>
          <p:sp>
            <p:nvSpPr>
              <p:cNvPr id="59" name="Line 21">
                <a:extLst>
                  <a:ext uri="{FF2B5EF4-FFF2-40B4-BE49-F238E27FC236}">
                    <a16:creationId xmlns:a16="http://schemas.microsoft.com/office/drawing/2014/main" id="{9B8FDAAC-D52A-43A3-AC0B-38977DFDDCD0}"/>
                  </a:ext>
                </a:extLst>
              </p:cNvPr>
              <p:cNvSpPr>
                <a:spLocks noChangeShapeType="1"/>
              </p:cNvSpPr>
              <p:nvPr/>
            </p:nvSpPr>
            <p:spPr bwMode="auto">
              <a:xfrm>
                <a:off x="4943794"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1" name="Line 21">
                <a:extLst>
                  <a:ext uri="{FF2B5EF4-FFF2-40B4-BE49-F238E27FC236}">
                    <a16:creationId xmlns:a16="http://schemas.microsoft.com/office/drawing/2014/main" id="{9FCF83FE-0391-4759-BC55-40F28FAFE212}"/>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5208D38E-0C6B-4682-9B36-84D4A17387F7}"/>
                  </a:ext>
                </a:extLst>
              </p:cNvPr>
              <p:cNvSpPr txBox="1"/>
              <p:nvPr/>
            </p:nvSpPr>
            <p:spPr>
              <a:xfrm>
                <a:off x="4398561" y="5543106"/>
                <a:ext cx="332968"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24</a:t>
                </a:r>
              </a:p>
            </p:txBody>
          </p:sp>
          <p:sp>
            <p:nvSpPr>
              <p:cNvPr id="63" name="Line 21">
                <a:extLst>
                  <a:ext uri="{FF2B5EF4-FFF2-40B4-BE49-F238E27FC236}">
                    <a16:creationId xmlns:a16="http://schemas.microsoft.com/office/drawing/2014/main" id="{D3FEB234-6F34-4DCE-BEAD-3DA882517F07}"/>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5" name="Line 21">
                <a:extLst>
                  <a:ext uri="{FF2B5EF4-FFF2-40B4-BE49-F238E27FC236}">
                    <a16:creationId xmlns:a16="http://schemas.microsoft.com/office/drawing/2014/main" id="{E2E32C1E-F43D-4BE0-BFB7-DE0D65158250}"/>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D129999D-C1C0-4425-91C7-5324B5B50EE0}"/>
                  </a:ext>
                </a:extLst>
              </p:cNvPr>
              <p:cNvSpPr txBox="1"/>
              <p:nvPr/>
            </p:nvSpPr>
            <p:spPr>
              <a:xfrm>
                <a:off x="3647287" y="5543106"/>
                <a:ext cx="332968"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18</a:t>
                </a:r>
              </a:p>
            </p:txBody>
          </p:sp>
          <p:sp>
            <p:nvSpPr>
              <p:cNvPr id="67" name="Line 21">
                <a:extLst>
                  <a:ext uri="{FF2B5EF4-FFF2-40B4-BE49-F238E27FC236}">
                    <a16:creationId xmlns:a16="http://schemas.microsoft.com/office/drawing/2014/main" id="{F5FA2F66-EDBC-44C2-A540-09B821B6AB27}"/>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69" name="Line 21">
                <a:extLst>
                  <a:ext uri="{FF2B5EF4-FFF2-40B4-BE49-F238E27FC236}">
                    <a16:creationId xmlns:a16="http://schemas.microsoft.com/office/drawing/2014/main" id="{483C164A-6FA5-4421-8B1B-93D0455919F2}"/>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A9FD2660-E250-4E79-8B22-652933E2E4A2}"/>
                  </a:ext>
                </a:extLst>
              </p:cNvPr>
              <p:cNvSpPr txBox="1"/>
              <p:nvPr/>
            </p:nvSpPr>
            <p:spPr>
              <a:xfrm>
                <a:off x="2896014" y="5543106"/>
                <a:ext cx="332968"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12</a:t>
                </a:r>
              </a:p>
            </p:txBody>
          </p:sp>
          <p:sp>
            <p:nvSpPr>
              <p:cNvPr id="71" name="Line 21">
                <a:extLst>
                  <a:ext uri="{FF2B5EF4-FFF2-40B4-BE49-F238E27FC236}">
                    <a16:creationId xmlns:a16="http://schemas.microsoft.com/office/drawing/2014/main" id="{5C3E4B10-93A2-43BD-A6B7-200003981893}"/>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73" name="Line 21">
                <a:extLst>
                  <a:ext uri="{FF2B5EF4-FFF2-40B4-BE49-F238E27FC236}">
                    <a16:creationId xmlns:a16="http://schemas.microsoft.com/office/drawing/2014/main" id="{E219F723-BCFE-488C-9669-45A19E729A3D}"/>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05ACC344-D5EB-453C-BB51-0A227D2D4A1A}"/>
                  </a:ext>
                </a:extLst>
              </p:cNvPr>
              <p:cNvSpPr txBox="1"/>
              <p:nvPr/>
            </p:nvSpPr>
            <p:spPr>
              <a:xfrm>
                <a:off x="2203037" y="5543106"/>
                <a:ext cx="216372"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6</a:t>
                </a:r>
              </a:p>
            </p:txBody>
          </p:sp>
          <p:sp>
            <p:nvSpPr>
              <p:cNvPr id="75" name="Line 21">
                <a:extLst>
                  <a:ext uri="{FF2B5EF4-FFF2-40B4-BE49-F238E27FC236}">
                    <a16:creationId xmlns:a16="http://schemas.microsoft.com/office/drawing/2014/main" id="{DDE8052E-9110-45D4-9926-27D75C378BCE}"/>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77" name="Line 21">
                <a:extLst>
                  <a:ext uri="{FF2B5EF4-FFF2-40B4-BE49-F238E27FC236}">
                    <a16:creationId xmlns:a16="http://schemas.microsoft.com/office/drawing/2014/main" id="{04887FF5-1E5C-4D99-9807-7713CB29B0DF}"/>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560E4230-5E20-4C91-880D-D0160EDAA25D}"/>
                  </a:ext>
                </a:extLst>
              </p:cNvPr>
              <p:cNvSpPr txBox="1"/>
              <p:nvPr/>
            </p:nvSpPr>
            <p:spPr>
              <a:xfrm>
                <a:off x="1451763" y="5543106"/>
                <a:ext cx="216372"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0</a:t>
                </a:r>
              </a:p>
            </p:txBody>
          </p:sp>
        </p:grpSp>
        <p:grpSp>
          <p:nvGrpSpPr>
            <p:cNvPr id="22" name="Group 21">
              <a:extLst>
                <a:ext uri="{FF2B5EF4-FFF2-40B4-BE49-F238E27FC236}">
                  <a16:creationId xmlns:a16="http://schemas.microsoft.com/office/drawing/2014/main" id="{7432E15F-CC82-4234-8252-29A6F1872016}"/>
                </a:ext>
              </a:extLst>
            </p:cNvPr>
            <p:cNvGrpSpPr/>
            <p:nvPr/>
          </p:nvGrpSpPr>
          <p:grpSpPr>
            <a:xfrm>
              <a:off x="652314" y="3618998"/>
              <a:ext cx="3484704" cy="257370"/>
              <a:chOff x="793843" y="3866627"/>
              <a:chExt cx="3484704" cy="257370"/>
            </a:xfrm>
          </p:grpSpPr>
          <p:sp>
            <p:nvSpPr>
              <p:cNvPr id="39" name="TextBox 38">
                <a:extLst>
                  <a:ext uri="{FF2B5EF4-FFF2-40B4-BE49-F238E27FC236}">
                    <a16:creationId xmlns:a16="http://schemas.microsoft.com/office/drawing/2014/main" id="{C5EA8005-ACE3-478E-84C9-E3EAE7B30ED5}"/>
                  </a:ext>
                </a:extLst>
              </p:cNvPr>
              <p:cNvSpPr txBox="1"/>
              <p:nvPr/>
            </p:nvSpPr>
            <p:spPr>
              <a:xfrm>
                <a:off x="4120885" y="3866627"/>
                <a:ext cx="157662"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0</a:t>
                </a:r>
              </a:p>
            </p:txBody>
          </p:sp>
          <p:sp>
            <p:nvSpPr>
              <p:cNvPr id="40" name="TextBox 39">
                <a:extLst>
                  <a:ext uri="{FF2B5EF4-FFF2-40B4-BE49-F238E27FC236}">
                    <a16:creationId xmlns:a16="http://schemas.microsoft.com/office/drawing/2014/main" id="{4B21B016-A9B9-45FB-BC89-B136C6DD4A02}"/>
                  </a:ext>
                </a:extLst>
              </p:cNvPr>
              <p:cNvSpPr txBox="1"/>
              <p:nvPr/>
            </p:nvSpPr>
            <p:spPr>
              <a:xfrm>
                <a:off x="3847171" y="3866627"/>
                <a:ext cx="157662"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0</a:t>
                </a:r>
              </a:p>
            </p:txBody>
          </p:sp>
          <p:sp>
            <p:nvSpPr>
              <p:cNvPr id="41" name="TextBox 40">
                <a:extLst>
                  <a:ext uri="{FF2B5EF4-FFF2-40B4-BE49-F238E27FC236}">
                    <a16:creationId xmlns:a16="http://schemas.microsoft.com/office/drawing/2014/main" id="{0A01DB82-3AF4-4831-8423-EE8932A07F17}"/>
                  </a:ext>
                </a:extLst>
              </p:cNvPr>
              <p:cNvSpPr txBox="1"/>
              <p:nvPr/>
            </p:nvSpPr>
            <p:spPr>
              <a:xfrm>
                <a:off x="3573458" y="3866627"/>
                <a:ext cx="157662"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6</a:t>
                </a:r>
              </a:p>
            </p:txBody>
          </p:sp>
          <p:sp>
            <p:nvSpPr>
              <p:cNvPr id="42" name="TextBox 41">
                <a:extLst>
                  <a:ext uri="{FF2B5EF4-FFF2-40B4-BE49-F238E27FC236}">
                    <a16:creationId xmlns:a16="http://schemas.microsoft.com/office/drawing/2014/main" id="{831E936A-44BF-4E30-B17E-E75473CF2493}"/>
                  </a:ext>
                </a:extLst>
              </p:cNvPr>
              <p:cNvSpPr txBox="1"/>
              <p:nvPr/>
            </p:nvSpPr>
            <p:spPr>
              <a:xfrm>
                <a:off x="3257265" y="3866627"/>
                <a:ext cx="242621"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10</a:t>
                </a:r>
              </a:p>
            </p:txBody>
          </p:sp>
          <p:sp>
            <p:nvSpPr>
              <p:cNvPr id="43" name="TextBox 42">
                <a:extLst>
                  <a:ext uri="{FF2B5EF4-FFF2-40B4-BE49-F238E27FC236}">
                    <a16:creationId xmlns:a16="http://schemas.microsoft.com/office/drawing/2014/main" id="{9E275013-E89B-4337-9553-6F199B04845E}"/>
                  </a:ext>
                </a:extLst>
              </p:cNvPr>
              <p:cNvSpPr txBox="1"/>
              <p:nvPr/>
            </p:nvSpPr>
            <p:spPr>
              <a:xfrm>
                <a:off x="2983551" y="3866627"/>
                <a:ext cx="242621"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15</a:t>
                </a:r>
              </a:p>
            </p:txBody>
          </p:sp>
          <p:sp>
            <p:nvSpPr>
              <p:cNvPr id="44" name="TextBox 43">
                <a:extLst>
                  <a:ext uri="{FF2B5EF4-FFF2-40B4-BE49-F238E27FC236}">
                    <a16:creationId xmlns:a16="http://schemas.microsoft.com/office/drawing/2014/main" id="{EA45FEEE-B2A1-4299-858C-EEF99C2715CC}"/>
                  </a:ext>
                </a:extLst>
              </p:cNvPr>
              <p:cNvSpPr txBox="1"/>
              <p:nvPr/>
            </p:nvSpPr>
            <p:spPr>
              <a:xfrm>
                <a:off x="2709838" y="3866627"/>
                <a:ext cx="242621"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22</a:t>
                </a:r>
              </a:p>
            </p:txBody>
          </p:sp>
          <p:sp>
            <p:nvSpPr>
              <p:cNvPr id="45" name="TextBox 44">
                <a:extLst>
                  <a:ext uri="{FF2B5EF4-FFF2-40B4-BE49-F238E27FC236}">
                    <a16:creationId xmlns:a16="http://schemas.microsoft.com/office/drawing/2014/main" id="{2748D99E-5B21-4137-9198-708D67A9EC7E}"/>
                  </a:ext>
                </a:extLst>
              </p:cNvPr>
              <p:cNvSpPr txBox="1"/>
              <p:nvPr/>
            </p:nvSpPr>
            <p:spPr>
              <a:xfrm>
                <a:off x="2436124" y="3866627"/>
                <a:ext cx="242621"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26</a:t>
                </a:r>
              </a:p>
            </p:txBody>
          </p:sp>
          <p:sp>
            <p:nvSpPr>
              <p:cNvPr id="46" name="TextBox 45">
                <a:extLst>
                  <a:ext uri="{FF2B5EF4-FFF2-40B4-BE49-F238E27FC236}">
                    <a16:creationId xmlns:a16="http://schemas.microsoft.com/office/drawing/2014/main" id="{07210F8E-B928-49BC-8ED4-094F028F4089}"/>
                  </a:ext>
                </a:extLst>
              </p:cNvPr>
              <p:cNvSpPr txBox="1"/>
              <p:nvPr/>
            </p:nvSpPr>
            <p:spPr>
              <a:xfrm>
                <a:off x="2162411" y="3866627"/>
                <a:ext cx="242621"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28</a:t>
                </a:r>
              </a:p>
            </p:txBody>
          </p:sp>
          <p:sp>
            <p:nvSpPr>
              <p:cNvPr id="47" name="TextBox 46">
                <a:extLst>
                  <a:ext uri="{FF2B5EF4-FFF2-40B4-BE49-F238E27FC236}">
                    <a16:creationId xmlns:a16="http://schemas.microsoft.com/office/drawing/2014/main" id="{A6F3F369-2A23-49B7-B32C-D435239113EE}"/>
                  </a:ext>
                </a:extLst>
              </p:cNvPr>
              <p:cNvSpPr txBox="1"/>
              <p:nvPr/>
            </p:nvSpPr>
            <p:spPr>
              <a:xfrm>
                <a:off x="1888698" y="3866627"/>
                <a:ext cx="242621"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32</a:t>
                </a:r>
              </a:p>
            </p:txBody>
          </p:sp>
          <p:sp>
            <p:nvSpPr>
              <p:cNvPr id="48" name="TextBox 47">
                <a:extLst>
                  <a:ext uri="{FF2B5EF4-FFF2-40B4-BE49-F238E27FC236}">
                    <a16:creationId xmlns:a16="http://schemas.microsoft.com/office/drawing/2014/main" id="{DC066147-D402-41D5-8230-7A31C6F6E130}"/>
                  </a:ext>
                </a:extLst>
              </p:cNvPr>
              <p:cNvSpPr txBox="1"/>
              <p:nvPr/>
            </p:nvSpPr>
            <p:spPr>
              <a:xfrm>
                <a:off x="1614984" y="3866627"/>
                <a:ext cx="242621"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40</a:t>
                </a:r>
              </a:p>
            </p:txBody>
          </p:sp>
          <p:sp>
            <p:nvSpPr>
              <p:cNvPr id="49" name="TextBox 48">
                <a:extLst>
                  <a:ext uri="{FF2B5EF4-FFF2-40B4-BE49-F238E27FC236}">
                    <a16:creationId xmlns:a16="http://schemas.microsoft.com/office/drawing/2014/main" id="{9B84D69A-D6AB-49A4-90E4-54BEE756D56E}"/>
                  </a:ext>
                </a:extLst>
              </p:cNvPr>
              <p:cNvSpPr txBox="1"/>
              <p:nvPr/>
            </p:nvSpPr>
            <p:spPr>
              <a:xfrm>
                <a:off x="1341270" y="3866627"/>
                <a:ext cx="242621"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46</a:t>
                </a:r>
              </a:p>
            </p:txBody>
          </p:sp>
          <p:sp>
            <p:nvSpPr>
              <p:cNvPr id="50" name="TextBox 49">
                <a:extLst>
                  <a:ext uri="{FF2B5EF4-FFF2-40B4-BE49-F238E27FC236}">
                    <a16:creationId xmlns:a16="http://schemas.microsoft.com/office/drawing/2014/main" id="{1582680E-1B04-4C2A-A4A2-725F51ED39D9}"/>
                  </a:ext>
                </a:extLst>
              </p:cNvPr>
              <p:cNvSpPr txBox="1"/>
              <p:nvPr/>
            </p:nvSpPr>
            <p:spPr>
              <a:xfrm>
                <a:off x="1067557" y="3866627"/>
                <a:ext cx="242621"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53</a:t>
                </a:r>
              </a:p>
            </p:txBody>
          </p:sp>
          <p:sp>
            <p:nvSpPr>
              <p:cNvPr id="51" name="TextBox 50">
                <a:extLst>
                  <a:ext uri="{FF2B5EF4-FFF2-40B4-BE49-F238E27FC236}">
                    <a16:creationId xmlns:a16="http://schemas.microsoft.com/office/drawing/2014/main" id="{67003876-D6EB-4AB8-8544-C68E8758CA0C}"/>
                  </a:ext>
                </a:extLst>
              </p:cNvPr>
              <p:cNvSpPr txBox="1"/>
              <p:nvPr/>
            </p:nvSpPr>
            <p:spPr>
              <a:xfrm>
                <a:off x="793843" y="3866628"/>
                <a:ext cx="242621"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58</a:t>
                </a:r>
              </a:p>
            </p:txBody>
          </p:sp>
        </p:grpSp>
        <p:grpSp>
          <p:nvGrpSpPr>
            <p:cNvPr id="23" name="Group 22">
              <a:extLst>
                <a:ext uri="{FF2B5EF4-FFF2-40B4-BE49-F238E27FC236}">
                  <a16:creationId xmlns:a16="http://schemas.microsoft.com/office/drawing/2014/main" id="{43BF2066-E5D1-4C06-9260-076F531027BC}"/>
                </a:ext>
              </a:extLst>
            </p:cNvPr>
            <p:cNvGrpSpPr/>
            <p:nvPr/>
          </p:nvGrpSpPr>
          <p:grpSpPr>
            <a:xfrm>
              <a:off x="634982" y="3829527"/>
              <a:ext cx="3513299" cy="232591"/>
              <a:chOff x="776511" y="3858718"/>
              <a:chExt cx="3513299" cy="232591"/>
            </a:xfrm>
          </p:grpSpPr>
          <p:sp>
            <p:nvSpPr>
              <p:cNvPr id="26" name="TextBox 25">
                <a:extLst>
                  <a:ext uri="{FF2B5EF4-FFF2-40B4-BE49-F238E27FC236}">
                    <a16:creationId xmlns:a16="http://schemas.microsoft.com/office/drawing/2014/main" id="{6B46D96A-FA9D-4FED-B6EE-1781D73248F7}"/>
                  </a:ext>
                </a:extLst>
              </p:cNvPr>
              <p:cNvSpPr txBox="1"/>
              <p:nvPr/>
            </p:nvSpPr>
            <p:spPr>
              <a:xfrm>
                <a:off x="4109622" y="3858718"/>
                <a:ext cx="180188" cy="232591"/>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0</a:t>
                </a:r>
              </a:p>
            </p:txBody>
          </p:sp>
          <p:sp>
            <p:nvSpPr>
              <p:cNvPr id="27" name="TextBox 26">
                <a:extLst>
                  <a:ext uri="{FF2B5EF4-FFF2-40B4-BE49-F238E27FC236}">
                    <a16:creationId xmlns:a16="http://schemas.microsoft.com/office/drawing/2014/main" id="{BCCD2AF4-79D4-490F-8C34-71938D055338}"/>
                  </a:ext>
                </a:extLst>
              </p:cNvPr>
              <p:cNvSpPr txBox="1"/>
              <p:nvPr/>
            </p:nvSpPr>
            <p:spPr>
              <a:xfrm>
                <a:off x="3835908" y="3858718"/>
                <a:ext cx="180188" cy="232591"/>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0</a:t>
                </a:r>
              </a:p>
            </p:txBody>
          </p:sp>
          <p:sp>
            <p:nvSpPr>
              <p:cNvPr id="28" name="TextBox 27">
                <a:extLst>
                  <a:ext uri="{FF2B5EF4-FFF2-40B4-BE49-F238E27FC236}">
                    <a16:creationId xmlns:a16="http://schemas.microsoft.com/office/drawing/2014/main" id="{B1F4B1B6-984A-487E-AF22-ABD23673BA2D}"/>
                  </a:ext>
                </a:extLst>
              </p:cNvPr>
              <p:cNvSpPr txBox="1"/>
              <p:nvPr/>
            </p:nvSpPr>
            <p:spPr>
              <a:xfrm>
                <a:off x="3562194" y="3858718"/>
                <a:ext cx="180188" cy="232591"/>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0</a:t>
                </a:r>
              </a:p>
            </p:txBody>
          </p:sp>
          <p:sp>
            <p:nvSpPr>
              <p:cNvPr id="29" name="TextBox 28">
                <a:extLst>
                  <a:ext uri="{FF2B5EF4-FFF2-40B4-BE49-F238E27FC236}">
                    <a16:creationId xmlns:a16="http://schemas.microsoft.com/office/drawing/2014/main" id="{F7750DED-757C-4491-9486-64AEF7D8A6DB}"/>
                  </a:ext>
                </a:extLst>
              </p:cNvPr>
              <p:cNvSpPr txBox="1"/>
              <p:nvPr/>
            </p:nvSpPr>
            <p:spPr>
              <a:xfrm>
                <a:off x="3288481" y="3858718"/>
                <a:ext cx="180188" cy="232591"/>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7</a:t>
                </a:r>
              </a:p>
            </p:txBody>
          </p:sp>
          <p:sp>
            <p:nvSpPr>
              <p:cNvPr id="30" name="TextBox 29">
                <a:extLst>
                  <a:ext uri="{FF2B5EF4-FFF2-40B4-BE49-F238E27FC236}">
                    <a16:creationId xmlns:a16="http://schemas.microsoft.com/office/drawing/2014/main" id="{3189AF77-AEC9-4573-B601-8D741ED5FD59}"/>
                  </a:ext>
                </a:extLst>
              </p:cNvPr>
              <p:cNvSpPr txBox="1"/>
              <p:nvPr/>
            </p:nvSpPr>
            <p:spPr>
              <a:xfrm>
                <a:off x="2966220" y="3858718"/>
                <a:ext cx="277285" cy="232591"/>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12</a:t>
                </a:r>
              </a:p>
            </p:txBody>
          </p:sp>
          <p:sp>
            <p:nvSpPr>
              <p:cNvPr id="31" name="TextBox 30">
                <a:extLst>
                  <a:ext uri="{FF2B5EF4-FFF2-40B4-BE49-F238E27FC236}">
                    <a16:creationId xmlns:a16="http://schemas.microsoft.com/office/drawing/2014/main" id="{7D2C3F1C-978D-4CB8-950C-3F18219704D6}"/>
                  </a:ext>
                </a:extLst>
              </p:cNvPr>
              <p:cNvSpPr txBox="1"/>
              <p:nvPr/>
            </p:nvSpPr>
            <p:spPr>
              <a:xfrm>
                <a:off x="2692506" y="3858718"/>
                <a:ext cx="277285" cy="232591"/>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18</a:t>
                </a:r>
              </a:p>
            </p:txBody>
          </p:sp>
          <p:sp>
            <p:nvSpPr>
              <p:cNvPr id="32" name="TextBox 31">
                <a:extLst>
                  <a:ext uri="{FF2B5EF4-FFF2-40B4-BE49-F238E27FC236}">
                    <a16:creationId xmlns:a16="http://schemas.microsoft.com/office/drawing/2014/main" id="{9E96DBD3-0819-4572-BB9A-D93E3DC3C977}"/>
                  </a:ext>
                </a:extLst>
              </p:cNvPr>
              <p:cNvSpPr txBox="1"/>
              <p:nvPr/>
            </p:nvSpPr>
            <p:spPr>
              <a:xfrm>
                <a:off x="2418793" y="3858718"/>
                <a:ext cx="277285" cy="232591"/>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22</a:t>
                </a:r>
              </a:p>
            </p:txBody>
          </p:sp>
          <p:sp>
            <p:nvSpPr>
              <p:cNvPr id="33" name="TextBox 32">
                <a:extLst>
                  <a:ext uri="{FF2B5EF4-FFF2-40B4-BE49-F238E27FC236}">
                    <a16:creationId xmlns:a16="http://schemas.microsoft.com/office/drawing/2014/main" id="{A5F9C49C-5857-4083-9D39-A5AB5E2BE48A}"/>
                  </a:ext>
                </a:extLst>
              </p:cNvPr>
              <p:cNvSpPr txBox="1"/>
              <p:nvPr/>
            </p:nvSpPr>
            <p:spPr>
              <a:xfrm>
                <a:off x="2145079" y="3858718"/>
                <a:ext cx="277285" cy="232591"/>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27</a:t>
                </a:r>
              </a:p>
            </p:txBody>
          </p:sp>
          <p:sp>
            <p:nvSpPr>
              <p:cNvPr id="34" name="TextBox 33">
                <a:extLst>
                  <a:ext uri="{FF2B5EF4-FFF2-40B4-BE49-F238E27FC236}">
                    <a16:creationId xmlns:a16="http://schemas.microsoft.com/office/drawing/2014/main" id="{0F98847F-3FDA-4808-A2AF-95942DA12E89}"/>
                  </a:ext>
                </a:extLst>
              </p:cNvPr>
              <p:cNvSpPr txBox="1"/>
              <p:nvPr/>
            </p:nvSpPr>
            <p:spPr>
              <a:xfrm>
                <a:off x="1871366" y="3858718"/>
                <a:ext cx="277285" cy="232591"/>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36</a:t>
                </a:r>
              </a:p>
            </p:txBody>
          </p:sp>
          <p:sp>
            <p:nvSpPr>
              <p:cNvPr id="35" name="TextBox 34">
                <a:extLst>
                  <a:ext uri="{FF2B5EF4-FFF2-40B4-BE49-F238E27FC236}">
                    <a16:creationId xmlns:a16="http://schemas.microsoft.com/office/drawing/2014/main" id="{C2BB24C9-2EE2-4F40-A6E6-7A54605CCAB5}"/>
                  </a:ext>
                </a:extLst>
              </p:cNvPr>
              <p:cNvSpPr txBox="1"/>
              <p:nvPr/>
            </p:nvSpPr>
            <p:spPr>
              <a:xfrm>
                <a:off x="1597653" y="3858718"/>
                <a:ext cx="277285" cy="232591"/>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48</a:t>
                </a:r>
              </a:p>
            </p:txBody>
          </p:sp>
          <p:sp>
            <p:nvSpPr>
              <p:cNvPr id="36" name="TextBox 35">
                <a:extLst>
                  <a:ext uri="{FF2B5EF4-FFF2-40B4-BE49-F238E27FC236}">
                    <a16:creationId xmlns:a16="http://schemas.microsoft.com/office/drawing/2014/main" id="{E28EB016-12B2-4213-BF38-266BEA9B53DD}"/>
                  </a:ext>
                </a:extLst>
              </p:cNvPr>
              <p:cNvSpPr txBox="1"/>
              <p:nvPr/>
            </p:nvSpPr>
            <p:spPr>
              <a:xfrm>
                <a:off x="1323938" y="3858718"/>
                <a:ext cx="277285" cy="232591"/>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63</a:t>
                </a:r>
              </a:p>
            </p:txBody>
          </p:sp>
          <p:sp>
            <p:nvSpPr>
              <p:cNvPr id="37" name="TextBox 36">
                <a:extLst>
                  <a:ext uri="{FF2B5EF4-FFF2-40B4-BE49-F238E27FC236}">
                    <a16:creationId xmlns:a16="http://schemas.microsoft.com/office/drawing/2014/main" id="{3E7A9229-538E-4CBF-B650-E438F069760F}"/>
                  </a:ext>
                </a:extLst>
              </p:cNvPr>
              <p:cNvSpPr txBox="1"/>
              <p:nvPr/>
            </p:nvSpPr>
            <p:spPr>
              <a:xfrm>
                <a:off x="1050226" y="3858718"/>
                <a:ext cx="277285" cy="232591"/>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75</a:t>
                </a:r>
              </a:p>
            </p:txBody>
          </p:sp>
          <p:sp>
            <p:nvSpPr>
              <p:cNvPr id="38" name="TextBox 37">
                <a:extLst>
                  <a:ext uri="{FF2B5EF4-FFF2-40B4-BE49-F238E27FC236}">
                    <a16:creationId xmlns:a16="http://schemas.microsoft.com/office/drawing/2014/main" id="{3C8C5FB8-A48C-4D39-AC35-A7F95BF7DEA6}"/>
                  </a:ext>
                </a:extLst>
              </p:cNvPr>
              <p:cNvSpPr txBox="1"/>
              <p:nvPr/>
            </p:nvSpPr>
            <p:spPr>
              <a:xfrm>
                <a:off x="776511" y="3858718"/>
                <a:ext cx="277285" cy="232591"/>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84</a:t>
                </a:r>
              </a:p>
            </p:txBody>
          </p:sp>
        </p:grpSp>
        <p:sp>
          <p:nvSpPr>
            <p:cNvPr id="24" name="TextBox 23">
              <a:extLst>
                <a:ext uri="{FF2B5EF4-FFF2-40B4-BE49-F238E27FC236}">
                  <a16:creationId xmlns:a16="http://schemas.microsoft.com/office/drawing/2014/main" id="{F8E4B4D4-7617-4660-8ABB-D8FE92635F26}"/>
                </a:ext>
              </a:extLst>
            </p:cNvPr>
            <p:cNvSpPr txBox="1"/>
            <p:nvPr/>
          </p:nvSpPr>
          <p:spPr>
            <a:xfrm>
              <a:off x="189035" y="3622518"/>
              <a:ext cx="498677" cy="250331"/>
            </a:xfrm>
            <a:prstGeom prst="rect">
              <a:avLst/>
            </a:prstGeom>
            <a:noFill/>
          </p:spPr>
          <p:txBody>
            <a:bodyPr wrap="none" rtlCol="0">
              <a:spAutoFit/>
            </a:bodyPr>
            <a:lstStyle/>
            <a:p>
              <a:r>
                <a:rPr lang="ja-JP" sz="1200">
                  <a:solidFill>
                    <a:schemeClr val="tx1"/>
                  </a:solidFill>
                </a:rPr>
                <a:t>+ve</a:t>
              </a:r>
            </a:p>
          </p:txBody>
        </p:sp>
        <p:sp>
          <p:nvSpPr>
            <p:cNvPr id="25" name="TextBox 24">
              <a:extLst>
                <a:ext uri="{FF2B5EF4-FFF2-40B4-BE49-F238E27FC236}">
                  <a16:creationId xmlns:a16="http://schemas.microsoft.com/office/drawing/2014/main" id="{89ADE076-BDDA-4EB9-8DF8-6129EF678132}"/>
                </a:ext>
              </a:extLst>
            </p:cNvPr>
            <p:cNvSpPr txBox="1"/>
            <p:nvPr/>
          </p:nvSpPr>
          <p:spPr>
            <a:xfrm>
              <a:off x="166404" y="3820657"/>
              <a:ext cx="493180" cy="250331"/>
            </a:xfrm>
            <a:prstGeom prst="rect">
              <a:avLst/>
            </a:prstGeom>
            <a:noFill/>
          </p:spPr>
          <p:txBody>
            <a:bodyPr wrap="none" rtlCol="0">
              <a:spAutoFit/>
            </a:bodyPr>
            <a:lstStyle/>
            <a:p>
              <a:r>
                <a:rPr lang="ja-JP" sz="1200">
                  <a:solidFill>
                    <a:schemeClr val="tx1"/>
                  </a:solidFill>
                </a:rPr>
                <a:t>–ve</a:t>
              </a:r>
            </a:p>
          </p:txBody>
        </p:sp>
      </p:grpSp>
      <p:grpSp>
        <p:nvGrpSpPr>
          <p:cNvPr id="86" name="Group 85">
            <a:extLst>
              <a:ext uri="{FF2B5EF4-FFF2-40B4-BE49-F238E27FC236}">
                <a16:creationId xmlns:a16="http://schemas.microsoft.com/office/drawing/2014/main" id="{09FC97E9-127E-4E60-A900-5E9F9C126E9F}"/>
              </a:ext>
            </a:extLst>
          </p:cNvPr>
          <p:cNvGrpSpPr/>
          <p:nvPr/>
        </p:nvGrpSpPr>
        <p:grpSpPr>
          <a:xfrm>
            <a:off x="5484412" y="1457195"/>
            <a:ext cx="3342582" cy="2870315"/>
            <a:chOff x="343236" y="1520850"/>
            <a:chExt cx="3820128" cy="2576350"/>
          </a:xfrm>
        </p:grpSpPr>
        <p:sp>
          <p:nvSpPr>
            <p:cNvPr id="87" name="Freeform 21">
              <a:extLst>
                <a:ext uri="{FF2B5EF4-FFF2-40B4-BE49-F238E27FC236}">
                  <a16:creationId xmlns:a16="http://schemas.microsoft.com/office/drawing/2014/main" id="{E3F68245-C839-4ADB-B08C-9B1C9E8113E7}"/>
                </a:ext>
              </a:extLst>
            </p:cNvPr>
            <p:cNvSpPr>
              <a:spLocks/>
            </p:cNvSpPr>
            <p:nvPr/>
          </p:nvSpPr>
          <p:spPr bwMode="auto">
            <a:xfrm>
              <a:off x="771195" y="1666488"/>
              <a:ext cx="3269863" cy="157798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88" name="Line 6">
              <a:extLst>
                <a:ext uri="{FF2B5EF4-FFF2-40B4-BE49-F238E27FC236}">
                  <a16:creationId xmlns:a16="http://schemas.microsoft.com/office/drawing/2014/main" id="{9BF45A2D-874B-4328-AD89-718F8C5083CF}"/>
                </a:ext>
              </a:extLst>
            </p:cNvPr>
            <p:cNvSpPr>
              <a:spLocks noChangeShapeType="1"/>
            </p:cNvSpPr>
            <p:nvPr/>
          </p:nvSpPr>
          <p:spPr bwMode="auto">
            <a:xfrm>
              <a:off x="684961" y="165949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89" name="Line 7">
              <a:extLst>
                <a:ext uri="{FF2B5EF4-FFF2-40B4-BE49-F238E27FC236}">
                  <a16:creationId xmlns:a16="http://schemas.microsoft.com/office/drawing/2014/main" id="{14C3A984-2C10-4E11-B0FB-D23325225214}"/>
                </a:ext>
              </a:extLst>
            </p:cNvPr>
            <p:cNvSpPr>
              <a:spLocks noChangeShapeType="1"/>
            </p:cNvSpPr>
            <p:nvPr/>
          </p:nvSpPr>
          <p:spPr bwMode="auto">
            <a:xfrm>
              <a:off x="684961" y="198461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0" name="Line 8">
              <a:extLst>
                <a:ext uri="{FF2B5EF4-FFF2-40B4-BE49-F238E27FC236}">
                  <a16:creationId xmlns:a16="http://schemas.microsoft.com/office/drawing/2014/main" id="{4A15EE51-98A4-45B5-B780-C29DC06C4CA8}"/>
                </a:ext>
              </a:extLst>
            </p:cNvPr>
            <p:cNvSpPr>
              <a:spLocks noChangeShapeType="1"/>
            </p:cNvSpPr>
            <p:nvPr/>
          </p:nvSpPr>
          <p:spPr bwMode="auto">
            <a:xfrm>
              <a:off x="684961" y="229513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1" name="Line 9">
              <a:extLst>
                <a:ext uri="{FF2B5EF4-FFF2-40B4-BE49-F238E27FC236}">
                  <a16:creationId xmlns:a16="http://schemas.microsoft.com/office/drawing/2014/main" id="{AF54EF9B-4D07-4D01-842A-FB4A5B5DC6DF}"/>
                </a:ext>
              </a:extLst>
            </p:cNvPr>
            <p:cNvSpPr>
              <a:spLocks noChangeShapeType="1"/>
            </p:cNvSpPr>
            <p:nvPr/>
          </p:nvSpPr>
          <p:spPr bwMode="auto">
            <a:xfrm>
              <a:off x="684961" y="261569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2" name="Line 10">
              <a:extLst>
                <a:ext uri="{FF2B5EF4-FFF2-40B4-BE49-F238E27FC236}">
                  <a16:creationId xmlns:a16="http://schemas.microsoft.com/office/drawing/2014/main" id="{8E2AE9BB-CA11-4A58-B252-053ADE9360FA}"/>
                </a:ext>
              </a:extLst>
            </p:cNvPr>
            <p:cNvSpPr>
              <a:spLocks noChangeShapeType="1"/>
            </p:cNvSpPr>
            <p:nvPr/>
          </p:nvSpPr>
          <p:spPr bwMode="auto">
            <a:xfrm>
              <a:off x="684961" y="292955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93" name="Line 11">
              <a:extLst>
                <a:ext uri="{FF2B5EF4-FFF2-40B4-BE49-F238E27FC236}">
                  <a16:creationId xmlns:a16="http://schemas.microsoft.com/office/drawing/2014/main" id="{D48E71A7-3EA7-49AC-B382-B8F8AF1FDEEC}"/>
                </a:ext>
              </a:extLst>
            </p:cNvPr>
            <p:cNvSpPr>
              <a:spLocks noChangeShapeType="1"/>
            </p:cNvSpPr>
            <p:nvPr/>
          </p:nvSpPr>
          <p:spPr bwMode="auto">
            <a:xfrm>
              <a:off x="694793" y="323704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94" name="Group 93">
              <a:extLst>
                <a:ext uri="{FF2B5EF4-FFF2-40B4-BE49-F238E27FC236}">
                  <a16:creationId xmlns:a16="http://schemas.microsoft.com/office/drawing/2014/main" id="{0BAA8C80-CF0E-41EB-9770-29FA28108EE8}"/>
                </a:ext>
              </a:extLst>
            </p:cNvPr>
            <p:cNvGrpSpPr/>
            <p:nvPr/>
          </p:nvGrpSpPr>
          <p:grpSpPr>
            <a:xfrm>
              <a:off x="343236" y="1520850"/>
              <a:ext cx="397879" cy="1861746"/>
              <a:chOff x="264580" y="1520849"/>
              <a:chExt cx="397879" cy="1883176"/>
            </a:xfrm>
          </p:grpSpPr>
          <p:sp>
            <p:nvSpPr>
              <p:cNvPr id="151" name="TextBox 150">
                <a:extLst>
                  <a:ext uri="{FF2B5EF4-FFF2-40B4-BE49-F238E27FC236}">
                    <a16:creationId xmlns:a16="http://schemas.microsoft.com/office/drawing/2014/main" id="{25F6B398-49BF-4C6E-A54C-18DCB6100DAB}"/>
                  </a:ext>
                </a:extLst>
              </p:cNvPr>
              <p:cNvSpPr txBox="1"/>
              <p:nvPr/>
            </p:nvSpPr>
            <p:spPr>
              <a:xfrm>
                <a:off x="264580" y="1520849"/>
                <a:ext cx="397866"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1.0</a:t>
                </a:r>
              </a:p>
            </p:txBody>
          </p:sp>
          <p:sp>
            <p:nvSpPr>
              <p:cNvPr id="152" name="TextBox 151">
                <a:extLst>
                  <a:ext uri="{FF2B5EF4-FFF2-40B4-BE49-F238E27FC236}">
                    <a16:creationId xmlns:a16="http://schemas.microsoft.com/office/drawing/2014/main" id="{F3492A37-20A9-42B5-AAFE-2E8DBCE14442}"/>
                  </a:ext>
                </a:extLst>
              </p:cNvPr>
              <p:cNvSpPr txBox="1"/>
              <p:nvPr/>
            </p:nvSpPr>
            <p:spPr>
              <a:xfrm>
                <a:off x="264585" y="1850926"/>
                <a:ext cx="397866"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0.8</a:t>
                </a:r>
              </a:p>
            </p:txBody>
          </p:sp>
          <p:sp>
            <p:nvSpPr>
              <p:cNvPr id="153" name="TextBox 152">
                <a:extLst>
                  <a:ext uri="{FF2B5EF4-FFF2-40B4-BE49-F238E27FC236}">
                    <a16:creationId xmlns:a16="http://schemas.microsoft.com/office/drawing/2014/main" id="{CD32CA4A-D5D2-4EEC-BB6E-99844D8C1111}"/>
                  </a:ext>
                </a:extLst>
              </p:cNvPr>
              <p:cNvSpPr txBox="1"/>
              <p:nvPr/>
            </p:nvSpPr>
            <p:spPr>
              <a:xfrm>
                <a:off x="264585" y="2164875"/>
                <a:ext cx="397866"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0.6</a:t>
                </a:r>
              </a:p>
            </p:txBody>
          </p:sp>
          <p:sp>
            <p:nvSpPr>
              <p:cNvPr id="154" name="TextBox 153">
                <a:extLst>
                  <a:ext uri="{FF2B5EF4-FFF2-40B4-BE49-F238E27FC236}">
                    <a16:creationId xmlns:a16="http://schemas.microsoft.com/office/drawing/2014/main" id="{42FBD6D3-3E3E-459F-9B5A-7CF509FA123B}"/>
                  </a:ext>
                </a:extLst>
              </p:cNvPr>
              <p:cNvSpPr txBox="1"/>
              <p:nvPr/>
            </p:nvSpPr>
            <p:spPr>
              <a:xfrm>
                <a:off x="264585" y="2488978"/>
                <a:ext cx="397866"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0.4</a:t>
                </a:r>
              </a:p>
            </p:txBody>
          </p:sp>
          <p:sp>
            <p:nvSpPr>
              <p:cNvPr id="155" name="TextBox 154">
                <a:extLst>
                  <a:ext uri="{FF2B5EF4-FFF2-40B4-BE49-F238E27FC236}">
                    <a16:creationId xmlns:a16="http://schemas.microsoft.com/office/drawing/2014/main" id="{F09AC78B-0427-48C8-9651-AA7EAEDF8F22}"/>
                  </a:ext>
                </a:extLst>
              </p:cNvPr>
              <p:cNvSpPr txBox="1"/>
              <p:nvPr/>
            </p:nvSpPr>
            <p:spPr>
              <a:xfrm>
                <a:off x="264585" y="2806311"/>
                <a:ext cx="397866"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0.2</a:t>
                </a:r>
              </a:p>
            </p:txBody>
          </p:sp>
          <p:sp>
            <p:nvSpPr>
              <p:cNvPr id="156" name="TextBox 155">
                <a:extLst>
                  <a:ext uri="{FF2B5EF4-FFF2-40B4-BE49-F238E27FC236}">
                    <a16:creationId xmlns:a16="http://schemas.microsoft.com/office/drawing/2014/main" id="{013F9C56-E13F-4B7E-B00C-FCD45FDC34D6}"/>
                  </a:ext>
                </a:extLst>
              </p:cNvPr>
              <p:cNvSpPr txBox="1"/>
              <p:nvPr/>
            </p:nvSpPr>
            <p:spPr>
              <a:xfrm>
                <a:off x="392833" y="3127026"/>
                <a:ext cx="269626"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a:t>
                </a:r>
              </a:p>
            </p:txBody>
          </p:sp>
        </p:grpSp>
        <p:grpSp>
          <p:nvGrpSpPr>
            <p:cNvPr id="95" name="Group 94">
              <a:extLst>
                <a:ext uri="{FF2B5EF4-FFF2-40B4-BE49-F238E27FC236}">
                  <a16:creationId xmlns:a16="http://schemas.microsoft.com/office/drawing/2014/main" id="{505628F5-9B93-4827-9AE4-69DCCB149D62}"/>
                </a:ext>
              </a:extLst>
            </p:cNvPr>
            <p:cNvGrpSpPr/>
            <p:nvPr/>
          </p:nvGrpSpPr>
          <p:grpSpPr>
            <a:xfrm>
              <a:off x="678659" y="3240196"/>
              <a:ext cx="3484705" cy="455424"/>
              <a:chOff x="1451763" y="5471106"/>
              <a:chExt cx="4782315" cy="460666"/>
            </a:xfrm>
          </p:grpSpPr>
          <p:sp>
            <p:nvSpPr>
              <p:cNvPr id="124" name="TextBox 123">
                <a:extLst>
                  <a:ext uri="{FF2B5EF4-FFF2-40B4-BE49-F238E27FC236}">
                    <a16:creationId xmlns:a16="http://schemas.microsoft.com/office/drawing/2014/main" id="{D1F5A94A-E09D-4BCE-8372-416ECF25AE9F}"/>
                  </a:ext>
                </a:extLst>
              </p:cNvPr>
              <p:cNvSpPr txBox="1"/>
              <p:nvPr/>
            </p:nvSpPr>
            <p:spPr>
              <a:xfrm>
                <a:off x="1884373" y="5680280"/>
                <a:ext cx="3877421" cy="251492"/>
              </a:xfrm>
              <a:prstGeom prst="rect">
                <a:avLst/>
              </a:prstGeom>
              <a:noFill/>
            </p:spPr>
            <p:txBody>
              <a:bodyPr wrap="none" rtlCol="0">
                <a:spAutoFit/>
              </a:bodyPr>
              <a:lstStyle/>
              <a:p>
                <a:pPr algn="ctr" fontAlgn="base">
                  <a:spcBef>
                    <a:spcPct val="0"/>
                  </a:spcBef>
                  <a:spcAft>
                    <a:spcPct val="0"/>
                  </a:spcAft>
                </a:pPr>
                <a:r>
                  <a:rPr lang="ja-JP" sz="1200">
                    <a:solidFill>
                      <a:srgbClr val="363636"/>
                    </a:solidFill>
                    <a:latin typeface="Arial" panose="020B0604020202020204" pitchFamily="34" charset="0"/>
                    <a:ea typeface="MS Mincho"/>
                    <a:cs typeface="Arial" panose="020B0604020202020204" pitchFamily="34" charset="0"/>
                  </a:rPr>
                  <a:t>無作為化からの経過期間、月</a:t>
                </a:r>
              </a:p>
            </p:txBody>
          </p:sp>
          <p:sp>
            <p:nvSpPr>
              <p:cNvPr id="125" name="Line 21">
                <a:extLst>
                  <a:ext uri="{FF2B5EF4-FFF2-40B4-BE49-F238E27FC236}">
                    <a16:creationId xmlns:a16="http://schemas.microsoft.com/office/drawing/2014/main" id="{B0FB010E-057F-49DA-BD1D-9480C7FD540B}"/>
                  </a:ext>
                </a:extLst>
              </p:cNvPr>
              <p:cNvSpPr>
                <a:spLocks noChangeShapeType="1"/>
              </p:cNvSpPr>
              <p:nvPr/>
            </p:nvSpPr>
            <p:spPr bwMode="auto">
              <a:xfrm>
                <a:off x="607070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DAAFF611-12B1-4492-8910-6BC9C669BA03}"/>
                  </a:ext>
                </a:extLst>
              </p:cNvPr>
              <p:cNvSpPr txBox="1"/>
              <p:nvPr/>
            </p:nvSpPr>
            <p:spPr>
              <a:xfrm>
                <a:off x="5901110" y="5543106"/>
                <a:ext cx="332968"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36</a:t>
                </a:r>
              </a:p>
            </p:txBody>
          </p:sp>
          <p:sp>
            <p:nvSpPr>
              <p:cNvPr id="127" name="Line 21">
                <a:extLst>
                  <a:ext uri="{FF2B5EF4-FFF2-40B4-BE49-F238E27FC236}">
                    <a16:creationId xmlns:a16="http://schemas.microsoft.com/office/drawing/2014/main" id="{EE450575-1AA2-4306-B63A-4A7965F4AD93}"/>
                  </a:ext>
                </a:extLst>
              </p:cNvPr>
              <p:cNvSpPr>
                <a:spLocks noChangeShapeType="1"/>
              </p:cNvSpPr>
              <p:nvPr/>
            </p:nvSpPr>
            <p:spPr bwMode="auto">
              <a:xfrm>
                <a:off x="569506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29" name="Line 21">
                <a:extLst>
                  <a:ext uri="{FF2B5EF4-FFF2-40B4-BE49-F238E27FC236}">
                    <a16:creationId xmlns:a16="http://schemas.microsoft.com/office/drawing/2014/main" id="{7301A581-0D53-43E3-8106-66AEE9E84D24}"/>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74245056-90E0-4065-BB0A-6870B4D5086D}"/>
                  </a:ext>
                </a:extLst>
              </p:cNvPr>
              <p:cNvSpPr txBox="1"/>
              <p:nvPr/>
            </p:nvSpPr>
            <p:spPr>
              <a:xfrm>
                <a:off x="5149835" y="5543106"/>
                <a:ext cx="332968"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30</a:t>
                </a:r>
              </a:p>
            </p:txBody>
          </p:sp>
          <p:sp>
            <p:nvSpPr>
              <p:cNvPr id="131" name="Line 21">
                <a:extLst>
                  <a:ext uri="{FF2B5EF4-FFF2-40B4-BE49-F238E27FC236}">
                    <a16:creationId xmlns:a16="http://schemas.microsoft.com/office/drawing/2014/main" id="{D2CEB4CB-B40F-4E19-9AA8-E0ECCF1A7195}"/>
                  </a:ext>
                </a:extLst>
              </p:cNvPr>
              <p:cNvSpPr>
                <a:spLocks noChangeShapeType="1"/>
              </p:cNvSpPr>
              <p:nvPr/>
            </p:nvSpPr>
            <p:spPr bwMode="auto">
              <a:xfrm>
                <a:off x="4943794"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33" name="Line 21">
                <a:extLst>
                  <a:ext uri="{FF2B5EF4-FFF2-40B4-BE49-F238E27FC236}">
                    <a16:creationId xmlns:a16="http://schemas.microsoft.com/office/drawing/2014/main" id="{DEB562EC-2F0A-438B-9209-03392F2EDAB8}"/>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D680766C-A83F-4CBA-9E34-FE265C47A883}"/>
                  </a:ext>
                </a:extLst>
              </p:cNvPr>
              <p:cNvSpPr txBox="1"/>
              <p:nvPr/>
            </p:nvSpPr>
            <p:spPr>
              <a:xfrm>
                <a:off x="4398561" y="5543106"/>
                <a:ext cx="332968"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24</a:t>
                </a:r>
              </a:p>
            </p:txBody>
          </p:sp>
          <p:sp>
            <p:nvSpPr>
              <p:cNvPr id="135" name="Line 21">
                <a:extLst>
                  <a:ext uri="{FF2B5EF4-FFF2-40B4-BE49-F238E27FC236}">
                    <a16:creationId xmlns:a16="http://schemas.microsoft.com/office/drawing/2014/main" id="{EDFC5EEA-4A3A-4682-A818-D3A6D12CF1D7}"/>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37" name="Line 21">
                <a:extLst>
                  <a:ext uri="{FF2B5EF4-FFF2-40B4-BE49-F238E27FC236}">
                    <a16:creationId xmlns:a16="http://schemas.microsoft.com/office/drawing/2014/main" id="{AC6B7D92-D51F-40C8-8DF2-7EBAB1FB3E06}"/>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25953715-06F2-4B55-A0DD-3C5D8E9756CB}"/>
                  </a:ext>
                </a:extLst>
              </p:cNvPr>
              <p:cNvSpPr txBox="1"/>
              <p:nvPr/>
            </p:nvSpPr>
            <p:spPr>
              <a:xfrm>
                <a:off x="3647287" y="5543106"/>
                <a:ext cx="332968"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18</a:t>
                </a:r>
              </a:p>
            </p:txBody>
          </p:sp>
          <p:sp>
            <p:nvSpPr>
              <p:cNvPr id="139" name="Line 21">
                <a:extLst>
                  <a:ext uri="{FF2B5EF4-FFF2-40B4-BE49-F238E27FC236}">
                    <a16:creationId xmlns:a16="http://schemas.microsoft.com/office/drawing/2014/main" id="{9194C7DE-C5E6-4F1D-83C8-7AA8676429FC}"/>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41" name="Line 21">
                <a:extLst>
                  <a:ext uri="{FF2B5EF4-FFF2-40B4-BE49-F238E27FC236}">
                    <a16:creationId xmlns:a16="http://schemas.microsoft.com/office/drawing/2014/main" id="{2A99986C-955A-4685-9887-A752B7D93F7C}"/>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B5E394B9-3EB4-4CCF-86C2-442B90DD898E}"/>
                  </a:ext>
                </a:extLst>
              </p:cNvPr>
              <p:cNvSpPr txBox="1"/>
              <p:nvPr/>
            </p:nvSpPr>
            <p:spPr>
              <a:xfrm>
                <a:off x="2896014" y="5543106"/>
                <a:ext cx="332968"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12</a:t>
                </a:r>
              </a:p>
            </p:txBody>
          </p:sp>
          <p:sp>
            <p:nvSpPr>
              <p:cNvPr id="143" name="Line 21">
                <a:extLst>
                  <a:ext uri="{FF2B5EF4-FFF2-40B4-BE49-F238E27FC236}">
                    <a16:creationId xmlns:a16="http://schemas.microsoft.com/office/drawing/2014/main" id="{E8BD3A52-E1D0-4D45-996D-FEC1472605CC}"/>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45" name="Line 21">
                <a:extLst>
                  <a:ext uri="{FF2B5EF4-FFF2-40B4-BE49-F238E27FC236}">
                    <a16:creationId xmlns:a16="http://schemas.microsoft.com/office/drawing/2014/main" id="{0796F2DB-F7F7-4113-8168-1E825609B001}"/>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E60D4348-E710-4646-92D5-87D9E5F5E780}"/>
                  </a:ext>
                </a:extLst>
              </p:cNvPr>
              <p:cNvSpPr txBox="1"/>
              <p:nvPr/>
            </p:nvSpPr>
            <p:spPr>
              <a:xfrm>
                <a:off x="2203037" y="5543106"/>
                <a:ext cx="216372"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6</a:t>
                </a:r>
              </a:p>
            </p:txBody>
          </p:sp>
          <p:sp>
            <p:nvSpPr>
              <p:cNvPr id="147" name="Line 21">
                <a:extLst>
                  <a:ext uri="{FF2B5EF4-FFF2-40B4-BE49-F238E27FC236}">
                    <a16:creationId xmlns:a16="http://schemas.microsoft.com/office/drawing/2014/main" id="{D0BFCD40-C002-466C-B0D7-70737604EB6C}"/>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49" name="Line 21">
                <a:extLst>
                  <a:ext uri="{FF2B5EF4-FFF2-40B4-BE49-F238E27FC236}">
                    <a16:creationId xmlns:a16="http://schemas.microsoft.com/office/drawing/2014/main" id="{AD72E520-F038-4FCE-90F5-675D663B1032}"/>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50" name="TextBox 149">
                <a:extLst>
                  <a:ext uri="{FF2B5EF4-FFF2-40B4-BE49-F238E27FC236}">
                    <a16:creationId xmlns:a16="http://schemas.microsoft.com/office/drawing/2014/main" id="{F2D0FC40-DF67-4B96-A98B-EA753DF600EF}"/>
                  </a:ext>
                </a:extLst>
              </p:cNvPr>
              <p:cNvSpPr txBox="1"/>
              <p:nvPr/>
            </p:nvSpPr>
            <p:spPr>
              <a:xfrm>
                <a:off x="1451763" y="5543106"/>
                <a:ext cx="216372"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0</a:t>
                </a:r>
              </a:p>
            </p:txBody>
          </p:sp>
        </p:grpSp>
        <p:grpSp>
          <p:nvGrpSpPr>
            <p:cNvPr id="96" name="Group 95">
              <a:extLst>
                <a:ext uri="{FF2B5EF4-FFF2-40B4-BE49-F238E27FC236}">
                  <a16:creationId xmlns:a16="http://schemas.microsoft.com/office/drawing/2014/main" id="{743CD0CD-5A1E-4FE9-B529-973CC96BDC5C}"/>
                </a:ext>
              </a:extLst>
            </p:cNvPr>
            <p:cNvGrpSpPr/>
            <p:nvPr/>
          </p:nvGrpSpPr>
          <p:grpSpPr>
            <a:xfrm>
              <a:off x="634982" y="3638015"/>
              <a:ext cx="3502036" cy="257369"/>
              <a:chOff x="776511" y="3885644"/>
              <a:chExt cx="3502036" cy="257369"/>
            </a:xfrm>
          </p:grpSpPr>
          <p:sp>
            <p:nvSpPr>
              <p:cNvPr id="111" name="TextBox 110">
                <a:extLst>
                  <a:ext uri="{FF2B5EF4-FFF2-40B4-BE49-F238E27FC236}">
                    <a16:creationId xmlns:a16="http://schemas.microsoft.com/office/drawing/2014/main" id="{04F8D1F2-1407-42C2-AE68-FF35ED2123BF}"/>
                  </a:ext>
                </a:extLst>
              </p:cNvPr>
              <p:cNvSpPr txBox="1"/>
              <p:nvPr/>
            </p:nvSpPr>
            <p:spPr>
              <a:xfrm>
                <a:off x="4120885" y="3885644"/>
                <a:ext cx="157662"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0</a:t>
                </a:r>
              </a:p>
            </p:txBody>
          </p:sp>
          <p:sp>
            <p:nvSpPr>
              <p:cNvPr id="112" name="TextBox 111">
                <a:extLst>
                  <a:ext uri="{FF2B5EF4-FFF2-40B4-BE49-F238E27FC236}">
                    <a16:creationId xmlns:a16="http://schemas.microsoft.com/office/drawing/2014/main" id="{44DFDEE2-C68D-47A4-9557-3857821857FF}"/>
                  </a:ext>
                </a:extLst>
              </p:cNvPr>
              <p:cNvSpPr txBox="1"/>
              <p:nvPr/>
            </p:nvSpPr>
            <p:spPr>
              <a:xfrm>
                <a:off x="3847171" y="3885644"/>
                <a:ext cx="157662"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0</a:t>
                </a:r>
              </a:p>
            </p:txBody>
          </p:sp>
          <p:sp>
            <p:nvSpPr>
              <p:cNvPr id="113" name="TextBox 112">
                <a:extLst>
                  <a:ext uri="{FF2B5EF4-FFF2-40B4-BE49-F238E27FC236}">
                    <a16:creationId xmlns:a16="http://schemas.microsoft.com/office/drawing/2014/main" id="{A68EC669-FE7B-4875-9F2E-B62DE2C19A00}"/>
                  </a:ext>
                </a:extLst>
              </p:cNvPr>
              <p:cNvSpPr txBox="1"/>
              <p:nvPr/>
            </p:nvSpPr>
            <p:spPr>
              <a:xfrm>
                <a:off x="3562194" y="3885644"/>
                <a:ext cx="180188"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2</a:t>
                </a:r>
              </a:p>
            </p:txBody>
          </p:sp>
          <p:sp>
            <p:nvSpPr>
              <p:cNvPr id="114" name="TextBox 113">
                <a:extLst>
                  <a:ext uri="{FF2B5EF4-FFF2-40B4-BE49-F238E27FC236}">
                    <a16:creationId xmlns:a16="http://schemas.microsoft.com/office/drawing/2014/main" id="{FB889B32-DD9C-4D45-88C8-B24E5E340D8C}"/>
                  </a:ext>
                </a:extLst>
              </p:cNvPr>
              <p:cNvSpPr txBox="1"/>
              <p:nvPr/>
            </p:nvSpPr>
            <p:spPr>
              <a:xfrm>
                <a:off x="3288481" y="3885644"/>
                <a:ext cx="180187"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4</a:t>
                </a:r>
              </a:p>
            </p:txBody>
          </p:sp>
          <p:sp>
            <p:nvSpPr>
              <p:cNvPr id="115" name="TextBox 114">
                <a:extLst>
                  <a:ext uri="{FF2B5EF4-FFF2-40B4-BE49-F238E27FC236}">
                    <a16:creationId xmlns:a16="http://schemas.microsoft.com/office/drawing/2014/main" id="{5C7150A8-3975-44D8-B07E-AFE097EACF96}"/>
                  </a:ext>
                </a:extLst>
              </p:cNvPr>
              <p:cNvSpPr txBox="1"/>
              <p:nvPr/>
            </p:nvSpPr>
            <p:spPr>
              <a:xfrm>
                <a:off x="3014768" y="3885644"/>
                <a:ext cx="180187"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9</a:t>
                </a:r>
              </a:p>
            </p:txBody>
          </p:sp>
          <p:sp>
            <p:nvSpPr>
              <p:cNvPr id="116" name="TextBox 115">
                <a:extLst>
                  <a:ext uri="{FF2B5EF4-FFF2-40B4-BE49-F238E27FC236}">
                    <a16:creationId xmlns:a16="http://schemas.microsoft.com/office/drawing/2014/main" id="{5EEC558C-FB97-42D6-A278-3A6EA23B3831}"/>
                  </a:ext>
                </a:extLst>
              </p:cNvPr>
              <p:cNvSpPr txBox="1"/>
              <p:nvPr/>
            </p:nvSpPr>
            <p:spPr>
              <a:xfrm>
                <a:off x="2692506"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17</a:t>
                </a:r>
              </a:p>
            </p:txBody>
          </p:sp>
          <p:sp>
            <p:nvSpPr>
              <p:cNvPr id="117" name="TextBox 116">
                <a:extLst>
                  <a:ext uri="{FF2B5EF4-FFF2-40B4-BE49-F238E27FC236}">
                    <a16:creationId xmlns:a16="http://schemas.microsoft.com/office/drawing/2014/main" id="{FB5C4537-74D0-4423-9416-D4F773F224D5}"/>
                  </a:ext>
                </a:extLst>
              </p:cNvPr>
              <p:cNvSpPr txBox="1"/>
              <p:nvPr/>
            </p:nvSpPr>
            <p:spPr>
              <a:xfrm>
                <a:off x="2418792"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20</a:t>
                </a:r>
              </a:p>
            </p:txBody>
          </p:sp>
          <p:sp>
            <p:nvSpPr>
              <p:cNvPr id="118" name="TextBox 117">
                <a:extLst>
                  <a:ext uri="{FF2B5EF4-FFF2-40B4-BE49-F238E27FC236}">
                    <a16:creationId xmlns:a16="http://schemas.microsoft.com/office/drawing/2014/main" id="{C6A526C0-32AB-45E6-8FC6-D1E598A72120}"/>
                  </a:ext>
                </a:extLst>
              </p:cNvPr>
              <p:cNvSpPr txBox="1"/>
              <p:nvPr/>
            </p:nvSpPr>
            <p:spPr>
              <a:xfrm>
                <a:off x="2145080"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24</a:t>
                </a:r>
              </a:p>
            </p:txBody>
          </p:sp>
          <p:sp>
            <p:nvSpPr>
              <p:cNvPr id="119" name="TextBox 118">
                <a:extLst>
                  <a:ext uri="{FF2B5EF4-FFF2-40B4-BE49-F238E27FC236}">
                    <a16:creationId xmlns:a16="http://schemas.microsoft.com/office/drawing/2014/main" id="{51170E25-2722-449B-BBA3-A05CD8B37679}"/>
                  </a:ext>
                </a:extLst>
              </p:cNvPr>
              <p:cNvSpPr txBox="1"/>
              <p:nvPr/>
            </p:nvSpPr>
            <p:spPr>
              <a:xfrm>
                <a:off x="1871365" y="3885644"/>
                <a:ext cx="277285"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33</a:t>
                </a:r>
              </a:p>
            </p:txBody>
          </p:sp>
          <p:sp>
            <p:nvSpPr>
              <p:cNvPr id="120" name="TextBox 119">
                <a:extLst>
                  <a:ext uri="{FF2B5EF4-FFF2-40B4-BE49-F238E27FC236}">
                    <a16:creationId xmlns:a16="http://schemas.microsoft.com/office/drawing/2014/main" id="{0E0CB833-EE21-4554-9D64-E049F4920A26}"/>
                  </a:ext>
                </a:extLst>
              </p:cNvPr>
              <p:cNvSpPr txBox="1"/>
              <p:nvPr/>
            </p:nvSpPr>
            <p:spPr>
              <a:xfrm>
                <a:off x="1597652"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39</a:t>
                </a:r>
              </a:p>
            </p:txBody>
          </p:sp>
          <p:sp>
            <p:nvSpPr>
              <p:cNvPr id="121" name="TextBox 120">
                <a:extLst>
                  <a:ext uri="{FF2B5EF4-FFF2-40B4-BE49-F238E27FC236}">
                    <a16:creationId xmlns:a16="http://schemas.microsoft.com/office/drawing/2014/main" id="{F577EDF6-DCE1-41E5-A8B7-6656F73E5123}"/>
                  </a:ext>
                </a:extLst>
              </p:cNvPr>
              <p:cNvSpPr txBox="1"/>
              <p:nvPr/>
            </p:nvSpPr>
            <p:spPr>
              <a:xfrm>
                <a:off x="1341270" y="3885644"/>
                <a:ext cx="242621"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46</a:t>
                </a:r>
              </a:p>
            </p:txBody>
          </p:sp>
          <p:sp>
            <p:nvSpPr>
              <p:cNvPr id="122" name="TextBox 121">
                <a:extLst>
                  <a:ext uri="{FF2B5EF4-FFF2-40B4-BE49-F238E27FC236}">
                    <a16:creationId xmlns:a16="http://schemas.microsoft.com/office/drawing/2014/main" id="{0A0BC666-B6AC-4573-B472-63AAC6A67AB5}"/>
                  </a:ext>
                </a:extLst>
              </p:cNvPr>
              <p:cNvSpPr txBox="1"/>
              <p:nvPr/>
            </p:nvSpPr>
            <p:spPr>
              <a:xfrm>
                <a:off x="1050225"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52</a:t>
                </a:r>
              </a:p>
            </p:txBody>
          </p:sp>
          <p:sp>
            <p:nvSpPr>
              <p:cNvPr id="123" name="TextBox 122">
                <a:extLst>
                  <a:ext uri="{FF2B5EF4-FFF2-40B4-BE49-F238E27FC236}">
                    <a16:creationId xmlns:a16="http://schemas.microsoft.com/office/drawing/2014/main" id="{091AC867-EBE2-4E16-95FA-15E5742CC6BD}"/>
                  </a:ext>
                </a:extLst>
              </p:cNvPr>
              <p:cNvSpPr txBox="1"/>
              <p:nvPr/>
            </p:nvSpPr>
            <p:spPr>
              <a:xfrm>
                <a:off x="776511"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57</a:t>
                </a:r>
              </a:p>
            </p:txBody>
          </p:sp>
        </p:grpSp>
        <p:grpSp>
          <p:nvGrpSpPr>
            <p:cNvPr id="97" name="Group 96">
              <a:extLst>
                <a:ext uri="{FF2B5EF4-FFF2-40B4-BE49-F238E27FC236}">
                  <a16:creationId xmlns:a16="http://schemas.microsoft.com/office/drawing/2014/main" id="{AEE3AF78-35E1-4F89-824D-4819B36C7653}"/>
                </a:ext>
              </a:extLst>
            </p:cNvPr>
            <p:cNvGrpSpPr/>
            <p:nvPr/>
          </p:nvGrpSpPr>
          <p:grpSpPr>
            <a:xfrm>
              <a:off x="634982" y="3856453"/>
              <a:ext cx="3513299" cy="240747"/>
              <a:chOff x="776511" y="3885644"/>
              <a:chExt cx="3513299" cy="240747"/>
            </a:xfrm>
          </p:grpSpPr>
          <p:sp>
            <p:nvSpPr>
              <p:cNvPr id="98" name="TextBox 97">
                <a:extLst>
                  <a:ext uri="{FF2B5EF4-FFF2-40B4-BE49-F238E27FC236}">
                    <a16:creationId xmlns:a16="http://schemas.microsoft.com/office/drawing/2014/main" id="{8C853415-0F5F-4905-85BC-762DBC4E69C2}"/>
                  </a:ext>
                </a:extLst>
              </p:cNvPr>
              <p:cNvSpPr txBox="1"/>
              <p:nvPr/>
            </p:nvSpPr>
            <p:spPr>
              <a:xfrm>
                <a:off x="4109622" y="3885644"/>
                <a:ext cx="180188"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0</a:t>
                </a:r>
              </a:p>
            </p:txBody>
          </p:sp>
          <p:sp>
            <p:nvSpPr>
              <p:cNvPr id="99" name="TextBox 98">
                <a:extLst>
                  <a:ext uri="{FF2B5EF4-FFF2-40B4-BE49-F238E27FC236}">
                    <a16:creationId xmlns:a16="http://schemas.microsoft.com/office/drawing/2014/main" id="{7EE9CC3C-68E8-4DD5-AEA5-D73D8D4857FA}"/>
                  </a:ext>
                </a:extLst>
              </p:cNvPr>
              <p:cNvSpPr txBox="1"/>
              <p:nvPr/>
            </p:nvSpPr>
            <p:spPr>
              <a:xfrm>
                <a:off x="3835908" y="3885644"/>
                <a:ext cx="180188"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2</a:t>
                </a:r>
              </a:p>
            </p:txBody>
          </p:sp>
          <p:sp>
            <p:nvSpPr>
              <p:cNvPr id="100" name="TextBox 99">
                <a:extLst>
                  <a:ext uri="{FF2B5EF4-FFF2-40B4-BE49-F238E27FC236}">
                    <a16:creationId xmlns:a16="http://schemas.microsoft.com/office/drawing/2014/main" id="{91FC7206-E53F-47C6-A1E9-F0BC084BF7B4}"/>
                  </a:ext>
                </a:extLst>
              </p:cNvPr>
              <p:cNvSpPr txBox="1"/>
              <p:nvPr/>
            </p:nvSpPr>
            <p:spPr>
              <a:xfrm>
                <a:off x="3562194" y="3885644"/>
                <a:ext cx="180188"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3</a:t>
                </a:r>
              </a:p>
            </p:txBody>
          </p:sp>
          <p:sp>
            <p:nvSpPr>
              <p:cNvPr id="101" name="TextBox 100">
                <a:extLst>
                  <a:ext uri="{FF2B5EF4-FFF2-40B4-BE49-F238E27FC236}">
                    <a16:creationId xmlns:a16="http://schemas.microsoft.com/office/drawing/2014/main" id="{8FCB5AEE-0FBB-4F1A-ABE9-313E4206D63F}"/>
                  </a:ext>
                </a:extLst>
              </p:cNvPr>
              <p:cNvSpPr txBox="1"/>
              <p:nvPr/>
            </p:nvSpPr>
            <p:spPr>
              <a:xfrm>
                <a:off x="3288481" y="3885644"/>
                <a:ext cx="180188"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9</a:t>
                </a:r>
              </a:p>
            </p:txBody>
          </p:sp>
          <p:sp>
            <p:nvSpPr>
              <p:cNvPr id="102" name="TextBox 101">
                <a:extLst>
                  <a:ext uri="{FF2B5EF4-FFF2-40B4-BE49-F238E27FC236}">
                    <a16:creationId xmlns:a16="http://schemas.microsoft.com/office/drawing/2014/main" id="{1FB5BB4A-A0A1-4E9C-86EB-5634AFFC6DB9}"/>
                  </a:ext>
                </a:extLst>
              </p:cNvPr>
              <p:cNvSpPr txBox="1"/>
              <p:nvPr/>
            </p:nvSpPr>
            <p:spPr>
              <a:xfrm>
                <a:off x="2966220"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16</a:t>
                </a:r>
              </a:p>
            </p:txBody>
          </p:sp>
          <p:sp>
            <p:nvSpPr>
              <p:cNvPr id="103" name="TextBox 102">
                <a:extLst>
                  <a:ext uri="{FF2B5EF4-FFF2-40B4-BE49-F238E27FC236}">
                    <a16:creationId xmlns:a16="http://schemas.microsoft.com/office/drawing/2014/main" id="{098BA0C0-7759-414C-9406-3D7C06A6230F}"/>
                  </a:ext>
                </a:extLst>
              </p:cNvPr>
              <p:cNvSpPr txBox="1"/>
              <p:nvPr/>
            </p:nvSpPr>
            <p:spPr>
              <a:xfrm>
                <a:off x="2692506"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23</a:t>
                </a:r>
              </a:p>
            </p:txBody>
          </p:sp>
          <p:sp>
            <p:nvSpPr>
              <p:cNvPr id="104" name="TextBox 103">
                <a:extLst>
                  <a:ext uri="{FF2B5EF4-FFF2-40B4-BE49-F238E27FC236}">
                    <a16:creationId xmlns:a16="http://schemas.microsoft.com/office/drawing/2014/main" id="{B1D52769-3405-483E-90BA-DA3A6509361C}"/>
                  </a:ext>
                </a:extLst>
              </p:cNvPr>
              <p:cNvSpPr txBox="1"/>
              <p:nvPr/>
            </p:nvSpPr>
            <p:spPr>
              <a:xfrm>
                <a:off x="2418792"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31</a:t>
                </a:r>
              </a:p>
            </p:txBody>
          </p:sp>
          <p:sp>
            <p:nvSpPr>
              <p:cNvPr id="105" name="TextBox 104">
                <a:extLst>
                  <a:ext uri="{FF2B5EF4-FFF2-40B4-BE49-F238E27FC236}">
                    <a16:creationId xmlns:a16="http://schemas.microsoft.com/office/drawing/2014/main" id="{7C2FBFEF-F2B9-4F87-9150-BDC959791E60}"/>
                  </a:ext>
                </a:extLst>
              </p:cNvPr>
              <p:cNvSpPr txBox="1"/>
              <p:nvPr/>
            </p:nvSpPr>
            <p:spPr>
              <a:xfrm>
                <a:off x="2145080"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40</a:t>
                </a:r>
              </a:p>
            </p:txBody>
          </p:sp>
          <p:sp>
            <p:nvSpPr>
              <p:cNvPr id="106" name="TextBox 105">
                <a:extLst>
                  <a:ext uri="{FF2B5EF4-FFF2-40B4-BE49-F238E27FC236}">
                    <a16:creationId xmlns:a16="http://schemas.microsoft.com/office/drawing/2014/main" id="{3B7AB270-8700-4820-A2C0-3C3EBF2F7AFE}"/>
                  </a:ext>
                </a:extLst>
              </p:cNvPr>
              <p:cNvSpPr txBox="1"/>
              <p:nvPr/>
            </p:nvSpPr>
            <p:spPr>
              <a:xfrm>
                <a:off x="1871367"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44</a:t>
                </a:r>
              </a:p>
            </p:txBody>
          </p:sp>
          <p:sp>
            <p:nvSpPr>
              <p:cNvPr id="107" name="TextBox 106">
                <a:extLst>
                  <a:ext uri="{FF2B5EF4-FFF2-40B4-BE49-F238E27FC236}">
                    <a16:creationId xmlns:a16="http://schemas.microsoft.com/office/drawing/2014/main" id="{648FB3E6-BA7C-4B9A-99E5-5293C1505E9A}"/>
                  </a:ext>
                </a:extLst>
              </p:cNvPr>
              <p:cNvSpPr txBox="1"/>
              <p:nvPr/>
            </p:nvSpPr>
            <p:spPr>
              <a:xfrm>
                <a:off x="1597652"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55</a:t>
                </a:r>
              </a:p>
            </p:txBody>
          </p:sp>
          <p:sp>
            <p:nvSpPr>
              <p:cNvPr id="108" name="TextBox 107">
                <a:extLst>
                  <a:ext uri="{FF2B5EF4-FFF2-40B4-BE49-F238E27FC236}">
                    <a16:creationId xmlns:a16="http://schemas.microsoft.com/office/drawing/2014/main" id="{C1E7AF56-F317-47E1-BABE-58EB7A0A36C0}"/>
                  </a:ext>
                </a:extLst>
              </p:cNvPr>
              <p:cNvSpPr txBox="1"/>
              <p:nvPr/>
            </p:nvSpPr>
            <p:spPr>
              <a:xfrm>
                <a:off x="1323939"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70</a:t>
                </a:r>
              </a:p>
            </p:txBody>
          </p:sp>
          <p:sp>
            <p:nvSpPr>
              <p:cNvPr id="109" name="TextBox 108">
                <a:extLst>
                  <a:ext uri="{FF2B5EF4-FFF2-40B4-BE49-F238E27FC236}">
                    <a16:creationId xmlns:a16="http://schemas.microsoft.com/office/drawing/2014/main" id="{3182106C-7E17-4040-B5B7-CB6D259E4C9E}"/>
                  </a:ext>
                </a:extLst>
              </p:cNvPr>
              <p:cNvSpPr txBox="1"/>
              <p:nvPr/>
            </p:nvSpPr>
            <p:spPr>
              <a:xfrm>
                <a:off x="1050225"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81</a:t>
                </a:r>
              </a:p>
            </p:txBody>
          </p:sp>
          <p:sp>
            <p:nvSpPr>
              <p:cNvPr id="110" name="TextBox 109">
                <a:extLst>
                  <a:ext uri="{FF2B5EF4-FFF2-40B4-BE49-F238E27FC236}">
                    <a16:creationId xmlns:a16="http://schemas.microsoft.com/office/drawing/2014/main" id="{5F9D7B76-4172-4B93-B088-D9C4DB155F88}"/>
                  </a:ext>
                </a:extLst>
              </p:cNvPr>
              <p:cNvSpPr txBox="1"/>
              <p:nvPr/>
            </p:nvSpPr>
            <p:spPr>
              <a:xfrm>
                <a:off x="776511"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86</a:t>
                </a:r>
              </a:p>
            </p:txBody>
          </p:sp>
        </p:grpSp>
      </p:grpSp>
      <p:grpSp>
        <p:nvGrpSpPr>
          <p:cNvPr id="157" name="Group 156">
            <a:extLst>
              <a:ext uri="{FF2B5EF4-FFF2-40B4-BE49-F238E27FC236}">
                <a16:creationId xmlns:a16="http://schemas.microsoft.com/office/drawing/2014/main" id="{BCBC8344-335C-4B21-BE50-C3BEFBAFC3DC}"/>
              </a:ext>
            </a:extLst>
          </p:cNvPr>
          <p:cNvGrpSpPr/>
          <p:nvPr/>
        </p:nvGrpSpPr>
        <p:grpSpPr>
          <a:xfrm>
            <a:off x="8723294" y="1457195"/>
            <a:ext cx="3342582" cy="2869200"/>
            <a:chOff x="343236" y="1520850"/>
            <a:chExt cx="3820128" cy="2592972"/>
          </a:xfrm>
        </p:grpSpPr>
        <p:sp>
          <p:nvSpPr>
            <p:cNvPr id="158" name="Freeform 21">
              <a:extLst>
                <a:ext uri="{FF2B5EF4-FFF2-40B4-BE49-F238E27FC236}">
                  <a16:creationId xmlns:a16="http://schemas.microsoft.com/office/drawing/2014/main" id="{11185C7E-88C4-4194-8731-FEDB19BE491E}"/>
                </a:ext>
              </a:extLst>
            </p:cNvPr>
            <p:cNvSpPr>
              <a:spLocks/>
            </p:cNvSpPr>
            <p:nvPr/>
          </p:nvSpPr>
          <p:spPr bwMode="auto">
            <a:xfrm>
              <a:off x="771195" y="1666488"/>
              <a:ext cx="3269863" cy="157798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59" name="Line 6">
              <a:extLst>
                <a:ext uri="{FF2B5EF4-FFF2-40B4-BE49-F238E27FC236}">
                  <a16:creationId xmlns:a16="http://schemas.microsoft.com/office/drawing/2014/main" id="{DE089C84-072A-4A26-B420-58F0ED301D68}"/>
                </a:ext>
              </a:extLst>
            </p:cNvPr>
            <p:cNvSpPr>
              <a:spLocks noChangeShapeType="1"/>
            </p:cNvSpPr>
            <p:nvPr/>
          </p:nvSpPr>
          <p:spPr bwMode="auto">
            <a:xfrm>
              <a:off x="684961" y="165949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0" name="Line 7">
              <a:extLst>
                <a:ext uri="{FF2B5EF4-FFF2-40B4-BE49-F238E27FC236}">
                  <a16:creationId xmlns:a16="http://schemas.microsoft.com/office/drawing/2014/main" id="{4337A63A-1264-4818-85CE-3546E9A2B615}"/>
                </a:ext>
              </a:extLst>
            </p:cNvPr>
            <p:cNvSpPr>
              <a:spLocks noChangeShapeType="1"/>
            </p:cNvSpPr>
            <p:nvPr/>
          </p:nvSpPr>
          <p:spPr bwMode="auto">
            <a:xfrm>
              <a:off x="684961" y="198461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1" name="Line 8">
              <a:extLst>
                <a:ext uri="{FF2B5EF4-FFF2-40B4-BE49-F238E27FC236}">
                  <a16:creationId xmlns:a16="http://schemas.microsoft.com/office/drawing/2014/main" id="{6B0B282B-C171-4635-8C94-F09835EC43C3}"/>
                </a:ext>
              </a:extLst>
            </p:cNvPr>
            <p:cNvSpPr>
              <a:spLocks noChangeShapeType="1"/>
            </p:cNvSpPr>
            <p:nvPr/>
          </p:nvSpPr>
          <p:spPr bwMode="auto">
            <a:xfrm>
              <a:off x="684961" y="229513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2" name="Line 9">
              <a:extLst>
                <a:ext uri="{FF2B5EF4-FFF2-40B4-BE49-F238E27FC236}">
                  <a16:creationId xmlns:a16="http://schemas.microsoft.com/office/drawing/2014/main" id="{AFE7B6E2-15E6-41D5-8F84-48E410F3DBB9}"/>
                </a:ext>
              </a:extLst>
            </p:cNvPr>
            <p:cNvSpPr>
              <a:spLocks noChangeShapeType="1"/>
            </p:cNvSpPr>
            <p:nvPr/>
          </p:nvSpPr>
          <p:spPr bwMode="auto">
            <a:xfrm>
              <a:off x="684961" y="261569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3" name="Line 10">
              <a:extLst>
                <a:ext uri="{FF2B5EF4-FFF2-40B4-BE49-F238E27FC236}">
                  <a16:creationId xmlns:a16="http://schemas.microsoft.com/office/drawing/2014/main" id="{6D78074C-D1CC-4E82-95D9-36151338B57E}"/>
                </a:ext>
              </a:extLst>
            </p:cNvPr>
            <p:cNvSpPr>
              <a:spLocks noChangeShapeType="1"/>
            </p:cNvSpPr>
            <p:nvPr/>
          </p:nvSpPr>
          <p:spPr bwMode="auto">
            <a:xfrm>
              <a:off x="684961" y="292955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4" name="Line 11">
              <a:extLst>
                <a:ext uri="{FF2B5EF4-FFF2-40B4-BE49-F238E27FC236}">
                  <a16:creationId xmlns:a16="http://schemas.microsoft.com/office/drawing/2014/main" id="{229E11E6-E094-434A-A2B4-0AC0FBA4D185}"/>
                </a:ext>
              </a:extLst>
            </p:cNvPr>
            <p:cNvSpPr>
              <a:spLocks noChangeShapeType="1"/>
            </p:cNvSpPr>
            <p:nvPr/>
          </p:nvSpPr>
          <p:spPr bwMode="auto">
            <a:xfrm>
              <a:off x="694793" y="323704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grpSp>
          <p:nvGrpSpPr>
            <p:cNvPr id="165" name="Group 164">
              <a:extLst>
                <a:ext uri="{FF2B5EF4-FFF2-40B4-BE49-F238E27FC236}">
                  <a16:creationId xmlns:a16="http://schemas.microsoft.com/office/drawing/2014/main" id="{35647CB4-236B-43D2-9AA0-EB1D1E739CA2}"/>
                </a:ext>
              </a:extLst>
            </p:cNvPr>
            <p:cNvGrpSpPr/>
            <p:nvPr/>
          </p:nvGrpSpPr>
          <p:grpSpPr>
            <a:xfrm>
              <a:off x="343236" y="1520850"/>
              <a:ext cx="397879" cy="1861746"/>
              <a:chOff x="264580" y="1520849"/>
              <a:chExt cx="397879" cy="1883176"/>
            </a:xfrm>
          </p:grpSpPr>
          <p:sp>
            <p:nvSpPr>
              <p:cNvPr id="222" name="TextBox 221">
                <a:extLst>
                  <a:ext uri="{FF2B5EF4-FFF2-40B4-BE49-F238E27FC236}">
                    <a16:creationId xmlns:a16="http://schemas.microsoft.com/office/drawing/2014/main" id="{5CF3099C-2C82-4847-BF22-DF651CEA1ABF}"/>
                  </a:ext>
                </a:extLst>
              </p:cNvPr>
              <p:cNvSpPr txBox="1"/>
              <p:nvPr/>
            </p:nvSpPr>
            <p:spPr>
              <a:xfrm>
                <a:off x="264580" y="1520849"/>
                <a:ext cx="397866"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1.0</a:t>
                </a:r>
              </a:p>
            </p:txBody>
          </p:sp>
          <p:sp>
            <p:nvSpPr>
              <p:cNvPr id="223" name="TextBox 222">
                <a:extLst>
                  <a:ext uri="{FF2B5EF4-FFF2-40B4-BE49-F238E27FC236}">
                    <a16:creationId xmlns:a16="http://schemas.microsoft.com/office/drawing/2014/main" id="{9EAC7C82-AE39-48CF-BD90-26D986F1CA3F}"/>
                  </a:ext>
                </a:extLst>
              </p:cNvPr>
              <p:cNvSpPr txBox="1"/>
              <p:nvPr/>
            </p:nvSpPr>
            <p:spPr>
              <a:xfrm>
                <a:off x="264585" y="1850926"/>
                <a:ext cx="397866"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0.8</a:t>
                </a:r>
              </a:p>
            </p:txBody>
          </p:sp>
          <p:sp>
            <p:nvSpPr>
              <p:cNvPr id="224" name="TextBox 223">
                <a:extLst>
                  <a:ext uri="{FF2B5EF4-FFF2-40B4-BE49-F238E27FC236}">
                    <a16:creationId xmlns:a16="http://schemas.microsoft.com/office/drawing/2014/main" id="{DE4082AE-866F-484A-A683-845292CB33B0}"/>
                  </a:ext>
                </a:extLst>
              </p:cNvPr>
              <p:cNvSpPr txBox="1"/>
              <p:nvPr/>
            </p:nvSpPr>
            <p:spPr>
              <a:xfrm>
                <a:off x="264585" y="2164875"/>
                <a:ext cx="397866"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0.6</a:t>
                </a:r>
              </a:p>
            </p:txBody>
          </p:sp>
          <p:sp>
            <p:nvSpPr>
              <p:cNvPr id="225" name="TextBox 224">
                <a:extLst>
                  <a:ext uri="{FF2B5EF4-FFF2-40B4-BE49-F238E27FC236}">
                    <a16:creationId xmlns:a16="http://schemas.microsoft.com/office/drawing/2014/main" id="{4C1B37B5-B9BF-482D-8D99-237D8CB753BE}"/>
                  </a:ext>
                </a:extLst>
              </p:cNvPr>
              <p:cNvSpPr txBox="1"/>
              <p:nvPr/>
            </p:nvSpPr>
            <p:spPr>
              <a:xfrm>
                <a:off x="264585" y="2488978"/>
                <a:ext cx="397866"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0.4</a:t>
                </a:r>
              </a:p>
            </p:txBody>
          </p:sp>
          <p:sp>
            <p:nvSpPr>
              <p:cNvPr id="226" name="TextBox 225">
                <a:extLst>
                  <a:ext uri="{FF2B5EF4-FFF2-40B4-BE49-F238E27FC236}">
                    <a16:creationId xmlns:a16="http://schemas.microsoft.com/office/drawing/2014/main" id="{8B64C3FE-8758-4E53-8CEE-05BA9C12E0F1}"/>
                  </a:ext>
                </a:extLst>
              </p:cNvPr>
              <p:cNvSpPr txBox="1"/>
              <p:nvPr/>
            </p:nvSpPr>
            <p:spPr>
              <a:xfrm>
                <a:off x="264585" y="2806311"/>
                <a:ext cx="397866"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0.2</a:t>
                </a:r>
              </a:p>
            </p:txBody>
          </p:sp>
          <p:sp>
            <p:nvSpPr>
              <p:cNvPr id="227" name="TextBox 226">
                <a:extLst>
                  <a:ext uri="{FF2B5EF4-FFF2-40B4-BE49-F238E27FC236}">
                    <a16:creationId xmlns:a16="http://schemas.microsoft.com/office/drawing/2014/main" id="{ACD8E085-FA5C-4CCD-903B-D96F5215749D}"/>
                  </a:ext>
                </a:extLst>
              </p:cNvPr>
              <p:cNvSpPr txBox="1"/>
              <p:nvPr/>
            </p:nvSpPr>
            <p:spPr>
              <a:xfrm>
                <a:off x="392833" y="3127026"/>
                <a:ext cx="269626" cy="276999"/>
              </a:xfrm>
              <a:prstGeom prst="rect">
                <a:avLst/>
              </a:prstGeom>
              <a:noFill/>
            </p:spPr>
            <p:txBody>
              <a:bodyPr wrap="none" rtlCol="0" anchor="ctr" anchorCtr="0">
                <a:spAutoFit/>
              </a:bodyPr>
              <a:lstStyle/>
              <a:p>
                <a:pPr algn="r"/>
                <a:r>
                  <a:rPr lang="ja-JP" sz="1200">
                    <a:solidFill>
                      <a:srgbClr val="363636"/>
                    </a:solidFill>
                    <a:cs typeface="Arial" panose="020B0604020202020204" pitchFamily="34" charset="0"/>
                  </a:rPr>
                  <a:t>0</a:t>
                </a:r>
              </a:p>
            </p:txBody>
          </p:sp>
        </p:grpSp>
        <p:grpSp>
          <p:nvGrpSpPr>
            <p:cNvPr id="166" name="Group 165">
              <a:extLst>
                <a:ext uri="{FF2B5EF4-FFF2-40B4-BE49-F238E27FC236}">
                  <a16:creationId xmlns:a16="http://schemas.microsoft.com/office/drawing/2014/main" id="{CF0DA3E2-C2EF-48C5-B57B-F490B27F2A66}"/>
                </a:ext>
              </a:extLst>
            </p:cNvPr>
            <p:cNvGrpSpPr/>
            <p:nvPr/>
          </p:nvGrpSpPr>
          <p:grpSpPr>
            <a:xfrm>
              <a:off x="678659" y="3240203"/>
              <a:ext cx="3484705" cy="457126"/>
              <a:chOff x="1451763" y="5471106"/>
              <a:chExt cx="4782315" cy="462387"/>
            </a:xfrm>
          </p:grpSpPr>
          <p:sp>
            <p:nvSpPr>
              <p:cNvPr id="195" name="TextBox 194">
                <a:extLst>
                  <a:ext uri="{FF2B5EF4-FFF2-40B4-BE49-F238E27FC236}">
                    <a16:creationId xmlns:a16="http://schemas.microsoft.com/office/drawing/2014/main" id="{D8AE3406-94BB-4BF3-8450-3088762B52C5}"/>
                  </a:ext>
                </a:extLst>
              </p:cNvPr>
              <p:cNvSpPr txBox="1"/>
              <p:nvPr/>
            </p:nvSpPr>
            <p:spPr>
              <a:xfrm>
                <a:off x="1874550" y="5680280"/>
                <a:ext cx="3877421" cy="253213"/>
              </a:xfrm>
              <a:prstGeom prst="rect">
                <a:avLst/>
              </a:prstGeom>
              <a:noFill/>
            </p:spPr>
            <p:txBody>
              <a:bodyPr wrap="none" rtlCol="0">
                <a:spAutoFit/>
              </a:bodyPr>
              <a:lstStyle/>
              <a:p>
                <a:pPr algn="ctr" fontAlgn="base">
                  <a:spcBef>
                    <a:spcPct val="0"/>
                  </a:spcBef>
                  <a:spcAft>
                    <a:spcPct val="0"/>
                  </a:spcAft>
                </a:pPr>
                <a:r>
                  <a:rPr lang="ja-JP" sz="1200">
                    <a:solidFill>
                      <a:srgbClr val="363636"/>
                    </a:solidFill>
                    <a:latin typeface="Arial" panose="020B0604020202020204" pitchFamily="34" charset="0"/>
                    <a:ea typeface="MS Mincho"/>
                    <a:cs typeface="Arial" panose="020B0604020202020204" pitchFamily="34" charset="0"/>
                  </a:rPr>
                  <a:t>無作為化からの経過期間、月</a:t>
                </a:r>
              </a:p>
            </p:txBody>
          </p:sp>
          <p:sp>
            <p:nvSpPr>
              <p:cNvPr id="196" name="Line 21">
                <a:extLst>
                  <a:ext uri="{FF2B5EF4-FFF2-40B4-BE49-F238E27FC236}">
                    <a16:creationId xmlns:a16="http://schemas.microsoft.com/office/drawing/2014/main" id="{826D6698-E3C6-4A44-A7AB-378DAC394DA8}"/>
                  </a:ext>
                </a:extLst>
              </p:cNvPr>
              <p:cNvSpPr>
                <a:spLocks noChangeShapeType="1"/>
              </p:cNvSpPr>
              <p:nvPr/>
            </p:nvSpPr>
            <p:spPr bwMode="auto">
              <a:xfrm>
                <a:off x="607070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197" name="TextBox 196">
                <a:extLst>
                  <a:ext uri="{FF2B5EF4-FFF2-40B4-BE49-F238E27FC236}">
                    <a16:creationId xmlns:a16="http://schemas.microsoft.com/office/drawing/2014/main" id="{2D1A84C2-7DAA-4E53-92EA-AEEC4F08A85A}"/>
                  </a:ext>
                </a:extLst>
              </p:cNvPr>
              <p:cNvSpPr txBox="1"/>
              <p:nvPr/>
            </p:nvSpPr>
            <p:spPr>
              <a:xfrm>
                <a:off x="5901110" y="5543106"/>
                <a:ext cx="332968"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36</a:t>
                </a:r>
              </a:p>
            </p:txBody>
          </p:sp>
          <p:sp>
            <p:nvSpPr>
              <p:cNvPr id="198" name="Line 21">
                <a:extLst>
                  <a:ext uri="{FF2B5EF4-FFF2-40B4-BE49-F238E27FC236}">
                    <a16:creationId xmlns:a16="http://schemas.microsoft.com/office/drawing/2014/main" id="{018BC028-6EB7-4D83-B12C-E9B695EA6035}"/>
                  </a:ext>
                </a:extLst>
              </p:cNvPr>
              <p:cNvSpPr>
                <a:spLocks noChangeShapeType="1"/>
              </p:cNvSpPr>
              <p:nvPr/>
            </p:nvSpPr>
            <p:spPr bwMode="auto">
              <a:xfrm>
                <a:off x="569506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00" name="Line 21">
                <a:extLst>
                  <a:ext uri="{FF2B5EF4-FFF2-40B4-BE49-F238E27FC236}">
                    <a16:creationId xmlns:a16="http://schemas.microsoft.com/office/drawing/2014/main" id="{37955D9B-FAF6-49B2-839D-2753F0946E7E}"/>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01" name="TextBox 200">
                <a:extLst>
                  <a:ext uri="{FF2B5EF4-FFF2-40B4-BE49-F238E27FC236}">
                    <a16:creationId xmlns:a16="http://schemas.microsoft.com/office/drawing/2014/main" id="{D954CA4E-44D3-4DEB-B83E-6F96B543F187}"/>
                  </a:ext>
                </a:extLst>
              </p:cNvPr>
              <p:cNvSpPr txBox="1"/>
              <p:nvPr/>
            </p:nvSpPr>
            <p:spPr>
              <a:xfrm>
                <a:off x="5149835" y="5543106"/>
                <a:ext cx="332968"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30</a:t>
                </a:r>
              </a:p>
            </p:txBody>
          </p:sp>
          <p:sp>
            <p:nvSpPr>
              <p:cNvPr id="202" name="Line 21">
                <a:extLst>
                  <a:ext uri="{FF2B5EF4-FFF2-40B4-BE49-F238E27FC236}">
                    <a16:creationId xmlns:a16="http://schemas.microsoft.com/office/drawing/2014/main" id="{2DFB060B-81C9-4E02-8EF2-D0598F9FB0D6}"/>
                  </a:ext>
                </a:extLst>
              </p:cNvPr>
              <p:cNvSpPr>
                <a:spLocks noChangeShapeType="1"/>
              </p:cNvSpPr>
              <p:nvPr/>
            </p:nvSpPr>
            <p:spPr bwMode="auto">
              <a:xfrm>
                <a:off x="4943794"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04" name="Line 21">
                <a:extLst>
                  <a:ext uri="{FF2B5EF4-FFF2-40B4-BE49-F238E27FC236}">
                    <a16:creationId xmlns:a16="http://schemas.microsoft.com/office/drawing/2014/main" id="{3DDB5FFD-C1A6-4B7B-9931-4C13EEB520F5}"/>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05" name="TextBox 204">
                <a:extLst>
                  <a:ext uri="{FF2B5EF4-FFF2-40B4-BE49-F238E27FC236}">
                    <a16:creationId xmlns:a16="http://schemas.microsoft.com/office/drawing/2014/main" id="{FA31D5A9-D893-46B8-8B16-3277B61D77EF}"/>
                  </a:ext>
                </a:extLst>
              </p:cNvPr>
              <p:cNvSpPr txBox="1"/>
              <p:nvPr/>
            </p:nvSpPr>
            <p:spPr>
              <a:xfrm>
                <a:off x="4398561" y="5543106"/>
                <a:ext cx="332968"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24</a:t>
                </a:r>
              </a:p>
            </p:txBody>
          </p:sp>
          <p:sp>
            <p:nvSpPr>
              <p:cNvPr id="206" name="Line 21">
                <a:extLst>
                  <a:ext uri="{FF2B5EF4-FFF2-40B4-BE49-F238E27FC236}">
                    <a16:creationId xmlns:a16="http://schemas.microsoft.com/office/drawing/2014/main" id="{02B4FAE4-BA77-4454-BE06-8FFB1095B18C}"/>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08" name="Line 21">
                <a:extLst>
                  <a:ext uri="{FF2B5EF4-FFF2-40B4-BE49-F238E27FC236}">
                    <a16:creationId xmlns:a16="http://schemas.microsoft.com/office/drawing/2014/main" id="{09446C7B-D7A7-4E0C-91E7-2CB052D4294C}"/>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09" name="TextBox 208">
                <a:extLst>
                  <a:ext uri="{FF2B5EF4-FFF2-40B4-BE49-F238E27FC236}">
                    <a16:creationId xmlns:a16="http://schemas.microsoft.com/office/drawing/2014/main" id="{92688917-545A-4521-BDED-68741231369E}"/>
                  </a:ext>
                </a:extLst>
              </p:cNvPr>
              <p:cNvSpPr txBox="1"/>
              <p:nvPr/>
            </p:nvSpPr>
            <p:spPr>
              <a:xfrm>
                <a:off x="3647287" y="5543106"/>
                <a:ext cx="332968"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18</a:t>
                </a:r>
              </a:p>
            </p:txBody>
          </p:sp>
          <p:sp>
            <p:nvSpPr>
              <p:cNvPr id="210" name="Line 21">
                <a:extLst>
                  <a:ext uri="{FF2B5EF4-FFF2-40B4-BE49-F238E27FC236}">
                    <a16:creationId xmlns:a16="http://schemas.microsoft.com/office/drawing/2014/main" id="{29261D03-5705-43D0-9B82-7592DFFB2A24}"/>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12" name="Line 21">
                <a:extLst>
                  <a:ext uri="{FF2B5EF4-FFF2-40B4-BE49-F238E27FC236}">
                    <a16:creationId xmlns:a16="http://schemas.microsoft.com/office/drawing/2014/main" id="{9FC51AF3-700D-4407-A216-B4C7128A8944}"/>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13" name="TextBox 212">
                <a:extLst>
                  <a:ext uri="{FF2B5EF4-FFF2-40B4-BE49-F238E27FC236}">
                    <a16:creationId xmlns:a16="http://schemas.microsoft.com/office/drawing/2014/main" id="{A1342C8D-1D83-4453-B1D5-E8EDDAC94283}"/>
                  </a:ext>
                </a:extLst>
              </p:cNvPr>
              <p:cNvSpPr txBox="1"/>
              <p:nvPr/>
            </p:nvSpPr>
            <p:spPr>
              <a:xfrm>
                <a:off x="2896014" y="5543106"/>
                <a:ext cx="332968"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12</a:t>
                </a:r>
              </a:p>
            </p:txBody>
          </p:sp>
          <p:sp>
            <p:nvSpPr>
              <p:cNvPr id="214" name="Line 21">
                <a:extLst>
                  <a:ext uri="{FF2B5EF4-FFF2-40B4-BE49-F238E27FC236}">
                    <a16:creationId xmlns:a16="http://schemas.microsoft.com/office/drawing/2014/main" id="{A195EEA1-2604-4FCA-95A6-7746EACD5534}"/>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16" name="Line 21">
                <a:extLst>
                  <a:ext uri="{FF2B5EF4-FFF2-40B4-BE49-F238E27FC236}">
                    <a16:creationId xmlns:a16="http://schemas.microsoft.com/office/drawing/2014/main" id="{06EB7E2B-367A-44F1-93EA-EC012A119845}"/>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17" name="TextBox 216">
                <a:extLst>
                  <a:ext uri="{FF2B5EF4-FFF2-40B4-BE49-F238E27FC236}">
                    <a16:creationId xmlns:a16="http://schemas.microsoft.com/office/drawing/2014/main" id="{29A294DC-2778-45D1-BDE7-9DB5A3F634B1}"/>
                  </a:ext>
                </a:extLst>
              </p:cNvPr>
              <p:cNvSpPr txBox="1"/>
              <p:nvPr/>
            </p:nvSpPr>
            <p:spPr>
              <a:xfrm>
                <a:off x="2203037" y="5543106"/>
                <a:ext cx="216372"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6</a:t>
                </a:r>
              </a:p>
            </p:txBody>
          </p:sp>
          <p:sp>
            <p:nvSpPr>
              <p:cNvPr id="218" name="Line 21">
                <a:extLst>
                  <a:ext uri="{FF2B5EF4-FFF2-40B4-BE49-F238E27FC236}">
                    <a16:creationId xmlns:a16="http://schemas.microsoft.com/office/drawing/2014/main" id="{743B858C-4277-4C7C-9B33-8134355134B7}"/>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20" name="Line 21">
                <a:extLst>
                  <a:ext uri="{FF2B5EF4-FFF2-40B4-BE49-F238E27FC236}">
                    <a16:creationId xmlns:a16="http://schemas.microsoft.com/office/drawing/2014/main" id="{8CB255D2-D837-47E0-99BA-3F58650C760B}"/>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latin typeface="Arial" panose="020B0604020202020204" pitchFamily="34" charset="0"/>
                  <a:cs typeface="Arial" panose="020B0604020202020204" pitchFamily="34" charset="0"/>
                </a:endParaRPr>
              </a:p>
            </p:txBody>
          </p:sp>
          <p:sp>
            <p:nvSpPr>
              <p:cNvPr id="221" name="TextBox 220">
                <a:extLst>
                  <a:ext uri="{FF2B5EF4-FFF2-40B4-BE49-F238E27FC236}">
                    <a16:creationId xmlns:a16="http://schemas.microsoft.com/office/drawing/2014/main" id="{FAAFB326-7012-4867-8EB4-33E9A21A79E5}"/>
                  </a:ext>
                </a:extLst>
              </p:cNvPr>
              <p:cNvSpPr txBox="1"/>
              <p:nvPr/>
            </p:nvSpPr>
            <p:spPr>
              <a:xfrm>
                <a:off x="1451763" y="5543106"/>
                <a:ext cx="216372"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0</a:t>
                </a:r>
              </a:p>
            </p:txBody>
          </p:sp>
        </p:grpSp>
        <p:grpSp>
          <p:nvGrpSpPr>
            <p:cNvPr id="167" name="Group 166">
              <a:extLst>
                <a:ext uri="{FF2B5EF4-FFF2-40B4-BE49-F238E27FC236}">
                  <a16:creationId xmlns:a16="http://schemas.microsoft.com/office/drawing/2014/main" id="{1C8C5A48-7690-4AB2-B21D-E947B62778A8}"/>
                </a:ext>
              </a:extLst>
            </p:cNvPr>
            <p:cNvGrpSpPr/>
            <p:nvPr/>
          </p:nvGrpSpPr>
          <p:grpSpPr>
            <a:xfrm>
              <a:off x="634982" y="3638015"/>
              <a:ext cx="3502036" cy="257369"/>
              <a:chOff x="776511" y="3885644"/>
              <a:chExt cx="3502036" cy="257369"/>
            </a:xfrm>
          </p:grpSpPr>
          <p:sp>
            <p:nvSpPr>
              <p:cNvPr id="182" name="TextBox 181">
                <a:extLst>
                  <a:ext uri="{FF2B5EF4-FFF2-40B4-BE49-F238E27FC236}">
                    <a16:creationId xmlns:a16="http://schemas.microsoft.com/office/drawing/2014/main" id="{0945311D-135F-4621-A21F-B3933A40381C}"/>
                  </a:ext>
                </a:extLst>
              </p:cNvPr>
              <p:cNvSpPr txBox="1"/>
              <p:nvPr/>
            </p:nvSpPr>
            <p:spPr>
              <a:xfrm>
                <a:off x="4120885" y="3885644"/>
                <a:ext cx="157662"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0</a:t>
                </a:r>
              </a:p>
            </p:txBody>
          </p:sp>
          <p:sp>
            <p:nvSpPr>
              <p:cNvPr id="183" name="TextBox 182">
                <a:extLst>
                  <a:ext uri="{FF2B5EF4-FFF2-40B4-BE49-F238E27FC236}">
                    <a16:creationId xmlns:a16="http://schemas.microsoft.com/office/drawing/2014/main" id="{AC847863-A316-42FC-B942-222E82FDCB3A}"/>
                  </a:ext>
                </a:extLst>
              </p:cNvPr>
              <p:cNvSpPr txBox="1"/>
              <p:nvPr/>
            </p:nvSpPr>
            <p:spPr>
              <a:xfrm>
                <a:off x="3847171" y="3885644"/>
                <a:ext cx="157662"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0</a:t>
                </a:r>
              </a:p>
            </p:txBody>
          </p:sp>
          <p:sp>
            <p:nvSpPr>
              <p:cNvPr id="184" name="TextBox 183">
                <a:extLst>
                  <a:ext uri="{FF2B5EF4-FFF2-40B4-BE49-F238E27FC236}">
                    <a16:creationId xmlns:a16="http://schemas.microsoft.com/office/drawing/2014/main" id="{13DC78D1-E358-4A5F-83EA-E24F50C871E1}"/>
                  </a:ext>
                </a:extLst>
              </p:cNvPr>
              <p:cNvSpPr txBox="1"/>
              <p:nvPr/>
            </p:nvSpPr>
            <p:spPr>
              <a:xfrm>
                <a:off x="3562194" y="3885644"/>
                <a:ext cx="180188"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0</a:t>
                </a:r>
              </a:p>
            </p:txBody>
          </p:sp>
          <p:sp>
            <p:nvSpPr>
              <p:cNvPr id="185" name="TextBox 184">
                <a:extLst>
                  <a:ext uri="{FF2B5EF4-FFF2-40B4-BE49-F238E27FC236}">
                    <a16:creationId xmlns:a16="http://schemas.microsoft.com/office/drawing/2014/main" id="{98ACD800-0C37-48C7-9BE3-F97C9410CC8B}"/>
                  </a:ext>
                </a:extLst>
              </p:cNvPr>
              <p:cNvSpPr txBox="1"/>
              <p:nvPr/>
            </p:nvSpPr>
            <p:spPr>
              <a:xfrm>
                <a:off x="3288481" y="3885644"/>
                <a:ext cx="180187"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2</a:t>
                </a:r>
              </a:p>
            </p:txBody>
          </p:sp>
          <p:sp>
            <p:nvSpPr>
              <p:cNvPr id="186" name="TextBox 185">
                <a:extLst>
                  <a:ext uri="{FF2B5EF4-FFF2-40B4-BE49-F238E27FC236}">
                    <a16:creationId xmlns:a16="http://schemas.microsoft.com/office/drawing/2014/main" id="{9BB464B9-9065-4EE2-BE31-DA4BE3AB1EEB}"/>
                  </a:ext>
                </a:extLst>
              </p:cNvPr>
              <p:cNvSpPr txBox="1"/>
              <p:nvPr/>
            </p:nvSpPr>
            <p:spPr>
              <a:xfrm>
                <a:off x="3014768" y="3885644"/>
                <a:ext cx="180187"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5</a:t>
                </a:r>
              </a:p>
            </p:txBody>
          </p:sp>
          <p:sp>
            <p:nvSpPr>
              <p:cNvPr id="187" name="TextBox 186">
                <a:extLst>
                  <a:ext uri="{FF2B5EF4-FFF2-40B4-BE49-F238E27FC236}">
                    <a16:creationId xmlns:a16="http://schemas.microsoft.com/office/drawing/2014/main" id="{8660B148-EFFE-4CE6-BB07-CA1B9D5435F0}"/>
                  </a:ext>
                </a:extLst>
              </p:cNvPr>
              <p:cNvSpPr txBox="1"/>
              <p:nvPr/>
            </p:nvSpPr>
            <p:spPr>
              <a:xfrm>
                <a:off x="2741054" y="3885644"/>
                <a:ext cx="180187"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7</a:t>
                </a:r>
              </a:p>
            </p:txBody>
          </p:sp>
          <p:sp>
            <p:nvSpPr>
              <p:cNvPr id="188" name="TextBox 187">
                <a:extLst>
                  <a:ext uri="{FF2B5EF4-FFF2-40B4-BE49-F238E27FC236}">
                    <a16:creationId xmlns:a16="http://schemas.microsoft.com/office/drawing/2014/main" id="{00F68B6C-00CD-4B80-B29D-BA32CDB0FA3D}"/>
                  </a:ext>
                </a:extLst>
              </p:cNvPr>
              <p:cNvSpPr txBox="1"/>
              <p:nvPr/>
            </p:nvSpPr>
            <p:spPr>
              <a:xfrm>
                <a:off x="2467340" y="3885644"/>
                <a:ext cx="180187"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7</a:t>
                </a:r>
              </a:p>
            </p:txBody>
          </p:sp>
          <p:sp>
            <p:nvSpPr>
              <p:cNvPr id="189" name="TextBox 188">
                <a:extLst>
                  <a:ext uri="{FF2B5EF4-FFF2-40B4-BE49-F238E27FC236}">
                    <a16:creationId xmlns:a16="http://schemas.microsoft.com/office/drawing/2014/main" id="{426ED89C-9A64-4AE5-B755-D9357FC6B40D}"/>
                  </a:ext>
                </a:extLst>
              </p:cNvPr>
              <p:cNvSpPr txBox="1"/>
              <p:nvPr/>
            </p:nvSpPr>
            <p:spPr>
              <a:xfrm>
                <a:off x="2193628" y="3885644"/>
                <a:ext cx="180187"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7</a:t>
                </a:r>
              </a:p>
            </p:txBody>
          </p:sp>
          <p:sp>
            <p:nvSpPr>
              <p:cNvPr id="190" name="TextBox 189">
                <a:extLst>
                  <a:ext uri="{FF2B5EF4-FFF2-40B4-BE49-F238E27FC236}">
                    <a16:creationId xmlns:a16="http://schemas.microsoft.com/office/drawing/2014/main" id="{7B995ACF-8917-4E91-BFD4-5E8E81DE7E53}"/>
                  </a:ext>
                </a:extLst>
              </p:cNvPr>
              <p:cNvSpPr txBox="1"/>
              <p:nvPr/>
            </p:nvSpPr>
            <p:spPr>
              <a:xfrm>
                <a:off x="1877887" y="3885644"/>
                <a:ext cx="264241"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11</a:t>
                </a:r>
              </a:p>
            </p:txBody>
          </p:sp>
          <p:sp>
            <p:nvSpPr>
              <p:cNvPr id="191" name="TextBox 190">
                <a:extLst>
                  <a:ext uri="{FF2B5EF4-FFF2-40B4-BE49-F238E27FC236}">
                    <a16:creationId xmlns:a16="http://schemas.microsoft.com/office/drawing/2014/main" id="{40964844-EC80-4D4A-B357-F385CA8C9761}"/>
                  </a:ext>
                </a:extLst>
              </p:cNvPr>
              <p:cNvSpPr txBox="1"/>
              <p:nvPr/>
            </p:nvSpPr>
            <p:spPr>
              <a:xfrm>
                <a:off x="1597652"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22</a:t>
                </a:r>
              </a:p>
            </p:txBody>
          </p:sp>
          <p:sp>
            <p:nvSpPr>
              <p:cNvPr id="192" name="TextBox 191">
                <a:extLst>
                  <a:ext uri="{FF2B5EF4-FFF2-40B4-BE49-F238E27FC236}">
                    <a16:creationId xmlns:a16="http://schemas.microsoft.com/office/drawing/2014/main" id="{7F94FD43-B452-49ED-BBEE-68DE790F837A}"/>
                  </a:ext>
                </a:extLst>
              </p:cNvPr>
              <p:cNvSpPr txBox="1"/>
              <p:nvPr/>
            </p:nvSpPr>
            <p:spPr>
              <a:xfrm>
                <a:off x="1323939"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30</a:t>
                </a:r>
              </a:p>
            </p:txBody>
          </p:sp>
          <p:sp>
            <p:nvSpPr>
              <p:cNvPr id="193" name="TextBox 192">
                <a:extLst>
                  <a:ext uri="{FF2B5EF4-FFF2-40B4-BE49-F238E27FC236}">
                    <a16:creationId xmlns:a16="http://schemas.microsoft.com/office/drawing/2014/main" id="{110A2BF8-6870-4B94-8BBB-10415083F67D}"/>
                  </a:ext>
                </a:extLst>
              </p:cNvPr>
              <p:cNvSpPr txBox="1"/>
              <p:nvPr/>
            </p:nvSpPr>
            <p:spPr>
              <a:xfrm>
                <a:off x="1050225"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33</a:t>
                </a:r>
              </a:p>
            </p:txBody>
          </p:sp>
          <p:sp>
            <p:nvSpPr>
              <p:cNvPr id="194" name="TextBox 193">
                <a:extLst>
                  <a:ext uri="{FF2B5EF4-FFF2-40B4-BE49-F238E27FC236}">
                    <a16:creationId xmlns:a16="http://schemas.microsoft.com/office/drawing/2014/main" id="{4761D767-409F-43A6-B007-7FD103087868}"/>
                  </a:ext>
                </a:extLst>
              </p:cNvPr>
              <p:cNvSpPr txBox="1"/>
              <p:nvPr/>
            </p:nvSpPr>
            <p:spPr>
              <a:xfrm>
                <a:off x="776511"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38</a:t>
                </a:r>
              </a:p>
            </p:txBody>
          </p:sp>
        </p:grpSp>
        <p:grpSp>
          <p:nvGrpSpPr>
            <p:cNvPr id="168" name="Group 167">
              <a:extLst>
                <a:ext uri="{FF2B5EF4-FFF2-40B4-BE49-F238E27FC236}">
                  <a16:creationId xmlns:a16="http://schemas.microsoft.com/office/drawing/2014/main" id="{FA85E79E-FE26-41D5-AFAC-5BCBB96FE236}"/>
                </a:ext>
              </a:extLst>
            </p:cNvPr>
            <p:cNvGrpSpPr/>
            <p:nvPr/>
          </p:nvGrpSpPr>
          <p:grpSpPr>
            <a:xfrm>
              <a:off x="634982" y="3856453"/>
              <a:ext cx="3513299" cy="257369"/>
              <a:chOff x="776511" y="3885644"/>
              <a:chExt cx="3513299" cy="257369"/>
            </a:xfrm>
          </p:grpSpPr>
          <p:sp>
            <p:nvSpPr>
              <p:cNvPr id="169" name="TextBox 168">
                <a:extLst>
                  <a:ext uri="{FF2B5EF4-FFF2-40B4-BE49-F238E27FC236}">
                    <a16:creationId xmlns:a16="http://schemas.microsoft.com/office/drawing/2014/main" id="{CD6394AB-45B7-4E33-B28B-621CF3ED5BF0}"/>
                  </a:ext>
                </a:extLst>
              </p:cNvPr>
              <p:cNvSpPr txBox="1"/>
              <p:nvPr/>
            </p:nvSpPr>
            <p:spPr>
              <a:xfrm>
                <a:off x="4109622" y="3885644"/>
                <a:ext cx="180188"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0</a:t>
                </a:r>
              </a:p>
            </p:txBody>
          </p:sp>
          <p:sp>
            <p:nvSpPr>
              <p:cNvPr id="170" name="TextBox 169">
                <a:extLst>
                  <a:ext uri="{FF2B5EF4-FFF2-40B4-BE49-F238E27FC236}">
                    <a16:creationId xmlns:a16="http://schemas.microsoft.com/office/drawing/2014/main" id="{2F6F9AFB-CD02-43B8-B568-03197E8C2F71}"/>
                  </a:ext>
                </a:extLst>
              </p:cNvPr>
              <p:cNvSpPr txBox="1"/>
              <p:nvPr/>
            </p:nvSpPr>
            <p:spPr>
              <a:xfrm>
                <a:off x="3847171" y="3885644"/>
                <a:ext cx="157662"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0</a:t>
                </a:r>
              </a:p>
            </p:txBody>
          </p:sp>
          <p:sp>
            <p:nvSpPr>
              <p:cNvPr id="171" name="TextBox 170">
                <a:extLst>
                  <a:ext uri="{FF2B5EF4-FFF2-40B4-BE49-F238E27FC236}">
                    <a16:creationId xmlns:a16="http://schemas.microsoft.com/office/drawing/2014/main" id="{2F3CC8EA-2B15-4715-A487-A07D5A8D92E7}"/>
                  </a:ext>
                </a:extLst>
              </p:cNvPr>
              <p:cNvSpPr txBox="1"/>
              <p:nvPr/>
            </p:nvSpPr>
            <p:spPr>
              <a:xfrm>
                <a:off x="3573457" y="3885644"/>
                <a:ext cx="157662" cy="257369"/>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0</a:t>
                </a:r>
              </a:p>
            </p:txBody>
          </p:sp>
          <p:sp>
            <p:nvSpPr>
              <p:cNvPr id="172" name="TextBox 171">
                <a:extLst>
                  <a:ext uri="{FF2B5EF4-FFF2-40B4-BE49-F238E27FC236}">
                    <a16:creationId xmlns:a16="http://schemas.microsoft.com/office/drawing/2014/main" id="{01AFCCBB-BEA6-436F-B17C-AC1520063DFD}"/>
                  </a:ext>
                </a:extLst>
              </p:cNvPr>
              <p:cNvSpPr txBox="1"/>
              <p:nvPr/>
            </p:nvSpPr>
            <p:spPr>
              <a:xfrm>
                <a:off x="3288481" y="3885644"/>
                <a:ext cx="180188"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2</a:t>
                </a:r>
              </a:p>
            </p:txBody>
          </p:sp>
          <p:sp>
            <p:nvSpPr>
              <p:cNvPr id="173" name="TextBox 172">
                <a:extLst>
                  <a:ext uri="{FF2B5EF4-FFF2-40B4-BE49-F238E27FC236}">
                    <a16:creationId xmlns:a16="http://schemas.microsoft.com/office/drawing/2014/main" id="{10D9A489-7F4B-48CD-91FE-E011D0F383FD}"/>
                  </a:ext>
                </a:extLst>
              </p:cNvPr>
              <p:cNvSpPr txBox="1"/>
              <p:nvPr/>
            </p:nvSpPr>
            <p:spPr>
              <a:xfrm>
                <a:off x="3014768" y="3885644"/>
                <a:ext cx="180187"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5</a:t>
                </a:r>
              </a:p>
            </p:txBody>
          </p:sp>
          <p:sp>
            <p:nvSpPr>
              <p:cNvPr id="174" name="TextBox 173">
                <a:extLst>
                  <a:ext uri="{FF2B5EF4-FFF2-40B4-BE49-F238E27FC236}">
                    <a16:creationId xmlns:a16="http://schemas.microsoft.com/office/drawing/2014/main" id="{939091D3-D87C-4CC6-96DA-F13AA8ED3592}"/>
                  </a:ext>
                </a:extLst>
              </p:cNvPr>
              <p:cNvSpPr txBox="1"/>
              <p:nvPr/>
            </p:nvSpPr>
            <p:spPr>
              <a:xfrm>
                <a:off x="2692506" y="3885644"/>
                <a:ext cx="277285"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10</a:t>
                </a:r>
              </a:p>
            </p:txBody>
          </p:sp>
          <p:sp>
            <p:nvSpPr>
              <p:cNvPr id="175" name="TextBox 174">
                <a:extLst>
                  <a:ext uri="{FF2B5EF4-FFF2-40B4-BE49-F238E27FC236}">
                    <a16:creationId xmlns:a16="http://schemas.microsoft.com/office/drawing/2014/main" id="{79568E67-2DB4-4D38-AFA5-0008BE3E50B5}"/>
                  </a:ext>
                </a:extLst>
              </p:cNvPr>
              <p:cNvSpPr txBox="1"/>
              <p:nvPr/>
            </p:nvSpPr>
            <p:spPr>
              <a:xfrm>
                <a:off x="2418792"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18</a:t>
                </a:r>
              </a:p>
            </p:txBody>
          </p:sp>
          <p:sp>
            <p:nvSpPr>
              <p:cNvPr id="176" name="TextBox 175">
                <a:extLst>
                  <a:ext uri="{FF2B5EF4-FFF2-40B4-BE49-F238E27FC236}">
                    <a16:creationId xmlns:a16="http://schemas.microsoft.com/office/drawing/2014/main" id="{1E2AD8ED-C0D2-497D-967F-83416276B728}"/>
                  </a:ext>
                </a:extLst>
              </p:cNvPr>
              <p:cNvSpPr txBox="1"/>
              <p:nvPr/>
            </p:nvSpPr>
            <p:spPr>
              <a:xfrm>
                <a:off x="2145080"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24</a:t>
                </a:r>
              </a:p>
            </p:txBody>
          </p:sp>
          <p:sp>
            <p:nvSpPr>
              <p:cNvPr id="177" name="TextBox 176">
                <a:extLst>
                  <a:ext uri="{FF2B5EF4-FFF2-40B4-BE49-F238E27FC236}">
                    <a16:creationId xmlns:a16="http://schemas.microsoft.com/office/drawing/2014/main" id="{6E0579C3-7B13-4150-99F5-08580FCD9E65}"/>
                  </a:ext>
                </a:extLst>
              </p:cNvPr>
              <p:cNvSpPr txBox="1"/>
              <p:nvPr/>
            </p:nvSpPr>
            <p:spPr>
              <a:xfrm>
                <a:off x="1871367"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35</a:t>
                </a:r>
              </a:p>
            </p:txBody>
          </p:sp>
          <p:sp>
            <p:nvSpPr>
              <p:cNvPr id="178" name="TextBox 177">
                <a:extLst>
                  <a:ext uri="{FF2B5EF4-FFF2-40B4-BE49-F238E27FC236}">
                    <a16:creationId xmlns:a16="http://schemas.microsoft.com/office/drawing/2014/main" id="{872F81C1-8B55-4D64-B2EC-69380E54F1B1}"/>
                  </a:ext>
                </a:extLst>
              </p:cNvPr>
              <p:cNvSpPr txBox="1"/>
              <p:nvPr/>
            </p:nvSpPr>
            <p:spPr>
              <a:xfrm>
                <a:off x="1597652"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55</a:t>
                </a:r>
              </a:p>
            </p:txBody>
          </p:sp>
          <p:sp>
            <p:nvSpPr>
              <p:cNvPr id="179" name="TextBox 178">
                <a:extLst>
                  <a:ext uri="{FF2B5EF4-FFF2-40B4-BE49-F238E27FC236}">
                    <a16:creationId xmlns:a16="http://schemas.microsoft.com/office/drawing/2014/main" id="{5B93BCB5-F859-47C2-94C3-70436C256640}"/>
                  </a:ext>
                </a:extLst>
              </p:cNvPr>
              <p:cNvSpPr txBox="1"/>
              <p:nvPr/>
            </p:nvSpPr>
            <p:spPr>
              <a:xfrm>
                <a:off x="1323939"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72</a:t>
                </a:r>
              </a:p>
            </p:txBody>
          </p:sp>
          <p:sp>
            <p:nvSpPr>
              <p:cNvPr id="180" name="TextBox 179">
                <a:extLst>
                  <a:ext uri="{FF2B5EF4-FFF2-40B4-BE49-F238E27FC236}">
                    <a16:creationId xmlns:a16="http://schemas.microsoft.com/office/drawing/2014/main" id="{0420CF06-84A8-4497-BD19-8522991392EB}"/>
                  </a:ext>
                </a:extLst>
              </p:cNvPr>
              <p:cNvSpPr txBox="1"/>
              <p:nvPr/>
            </p:nvSpPr>
            <p:spPr>
              <a:xfrm>
                <a:off x="1050225"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82</a:t>
                </a:r>
              </a:p>
            </p:txBody>
          </p:sp>
          <p:sp>
            <p:nvSpPr>
              <p:cNvPr id="181" name="TextBox 180">
                <a:extLst>
                  <a:ext uri="{FF2B5EF4-FFF2-40B4-BE49-F238E27FC236}">
                    <a16:creationId xmlns:a16="http://schemas.microsoft.com/office/drawing/2014/main" id="{BA8D8784-C0C6-45BB-A557-7BEAE097B315}"/>
                  </a:ext>
                </a:extLst>
              </p:cNvPr>
              <p:cNvSpPr txBox="1"/>
              <p:nvPr/>
            </p:nvSpPr>
            <p:spPr>
              <a:xfrm>
                <a:off x="776511" y="3885644"/>
                <a:ext cx="277284" cy="240747"/>
              </a:xfrm>
              <a:prstGeom prst="rect">
                <a:avLst/>
              </a:prstGeom>
              <a:noFill/>
            </p:spPr>
            <p:txBody>
              <a:bodyPr wrap="none" lIns="36000" tIns="36000" rIns="36000" bIns="36000" rtlCol="0" anchor="t" anchorCtr="0">
                <a:spAutoFit/>
              </a:bodyPr>
              <a:lstStyle/>
              <a:p>
                <a:pPr algn="ctr"/>
                <a:r>
                  <a:rPr lang="ja-JP" sz="1200">
                    <a:solidFill>
                      <a:srgbClr val="363636"/>
                    </a:solidFill>
                    <a:latin typeface="Arial" panose="020B0604020202020204" pitchFamily="34" charset="0"/>
                    <a:ea typeface="MS Mincho"/>
                    <a:cs typeface="Arial" panose="020B0604020202020204" pitchFamily="34" charset="0"/>
                  </a:rPr>
                  <a:t>91</a:t>
                </a:r>
              </a:p>
            </p:txBody>
          </p:sp>
        </p:grpSp>
      </p:grpSp>
      <p:graphicFrame>
        <p:nvGraphicFramePr>
          <p:cNvPr id="228" name="Table 51">
            <a:extLst>
              <a:ext uri="{FF2B5EF4-FFF2-40B4-BE49-F238E27FC236}">
                <a16:creationId xmlns:a16="http://schemas.microsoft.com/office/drawing/2014/main" id="{8AD77494-FE9B-4474-B3FB-2611E36A2669}"/>
              </a:ext>
            </a:extLst>
          </p:cNvPr>
          <p:cNvGraphicFramePr>
            <a:graphicFrameLocks noGrp="1"/>
          </p:cNvGraphicFramePr>
          <p:nvPr>
            <p:extLst>
              <p:ext uri="{D42A27DB-BD31-4B8C-83A1-F6EECF244321}">
                <p14:modId xmlns:p14="http://schemas.microsoft.com/office/powerpoint/2010/main" val="835231581"/>
              </p:ext>
            </p:extLst>
          </p:nvPr>
        </p:nvGraphicFramePr>
        <p:xfrm>
          <a:off x="2671792" y="4295538"/>
          <a:ext cx="2888082" cy="2190421"/>
        </p:xfrm>
        <a:graphic>
          <a:graphicData uri="http://schemas.openxmlformats.org/drawingml/2006/table">
            <a:tbl>
              <a:tblPr firstRow="1" bandRow="1">
                <a:tableStyleId>{5C22544A-7EE6-4342-B048-85BDC9FD1C3A}</a:tableStyleId>
              </a:tblPr>
              <a:tblGrid>
                <a:gridCol w="1444041">
                  <a:extLst>
                    <a:ext uri="{9D8B030D-6E8A-4147-A177-3AD203B41FA5}">
                      <a16:colId xmlns:a16="http://schemas.microsoft.com/office/drawing/2014/main" val="2345455457"/>
                    </a:ext>
                  </a:extLst>
                </a:gridCol>
                <a:gridCol w="1444041">
                  <a:extLst>
                    <a:ext uri="{9D8B030D-6E8A-4147-A177-3AD203B41FA5}">
                      <a16:colId xmlns:a16="http://schemas.microsoft.com/office/drawing/2014/main" val="938908085"/>
                    </a:ext>
                  </a:extLst>
                </a:gridCol>
              </a:tblGrid>
              <a:tr h="370407">
                <a:tc gridSpan="2">
                  <a:txBody>
                    <a:bodyPr/>
                    <a:lstStyle/>
                    <a:p>
                      <a:pPr algn="ctr"/>
                      <a:r>
                        <a:rPr lang="ja-JP" sz="1200">
                          <a:solidFill>
                            <a:schemeClr val="tx2"/>
                          </a:solidFill>
                        </a:rPr>
                        <a:t>D + T + EP（n=142）</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extLst>
                  <a:ext uri="{0D108BD9-81ED-4DB2-BD59-A6C34878D82A}">
                    <a16:rowId xmlns:a16="http://schemas.microsoft.com/office/drawing/2014/main" val="607316047"/>
                  </a:ext>
                </a:extLst>
              </a:tr>
              <a:tr h="239385">
                <a:tc>
                  <a:txBody>
                    <a:bodyPr/>
                    <a:lstStyle/>
                    <a:p>
                      <a:pPr algn="ctr"/>
                      <a:r>
                        <a:rPr lang="ja-JP" sz="1200">
                          <a:solidFill>
                            <a:srgbClr val="363636"/>
                          </a:solidFill>
                        </a:rPr>
                        <a:t>陽性</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363636"/>
                          </a:solidFill>
                        </a:rPr>
                        <a:t>陰性</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358697"/>
                  </a:ext>
                </a:extLst>
              </a:tr>
              <a:tr h="239385">
                <a:tc>
                  <a:txBody>
                    <a:bodyPr/>
                    <a:lstStyle/>
                    <a:p>
                      <a:pPr algn="ctr"/>
                      <a:r>
                        <a:rPr lang="ja-JP" sz="1200">
                          <a:solidFill>
                            <a:srgbClr val="363636"/>
                          </a:solidFill>
                        </a:rPr>
                        <a:t>58</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363636"/>
                          </a:solidFill>
                        </a:rPr>
                        <a:t>84</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8762745"/>
                  </a:ext>
                </a:extLst>
              </a:tr>
              <a:tr h="239385">
                <a:tc>
                  <a:txBody>
                    <a:bodyPr/>
                    <a:lstStyle/>
                    <a:p>
                      <a:pPr algn="ctr"/>
                      <a:r>
                        <a:rPr lang="ja-JP" sz="1200">
                          <a:solidFill>
                            <a:srgbClr val="363636"/>
                          </a:solidFill>
                        </a:rPr>
                        <a:t>14.9（10.4、21.2）</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363636"/>
                          </a:solidFill>
                        </a:rPr>
                        <a:t>10.5（7.6、12.9）</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0998117"/>
                  </a:ext>
                </a:extLst>
              </a:tr>
              <a:tr h="239385">
                <a:tc gridSpan="2">
                  <a:txBody>
                    <a:bodyPr/>
                    <a:lstStyle/>
                    <a:p>
                      <a:pPr algn="ctr"/>
                      <a:r>
                        <a:rPr lang="ja-JP" sz="1200">
                          <a:solidFill>
                            <a:srgbClr val="363636"/>
                          </a:solidFill>
                        </a:rPr>
                        <a:t>0.59（0.39、0.88）</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400" dirty="0">
                        <a:solidFill>
                          <a:srgbClr val="363636"/>
                        </a:solidFill>
                      </a:endParaRPr>
                    </a:p>
                  </a:txBody>
                  <a:tcPr marL="36000" marR="0" marT="18000" marB="0" anchor="ctr">
                    <a:solidFill>
                      <a:schemeClr val="tx2"/>
                    </a:solidFill>
                  </a:tcPr>
                </a:tc>
                <a:extLst>
                  <a:ext uri="{0D108BD9-81ED-4DB2-BD59-A6C34878D82A}">
                    <a16:rowId xmlns:a16="http://schemas.microsoft.com/office/drawing/2014/main" val="497709814"/>
                  </a:ext>
                </a:extLst>
              </a:tr>
              <a:tr h="239385">
                <a:tc>
                  <a:txBody>
                    <a:bodyPr/>
                    <a:lstStyle/>
                    <a:p>
                      <a:pPr algn="ctr"/>
                      <a:r>
                        <a:rPr lang="ja-JP" sz="1200">
                          <a:solidFill>
                            <a:srgbClr val="363636"/>
                          </a:solidFill>
                        </a:rPr>
                        <a:t>32</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363636"/>
                          </a:solidFill>
                        </a:rPr>
                        <a:t>62</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5795611"/>
                  </a:ext>
                </a:extLst>
              </a:tr>
              <a:tr h="2393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363636"/>
                          </a:solidFill>
                        </a:rPr>
                        <a:t>26</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363636"/>
                          </a:solidFill>
                        </a:rPr>
                        <a:t>22</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3034486"/>
                  </a:ext>
                </a:extLst>
              </a:tr>
              <a:tr h="383704">
                <a:tc gridSpan="2">
                  <a:txBody>
                    <a:bodyPr/>
                    <a:lstStyle/>
                    <a:p>
                      <a:pPr algn="ctr"/>
                      <a:r>
                        <a:rPr lang="ja-JP" sz="1200" dirty="0">
                          <a:solidFill>
                            <a:srgbClr val="363636"/>
                          </a:solidFill>
                        </a:rPr>
                        <a:t>2.28</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400" dirty="0">
                        <a:solidFill>
                          <a:srgbClr val="363636"/>
                        </a:solidFill>
                      </a:endParaRPr>
                    </a:p>
                  </a:txBody>
                  <a:tcPr marL="36000" marR="0" marT="18000" marB="0" anchor="ctr">
                    <a:solidFill>
                      <a:schemeClr val="tx2"/>
                    </a:solidFill>
                  </a:tcPr>
                </a:tc>
                <a:extLst>
                  <a:ext uri="{0D108BD9-81ED-4DB2-BD59-A6C34878D82A}">
                    <a16:rowId xmlns:a16="http://schemas.microsoft.com/office/drawing/2014/main" val="2872947705"/>
                  </a:ext>
                </a:extLst>
              </a:tr>
            </a:tbl>
          </a:graphicData>
        </a:graphic>
      </p:graphicFrame>
      <p:graphicFrame>
        <p:nvGraphicFramePr>
          <p:cNvPr id="229" name="Table 51">
            <a:extLst>
              <a:ext uri="{FF2B5EF4-FFF2-40B4-BE49-F238E27FC236}">
                <a16:creationId xmlns:a16="http://schemas.microsoft.com/office/drawing/2014/main" id="{2271F26D-65DD-4676-AAAD-09213EA88E43}"/>
              </a:ext>
            </a:extLst>
          </p:cNvPr>
          <p:cNvGraphicFramePr>
            <a:graphicFrameLocks noGrp="1"/>
          </p:cNvGraphicFramePr>
          <p:nvPr>
            <p:extLst>
              <p:ext uri="{D42A27DB-BD31-4B8C-83A1-F6EECF244321}">
                <p14:modId xmlns:p14="http://schemas.microsoft.com/office/powerpoint/2010/main" val="4219952725"/>
              </p:ext>
            </p:extLst>
          </p:nvPr>
        </p:nvGraphicFramePr>
        <p:xfrm>
          <a:off x="5858873" y="4295538"/>
          <a:ext cx="2888082" cy="2198110"/>
        </p:xfrm>
        <a:graphic>
          <a:graphicData uri="http://schemas.openxmlformats.org/drawingml/2006/table">
            <a:tbl>
              <a:tblPr firstRow="1" bandRow="1">
                <a:tableStyleId>{5C22544A-7EE6-4342-B048-85BDC9FD1C3A}</a:tableStyleId>
              </a:tblPr>
              <a:tblGrid>
                <a:gridCol w="1444041">
                  <a:extLst>
                    <a:ext uri="{9D8B030D-6E8A-4147-A177-3AD203B41FA5}">
                      <a16:colId xmlns:a16="http://schemas.microsoft.com/office/drawing/2014/main" val="2345455457"/>
                    </a:ext>
                  </a:extLst>
                </a:gridCol>
                <a:gridCol w="1444041">
                  <a:extLst>
                    <a:ext uri="{9D8B030D-6E8A-4147-A177-3AD203B41FA5}">
                      <a16:colId xmlns:a16="http://schemas.microsoft.com/office/drawing/2014/main" val="938908085"/>
                    </a:ext>
                  </a:extLst>
                </a:gridCol>
              </a:tblGrid>
              <a:tr h="382727">
                <a:tc gridSpan="2">
                  <a:txBody>
                    <a:bodyPr/>
                    <a:lstStyle/>
                    <a:p>
                      <a:pPr algn="ctr"/>
                      <a:r>
                        <a:rPr lang="ja-JP" sz="1200">
                          <a:solidFill>
                            <a:schemeClr val="tx2"/>
                          </a:solidFill>
                        </a:rPr>
                        <a:t>D + EP（n=143）</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extLst>
                  <a:ext uri="{0D108BD9-81ED-4DB2-BD59-A6C34878D82A}">
                    <a16:rowId xmlns:a16="http://schemas.microsoft.com/office/drawing/2014/main" val="607316047"/>
                  </a:ext>
                </a:extLst>
              </a:tr>
              <a:tr h="238776">
                <a:tc>
                  <a:txBody>
                    <a:bodyPr/>
                    <a:lstStyle/>
                    <a:p>
                      <a:pPr algn="ctr"/>
                      <a:r>
                        <a:rPr lang="ja-JP" sz="1200">
                          <a:solidFill>
                            <a:srgbClr val="363636"/>
                          </a:solidFill>
                        </a:rPr>
                        <a:t>陽性</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363636"/>
                          </a:solidFill>
                        </a:rPr>
                        <a:t>陰性</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358697"/>
                  </a:ext>
                </a:extLst>
              </a:tr>
              <a:tr h="238776">
                <a:tc>
                  <a:txBody>
                    <a:bodyPr/>
                    <a:lstStyle/>
                    <a:p>
                      <a:pPr algn="ctr"/>
                      <a:r>
                        <a:rPr lang="ja-JP" sz="1200">
                          <a:solidFill>
                            <a:srgbClr val="363636"/>
                          </a:solidFill>
                        </a:rPr>
                        <a:t>57</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363636"/>
                          </a:solidFill>
                        </a:rPr>
                        <a:t>86</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8762745"/>
                  </a:ext>
                </a:extLst>
              </a:tr>
              <a:tr h="238776">
                <a:tc>
                  <a:txBody>
                    <a:bodyPr/>
                    <a:lstStyle/>
                    <a:p>
                      <a:pPr algn="ctr"/>
                      <a:r>
                        <a:rPr lang="ja-JP" sz="1200" dirty="0">
                          <a:solidFill>
                            <a:srgbClr val="363636"/>
                          </a:solidFill>
                        </a:rPr>
                        <a:t>14.7（11.5、16.3）</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363636"/>
                          </a:solidFill>
                        </a:rPr>
                        <a:t>14.3（9.4、17.2）</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0998117"/>
                  </a:ext>
                </a:extLst>
              </a:tr>
              <a:tr h="238776">
                <a:tc gridSpan="2">
                  <a:txBody>
                    <a:bodyPr/>
                    <a:lstStyle/>
                    <a:p>
                      <a:pPr algn="ctr"/>
                      <a:r>
                        <a:rPr lang="ja-JP" sz="1200">
                          <a:solidFill>
                            <a:srgbClr val="363636"/>
                          </a:solidFill>
                        </a:rPr>
                        <a:t>0.93（0.63、1.37）</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400" dirty="0">
                        <a:solidFill>
                          <a:srgbClr val="363636"/>
                        </a:solidFill>
                      </a:endParaRPr>
                    </a:p>
                  </a:txBody>
                  <a:tcPr marL="36000" marR="0" marT="18000" marB="0" anchor="ctr">
                    <a:solidFill>
                      <a:schemeClr val="tx2"/>
                    </a:solidFill>
                  </a:tcPr>
                </a:tc>
                <a:extLst>
                  <a:ext uri="{0D108BD9-81ED-4DB2-BD59-A6C34878D82A}">
                    <a16:rowId xmlns:a16="http://schemas.microsoft.com/office/drawing/2014/main" val="497709814"/>
                  </a:ext>
                </a:extLst>
              </a:tr>
              <a:tr h="238776">
                <a:tc>
                  <a:txBody>
                    <a:bodyPr/>
                    <a:lstStyle/>
                    <a:p>
                      <a:pPr algn="ctr"/>
                      <a:r>
                        <a:rPr lang="ja-JP" sz="1200">
                          <a:solidFill>
                            <a:srgbClr val="363636"/>
                          </a:solidFill>
                        </a:rPr>
                        <a:t>37</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363636"/>
                          </a:solidFill>
                        </a:rPr>
                        <a:t>55</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5795611"/>
                  </a:ext>
                </a:extLst>
              </a:tr>
              <a:tr h="2387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363636"/>
                          </a:solidFill>
                        </a:rPr>
                        <a:t>20</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363636"/>
                          </a:solidFill>
                        </a:rPr>
                        <a:t>31</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3034486"/>
                  </a:ext>
                </a:extLst>
              </a:tr>
              <a:tr h="382727">
                <a:tc gridSpan="2">
                  <a:txBody>
                    <a:bodyPr/>
                    <a:lstStyle/>
                    <a:p>
                      <a:pPr algn="ctr"/>
                      <a:r>
                        <a:rPr lang="ja-JP" sz="1200" dirty="0">
                          <a:solidFill>
                            <a:srgbClr val="363636"/>
                          </a:solidFill>
                        </a:rPr>
                        <a:t>0.96</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400" dirty="0">
                        <a:solidFill>
                          <a:srgbClr val="363636"/>
                        </a:solidFill>
                      </a:endParaRPr>
                    </a:p>
                  </a:txBody>
                  <a:tcPr marL="36000" marR="0" marT="18000" marB="0" anchor="ctr">
                    <a:solidFill>
                      <a:schemeClr val="tx2"/>
                    </a:solidFill>
                  </a:tcPr>
                </a:tc>
                <a:extLst>
                  <a:ext uri="{0D108BD9-81ED-4DB2-BD59-A6C34878D82A}">
                    <a16:rowId xmlns:a16="http://schemas.microsoft.com/office/drawing/2014/main" val="2872947705"/>
                  </a:ext>
                </a:extLst>
              </a:tr>
            </a:tbl>
          </a:graphicData>
        </a:graphic>
      </p:graphicFrame>
      <p:graphicFrame>
        <p:nvGraphicFramePr>
          <p:cNvPr id="230" name="Table 51">
            <a:extLst>
              <a:ext uri="{FF2B5EF4-FFF2-40B4-BE49-F238E27FC236}">
                <a16:creationId xmlns:a16="http://schemas.microsoft.com/office/drawing/2014/main" id="{CCCBB0B0-2283-422B-9FDE-E6C2801305FC}"/>
              </a:ext>
            </a:extLst>
          </p:cNvPr>
          <p:cNvGraphicFramePr>
            <a:graphicFrameLocks noGrp="1"/>
          </p:cNvGraphicFramePr>
          <p:nvPr>
            <p:extLst>
              <p:ext uri="{D42A27DB-BD31-4B8C-83A1-F6EECF244321}">
                <p14:modId xmlns:p14="http://schemas.microsoft.com/office/powerpoint/2010/main" val="799947335"/>
              </p:ext>
            </p:extLst>
          </p:nvPr>
        </p:nvGraphicFramePr>
        <p:xfrm>
          <a:off x="9065618" y="4295538"/>
          <a:ext cx="2888082" cy="2156518"/>
        </p:xfrm>
        <a:graphic>
          <a:graphicData uri="http://schemas.openxmlformats.org/drawingml/2006/table">
            <a:tbl>
              <a:tblPr firstRow="1" bandRow="1">
                <a:tableStyleId>{5C22544A-7EE6-4342-B048-85BDC9FD1C3A}</a:tableStyleId>
              </a:tblPr>
              <a:tblGrid>
                <a:gridCol w="1444041">
                  <a:extLst>
                    <a:ext uri="{9D8B030D-6E8A-4147-A177-3AD203B41FA5}">
                      <a16:colId xmlns:a16="http://schemas.microsoft.com/office/drawing/2014/main" val="2345455457"/>
                    </a:ext>
                  </a:extLst>
                </a:gridCol>
                <a:gridCol w="1444041">
                  <a:extLst>
                    <a:ext uri="{9D8B030D-6E8A-4147-A177-3AD203B41FA5}">
                      <a16:colId xmlns:a16="http://schemas.microsoft.com/office/drawing/2014/main" val="938908085"/>
                    </a:ext>
                  </a:extLst>
                </a:gridCol>
              </a:tblGrid>
              <a:tr h="375485">
                <a:tc gridSpan="2">
                  <a:txBody>
                    <a:bodyPr/>
                    <a:lstStyle/>
                    <a:p>
                      <a:pPr algn="ctr"/>
                      <a:r>
                        <a:rPr lang="ja-JP" sz="1200">
                          <a:solidFill>
                            <a:schemeClr val="tx2"/>
                          </a:solidFill>
                        </a:rPr>
                        <a:t>EP（n=129）</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extLst>
                  <a:ext uri="{0D108BD9-81ED-4DB2-BD59-A6C34878D82A}">
                    <a16:rowId xmlns:a16="http://schemas.microsoft.com/office/drawing/2014/main" val="607316047"/>
                  </a:ext>
                </a:extLst>
              </a:tr>
              <a:tr h="234258">
                <a:tc>
                  <a:txBody>
                    <a:bodyPr/>
                    <a:lstStyle/>
                    <a:p>
                      <a:pPr algn="ctr"/>
                      <a:r>
                        <a:rPr lang="ja-JP" sz="1200">
                          <a:solidFill>
                            <a:srgbClr val="363636"/>
                          </a:solidFill>
                        </a:rPr>
                        <a:t>陽性</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363636"/>
                          </a:solidFill>
                        </a:rPr>
                        <a:t>陰性</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4358697"/>
                  </a:ext>
                </a:extLst>
              </a:tr>
              <a:tr h="234258">
                <a:tc>
                  <a:txBody>
                    <a:bodyPr/>
                    <a:lstStyle/>
                    <a:p>
                      <a:pPr algn="ctr"/>
                      <a:r>
                        <a:rPr lang="ja-JP" sz="1200">
                          <a:solidFill>
                            <a:srgbClr val="363636"/>
                          </a:solidFill>
                        </a:rPr>
                        <a:t>38</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363636"/>
                          </a:solidFill>
                        </a:rPr>
                        <a:t>91</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8762745"/>
                  </a:ext>
                </a:extLst>
              </a:tr>
              <a:tr h="234258">
                <a:tc>
                  <a:txBody>
                    <a:bodyPr/>
                    <a:lstStyle/>
                    <a:p>
                      <a:pPr algn="ctr"/>
                      <a:r>
                        <a:rPr lang="ja-JP" sz="1200" dirty="0">
                          <a:solidFill>
                            <a:srgbClr val="363636"/>
                          </a:solidFill>
                        </a:rPr>
                        <a:t>9.7（7.7、11.7）</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rgbClr val="363636"/>
                          </a:solidFill>
                        </a:rPr>
                        <a:t>10.5（8.9、11.3）</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0998117"/>
                  </a:ext>
                </a:extLst>
              </a:tr>
              <a:tr h="234258">
                <a:tc gridSpan="2">
                  <a:txBody>
                    <a:bodyPr/>
                    <a:lstStyle/>
                    <a:p>
                      <a:pPr algn="ctr"/>
                      <a:r>
                        <a:rPr lang="ja-JP" sz="1200">
                          <a:solidFill>
                            <a:srgbClr val="363636"/>
                          </a:solidFill>
                        </a:rPr>
                        <a:t>0.94（0.61、1.40）</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400" dirty="0">
                        <a:solidFill>
                          <a:srgbClr val="363636"/>
                        </a:solidFill>
                      </a:endParaRPr>
                    </a:p>
                  </a:txBody>
                  <a:tcPr marL="36000" marR="0" marT="18000" marB="0" anchor="ctr">
                    <a:solidFill>
                      <a:schemeClr val="tx2"/>
                    </a:solidFill>
                  </a:tcPr>
                </a:tc>
                <a:extLst>
                  <a:ext uri="{0D108BD9-81ED-4DB2-BD59-A6C34878D82A}">
                    <a16:rowId xmlns:a16="http://schemas.microsoft.com/office/drawing/2014/main" val="497709814"/>
                  </a:ext>
                </a:extLst>
              </a:tr>
              <a:tr h="234258">
                <a:tc>
                  <a:txBody>
                    <a:bodyPr/>
                    <a:lstStyle/>
                    <a:p>
                      <a:pPr algn="ctr"/>
                      <a:r>
                        <a:rPr lang="ja-JP" sz="1200">
                          <a:solidFill>
                            <a:srgbClr val="363636"/>
                          </a:solidFill>
                        </a:rPr>
                        <a:t>31</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363636"/>
                          </a:solidFill>
                        </a:rPr>
                        <a:t>73</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5795611"/>
                  </a:ext>
                </a:extLst>
              </a:tr>
              <a:tr h="2342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363636"/>
                          </a:solidFill>
                        </a:rPr>
                        <a:t>7</a:t>
                      </a:r>
                    </a:p>
                  </a:txBody>
                  <a:tcPr marL="36000" marR="36000" marT="7200" marB="72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363636"/>
                          </a:solidFill>
                        </a:rPr>
                        <a:t>18</a:t>
                      </a:r>
                    </a:p>
                  </a:txBody>
                  <a:tcPr marL="36000" marR="36000" marT="7200" marB="72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3034486"/>
                  </a:ext>
                </a:extLst>
              </a:tr>
              <a:tr h="375485">
                <a:tc gridSpan="2">
                  <a:txBody>
                    <a:bodyPr/>
                    <a:lstStyle/>
                    <a:p>
                      <a:pPr algn="ctr"/>
                      <a:r>
                        <a:rPr lang="ja-JP" sz="1200" dirty="0">
                          <a:solidFill>
                            <a:srgbClr val="363636"/>
                          </a:solidFill>
                        </a:rPr>
                        <a:t>0.92</a:t>
                      </a:r>
                    </a:p>
                  </a:txBody>
                  <a:tcPr marL="36000" marR="36000" marT="7200" marB="720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400" dirty="0">
                        <a:solidFill>
                          <a:srgbClr val="363636"/>
                        </a:solidFill>
                      </a:endParaRPr>
                    </a:p>
                  </a:txBody>
                  <a:tcPr marL="36000" marR="0" marT="18000" marB="0" anchor="ctr">
                    <a:solidFill>
                      <a:schemeClr val="tx2"/>
                    </a:solidFill>
                  </a:tcPr>
                </a:tc>
                <a:extLst>
                  <a:ext uri="{0D108BD9-81ED-4DB2-BD59-A6C34878D82A}">
                    <a16:rowId xmlns:a16="http://schemas.microsoft.com/office/drawing/2014/main" val="2872947705"/>
                  </a:ext>
                </a:extLst>
              </a:tr>
            </a:tbl>
          </a:graphicData>
        </a:graphic>
      </p:graphicFrame>
      <p:grpSp>
        <p:nvGrpSpPr>
          <p:cNvPr id="231" name="Group 230">
            <a:extLst>
              <a:ext uri="{FF2B5EF4-FFF2-40B4-BE49-F238E27FC236}">
                <a16:creationId xmlns:a16="http://schemas.microsoft.com/office/drawing/2014/main" id="{20F00B86-DBB6-4C43-A129-C65B1E424163}"/>
              </a:ext>
            </a:extLst>
          </p:cNvPr>
          <p:cNvGrpSpPr/>
          <p:nvPr/>
        </p:nvGrpSpPr>
        <p:grpSpPr>
          <a:xfrm>
            <a:off x="2669365" y="1610716"/>
            <a:ext cx="2592000" cy="1188000"/>
            <a:chOff x="4476750" y="2738437"/>
            <a:chExt cx="3242395" cy="1384916"/>
          </a:xfrm>
        </p:grpSpPr>
        <p:sp>
          <p:nvSpPr>
            <p:cNvPr id="232" name="Freeform: Shape 56">
              <a:extLst>
                <a:ext uri="{FF2B5EF4-FFF2-40B4-BE49-F238E27FC236}">
                  <a16:creationId xmlns:a16="http://schemas.microsoft.com/office/drawing/2014/main" id="{6CF4757C-1080-47C9-AB9C-FA068972ED06}"/>
                </a:ext>
              </a:extLst>
            </p:cNvPr>
            <p:cNvSpPr/>
            <p:nvPr/>
          </p:nvSpPr>
          <p:spPr>
            <a:xfrm>
              <a:off x="4476750" y="2738437"/>
              <a:ext cx="3236166" cy="1357855"/>
            </a:xfrm>
            <a:custGeom>
              <a:avLst/>
              <a:gdLst>
                <a:gd name="connsiteX0" fmla="*/ 3236167 w 3236166"/>
                <a:gd name="connsiteY0" fmla="*/ 1357856 h 1357855"/>
                <a:gd name="connsiteX1" fmla="*/ 2338711 w 3236166"/>
                <a:gd name="connsiteY1" fmla="*/ 1357856 h 1357855"/>
                <a:gd name="connsiteX2" fmla="*/ 2338711 w 3236166"/>
                <a:gd name="connsiteY2" fmla="*/ 1317822 h 1357855"/>
                <a:gd name="connsiteX3" fmla="*/ 2103511 w 3236166"/>
                <a:gd name="connsiteY3" fmla="*/ 1317822 h 1357855"/>
                <a:gd name="connsiteX4" fmla="*/ 2103511 w 3236166"/>
                <a:gd name="connsiteY4" fmla="*/ 1239422 h 1357855"/>
                <a:gd name="connsiteX5" fmla="*/ 2006756 w 3236166"/>
                <a:gd name="connsiteY5" fmla="*/ 1239422 h 1357855"/>
                <a:gd name="connsiteX6" fmla="*/ 2006756 w 3236166"/>
                <a:gd name="connsiteY6" fmla="*/ 1197712 h 1357855"/>
                <a:gd name="connsiteX7" fmla="*/ 1960045 w 3236166"/>
                <a:gd name="connsiteY7" fmla="*/ 1197712 h 1357855"/>
                <a:gd name="connsiteX8" fmla="*/ 1960045 w 3236166"/>
                <a:gd name="connsiteY8" fmla="*/ 1161012 h 1357855"/>
                <a:gd name="connsiteX9" fmla="*/ 1838277 w 3236166"/>
                <a:gd name="connsiteY9" fmla="*/ 1161012 h 1357855"/>
                <a:gd name="connsiteX10" fmla="*/ 1838277 w 3236166"/>
                <a:gd name="connsiteY10" fmla="*/ 1132656 h 1357855"/>
                <a:gd name="connsiteX11" fmla="*/ 1679800 w 3236166"/>
                <a:gd name="connsiteY11" fmla="*/ 1132656 h 1357855"/>
                <a:gd name="connsiteX12" fmla="*/ 1679800 w 3236166"/>
                <a:gd name="connsiteY12" fmla="*/ 1090955 h 1357855"/>
                <a:gd name="connsiteX13" fmla="*/ 1623089 w 3236166"/>
                <a:gd name="connsiteY13" fmla="*/ 1090955 h 1357855"/>
                <a:gd name="connsiteX14" fmla="*/ 1623089 w 3236166"/>
                <a:gd name="connsiteY14" fmla="*/ 1050922 h 1357855"/>
                <a:gd name="connsiteX15" fmla="*/ 1482966 w 3236166"/>
                <a:gd name="connsiteY15" fmla="*/ 1050922 h 1357855"/>
                <a:gd name="connsiteX16" fmla="*/ 1482966 w 3236166"/>
                <a:gd name="connsiteY16" fmla="*/ 1015889 h 1357855"/>
                <a:gd name="connsiteX17" fmla="*/ 1406233 w 3236166"/>
                <a:gd name="connsiteY17" fmla="*/ 1015889 h 1357855"/>
                <a:gd name="connsiteX18" fmla="*/ 1406233 w 3236166"/>
                <a:gd name="connsiteY18" fmla="*/ 982523 h 1357855"/>
                <a:gd name="connsiteX19" fmla="*/ 1349512 w 3236166"/>
                <a:gd name="connsiteY19" fmla="*/ 982523 h 1357855"/>
                <a:gd name="connsiteX20" fmla="*/ 1349512 w 3236166"/>
                <a:gd name="connsiteY20" fmla="*/ 942491 h 1357855"/>
                <a:gd name="connsiteX21" fmla="*/ 1307811 w 3236166"/>
                <a:gd name="connsiteY21" fmla="*/ 942491 h 1357855"/>
                <a:gd name="connsiteX22" fmla="*/ 1307811 w 3236166"/>
                <a:gd name="connsiteY22" fmla="*/ 904124 h 1357855"/>
                <a:gd name="connsiteX23" fmla="*/ 1115978 w 3236166"/>
                <a:gd name="connsiteY23" fmla="*/ 904124 h 1357855"/>
                <a:gd name="connsiteX24" fmla="*/ 1115978 w 3236166"/>
                <a:gd name="connsiteY24" fmla="*/ 862421 h 1357855"/>
                <a:gd name="connsiteX25" fmla="*/ 1099299 w 3236166"/>
                <a:gd name="connsiteY25" fmla="*/ 862421 h 1357855"/>
                <a:gd name="connsiteX26" fmla="*/ 1099299 w 3236166"/>
                <a:gd name="connsiteY26" fmla="*/ 832395 h 1357855"/>
                <a:gd name="connsiteX27" fmla="*/ 1082612 w 3236166"/>
                <a:gd name="connsiteY27" fmla="*/ 832395 h 1357855"/>
                <a:gd name="connsiteX28" fmla="*/ 1082612 w 3236166"/>
                <a:gd name="connsiteY28" fmla="*/ 792360 h 1357855"/>
                <a:gd name="connsiteX29" fmla="*/ 1069267 w 3236166"/>
                <a:gd name="connsiteY29" fmla="*/ 792360 h 1357855"/>
                <a:gd name="connsiteX30" fmla="*/ 1069267 w 3236166"/>
                <a:gd name="connsiteY30" fmla="*/ 758998 h 1357855"/>
                <a:gd name="connsiteX31" fmla="*/ 1030900 w 3236166"/>
                <a:gd name="connsiteY31" fmla="*/ 758998 h 1357855"/>
                <a:gd name="connsiteX32" fmla="*/ 1030900 w 3236166"/>
                <a:gd name="connsiteY32" fmla="*/ 715627 h 1357855"/>
                <a:gd name="connsiteX33" fmla="*/ 1000878 w 3236166"/>
                <a:gd name="connsiteY33" fmla="*/ 715627 h 1357855"/>
                <a:gd name="connsiteX34" fmla="*/ 1000878 w 3236166"/>
                <a:gd name="connsiteY34" fmla="*/ 690604 h 1357855"/>
                <a:gd name="connsiteX35" fmla="*/ 985866 w 3236166"/>
                <a:gd name="connsiteY35" fmla="*/ 690604 h 1357855"/>
                <a:gd name="connsiteX36" fmla="*/ 985866 w 3236166"/>
                <a:gd name="connsiteY36" fmla="*/ 648901 h 1357855"/>
                <a:gd name="connsiteX37" fmla="*/ 972522 w 3236166"/>
                <a:gd name="connsiteY37" fmla="*/ 648901 h 1357855"/>
                <a:gd name="connsiteX38" fmla="*/ 972522 w 3236166"/>
                <a:gd name="connsiteY38" fmla="*/ 613871 h 1357855"/>
                <a:gd name="connsiteX39" fmla="*/ 792360 w 3236166"/>
                <a:gd name="connsiteY39" fmla="*/ 613871 h 1357855"/>
                <a:gd name="connsiteX40" fmla="*/ 792360 w 3236166"/>
                <a:gd name="connsiteY40" fmla="*/ 565495 h 1357855"/>
                <a:gd name="connsiteX41" fmla="*/ 688936 w 3236166"/>
                <a:gd name="connsiteY41" fmla="*/ 565495 h 1357855"/>
                <a:gd name="connsiteX42" fmla="*/ 688936 w 3236166"/>
                <a:gd name="connsiteY42" fmla="*/ 500438 h 1357855"/>
                <a:gd name="connsiteX43" fmla="*/ 675591 w 3236166"/>
                <a:gd name="connsiteY43" fmla="*/ 500438 h 1357855"/>
                <a:gd name="connsiteX44" fmla="*/ 675591 w 3236166"/>
                <a:gd name="connsiteY44" fmla="*/ 467076 h 1357855"/>
                <a:gd name="connsiteX45" fmla="*/ 657241 w 3236166"/>
                <a:gd name="connsiteY45" fmla="*/ 467076 h 1357855"/>
                <a:gd name="connsiteX46" fmla="*/ 657241 w 3236166"/>
                <a:gd name="connsiteY46" fmla="*/ 430377 h 1357855"/>
                <a:gd name="connsiteX47" fmla="*/ 570499 w 3236166"/>
                <a:gd name="connsiteY47" fmla="*/ 430377 h 1357855"/>
                <a:gd name="connsiteX48" fmla="*/ 570499 w 3236166"/>
                <a:gd name="connsiteY48" fmla="*/ 398682 h 1357855"/>
                <a:gd name="connsiteX49" fmla="*/ 550482 w 3236166"/>
                <a:gd name="connsiteY49" fmla="*/ 398682 h 1357855"/>
                <a:gd name="connsiteX50" fmla="*/ 550482 w 3236166"/>
                <a:gd name="connsiteY50" fmla="*/ 353642 h 1357855"/>
                <a:gd name="connsiteX51" fmla="*/ 470411 w 3236166"/>
                <a:gd name="connsiteY51" fmla="*/ 353642 h 1357855"/>
                <a:gd name="connsiteX52" fmla="*/ 470411 w 3236166"/>
                <a:gd name="connsiteY52" fmla="*/ 328621 h 1357855"/>
                <a:gd name="connsiteX53" fmla="*/ 450394 w 3236166"/>
                <a:gd name="connsiteY53" fmla="*/ 328621 h 1357855"/>
                <a:gd name="connsiteX54" fmla="*/ 450394 w 3236166"/>
                <a:gd name="connsiteY54" fmla="*/ 280246 h 1357855"/>
                <a:gd name="connsiteX55" fmla="*/ 440386 w 3236166"/>
                <a:gd name="connsiteY55" fmla="*/ 280246 h 1357855"/>
                <a:gd name="connsiteX56" fmla="*/ 440386 w 3236166"/>
                <a:gd name="connsiteY56" fmla="*/ 250219 h 1357855"/>
                <a:gd name="connsiteX57" fmla="*/ 378664 w 3236166"/>
                <a:gd name="connsiteY57" fmla="*/ 250219 h 1357855"/>
                <a:gd name="connsiteX58" fmla="*/ 378664 w 3236166"/>
                <a:gd name="connsiteY58" fmla="*/ 226866 h 1357855"/>
                <a:gd name="connsiteX59" fmla="*/ 326952 w 3236166"/>
                <a:gd name="connsiteY59" fmla="*/ 226866 h 1357855"/>
                <a:gd name="connsiteX60" fmla="*/ 326952 w 3236166"/>
                <a:gd name="connsiteY60" fmla="*/ 185162 h 1357855"/>
                <a:gd name="connsiteX61" fmla="*/ 248551 w 3236166"/>
                <a:gd name="connsiteY61" fmla="*/ 185162 h 1357855"/>
                <a:gd name="connsiteX62" fmla="*/ 248551 w 3236166"/>
                <a:gd name="connsiteY62" fmla="*/ 141791 h 1357855"/>
                <a:gd name="connsiteX63" fmla="*/ 198507 w 3236166"/>
                <a:gd name="connsiteY63" fmla="*/ 141791 h 1357855"/>
                <a:gd name="connsiteX64" fmla="*/ 198507 w 3236166"/>
                <a:gd name="connsiteY64" fmla="*/ 103424 h 1357855"/>
                <a:gd name="connsiteX65" fmla="*/ 108428 w 3236166"/>
                <a:gd name="connsiteY65" fmla="*/ 103424 h 1357855"/>
                <a:gd name="connsiteX66" fmla="*/ 108428 w 3236166"/>
                <a:gd name="connsiteY66" fmla="*/ 71730 h 1357855"/>
                <a:gd name="connsiteX67" fmla="*/ 51712 w 3236166"/>
                <a:gd name="connsiteY67" fmla="*/ 71730 h 1357855"/>
                <a:gd name="connsiteX68" fmla="*/ 51712 w 3236166"/>
                <a:gd name="connsiteY68" fmla="*/ 38367 h 1357855"/>
                <a:gd name="connsiteX69" fmla="*/ 25022 w 3236166"/>
                <a:gd name="connsiteY69" fmla="*/ 38367 h 1357855"/>
                <a:gd name="connsiteX70" fmla="*/ 25022 w 3236166"/>
                <a:gd name="connsiteY70" fmla="*/ 0 h 1357855"/>
                <a:gd name="connsiteX71" fmla="*/ 0 w 3236166"/>
                <a:gd name="connsiteY71" fmla="*/ 0 h 1357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236166" h="1357855">
                  <a:moveTo>
                    <a:pt x="3236167" y="1357856"/>
                  </a:moveTo>
                  <a:lnTo>
                    <a:pt x="2338711" y="1357856"/>
                  </a:lnTo>
                  <a:lnTo>
                    <a:pt x="2338711" y="1317822"/>
                  </a:lnTo>
                  <a:lnTo>
                    <a:pt x="2103511" y="1317822"/>
                  </a:lnTo>
                  <a:lnTo>
                    <a:pt x="2103511" y="1239422"/>
                  </a:lnTo>
                  <a:lnTo>
                    <a:pt x="2006756" y="1239422"/>
                  </a:lnTo>
                  <a:lnTo>
                    <a:pt x="2006756" y="1197712"/>
                  </a:lnTo>
                  <a:lnTo>
                    <a:pt x="1960045" y="1197712"/>
                  </a:lnTo>
                  <a:lnTo>
                    <a:pt x="1960045" y="1161012"/>
                  </a:lnTo>
                  <a:lnTo>
                    <a:pt x="1838277" y="1161012"/>
                  </a:lnTo>
                  <a:lnTo>
                    <a:pt x="1838277" y="1132656"/>
                  </a:lnTo>
                  <a:lnTo>
                    <a:pt x="1679800" y="1132656"/>
                  </a:lnTo>
                  <a:lnTo>
                    <a:pt x="1679800" y="1090955"/>
                  </a:lnTo>
                  <a:lnTo>
                    <a:pt x="1623089" y="1090955"/>
                  </a:lnTo>
                  <a:lnTo>
                    <a:pt x="1623089" y="1050922"/>
                  </a:lnTo>
                  <a:lnTo>
                    <a:pt x="1482966" y="1050922"/>
                  </a:lnTo>
                  <a:lnTo>
                    <a:pt x="1482966" y="1015889"/>
                  </a:lnTo>
                  <a:lnTo>
                    <a:pt x="1406233" y="1015889"/>
                  </a:lnTo>
                  <a:lnTo>
                    <a:pt x="1406233" y="982523"/>
                  </a:lnTo>
                  <a:lnTo>
                    <a:pt x="1349512" y="982523"/>
                  </a:lnTo>
                  <a:lnTo>
                    <a:pt x="1349512" y="942491"/>
                  </a:lnTo>
                  <a:lnTo>
                    <a:pt x="1307811" y="942491"/>
                  </a:lnTo>
                  <a:lnTo>
                    <a:pt x="1307811" y="904124"/>
                  </a:lnTo>
                  <a:lnTo>
                    <a:pt x="1115978" y="904124"/>
                  </a:lnTo>
                  <a:lnTo>
                    <a:pt x="1115978" y="862421"/>
                  </a:lnTo>
                  <a:lnTo>
                    <a:pt x="1099299" y="862421"/>
                  </a:lnTo>
                  <a:lnTo>
                    <a:pt x="1099299" y="832395"/>
                  </a:lnTo>
                  <a:lnTo>
                    <a:pt x="1082612" y="832395"/>
                  </a:lnTo>
                  <a:lnTo>
                    <a:pt x="1082612" y="792360"/>
                  </a:lnTo>
                  <a:lnTo>
                    <a:pt x="1069267" y="792360"/>
                  </a:lnTo>
                  <a:lnTo>
                    <a:pt x="1069267" y="758998"/>
                  </a:lnTo>
                  <a:lnTo>
                    <a:pt x="1030900" y="758998"/>
                  </a:lnTo>
                  <a:lnTo>
                    <a:pt x="1030900" y="715627"/>
                  </a:lnTo>
                  <a:lnTo>
                    <a:pt x="1000878" y="715627"/>
                  </a:lnTo>
                  <a:lnTo>
                    <a:pt x="1000878" y="690604"/>
                  </a:lnTo>
                  <a:lnTo>
                    <a:pt x="985866" y="690604"/>
                  </a:lnTo>
                  <a:lnTo>
                    <a:pt x="985866" y="648901"/>
                  </a:lnTo>
                  <a:lnTo>
                    <a:pt x="972522" y="648901"/>
                  </a:lnTo>
                  <a:lnTo>
                    <a:pt x="972522" y="613871"/>
                  </a:lnTo>
                  <a:lnTo>
                    <a:pt x="792360" y="613871"/>
                  </a:lnTo>
                  <a:lnTo>
                    <a:pt x="792360" y="565495"/>
                  </a:lnTo>
                  <a:lnTo>
                    <a:pt x="688936" y="565495"/>
                  </a:lnTo>
                  <a:lnTo>
                    <a:pt x="688936" y="500438"/>
                  </a:lnTo>
                  <a:lnTo>
                    <a:pt x="675591" y="500438"/>
                  </a:lnTo>
                  <a:lnTo>
                    <a:pt x="675591" y="467076"/>
                  </a:lnTo>
                  <a:lnTo>
                    <a:pt x="657241" y="467076"/>
                  </a:lnTo>
                  <a:lnTo>
                    <a:pt x="657241" y="430377"/>
                  </a:lnTo>
                  <a:lnTo>
                    <a:pt x="570499" y="430377"/>
                  </a:lnTo>
                  <a:lnTo>
                    <a:pt x="570499" y="398682"/>
                  </a:lnTo>
                  <a:lnTo>
                    <a:pt x="550482" y="398682"/>
                  </a:lnTo>
                  <a:lnTo>
                    <a:pt x="550482" y="353642"/>
                  </a:lnTo>
                  <a:lnTo>
                    <a:pt x="470411" y="353642"/>
                  </a:lnTo>
                  <a:lnTo>
                    <a:pt x="470411" y="328621"/>
                  </a:lnTo>
                  <a:lnTo>
                    <a:pt x="450394" y="328621"/>
                  </a:lnTo>
                  <a:lnTo>
                    <a:pt x="450394" y="280246"/>
                  </a:lnTo>
                  <a:lnTo>
                    <a:pt x="440386" y="280246"/>
                  </a:lnTo>
                  <a:lnTo>
                    <a:pt x="440386" y="250219"/>
                  </a:lnTo>
                  <a:lnTo>
                    <a:pt x="378664" y="250219"/>
                  </a:lnTo>
                  <a:lnTo>
                    <a:pt x="378664" y="226866"/>
                  </a:lnTo>
                  <a:lnTo>
                    <a:pt x="326952" y="226866"/>
                  </a:lnTo>
                  <a:lnTo>
                    <a:pt x="326952" y="185162"/>
                  </a:lnTo>
                  <a:lnTo>
                    <a:pt x="248551" y="185162"/>
                  </a:lnTo>
                  <a:lnTo>
                    <a:pt x="248551" y="141791"/>
                  </a:lnTo>
                  <a:lnTo>
                    <a:pt x="198507" y="141791"/>
                  </a:lnTo>
                  <a:lnTo>
                    <a:pt x="198507" y="103424"/>
                  </a:lnTo>
                  <a:lnTo>
                    <a:pt x="108428" y="103424"/>
                  </a:lnTo>
                  <a:lnTo>
                    <a:pt x="108428" y="71730"/>
                  </a:lnTo>
                  <a:lnTo>
                    <a:pt x="51712" y="71730"/>
                  </a:lnTo>
                  <a:lnTo>
                    <a:pt x="51712" y="38367"/>
                  </a:lnTo>
                  <a:lnTo>
                    <a:pt x="25022" y="38367"/>
                  </a:lnTo>
                  <a:lnTo>
                    <a:pt x="25022" y="0"/>
                  </a:lnTo>
                  <a:lnTo>
                    <a:pt x="0" y="0"/>
                  </a:lnTo>
                </a:path>
              </a:pathLst>
            </a:custGeom>
            <a:noFill/>
            <a:ln w="25400" cap="flat">
              <a:solidFill>
                <a:schemeClr val="accent3"/>
              </a:solidFill>
              <a:prstDash val="solid"/>
              <a:miter/>
            </a:ln>
          </p:spPr>
          <p:txBody>
            <a:bodyPr rtlCol="0" anchor="ctr"/>
            <a:lstStyle/>
            <a:p>
              <a:endParaRPr lang="en-GB"/>
            </a:p>
          </p:txBody>
        </p:sp>
        <p:sp>
          <p:nvSpPr>
            <p:cNvPr id="233" name="Freeform: Shape 58">
              <a:extLst>
                <a:ext uri="{FF2B5EF4-FFF2-40B4-BE49-F238E27FC236}">
                  <a16:creationId xmlns:a16="http://schemas.microsoft.com/office/drawing/2014/main" id="{1011B1AD-6D4E-49F0-87B8-347F61BEB06A}"/>
                </a:ext>
              </a:extLst>
            </p:cNvPr>
            <p:cNvSpPr/>
            <p:nvPr/>
          </p:nvSpPr>
          <p:spPr>
            <a:xfrm>
              <a:off x="5214062" y="327029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accent3"/>
              </a:solidFill>
              <a:prstDash val="solid"/>
              <a:miter/>
            </a:ln>
          </p:spPr>
          <p:txBody>
            <a:bodyPr rtlCol="0" anchor="ctr"/>
            <a:lstStyle/>
            <a:p>
              <a:endParaRPr lang="en-GB"/>
            </a:p>
          </p:txBody>
        </p:sp>
        <p:sp>
          <p:nvSpPr>
            <p:cNvPr id="234" name="Freeform: Shape 60">
              <a:extLst>
                <a:ext uri="{FF2B5EF4-FFF2-40B4-BE49-F238E27FC236}">
                  <a16:creationId xmlns:a16="http://schemas.microsoft.com/office/drawing/2014/main" id="{E1341B08-6AFA-4050-8746-5EC1123F5567}"/>
                </a:ext>
              </a:extLst>
            </p:cNvPr>
            <p:cNvSpPr/>
            <p:nvPr/>
          </p:nvSpPr>
          <p:spPr>
            <a:xfrm>
              <a:off x="6547561" y="393705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35" name="Freeform: Shape 62">
              <a:extLst>
                <a:ext uri="{FF2B5EF4-FFF2-40B4-BE49-F238E27FC236}">
                  <a16:creationId xmlns:a16="http://schemas.microsoft.com/office/drawing/2014/main" id="{CB4C64D9-8B74-4F32-85C0-F40DB6D87E2C}"/>
                </a:ext>
              </a:extLst>
            </p:cNvPr>
            <p:cNvSpPr/>
            <p:nvPr/>
          </p:nvSpPr>
          <p:spPr>
            <a:xfrm>
              <a:off x="6680911" y="4013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36" name="Freeform: Shape 64">
              <a:extLst>
                <a:ext uri="{FF2B5EF4-FFF2-40B4-BE49-F238E27FC236}">
                  <a16:creationId xmlns:a16="http://schemas.microsoft.com/office/drawing/2014/main" id="{1062285E-1032-4DF7-B69A-EEFA13974507}"/>
                </a:ext>
              </a:extLst>
            </p:cNvPr>
            <p:cNvSpPr/>
            <p:nvPr/>
          </p:nvSpPr>
          <p:spPr>
            <a:xfrm>
              <a:off x="6738061" y="4013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37" name="Freeform: Shape 66">
              <a:extLst>
                <a:ext uri="{FF2B5EF4-FFF2-40B4-BE49-F238E27FC236}">
                  <a16:creationId xmlns:a16="http://schemas.microsoft.com/office/drawing/2014/main" id="{53393FB2-ECC3-4AE1-8E07-3B86D63C1BE5}"/>
                </a:ext>
              </a:extLst>
            </p:cNvPr>
            <p:cNvSpPr/>
            <p:nvPr/>
          </p:nvSpPr>
          <p:spPr>
            <a:xfrm>
              <a:off x="6776161" y="40132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38" name="Freeform: Shape 68">
              <a:extLst>
                <a:ext uri="{FF2B5EF4-FFF2-40B4-BE49-F238E27FC236}">
                  <a16:creationId xmlns:a16="http://schemas.microsoft.com/office/drawing/2014/main" id="{30CAAB8F-7817-4C52-818E-7B96BC261C67}"/>
                </a:ext>
              </a:extLst>
            </p:cNvPr>
            <p:cNvSpPr/>
            <p:nvPr/>
          </p:nvSpPr>
          <p:spPr>
            <a:xfrm>
              <a:off x="685237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39" name="Freeform: Shape 70">
              <a:extLst>
                <a:ext uri="{FF2B5EF4-FFF2-40B4-BE49-F238E27FC236}">
                  <a16:creationId xmlns:a16="http://schemas.microsoft.com/office/drawing/2014/main" id="{088AB4EF-46F1-4DFC-A838-078BDFFCF3A7}"/>
                </a:ext>
              </a:extLst>
            </p:cNvPr>
            <p:cNvSpPr/>
            <p:nvPr/>
          </p:nvSpPr>
          <p:spPr>
            <a:xfrm>
              <a:off x="692857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40" name="Freeform: Shape 72">
              <a:extLst>
                <a:ext uri="{FF2B5EF4-FFF2-40B4-BE49-F238E27FC236}">
                  <a16:creationId xmlns:a16="http://schemas.microsoft.com/office/drawing/2014/main" id="{5D47482F-0C60-436D-8D3C-A4611A4F3013}"/>
                </a:ext>
              </a:extLst>
            </p:cNvPr>
            <p:cNvSpPr/>
            <p:nvPr/>
          </p:nvSpPr>
          <p:spPr>
            <a:xfrm>
              <a:off x="696667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41" name="Freeform: Shape 74">
              <a:extLst>
                <a:ext uri="{FF2B5EF4-FFF2-40B4-BE49-F238E27FC236}">
                  <a16:creationId xmlns:a16="http://schemas.microsoft.com/office/drawing/2014/main" id="{9710821F-5E03-4793-9B84-46554A00DA84}"/>
                </a:ext>
              </a:extLst>
            </p:cNvPr>
            <p:cNvSpPr/>
            <p:nvPr/>
          </p:nvSpPr>
          <p:spPr>
            <a:xfrm>
              <a:off x="702382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42" name="Freeform: Shape 76">
              <a:extLst>
                <a:ext uri="{FF2B5EF4-FFF2-40B4-BE49-F238E27FC236}">
                  <a16:creationId xmlns:a16="http://schemas.microsoft.com/office/drawing/2014/main" id="{15783F9C-3C95-447C-81B1-E33A657DE4E6}"/>
                </a:ext>
              </a:extLst>
            </p:cNvPr>
            <p:cNvSpPr/>
            <p:nvPr/>
          </p:nvSpPr>
          <p:spPr>
            <a:xfrm>
              <a:off x="708097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43" name="Freeform: Shape 78">
              <a:extLst>
                <a:ext uri="{FF2B5EF4-FFF2-40B4-BE49-F238E27FC236}">
                  <a16:creationId xmlns:a16="http://schemas.microsoft.com/office/drawing/2014/main" id="{5B6E5F7E-F837-4361-BDC9-E8608BE64C5B}"/>
                </a:ext>
              </a:extLst>
            </p:cNvPr>
            <p:cNvSpPr/>
            <p:nvPr/>
          </p:nvSpPr>
          <p:spPr>
            <a:xfrm>
              <a:off x="713812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44" name="Freeform: Shape 111">
              <a:extLst>
                <a:ext uri="{FF2B5EF4-FFF2-40B4-BE49-F238E27FC236}">
                  <a16:creationId xmlns:a16="http://schemas.microsoft.com/office/drawing/2014/main" id="{0A143088-9055-476A-9273-26DC415E89F9}"/>
                </a:ext>
              </a:extLst>
            </p:cNvPr>
            <p:cNvSpPr/>
            <p:nvPr/>
          </p:nvSpPr>
          <p:spPr>
            <a:xfrm>
              <a:off x="717622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45" name="Freeform: Shape 112">
              <a:extLst>
                <a:ext uri="{FF2B5EF4-FFF2-40B4-BE49-F238E27FC236}">
                  <a16:creationId xmlns:a16="http://schemas.microsoft.com/office/drawing/2014/main" id="{6857ACF9-94C7-4A0A-A32C-8E90A15766CC}"/>
                </a:ext>
              </a:extLst>
            </p:cNvPr>
            <p:cNvSpPr/>
            <p:nvPr/>
          </p:nvSpPr>
          <p:spPr>
            <a:xfrm>
              <a:off x="717622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46" name="Freeform: Shape 166">
              <a:extLst>
                <a:ext uri="{FF2B5EF4-FFF2-40B4-BE49-F238E27FC236}">
                  <a16:creationId xmlns:a16="http://schemas.microsoft.com/office/drawing/2014/main" id="{983BE172-F035-4456-98EA-1CE8823DC963}"/>
                </a:ext>
              </a:extLst>
            </p:cNvPr>
            <p:cNvSpPr/>
            <p:nvPr/>
          </p:nvSpPr>
          <p:spPr>
            <a:xfrm>
              <a:off x="723337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47" name="Freeform: Shape 185">
              <a:extLst>
                <a:ext uri="{FF2B5EF4-FFF2-40B4-BE49-F238E27FC236}">
                  <a16:creationId xmlns:a16="http://schemas.microsoft.com/office/drawing/2014/main" id="{F8021051-DA09-442C-82BC-B001A0060109}"/>
                </a:ext>
              </a:extLst>
            </p:cNvPr>
            <p:cNvSpPr/>
            <p:nvPr/>
          </p:nvSpPr>
          <p:spPr>
            <a:xfrm>
              <a:off x="744292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48" name="Freeform: Shape 186">
              <a:extLst>
                <a:ext uri="{FF2B5EF4-FFF2-40B4-BE49-F238E27FC236}">
                  <a16:creationId xmlns:a16="http://schemas.microsoft.com/office/drawing/2014/main" id="{D73D8D7A-3C6F-424C-8B5B-8087D8F02830}"/>
                </a:ext>
              </a:extLst>
            </p:cNvPr>
            <p:cNvSpPr/>
            <p:nvPr/>
          </p:nvSpPr>
          <p:spPr>
            <a:xfrm>
              <a:off x="751912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49" name="Freeform: Shape 249">
              <a:extLst>
                <a:ext uri="{FF2B5EF4-FFF2-40B4-BE49-F238E27FC236}">
                  <a16:creationId xmlns:a16="http://schemas.microsoft.com/office/drawing/2014/main" id="{8D70BCC5-AAE0-446A-9236-2528F09B08CF}"/>
                </a:ext>
              </a:extLst>
            </p:cNvPr>
            <p:cNvSpPr/>
            <p:nvPr/>
          </p:nvSpPr>
          <p:spPr>
            <a:xfrm>
              <a:off x="753817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50" name="Freeform: Shape 250">
              <a:extLst>
                <a:ext uri="{FF2B5EF4-FFF2-40B4-BE49-F238E27FC236}">
                  <a16:creationId xmlns:a16="http://schemas.microsoft.com/office/drawing/2014/main" id="{ADAD30A7-5CF2-4A24-92EA-E24C25A1658E}"/>
                </a:ext>
              </a:extLst>
            </p:cNvPr>
            <p:cNvSpPr/>
            <p:nvPr/>
          </p:nvSpPr>
          <p:spPr>
            <a:xfrm>
              <a:off x="757627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51" name="Freeform: Shape 251">
              <a:extLst>
                <a:ext uri="{FF2B5EF4-FFF2-40B4-BE49-F238E27FC236}">
                  <a16:creationId xmlns:a16="http://schemas.microsoft.com/office/drawing/2014/main" id="{38F1E705-8FAC-459C-A4E2-2F181FAEFB96}"/>
                </a:ext>
              </a:extLst>
            </p:cNvPr>
            <p:cNvSpPr/>
            <p:nvPr/>
          </p:nvSpPr>
          <p:spPr>
            <a:xfrm>
              <a:off x="765247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sp>
          <p:nvSpPr>
            <p:cNvPr id="252" name="Freeform: Shape 252">
              <a:extLst>
                <a:ext uri="{FF2B5EF4-FFF2-40B4-BE49-F238E27FC236}">
                  <a16:creationId xmlns:a16="http://schemas.microsoft.com/office/drawing/2014/main" id="{6B63CD12-AA7C-420B-8096-26C52D5D85B5}"/>
                </a:ext>
              </a:extLst>
            </p:cNvPr>
            <p:cNvSpPr/>
            <p:nvPr/>
          </p:nvSpPr>
          <p:spPr>
            <a:xfrm>
              <a:off x="7709620" y="405135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3"/>
              </a:solidFill>
              <a:prstDash val="solid"/>
              <a:miter/>
            </a:ln>
          </p:spPr>
          <p:txBody>
            <a:bodyPr rtlCol="0" anchor="ctr"/>
            <a:lstStyle/>
            <a:p>
              <a:endParaRPr lang="en-GB"/>
            </a:p>
          </p:txBody>
        </p:sp>
      </p:grpSp>
      <p:grpSp>
        <p:nvGrpSpPr>
          <p:cNvPr id="253" name="Group 252">
            <a:extLst>
              <a:ext uri="{FF2B5EF4-FFF2-40B4-BE49-F238E27FC236}">
                <a16:creationId xmlns:a16="http://schemas.microsoft.com/office/drawing/2014/main" id="{A2EE3CF3-86AE-4E9F-AF83-9043FA55609E}"/>
              </a:ext>
            </a:extLst>
          </p:cNvPr>
          <p:cNvGrpSpPr/>
          <p:nvPr/>
        </p:nvGrpSpPr>
        <p:grpSpPr>
          <a:xfrm>
            <a:off x="2669366" y="1610716"/>
            <a:ext cx="2306132" cy="1620000"/>
            <a:chOff x="4624387" y="2471737"/>
            <a:chExt cx="2944091" cy="1916458"/>
          </a:xfrm>
        </p:grpSpPr>
        <p:sp>
          <p:nvSpPr>
            <p:cNvPr id="254" name="Freeform: Shape 257">
              <a:extLst>
                <a:ext uri="{FF2B5EF4-FFF2-40B4-BE49-F238E27FC236}">
                  <a16:creationId xmlns:a16="http://schemas.microsoft.com/office/drawing/2014/main" id="{4CE4E906-289F-4C9A-BB75-4754C6B1FEF2}"/>
                </a:ext>
              </a:extLst>
            </p:cNvPr>
            <p:cNvSpPr/>
            <p:nvPr/>
          </p:nvSpPr>
          <p:spPr>
            <a:xfrm>
              <a:off x="4624387" y="2471737"/>
              <a:ext cx="2944091" cy="1878358"/>
            </a:xfrm>
            <a:custGeom>
              <a:avLst/>
              <a:gdLst>
                <a:gd name="connsiteX0" fmla="*/ 2944092 w 2944091"/>
                <a:gd name="connsiteY0" fmla="*/ 1878359 h 1878358"/>
                <a:gd name="connsiteX1" fmla="*/ 2794225 w 2944091"/>
                <a:gd name="connsiteY1" fmla="*/ 1878359 h 1878358"/>
                <a:gd name="connsiteX2" fmla="*/ 2794225 w 2944091"/>
                <a:gd name="connsiteY2" fmla="*/ 1825066 h 1878358"/>
                <a:gd name="connsiteX3" fmla="*/ 2767575 w 2944091"/>
                <a:gd name="connsiteY3" fmla="*/ 1825066 h 1878358"/>
                <a:gd name="connsiteX4" fmla="*/ 2767575 w 2944091"/>
                <a:gd name="connsiteY4" fmla="*/ 1741808 h 1878358"/>
                <a:gd name="connsiteX5" fmla="*/ 2561092 w 2944091"/>
                <a:gd name="connsiteY5" fmla="*/ 1741808 h 1878358"/>
                <a:gd name="connsiteX6" fmla="*/ 2561092 w 2944091"/>
                <a:gd name="connsiteY6" fmla="*/ 1715167 h 1878358"/>
                <a:gd name="connsiteX7" fmla="*/ 2357933 w 2944091"/>
                <a:gd name="connsiteY7" fmla="*/ 1715167 h 1878358"/>
                <a:gd name="connsiteX8" fmla="*/ 2357933 w 2944091"/>
                <a:gd name="connsiteY8" fmla="*/ 1671876 h 1878358"/>
                <a:gd name="connsiteX9" fmla="*/ 2098167 w 2944091"/>
                <a:gd name="connsiteY9" fmla="*/ 1671876 h 1878358"/>
                <a:gd name="connsiteX10" fmla="*/ 2098167 w 2944091"/>
                <a:gd name="connsiteY10" fmla="*/ 1635233 h 1878358"/>
                <a:gd name="connsiteX11" fmla="*/ 2011575 w 2944091"/>
                <a:gd name="connsiteY11" fmla="*/ 1635233 h 1878358"/>
                <a:gd name="connsiteX12" fmla="*/ 2011575 w 2944091"/>
                <a:gd name="connsiteY12" fmla="*/ 1601934 h 1878358"/>
                <a:gd name="connsiteX13" fmla="*/ 1948291 w 2944091"/>
                <a:gd name="connsiteY13" fmla="*/ 1601934 h 1878358"/>
                <a:gd name="connsiteX14" fmla="*/ 1948291 w 2944091"/>
                <a:gd name="connsiteY14" fmla="*/ 1581950 h 1878358"/>
                <a:gd name="connsiteX15" fmla="*/ 1868367 w 2944091"/>
                <a:gd name="connsiteY15" fmla="*/ 1581950 h 1878358"/>
                <a:gd name="connsiteX16" fmla="*/ 1868367 w 2944091"/>
                <a:gd name="connsiteY16" fmla="*/ 1571958 h 1878358"/>
                <a:gd name="connsiteX17" fmla="*/ 1821742 w 2944091"/>
                <a:gd name="connsiteY17" fmla="*/ 1571958 h 1878358"/>
                <a:gd name="connsiteX18" fmla="*/ 1821742 w 2944091"/>
                <a:gd name="connsiteY18" fmla="*/ 1531992 h 1878358"/>
                <a:gd name="connsiteX19" fmla="*/ 1721825 w 2944091"/>
                <a:gd name="connsiteY19" fmla="*/ 1531992 h 1878358"/>
                <a:gd name="connsiteX20" fmla="*/ 1721825 w 2944091"/>
                <a:gd name="connsiteY20" fmla="*/ 1488700 h 1878358"/>
                <a:gd name="connsiteX21" fmla="*/ 1715167 w 2944091"/>
                <a:gd name="connsiteY21" fmla="*/ 1488700 h 1878358"/>
                <a:gd name="connsiteX22" fmla="*/ 1715167 w 2944091"/>
                <a:gd name="connsiteY22" fmla="*/ 1465383 h 1878358"/>
                <a:gd name="connsiteX23" fmla="*/ 1535325 w 2944091"/>
                <a:gd name="connsiteY23" fmla="*/ 1465383 h 1878358"/>
                <a:gd name="connsiteX24" fmla="*/ 1535325 w 2944091"/>
                <a:gd name="connsiteY24" fmla="*/ 1405433 h 1878358"/>
                <a:gd name="connsiteX25" fmla="*/ 1478709 w 2944091"/>
                <a:gd name="connsiteY25" fmla="*/ 1405433 h 1878358"/>
                <a:gd name="connsiteX26" fmla="*/ 1478709 w 2944091"/>
                <a:gd name="connsiteY26" fmla="*/ 1375467 h 1878358"/>
                <a:gd name="connsiteX27" fmla="*/ 1372133 w 2944091"/>
                <a:gd name="connsiteY27" fmla="*/ 1375467 h 1878358"/>
                <a:gd name="connsiteX28" fmla="*/ 1372133 w 2944091"/>
                <a:gd name="connsiteY28" fmla="*/ 1322175 h 1878358"/>
                <a:gd name="connsiteX29" fmla="*/ 1325509 w 2944091"/>
                <a:gd name="connsiteY29" fmla="*/ 1322175 h 1878358"/>
                <a:gd name="connsiteX30" fmla="*/ 1325509 w 2944091"/>
                <a:gd name="connsiteY30" fmla="*/ 1275550 h 1878358"/>
                <a:gd name="connsiteX31" fmla="*/ 1288875 w 2944091"/>
                <a:gd name="connsiteY31" fmla="*/ 1275550 h 1878358"/>
                <a:gd name="connsiteX32" fmla="*/ 1288875 w 2944091"/>
                <a:gd name="connsiteY32" fmla="*/ 1218933 h 1878358"/>
                <a:gd name="connsiteX33" fmla="*/ 1228925 w 2944091"/>
                <a:gd name="connsiteY33" fmla="*/ 1218933 h 1878358"/>
                <a:gd name="connsiteX34" fmla="*/ 1228925 w 2944091"/>
                <a:gd name="connsiteY34" fmla="*/ 1182300 h 1878358"/>
                <a:gd name="connsiteX35" fmla="*/ 1205608 w 2944091"/>
                <a:gd name="connsiteY35" fmla="*/ 1182300 h 1878358"/>
                <a:gd name="connsiteX36" fmla="*/ 1205608 w 2944091"/>
                <a:gd name="connsiteY36" fmla="*/ 1152325 h 1878358"/>
                <a:gd name="connsiteX37" fmla="*/ 1132342 w 2944091"/>
                <a:gd name="connsiteY37" fmla="*/ 1152325 h 1878358"/>
                <a:gd name="connsiteX38" fmla="*/ 1132342 w 2944091"/>
                <a:gd name="connsiteY38" fmla="*/ 1125684 h 1878358"/>
                <a:gd name="connsiteX39" fmla="*/ 1069067 w 2944091"/>
                <a:gd name="connsiteY39" fmla="*/ 1125684 h 1878358"/>
                <a:gd name="connsiteX40" fmla="*/ 1069067 w 2944091"/>
                <a:gd name="connsiteY40" fmla="*/ 1049084 h 1878358"/>
                <a:gd name="connsiteX41" fmla="*/ 1035758 w 2944091"/>
                <a:gd name="connsiteY41" fmla="*/ 1049084 h 1878358"/>
                <a:gd name="connsiteX42" fmla="*/ 1035758 w 2944091"/>
                <a:gd name="connsiteY42" fmla="*/ 995791 h 1878358"/>
                <a:gd name="connsiteX43" fmla="*/ 989133 w 2944091"/>
                <a:gd name="connsiteY43" fmla="*/ 995791 h 1878358"/>
                <a:gd name="connsiteX44" fmla="*/ 989133 w 2944091"/>
                <a:gd name="connsiteY44" fmla="*/ 959158 h 1878358"/>
                <a:gd name="connsiteX45" fmla="*/ 979141 w 2944091"/>
                <a:gd name="connsiteY45" fmla="*/ 959158 h 1878358"/>
                <a:gd name="connsiteX46" fmla="*/ 979141 w 2944091"/>
                <a:gd name="connsiteY46" fmla="*/ 932518 h 1878358"/>
                <a:gd name="connsiteX47" fmla="*/ 939178 w 2944091"/>
                <a:gd name="connsiteY47" fmla="*/ 932518 h 1878358"/>
                <a:gd name="connsiteX48" fmla="*/ 939178 w 2944091"/>
                <a:gd name="connsiteY48" fmla="*/ 899213 h 1878358"/>
                <a:gd name="connsiteX49" fmla="*/ 879231 w 2944091"/>
                <a:gd name="connsiteY49" fmla="*/ 899213 h 1878358"/>
                <a:gd name="connsiteX50" fmla="*/ 879231 w 2944091"/>
                <a:gd name="connsiteY50" fmla="*/ 862578 h 1878358"/>
                <a:gd name="connsiteX51" fmla="*/ 835935 w 2944091"/>
                <a:gd name="connsiteY51" fmla="*/ 862578 h 1878358"/>
                <a:gd name="connsiteX52" fmla="*/ 835935 w 2944091"/>
                <a:gd name="connsiteY52" fmla="*/ 832605 h 1878358"/>
                <a:gd name="connsiteX53" fmla="*/ 739353 w 2944091"/>
                <a:gd name="connsiteY53" fmla="*/ 832605 h 1878358"/>
                <a:gd name="connsiteX54" fmla="*/ 739353 w 2944091"/>
                <a:gd name="connsiteY54" fmla="*/ 742683 h 1878358"/>
                <a:gd name="connsiteX55" fmla="*/ 709379 w 2944091"/>
                <a:gd name="connsiteY55" fmla="*/ 742683 h 1878358"/>
                <a:gd name="connsiteX56" fmla="*/ 709379 w 2944091"/>
                <a:gd name="connsiteY56" fmla="*/ 619458 h 1878358"/>
                <a:gd name="connsiteX57" fmla="*/ 656093 w 2944091"/>
                <a:gd name="connsiteY57" fmla="*/ 619458 h 1878358"/>
                <a:gd name="connsiteX58" fmla="*/ 656093 w 2944091"/>
                <a:gd name="connsiteY58" fmla="*/ 562841 h 1878358"/>
                <a:gd name="connsiteX59" fmla="*/ 606137 w 2944091"/>
                <a:gd name="connsiteY59" fmla="*/ 562841 h 1878358"/>
                <a:gd name="connsiteX60" fmla="*/ 606137 w 2944091"/>
                <a:gd name="connsiteY60" fmla="*/ 499563 h 1878358"/>
                <a:gd name="connsiteX61" fmla="*/ 579493 w 2944091"/>
                <a:gd name="connsiteY61" fmla="*/ 499563 h 1878358"/>
                <a:gd name="connsiteX62" fmla="*/ 579493 w 2944091"/>
                <a:gd name="connsiteY62" fmla="*/ 412973 h 1878358"/>
                <a:gd name="connsiteX63" fmla="*/ 572833 w 2944091"/>
                <a:gd name="connsiteY63" fmla="*/ 412973 h 1878358"/>
                <a:gd name="connsiteX64" fmla="*/ 572833 w 2944091"/>
                <a:gd name="connsiteY64" fmla="*/ 382998 h 1878358"/>
                <a:gd name="connsiteX65" fmla="*/ 499562 w 2944091"/>
                <a:gd name="connsiteY65" fmla="*/ 382998 h 1878358"/>
                <a:gd name="connsiteX66" fmla="*/ 499562 w 2944091"/>
                <a:gd name="connsiteY66" fmla="*/ 343033 h 1878358"/>
                <a:gd name="connsiteX67" fmla="*/ 456268 w 2944091"/>
                <a:gd name="connsiteY67" fmla="*/ 343033 h 1878358"/>
                <a:gd name="connsiteX68" fmla="*/ 456268 w 2944091"/>
                <a:gd name="connsiteY68" fmla="*/ 283086 h 1878358"/>
                <a:gd name="connsiteX69" fmla="*/ 412972 w 2944091"/>
                <a:gd name="connsiteY69" fmla="*/ 283086 h 1878358"/>
                <a:gd name="connsiteX70" fmla="*/ 412972 w 2944091"/>
                <a:gd name="connsiteY70" fmla="*/ 249782 h 1878358"/>
                <a:gd name="connsiteX71" fmla="*/ 369677 w 2944091"/>
                <a:gd name="connsiteY71" fmla="*/ 249782 h 1878358"/>
                <a:gd name="connsiteX72" fmla="*/ 369677 w 2944091"/>
                <a:gd name="connsiteY72" fmla="*/ 223138 h 1878358"/>
                <a:gd name="connsiteX73" fmla="*/ 249782 w 2944091"/>
                <a:gd name="connsiteY73" fmla="*/ 223138 h 1878358"/>
                <a:gd name="connsiteX74" fmla="*/ 249782 w 2944091"/>
                <a:gd name="connsiteY74" fmla="*/ 163191 h 1878358"/>
                <a:gd name="connsiteX75" fmla="*/ 236460 w 2944091"/>
                <a:gd name="connsiteY75" fmla="*/ 163191 h 1878358"/>
                <a:gd name="connsiteX76" fmla="*/ 236460 w 2944091"/>
                <a:gd name="connsiteY76" fmla="*/ 119896 h 1878358"/>
                <a:gd name="connsiteX77" fmla="*/ 196495 w 2944091"/>
                <a:gd name="connsiteY77" fmla="*/ 119896 h 1878358"/>
                <a:gd name="connsiteX78" fmla="*/ 196495 w 2944091"/>
                <a:gd name="connsiteY78" fmla="*/ 86591 h 1878358"/>
                <a:gd name="connsiteX79" fmla="*/ 113234 w 2944091"/>
                <a:gd name="connsiteY79" fmla="*/ 86591 h 1878358"/>
                <a:gd name="connsiteX80" fmla="*/ 113234 w 2944091"/>
                <a:gd name="connsiteY80" fmla="*/ 59948 h 1878358"/>
                <a:gd name="connsiteX81" fmla="*/ 53287 w 2944091"/>
                <a:gd name="connsiteY81" fmla="*/ 59948 h 1878358"/>
                <a:gd name="connsiteX82" fmla="*/ 53287 w 2944091"/>
                <a:gd name="connsiteY82" fmla="*/ 0 h 1878358"/>
                <a:gd name="connsiteX83" fmla="*/ 0 w 2944091"/>
                <a:gd name="connsiteY83" fmla="*/ 0 h 1878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44091" h="1878358">
                  <a:moveTo>
                    <a:pt x="2944092" y="1878359"/>
                  </a:moveTo>
                  <a:lnTo>
                    <a:pt x="2794225" y="1878359"/>
                  </a:lnTo>
                  <a:lnTo>
                    <a:pt x="2794225" y="1825066"/>
                  </a:lnTo>
                  <a:lnTo>
                    <a:pt x="2767575" y="1825066"/>
                  </a:lnTo>
                  <a:lnTo>
                    <a:pt x="2767575" y="1741808"/>
                  </a:lnTo>
                  <a:lnTo>
                    <a:pt x="2561092" y="1741808"/>
                  </a:lnTo>
                  <a:lnTo>
                    <a:pt x="2561092" y="1715167"/>
                  </a:lnTo>
                  <a:lnTo>
                    <a:pt x="2357933" y="1715167"/>
                  </a:lnTo>
                  <a:lnTo>
                    <a:pt x="2357933" y="1671876"/>
                  </a:lnTo>
                  <a:lnTo>
                    <a:pt x="2098167" y="1671876"/>
                  </a:lnTo>
                  <a:lnTo>
                    <a:pt x="2098167" y="1635233"/>
                  </a:lnTo>
                  <a:lnTo>
                    <a:pt x="2011575" y="1635233"/>
                  </a:lnTo>
                  <a:lnTo>
                    <a:pt x="2011575" y="1601934"/>
                  </a:lnTo>
                  <a:lnTo>
                    <a:pt x="1948291" y="1601934"/>
                  </a:lnTo>
                  <a:lnTo>
                    <a:pt x="1948291" y="1581950"/>
                  </a:lnTo>
                  <a:lnTo>
                    <a:pt x="1868367" y="1581950"/>
                  </a:lnTo>
                  <a:lnTo>
                    <a:pt x="1868367" y="1571958"/>
                  </a:lnTo>
                  <a:lnTo>
                    <a:pt x="1821742" y="1571958"/>
                  </a:lnTo>
                  <a:lnTo>
                    <a:pt x="1821742" y="1531992"/>
                  </a:lnTo>
                  <a:lnTo>
                    <a:pt x="1721825" y="1531992"/>
                  </a:lnTo>
                  <a:lnTo>
                    <a:pt x="1721825" y="1488700"/>
                  </a:lnTo>
                  <a:lnTo>
                    <a:pt x="1715167" y="1488700"/>
                  </a:lnTo>
                  <a:lnTo>
                    <a:pt x="1715167" y="1465383"/>
                  </a:lnTo>
                  <a:lnTo>
                    <a:pt x="1535325" y="1465383"/>
                  </a:lnTo>
                  <a:lnTo>
                    <a:pt x="1535325" y="1405433"/>
                  </a:lnTo>
                  <a:lnTo>
                    <a:pt x="1478709" y="1405433"/>
                  </a:lnTo>
                  <a:lnTo>
                    <a:pt x="1478709" y="1375467"/>
                  </a:lnTo>
                  <a:lnTo>
                    <a:pt x="1372133" y="1375467"/>
                  </a:lnTo>
                  <a:lnTo>
                    <a:pt x="1372133" y="1322175"/>
                  </a:lnTo>
                  <a:lnTo>
                    <a:pt x="1325509" y="1322175"/>
                  </a:lnTo>
                  <a:lnTo>
                    <a:pt x="1325509" y="1275550"/>
                  </a:lnTo>
                  <a:lnTo>
                    <a:pt x="1288875" y="1275550"/>
                  </a:lnTo>
                  <a:lnTo>
                    <a:pt x="1288875" y="1218933"/>
                  </a:lnTo>
                  <a:lnTo>
                    <a:pt x="1228925" y="1218933"/>
                  </a:lnTo>
                  <a:lnTo>
                    <a:pt x="1228925" y="1182300"/>
                  </a:lnTo>
                  <a:lnTo>
                    <a:pt x="1205608" y="1182300"/>
                  </a:lnTo>
                  <a:lnTo>
                    <a:pt x="1205608" y="1152325"/>
                  </a:lnTo>
                  <a:lnTo>
                    <a:pt x="1132342" y="1152325"/>
                  </a:lnTo>
                  <a:lnTo>
                    <a:pt x="1132342" y="1125684"/>
                  </a:lnTo>
                  <a:lnTo>
                    <a:pt x="1069067" y="1125684"/>
                  </a:lnTo>
                  <a:lnTo>
                    <a:pt x="1069067" y="1049084"/>
                  </a:lnTo>
                  <a:lnTo>
                    <a:pt x="1035758" y="1049084"/>
                  </a:lnTo>
                  <a:lnTo>
                    <a:pt x="1035758" y="995791"/>
                  </a:lnTo>
                  <a:lnTo>
                    <a:pt x="989133" y="995791"/>
                  </a:lnTo>
                  <a:lnTo>
                    <a:pt x="989133" y="959158"/>
                  </a:lnTo>
                  <a:lnTo>
                    <a:pt x="979141" y="959158"/>
                  </a:lnTo>
                  <a:lnTo>
                    <a:pt x="979141" y="932518"/>
                  </a:lnTo>
                  <a:lnTo>
                    <a:pt x="939178" y="932518"/>
                  </a:lnTo>
                  <a:lnTo>
                    <a:pt x="939178" y="899213"/>
                  </a:lnTo>
                  <a:lnTo>
                    <a:pt x="879231" y="899213"/>
                  </a:lnTo>
                  <a:lnTo>
                    <a:pt x="879231" y="862578"/>
                  </a:lnTo>
                  <a:lnTo>
                    <a:pt x="835935" y="862578"/>
                  </a:lnTo>
                  <a:lnTo>
                    <a:pt x="835935" y="832605"/>
                  </a:lnTo>
                  <a:lnTo>
                    <a:pt x="739353" y="832605"/>
                  </a:lnTo>
                  <a:lnTo>
                    <a:pt x="739353" y="742683"/>
                  </a:lnTo>
                  <a:lnTo>
                    <a:pt x="709379" y="742683"/>
                  </a:lnTo>
                  <a:lnTo>
                    <a:pt x="709379" y="619458"/>
                  </a:lnTo>
                  <a:lnTo>
                    <a:pt x="656093" y="619458"/>
                  </a:lnTo>
                  <a:lnTo>
                    <a:pt x="656093" y="562841"/>
                  </a:lnTo>
                  <a:lnTo>
                    <a:pt x="606137" y="562841"/>
                  </a:lnTo>
                  <a:lnTo>
                    <a:pt x="606137" y="499563"/>
                  </a:lnTo>
                  <a:lnTo>
                    <a:pt x="579493" y="499563"/>
                  </a:lnTo>
                  <a:lnTo>
                    <a:pt x="579493" y="412973"/>
                  </a:lnTo>
                  <a:lnTo>
                    <a:pt x="572833" y="412973"/>
                  </a:lnTo>
                  <a:lnTo>
                    <a:pt x="572833" y="382998"/>
                  </a:lnTo>
                  <a:lnTo>
                    <a:pt x="499562" y="382998"/>
                  </a:lnTo>
                  <a:lnTo>
                    <a:pt x="499562" y="343033"/>
                  </a:lnTo>
                  <a:lnTo>
                    <a:pt x="456268" y="343033"/>
                  </a:lnTo>
                  <a:lnTo>
                    <a:pt x="456268" y="283086"/>
                  </a:lnTo>
                  <a:lnTo>
                    <a:pt x="412972" y="283086"/>
                  </a:lnTo>
                  <a:lnTo>
                    <a:pt x="412972" y="249782"/>
                  </a:lnTo>
                  <a:lnTo>
                    <a:pt x="369677" y="249782"/>
                  </a:lnTo>
                  <a:lnTo>
                    <a:pt x="369677" y="223138"/>
                  </a:lnTo>
                  <a:lnTo>
                    <a:pt x="249782" y="223138"/>
                  </a:lnTo>
                  <a:lnTo>
                    <a:pt x="249782" y="163191"/>
                  </a:lnTo>
                  <a:lnTo>
                    <a:pt x="236460" y="163191"/>
                  </a:lnTo>
                  <a:lnTo>
                    <a:pt x="236460" y="119896"/>
                  </a:lnTo>
                  <a:lnTo>
                    <a:pt x="196495" y="119896"/>
                  </a:lnTo>
                  <a:lnTo>
                    <a:pt x="196495" y="86591"/>
                  </a:lnTo>
                  <a:lnTo>
                    <a:pt x="113234" y="86591"/>
                  </a:lnTo>
                  <a:lnTo>
                    <a:pt x="113234" y="59948"/>
                  </a:lnTo>
                  <a:lnTo>
                    <a:pt x="53287" y="59948"/>
                  </a:lnTo>
                  <a:lnTo>
                    <a:pt x="53287" y="0"/>
                  </a:lnTo>
                  <a:lnTo>
                    <a:pt x="0" y="0"/>
                  </a:lnTo>
                </a:path>
              </a:pathLst>
            </a:custGeom>
            <a:noFill/>
            <a:ln w="25400" cap="flat">
              <a:solidFill>
                <a:schemeClr val="bg2"/>
              </a:solidFill>
              <a:prstDash val="solid"/>
              <a:miter/>
            </a:ln>
          </p:spPr>
          <p:txBody>
            <a:bodyPr rtlCol="0" anchor="ctr"/>
            <a:lstStyle/>
            <a:p>
              <a:endParaRPr lang="en-GB"/>
            </a:p>
          </p:txBody>
        </p:sp>
        <p:sp>
          <p:nvSpPr>
            <p:cNvPr id="255" name="Freeform: Shape 258">
              <a:extLst>
                <a:ext uri="{FF2B5EF4-FFF2-40B4-BE49-F238E27FC236}">
                  <a16:creationId xmlns:a16="http://schemas.microsoft.com/office/drawing/2014/main" id="{8B2121E9-F046-4F66-B4C3-FAFBB545A3EB}"/>
                </a:ext>
              </a:extLst>
            </p:cNvPr>
            <p:cNvSpPr/>
            <p:nvPr/>
          </p:nvSpPr>
          <p:spPr>
            <a:xfrm>
              <a:off x="7549428" y="431619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256" name="Freeform: Shape 259">
              <a:extLst>
                <a:ext uri="{FF2B5EF4-FFF2-40B4-BE49-F238E27FC236}">
                  <a16:creationId xmlns:a16="http://schemas.microsoft.com/office/drawing/2014/main" id="{832C131A-A4E1-4B7F-A6B8-D9E21E49B3D3}"/>
                </a:ext>
              </a:extLst>
            </p:cNvPr>
            <p:cNvSpPr/>
            <p:nvPr/>
          </p:nvSpPr>
          <p:spPr>
            <a:xfrm>
              <a:off x="7511328" y="431619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257" name="Freeform: Shape 260">
              <a:extLst>
                <a:ext uri="{FF2B5EF4-FFF2-40B4-BE49-F238E27FC236}">
                  <a16:creationId xmlns:a16="http://schemas.microsoft.com/office/drawing/2014/main" id="{DAAE87EC-3948-4C9E-8574-A6A5ABEDB9F6}"/>
                </a:ext>
              </a:extLst>
            </p:cNvPr>
            <p:cNvSpPr/>
            <p:nvPr/>
          </p:nvSpPr>
          <p:spPr>
            <a:xfrm>
              <a:off x="7435128" y="431619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258" name="Freeform: Shape 261">
              <a:extLst>
                <a:ext uri="{FF2B5EF4-FFF2-40B4-BE49-F238E27FC236}">
                  <a16:creationId xmlns:a16="http://schemas.microsoft.com/office/drawing/2014/main" id="{03640ADC-AF5E-461B-9DD1-AA08D155AF7B}"/>
                </a:ext>
              </a:extLst>
            </p:cNvPr>
            <p:cNvSpPr/>
            <p:nvPr/>
          </p:nvSpPr>
          <p:spPr>
            <a:xfrm>
              <a:off x="7339878" y="41828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259" name="Freeform: Shape 262">
              <a:extLst>
                <a:ext uri="{FF2B5EF4-FFF2-40B4-BE49-F238E27FC236}">
                  <a16:creationId xmlns:a16="http://schemas.microsoft.com/office/drawing/2014/main" id="{84AF5D50-0733-4801-8A82-9996674C705D}"/>
                </a:ext>
              </a:extLst>
            </p:cNvPr>
            <p:cNvSpPr/>
            <p:nvPr/>
          </p:nvSpPr>
          <p:spPr>
            <a:xfrm>
              <a:off x="7225578" y="41828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260" name="Freeform: Shape 263">
              <a:extLst>
                <a:ext uri="{FF2B5EF4-FFF2-40B4-BE49-F238E27FC236}">
                  <a16:creationId xmlns:a16="http://schemas.microsoft.com/office/drawing/2014/main" id="{7EA6E245-FE9D-43BE-9EF8-651DCAB0FF43}"/>
                </a:ext>
              </a:extLst>
            </p:cNvPr>
            <p:cNvSpPr/>
            <p:nvPr/>
          </p:nvSpPr>
          <p:spPr>
            <a:xfrm>
              <a:off x="7149378" y="41447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261" name="Freeform: Shape 264">
              <a:extLst>
                <a:ext uri="{FF2B5EF4-FFF2-40B4-BE49-F238E27FC236}">
                  <a16:creationId xmlns:a16="http://schemas.microsoft.com/office/drawing/2014/main" id="{DABDCE02-31AC-4D12-8C71-5BA3C702B774}"/>
                </a:ext>
              </a:extLst>
            </p:cNvPr>
            <p:cNvSpPr/>
            <p:nvPr/>
          </p:nvSpPr>
          <p:spPr>
            <a:xfrm>
              <a:off x="7092228" y="41447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262" name="Freeform: Shape 265">
              <a:extLst>
                <a:ext uri="{FF2B5EF4-FFF2-40B4-BE49-F238E27FC236}">
                  <a16:creationId xmlns:a16="http://schemas.microsoft.com/office/drawing/2014/main" id="{2815A7D9-B87E-4A45-9A41-DDC102802B76}"/>
                </a:ext>
              </a:extLst>
            </p:cNvPr>
            <p:cNvSpPr/>
            <p:nvPr/>
          </p:nvSpPr>
          <p:spPr>
            <a:xfrm>
              <a:off x="7054128" y="41447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263" name="Freeform: Shape 266">
              <a:extLst>
                <a:ext uri="{FF2B5EF4-FFF2-40B4-BE49-F238E27FC236}">
                  <a16:creationId xmlns:a16="http://schemas.microsoft.com/office/drawing/2014/main" id="{C33A56F5-6591-45B0-817B-5FA9C0CE6384}"/>
                </a:ext>
              </a:extLst>
            </p:cNvPr>
            <p:cNvSpPr/>
            <p:nvPr/>
          </p:nvSpPr>
          <p:spPr>
            <a:xfrm>
              <a:off x="6920769" y="41066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264" name="Freeform: Shape 267">
              <a:extLst>
                <a:ext uri="{FF2B5EF4-FFF2-40B4-BE49-F238E27FC236}">
                  <a16:creationId xmlns:a16="http://schemas.microsoft.com/office/drawing/2014/main" id="{5A37B556-0FC5-4C67-8258-A0319B11B0DD}"/>
                </a:ext>
              </a:extLst>
            </p:cNvPr>
            <p:cNvSpPr/>
            <p:nvPr/>
          </p:nvSpPr>
          <p:spPr>
            <a:xfrm>
              <a:off x="6825519" y="41066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265" name="Freeform: Shape 268">
              <a:extLst>
                <a:ext uri="{FF2B5EF4-FFF2-40B4-BE49-F238E27FC236}">
                  <a16:creationId xmlns:a16="http://schemas.microsoft.com/office/drawing/2014/main" id="{6C92A643-91D9-49AD-BCD8-4182C41C63B2}"/>
                </a:ext>
              </a:extLst>
            </p:cNvPr>
            <p:cNvSpPr/>
            <p:nvPr/>
          </p:nvSpPr>
          <p:spPr>
            <a:xfrm>
              <a:off x="6749319" y="41066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266" name="Freeform: Shape 269">
              <a:extLst>
                <a:ext uri="{FF2B5EF4-FFF2-40B4-BE49-F238E27FC236}">
                  <a16:creationId xmlns:a16="http://schemas.microsoft.com/office/drawing/2014/main" id="{D780C950-0E53-42C2-BE68-D9ED1453732C}"/>
                </a:ext>
              </a:extLst>
            </p:cNvPr>
            <p:cNvSpPr/>
            <p:nvPr/>
          </p:nvSpPr>
          <p:spPr>
            <a:xfrm>
              <a:off x="6749319" y="410664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bg2"/>
              </a:solidFill>
              <a:prstDash val="solid"/>
              <a:miter/>
            </a:ln>
          </p:spPr>
          <p:txBody>
            <a:bodyPr rtlCol="0" anchor="ctr"/>
            <a:lstStyle/>
            <a:p>
              <a:endParaRPr lang="en-GB"/>
            </a:p>
          </p:txBody>
        </p:sp>
      </p:grpSp>
      <p:grpSp>
        <p:nvGrpSpPr>
          <p:cNvPr id="267" name="Group 266">
            <a:extLst>
              <a:ext uri="{FF2B5EF4-FFF2-40B4-BE49-F238E27FC236}">
                <a16:creationId xmlns:a16="http://schemas.microsoft.com/office/drawing/2014/main" id="{933A286C-4C0B-441C-B3BE-03CA7550BA9A}"/>
              </a:ext>
            </a:extLst>
          </p:cNvPr>
          <p:cNvGrpSpPr/>
          <p:nvPr/>
        </p:nvGrpSpPr>
        <p:grpSpPr>
          <a:xfrm>
            <a:off x="7116295" y="1954634"/>
            <a:ext cx="1532957" cy="461665"/>
            <a:chOff x="2724091" y="2897037"/>
            <a:chExt cx="1532957" cy="461665"/>
          </a:xfrm>
        </p:grpSpPr>
        <p:sp>
          <p:nvSpPr>
            <p:cNvPr id="268" name="TextBox 267">
              <a:extLst>
                <a:ext uri="{FF2B5EF4-FFF2-40B4-BE49-F238E27FC236}">
                  <a16:creationId xmlns:a16="http://schemas.microsoft.com/office/drawing/2014/main" id="{1D2C0DED-B8FA-43D9-A308-24B29ADAAB71}"/>
                </a:ext>
              </a:extLst>
            </p:cNvPr>
            <p:cNvSpPr txBox="1"/>
            <p:nvPr/>
          </p:nvSpPr>
          <p:spPr>
            <a:xfrm>
              <a:off x="2863681" y="2897037"/>
              <a:ext cx="1393367" cy="461665"/>
            </a:xfrm>
            <a:prstGeom prst="rect">
              <a:avLst/>
            </a:prstGeom>
            <a:noFill/>
          </p:spPr>
          <p:txBody>
            <a:bodyPr wrap="none" rtlCol="0">
              <a:spAutoFit/>
            </a:bodyPr>
            <a:lstStyle/>
            <a:p>
              <a:r>
                <a:rPr lang="ja-JP" sz="1200">
                  <a:solidFill>
                    <a:schemeClr val="tx1"/>
                  </a:solidFill>
                </a:rPr>
                <a:t>DQB1*03:01 +ve</a:t>
              </a:r>
            </a:p>
            <a:p>
              <a:r>
                <a:rPr lang="ja-JP" sz="1200">
                  <a:solidFill>
                    <a:schemeClr val="tx1"/>
                  </a:solidFill>
                </a:rPr>
                <a:t>DQB1*03:01 –ve</a:t>
              </a:r>
            </a:p>
          </p:txBody>
        </p:sp>
        <p:cxnSp>
          <p:nvCxnSpPr>
            <p:cNvPr id="269" name="Straight Connector 268">
              <a:extLst>
                <a:ext uri="{FF2B5EF4-FFF2-40B4-BE49-F238E27FC236}">
                  <a16:creationId xmlns:a16="http://schemas.microsoft.com/office/drawing/2014/main" id="{10162C9E-E96B-4F3F-AF94-3EFB5D5D6557}"/>
                </a:ext>
              </a:extLst>
            </p:cNvPr>
            <p:cNvCxnSpPr>
              <a:cxnSpLocks/>
            </p:cNvCxnSpPr>
            <p:nvPr/>
          </p:nvCxnSpPr>
          <p:spPr>
            <a:xfrm>
              <a:off x="2724091" y="3058570"/>
              <a:ext cx="18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8FE3C819-1CEE-4F3F-AE9B-85A0417CBFD9}"/>
                </a:ext>
              </a:extLst>
            </p:cNvPr>
            <p:cNvCxnSpPr>
              <a:cxnSpLocks/>
            </p:cNvCxnSpPr>
            <p:nvPr/>
          </p:nvCxnSpPr>
          <p:spPr>
            <a:xfrm>
              <a:off x="2724091" y="3212095"/>
              <a:ext cx="180000" cy="0"/>
            </a:xfrm>
            <a:prstGeom prst="line">
              <a:avLst/>
            </a:prstGeom>
            <a:noFill/>
            <a:ln w="22225" cap="flat">
              <a:solidFill>
                <a:schemeClr val="bg2"/>
              </a:solidFill>
              <a:prstDash val="solid"/>
              <a:miter/>
            </a:ln>
          </p:spPr>
        </p:cxnSp>
      </p:grpSp>
      <p:sp>
        <p:nvSpPr>
          <p:cNvPr id="271" name="TextBox 270">
            <a:extLst>
              <a:ext uri="{FF2B5EF4-FFF2-40B4-BE49-F238E27FC236}">
                <a16:creationId xmlns:a16="http://schemas.microsoft.com/office/drawing/2014/main" id="{AE115CF8-CEC0-4AC7-AD17-5D80ED80B5C1}"/>
              </a:ext>
            </a:extLst>
          </p:cNvPr>
          <p:cNvSpPr txBox="1"/>
          <p:nvPr/>
        </p:nvSpPr>
        <p:spPr>
          <a:xfrm>
            <a:off x="10566220" y="1954634"/>
            <a:ext cx="1393367" cy="461665"/>
          </a:xfrm>
          <a:prstGeom prst="rect">
            <a:avLst/>
          </a:prstGeom>
          <a:noFill/>
        </p:spPr>
        <p:txBody>
          <a:bodyPr wrap="none" rtlCol="0">
            <a:spAutoFit/>
          </a:bodyPr>
          <a:lstStyle/>
          <a:p>
            <a:r>
              <a:rPr lang="ja-JP" sz="1200">
                <a:solidFill>
                  <a:schemeClr val="tx1"/>
                </a:solidFill>
              </a:rPr>
              <a:t>DQB1*03:01 +ve</a:t>
            </a:r>
          </a:p>
          <a:p>
            <a:r>
              <a:rPr lang="ja-JP" sz="1200">
                <a:solidFill>
                  <a:schemeClr val="tx1"/>
                </a:solidFill>
              </a:rPr>
              <a:t>DQB1*03:01 –ve</a:t>
            </a:r>
          </a:p>
        </p:txBody>
      </p:sp>
      <p:cxnSp>
        <p:nvCxnSpPr>
          <p:cNvPr id="272" name="Straight Connector 271">
            <a:extLst>
              <a:ext uri="{FF2B5EF4-FFF2-40B4-BE49-F238E27FC236}">
                <a16:creationId xmlns:a16="http://schemas.microsoft.com/office/drawing/2014/main" id="{C0A147C6-086D-44FC-9682-C79B6ADAC301}"/>
              </a:ext>
            </a:extLst>
          </p:cNvPr>
          <p:cNvCxnSpPr>
            <a:cxnSpLocks/>
          </p:cNvCxnSpPr>
          <p:nvPr/>
        </p:nvCxnSpPr>
        <p:spPr>
          <a:xfrm>
            <a:off x="10447411" y="2116167"/>
            <a:ext cx="180000" cy="0"/>
          </a:xfrm>
          <a:prstGeom prst="line">
            <a:avLst/>
          </a:prstGeom>
          <a:noFill/>
          <a:ln w="25400" cap="flat">
            <a:solidFill>
              <a:srgbClr val="FF6600"/>
            </a:solidFill>
            <a:prstDash val="solid"/>
            <a:miter/>
          </a:ln>
        </p:spPr>
      </p:cxnSp>
      <p:cxnSp>
        <p:nvCxnSpPr>
          <p:cNvPr id="273" name="Straight Connector 272">
            <a:extLst>
              <a:ext uri="{FF2B5EF4-FFF2-40B4-BE49-F238E27FC236}">
                <a16:creationId xmlns:a16="http://schemas.microsoft.com/office/drawing/2014/main" id="{35651125-B468-4B0D-9F8A-EA2313936A1C}"/>
              </a:ext>
            </a:extLst>
          </p:cNvPr>
          <p:cNvCxnSpPr>
            <a:cxnSpLocks/>
          </p:cNvCxnSpPr>
          <p:nvPr/>
        </p:nvCxnSpPr>
        <p:spPr>
          <a:xfrm>
            <a:off x="10447411" y="2269692"/>
            <a:ext cx="180000" cy="0"/>
          </a:xfrm>
          <a:prstGeom prst="line">
            <a:avLst/>
          </a:prstGeom>
          <a:noFill/>
          <a:ln w="25400" cap="flat">
            <a:solidFill>
              <a:schemeClr val="bg2"/>
            </a:solidFill>
            <a:prstDash val="solid"/>
            <a:miter/>
          </a:ln>
        </p:spPr>
      </p:cxnSp>
      <p:sp>
        <p:nvSpPr>
          <p:cNvPr id="274" name="TextBox 273">
            <a:extLst>
              <a:ext uri="{FF2B5EF4-FFF2-40B4-BE49-F238E27FC236}">
                <a16:creationId xmlns:a16="http://schemas.microsoft.com/office/drawing/2014/main" id="{4331AD3A-2F22-4A2E-AFB5-94AA91A5494E}"/>
              </a:ext>
            </a:extLst>
          </p:cNvPr>
          <p:cNvSpPr txBox="1"/>
          <p:nvPr/>
        </p:nvSpPr>
        <p:spPr>
          <a:xfrm>
            <a:off x="7842290" y="1580119"/>
            <a:ext cx="840295" cy="338554"/>
          </a:xfrm>
          <a:prstGeom prst="rect">
            <a:avLst/>
          </a:prstGeom>
          <a:noFill/>
        </p:spPr>
        <p:txBody>
          <a:bodyPr wrap="none" rtlCol="0">
            <a:spAutoFit/>
          </a:bodyPr>
          <a:lstStyle/>
          <a:p>
            <a:pPr algn="ctr"/>
            <a:r>
              <a:rPr lang="ja-JP" sz="1600" b="1">
                <a:solidFill>
                  <a:schemeClr val="accent1"/>
                </a:solidFill>
              </a:rPr>
              <a:t>D + EP</a:t>
            </a:r>
          </a:p>
        </p:txBody>
      </p:sp>
      <p:grpSp>
        <p:nvGrpSpPr>
          <p:cNvPr id="275" name="Group 274">
            <a:extLst>
              <a:ext uri="{FF2B5EF4-FFF2-40B4-BE49-F238E27FC236}">
                <a16:creationId xmlns:a16="http://schemas.microsoft.com/office/drawing/2014/main" id="{752F2257-7D56-4902-8A9B-78A047FF9079}"/>
              </a:ext>
            </a:extLst>
          </p:cNvPr>
          <p:cNvGrpSpPr/>
          <p:nvPr/>
        </p:nvGrpSpPr>
        <p:grpSpPr>
          <a:xfrm>
            <a:off x="5857351" y="1611663"/>
            <a:ext cx="2569139" cy="1378700"/>
            <a:chOff x="4491037" y="2624137"/>
            <a:chExt cx="3207962" cy="1612773"/>
          </a:xfrm>
        </p:grpSpPr>
        <p:sp>
          <p:nvSpPr>
            <p:cNvPr id="276" name="Freeform: Shape 293">
              <a:extLst>
                <a:ext uri="{FF2B5EF4-FFF2-40B4-BE49-F238E27FC236}">
                  <a16:creationId xmlns:a16="http://schemas.microsoft.com/office/drawing/2014/main" id="{EA1011C5-BDC8-41CC-A91C-4E0C41CC3251}"/>
                </a:ext>
              </a:extLst>
            </p:cNvPr>
            <p:cNvSpPr/>
            <p:nvPr/>
          </p:nvSpPr>
          <p:spPr>
            <a:xfrm>
              <a:off x="4491037" y="2624137"/>
              <a:ext cx="3206476" cy="1582712"/>
            </a:xfrm>
            <a:custGeom>
              <a:avLst/>
              <a:gdLst>
                <a:gd name="connsiteX0" fmla="*/ 3206477 w 3206476"/>
                <a:gd name="connsiteY0" fmla="*/ 1582712 h 1582712"/>
                <a:gd name="connsiteX1" fmla="*/ 2424360 w 3206476"/>
                <a:gd name="connsiteY1" fmla="*/ 1582712 h 1582712"/>
                <a:gd name="connsiteX2" fmla="*/ 2424360 w 3206476"/>
                <a:gd name="connsiteY2" fmla="*/ 1568339 h 1582712"/>
                <a:gd name="connsiteX3" fmla="*/ 2368934 w 3206476"/>
                <a:gd name="connsiteY3" fmla="*/ 1568339 h 1582712"/>
                <a:gd name="connsiteX4" fmla="*/ 2368934 w 3206476"/>
                <a:gd name="connsiteY4" fmla="*/ 1535497 h 1582712"/>
                <a:gd name="connsiteX5" fmla="*/ 2315556 w 3206476"/>
                <a:gd name="connsiteY5" fmla="*/ 1535497 h 1582712"/>
                <a:gd name="connsiteX6" fmla="*/ 2315556 w 3206476"/>
                <a:gd name="connsiteY6" fmla="*/ 1467755 h 1582712"/>
                <a:gd name="connsiteX7" fmla="*/ 2264245 w 3206476"/>
                <a:gd name="connsiteY7" fmla="*/ 1467755 h 1582712"/>
                <a:gd name="connsiteX8" fmla="*/ 2264245 w 3206476"/>
                <a:gd name="connsiteY8" fmla="*/ 1408224 h 1582712"/>
                <a:gd name="connsiteX9" fmla="*/ 2071278 w 3206476"/>
                <a:gd name="connsiteY9" fmla="*/ 1408224 h 1582712"/>
                <a:gd name="connsiteX10" fmla="*/ 2071278 w 3206476"/>
                <a:gd name="connsiteY10" fmla="*/ 1367161 h 1582712"/>
                <a:gd name="connsiteX11" fmla="*/ 1853679 w 3206476"/>
                <a:gd name="connsiteY11" fmla="*/ 1367161 h 1582712"/>
                <a:gd name="connsiteX12" fmla="*/ 1853679 w 3206476"/>
                <a:gd name="connsiteY12" fmla="*/ 1328166 h 1582712"/>
                <a:gd name="connsiteX13" fmla="*/ 1636081 w 3206476"/>
                <a:gd name="connsiteY13" fmla="*/ 1328166 h 1582712"/>
                <a:gd name="connsiteX14" fmla="*/ 1636081 w 3206476"/>
                <a:gd name="connsiteY14" fmla="*/ 1297372 h 1582712"/>
                <a:gd name="connsiteX15" fmla="*/ 1597076 w 3206476"/>
                <a:gd name="connsiteY15" fmla="*/ 1297372 h 1582712"/>
                <a:gd name="connsiteX16" fmla="*/ 1597076 w 3206476"/>
                <a:gd name="connsiteY16" fmla="*/ 1256319 h 1582712"/>
                <a:gd name="connsiteX17" fmla="*/ 1582712 w 3206476"/>
                <a:gd name="connsiteY17" fmla="*/ 1256319 h 1582712"/>
                <a:gd name="connsiteX18" fmla="*/ 1582712 w 3206476"/>
                <a:gd name="connsiteY18" fmla="*/ 1223467 h 1582712"/>
                <a:gd name="connsiteX19" fmla="*/ 1525229 w 3206476"/>
                <a:gd name="connsiteY19" fmla="*/ 1223467 h 1582712"/>
                <a:gd name="connsiteX20" fmla="*/ 1525229 w 3206476"/>
                <a:gd name="connsiteY20" fmla="*/ 1186520 h 1582712"/>
                <a:gd name="connsiteX21" fmla="*/ 1492387 w 3206476"/>
                <a:gd name="connsiteY21" fmla="*/ 1186520 h 1582712"/>
                <a:gd name="connsiteX22" fmla="*/ 1492387 w 3206476"/>
                <a:gd name="connsiteY22" fmla="*/ 1137257 h 1582712"/>
                <a:gd name="connsiteX23" fmla="*/ 1482119 w 3206476"/>
                <a:gd name="connsiteY23" fmla="*/ 1137257 h 1582712"/>
                <a:gd name="connsiteX24" fmla="*/ 1482119 w 3206476"/>
                <a:gd name="connsiteY24" fmla="*/ 1065400 h 1582712"/>
                <a:gd name="connsiteX25" fmla="*/ 1463650 w 3206476"/>
                <a:gd name="connsiteY25" fmla="*/ 1065400 h 1582712"/>
                <a:gd name="connsiteX26" fmla="*/ 1463650 w 3206476"/>
                <a:gd name="connsiteY26" fmla="*/ 1030510 h 1582712"/>
                <a:gd name="connsiteX27" fmla="*/ 1451334 w 3206476"/>
                <a:gd name="connsiteY27" fmla="*/ 1030510 h 1582712"/>
                <a:gd name="connsiteX28" fmla="*/ 1451334 w 3206476"/>
                <a:gd name="connsiteY28" fmla="*/ 962768 h 1582712"/>
                <a:gd name="connsiteX29" fmla="*/ 1424645 w 3206476"/>
                <a:gd name="connsiteY29" fmla="*/ 962768 h 1582712"/>
                <a:gd name="connsiteX30" fmla="*/ 1424645 w 3206476"/>
                <a:gd name="connsiteY30" fmla="*/ 931972 h 1582712"/>
                <a:gd name="connsiteX31" fmla="*/ 1285056 w 3206476"/>
                <a:gd name="connsiteY31" fmla="*/ 931972 h 1582712"/>
                <a:gd name="connsiteX32" fmla="*/ 1285056 w 3206476"/>
                <a:gd name="connsiteY32" fmla="*/ 888864 h 1582712"/>
                <a:gd name="connsiteX33" fmla="*/ 1258367 w 3206476"/>
                <a:gd name="connsiteY33" fmla="*/ 888864 h 1582712"/>
                <a:gd name="connsiteX34" fmla="*/ 1258367 w 3206476"/>
                <a:gd name="connsiteY34" fmla="*/ 853966 h 1582712"/>
                <a:gd name="connsiteX35" fmla="*/ 1200893 w 3206476"/>
                <a:gd name="connsiteY35" fmla="*/ 853966 h 1582712"/>
                <a:gd name="connsiteX36" fmla="*/ 1200893 w 3206476"/>
                <a:gd name="connsiteY36" fmla="*/ 806751 h 1582712"/>
                <a:gd name="connsiteX37" fmla="*/ 1157783 w 3206476"/>
                <a:gd name="connsiteY37" fmla="*/ 806751 h 1582712"/>
                <a:gd name="connsiteX38" fmla="*/ 1157783 w 3206476"/>
                <a:gd name="connsiteY38" fmla="*/ 743114 h 1582712"/>
                <a:gd name="connsiteX39" fmla="*/ 1003821 w 3206476"/>
                <a:gd name="connsiteY39" fmla="*/ 743114 h 1582712"/>
                <a:gd name="connsiteX40" fmla="*/ 1003821 w 3206476"/>
                <a:gd name="connsiteY40" fmla="*/ 702058 h 1582712"/>
                <a:gd name="connsiteX41" fmla="*/ 989447 w 3206476"/>
                <a:gd name="connsiteY41" fmla="*/ 702058 h 1582712"/>
                <a:gd name="connsiteX42" fmla="*/ 989447 w 3206476"/>
                <a:gd name="connsiteY42" fmla="*/ 665108 h 1582712"/>
                <a:gd name="connsiteX43" fmla="*/ 962768 w 3206476"/>
                <a:gd name="connsiteY43" fmla="*/ 665108 h 1582712"/>
                <a:gd name="connsiteX44" fmla="*/ 962768 w 3206476"/>
                <a:gd name="connsiteY44" fmla="*/ 626104 h 1582712"/>
                <a:gd name="connsiteX45" fmla="*/ 868335 w 3206476"/>
                <a:gd name="connsiteY45" fmla="*/ 626104 h 1582712"/>
                <a:gd name="connsiteX46" fmla="*/ 868335 w 3206476"/>
                <a:gd name="connsiteY46" fmla="*/ 560415 h 1582712"/>
                <a:gd name="connsiteX47" fmla="*/ 843702 w 3206476"/>
                <a:gd name="connsiteY47" fmla="*/ 560415 h 1582712"/>
                <a:gd name="connsiteX48" fmla="*/ 843702 w 3206476"/>
                <a:gd name="connsiteY48" fmla="*/ 517306 h 1582712"/>
                <a:gd name="connsiteX49" fmla="*/ 808804 w 3206476"/>
                <a:gd name="connsiteY49" fmla="*/ 517306 h 1582712"/>
                <a:gd name="connsiteX50" fmla="*/ 808804 w 3206476"/>
                <a:gd name="connsiteY50" fmla="*/ 478303 h 1582712"/>
                <a:gd name="connsiteX51" fmla="*/ 782118 w 3206476"/>
                <a:gd name="connsiteY51" fmla="*/ 478303 h 1582712"/>
                <a:gd name="connsiteX52" fmla="*/ 782118 w 3206476"/>
                <a:gd name="connsiteY52" fmla="*/ 439300 h 1582712"/>
                <a:gd name="connsiteX53" fmla="*/ 749273 w 3206476"/>
                <a:gd name="connsiteY53" fmla="*/ 439300 h 1582712"/>
                <a:gd name="connsiteX54" fmla="*/ 749273 w 3206476"/>
                <a:gd name="connsiteY54" fmla="*/ 394138 h 1582712"/>
                <a:gd name="connsiteX55" fmla="*/ 663055 w 3206476"/>
                <a:gd name="connsiteY55" fmla="*/ 394138 h 1582712"/>
                <a:gd name="connsiteX56" fmla="*/ 663055 w 3206476"/>
                <a:gd name="connsiteY56" fmla="*/ 373610 h 1582712"/>
                <a:gd name="connsiteX57" fmla="*/ 558362 w 3206476"/>
                <a:gd name="connsiteY57" fmla="*/ 373610 h 1582712"/>
                <a:gd name="connsiteX58" fmla="*/ 558362 w 3206476"/>
                <a:gd name="connsiteY58" fmla="*/ 332554 h 1582712"/>
                <a:gd name="connsiteX59" fmla="*/ 455722 w 3206476"/>
                <a:gd name="connsiteY59" fmla="*/ 332554 h 1582712"/>
                <a:gd name="connsiteX60" fmla="*/ 455722 w 3206476"/>
                <a:gd name="connsiteY60" fmla="*/ 293550 h 1582712"/>
                <a:gd name="connsiteX61" fmla="*/ 412613 w 3206476"/>
                <a:gd name="connsiteY61" fmla="*/ 293550 h 1582712"/>
                <a:gd name="connsiteX62" fmla="*/ 412613 w 3206476"/>
                <a:gd name="connsiteY62" fmla="*/ 266864 h 1582712"/>
                <a:gd name="connsiteX63" fmla="*/ 365399 w 3206476"/>
                <a:gd name="connsiteY63" fmla="*/ 266864 h 1582712"/>
                <a:gd name="connsiteX64" fmla="*/ 365399 w 3206476"/>
                <a:gd name="connsiteY64" fmla="*/ 225808 h 1582712"/>
                <a:gd name="connsiteX65" fmla="*/ 316132 w 3206476"/>
                <a:gd name="connsiteY65" fmla="*/ 225808 h 1582712"/>
                <a:gd name="connsiteX66" fmla="*/ 316132 w 3206476"/>
                <a:gd name="connsiteY66" fmla="*/ 123168 h 1582712"/>
                <a:gd name="connsiteX67" fmla="*/ 147801 w 3206476"/>
                <a:gd name="connsiteY67" fmla="*/ 123168 h 1582712"/>
                <a:gd name="connsiteX68" fmla="*/ 147801 w 3206476"/>
                <a:gd name="connsiteY68" fmla="*/ 88270 h 1582712"/>
                <a:gd name="connsiteX69" fmla="*/ 78006 w 3206476"/>
                <a:gd name="connsiteY69" fmla="*/ 88270 h 1582712"/>
                <a:gd name="connsiteX70" fmla="*/ 78006 w 3206476"/>
                <a:gd name="connsiteY70" fmla="*/ 49267 h 1582712"/>
                <a:gd name="connsiteX71" fmla="*/ 47214 w 3206476"/>
                <a:gd name="connsiteY71" fmla="*/ 49267 h 1582712"/>
                <a:gd name="connsiteX72" fmla="*/ 47214 w 3206476"/>
                <a:gd name="connsiteY72" fmla="*/ 0 h 1582712"/>
                <a:gd name="connsiteX73" fmla="*/ 0 w 3206476"/>
                <a:gd name="connsiteY73" fmla="*/ 0 h 158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206476" h="1582712">
                  <a:moveTo>
                    <a:pt x="3206477" y="1582712"/>
                  </a:moveTo>
                  <a:lnTo>
                    <a:pt x="2424360" y="1582712"/>
                  </a:lnTo>
                  <a:lnTo>
                    <a:pt x="2424360" y="1568339"/>
                  </a:lnTo>
                  <a:lnTo>
                    <a:pt x="2368934" y="1568339"/>
                  </a:lnTo>
                  <a:lnTo>
                    <a:pt x="2368934" y="1535497"/>
                  </a:lnTo>
                  <a:lnTo>
                    <a:pt x="2315556" y="1535497"/>
                  </a:lnTo>
                  <a:lnTo>
                    <a:pt x="2315556" y="1467755"/>
                  </a:lnTo>
                  <a:lnTo>
                    <a:pt x="2264245" y="1467755"/>
                  </a:lnTo>
                  <a:lnTo>
                    <a:pt x="2264245" y="1408224"/>
                  </a:lnTo>
                  <a:lnTo>
                    <a:pt x="2071278" y="1408224"/>
                  </a:lnTo>
                  <a:lnTo>
                    <a:pt x="2071278" y="1367161"/>
                  </a:lnTo>
                  <a:lnTo>
                    <a:pt x="1853679" y="1367161"/>
                  </a:lnTo>
                  <a:lnTo>
                    <a:pt x="1853679" y="1328166"/>
                  </a:lnTo>
                  <a:lnTo>
                    <a:pt x="1636081" y="1328166"/>
                  </a:lnTo>
                  <a:lnTo>
                    <a:pt x="1636081" y="1297372"/>
                  </a:lnTo>
                  <a:lnTo>
                    <a:pt x="1597076" y="1297372"/>
                  </a:lnTo>
                  <a:lnTo>
                    <a:pt x="1597076" y="1256319"/>
                  </a:lnTo>
                  <a:lnTo>
                    <a:pt x="1582712" y="1256319"/>
                  </a:lnTo>
                  <a:lnTo>
                    <a:pt x="1582712" y="1223467"/>
                  </a:lnTo>
                  <a:lnTo>
                    <a:pt x="1525229" y="1223467"/>
                  </a:lnTo>
                  <a:lnTo>
                    <a:pt x="1525229" y="1186520"/>
                  </a:lnTo>
                  <a:lnTo>
                    <a:pt x="1492387" y="1186520"/>
                  </a:lnTo>
                  <a:lnTo>
                    <a:pt x="1492387" y="1137257"/>
                  </a:lnTo>
                  <a:lnTo>
                    <a:pt x="1482119" y="1137257"/>
                  </a:lnTo>
                  <a:lnTo>
                    <a:pt x="1482119" y="1065400"/>
                  </a:lnTo>
                  <a:lnTo>
                    <a:pt x="1463650" y="1065400"/>
                  </a:lnTo>
                  <a:lnTo>
                    <a:pt x="1463650" y="1030510"/>
                  </a:lnTo>
                  <a:lnTo>
                    <a:pt x="1451334" y="1030510"/>
                  </a:lnTo>
                  <a:lnTo>
                    <a:pt x="1451334" y="962768"/>
                  </a:lnTo>
                  <a:lnTo>
                    <a:pt x="1424645" y="962768"/>
                  </a:lnTo>
                  <a:lnTo>
                    <a:pt x="1424645" y="931972"/>
                  </a:lnTo>
                  <a:lnTo>
                    <a:pt x="1285056" y="931972"/>
                  </a:lnTo>
                  <a:lnTo>
                    <a:pt x="1285056" y="888864"/>
                  </a:lnTo>
                  <a:lnTo>
                    <a:pt x="1258367" y="888864"/>
                  </a:lnTo>
                  <a:lnTo>
                    <a:pt x="1258367" y="853966"/>
                  </a:lnTo>
                  <a:lnTo>
                    <a:pt x="1200893" y="853966"/>
                  </a:lnTo>
                  <a:lnTo>
                    <a:pt x="1200893" y="806751"/>
                  </a:lnTo>
                  <a:lnTo>
                    <a:pt x="1157783" y="806751"/>
                  </a:lnTo>
                  <a:lnTo>
                    <a:pt x="1157783" y="743114"/>
                  </a:lnTo>
                  <a:lnTo>
                    <a:pt x="1003821" y="743114"/>
                  </a:lnTo>
                  <a:lnTo>
                    <a:pt x="1003821" y="702058"/>
                  </a:lnTo>
                  <a:lnTo>
                    <a:pt x="989447" y="702058"/>
                  </a:lnTo>
                  <a:lnTo>
                    <a:pt x="989447" y="665108"/>
                  </a:lnTo>
                  <a:lnTo>
                    <a:pt x="962768" y="665108"/>
                  </a:lnTo>
                  <a:lnTo>
                    <a:pt x="962768" y="626104"/>
                  </a:lnTo>
                  <a:lnTo>
                    <a:pt x="868335" y="626104"/>
                  </a:lnTo>
                  <a:lnTo>
                    <a:pt x="868335" y="560415"/>
                  </a:lnTo>
                  <a:lnTo>
                    <a:pt x="843702" y="560415"/>
                  </a:lnTo>
                  <a:lnTo>
                    <a:pt x="843702" y="517306"/>
                  </a:lnTo>
                  <a:lnTo>
                    <a:pt x="808804" y="517306"/>
                  </a:lnTo>
                  <a:lnTo>
                    <a:pt x="808804" y="478303"/>
                  </a:lnTo>
                  <a:lnTo>
                    <a:pt x="782118" y="478303"/>
                  </a:lnTo>
                  <a:lnTo>
                    <a:pt x="782118" y="439300"/>
                  </a:lnTo>
                  <a:lnTo>
                    <a:pt x="749273" y="439300"/>
                  </a:lnTo>
                  <a:lnTo>
                    <a:pt x="749273" y="394138"/>
                  </a:lnTo>
                  <a:lnTo>
                    <a:pt x="663055" y="394138"/>
                  </a:lnTo>
                  <a:lnTo>
                    <a:pt x="663055" y="373610"/>
                  </a:lnTo>
                  <a:lnTo>
                    <a:pt x="558362" y="373610"/>
                  </a:lnTo>
                  <a:lnTo>
                    <a:pt x="558362" y="332554"/>
                  </a:lnTo>
                  <a:lnTo>
                    <a:pt x="455722" y="332554"/>
                  </a:lnTo>
                  <a:lnTo>
                    <a:pt x="455722" y="293550"/>
                  </a:lnTo>
                  <a:lnTo>
                    <a:pt x="412613" y="293550"/>
                  </a:lnTo>
                  <a:lnTo>
                    <a:pt x="412613" y="266864"/>
                  </a:lnTo>
                  <a:lnTo>
                    <a:pt x="365399" y="266864"/>
                  </a:lnTo>
                  <a:lnTo>
                    <a:pt x="365399" y="225808"/>
                  </a:lnTo>
                  <a:lnTo>
                    <a:pt x="316132" y="225808"/>
                  </a:lnTo>
                  <a:lnTo>
                    <a:pt x="316132" y="123168"/>
                  </a:lnTo>
                  <a:lnTo>
                    <a:pt x="147801" y="123168"/>
                  </a:lnTo>
                  <a:lnTo>
                    <a:pt x="147801" y="88270"/>
                  </a:lnTo>
                  <a:lnTo>
                    <a:pt x="78006" y="88270"/>
                  </a:lnTo>
                  <a:lnTo>
                    <a:pt x="78006" y="49267"/>
                  </a:lnTo>
                  <a:lnTo>
                    <a:pt x="47214" y="49267"/>
                  </a:lnTo>
                  <a:lnTo>
                    <a:pt x="47214" y="0"/>
                  </a:lnTo>
                  <a:lnTo>
                    <a:pt x="0" y="0"/>
                  </a:lnTo>
                </a:path>
              </a:pathLst>
            </a:custGeom>
            <a:noFill/>
            <a:ln w="25400" cap="flat">
              <a:solidFill>
                <a:schemeClr val="accent1"/>
              </a:solidFill>
              <a:prstDash val="solid"/>
              <a:miter/>
            </a:ln>
          </p:spPr>
          <p:txBody>
            <a:bodyPr rtlCol="0" anchor="ctr"/>
            <a:lstStyle/>
            <a:p>
              <a:endParaRPr lang="en-GB"/>
            </a:p>
          </p:txBody>
        </p:sp>
        <p:sp>
          <p:nvSpPr>
            <p:cNvPr id="277" name="Freeform: Shape 294">
              <a:extLst>
                <a:ext uri="{FF2B5EF4-FFF2-40B4-BE49-F238E27FC236}">
                  <a16:creationId xmlns:a16="http://schemas.microsoft.com/office/drawing/2014/main" id="{70DC83DF-F842-4FA4-8351-6FD7656547A2}"/>
                </a:ext>
              </a:extLst>
            </p:cNvPr>
            <p:cNvSpPr/>
            <p:nvPr/>
          </p:nvSpPr>
          <p:spPr>
            <a:xfrm>
              <a:off x="5079616" y="296475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1"/>
              </a:solidFill>
              <a:prstDash val="solid"/>
              <a:miter/>
            </a:ln>
          </p:spPr>
          <p:txBody>
            <a:bodyPr rtlCol="0" anchor="ctr"/>
            <a:lstStyle/>
            <a:p>
              <a:endParaRPr lang="en-GB"/>
            </a:p>
          </p:txBody>
        </p:sp>
        <p:sp>
          <p:nvSpPr>
            <p:cNvPr id="278" name="Freeform: Shape 295">
              <a:extLst>
                <a:ext uri="{FF2B5EF4-FFF2-40B4-BE49-F238E27FC236}">
                  <a16:creationId xmlns:a16="http://schemas.microsoft.com/office/drawing/2014/main" id="{2997C988-AB77-425F-8553-DCD6CC53BAB9}"/>
                </a:ext>
              </a:extLst>
            </p:cNvPr>
            <p:cNvSpPr/>
            <p:nvPr/>
          </p:nvSpPr>
          <p:spPr>
            <a:xfrm>
              <a:off x="6565524" y="39934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tlCol="0" anchor="ctr"/>
            <a:lstStyle/>
            <a:p>
              <a:endParaRPr lang="en-GB"/>
            </a:p>
          </p:txBody>
        </p:sp>
        <p:sp>
          <p:nvSpPr>
            <p:cNvPr id="279" name="Freeform: Shape 296">
              <a:extLst>
                <a:ext uri="{FF2B5EF4-FFF2-40B4-BE49-F238E27FC236}">
                  <a16:creationId xmlns:a16="http://schemas.microsoft.com/office/drawing/2014/main" id="{34F10A71-E513-4CA5-962E-50F1BFD4C130}"/>
                </a:ext>
              </a:extLst>
            </p:cNvPr>
            <p:cNvSpPr/>
            <p:nvPr/>
          </p:nvSpPr>
          <p:spPr>
            <a:xfrm>
              <a:off x="6622674" y="39934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tlCol="0" anchor="ctr"/>
            <a:lstStyle/>
            <a:p>
              <a:endParaRPr lang="en-GB"/>
            </a:p>
          </p:txBody>
        </p:sp>
        <p:sp>
          <p:nvSpPr>
            <p:cNvPr id="280" name="Freeform: Shape 297">
              <a:extLst>
                <a:ext uri="{FF2B5EF4-FFF2-40B4-BE49-F238E27FC236}">
                  <a16:creationId xmlns:a16="http://schemas.microsoft.com/office/drawing/2014/main" id="{10BEF2BE-D564-472C-94BF-DCD23B042144}"/>
                </a:ext>
              </a:extLst>
            </p:cNvPr>
            <p:cNvSpPr/>
            <p:nvPr/>
          </p:nvSpPr>
          <p:spPr>
            <a:xfrm>
              <a:off x="6679824" y="399346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tlCol="0" anchor="ctr"/>
            <a:lstStyle/>
            <a:p>
              <a:endParaRPr lang="en-GB"/>
            </a:p>
          </p:txBody>
        </p:sp>
        <p:sp>
          <p:nvSpPr>
            <p:cNvPr id="281" name="Freeform: Shape 298">
              <a:extLst>
                <a:ext uri="{FF2B5EF4-FFF2-40B4-BE49-F238E27FC236}">
                  <a16:creationId xmlns:a16="http://schemas.microsoft.com/office/drawing/2014/main" id="{B698FC65-F341-41E6-94AE-1C8FABEBC208}"/>
                </a:ext>
              </a:extLst>
            </p:cNvPr>
            <p:cNvSpPr/>
            <p:nvPr/>
          </p:nvSpPr>
          <p:spPr>
            <a:xfrm>
              <a:off x="6946524" y="41649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tlCol="0" anchor="ctr"/>
            <a:lstStyle/>
            <a:p>
              <a:endParaRPr lang="en-GB"/>
            </a:p>
          </p:txBody>
        </p:sp>
        <p:sp>
          <p:nvSpPr>
            <p:cNvPr id="282" name="Freeform: Shape 299">
              <a:extLst>
                <a:ext uri="{FF2B5EF4-FFF2-40B4-BE49-F238E27FC236}">
                  <a16:creationId xmlns:a16="http://schemas.microsoft.com/office/drawing/2014/main" id="{978C49A6-E7A1-419A-87F1-B075D8EAEFB5}"/>
                </a:ext>
              </a:extLst>
            </p:cNvPr>
            <p:cNvSpPr/>
            <p:nvPr/>
          </p:nvSpPr>
          <p:spPr>
            <a:xfrm>
              <a:off x="7041774" y="41649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tlCol="0" anchor="ctr"/>
            <a:lstStyle/>
            <a:p>
              <a:endParaRPr lang="en-GB"/>
            </a:p>
          </p:txBody>
        </p:sp>
        <p:sp>
          <p:nvSpPr>
            <p:cNvPr id="283" name="Freeform: Shape 300">
              <a:extLst>
                <a:ext uri="{FF2B5EF4-FFF2-40B4-BE49-F238E27FC236}">
                  <a16:creationId xmlns:a16="http://schemas.microsoft.com/office/drawing/2014/main" id="{55371FE3-73D2-45CB-B06E-C69ED7EC9485}"/>
                </a:ext>
              </a:extLst>
            </p:cNvPr>
            <p:cNvSpPr/>
            <p:nvPr/>
          </p:nvSpPr>
          <p:spPr>
            <a:xfrm>
              <a:off x="7137024" y="41649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tlCol="0" anchor="ctr"/>
            <a:lstStyle/>
            <a:p>
              <a:endParaRPr lang="en-GB"/>
            </a:p>
          </p:txBody>
        </p:sp>
        <p:sp>
          <p:nvSpPr>
            <p:cNvPr id="284" name="Freeform: Shape 301">
              <a:extLst>
                <a:ext uri="{FF2B5EF4-FFF2-40B4-BE49-F238E27FC236}">
                  <a16:creationId xmlns:a16="http://schemas.microsoft.com/office/drawing/2014/main" id="{192249E5-FF58-499C-907B-4F983BE7E285}"/>
                </a:ext>
              </a:extLst>
            </p:cNvPr>
            <p:cNvSpPr/>
            <p:nvPr/>
          </p:nvSpPr>
          <p:spPr>
            <a:xfrm>
              <a:off x="7270374" y="41649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tlCol="0" anchor="ctr"/>
            <a:lstStyle/>
            <a:p>
              <a:endParaRPr lang="en-GB"/>
            </a:p>
          </p:txBody>
        </p:sp>
        <p:sp>
          <p:nvSpPr>
            <p:cNvPr id="285" name="Freeform: Shape 302">
              <a:extLst>
                <a:ext uri="{FF2B5EF4-FFF2-40B4-BE49-F238E27FC236}">
                  <a16:creationId xmlns:a16="http://schemas.microsoft.com/office/drawing/2014/main" id="{D3C38F47-FE21-4989-B474-A0D7FF891C16}"/>
                </a:ext>
              </a:extLst>
            </p:cNvPr>
            <p:cNvSpPr/>
            <p:nvPr/>
          </p:nvSpPr>
          <p:spPr>
            <a:xfrm>
              <a:off x="7422774" y="41649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tlCol="0" anchor="ctr"/>
            <a:lstStyle/>
            <a:p>
              <a:endParaRPr lang="en-GB"/>
            </a:p>
          </p:txBody>
        </p:sp>
        <p:sp>
          <p:nvSpPr>
            <p:cNvPr id="286" name="Freeform: Shape 303">
              <a:extLst>
                <a:ext uri="{FF2B5EF4-FFF2-40B4-BE49-F238E27FC236}">
                  <a16:creationId xmlns:a16="http://schemas.microsoft.com/office/drawing/2014/main" id="{19C46D88-E836-4E08-8E17-4661B96C5491}"/>
                </a:ext>
              </a:extLst>
            </p:cNvPr>
            <p:cNvSpPr/>
            <p:nvPr/>
          </p:nvSpPr>
          <p:spPr>
            <a:xfrm>
              <a:off x="7594224" y="41649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tlCol="0" anchor="ctr"/>
            <a:lstStyle/>
            <a:p>
              <a:endParaRPr lang="en-GB"/>
            </a:p>
          </p:txBody>
        </p:sp>
        <p:sp>
          <p:nvSpPr>
            <p:cNvPr id="287" name="Freeform: Shape 304">
              <a:extLst>
                <a:ext uri="{FF2B5EF4-FFF2-40B4-BE49-F238E27FC236}">
                  <a16:creationId xmlns:a16="http://schemas.microsoft.com/office/drawing/2014/main" id="{611E0B02-5618-426C-8F9F-7DF8C64D1EEC}"/>
                </a:ext>
              </a:extLst>
            </p:cNvPr>
            <p:cNvSpPr/>
            <p:nvPr/>
          </p:nvSpPr>
          <p:spPr>
            <a:xfrm>
              <a:off x="7689474" y="416491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tlCol="0" anchor="ctr"/>
            <a:lstStyle/>
            <a:p>
              <a:endParaRPr lang="en-GB"/>
            </a:p>
          </p:txBody>
        </p:sp>
      </p:grpSp>
      <p:grpSp>
        <p:nvGrpSpPr>
          <p:cNvPr id="288" name="Group 287">
            <a:extLst>
              <a:ext uri="{FF2B5EF4-FFF2-40B4-BE49-F238E27FC236}">
                <a16:creationId xmlns:a16="http://schemas.microsoft.com/office/drawing/2014/main" id="{7DA8B89D-F0D1-48AD-A7A9-881DDAD4B064}"/>
              </a:ext>
            </a:extLst>
          </p:cNvPr>
          <p:cNvGrpSpPr/>
          <p:nvPr/>
        </p:nvGrpSpPr>
        <p:grpSpPr>
          <a:xfrm>
            <a:off x="5857352" y="1611663"/>
            <a:ext cx="2694964" cy="1426339"/>
            <a:chOff x="4410075" y="2600324"/>
            <a:chExt cx="3374469" cy="1658531"/>
          </a:xfrm>
        </p:grpSpPr>
        <p:sp>
          <p:nvSpPr>
            <p:cNvPr id="289" name="Freeform: Shape 309">
              <a:extLst>
                <a:ext uri="{FF2B5EF4-FFF2-40B4-BE49-F238E27FC236}">
                  <a16:creationId xmlns:a16="http://schemas.microsoft.com/office/drawing/2014/main" id="{2EF62FC0-5A8E-4D51-8848-CCC8B7B8C163}"/>
                </a:ext>
              </a:extLst>
            </p:cNvPr>
            <p:cNvSpPr/>
            <p:nvPr/>
          </p:nvSpPr>
          <p:spPr>
            <a:xfrm>
              <a:off x="4410075" y="2600324"/>
              <a:ext cx="3374469" cy="1625641"/>
            </a:xfrm>
            <a:custGeom>
              <a:avLst/>
              <a:gdLst>
                <a:gd name="connsiteX0" fmla="*/ 3374469 w 3374469"/>
                <a:gd name="connsiteY0" fmla="*/ 1625641 h 1625641"/>
                <a:gd name="connsiteX1" fmla="*/ 2413168 w 3374469"/>
                <a:gd name="connsiteY1" fmla="*/ 1625641 h 1625641"/>
                <a:gd name="connsiteX2" fmla="*/ 2413168 w 3374469"/>
                <a:gd name="connsiteY2" fmla="*/ 1575044 h 1625641"/>
                <a:gd name="connsiteX3" fmla="*/ 2371373 w 3374469"/>
                <a:gd name="connsiteY3" fmla="*/ 1575044 h 1625641"/>
                <a:gd name="connsiteX4" fmla="*/ 2371373 w 3374469"/>
                <a:gd name="connsiteY4" fmla="*/ 1544250 h 1625641"/>
                <a:gd name="connsiteX5" fmla="*/ 2116198 w 3374469"/>
                <a:gd name="connsiteY5" fmla="*/ 1544250 h 1625641"/>
                <a:gd name="connsiteX6" fmla="*/ 2116198 w 3374469"/>
                <a:gd name="connsiteY6" fmla="*/ 1504655 h 1625641"/>
                <a:gd name="connsiteX7" fmla="*/ 2010604 w 3374469"/>
                <a:gd name="connsiteY7" fmla="*/ 1504655 h 1625641"/>
                <a:gd name="connsiteX8" fmla="*/ 2010604 w 3374469"/>
                <a:gd name="connsiteY8" fmla="*/ 1456258 h 1625641"/>
                <a:gd name="connsiteX9" fmla="*/ 1878616 w 3374469"/>
                <a:gd name="connsiteY9" fmla="*/ 1456258 h 1625641"/>
                <a:gd name="connsiteX10" fmla="*/ 1878616 w 3374469"/>
                <a:gd name="connsiteY10" fmla="*/ 1374867 h 1625641"/>
                <a:gd name="connsiteX11" fmla="*/ 1839020 w 3374469"/>
                <a:gd name="connsiteY11" fmla="*/ 1374867 h 1625641"/>
                <a:gd name="connsiteX12" fmla="*/ 1839020 w 3374469"/>
                <a:gd name="connsiteY12" fmla="*/ 1333071 h 1625641"/>
                <a:gd name="connsiteX13" fmla="*/ 1801625 w 3374469"/>
                <a:gd name="connsiteY13" fmla="*/ 1333071 h 1625641"/>
                <a:gd name="connsiteX14" fmla="*/ 1801625 w 3374469"/>
                <a:gd name="connsiteY14" fmla="*/ 1262682 h 1625641"/>
                <a:gd name="connsiteX15" fmla="*/ 1724635 w 3374469"/>
                <a:gd name="connsiteY15" fmla="*/ 1262682 h 1625641"/>
                <a:gd name="connsiteX16" fmla="*/ 1724635 w 3374469"/>
                <a:gd name="connsiteY16" fmla="*/ 1231878 h 1625641"/>
                <a:gd name="connsiteX17" fmla="*/ 1685039 w 3374469"/>
                <a:gd name="connsiteY17" fmla="*/ 1231878 h 1625641"/>
                <a:gd name="connsiteX18" fmla="*/ 1685039 w 3374469"/>
                <a:gd name="connsiteY18" fmla="*/ 1207684 h 1625641"/>
                <a:gd name="connsiteX19" fmla="*/ 1636643 w 3374469"/>
                <a:gd name="connsiteY19" fmla="*/ 1207684 h 1625641"/>
                <a:gd name="connsiteX20" fmla="*/ 1636643 w 3374469"/>
                <a:gd name="connsiteY20" fmla="*/ 1190082 h 1625641"/>
                <a:gd name="connsiteX21" fmla="*/ 1612440 w 3374469"/>
                <a:gd name="connsiteY21" fmla="*/ 1190082 h 1625641"/>
                <a:gd name="connsiteX22" fmla="*/ 1612440 w 3374469"/>
                <a:gd name="connsiteY22" fmla="*/ 1163688 h 1625641"/>
                <a:gd name="connsiteX23" fmla="*/ 1579445 w 3374469"/>
                <a:gd name="connsiteY23" fmla="*/ 1163688 h 1625641"/>
                <a:gd name="connsiteX24" fmla="*/ 1579445 w 3374469"/>
                <a:gd name="connsiteY24" fmla="*/ 1141686 h 1625641"/>
                <a:gd name="connsiteX25" fmla="*/ 1480461 w 3374469"/>
                <a:gd name="connsiteY25" fmla="*/ 1141686 h 1625641"/>
                <a:gd name="connsiteX26" fmla="*/ 1480461 w 3374469"/>
                <a:gd name="connsiteY26" fmla="*/ 1082297 h 1625641"/>
                <a:gd name="connsiteX27" fmla="*/ 1467260 w 3374469"/>
                <a:gd name="connsiteY27" fmla="*/ 1082297 h 1625641"/>
                <a:gd name="connsiteX28" fmla="*/ 1467260 w 3374469"/>
                <a:gd name="connsiteY28" fmla="*/ 1040501 h 1625641"/>
                <a:gd name="connsiteX29" fmla="*/ 1385869 w 3374469"/>
                <a:gd name="connsiteY29" fmla="*/ 1040501 h 1625641"/>
                <a:gd name="connsiteX30" fmla="*/ 1385869 w 3374469"/>
                <a:gd name="connsiteY30" fmla="*/ 1011898 h 1625641"/>
                <a:gd name="connsiteX31" fmla="*/ 1168089 w 3374469"/>
                <a:gd name="connsiteY31" fmla="*/ 1011898 h 1625641"/>
                <a:gd name="connsiteX32" fmla="*/ 1168089 w 3374469"/>
                <a:gd name="connsiteY32" fmla="*/ 987704 h 1625641"/>
                <a:gd name="connsiteX33" fmla="*/ 1124093 w 3374469"/>
                <a:gd name="connsiteY33" fmla="*/ 987704 h 1625641"/>
                <a:gd name="connsiteX34" fmla="*/ 1124093 w 3374469"/>
                <a:gd name="connsiteY34" fmla="*/ 959110 h 1625641"/>
                <a:gd name="connsiteX35" fmla="*/ 1088898 w 3374469"/>
                <a:gd name="connsiteY35" fmla="*/ 959110 h 1625641"/>
                <a:gd name="connsiteX36" fmla="*/ 1088898 w 3374469"/>
                <a:gd name="connsiteY36" fmla="*/ 895314 h 1625641"/>
                <a:gd name="connsiteX37" fmla="*/ 1049303 w 3374469"/>
                <a:gd name="connsiteY37" fmla="*/ 895314 h 1625641"/>
                <a:gd name="connsiteX38" fmla="*/ 1049303 w 3374469"/>
                <a:gd name="connsiteY38" fmla="*/ 849118 h 1625641"/>
                <a:gd name="connsiteX39" fmla="*/ 1009698 w 3374469"/>
                <a:gd name="connsiteY39" fmla="*/ 849118 h 1625641"/>
                <a:gd name="connsiteX40" fmla="*/ 1009698 w 3374469"/>
                <a:gd name="connsiteY40" fmla="*/ 822720 h 1625641"/>
                <a:gd name="connsiteX41" fmla="*/ 941509 w 3374469"/>
                <a:gd name="connsiteY41" fmla="*/ 822720 h 1625641"/>
                <a:gd name="connsiteX42" fmla="*/ 941509 w 3374469"/>
                <a:gd name="connsiteY42" fmla="*/ 778725 h 1625641"/>
                <a:gd name="connsiteX43" fmla="*/ 915112 w 3374469"/>
                <a:gd name="connsiteY43" fmla="*/ 778725 h 1625641"/>
                <a:gd name="connsiteX44" fmla="*/ 915112 w 3374469"/>
                <a:gd name="connsiteY44" fmla="*/ 758926 h 1625641"/>
                <a:gd name="connsiteX45" fmla="*/ 853517 w 3374469"/>
                <a:gd name="connsiteY45" fmla="*/ 758926 h 1625641"/>
                <a:gd name="connsiteX46" fmla="*/ 853517 w 3374469"/>
                <a:gd name="connsiteY46" fmla="*/ 681934 h 1625641"/>
                <a:gd name="connsiteX47" fmla="*/ 807322 w 3374469"/>
                <a:gd name="connsiteY47" fmla="*/ 681934 h 1625641"/>
                <a:gd name="connsiteX48" fmla="*/ 807322 w 3374469"/>
                <a:gd name="connsiteY48" fmla="*/ 640138 h 1625641"/>
                <a:gd name="connsiteX49" fmla="*/ 741328 w 3374469"/>
                <a:gd name="connsiteY49" fmla="*/ 640138 h 1625641"/>
                <a:gd name="connsiteX50" fmla="*/ 741328 w 3374469"/>
                <a:gd name="connsiteY50" fmla="*/ 593943 h 1625641"/>
                <a:gd name="connsiteX51" fmla="*/ 723730 w 3374469"/>
                <a:gd name="connsiteY51" fmla="*/ 593943 h 1625641"/>
                <a:gd name="connsiteX52" fmla="*/ 723730 w 3374469"/>
                <a:gd name="connsiteY52" fmla="*/ 549947 h 1625641"/>
                <a:gd name="connsiteX53" fmla="*/ 714930 w 3374469"/>
                <a:gd name="connsiteY53" fmla="*/ 549947 h 1625641"/>
                <a:gd name="connsiteX54" fmla="*/ 714930 w 3374469"/>
                <a:gd name="connsiteY54" fmla="*/ 510350 h 1625641"/>
                <a:gd name="connsiteX55" fmla="*/ 684134 w 3374469"/>
                <a:gd name="connsiteY55" fmla="*/ 510350 h 1625641"/>
                <a:gd name="connsiteX56" fmla="*/ 684134 w 3374469"/>
                <a:gd name="connsiteY56" fmla="*/ 448756 h 1625641"/>
                <a:gd name="connsiteX57" fmla="*/ 662136 w 3374469"/>
                <a:gd name="connsiteY57" fmla="*/ 448756 h 1625641"/>
                <a:gd name="connsiteX58" fmla="*/ 662136 w 3374469"/>
                <a:gd name="connsiteY58" fmla="*/ 409161 h 1625641"/>
                <a:gd name="connsiteX59" fmla="*/ 640138 w 3374469"/>
                <a:gd name="connsiteY59" fmla="*/ 409161 h 1625641"/>
                <a:gd name="connsiteX60" fmla="*/ 640138 w 3374469"/>
                <a:gd name="connsiteY60" fmla="*/ 402561 h 1625641"/>
                <a:gd name="connsiteX61" fmla="*/ 622540 w 3374469"/>
                <a:gd name="connsiteY61" fmla="*/ 402561 h 1625641"/>
                <a:gd name="connsiteX62" fmla="*/ 622540 w 3374469"/>
                <a:gd name="connsiteY62" fmla="*/ 349767 h 1625641"/>
                <a:gd name="connsiteX63" fmla="*/ 589543 w 3374469"/>
                <a:gd name="connsiteY63" fmla="*/ 349767 h 1625641"/>
                <a:gd name="connsiteX64" fmla="*/ 589543 w 3374469"/>
                <a:gd name="connsiteY64" fmla="*/ 310170 h 1625641"/>
                <a:gd name="connsiteX65" fmla="*/ 565345 w 3374469"/>
                <a:gd name="connsiteY65" fmla="*/ 310170 h 1625641"/>
                <a:gd name="connsiteX66" fmla="*/ 565345 w 3374469"/>
                <a:gd name="connsiteY66" fmla="*/ 277174 h 1625641"/>
                <a:gd name="connsiteX67" fmla="*/ 547747 w 3374469"/>
                <a:gd name="connsiteY67" fmla="*/ 277174 h 1625641"/>
                <a:gd name="connsiteX68" fmla="*/ 547747 w 3374469"/>
                <a:gd name="connsiteY68" fmla="*/ 244176 h 1625641"/>
                <a:gd name="connsiteX69" fmla="*/ 521350 w 3374469"/>
                <a:gd name="connsiteY69" fmla="*/ 244176 h 1625641"/>
                <a:gd name="connsiteX70" fmla="*/ 521350 w 3374469"/>
                <a:gd name="connsiteY70" fmla="*/ 233178 h 1625641"/>
                <a:gd name="connsiteX71" fmla="*/ 486153 w 3374469"/>
                <a:gd name="connsiteY71" fmla="*/ 233178 h 1625641"/>
                <a:gd name="connsiteX72" fmla="*/ 486153 w 3374469"/>
                <a:gd name="connsiteY72" fmla="*/ 202381 h 1625641"/>
                <a:gd name="connsiteX73" fmla="*/ 411360 w 3374469"/>
                <a:gd name="connsiteY73" fmla="*/ 202381 h 1625641"/>
                <a:gd name="connsiteX74" fmla="*/ 411360 w 3374469"/>
                <a:gd name="connsiteY74" fmla="*/ 180383 h 1625641"/>
                <a:gd name="connsiteX75" fmla="*/ 360765 w 3374469"/>
                <a:gd name="connsiteY75" fmla="*/ 180383 h 1625641"/>
                <a:gd name="connsiteX76" fmla="*/ 360765 w 3374469"/>
                <a:gd name="connsiteY76" fmla="*/ 134187 h 1625641"/>
                <a:gd name="connsiteX77" fmla="*/ 283773 w 3374469"/>
                <a:gd name="connsiteY77" fmla="*/ 134187 h 1625641"/>
                <a:gd name="connsiteX78" fmla="*/ 283773 w 3374469"/>
                <a:gd name="connsiteY78" fmla="*/ 118788 h 1625641"/>
                <a:gd name="connsiteX79" fmla="*/ 241977 w 3374469"/>
                <a:gd name="connsiteY79" fmla="*/ 118788 h 1625641"/>
                <a:gd name="connsiteX80" fmla="*/ 241977 w 3374469"/>
                <a:gd name="connsiteY80" fmla="*/ 90191 h 1625641"/>
                <a:gd name="connsiteX81" fmla="*/ 217779 w 3374469"/>
                <a:gd name="connsiteY81" fmla="*/ 90191 h 1625641"/>
                <a:gd name="connsiteX82" fmla="*/ 217779 w 3374469"/>
                <a:gd name="connsiteY82" fmla="*/ 57195 h 1625641"/>
                <a:gd name="connsiteX83" fmla="*/ 65994 w 3374469"/>
                <a:gd name="connsiteY83" fmla="*/ 57195 h 1625641"/>
                <a:gd name="connsiteX84" fmla="*/ 65994 w 3374469"/>
                <a:gd name="connsiteY84" fmla="*/ 39596 h 1625641"/>
                <a:gd name="connsiteX85" fmla="*/ 43996 w 3374469"/>
                <a:gd name="connsiteY85" fmla="*/ 39596 h 1625641"/>
                <a:gd name="connsiteX86" fmla="*/ 43996 w 3374469"/>
                <a:gd name="connsiteY86" fmla="*/ 0 h 1625641"/>
                <a:gd name="connsiteX87" fmla="*/ 0 w 3374469"/>
                <a:gd name="connsiteY87" fmla="*/ 0 h 1625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374469" h="1625641">
                  <a:moveTo>
                    <a:pt x="3374469" y="1625641"/>
                  </a:moveTo>
                  <a:lnTo>
                    <a:pt x="2413168" y="1625641"/>
                  </a:lnTo>
                  <a:lnTo>
                    <a:pt x="2413168" y="1575044"/>
                  </a:lnTo>
                  <a:lnTo>
                    <a:pt x="2371373" y="1575044"/>
                  </a:lnTo>
                  <a:lnTo>
                    <a:pt x="2371373" y="1544250"/>
                  </a:lnTo>
                  <a:lnTo>
                    <a:pt x="2116198" y="1544250"/>
                  </a:lnTo>
                  <a:lnTo>
                    <a:pt x="2116198" y="1504655"/>
                  </a:lnTo>
                  <a:lnTo>
                    <a:pt x="2010604" y="1504655"/>
                  </a:lnTo>
                  <a:lnTo>
                    <a:pt x="2010604" y="1456258"/>
                  </a:lnTo>
                  <a:lnTo>
                    <a:pt x="1878616" y="1456258"/>
                  </a:lnTo>
                  <a:lnTo>
                    <a:pt x="1878616" y="1374867"/>
                  </a:lnTo>
                  <a:lnTo>
                    <a:pt x="1839020" y="1374867"/>
                  </a:lnTo>
                  <a:lnTo>
                    <a:pt x="1839020" y="1333071"/>
                  </a:lnTo>
                  <a:lnTo>
                    <a:pt x="1801625" y="1333071"/>
                  </a:lnTo>
                  <a:lnTo>
                    <a:pt x="1801625" y="1262682"/>
                  </a:lnTo>
                  <a:lnTo>
                    <a:pt x="1724635" y="1262682"/>
                  </a:lnTo>
                  <a:lnTo>
                    <a:pt x="1724635" y="1231878"/>
                  </a:lnTo>
                  <a:lnTo>
                    <a:pt x="1685039" y="1231878"/>
                  </a:lnTo>
                  <a:lnTo>
                    <a:pt x="1685039" y="1207684"/>
                  </a:lnTo>
                  <a:lnTo>
                    <a:pt x="1636643" y="1207684"/>
                  </a:lnTo>
                  <a:lnTo>
                    <a:pt x="1636643" y="1190082"/>
                  </a:lnTo>
                  <a:lnTo>
                    <a:pt x="1612440" y="1190082"/>
                  </a:lnTo>
                  <a:lnTo>
                    <a:pt x="1612440" y="1163688"/>
                  </a:lnTo>
                  <a:lnTo>
                    <a:pt x="1579445" y="1163688"/>
                  </a:lnTo>
                  <a:lnTo>
                    <a:pt x="1579445" y="1141686"/>
                  </a:lnTo>
                  <a:lnTo>
                    <a:pt x="1480461" y="1141686"/>
                  </a:lnTo>
                  <a:lnTo>
                    <a:pt x="1480461" y="1082297"/>
                  </a:lnTo>
                  <a:lnTo>
                    <a:pt x="1467260" y="1082297"/>
                  </a:lnTo>
                  <a:lnTo>
                    <a:pt x="1467260" y="1040501"/>
                  </a:lnTo>
                  <a:lnTo>
                    <a:pt x="1385869" y="1040501"/>
                  </a:lnTo>
                  <a:lnTo>
                    <a:pt x="1385869" y="1011898"/>
                  </a:lnTo>
                  <a:lnTo>
                    <a:pt x="1168089" y="1011898"/>
                  </a:lnTo>
                  <a:lnTo>
                    <a:pt x="1168089" y="987704"/>
                  </a:lnTo>
                  <a:lnTo>
                    <a:pt x="1124093" y="987704"/>
                  </a:lnTo>
                  <a:lnTo>
                    <a:pt x="1124093" y="959110"/>
                  </a:lnTo>
                  <a:lnTo>
                    <a:pt x="1088898" y="959110"/>
                  </a:lnTo>
                  <a:lnTo>
                    <a:pt x="1088898" y="895314"/>
                  </a:lnTo>
                  <a:lnTo>
                    <a:pt x="1049303" y="895314"/>
                  </a:lnTo>
                  <a:lnTo>
                    <a:pt x="1049303" y="849118"/>
                  </a:lnTo>
                  <a:lnTo>
                    <a:pt x="1009698" y="849118"/>
                  </a:lnTo>
                  <a:lnTo>
                    <a:pt x="1009698" y="822720"/>
                  </a:lnTo>
                  <a:lnTo>
                    <a:pt x="941509" y="822720"/>
                  </a:lnTo>
                  <a:lnTo>
                    <a:pt x="941509" y="778725"/>
                  </a:lnTo>
                  <a:lnTo>
                    <a:pt x="915112" y="778725"/>
                  </a:lnTo>
                  <a:lnTo>
                    <a:pt x="915112" y="758926"/>
                  </a:lnTo>
                  <a:lnTo>
                    <a:pt x="853517" y="758926"/>
                  </a:lnTo>
                  <a:lnTo>
                    <a:pt x="853517" y="681934"/>
                  </a:lnTo>
                  <a:lnTo>
                    <a:pt x="807322" y="681934"/>
                  </a:lnTo>
                  <a:lnTo>
                    <a:pt x="807322" y="640138"/>
                  </a:lnTo>
                  <a:lnTo>
                    <a:pt x="741328" y="640138"/>
                  </a:lnTo>
                  <a:lnTo>
                    <a:pt x="741328" y="593943"/>
                  </a:lnTo>
                  <a:lnTo>
                    <a:pt x="723730" y="593943"/>
                  </a:lnTo>
                  <a:lnTo>
                    <a:pt x="723730" y="549947"/>
                  </a:lnTo>
                  <a:lnTo>
                    <a:pt x="714930" y="549947"/>
                  </a:lnTo>
                  <a:lnTo>
                    <a:pt x="714930" y="510350"/>
                  </a:lnTo>
                  <a:lnTo>
                    <a:pt x="684134" y="510350"/>
                  </a:lnTo>
                  <a:lnTo>
                    <a:pt x="684134" y="448756"/>
                  </a:lnTo>
                  <a:lnTo>
                    <a:pt x="662136" y="448756"/>
                  </a:lnTo>
                  <a:lnTo>
                    <a:pt x="662136" y="409161"/>
                  </a:lnTo>
                  <a:lnTo>
                    <a:pt x="640138" y="409161"/>
                  </a:lnTo>
                  <a:lnTo>
                    <a:pt x="640138" y="402561"/>
                  </a:lnTo>
                  <a:lnTo>
                    <a:pt x="622540" y="402561"/>
                  </a:lnTo>
                  <a:lnTo>
                    <a:pt x="622540" y="349767"/>
                  </a:lnTo>
                  <a:lnTo>
                    <a:pt x="589543" y="349767"/>
                  </a:lnTo>
                  <a:lnTo>
                    <a:pt x="589543" y="310170"/>
                  </a:lnTo>
                  <a:lnTo>
                    <a:pt x="565345" y="310170"/>
                  </a:lnTo>
                  <a:lnTo>
                    <a:pt x="565345" y="277174"/>
                  </a:lnTo>
                  <a:lnTo>
                    <a:pt x="547747" y="277174"/>
                  </a:lnTo>
                  <a:lnTo>
                    <a:pt x="547747" y="244176"/>
                  </a:lnTo>
                  <a:lnTo>
                    <a:pt x="521350" y="244176"/>
                  </a:lnTo>
                  <a:lnTo>
                    <a:pt x="521350" y="233178"/>
                  </a:lnTo>
                  <a:lnTo>
                    <a:pt x="486153" y="233178"/>
                  </a:lnTo>
                  <a:lnTo>
                    <a:pt x="486153" y="202381"/>
                  </a:lnTo>
                  <a:lnTo>
                    <a:pt x="411360" y="202381"/>
                  </a:lnTo>
                  <a:lnTo>
                    <a:pt x="411360" y="180383"/>
                  </a:lnTo>
                  <a:lnTo>
                    <a:pt x="360765" y="180383"/>
                  </a:lnTo>
                  <a:lnTo>
                    <a:pt x="360765" y="134187"/>
                  </a:lnTo>
                  <a:lnTo>
                    <a:pt x="283773" y="134187"/>
                  </a:lnTo>
                  <a:lnTo>
                    <a:pt x="283773" y="118788"/>
                  </a:lnTo>
                  <a:lnTo>
                    <a:pt x="241977" y="118788"/>
                  </a:lnTo>
                  <a:lnTo>
                    <a:pt x="241977" y="90191"/>
                  </a:lnTo>
                  <a:lnTo>
                    <a:pt x="217779" y="90191"/>
                  </a:lnTo>
                  <a:lnTo>
                    <a:pt x="217779" y="57195"/>
                  </a:lnTo>
                  <a:lnTo>
                    <a:pt x="65994" y="57195"/>
                  </a:lnTo>
                  <a:lnTo>
                    <a:pt x="65994" y="39596"/>
                  </a:lnTo>
                  <a:lnTo>
                    <a:pt x="43996" y="39596"/>
                  </a:lnTo>
                  <a:lnTo>
                    <a:pt x="43996" y="0"/>
                  </a:lnTo>
                  <a:lnTo>
                    <a:pt x="0" y="0"/>
                  </a:lnTo>
                </a:path>
              </a:pathLst>
            </a:custGeom>
            <a:noFill/>
            <a:ln w="25400" cap="flat">
              <a:solidFill>
                <a:schemeClr val="bg2"/>
              </a:solidFill>
              <a:prstDash val="solid"/>
              <a:miter/>
            </a:ln>
          </p:spPr>
          <p:txBody>
            <a:bodyPr rtlCol="0" anchor="ctr"/>
            <a:lstStyle/>
            <a:p>
              <a:endParaRPr lang="en-GB"/>
            </a:p>
          </p:txBody>
        </p:sp>
        <p:sp>
          <p:nvSpPr>
            <p:cNvPr id="290" name="Freeform: Shape 310">
              <a:extLst>
                <a:ext uri="{FF2B5EF4-FFF2-40B4-BE49-F238E27FC236}">
                  <a16:creationId xmlns:a16="http://schemas.microsoft.com/office/drawing/2014/main" id="{FA62F63F-4F90-41A7-8553-8A00A5B18283}"/>
                </a:ext>
              </a:extLst>
            </p:cNvPr>
            <p:cNvSpPr/>
            <p:nvPr/>
          </p:nvSpPr>
          <p:spPr>
            <a:xfrm>
              <a:off x="4975419" y="289144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291" name="Freeform: Shape 311">
              <a:extLst>
                <a:ext uri="{FF2B5EF4-FFF2-40B4-BE49-F238E27FC236}">
                  <a16:creationId xmlns:a16="http://schemas.microsoft.com/office/drawing/2014/main" id="{0B3EEA9A-C871-41A4-88CF-993604A11327}"/>
                </a:ext>
              </a:extLst>
            </p:cNvPr>
            <p:cNvSpPr/>
            <p:nvPr/>
          </p:nvSpPr>
          <p:spPr>
            <a:xfrm>
              <a:off x="6480371" y="40725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292" name="Freeform: Shape 312">
              <a:extLst>
                <a:ext uri="{FF2B5EF4-FFF2-40B4-BE49-F238E27FC236}">
                  <a16:creationId xmlns:a16="http://schemas.microsoft.com/office/drawing/2014/main" id="{B77D6957-D0FB-4F01-9B92-D3C3618861E8}"/>
                </a:ext>
              </a:extLst>
            </p:cNvPr>
            <p:cNvSpPr/>
            <p:nvPr/>
          </p:nvSpPr>
          <p:spPr>
            <a:xfrm>
              <a:off x="6556571" y="41106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293" name="Freeform: Shape 313">
              <a:extLst>
                <a:ext uri="{FF2B5EF4-FFF2-40B4-BE49-F238E27FC236}">
                  <a16:creationId xmlns:a16="http://schemas.microsoft.com/office/drawing/2014/main" id="{184C6735-6383-4978-BEE3-8A33A4D42DEE}"/>
                </a:ext>
              </a:extLst>
            </p:cNvPr>
            <p:cNvSpPr/>
            <p:nvPr/>
          </p:nvSpPr>
          <p:spPr>
            <a:xfrm>
              <a:off x="6651831" y="41106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294" name="Freeform: Shape 314">
              <a:extLst>
                <a:ext uri="{FF2B5EF4-FFF2-40B4-BE49-F238E27FC236}">
                  <a16:creationId xmlns:a16="http://schemas.microsoft.com/office/drawing/2014/main" id="{18F1B331-0DB8-4EAC-BD67-7613EFD7B749}"/>
                </a:ext>
              </a:extLst>
            </p:cNvPr>
            <p:cNvSpPr/>
            <p:nvPr/>
          </p:nvSpPr>
          <p:spPr>
            <a:xfrm>
              <a:off x="6708981" y="41106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295" name="Freeform: Shape 315">
              <a:extLst>
                <a:ext uri="{FF2B5EF4-FFF2-40B4-BE49-F238E27FC236}">
                  <a16:creationId xmlns:a16="http://schemas.microsoft.com/office/drawing/2014/main" id="{04861FDA-8B8C-42E0-8A98-8411C6E43099}"/>
                </a:ext>
              </a:extLst>
            </p:cNvPr>
            <p:cNvSpPr/>
            <p:nvPr/>
          </p:nvSpPr>
          <p:spPr>
            <a:xfrm>
              <a:off x="6766131" y="41106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296" name="Freeform: Shape 316">
              <a:extLst>
                <a:ext uri="{FF2B5EF4-FFF2-40B4-BE49-F238E27FC236}">
                  <a16:creationId xmlns:a16="http://schemas.microsoft.com/office/drawing/2014/main" id="{A345AA37-0566-4594-AAC3-F2811A4F4394}"/>
                </a:ext>
              </a:extLst>
            </p:cNvPr>
            <p:cNvSpPr/>
            <p:nvPr/>
          </p:nvSpPr>
          <p:spPr>
            <a:xfrm>
              <a:off x="6842331" y="41678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297" name="Freeform: Shape 317">
              <a:extLst>
                <a:ext uri="{FF2B5EF4-FFF2-40B4-BE49-F238E27FC236}">
                  <a16:creationId xmlns:a16="http://schemas.microsoft.com/office/drawing/2014/main" id="{19A84DF8-A61A-4B55-8141-AF48956DA739}"/>
                </a:ext>
              </a:extLst>
            </p:cNvPr>
            <p:cNvSpPr/>
            <p:nvPr/>
          </p:nvSpPr>
          <p:spPr>
            <a:xfrm>
              <a:off x="6918531" y="416780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298" name="Freeform: Shape 318">
              <a:extLst>
                <a:ext uri="{FF2B5EF4-FFF2-40B4-BE49-F238E27FC236}">
                  <a16:creationId xmlns:a16="http://schemas.microsoft.com/office/drawing/2014/main" id="{7E6C3105-1E7A-437F-B376-72AF32CF9A1D}"/>
                </a:ext>
              </a:extLst>
            </p:cNvPr>
            <p:cNvSpPr/>
            <p:nvPr/>
          </p:nvSpPr>
          <p:spPr>
            <a:xfrm>
              <a:off x="7032831" y="4186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299" name="Freeform: Shape 319">
              <a:extLst>
                <a:ext uri="{FF2B5EF4-FFF2-40B4-BE49-F238E27FC236}">
                  <a16:creationId xmlns:a16="http://schemas.microsoft.com/office/drawing/2014/main" id="{C257A7F1-9D4D-4DFE-B2AE-A2C9B152FF35}"/>
                </a:ext>
              </a:extLst>
            </p:cNvPr>
            <p:cNvSpPr/>
            <p:nvPr/>
          </p:nvSpPr>
          <p:spPr>
            <a:xfrm>
              <a:off x="7128081" y="4186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00" name="Freeform: Shape 320">
              <a:extLst>
                <a:ext uri="{FF2B5EF4-FFF2-40B4-BE49-F238E27FC236}">
                  <a16:creationId xmlns:a16="http://schemas.microsoft.com/office/drawing/2014/main" id="{CD93A22A-BBDD-4F98-9742-17AE6506AEEA}"/>
                </a:ext>
              </a:extLst>
            </p:cNvPr>
            <p:cNvSpPr/>
            <p:nvPr/>
          </p:nvSpPr>
          <p:spPr>
            <a:xfrm>
              <a:off x="7223331" y="4186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01" name="Freeform: Shape 321">
              <a:extLst>
                <a:ext uri="{FF2B5EF4-FFF2-40B4-BE49-F238E27FC236}">
                  <a16:creationId xmlns:a16="http://schemas.microsoft.com/office/drawing/2014/main" id="{3D58D5F8-02E6-44B8-882B-736AB5FE784E}"/>
                </a:ext>
              </a:extLst>
            </p:cNvPr>
            <p:cNvSpPr/>
            <p:nvPr/>
          </p:nvSpPr>
          <p:spPr>
            <a:xfrm>
              <a:off x="7280481" y="4186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02" name="Freeform: Shape 322">
              <a:extLst>
                <a:ext uri="{FF2B5EF4-FFF2-40B4-BE49-F238E27FC236}">
                  <a16:creationId xmlns:a16="http://schemas.microsoft.com/office/drawing/2014/main" id="{255A8223-B184-4853-A371-82D781247155}"/>
                </a:ext>
              </a:extLst>
            </p:cNvPr>
            <p:cNvSpPr/>
            <p:nvPr/>
          </p:nvSpPr>
          <p:spPr>
            <a:xfrm>
              <a:off x="7337631" y="4186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03" name="Freeform: Shape 323">
              <a:extLst>
                <a:ext uri="{FF2B5EF4-FFF2-40B4-BE49-F238E27FC236}">
                  <a16:creationId xmlns:a16="http://schemas.microsoft.com/office/drawing/2014/main" id="{CDB64D88-0002-40F5-93E2-868F7CED4799}"/>
                </a:ext>
              </a:extLst>
            </p:cNvPr>
            <p:cNvSpPr/>
            <p:nvPr/>
          </p:nvSpPr>
          <p:spPr>
            <a:xfrm>
              <a:off x="7394781" y="4186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04" name="Freeform: Shape 324">
              <a:extLst>
                <a:ext uri="{FF2B5EF4-FFF2-40B4-BE49-F238E27FC236}">
                  <a16:creationId xmlns:a16="http://schemas.microsoft.com/office/drawing/2014/main" id="{6D90D4CA-FC0F-407D-BA4F-C26E931CE6F6}"/>
                </a:ext>
              </a:extLst>
            </p:cNvPr>
            <p:cNvSpPr/>
            <p:nvPr/>
          </p:nvSpPr>
          <p:spPr>
            <a:xfrm>
              <a:off x="7470981" y="4186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05" name="Freeform: Shape 325">
              <a:extLst>
                <a:ext uri="{FF2B5EF4-FFF2-40B4-BE49-F238E27FC236}">
                  <a16:creationId xmlns:a16="http://schemas.microsoft.com/office/drawing/2014/main" id="{F40F26E6-9BE0-485E-8A9C-9A9FBCCA1725}"/>
                </a:ext>
              </a:extLst>
            </p:cNvPr>
            <p:cNvSpPr/>
            <p:nvPr/>
          </p:nvSpPr>
          <p:spPr>
            <a:xfrm>
              <a:off x="7737681" y="4186856"/>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grpSp>
      <p:sp>
        <p:nvSpPr>
          <p:cNvPr id="306" name="TextBox 305">
            <a:extLst>
              <a:ext uri="{FF2B5EF4-FFF2-40B4-BE49-F238E27FC236}">
                <a16:creationId xmlns:a16="http://schemas.microsoft.com/office/drawing/2014/main" id="{7B760ADF-2528-4D4B-BF63-C4543176B8A3}"/>
              </a:ext>
            </a:extLst>
          </p:cNvPr>
          <p:cNvSpPr txBox="1"/>
          <p:nvPr/>
        </p:nvSpPr>
        <p:spPr>
          <a:xfrm>
            <a:off x="11105596" y="1580119"/>
            <a:ext cx="457176" cy="338554"/>
          </a:xfrm>
          <a:prstGeom prst="rect">
            <a:avLst/>
          </a:prstGeom>
          <a:noFill/>
        </p:spPr>
        <p:txBody>
          <a:bodyPr wrap="none" rtlCol="0">
            <a:spAutoFit/>
          </a:bodyPr>
          <a:lstStyle/>
          <a:p>
            <a:pPr algn="ctr"/>
            <a:r>
              <a:rPr lang="ja-JP" sz="1600" b="1">
                <a:solidFill>
                  <a:srgbClr val="FF6600"/>
                </a:solidFill>
              </a:rPr>
              <a:t>EP</a:t>
            </a:r>
          </a:p>
        </p:txBody>
      </p:sp>
      <p:grpSp>
        <p:nvGrpSpPr>
          <p:cNvPr id="307" name="Group 306">
            <a:extLst>
              <a:ext uri="{FF2B5EF4-FFF2-40B4-BE49-F238E27FC236}">
                <a16:creationId xmlns:a16="http://schemas.microsoft.com/office/drawing/2014/main" id="{109D4424-2AB5-40D7-A36C-C94388940306}"/>
              </a:ext>
            </a:extLst>
          </p:cNvPr>
          <p:cNvGrpSpPr/>
          <p:nvPr/>
        </p:nvGrpSpPr>
        <p:grpSpPr>
          <a:xfrm>
            <a:off x="9090909" y="1614533"/>
            <a:ext cx="2232000" cy="1550848"/>
            <a:chOff x="4705350" y="2528887"/>
            <a:chExt cx="2784443" cy="1804025"/>
          </a:xfrm>
        </p:grpSpPr>
        <p:sp>
          <p:nvSpPr>
            <p:cNvPr id="308" name="Freeform: Shape 332">
              <a:extLst>
                <a:ext uri="{FF2B5EF4-FFF2-40B4-BE49-F238E27FC236}">
                  <a16:creationId xmlns:a16="http://schemas.microsoft.com/office/drawing/2014/main" id="{858D8867-2F1E-45EA-8B88-1D7CDE7F9800}"/>
                </a:ext>
              </a:extLst>
            </p:cNvPr>
            <p:cNvSpPr/>
            <p:nvPr/>
          </p:nvSpPr>
          <p:spPr>
            <a:xfrm>
              <a:off x="4705350" y="2528887"/>
              <a:ext cx="2784443" cy="1764287"/>
            </a:xfrm>
            <a:custGeom>
              <a:avLst/>
              <a:gdLst>
                <a:gd name="connsiteX0" fmla="*/ 2784443 w 2784443"/>
                <a:gd name="connsiteY0" fmla="*/ 1764287 h 1764287"/>
                <a:gd name="connsiteX1" fmla="*/ 2603135 w 2784443"/>
                <a:gd name="connsiteY1" fmla="*/ 1764287 h 1764287"/>
                <a:gd name="connsiteX2" fmla="*/ 2603135 w 2784443"/>
                <a:gd name="connsiteY2" fmla="*/ 1680401 h 1764287"/>
                <a:gd name="connsiteX3" fmla="*/ 1361103 w 2784443"/>
                <a:gd name="connsiteY3" fmla="*/ 1680401 h 1764287"/>
                <a:gd name="connsiteX4" fmla="*/ 1361103 w 2784443"/>
                <a:gd name="connsiteY4" fmla="*/ 1564053 h 1764287"/>
                <a:gd name="connsiteX5" fmla="*/ 1317803 w 2784443"/>
                <a:gd name="connsiteY5" fmla="*/ 1564053 h 1764287"/>
                <a:gd name="connsiteX6" fmla="*/ 1317803 w 2784443"/>
                <a:gd name="connsiteY6" fmla="*/ 1518047 h 1764287"/>
                <a:gd name="connsiteX7" fmla="*/ 1293447 w 2784443"/>
                <a:gd name="connsiteY7" fmla="*/ 1518047 h 1764287"/>
                <a:gd name="connsiteX8" fmla="*/ 1293447 w 2784443"/>
                <a:gd name="connsiteY8" fmla="*/ 1461221 h 1764287"/>
                <a:gd name="connsiteX9" fmla="*/ 1177100 w 2784443"/>
                <a:gd name="connsiteY9" fmla="*/ 1461221 h 1764287"/>
                <a:gd name="connsiteX10" fmla="*/ 1177100 w 2784443"/>
                <a:gd name="connsiteY10" fmla="*/ 1401690 h 1764287"/>
                <a:gd name="connsiteX11" fmla="*/ 1163565 w 2784443"/>
                <a:gd name="connsiteY11" fmla="*/ 1401690 h 1764287"/>
                <a:gd name="connsiteX12" fmla="*/ 1163565 w 2784443"/>
                <a:gd name="connsiteY12" fmla="*/ 1342158 h 1764287"/>
                <a:gd name="connsiteX13" fmla="*/ 1122979 w 2784443"/>
                <a:gd name="connsiteY13" fmla="*/ 1342158 h 1764287"/>
                <a:gd name="connsiteX14" fmla="*/ 1122979 w 2784443"/>
                <a:gd name="connsiteY14" fmla="*/ 1177100 h 1764287"/>
                <a:gd name="connsiteX15" fmla="*/ 1074268 w 2784443"/>
                <a:gd name="connsiteY15" fmla="*/ 1177100 h 1764287"/>
                <a:gd name="connsiteX16" fmla="*/ 1074268 w 2784443"/>
                <a:gd name="connsiteY16" fmla="*/ 1058037 h 1764287"/>
                <a:gd name="connsiteX17" fmla="*/ 976855 w 2784443"/>
                <a:gd name="connsiteY17" fmla="*/ 1058037 h 1764287"/>
                <a:gd name="connsiteX18" fmla="*/ 976855 w 2784443"/>
                <a:gd name="connsiteY18" fmla="*/ 1003916 h 1764287"/>
                <a:gd name="connsiteX19" fmla="*/ 930853 w 2784443"/>
                <a:gd name="connsiteY19" fmla="*/ 1003916 h 1764287"/>
                <a:gd name="connsiteX20" fmla="*/ 930853 w 2784443"/>
                <a:gd name="connsiteY20" fmla="*/ 841556 h 1764287"/>
                <a:gd name="connsiteX21" fmla="*/ 890263 w 2784443"/>
                <a:gd name="connsiteY21" fmla="*/ 841556 h 1764287"/>
                <a:gd name="connsiteX22" fmla="*/ 890263 w 2784443"/>
                <a:gd name="connsiteY22" fmla="*/ 784730 h 1764287"/>
                <a:gd name="connsiteX23" fmla="*/ 790142 w 2784443"/>
                <a:gd name="connsiteY23" fmla="*/ 784730 h 1764287"/>
                <a:gd name="connsiteX24" fmla="*/ 790142 w 2784443"/>
                <a:gd name="connsiteY24" fmla="*/ 730610 h 1764287"/>
                <a:gd name="connsiteX25" fmla="*/ 754964 w 2784443"/>
                <a:gd name="connsiteY25" fmla="*/ 730610 h 1764287"/>
                <a:gd name="connsiteX26" fmla="*/ 754964 w 2784443"/>
                <a:gd name="connsiteY26" fmla="*/ 679197 h 1764287"/>
                <a:gd name="connsiteX27" fmla="*/ 714375 w 2784443"/>
                <a:gd name="connsiteY27" fmla="*/ 679197 h 1764287"/>
                <a:gd name="connsiteX28" fmla="*/ 714375 w 2784443"/>
                <a:gd name="connsiteY28" fmla="*/ 557429 h 1764287"/>
                <a:gd name="connsiteX29" fmla="*/ 687315 w 2784443"/>
                <a:gd name="connsiteY29" fmla="*/ 557429 h 1764287"/>
                <a:gd name="connsiteX30" fmla="*/ 687315 w 2784443"/>
                <a:gd name="connsiteY30" fmla="*/ 506016 h 1764287"/>
                <a:gd name="connsiteX31" fmla="*/ 638608 w 2784443"/>
                <a:gd name="connsiteY31" fmla="*/ 506016 h 1764287"/>
                <a:gd name="connsiteX32" fmla="*/ 638608 w 2784443"/>
                <a:gd name="connsiteY32" fmla="*/ 457308 h 1764287"/>
                <a:gd name="connsiteX33" fmla="*/ 603431 w 2784443"/>
                <a:gd name="connsiteY33" fmla="*/ 457308 h 1764287"/>
                <a:gd name="connsiteX34" fmla="*/ 603431 w 2784443"/>
                <a:gd name="connsiteY34" fmla="*/ 395071 h 1764287"/>
                <a:gd name="connsiteX35" fmla="*/ 579076 w 2784443"/>
                <a:gd name="connsiteY35" fmla="*/ 395071 h 1764287"/>
                <a:gd name="connsiteX36" fmla="*/ 579076 w 2784443"/>
                <a:gd name="connsiteY36" fmla="*/ 338245 h 1764287"/>
                <a:gd name="connsiteX37" fmla="*/ 473544 w 2784443"/>
                <a:gd name="connsiteY37" fmla="*/ 338245 h 1764287"/>
                <a:gd name="connsiteX38" fmla="*/ 473544 w 2784443"/>
                <a:gd name="connsiteY38" fmla="*/ 267891 h 1764287"/>
                <a:gd name="connsiteX39" fmla="*/ 324716 w 2784443"/>
                <a:gd name="connsiteY39" fmla="*/ 267891 h 1764287"/>
                <a:gd name="connsiteX40" fmla="*/ 324716 w 2784443"/>
                <a:gd name="connsiteY40" fmla="*/ 224596 h 1764287"/>
                <a:gd name="connsiteX41" fmla="*/ 286832 w 2784443"/>
                <a:gd name="connsiteY41" fmla="*/ 224596 h 1764287"/>
                <a:gd name="connsiteX42" fmla="*/ 286832 w 2784443"/>
                <a:gd name="connsiteY42" fmla="*/ 170476 h 1764287"/>
                <a:gd name="connsiteX43" fmla="*/ 211065 w 2784443"/>
                <a:gd name="connsiteY43" fmla="*/ 170476 h 1764287"/>
                <a:gd name="connsiteX44" fmla="*/ 211065 w 2784443"/>
                <a:gd name="connsiteY44" fmla="*/ 116356 h 1764287"/>
                <a:gd name="connsiteX45" fmla="*/ 189418 w 2784443"/>
                <a:gd name="connsiteY45" fmla="*/ 116356 h 1764287"/>
                <a:gd name="connsiteX46" fmla="*/ 189418 w 2784443"/>
                <a:gd name="connsiteY46" fmla="*/ 51413 h 1764287"/>
                <a:gd name="connsiteX47" fmla="*/ 56825 w 2784443"/>
                <a:gd name="connsiteY47" fmla="*/ 51413 h 1764287"/>
                <a:gd name="connsiteX48" fmla="*/ 56825 w 2784443"/>
                <a:gd name="connsiteY48" fmla="*/ 0 h 1764287"/>
                <a:gd name="connsiteX49" fmla="*/ 0 w 2784443"/>
                <a:gd name="connsiteY49" fmla="*/ 0 h 176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84443" h="1764287">
                  <a:moveTo>
                    <a:pt x="2784443" y="1764287"/>
                  </a:moveTo>
                  <a:lnTo>
                    <a:pt x="2603135" y="1764287"/>
                  </a:lnTo>
                  <a:lnTo>
                    <a:pt x="2603135" y="1680401"/>
                  </a:lnTo>
                  <a:lnTo>
                    <a:pt x="1361103" y="1680401"/>
                  </a:lnTo>
                  <a:lnTo>
                    <a:pt x="1361103" y="1564053"/>
                  </a:lnTo>
                  <a:lnTo>
                    <a:pt x="1317803" y="1564053"/>
                  </a:lnTo>
                  <a:lnTo>
                    <a:pt x="1317803" y="1518047"/>
                  </a:lnTo>
                  <a:lnTo>
                    <a:pt x="1293447" y="1518047"/>
                  </a:lnTo>
                  <a:lnTo>
                    <a:pt x="1293447" y="1461221"/>
                  </a:lnTo>
                  <a:lnTo>
                    <a:pt x="1177100" y="1461221"/>
                  </a:lnTo>
                  <a:lnTo>
                    <a:pt x="1177100" y="1401690"/>
                  </a:lnTo>
                  <a:lnTo>
                    <a:pt x="1163565" y="1401690"/>
                  </a:lnTo>
                  <a:lnTo>
                    <a:pt x="1163565" y="1342158"/>
                  </a:lnTo>
                  <a:lnTo>
                    <a:pt x="1122979" y="1342158"/>
                  </a:lnTo>
                  <a:lnTo>
                    <a:pt x="1122979" y="1177100"/>
                  </a:lnTo>
                  <a:lnTo>
                    <a:pt x="1074268" y="1177100"/>
                  </a:lnTo>
                  <a:lnTo>
                    <a:pt x="1074268" y="1058037"/>
                  </a:lnTo>
                  <a:lnTo>
                    <a:pt x="976855" y="1058037"/>
                  </a:lnTo>
                  <a:lnTo>
                    <a:pt x="976855" y="1003916"/>
                  </a:lnTo>
                  <a:lnTo>
                    <a:pt x="930853" y="1003916"/>
                  </a:lnTo>
                  <a:lnTo>
                    <a:pt x="930853" y="841556"/>
                  </a:lnTo>
                  <a:lnTo>
                    <a:pt x="890263" y="841556"/>
                  </a:lnTo>
                  <a:lnTo>
                    <a:pt x="890263" y="784730"/>
                  </a:lnTo>
                  <a:lnTo>
                    <a:pt x="790142" y="784730"/>
                  </a:lnTo>
                  <a:lnTo>
                    <a:pt x="790142" y="730610"/>
                  </a:lnTo>
                  <a:lnTo>
                    <a:pt x="754964" y="730610"/>
                  </a:lnTo>
                  <a:lnTo>
                    <a:pt x="754964" y="679197"/>
                  </a:lnTo>
                  <a:lnTo>
                    <a:pt x="714375" y="679197"/>
                  </a:lnTo>
                  <a:lnTo>
                    <a:pt x="714375" y="557429"/>
                  </a:lnTo>
                  <a:lnTo>
                    <a:pt x="687315" y="557429"/>
                  </a:lnTo>
                  <a:lnTo>
                    <a:pt x="687315" y="506016"/>
                  </a:lnTo>
                  <a:lnTo>
                    <a:pt x="638608" y="506016"/>
                  </a:lnTo>
                  <a:lnTo>
                    <a:pt x="638608" y="457308"/>
                  </a:lnTo>
                  <a:lnTo>
                    <a:pt x="603431" y="457308"/>
                  </a:lnTo>
                  <a:lnTo>
                    <a:pt x="603431" y="395071"/>
                  </a:lnTo>
                  <a:lnTo>
                    <a:pt x="579076" y="395071"/>
                  </a:lnTo>
                  <a:lnTo>
                    <a:pt x="579076" y="338245"/>
                  </a:lnTo>
                  <a:lnTo>
                    <a:pt x="473544" y="338245"/>
                  </a:lnTo>
                  <a:lnTo>
                    <a:pt x="473544" y="267891"/>
                  </a:lnTo>
                  <a:lnTo>
                    <a:pt x="324716" y="267891"/>
                  </a:lnTo>
                  <a:lnTo>
                    <a:pt x="324716" y="224596"/>
                  </a:lnTo>
                  <a:lnTo>
                    <a:pt x="286832" y="224596"/>
                  </a:lnTo>
                  <a:lnTo>
                    <a:pt x="286832" y="170476"/>
                  </a:lnTo>
                  <a:lnTo>
                    <a:pt x="211065" y="170476"/>
                  </a:lnTo>
                  <a:lnTo>
                    <a:pt x="211065" y="116356"/>
                  </a:lnTo>
                  <a:lnTo>
                    <a:pt x="189418" y="116356"/>
                  </a:lnTo>
                  <a:lnTo>
                    <a:pt x="189418" y="51413"/>
                  </a:lnTo>
                  <a:lnTo>
                    <a:pt x="56825" y="51413"/>
                  </a:lnTo>
                  <a:lnTo>
                    <a:pt x="56825" y="0"/>
                  </a:lnTo>
                  <a:lnTo>
                    <a:pt x="0" y="0"/>
                  </a:lnTo>
                </a:path>
              </a:pathLst>
            </a:custGeom>
            <a:noFill/>
            <a:ln w="25400" cap="flat">
              <a:solidFill>
                <a:srgbClr val="FF6600"/>
              </a:solidFill>
              <a:prstDash val="solid"/>
              <a:miter/>
            </a:ln>
          </p:spPr>
          <p:txBody>
            <a:bodyPr rtlCol="0" anchor="ctr"/>
            <a:lstStyle/>
            <a:p>
              <a:endParaRPr lang="en-GB"/>
            </a:p>
          </p:txBody>
        </p:sp>
        <p:sp>
          <p:nvSpPr>
            <p:cNvPr id="309" name="Freeform: Shape 333">
              <a:extLst>
                <a:ext uri="{FF2B5EF4-FFF2-40B4-BE49-F238E27FC236}">
                  <a16:creationId xmlns:a16="http://schemas.microsoft.com/office/drawing/2014/main" id="{5648D056-4370-4FA0-9BD9-339F5EFA1AA9}"/>
                </a:ext>
              </a:extLst>
            </p:cNvPr>
            <p:cNvSpPr/>
            <p:nvPr/>
          </p:nvSpPr>
          <p:spPr>
            <a:xfrm>
              <a:off x="4800275" y="25464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rgbClr val="FF6600"/>
              </a:solidFill>
              <a:prstDash val="solid"/>
              <a:miter/>
            </a:ln>
          </p:spPr>
          <p:txBody>
            <a:bodyPr rtlCol="0" anchor="ctr"/>
            <a:lstStyle/>
            <a:p>
              <a:endParaRPr lang="en-GB"/>
            </a:p>
          </p:txBody>
        </p:sp>
        <p:sp>
          <p:nvSpPr>
            <p:cNvPr id="310" name="Freeform: Shape 334">
              <a:extLst>
                <a:ext uri="{FF2B5EF4-FFF2-40B4-BE49-F238E27FC236}">
                  <a16:creationId xmlns:a16="http://schemas.microsoft.com/office/drawing/2014/main" id="{658078F2-8D5C-48E9-80F3-D2AB9BF13221}"/>
                </a:ext>
              </a:extLst>
            </p:cNvPr>
            <p:cNvSpPr/>
            <p:nvPr/>
          </p:nvSpPr>
          <p:spPr>
            <a:xfrm>
              <a:off x="6876735" y="416566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FF6600"/>
              </a:solidFill>
              <a:prstDash val="solid"/>
              <a:miter/>
            </a:ln>
          </p:spPr>
          <p:txBody>
            <a:bodyPr rtlCol="0" anchor="ctr"/>
            <a:lstStyle/>
            <a:p>
              <a:endParaRPr lang="en-GB"/>
            </a:p>
          </p:txBody>
        </p:sp>
        <p:sp>
          <p:nvSpPr>
            <p:cNvPr id="311" name="Freeform: Shape 335">
              <a:extLst>
                <a:ext uri="{FF2B5EF4-FFF2-40B4-BE49-F238E27FC236}">
                  <a16:creationId xmlns:a16="http://schemas.microsoft.com/office/drawing/2014/main" id="{F2EC9A2A-D4C0-4F2A-AB91-5FA5F2AB15C9}"/>
                </a:ext>
              </a:extLst>
            </p:cNvPr>
            <p:cNvSpPr/>
            <p:nvPr/>
          </p:nvSpPr>
          <p:spPr>
            <a:xfrm>
              <a:off x="6914835" y="416566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FF6600"/>
              </a:solidFill>
              <a:prstDash val="solid"/>
              <a:miter/>
            </a:ln>
          </p:spPr>
          <p:txBody>
            <a:bodyPr rtlCol="0" anchor="ctr"/>
            <a:lstStyle/>
            <a:p>
              <a:endParaRPr lang="en-GB"/>
            </a:p>
          </p:txBody>
        </p:sp>
        <p:sp>
          <p:nvSpPr>
            <p:cNvPr id="312" name="Freeform: Shape 336">
              <a:extLst>
                <a:ext uri="{FF2B5EF4-FFF2-40B4-BE49-F238E27FC236}">
                  <a16:creationId xmlns:a16="http://schemas.microsoft.com/office/drawing/2014/main" id="{82090A02-DBD8-45AF-AD4F-53EA2BF356F9}"/>
                </a:ext>
              </a:extLst>
            </p:cNvPr>
            <p:cNvSpPr/>
            <p:nvPr/>
          </p:nvSpPr>
          <p:spPr>
            <a:xfrm>
              <a:off x="7352995" y="426091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FF6600"/>
              </a:solidFill>
              <a:prstDash val="solid"/>
              <a:miter/>
            </a:ln>
          </p:spPr>
          <p:txBody>
            <a:bodyPr rtlCol="0" anchor="ctr"/>
            <a:lstStyle/>
            <a:p>
              <a:endParaRPr lang="en-GB"/>
            </a:p>
          </p:txBody>
        </p:sp>
        <p:sp>
          <p:nvSpPr>
            <p:cNvPr id="313" name="Freeform: Shape 337">
              <a:extLst>
                <a:ext uri="{FF2B5EF4-FFF2-40B4-BE49-F238E27FC236}">
                  <a16:creationId xmlns:a16="http://schemas.microsoft.com/office/drawing/2014/main" id="{1ADF2FBA-EE2D-45ED-BEAB-7C23EDA73E1E}"/>
                </a:ext>
              </a:extLst>
            </p:cNvPr>
            <p:cNvSpPr/>
            <p:nvPr/>
          </p:nvSpPr>
          <p:spPr>
            <a:xfrm>
              <a:off x="7372045" y="426091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FF6600"/>
              </a:solidFill>
              <a:prstDash val="solid"/>
              <a:miter/>
            </a:ln>
          </p:spPr>
          <p:txBody>
            <a:bodyPr rtlCol="0" anchor="ctr"/>
            <a:lstStyle/>
            <a:p>
              <a:endParaRPr lang="en-GB"/>
            </a:p>
          </p:txBody>
        </p:sp>
        <p:sp>
          <p:nvSpPr>
            <p:cNvPr id="314" name="Freeform: Shape 338">
              <a:extLst>
                <a:ext uri="{FF2B5EF4-FFF2-40B4-BE49-F238E27FC236}">
                  <a16:creationId xmlns:a16="http://schemas.microsoft.com/office/drawing/2014/main" id="{C8D93558-F348-48E1-969A-0578DF489E56}"/>
                </a:ext>
              </a:extLst>
            </p:cNvPr>
            <p:cNvSpPr/>
            <p:nvPr/>
          </p:nvSpPr>
          <p:spPr>
            <a:xfrm>
              <a:off x="7448245" y="426091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FF6600"/>
              </a:solidFill>
              <a:prstDash val="solid"/>
              <a:miter/>
            </a:ln>
          </p:spPr>
          <p:txBody>
            <a:bodyPr rtlCol="0" anchor="ctr"/>
            <a:lstStyle/>
            <a:p>
              <a:endParaRPr lang="en-GB"/>
            </a:p>
          </p:txBody>
        </p:sp>
        <p:sp>
          <p:nvSpPr>
            <p:cNvPr id="315" name="Freeform: Shape 339">
              <a:extLst>
                <a:ext uri="{FF2B5EF4-FFF2-40B4-BE49-F238E27FC236}">
                  <a16:creationId xmlns:a16="http://schemas.microsoft.com/office/drawing/2014/main" id="{DA18A77F-A38B-4B2C-AB61-6775EA2784F9}"/>
                </a:ext>
              </a:extLst>
            </p:cNvPr>
            <p:cNvSpPr/>
            <p:nvPr/>
          </p:nvSpPr>
          <p:spPr>
            <a:xfrm>
              <a:off x="7467295" y="426091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FF6600"/>
              </a:solidFill>
              <a:prstDash val="solid"/>
              <a:miter/>
            </a:ln>
          </p:spPr>
          <p:txBody>
            <a:bodyPr rtlCol="0" anchor="ctr"/>
            <a:lstStyle/>
            <a:p>
              <a:endParaRPr lang="en-GB"/>
            </a:p>
          </p:txBody>
        </p:sp>
        <p:sp>
          <p:nvSpPr>
            <p:cNvPr id="316" name="Freeform: Shape 340">
              <a:extLst>
                <a:ext uri="{FF2B5EF4-FFF2-40B4-BE49-F238E27FC236}">
                  <a16:creationId xmlns:a16="http://schemas.microsoft.com/office/drawing/2014/main" id="{6C762BCC-2E0B-4033-A6C9-D892A6D98D6B}"/>
                </a:ext>
              </a:extLst>
            </p:cNvPr>
            <p:cNvSpPr/>
            <p:nvPr/>
          </p:nvSpPr>
          <p:spPr>
            <a:xfrm>
              <a:off x="7467295" y="426091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FF6600"/>
              </a:solidFill>
              <a:prstDash val="solid"/>
              <a:miter/>
            </a:ln>
          </p:spPr>
          <p:txBody>
            <a:bodyPr rtlCol="0" anchor="ctr"/>
            <a:lstStyle/>
            <a:p>
              <a:endParaRPr lang="en-GB"/>
            </a:p>
          </p:txBody>
        </p:sp>
      </p:grpSp>
      <p:grpSp>
        <p:nvGrpSpPr>
          <p:cNvPr id="317" name="Group 316">
            <a:extLst>
              <a:ext uri="{FF2B5EF4-FFF2-40B4-BE49-F238E27FC236}">
                <a16:creationId xmlns:a16="http://schemas.microsoft.com/office/drawing/2014/main" id="{9435043C-CB3B-4303-89FF-4166396E734B}"/>
              </a:ext>
            </a:extLst>
          </p:cNvPr>
          <p:cNvGrpSpPr/>
          <p:nvPr/>
        </p:nvGrpSpPr>
        <p:grpSpPr>
          <a:xfrm>
            <a:off x="9090909" y="1614534"/>
            <a:ext cx="2352159" cy="1691088"/>
            <a:chOff x="4629150" y="2433637"/>
            <a:chExt cx="2930585" cy="1996059"/>
          </a:xfrm>
        </p:grpSpPr>
        <p:sp>
          <p:nvSpPr>
            <p:cNvPr id="318" name="Freeform: Shape 345">
              <a:extLst>
                <a:ext uri="{FF2B5EF4-FFF2-40B4-BE49-F238E27FC236}">
                  <a16:creationId xmlns:a16="http://schemas.microsoft.com/office/drawing/2014/main" id="{B2193840-04C7-4FB7-B082-904BD483E042}"/>
                </a:ext>
              </a:extLst>
            </p:cNvPr>
            <p:cNvSpPr/>
            <p:nvPr/>
          </p:nvSpPr>
          <p:spPr>
            <a:xfrm>
              <a:off x="4629150" y="2433637"/>
              <a:ext cx="2930585" cy="1971017"/>
            </a:xfrm>
            <a:custGeom>
              <a:avLst/>
              <a:gdLst>
                <a:gd name="connsiteX0" fmla="*/ 2930585 w 2930585"/>
                <a:gd name="connsiteY0" fmla="*/ 1971018 h 1971017"/>
                <a:gd name="connsiteX1" fmla="*/ 2624090 w 2930585"/>
                <a:gd name="connsiteY1" fmla="*/ 1971018 h 1971017"/>
                <a:gd name="connsiteX2" fmla="*/ 2624090 w 2930585"/>
                <a:gd name="connsiteY2" fmla="*/ 1883778 h 1971017"/>
                <a:gd name="connsiteX3" fmla="*/ 2532145 w 2930585"/>
                <a:gd name="connsiteY3" fmla="*/ 1883778 h 1971017"/>
                <a:gd name="connsiteX4" fmla="*/ 2532145 w 2930585"/>
                <a:gd name="connsiteY4" fmla="*/ 1822485 h 1971017"/>
                <a:gd name="connsiteX5" fmla="*/ 2103044 w 2930585"/>
                <a:gd name="connsiteY5" fmla="*/ 1822485 h 1971017"/>
                <a:gd name="connsiteX6" fmla="*/ 2103044 w 2930585"/>
                <a:gd name="connsiteY6" fmla="*/ 1796548 h 1971017"/>
                <a:gd name="connsiteX7" fmla="*/ 2077107 w 2930585"/>
                <a:gd name="connsiteY7" fmla="*/ 1796548 h 1971017"/>
                <a:gd name="connsiteX8" fmla="*/ 2077107 w 2930585"/>
                <a:gd name="connsiteY8" fmla="*/ 1765897 h 1971017"/>
                <a:gd name="connsiteX9" fmla="*/ 1966303 w 2930585"/>
                <a:gd name="connsiteY9" fmla="*/ 1765897 h 1971017"/>
                <a:gd name="connsiteX10" fmla="*/ 1966303 w 2930585"/>
                <a:gd name="connsiteY10" fmla="*/ 1732893 h 1971017"/>
                <a:gd name="connsiteX11" fmla="*/ 1930937 w 2930585"/>
                <a:gd name="connsiteY11" fmla="*/ 1732893 h 1971017"/>
                <a:gd name="connsiteX12" fmla="*/ 1930937 w 2930585"/>
                <a:gd name="connsiteY12" fmla="*/ 1702241 h 1971017"/>
                <a:gd name="connsiteX13" fmla="*/ 1820123 w 2930585"/>
                <a:gd name="connsiteY13" fmla="*/ 1702241 h 1971017"/>
                <a:gd name="connsiteX14" fmla="*/ 1820123 w 2930585"/>
                <a:gd name="connsiteY14" fmla="*/ 1636224 h 1971017"/>
                <a:gd name="connsiteX15" fmla="*/ 1671590 w 2930585"/>
                <a:gd name="connsiteY15" fmla="*/ 1636224 h 1971017"/>
                <a:gd name="connsiteX16" fmla="*/ 1671590 w 2930585"/>
                <a:gd name="connsiteY16" fmla="*/ 1598505 h 1971017"/>
                <a:gd name="connsiteX17" fmla="*/ 1556061 w 2930585"/>
                <a:gd name="connsiteY17" fmla="*/ 1598505 h 1971017"/>
                <a:gd name="connsiteX18" fmla="*/ 1556061 w 2930585"/>
                <a:gd name="connsiteY18" fmla="*/ 1551346 h 1971017"/>
                <a:gd name="connsiteX19" fmla="*/ 1497120 w 2930585"/>
                <a:gd name="connsiteY19" fmla="*/ 1551346 h 1971017"/>
                <a:gd name="connsiteX20" fmla="*/ 1497120 w 2930585"/>
                <a:gd name="connsiteY20" fmla="*/ 1518342 h 1971017"/>
                <a:gd name="connsiteX21" fmla="*/ 1466469 w 2930585"/>
                <a:gd name="connsiteY21" fmla="*/ 1518342 h 1971017"/>
                <a:gd name="connsiteX22" fmla="*/ 1466469 w 2930585"/>
                <a:gd name="connsiteY22" fmla="*/ 1480623 h 1971017"/>
                <a:gd name="connsiteX23" fmla="*/ 1414605 w 2930585"/>
                <a:gd name="connsiteY23" fmla="*/ 1480623 h 1971017"/>
                <a:gd name="connsiteX24" fmla="*/ 1414605 w 2930585"/>
                <a:gd name="connsiteY24" fmla="*/ 1447610 h 1971017"/>
                <a:gd name="connsiteX25" fmla="*/ 1381592 w 2930585"/>
                <a:gd name="connsiteY25" fmla="*/ 1447610 h 1971017"/>
                <a:gd name="connsiteX26" fmla="*/ 1381592 w 2930585"/>
                <a:gd name="connsiteY26" fmla="*/ 1414605 h 1971017"/>
                <a:gd name="connsiteX27" fmla="*/ 1343873 w 2930585"/>
                <a:gd name="connsiteY27" fmla="*/ 1414605 h 1971017"/>
                <a:gd name="connsiteX28" fmla="*/ 1343873 w 2930585"/>
                <a:gd name="connsiteY28" fmla="*/ 1386316 h 1971017"/>
                <a:gd name="connsiteX29" fmla="*/ 1275502 w 2930585"/>
                <a:gd name="connsiteY29" fmla="*/ 1386316 h 1971017"/>
                <a:gd name="connsiteX30" fmla="*/ 1275502 w 2930585"/>
                <a:gd name="connsiteY30" fmla="*/ 1350950 h 1971017"/>
                <a:gd name="connsiteX31" fmla="*/ 1218914 w 2930585"/>
                <a:gd name="connsiteY31" fmla="*/ 1350950 h 1971017"/>
                <a:gd name="connsiteX32" fmla="*/ 1218914 w 2930585"/>
                <a:gd name="connsiteY32" fmla="*/ 1289647 h 1971017"/>
                <a:gd name="connsiteX33" fmla="*/ 1192987 w 2930585"/>
                <a:gd name="connsiteY33" fmla="*/ 1289647 h 1971017"/>
                <a:gd name="connsiteX34" fmla="*/ 1192987 w 2930585"/>
                <a:gd name="connsiteY34" fmla="*/ 1270787 h 1971017"/>
                <a:gd name="connsiteX35" fmla="*/ 1162336 w 2930585"/>
                <a:gd name="connsiteY35" fmla="*/ 1270787 h 1971017"/>
                <a:gd name="connsiteX36" fmla="*/ 1162336 w 2930585"/>
                <a:gd name="connsiteY36" fmla="*/ 1233059 h 1971017"/>
                <a:gd name="connsiteX37" fmla="*/ 1103395 w 2930585"/>
                <a:gd name="connsiteY37" fmla="*/ 1233059 h 1971017"/>
                <a:gd name="connsiteX38" fmla="*/ 1103395 w 2930585"/>
                <a:gd name="connsiteY38" fmla="*/ 1178833 h 1971017"/>
                <a:gd name="connsiteX39" fmla="*/ 1072744 w 2930585"/>
                <a:gd name="connsiteY39" fmla="*/ 1178833 h 1971017"/>
                <a:gd name="connsiteX40" fmla="*/ 1072744 w 2930585"/>
                <a:gd name="connsiteY40" fmla="*/ 1058599 h 1971017"/>
                <a:gd name="connsiteX41" fmla="*/ 1046807 w 2930585"/>
                <a:gd name="connsiteY41" fmla="*/ 1058599 h 1971017"/>
                <a:gd name="connsiteX42" fmla="*/ 1046807 w 2930585"/>
                <a:gd name="connsiteY42" fmla="*/ 1013803 h 1971017"/>
                <a:gd name="connsiteX43" fmla="*/ 1004373 w 2930585"/>
                <a:gd name="connsiteY43" fmla="*/ 1013803 h 1971017"/>
                <a:gd name="connsiteX44" fmla="*/ 1004373 w 2930585"/>
                <a:gd name="connsiteY44" fmla="*/ 935996 h 1971017"/>
                <a:gd name="connsiteX45" fmla="*/ 976074 w 2930585"/>
                <a:gd name="connsiteY45" fmla="*/ 935996 h 1971017"/>
                <a:gd name="connsiteX46" fmla="*/ 976074 w 2930585"/>
                <a:gd name="connsiteY46" fmla="*/ 907705 h 1971017"/>
                <a:gd name="connsiteX47" fmla="*/ 921851 w 2930585"/>
                <a:gd name="connsiteY47" fmla="*/ 907705 h 1971017"/>
                <a:gd name="connsiteX48" fmla="*/ 921851 w 2930585"/>
                <a:gd name="connsiteY48" fmla="*/ 839332 h 1971017"/>
                <a:gd name="connsiteX49" fmla="*/ 869981 w 2930585"/>
                <a:gd name="connsiteY49" fmla="*/ 839332 h 1971017"/>
                <a:gd name="connsiteX50" fmla="*/ 869981 w 2930585"/>
                <a:gd name="connsiteY50" fmla="*/ 780390 h 1971017"/>
                <a:gd name="connsiteX51" fmla="*/ 853477 w 2930585"/>
                <a:gd name="connsiteY51" fmla="*/ 780390 h 1971017"/>
                <a:gd name="connsiteX52" fmla="*/ 853477 w 2930585"/>
                <a:gd name="connsiteY52" fmla="*/ 728522 h 1971017"/>
                <a:gd name="connsiteX53" fmla="*/ 818113 w 2930585"/>
                <a:gd name="connsiteY53" fmla="*/ 728522 h 1971017"/>
                <a:gd name="connsiteX54" fmla="*/ 818113 w 2930585"/>
                <a:gd name="connsiteY54" fmla="*/ 702587 h 1971017"/>
                <a:gd name="connsiteX55" fmla="*/ 785106 w 2930585"/>
                <a:gd name="connsiteY55" fmla="*/ 702587 h 1971017"/>
                <a:gd name="connsiteX56" fmla="*/ 785106 w 2930585"/>
                <a:gd name="connsiteY56" fmla="*/ 641287 h 1971017"/>
                <a:gd name="connsiteX57" fmla="*/ 740310 w 2930585"/>
                <a:gd name="connsiteY57" fmla="*/ 641287 h 1971017"/>
                <a:gd name="connsiteX58" fmla="*/ 740310 w 2930585"/>
                <a:gd name="connsiteY58" fmla="*/ 556411 h 1971017"/>
                <a:gd name="connsiteX59" fmla="*/ 674295 w 2930585"/>
                <a:gd name="connsiteY59" fmla="*/ 556411 h 1971017"/>
                <a:gd name="connsiteX60" fmla="*/ 674295 w 2930585"/>
                <a:gd name="connsiteY60" fmla="*/ 450315 h 1971017"/>
                <a:gd name="connsiteX61" fmla="*/ 554053 w 2930585"/>
                <a:gd name="connsiteY61" fmla="*/ 450315 h 1971017"/>
                <a:gd name="connsiteX62" fmla="*/ 554053 w 2930585"/>
                <a:gd name="connsiteY62" fmla="*/ 403162 h 1971017"/>
                <a:gd name="connsiteX63" fmla="*/ 528119 w 2930585"/>
                <a:gd name="connsiteY63" fmla="*/ 403162 h 1971017"/>
                <a:gd name="connsiteX64" fmla="*/ 528119 w 2930585"/>
                <a:gd name="connsiteY64" fmla="*/ 363082 h 1971017"/>
                <a:gd name="connsiteX65" fmla="*/ 457389 w 2930585"/>
                <a:gd name="connsiteY65" fmla="*/ 363082 h 1971017"/>
                <a:gd name="connsiteX66" fmla="*/ 457389 w 2930585"/>
                <a:gd name="connsiteY66" fmla="*/ 318286 h 1971017"/>
                <a:gd name="connsiteX67" fmla="*/ 424382 w 2930585"/>
                <a:gd name="connsiteY67" fmla="*/ 318286 h 1971017"/>
                <a:gd name="connsiteX68" fmla="*/ 424382 w 2930585"/>
                <a:gd name="connsiteY68" fmla="*/ 285279 h 1971017"/>
                <a:gd name="connsiteX69" fmla="*/ 389016 w 2930585"/>
                <a:gd name="connsiteY69" fmla="*/ 285279 h 1971017"/>
                <a:gd name="connsiteX70" fmla="*/ 389016 w 2930585"/>
                <a:gd name="connsiteY70" fmla="*/ 223979 h 1971017"/>
                <a:gd name="connsiteX71" fmla="*/ 266417 w 2930585"/>
                <a:gd name="connsiteY71" fmla="*/ 223979 h 1971017"/>
                <a:gd name="connsiteX72" fmla="*/ 266417 w 2930585"/>
                <a:gd name="connsiteY72" fmla="*/ 160322 h 1971017"/>
                <a:gd name="connsiteX73" fmla="*/ 195687 w 2930585"/>
                <a:gd name="connsiteY73" fmla="*/ 160322 h 1971017"/>
                <a:gd name="connsiteX74" fmla="*/ 195687 w 2930585"/>
                <a:gd name="connsiteY74" fmla="*/ 146175 h 1971017"/>
                <a:gd name="connsiteX75" fmla="*/ 134387 w 2930585"/>
                <a:gd name="connsiteY75" fmla="*/ 146175 h 1971017"/>
                <a:gd name="connsiteX76" fmla="*/ 134387 w 2930585"/>
                <a:gd name="connsiteY76" fmla="*/ 103738 h 1971017"/>
                <a:gd name="connsiteX77" fmla="*/ 110811 w 2930585"/>
                <a:gd name="connsiteY77" fmla="*/ 103738 h 1971017"/>
                <a:gd name="connsiteX78" fmla="*/ 110811 w 2930585"/>
                <a:gd name="connsiteY78" fmla="*/ 68373 h 1971017"/>
                <a:gd name="connsiteX79" fmla="*/ 51869 w 2930585"/>
                <a:gd name="connsiteY79" fmla="*/ 68373 h 1971017"/>
                <a:gd name="connsiteX80" fmla="*/ 51869 w 2930585"/>
                <a:gd name="connsiteY80" fmla="*/ 0 h 1971017"/>
                <a:gd name="connsiteX81" fmla="*/ 0 w 2930585"/>
                <a:gd name="connsiteY81" fmla="*/ 0 h 197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2930585" h="1971017">
                  <a:moveTo>
                    <a:pt x="2930585" y="1971018"/>
                  </a:moveTo>
                  <a:lnTo>
                    <a:pt x="2624090" y="1971018"/>
                  </a:lnTo>
                  <a:lnTo>
                    <a:pt x="2624090" y="1883778"/>
                  </a:lnTo>
                  <a:lnTo>
                    <a:pt x="2532145" y="1883778"/>
                  </a:lnTo>
                  <a:lnTo>
                    <a:pt x="2532145" y="1822485"/>
                  </a:lnTo>
                  <a:lnTo>
                    <a:pt x="2103044" y="1822485"/>
                  </a:lnTo>
                  <a:lnTo>
                    <a:pt x="2103044" y="1796548"/>
                  </a:lnTo>
                  <a:lnTo>
                    <a:pt x="2077107" y="1796548"/>
                  </a:lnTo>
                  <a:lnTo>
                    <a:pt x="2077107" y="1765897"/>
                  </a:lnTo>
                  <a:lnTo>
                    <a:pt x="1966303" y="1765897"/>
                  </a:lnTo>
                  <a:lnTo>
                    <a:pt x="1966303" y="1732893"/>
                  </a:lnTo>
                  <a:lnTo>
                    <a:pt x="1930937" y="1732893"/>
                  </a:lnTo>
                  <a:lnTo>
                    <a:pt x="1930937" y="1702241"/>
                  </a:lnTo>
                  <a:lnTo>
                    <a:pt x="1820123" y="1702241"/>
                  </a:lnTo>
                  <a:lnTo>
                    <a:pt x="1820123" y="1636224"/>
                  </a:lnTo>
                  <a:lnTo>
                    <a:pt x="1671590" y="1636224"/>
                  </a:lnTo>
                  <a:lnTo>
                    <a:pt x="1671590" y="1598505"/>
                  </a:lnTo>
                  <a:lnTo>
                    <a:pt x="1556061" y="1598505"/>
                  </a:lnTo>
                  <a:lnTo>
                    <a:pt x="1556061" y="1551346"/>
                  </a:lnTo>
                  <a:lnTo>
                    <a:pt x="1497120" y="1551346"/>
                  </a:lnTo>
                  <a:lnTo>
                    <a:pt x="1497120" y="1518342"/>
                  </a:lnTo>
                  <a:lnTo>
                    <a:pt x="1466469" y="1518342"/>
                  </a:lnTo>
                  <a:lnTo>
                    <a:pt x="1466469" y="1480623"/>
                  </a:lnTo>
                  <a:lnTo>
                    <a:pt x="1414605" y="1480623"/>
                  </a:lnTo>
                  <a:lnTo>
                    <a:pt x="1414605" y="1447610"/>
                  </a:lnTo>
                  <a:lnTo>
                    <a:pt x="1381592" y="1447610"/>
                  </a:lnTo>
                  <a:lnTo>
                    <a:pt x="1381592" y="1414605"/>
                  </a:lnTo>
                  <a:lnTo>
                    <a:pt x="1343873" y="1414605"/>
                  </a:lnTo>
                  <a:lnTo>
                    <a:pt x="1343873" y="1386316"/>
                  </a:lnTo>
                  <a:lnTo>
                    <a:pt x="1275502" y="1386316"/>
                  </a:lnTo>
                  <a:lnTo>
                    <a:pt x="1275502" y="1350950"/>
                  </a:lnTo>
                  <a:lnTo>
                    <a:pt x="1218914" y="1350950"/>
                  </a:lnTo>
                  <a:lnTo>
                    <a:pt x="1218914" y="1289647"/>
                  </a:lnTo>
                  <a:lnTo>
                    <a:pt x="1192987" y="1289647"/>
                  </a:lnTo>
                  <a:lnTo>
                    <a:pt x="1192987" y="1270787"/>
                  </a:lnTo>
                  <a:lnTo>
                    <a:pt x="1162336" y="1270787"/>
                  </a:lnTo>
                  <a:lnTo>
                    <a:pt x="1162336" y="1233059"/>
                  </a:lnTo>
                  <a:lnTo>
                    <a:pt x="1103395" y="1233059"/>
                  </a:lnTo>
                  <a:lnTo>
                    <a:pt x="1103395" y="1178833"/>
                  </a:lnTo>
                  <a:lnTo>
                    <a:pt x="1072744" y="1178833"/>
                  </a:lnTo>
                  <a:lnTo>
                    <a:pt x="1072744" y="1058599"/>
                  </a:lnTo>
                  <a:lnTo>
                    <a:pt x="1046807" y="1058599"/>
                  </a:lnTo>
                  <a:lnTo>
                    <a:pt x="1046807" y="1013803"/>
                  </a:lnTo>
                  <a:lnTo>
                    <a:pt x="1004373" y="1013803"/>
                  </a:lnTo>
                  <a:lnTo>
                    <a:pt x="1004373" y="935996"/>
                  </a:lnTo>
                  <a:lnTo>
                    <a:pt x="976074" y="935996"/>
                  </a:lnTo>
                  <a:lnTo>
                    <a:pt x="976074" y="907705"/>
                  </a:lnTo>
                  <a:lnTo>
                    <a:pt x="921851" y="907705"/>
                  </a:lnTo>
                  <a:lnTo>
                    <a:pt x="921851" y="839332"/>
                  </a:lnTo>
                  <a:lnTo>
                    <a:pt x="869981" y="839332"/>
                  </a:lnTo>
                  <a:lnTo>
                    <a:pt x="869981" y="780390"/>
                  </a:lnTo>
                  <a:lnTo>
                    <a:pt x="853477" y="780390"/>
                  </a:lnTo>
                  <a:lnTo>
                    <a:pt x="853477" y="728522"/>
                  </a:lnTo>
                  <a:lnTo>
                    <a:pt x="818113" y="728522"/>
                  </a:lnTo>
                  <a:lnTo>
                    <a:pt x="818113" y="702587"/>
                  </a:lnTo>
                  <a:lnTo>
                    <a:pt x="785106" y="702587"/>
                  </a:lnTo>
                  <a:lnTo>
                    <a:pt x="785106" y="641287"/>
                  </a:lnTo>
                  <a:lnTo>
                    <a:pt x="740310" y="641287"/>
                  </a:lnTo>
                  <a:lnTo>
                    <a:pt x="740310" y="556411"/>
                  </a:lnTo>
                  <a:lnTo>
                    <a:pt x="674295" y="556411"/>
                  </a:lnTo>
                  <a:lnTo>
                    <a:pt x="674295" y="450315"/>
                  </a:lnTo>
                  <a:lnTo>
                    <a:pt x="554053" y="450315"/>
                  </a:lnTo>
                  <a:lnTo>
                    <a:pt x="554053" y="403162"/>
                  </a:lnTo>
                  <a:lnTo>
                    <a:pt x="528119" y="403162"/>
                  </a:lnTo>
                  <a:lnTo>
                    <a:pt x="528119" y="363082"/>
                  </a:lnTo>
                  <a:lnTo>
                    <a:pt x="457389" y="363082"/>
                  </a:lnTo>
                  <a:lnTo>
                    <a:pt x="457389" y="318286"/>
                  </a:lnTo>
                  <a:lnTo>
                    <a:pt x="424382" y="318286"/>
                  </a:lnTo>
                  <a:lnTo>
                    <a:pt x="424382" y="285279"/>
                  </a:lnTo>
                  <a:lnTo>
                    <a:pt x="389016" y="285279"/>
                  </a:lnTo>
                  <a:lnTo>
                    <a:pt x="389016" y="223979"/>
                  </a:lnTo>
                  <a:lnTo>
                    <a:pt x="266417" y="223979"/>
                  </a:lnTo>
                  <a:lnTo>
                    <a:pt x="266417" y="160322"/>
                  </a:lnTo>
                  <a:lnTo>
                    <a:pt x="195687" y="160322"/>
                  </a:lnTo>
                  <a:lnTo>
                    <a:pt x="195687" y="146175"/>
                  </a:lnTo>
                  <a:lnTo>
                    <a:pt x="134387" y="146175"/>
                  </a:lnTo>
                  <a:lnTo>
                    <a:pt x="134387" y="103738"/>
                  </a:lnTo>
                  <a:lnTo>
                    <a:pt x="110811" y="103738"/>
                  </a:lnTo>
                  <a:lnTo>
                    <a:pt x="110811" y="68373"/>
                  </a:lnTo>
                  <a:lnTo>
                    <a:pt x="51869" y="68373"/>
                  </a:lnTo>
                  <a:lnTo>
                    <a:pt x="51869" y="0"/>
                  </a:lnTo>
                  <a:lnTo>
                    <a:pt x="0" y="0"/>
                  </a:lnTo>
                </a:path>
              </a:pathLst>
            </a:custGeom>
            <a:noFill/>
            <a:ln w="25400" cap="flat">
              <a:solidFill>
                <a:schemeClr val="bg2"/>
              </a:solidFill>
              <a:prstDash val="solid"/>
              <a:miter/>
            </a:ln>
          </p:spPr>
          <p:txBody>
            <a:bodyPr rtlCol="0" anchor="ctr"/>
            <a:lstStyle/>
            <a:p>
              <a:endParaRPr lang="en-GB"/>
            </a:p>
          </p:txBody>
        </p:sp>
        <p:sp>
          <p:nvSpPr>
            <p:cNvPr id="319" name="Freeform: Shape 346">
              <a:extLst>
                <a:ext uri="{FF2B5EF4-FFF2-40B4-BE49-F238E27FC236}">
                  <a16:creationId xmlns:a16="http://schemas.microsoft.com/office/drawing/2014/main" id="{78FF0752-B443-4E84-A309-7A04CA22FD95}"/>
                </a:ext>
              </a:extLst>
            </p:cNvPr>
            <p:cNvSpPr/>
            <p:nvPr/>
          </p:nvSpPr>
          <p:spPr>
            <a:xfrm>
              <a:off x="4681018" y="2471737"/>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chemeClr val="bg2"/>
              </a:solidFill>
              <a:prstDash val="solid"/>
              <a:miter/>
            </a:ln>
          </p:spPr>
          <p:txBody>
            <a:bodyPr rtlCol="0" anchor="ctr"/>
            <a:lstStyle/>
            <a:p>
              <a:endParaRPr lang="en-GB"/>
            </a:p>
          </p:txBody>
        </p:sp>
        <p:sp>
          <p:nvSpPr>
            <p:cNvPr id="320" name="Freeform: Shape 347">
              <a:extLst>
                <a:ext uri="{FF2B5EF4-FFF2-40B4-BE49-F238E27FC236}">
                  <a16:creationId xmlns:a16="http://schemas.microsoft.com/office/drawing/2014/main" id="{88DE48B4-A280-472E-8D32-CF5026D3D245}"/>
                </a:ext>
              </a:extLst>
            </p:cNvPr>
            <p:cNvSpPr/>
            <p:nvPr/>
          </p:nvSpPr>
          <p:spPr>
            <a:xfrm>
              <a:off x="5881173" y="37480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21" name="Freeform: Shape 348">
              <a:extLst>
                <a:ext uri="{FF2B5EF4-FFF2-40B4-BE49-F238E27FC236}">
                  <a16:creationId xmlns:a16="http://schemas.microsoft.com/office/drawing/2014/main" id="{43854C23-D386-4E7D-8064-D81C3CA334BC}"/>
                </a:ext>
              </a:extLst>
            </p:cNvPr>
            <p:cNvSpPr/>
            <p:nvPr/>
          </p:nvSpPr>
          <p:spPr>
            <a:xfrm>
              <a:off x="6662232" y="41671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22" name="Freeform: Shape 349">
              <a:extLst>
                <a:ext uri="{FF2B5EF4-FFF2-40B4-BE49-F238E27FC236}">
                  <a16:creationId xmlns:a16="http://schemas.microsoft.com/office/drawing/2014/main" id="{785817F6-5B2C-4201-969E-30727EA926DB}"/>
                </a:ext>
              </a:extLst>
            </p:cNvPr>
            <p:cNvSpPr/>
            <p:nvPr/>
          </p:nvSpPr>
          <p:spPr>
            <a:xfrm>
              <a:off x="6719382" y="42052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23" name="Freeform: Shape 350">
              <a:extLst>
                <a:ext uri="{FF2B5EF4-FFF2-40B4-BE49-F238E27FC236}">
                  <a16:creationId xmlns:a16="http://schemas.microsoft.com/office/drawing/2014/main" id="{FAE52FBD-D9AC-4A70-93FA-C35E0CFF5C0D}"/>
                </a:ext>
              </a:extLst>
            </p:cNvPr>
            <p:cNvSpPr/>
            <p:nvPr/>
          </p:nvSpPr>
          <p:spPr>
            <a:xfrm>
              <a:off x="6833682" y="42243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24" name="Freeform: Shape 351">
              <a:extLst>
                <a:ext uri="{FF2B5EF4-FFF2-40B4-BE49-F238E27FC236}">
                  <a16:creationId xmlns:a16="http://schemas.microsoft.com/office/drawing/2014/main" id="{3DB3EEDA-11A6-4B8E-B18C-A1C3B1434BBE}"/>
                </a:ext>
              </a:extLst>
            </p:cNvPr>
            <p:cNvSpPr/>
            <p:nvPr/>
          </p:nvSpPr>
          <p:spPr>
            <a:xfrm>
              <a:off x="6928932" y="422434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25" name="Freeform: Shape 352">
              <a:extLst>
                <a:ext uri="{FF2B5EF4-FFF2-40B4-BE49-F238E27FC236}">
                  <a16:creationId xmlns:a16="http://schemas.microsoft.com/office/drawing/2014/main" id="{8FE77FAF-8A38-4F45-B649-F3AA20DEF1A7}"/>
                </a:ext>
              </a:extLst>
            </p:cNvPr>
            <p:cNvSpPr/>
            <p:nvPr/>
          </p:nvSpPr>
          <p:spPr>
            <a:xfrm>
              <a:off x="7405182" y="43576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sp>
          <p:nvSpPr>
            <p:cNvPr id="326" name="Freeform: Shape 353">
              <a:extLst>
                <a:ext uri="{FF2B5EF4-FFF2-40B4-BE49-F238E27FC236}">
                  <a16:creationId xmlns:a16="http://schemas.microsoft.com/office/drawing/2014/main" id="{CE5E72EF-9217-4C7F-B7A4-0DE6C0156C36}"/>
                </a:ext>
              </a:extLst>
            </p:cNvPr>
            <p:cNvSpPr/>
            <p:nvPr/>
          </p:nvSpPr>
          <p:spPr>
            <a:xfrm>
              <a:off x="7538532" y="435769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bg2"/>
              </a:solidFill>
              <a:prstDash val="solid"/>
              <a:miter/>
            </a:ln>
          </p:spPr>
          <p:txBody>
            <a:bodyPr rtlCol="0" anchor="ctr"/>
            <a:lstStyle/>
            <a:p>
              <a:endParaRPr lang="en-GB"/>
            </a:p>
          </p:txBody>
        </p:sp>
      </p:grpSp>
    </p:spTree>
    <p:extLst>
      <p:ext uri="{BB962C8B-B14F-4D97-AF65-F5344CB8AC3E}">
        <p14:creationId xmlns:p14="http://schemas.microsoft.com/office/powerpoint/2010/main" val="60929803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MA16.06：1L ES-SCLCにおけるデュルバルマブ±トレメリムマブ+プラチナ・エトポシド：CASPIAN試験におけるHLA遺伝子型と生存の探索的分析 – Garassino MC、他</a:t>
            </a:r>
          </a:p>
        </p:txBody>
      </p:sp>
      <p:sp>
        <p:nvSpPr>
          <p:cNvPr id="3" name="Content Placeholder 2"/>
          <p:cNvSpPr>
            <a:spLocks noGrp="1"/>
          </p:cNvSpPr>
          <p:nvPr>
            <p:ph idx="1"/>
          </p:nvPr>
        </p:nvSpPr>
        <p:spPr>
          <a:xfrm>
            <a:off x="304800" y="1246909"/>
            <a:ext cx="11582400" cy="5055650"/>
          </a:xfrm>
        </p:spPr>
        <p:txBody>
          <a:bodyPr/>
          <a:lstStyle/>
          <a:p>
            <a:r>
              <a:rPr lang="ja-JP" b="1" dirty="0"/>
              <a:t>主要な結果（続き）</a:t>
            </a:r>
          </a:p>
          <a:p>
            <a:pPr>
              <a:spcBef>
                <a:spcPts val="23400"/>
              </a:spcBef>
            </a:pPr>
            <a:r>
              <a:rPr lang="ja-JP" b="1" dirty="0"/>
              <a:t>結論</a:t>
            </a:r>
          </a:p>
          <a:p>
            <a:pPr lvl="1"/>
            <a:r>
              <a:rPr lang="ja-JP" dirty="0"/>
              <a:t>進展型SCLC患者においては、他の2つの治療群よりも、デュルバルマブ+トレメリムマブ+EPを投与されたHLA-DQB1*03:01アレルを有する患者のOSの方が長いようです</a:t>
            </a:r>
          </a:p>
        </p:txBody>
      </p:sp>
      <p:sp>
        <p:nvSpPr>
          <p:cNvPr id="5" name="Text Placeholder 4"/>
          <p:cNvSpPr>
            <a:spLocks noGrp="1"/>
          </p:cNvSpPr>
          <p:nvPr>
            <p:ph type="body" sz="quarter" idx="11"/>
          </p:nvPr>
        </p:nvSpPr>
        <p:spPr/>
        <p:txBody>
          <a:bodyPr/>
          <a:lstStyle/>
          <a:p>
            <a:r>
              <a:rPr lang="ja-JP"/>
              <a:t>Garassino MC、他J Thorac Oncol 2021年16（補遺）：抄録番号 MA16.06</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988268368"/>
              </p:ext>
            </p:extLst>
          </p:nvPr>
        </p:nvGraphicFramePr>
        <p:xfrm>
          <a:off x="304799" y="1715054"/>
          <a:ext cx="11450880" cy="1097280"/>
        </p:xfrm>
        <a:graphic>
          <a:graphicData uri="http://schemas.openxmlformats.org/drawingml/2006/table">
            <a:tbl>
              <a:tblPr>
                <a:tableStyleId>{BC89EF96-8CEA-46FF-86C4-4CE0E7609802}</a:tableStyleId>
              </a:tblPr>
              <a:tblGrid>
                <a:gridCol w="1684150">
                  <a:extLst>
                    <a:ext uri="{9D8B030D-6E8A-4147-A177-3AD203B41FA5}">
                      <a16:colId xmlns:a16="http://schemas.microsoft.com/office/drawing/2014/main" val="571746565"/>
                    </a:ext>
                  </a:extLst>
                </a:gridCol>
                <a:gridCol w="1689315">
                  <a:extLst>
                    <a:ext uri="{9D8B030D-6E8A-4147-A177-3AD203B41FA5}">
                      <a16:colId xmlns:a16="http://schemas.microsoft.com/office/drawing/2014/main" val="3673068908"/>
                    </a:ext>
                  </a:extLst>
                </a:gridCol>
                <a:gridCol w="1782305">
                  <a:extLst>
                    <a:ext uri="{9D8B030D-6E8A-4147-A177-3AD203B41FA5}">
                      <a16:colId xmlns:a16="http://schemas.microsoft.com/office/drawing/2014/main" val="3402502934"/>
                    </a:ext>
                  </a:extLst>
                </a:gridCol>
                <a:gridCol w="1601492">
                  <a:extLst>
                    <a:ext uri="{9D8B030D-6E8A-4147-A177-3AD203B41FA5}">
                      <a16:colId xmlns:a16="http://schemas.microsoft.com/office/drawing/2014/main" val="1224472214"/>
                    </a:ext>
                  </a:extLst>
                </a:gridCol>
                <a:gridCol w="1677976">
                  <a:extLst>
                    <a:ext uri="{9D8B030D-6E8A-4147-A177-3AD203B41FA5}">
                      <a16:colId xmlns:a16="http://schemas.microsoft.com/office/drawing/2014/main" val="2356921914"/>
                    </a:ext>
                  </a:extLst>
                </a:gridCol>
                <a:gridCol w="1507821">
                  <a:extLst>
                    <a:ext uri="{9D8B030D-6E8A-4147-A177-3AD203B41FA5}">
                      <a16:colId xmlns:a16="http://schemas.microsoft.com/office/drawing/2014/main" val="974195814"/>
                    </a:ext>
                  </a:extLst>
                </a:gridCol>
                <a:gridCol w="1507821">
                  <a:extLst>
                    <a:ext uri="{9D8B030D-6E8A-4147-A177-3AD203B41FA5}">
                      <a16:colId xmlns:a16="http://schemas.microsoft.com/office/drawing/2014/main" val="2981542559"/>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200" b="1" u="none" strike="noStrike" kern="1200" dirty="0">
                        <a:solidFill>
                          <a:schemeClr val="tx2"/>
                        </a:solidFill>
                        <a:effectLst/>
                        <a:latin typeface="+mn-lt"/>
                        <a:ea typeface="+mn-ea"/>
                        <a:cs typeface="+mn-cs"/>
                      </a:endParaRPr>
                    </a:p>
                  </a:txBody>
                  <a:tcPr anchor="b">
                    <a:solidFill>
                      <a:schemeClr val="accent1"/>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200" b="1" u="none" strike="noStrike" dirty="0">
                          <a:solidFill>
                            <a:schemeClr val="tx2"/>
                          </a:solidFill>
                          <a:latin typeface="+mn-lt"/>
                          <a:ea typeface="MS Mincho"/>
                        </a:rPr>
                        <a:t>デュルバルマブ+トレメリムマブ+EP</a:t>
                      </a:r>
                    </a:p>
                  </a:txBody>
                  <a:tcPr anchor="b">
                    <a:solidFill>
                      <a:schemeClr val="accent1"/>
                    </a:solidFill>
                  </a:tcPr>
                </a:tc>
                <a:tc hMerge="1">
                  <a:txBody>
                    <a:bodyPr/>
                    <a:lstStyle/>
                    <a:p>
                      <a:endParaRPr lang="en-GB"/>
                    </a:p>
                  </a:txBody>
                  <a:tcPr/>
                </a:tc>
                <a:tc gridSpan="2">
                  <a:txBody>
                    <a:bodyPr/>
                    <a:lstStyle/>
                    <a:p>
                      <a:pPr marL="0" algn="ctr" defTabSz="914400" rtl="0" eaLnBrk="1" fontAlgn="b" latinLnBrk="0" hangingPunct="1">
                        <a:lnSpc>
                          <a:spcPct val="100000"/>
                        </a:lnSpc>
                      </a:pPr>
                      <a:r>
                        <a:rPr lang="ja-JP" sz="1200" b="1" u="none" strike="noStrike">
                          <a:solidFill>
                            <a:schemeClr val="tx2"/>
                          </a:solidFill>
                          <a:latin typeface="+mn-lt"/>
                          <a:ea typeface="MS Mincho"/>
                          <a:cs typeface="+mn-cs"/>
                        </a:rPr>
                        <a:t>デュルバルマブ+EP</a:t>
                      </a:r>
                    </a:p>
                  </a:txBody>
                  <a:tcPr anchor="b">
                    <a:solidFill>
                      <a:schemeClr val="accent1"/>
                    </a:solidFill>
                  </a:tcPr>
                </a:tc>
                <a:tc hMerge="1">
                  <a:txBody>
                    <a:bodyPr/>
                    <a:lstStyle/>
                    <a:p>
                      <a:endParaRPr lang="en-GB"/>
                    </a:p>
                  </a:txBody>
                  <a:tcPr/>
                </a:tc>
                <a:tc gridSpan="2">
                  <a:txBody>
                    <a:bodyPr/>
                    <a:lstStyle/>
                    <a:p>
                      <a:pPr marL="0" algn="ctr" defTabSz="914400" rtl="0" eaLnBrk="1" fontAlgn="b" latinLnBrk="0" hangingPunct="1">
                        <a:lnSpc>
                          <a:spcPct val="100000"/>
                        </a:lnSpc>
                      </a:pPr>
                      <a:r>
                        <a:rPr lang="ja-JP" sz="1200" b="1" u="none" strike="noStrike">
                          <a:solidFill>
                            <a:schemeClr val="tx2"/>
                          </a:solidFill>
                          <a:latin typeface="+mn-lt"/>
                          <a:ea typeface="MS Mincho"/>
                          <a:cs typeface="+mn-cs"/>
                        </a:rPr>
                        <a:t>EP</a:t>
                      </a:r>
                    </a:p>
                  </a:txBody>
                  <a:tcPr anchor="b">
                    <a:solidFill>
                      <a:schemeClr val="accent1"/>
                    </a:solidFill>
                  </a:tcPr>
                </a:tc>
                <a:tc hMerge="1">
                  <a:txBody>
                    <a:bodyPr/>
                    <a:lstStyle/>
                    <a:p>
                      <a:pPr marL="0" algn="l" defTabSz="914400" rtl="0" eaLnBrk="1" fontAlgn="b" latinLnBrk="0" hangingPunct="1">
                        <a:lnSpc>
                          <a:spcPct val="100000"/>
                        </a:lnSpc>
                      </a:pPr>
                      <a:endParaRPr lang="en-US" sz="1600" b="1" u="none" strike="noStrike" kern="1200" dirty="0">
                        <a:solidFill>
                          <a:schemeClr val="tx2"/>
                        </a:solidFill>
                        <a:effectLst/>
                        <a:latin typeface="+mn-lt"/>
                        <a:ea typeface="+mn-ea"/>
                        <a:cs typeface="+mn-cs"/>
                      </a:endParaRPr>
                    </a:p>
                  </a:txBody>
                  <a:tcPr anchor="b">
                    <a:solidFill>
                      <a:schemeClr val="accent1"/>
                    </a:solidFill>
                  </a:tcPr>
                </a:tc>
                <a:extLst>
                  <a:ext uri="{0D108BD9-81ED-4DB2-BD59-A6C34878D82A}">
                    <a16:rowId xmlns:a16="http://schemas.microsoft.com/office/drawing/2014/main" val="2740508010"/>
                  </a:ext>
                </a:extLst>
              </a:tr>
              <a:tr h="23566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200" b="1" u="none" strike="noStrike" kern="1200" dirty="0">
                        <a:solidFill>
                          <a:schemeClr val="tx2"/>
                        </a:solidFill>
                        <a:effectLst/>
                        <a:latin typeface="+mn-lt"/>
                        <a:ea typeface="+mn-ea"/>
                        <a:cs typeface="+mn-cs"/>
                      </a:endParaRPr>
                    </a:p>
                  </a:txBody>
                  <a:tcPr anchor="b">
                    <a:solidFill>
                      <a:schemeClr val="accent1"/>
                    </a:solidFill>
                  </a:tcPr>
                </a:tc>
                <a:tc>
                  <a:txBody>
                    <a:bodyPr/>
                    <a:lstStyle/>
                    <a:p>
                      <a:pPr marL="0" algn="ctr" defTabSz="914400" rtl="0" eaLnBrk="1" fontAlgn="b" latinLnBrk="0" hangingPunct="1">
                        <a:lnSpc>
                          <a:spcPct val="100000"/>
                        </a:lnSpc>
                      </a:pPr>
                      <a:r>
                        <a:rPr lang="ja-JP" sz="1200" b="1" u="none" strike="noStrike">
                          <a:solidFill>
                            <a:schemeClr val="tx2"/>
                          </a:solidFill>
                          <a:latin typeface="+mn-lt"/>
                          <a:ea typeface="MS Mincho"/>
                          <a:cs typeface="+mn-cs"/>
                        </a:rPr>
                        <a:t>BEP（n=142）</a:t>
                      </a:r>
                    </a:p>
                  </a:txBody>
                  <a:tcPr anchor="b">
                    <a:solidFill>
                      <a:schemeClr val="accent1"/>
                    </a:solidFill>
                  </a:tcPr>
                </a:tc>
                <a:tc>
                  <a:txBody>
                    <a:bodyPr/>
                    <a:lstStyle/>
                    <a:p>
                      <a:pPr marL="0" algn="ctr" defTabSz="914400" rtl="0" eaLnBrk="1" fontAlgn="b" latinLnBrk="0" hangingPunct="1">
                        <a:lnSpc>
                          <a:spcPct val="100000"/>
                        </a:lnSpc>
                      </a:pPr>
                      <a:r>
                        <a:rPr lang="ja-JP" sz="1200" b="1" u="none" strike="noStrike">
                          <a:solidFill>
                            <a:schemeClr val="tx2"/>
                          </a:solidFill>
                          <a:latin typeface="+mn-lt"/>
                          <a:ea typeface="MS Mincho"/>
                          <a:cs typeface="+mn-cs"/>
                        </a:rPr>
                        <a:t>ITT（n=268）</a:t>
                      </a:r>
                    </a:p>
                  </a:txBody>
                  <a:tcPr anchor="b">
                    <a:solidFill>
                      <a:schemeClr val="accent1"/>
                    </a:solidFill>
                  </a:tcPr>
                </a:tc>
                <a:tc>
                  <a:txBody>
                    <a:bodyPr/>
                    <a:lstStyle/>
                    <a:p>
                      <a:pPr marL="0" algn="ctr" defTabSz="914400" rtl="0" eaLnBrk="1" fontAlgn="b" latinLnBrk="0" hangingPunct="1">
                        <a:lnSpc>
                          <a:spcPct val="100000"/>
                        </a:lnSpc>
                      </a:pPr>
                      <a:r>
                        <a:rPr lang="ja-JP" sz="1200" b="1" u="none" strike="noStrike">
                          <a:solidFill>
                            <a:schemeClr val="tx2"/>
                          </a:solidFill>
                          <a:latin typeface="+mn-lt"/>
                          <a:ea typeface="MS Mincho"/>
                          <a:cs typeface="+mn-cs"/>
                        </a:rPr>
                        <a:t>BEP（n=143）</a:t>
                      </a:r>
                    </a:p>
                  </a:txBody>
                  <a:tcPr anchor="b">
                    <a:solidFill>
                      <a:schemeClr val="accent1"/>
                    </a:solidFill>
                  </a:tcPr>
                </a:tc>
                <a:tc>
                  <a:txBody>
                    <a:bodyPr/>
                    <a:lstStyle/>
                    <a:p>
                      <a:pPr marL="0" algn="ctr" defTabSz="914400" rtl="0" eaLnBrk="1" fontAlgn="b" latinLnBrk="0" hangingPunct="1">
                        <a:lnSpc>
                          <a:spcPct val="100000"/>
                        </a:lnSpc>
                      </a:pPr>
                      <a:r>
                        <a:rPr lang="ja-JP" sz="1200" b="1" u="none" strike="noStrike">
                          <a:solidFill>
                            <a:schemeClr val="tx2"/>
                          </a:solidFill>
                          <a:latin typeface="+mn-lt"/>
                          <a:ea typeface="MS Mincho"/>
                          <a:cs typeface="+mn-cs"/>
                        </a:rPr>
                        <a:t>ITT（n=268）</a:t>
                      </a:r>
                    </a:p>
                  </a:txBody>
                  <a:tcPr anchor="b">
                    <a:solidFill>
                      <a:schemeClr val="accent1"/>
                    </a:solidFill>
                  </a:tcPr>
                </a:tc>
                <a:tc>
                  <a:txBody>
                    <a:bodyPr/>
                    <a:lstStyle/>
                    <a:p>
                      <a:pPr marL="0" algn="ctr" defTabSz="914400" rtl="0" eaLnBrk="1" fontAlgn="b" latinLnBrk="0" hangingPunct="1">
                        <a:lnSpc>
                          <a:spcPct val="100000"/>
                        </a:lnSpc>
                      </a:pPr>
                      <a:r>
                        <a:rPr lang="ja-JP" sz="1200" b="1" u="none" strike="noStrike">
                          <a:solidFill>
                            <a:schemeClr val="tx2"/>
                          </a:solidFill>
                          <a:latin typeface="+mn-lt"/>
                          <a:ea typeface="MS Mincho"/>
                          <a:cs typeface="+mn-cs"/>
                        </a:rPr>
                        <a:t>BEP（n=129）</a:t>
                      </a:r>
                    </a:p>
                  </a:txBody>
                  <a:tcPr anchor="b">
                    <a:solidFill>
                      <a:schemeClr val="accent1"/>
                    </a:solidFill>
                  </a:tcPr>
                </a:tc>
                <a:tc>
                  <a:txBody>
                    <a:bodyPr/>
                    <a:lstStyle/>
                    <a:p>
                      <a:pPr marL="0" algn="ctr" defTabSz="914400" rtl="0" eaLnBrk="1" fontAlgn="b" latinLnBrk="0" hangingPunct="1">
                        <a:lnSpc>
                          <a:spcPct val="100000"/>
                        </a:lnSpc>
                      </a:pPr>
                      <a:r>
                        <a:rPr lang="ja-JP" sz="1200" b="1" u="none" strike="noStrike">
                          <a:solidFill>
                            <a:schemeClr val="tx2"/>
                          </a:solidFill>
                          <a:latin typeface="+mn-lt"/>
                          <a:ea typeface="MS Mincho"/>
                          <a:cs typeface="+mn-cs"/>
                        </a:rPr>
                        <a:t>ITT（n=269）</a:t>
                      </a:r>
                    </a:p>
                  </a:txBody>
                  <a:tcPr anchor="b">
                    <a:solidFill>
                      <a:schemeClr val="accent1"/>
                    </a:solidFill>
                  </a:tcPr>
                </a:tc>
                <a:extLst>
                  <a:ext uri="{0D108BD9-81ED-4DB2-BD59-A6C34878D82A}">
                    <a16:rowId xmlns:a16="http://schemas.microsoft.com/office/drawing/2014/main" val="281582079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200" u="none" strike="noStrike">
                          <a:solidFill>
                            <a:schemeClr val="tx1"/>
                          </a:solidFill>
                          <a:latin typeface="+mn-lt"/>
                          <a:ea typeface="MS Mincho"/>
                          <a:cs typeface="+mn-cs"/>
                        </a:rPr>
                        <a:t>mOS、</a:t>
                      </a:r>
                      <a:r>
                        <a:rPr lang="ja-JP" sz="1200" u="none" strike="noStrike" baseline="0">
                          <a:solidFill>
                            <a:schemeClr val="tx1"/>
                          </a:solidFill>
                          <a:latin typeface="+mn-lt"/>
                          <a:ea typeface="MS Mincho"/>
                          <a:cs typeface="+mn-cs"/>
                        </a:rPr>
                        <a:t>月 (95%CI)</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200" u="none" strike="noStrike" dirty="0">
                          <a:solidFill>
                            <a:schemeClr val="tx1"/>
                          </a:solidFill>
                          <a:latin typeface="+mn-lt"/>
                          <a:ea typeface="MS Mincho"/>
                          <a:cs typeface="+mn-cs"/>
                        </a:rPr>
                        <a:t>11.2（10.0、13.9）</a:t>
                      </a:r>
                    </a:p>
                  </a:txBody>
                  <a:tcPr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sz="1200" u="none" strike="noStrike" dirty="0">
                          <a:solidFill>
                            <a:schemeClr val="tx1"/>
                          </a:solidFill>
                          <a:latin typeface="+mn-lt"/>
                          <a:ea typeface="MS Mincho"/>
                          <a:cs typeface="+mn-cs"/>
                        </a:rPr>
                        <a:t>10.4（9.6、12.0）</a:t>
                      </a:r>
                    </a:p>
                  </a:txBody>
                  <a:tcPr anchor="b"/>
                </a:tc>
                <a:tc>
                  <a:txBody>
                    <a:bodyPr/>
                    <a:lstStyle/>
                    <a:p>
                      <a:pPr marL="0" algn="ctr" defTabSz="914400" rtl="0" eaLnBrk="1" fontAlgn="b" latinLnBrk="0" hangingPunct="1">
                        <a:lnSpc>
                          <a:spcPct val="100000"/>
                        </a:lnSpc>
                      </a:pPr>
                      <a:r>
                        <a:rPr lang="ja-JP" sz="1200" u="none" strike="noStrike" dirty="0">
                          <a:solidFill>
                            <a:schemeClr val="tx1"/>
                          </a:solidFill>
                          <a:latin typeface="+mn-lt"/>
                          <a:ea typeface="MS Mincho"/>
                          <a:cs typeface="+mn-cs"/>
                        </a:rPr>
                        <a:t>14.6（10.8、</a:t>
                      </a:r>
                      <a:r>
                        <a:rPr lang="ja-JP" sz="1200" u="none" strike="noStrike" baseline="0" dirty="0">
                          <a:solidFill>
                            <a:schemeClr val="tx1"/>
                          </a:solidFill>
                          <a:latin typeface="+mn-lt"/>
                          <a:ea typeface="MS Mincho"/>
                          <a:cs typeface="+mn-cs"/>
                        </a:rPr>
                        <a:t> 15.9）</a:t>
                      </a:r>
                    </a:p>
                  </a:txBody>
                  <a:tcPr anchor="b"/>
                </a:tc>
                <a:tc>
                  <a:txBody>
                    <a:bodyPr/>
                    <a:lstStyle/>
                    <a:p>
                      <a:pPr marL="0" algn="ctr" defTabSz="914400" rtl="0" eaLnBrk="1" fontAlgn="b" latinLnBrk="0" hangingPunct="1">
                        <a:lnSpc>
                          <a:spcPct val="100000"/>
                        </a:lnSpc>
                      </a:pPr>
                      <a:r>
                        <a:rPr lang="ja-JP" sz="1200" u="none" strike="noStrike" dirty="0">
                          <a:solidFill>
                            <a:schemeClr val="tx1"/>
                          </a:solidFill>
                          <a:latin typeface="+mn-lt"/>
                          <a:ea typeface="MS Mincho"/>
                          <a:cs typeface="+mn-cs"/>
                        </a:rPr>
                        <a:t>12.9（11.3、14.7）</a:t>
                      </a:r>
                    </a:p>
                  </a:txBody>
                  <a:tcPr anchor="b"/>
                </a:tc>
                <a:tc>
                  <a:txBody>
                    <a:bodyPr/>
                    <a:lstStyle/>
                    <a:p>
                      <a:pPr marL="0" algn="ctr" defTabSz="914400" rtl="0" eaLnBrk="1" fontAlgn="b" latinLnBrk="0" hangingPunct="1">
                        <a:lnSpc>
                          <a:spcPct val="100000"/>
                        </a:lnSpc>
                      </a:pPr>
                      <a:r>
                        <a:rPr lang="ja-JP" sz="1200" u="none" strike="noStrike">
                          <a:solidFill>
                            <a:schemeClr val="tx1"/>
                          </a:solidFill>
                          <a:latin typeface="+mn-lt"/>
                          <a:ea typeface="MS Mincho"/>
                          <a:cs typeface="+mn-cs"/>
                        </a:rPr>
                        <a:t>10.5（9.2、11.2）</a:t>
                      </a:r>
                    </a:p>
                  </a:txBody>
                  <a:tcPr anchor="b"/>
                </a:tc>
                <a:tc>
                  <a:txBody>
                    <a:bodyPr/>
                    <a:lstStyle/>
                    <a:p>
                      <a:pPr marL="0" algn="ctr" defTabSz="914400" rtl="0" eaLnBrk="1" fontAlgn="b" latinLnBrk="0" hangingPunct="1">
                        <a:lnSpc>
                          <a:spcPct val="100000"/>
                        </a:lnSpc>
                      </a:pPr>
                      <a:r>
                        <a:rPr lang="ja-JP" sz="1200" u="none" strike="noStrike">
                          <a:solidFill>
                            <a:schemeClr val="tx1"/>
                          </a:solidFill>
                          <a:latin typeface="+mn-lt"/>
                          <a:ea typeface="MS Mincho"/>
                          <a:cs typeface="+mn-cs"/>
                        </a:rPr>
                        <a:t>10.5（9.3、11.2）</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200" u="none" strike="noStrike">
                          <a:latin typeface="+mn-lt"/>
                          <a:ea typeface="MS Mincho"/>
                        </a:rPr>
                        <a:t>HR（95%CI）</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200" u="none" strike="noStrike">
                          <a:solidFill>
                            <a:schemeClr val="tx1"/>
                          </a:solidFill>
                          <a:latin typeface="+mn-lt"/>
                          <a:ea typeface="MS Mincho"/>
                          <a:cs typeface="+mn-cs"/>
                        </a:rPr>
                        <a:t>0.71</a:t>
                      </a:r>
                      <a:r>
                        <a:rPr lang="ja-JP" sz="1200" u="none" strike="noStrike" baseline="0">
                          <a:solidFill>
                            <a:schemeClr val="tx1"/>
                          </a:solidFill>
                          <a:latin typeface="+mn-lt"/>
                          <a:ea typeface="MS Mincho"/>
                          <a:cs typeface="+mn-cs"/>
                        </a:rPr>
                        <a:t>（0.55、0.93）</a:t>
                      </a:r>
                    </a:p>
                  </a:txBody>
                  <a:tcPr anchor="b"/>
                </a:tc>
                <a:tc>
                  <a:txBody>
                    <a:bodyPr/>
                    <a:lstStyle/>
                    <a:p>
                      <a:pPr marL="0" algn="ctr" defTabSz="914400" rtl="0" eaLnBrk="1" fontAlgn="b" latinLnBrk="0" hangingPunct="1">
                        <a:lnSpc>
                          <a:spcPct val="100000"/>
                        </a:lnSpc>
                      </a:pPr>
                      <a:r>
                        <a:rPr lang="ja-JP" sz="1200" u="none" strike="noStrike">
                          <a:solidFill>
                            <a:schemeClr val="tx1"/>
                          </a:solidFill>
                          <a:latin typeface="+mn-lt"/>
                          <a:ea typeface="MS Mincho"/>
                          <a:cs typeface="+mn-cs"/>
                        </a:rPr>
                        <a:t>0.82</a:t>
                      </a:r>
                      <a:r>
                        <a:rPr lang="ja-JP" sz="1200" u="none" strike="noStrike" baseline="0">
                          <a:solidFill>
                            <a:schemeClr val="tx1"/>
                          </a:solidFill>
                          <a:latin typeface="+mn-lt"/>
                          <a:ea typeface="MS Mincho"/>
                          <a:cs typeface="+mn-cs"/>
                        </a:rPr>
                        <a:t> （0.68、1.00）</a:t>
                      </a:r>
                    </a:p>
                  </a:txBody>
                  <a:tcPr anchor="b"/>
                </a:tc>
                <a:tc>
                  <a:txBody>
                    <a:bodyPr/>
                    <a:lstStyle/>
                    <a:p>
                      <a:pPr marL="0" algn="ctr" defTabSz="914400" rtl="0" eaLnBrk="1" fontAlgn="b" latinLnBrk="0" hangingPunct="1">
                        <a:lnSpc>
                          <a:spcPct val="100000"/>
                        </a:lnSpc>
                      </a:pPr>
                      <a:r>
                        <a:rPr lang="ja-JP" sz="1200" u="none" strike="noStrike" dirty="0">
                          <a:solidFill>
                            <a:schemeClr val="tx1"/>
                          </a:solidFill>
                          <a:latin typeface="+mn-lt"/>
                          <a:ea typeface="MS Mincho"/>
                          <a:cs typeface="+mn-cs"/>
                        </a:rPr>
                        <a:t>0.65</a:t>
                      </a:r>
                      <a:r>
                        <a:rPr lang="ja-JP" sz="1200" u="none" strike="noStrike" baseline="0" dirty="0">
                          <a:solidFill>
                            <a:schemeClr val="tx1"/>
                          </a:solidFill>
                          <a:latin typeface="+mn-lt"/>
                          <a:ea typeface="MS Mincho"/>
                          <a:cs typeface="+mn-cs"/>
                        </a:rPr>
                        <a:t> （0.49、0.84）</a:t>
                      </a:r>
                    </a:p>
                  </a:txBody>
                  <a:tcPr anchor="b"/>
                </a:tc>
                <a:tc>
                  <a:txBody>
                    <a:bodyPr/>
                    <a:lstStyle/>
                    <a:p>
                      <a:pPr marL="0" algn="ctr" defTabSz="914400" rtl="0" eaLnBrk="1" fontAlgn="b" latinLnBrk="0" hangingPunct="1">
                        <a:lnSpc>
                          <a:spcPct val="100000"/>
                        </a:lnSpc>
                      </a:pPr>
                      <a:r>
                        <a:rPr lang="ja-JP" sz="1200" u="none" strike="noStrike" dirty="0">
                          <a:solidFill>
                            <a:schemeClr val="tx1"/>
                          </a:solidFill>
                          <a:latin typeface="+mn-lt"/>
                          <a:ea typeface="MS Mincho"/>
                          <a:cs typeface="+mn-cs"/>
                        </a:rPr>
                        <a:t>0.75</a:t>
                      </a:r>
                      <a:r>
                        <a:rPr lang="ja-JP" sz="1200" u="none" strike="noStrike" baseline="0" dirty="0">
                          <a:solidFill>
                            <a:schemeClr val="tx1"/>
                          </a:solidFill>
                          <a:latin typeface="+mn-lt"/>
                          <a:ea typeface="MS Mincho"/>
                          <a:cs typeface="+mn-cs"/>
                        </a:rPr>
                        <a:t> （0.62、0.91）</a:t>
                      </a:r>
                    </a:p>
                  </a:txBody>
                  <a:tcPr anchor="b"/>
                </a:tc>
                <a:tc>
                  <a:txBody>
                    <a:bodyPr/>
                    <a:lstStyle/>
                    <a:p>
                      <a:pPr marL="0" algn="ctr" defTabSz="914400" rtl="0" eaLnBrk="1" fontAlgn="b" latinLnBrk="0" hangingPunct="1">
                        <a:lnSpc>
                          <a:spcPct val="100000"/>
                        </a:lnSpc>
                      </a:pPr>
                      <a:r>
                        <a:rPr lang="ja-JP" sz="1200" u="none" strike="noStrike" dirty="0">
                          <a:solidFill>
                            <a:schemeClr val="tx1"/>
                          </a:solidFill>
                          <a:latin typeface="+mn-lt"/>
                          <a:ea typeface="MS Mincho"/>
                          <a:cs typeface="+mn-cs"/>
                        </a:rPr>
                        <a:t>-</a:t>
                      </a:r>
                    </a:p>
                  </a:txBody>
                  <a:tcPr anchor="b"/>
                </a:tc>
                <a:tc>
                  <a:txBody>
                    <a:bodyPr/>
                    <a:lstStyle/>
                    <a:p>
                      <a:pPr marL="0" algn="ctr" defTabSz="914400" rtl="0" eaLnBrk="1" fontAlgn="b" latinLnBrk="0" hangingPunct="1">
                        <a:lnSpc>
                          <a:spcPct val="100000"/>
                        </a:lnSpc>
                      </a:pPr>
                      <a:r>
                        <a:rPr lang="ja-JP" sz="1200" u="none" strike="noStrike" dirty="0">
                          <a:solidFill>
                            <a:schemeClr val="tx1"/>
                          </a:solidFill>
                          <a:latin typeface="+mn-lt"/>
                          <a:ea typeface="MS Mincho"/>
                          <a:cs typeface="+mn-cs"/>
                        </a:rPr>
                        <a:t>-</a:t>
                      </a:r>
                    </a:p>
                  </a:txBody>
                  <a:tcPr anchor="b"/>
                </a:tc>
                <a:extLst>
                  <a:ext uri="{0D108BD9-81ED-4DB2-BD59-A6C34878D82A}">
                    <a16:rowId xmlns:a16="http://schemas.microsoft.com/office/drawing/2014/main" val="2843280724"/>
                  </a:ext>
                </a:extLst>
              </a:tr>
            </a:tbl>
          </a:graphicData>
        </a:graphic>
      </p:graphicFrame>
      <p:graphicFrame>
        <p:nvGraphicFramePr>
          <p:cNvPr id="7" name="Table 6">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1837487649"/>
              </p:ext>
            </p:extLst>
          </p:nvPr>
        </p:nvGraphicFramePr>
        <p:xfrm>
          <a:off x="304799" y="2967014"/>
          <a:ext cx="11450880" cy="1280160"/>
        </p:xfrm>
        <a:graphic>
          <a:graphicData uri="http://schemas.openxmlformats.org/drawingml/2006/table">
            <a:tbl>
              <a:tblPr>
                <a:tableStyleId>{BC89EF96-8CEA-46FF-86C4-4CE0E7609802}</a:tableStyleId>
              </a:tblPr>
              <a:tblGrid>
                <a:gridCol w="1642998">
                  <a:extLst>
                    <a:ext uri="{9D8B030D-6E8A-4147-A177-3AD203B41FA5}">
                      <a16:colId xmlns:a16="http://schemas.microsoft.com/office/drawing/2014/main" val="571746565"/>
                    </a:ext>
                  </a:extLst>
                </a:gridCol>
                <a:gridCol w="1634647">
                  <a:extLst>
                    <a:ext uri="{9D8B030D-6E8A-4147-A177-3AD203B41FA5}">
                      <a16:colId xmlns:a16="http://schemas.microsoft.com/office/drawing/2014/main" val="3673068908"/>
                    </a:ext>
                  </a:extLst>
                </a:gridCol>
                <a:gridCol w="1634647">
                  <a:extLst>
                    <a:ext uri="{9D8B030D-6E8A-4147-A177-3AD203B41FA5}">
                      <a16:colId xmlns:a16="http://schemas.microsoft.com/office/drawing/2014/main" val="3402502934"/>
                    </a:ext>
                  </a:extLst>
                </a:gridCol>
                <a:gridCol w="1634647">
                  <a:extLst>
                    <a:ext uri="{9D8B030D-6E8A-4147-A177-3AD203B41FA5}">
                      <a16:colId xmlns:a16="http://schemas.microsoft.com/office/drawing/2014/main" val="1224472214"/>
                    </a:ext>
                  </a:extLst>
                </a:gridCol>
                <a:gridCol w="1634647">
                  <a:extLst>
                    <a:ext uri="{9D8B030D-6E8A-4147-A177-3AD203B41FA5}">
                      <a16:colId xmlns:a16="http://schemas.microsoft.com/office/drawing/2014/main" val="2356921914"/>
                    </a:ext>
                  </a:extLst>
                </a:gridCol>
                <a:gridCol w="1634647">
                  <a:extLst>
                    <a:ext uri="{9D8B030D-6E8A-4147-A177-3AD203B41FA5}">
                      <a16:colId xmlns:a16="http://schemas.microsoft.com/office/drawing/2014/main" val="974195814"/>
                    </a:ext>
                  </a:extLst>
                </a:gridCol>
                <a:gridCol w="1634647">
                  <a:extLst>
                    <a:ext uri="{9D8B030D-6E8A-4147-A177-3AD203B41FA5}">
                      <a16:colId xmlns:a16="http://schemas.microsoft.com/office/drawing/2014/main" val="2981542559"/>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200" b="1" u="none" strike="noStrike" kern="1200" dirty="0">
                        <a:solidFill>
                          <a:schemeClr val="tx2"/>
                        </a:solidFill>
                        <a:effectLst/>
                        <a:latin typeface="+mn-lt"/>
                        <a:ea typeface="+mn-ea"/>
                        <a:cs typeface="+mn-cs"/>
                      </a:endParaRPr>
                    </a:p>
                  </a:txBody>
                  <a:tcPr anchor="b">
                    <a:solidFill>
                      <a:schemeClr val="accent1"/>
                    </a:solidFill>
                  </a:tcPr>
                </a:tc>
                <a:tc gridSpan="6">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200" b="1" u="none" strike="noStrike" dirty="0">
                          <a:solidFill>
                            <a:schemeClr val="tx2"/>
                          </a:solidFill>
                          <a:latin typeface="+mn-lt"/>
                          <a:ea typeface="MS Mincho"/>
                        </a:rPr>
                        <a:t>デュルバルマブ+トレメリムマブ+EP</a:t>
                      </a:r>
                    </a:p>
                  </a:txBody>
                  <a:tcPr anchor="b">
                    <a:solidFill>
                      <a:schemeClr val="accent1"/>
                    </a:solidFill>
                  </a:tcPr>
                </a:tc>
                <a:tc hMerge="1">
                  <a:txBody>
                    <a:bodyPr/>
                    <a:lstStyle/>
                    <a:p>
                      <a:endParaRPr lang="en-GB"/>
                    </a:p>
                  </a:txBody>
                  <a:tcPr/>
                </a:tc>
                <a:tc hMerge="1">
                  <a:txBody>
                    <a:bodyPr/>
                    <a:lstStyle/>
                    <a:p>
                      <a:pPr marL="0" algn="l" defTabSz="914400" rtl="0" eaLnBrk="1" fontAlgn="b" latinLnBrk="0" hangingPunct="1">
                        <a:lnSpc>
                          <a:spcPct val="100000"/>
                        </a:lnSpc>
                      </a:pPr>
                      <a:endParaRPr lang="en-US" sz="1400" b="1" u="none" strike="noStrike" kern="1200" dirty="0">
                        <a:solidFill>
                          <a:schemeClr val="tx2"/>
                        </a:solidFill>
                        <a:effectLst/>
                        <a:latin typeface="+mn-lt"/>
                        <a:ea typeface="+mn-ea"/>
                        <a:cs typeface="+mn-cs"/>
                      </a:endParaRPr>
                    </a:p>
                  </a:txBody>
                  <a:tcPr anchor="b">
                    <a:solidFill>
                      <a:schemeClr val="accent1"/>
                    </a:solidFill>
                  </a:tcPr>
                </a:tc>
                <a:tc hMerge="1">
                  <a:txBody>
                    <a:bodyPr/>
                    <a:lstStyle/>
                    <a:p>
                      <a:endParaRPr lang="en-GB"/>
                    </a:p>
                  </a:txBody>
                  <a:tcPr/>
                </a:tc>
                <a:tc hMerge="1">
                  <a:txBody>
                    <a:bodyPr/>
                    <a:lstStyle/>
                    <a:p>
                      <a:pPr marL="0" algn="l" defTabSz="914400" rtl="0" eaLnBrk="1" fontAlgn="b" latinLnBrk="0" hangingPunct="1">
                        <a:lnSpc>
                          <a:spcPct val="100000"/>
                        </a:lnSpc>
                      </a:pPr>
                      <a:endParaRPr lang="en-US" sz="1400" b="1" u="none" strike="noStrike" kern="1200" dirty="0">
                        <a:solidFill>
                          <a:schemeClr val="tx2"/>
                        </a:solidFill>
                        <a:effectLst/>
                        <a:latin typeface="+mn-lt"/>
                        <a:ea typeface="+mn-ea"/>
                        <a:cs typeface="+mn-cs"/>
                      </a:endParaRPr>
                    </a:p>
                  </a:txBody>
                  <a:tcPr anchor="b">
                    <a:solidFill>
                      <a:schemeClr val="accent1"/>
                    </a:solidFill>
                  </a:tcPr>
                </a:tc>
                <a:tc hMerge="1">
                  <a:txBody>
                    <a:bodyPr/>
                    <a:lstStyle/>
                    <a:p>
                      <a:pPr marL="0" algn="l" defTabSz="914400" rtl="0" eaLnBrk="1" fontAlgn="b" latinLnBrk="0" hangingPunct="1">
                        <a:lnSpc>
                          <a:spcPct val="100000"/>
                        </a:lnSpc>
                      </a:pPr>
                      <a:endParaRPr lang="en-US" sz="1600" b="1" u="none" strike="noStrike" kern="1200" dirty="0">
                        <a:solidFill>
                          <a:schemeClr val="tx2"/>
                        </a:solidFill>
                        <a:effectLst/>
                        <a:latin typeface="+mn-lt"/>
                        <a:ea typeface="+mn-ea"/>
                        <a:cs typeface="+mn-cs"/>
                      </a:endParaRPr>
                    </a:p>
                  </a:txBody>
                  <a:tcPr anchor="b">
                    <a:solidFill>
                      <a:schemeClr val="accent1"/>
                    </a:solidFill>
                  </a:tcPr>
                </a:tc>
                <a:extLst>
                  <a:ext uri="{0D108BD9-81ED-4DB2-BD59-A6C34878D82A}">
                    <a16:rowId xmlns:a16="http://schemas.microsoft.com/office/drawing/2014/main" val="2740508010"/>
                  </a:ext>
                </a:extLst>
              </a:tr>
              <a:tr h="23566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200" b="1" u="none" strike="noStrike" kern="1200" dirty="0">
                        <a:solidFill>
                          <a:schemeClr val="tx2"/>
                        </a:solidFill>
                        <a:effectLst/>
                        <a:latin typeface="+mn-lt"/>
                        <a:ea typeface="+mn-ea"/>
                        <a:cs typeface="+mn-cs"/>
                      </a:endParaRPr>
                    </a:p>
                  </a:txBody>
                  <a:tcPr anchor="b">
                    <a:solidFill>
                      <a:schemeClr val="accent1"/>
                    </a:solidFill>
                  </a:tcPr>
                </a:tc>
                <a:tc>
                  <a:txBody>
                    <a:bodyPr/>
                    <a:lstStyle/>
                    <a:p>
                      <a:pPr marL="0" algn="ctr" defTabSz="914400" rtl="0" eaLnBrk="1" fontAlgn="b" latinLnBrk="0" hangingPunct="1">
                        <a:lnSpc>
                          <a:spcPct val="100000"/>
                        </a:lnSpc>
                      </a:pPr>
                      <a:r>
                        <a:rPr lang="ja-JP" sz="1200" b="1" u="none" strike="noStrike">
                          <a:solidFill>
                            <a:schemeClr val="tx2"/>
                          </a:solidFill>
                          <a:latin typeface="+mn-lt"/>
                          <a:ea typeface="MS Mincho"/>
                          <a:cs typeface="+mn-cs"/>
                        </a:rPr>
                        <a:t>DQB1 * 03:01陽性（n=58）</a:t>
                      </a:r>
                    </a:p>
                  </a:txBody>
                  <a:tcPr anchor="b">
                    <a:solidFill>
                      <a:schemeClr val="accent1"/>
                    </a:solidFill>
                  </a:tcPr>
                </a:tc>
                <a:tc>
                  <a:txBody>
                    <a:bodyPr/>
                    <a:lstStyle/>
                    <a:p>
                      <a:pPr marL="0" algn="ctr" defTabSz="914400" rtl="0" eaLnBrk="1" fontAlgn="b" latinLnBrk="0" hangingPunct="1">
                        <a:lnSpc>
                          <a:spcPct val="100000"/>
                        </a:lnSpc>
                      </a:pPr>
                      <a:r>
                        <a:rPr lang="ja-JP" sz="1200" b="1" u="none" strike="noStrike">
                          <a:solidFill>
                            <a:schemeClr val="tx2"/>
                          </a:solidFill>
                          <a:latin typeface="+mn-lt"/>
                          <a:ea typeface="MS Mincho"/>
                          <a:cs typeface="+mn-cs"/>
                        </a:rPr>
                        <a:t>DQB1*03:01陰性（n=84）</a:t>
                      </a:r>
                    </a:p>
                  </a:txBody>
                  <a:tcPr anchor="b">
                    <a:solidFill>
                      <a:schemeClr val="accent1"/>
                    </a:solidFill>
                  </a:tcPr>
                </a:tc>
                <a:tc>
                  <a:txBody>
                    <a:bodyPr/>
                    <a:lstStyle/>
                    <a:p>
                      <a:pPr marL="0" algn="ctr" defTabSz="914400" rtl="0" eaLnBrk="1" fontAlgn="b" latinLnBrk="0" hangingPunct="1">
                        <a:lnSpc>
                          <a:spcPct val="100000"/>
                        </a:lnSpc>
                      </a:pPr>
                      <a:r>
                        <a:rPr lang="ja-JP" sz="1200" b="1" u="none" strike="noStrike">
                          <a:solidFill>
                            <a:schemeClr val="tx2"/>
                          </a:solidFill>
                          <a:latin typeface="+mn-lt"/>
                          <a:ea typeface="MS Mincho"/>
                          <a:cs typeface="+mn-cs"/>
                        </a:rPr>
                        <a:t>DQB1*03:02陽性（n=21）</a:t>
                      </a:r>
                    </a:p>
                  </a:txBody>
                  <a:tcPr anchor="b">
                    <a:solidFill>
                      <a:schemeClr val="accent1"/>
                    </a:solidFill>
                  </a:tcPr>
                </a:tc>
                <a:tc>
                  <a:txBody>
                    <a:bodyPr/>
                    <a:lstStyle/>
                    <a:p>
                      <a:pPr marL="0" algn="ctr" defTabSz="914400" rtl="0" eaLnBrk="1" fontAlgn="b" latinLnBrk="0" hangingPunct="1">
                        <a:lnSpc>
                          <a:spcPct val="100000"/>
                        </a:lnSpc>
                      </a:pPr>
                      <a:r>
                        <a:rPr lang="ja-JP" sz="1200" b="1" u="none" strike="noStrike" dirty="0">
                          <a:solidFill>
                            <a:schemeClr val="tx2"/>
                          </a:solidFill>
                          <a:latin typeface="+mn-lt"/>
                          <a:ea typeface="MS Mincho"/>
                          <a:cs typeface="+mn-cs"/>
                        </a:rPr>
                        <a:t>DQB1*03:02陰性（n=121）</a:t>
                      </a:r>
                    </a:p>
                  </a:txBody>
                  <a:tcPr anchor="b">
                    <a:solidFill>
                      <a:schemeClr val="accent1"/>
                    </a:solidFill>
                  </a:tcPr>
                </a:tc>
                <a:tc>
                  <a:txBody>
                    <a:bodyPr/>
                    <a:lstStyle/>
                    <a:p>
                      <a:pPr marL="0" algn="ctr" defTabSz="914400" rtl="0" eaLnBrk="1" fontAlgn="b" latinLnBrk="0" hangingPunct="1">
                        <a:lnSpc>
                          <a:spcPct val="100000"/>
                        </a:lnSpc>
                      </a:pPr>
                      <a:r>
                        <a:rPr lang="ja-JP" sz="1200" b="1" u="none" strike="noStrike" dirty="0">
                          <a:solidFill>
                            <a:schemeClr val="tx2"/>
                          </a:solidFill>
                          <a:latin typeface="+mn-lt"/>
                          <a:ea typeface="MS Mincho"/>
                          <a:cs typeface="+mn-cs"/>
                        </a:rPr>
                        <a:t>DQB1*03:03陽性（n=12）</a:t>
                      </a:r>
                    </a:p>
                  </a:txBody>
                  <a:tcPr anchor="b">
                    <a:solidFill>
                      <a:schemeClr val="accent1"/>
                    </a:solidFill>
                  </a:tcPr>
                </a:tc>
                <a:tc>
                  <a:txBody>
                    <a:bodyPr/>
                    <a:lstStyle/>
                    <a:p>
                      <a:pPr marL="0" algn="ctr" defTabSz="914400" rtl="0" eaLnBrk="1" fontAlgn="b" latinLnBrk="0" hangingPunct="1">
                        <a:lnSpc>
                          <a:spcPct val="100000"/>
                        </a:lnSpc>
                      </a:pPr>
                      <a:r>
                        <a:rPr lang="ja-JP" sz="1200" b="1" u="none" strike="noStrike">
                          <a:solidFill>
                            <a:schemeClr val="tx2"/>
                          </a:solidFill>
                          <a:latin typeface="+mn-lt"/>
                          <a:ea typeface="MS Mincho"/>
                          <a:cs typeface="+mn-cs"/>
                        </a:rPr>
                        <a:t>DQB1*03:03陰性（n=130）</a:t>
                      </a:r>
                    </a:p>
                  </a:txBody>
                  <a:tcPr anchor="b">
                    <a:solidFill>
                      <a:schemeClr val="accent1"/>
                    </a:solidFill>
                  </a:tcPr>
                </a:tc>
                <a:extLst>
                  <a:ext uri="{0D108BD9-81ED-4DB2-BD59-A6C34878D82A}">
                    <a16:rowId xmlns:a16="http://schemas.microsoft.com/office/drawing/2014/main" val="281582079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200" u="none" strike="noStrike">
                          <a:solidFill>
                            <a:schemeClr val="tx1"/>
                          </a:solidFill>
                          <a:latin typeface="+mn-lt"/>
                          <a:ea typeface="MS Mincho"/>
                          <a:cs typeface="+mn-cs"/>
                        </a:rPr>
                        <a:t>mOS、</a:t>
                      </a:r>
                      <a:r>
                        <a:rPr lang="ja-JP" sz="1200" u="none" strike="noStrike" baseline="0">
                          <a:solidFill>
                            <a:schemeClr val="tx1"/>
                          </a:solidFill>
                          <a:latin typeface="+mn-lt"/>
                          <a:ea typeface="MS Mincho"/>
                          <a:cs typeface="+mn-cs"/>
                        </a:rPr>
                        <a:t>月（95%CI）</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200" u="none" strike="noStrike">
                          <a:solidFill>
                            <a:schemeClr val="tx1"/>
                          </a:solidFill>
                          <a:latin typeface="+mn-lt"/>
                          <a:ea typeface="MS Mincho"/>
                          <a:cs typeface="+mn-cs"/>
                        </a:rPr>
                        <a:t>14.9（10.4、21.2）</a:t>
                      </a:r>
                    </a:p>
                  </a:txBody>
                  <a:tcPr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sz="1200" u="none" strike="noStrike" dirty="0">
                          <a:solidFill>
                            <a:schemeClr val="tx1"/>
                          </a:solidFill>
                          <a:latin typeface="+mn-lt"/>
                          <a:ea typeface="MS Mincho"/>
                          <a:cs typeface="+mn-cs"/>
                        </a:rPr>
                        <a:t>10.5（7.6、12.9）</a:t>
                      </a:r>
                    </a:p>
                  </a:txBody>
                  <a:tcPr anchor="b"/>
                </a:tc>
                <a:tc>
                  <a:txBody>
                    <a:bodyPr/>
                    <a:lstStyle/>
                    <a:p>
                      <a:pPr marL="0" algn="ctr" defTabSz="914400" rtl="0" eaLnBrk="1" fontAlgn="b" latinLnBrk="0" hangingPunct="1">
                        <a:lnSpc>
                          <a:spcPct val="100000"/>
                        </a:lnSpc>
                      </a:pPr>
                      <a:r>
                        <a:rPr lang="ja-JP" sz="1200" u="none" strike="noStrike">
                          <a:solidFill>
                            <a:schemeClr val="tx1"/>
                          </a:solidFill>
                          <a:latin typeface="+mn-lt"/>
                          <a:ea typeface="MS Mincho"/>
                          <a:cs typeface="+mn-cs"/>
                        </a:rPr>
                        <a:t>10.6（6.0、</a:t>
                      </a:r>
                      <a:r>
                        <a:rPr lang="ja-JP" sz="1200" u="none" strike="noStrike" baseline="0">
                          <a:solidFill>
                            <a:schemeClr val="tx1"/>
                          </a:solidFill>
                          <a:latin typeface="+mn-lt"/>
                          <a:ea typeface="MS Mincho"/>
                          <a:cs typeface="+mn-cs"/>
                        </a:rPr>
                        <a:t> 13.1）</a:t>
                      </a:r>
                    </a:p>
                  </a:txBody>
                  <a:tcPr anchor="b"/>
                </a:tc>
                <a:tc>
                  <a:txBody>
                    <a:bodyPr/>
                    <a:lstStyle/>
                    <a:p>
                      <a:pPr marL="0" algn="ctr" defTabSz="914400" rtl="0" eaLnBrk="1" fontAlgn="b" latinLnBrk="0" hangingPunct="1">
                        <a:lnSpc>
                          <a:spcPct val="100000"/>
                        </a:lnSpc>
                      </a:pPr>
                      <a:r>
                        <a:rPr lang="ja-JP" sz="1200" u="none" strike="noStrike">
                          <a:solidFill>
                            <a:schemeClr val="tx1"/>
                          </a:solidFill>
                          <a:latin typeface="+mn-lt"/>
                          <a:ea typeface="MS Mincho"/>
                          <a:cs typeface="+mn-cs"/>
                        </a:rPr>
                        <a:t>12.6（10.0、14.9）</a:t>
                      </a:r>
                    </a:p>
                  </a:txBody>
                  <a:tcPr anchor="b"/>
                </a:tc>
                <a:tc>
                  <a:txBody>
                    <a:bodyPr/>
                    <a:lstStyle/>
                    <a:p>
                      <a:pPr marL="0" algn="ctr" defTabSz="914400" rtl="0" eaLnBrk="1" fontAlgn="b" latinLnBrk="0" hangingPunct="1">
                        <a:lnSpc>
                          <a:spcPct val="100000"/>
                        </a:lnSpc>
                      </a:pPr>
                      <a:r>
                        <a:rPr lang="ja-JP" sz="1200" u="none" strike="noStrike" dirty="0">
                          <a:solidFill>
                            <a:schemeClr val="tx1"/>
                          </a:solidFill>
                          <a:latin typeface="+mn-lt"/>
                          <a:ea typeface="MS Mincho"/>
                          <a:cs typeface="+mn-cs"/>
                        </a:rPr>
                        <a:t>10.7（6.2、NE）</a:t>
                      </a:r>
                    </a:p>
                  </a:txBody>
                  <a:tcPr anchor="b"/>
                </a:tc>
                <a:tc>
                  <a:txBody>
                    <a:bodyPr/>
                    <a:lstStyle/>
                    <a:p>
                      <a:pPr marL="0" algn="ctr" defTabSz="914400" rtl="0" eaLnBrk="1" fontAlgn="b" latinLnBrk="0" hangingPunct="1">
                        <a:lnSpc>
                          <a:spcPct val="100000"/>
                        </a:lnSpc>
                      </a:pPr>
                      <a:r>
                        <a:rPr lang="ja-JP" sz="1200" u="none" strike="noStrike" dirty="0">
                          <a:solidFill>
                            <a:schemeClr val="tx1"/>
                          </a:solidFill>
                          <a:latin typeface="+mn-lt"/>
                          <a:ea typeface="MS Mincho"/>
                          <a:cs typeface="+mn-cs"/>
                        </a:rPr>
                        <a:t>11.4（9.8、14.0）</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spcBef>
                          <a:spcPts val="0"/>
                        </a:spcBef>
                      </a:pPr>
                      <a:r>
                        <a:rPr lang="ja-JP" sz="1200" u="none" strike="noStrike" dirty="0">
                          <a:latin typeface="+mn-lt"/>
                          <a:ea typeface="MS Mincho"/>
                        </a:rPr>
                        <a:t>HR（95%CI）</a:t>
                      </a:r>
                    </a:p>
                  </a:txBody>
                  <a:tcPr anchor="b"/>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200" u="none" strike="noStrike">
                          <a:solidFill>
                            <a:schemeClr val="tx1"/>
                          </a:solidFill>
                          <a:latin typeface="+mn-lt"/>
                          <a:ea typeface="MS Mincho"/>
                          <a:cs typeface="+mn-cs"/>
                        </a:rPr>
                        <a:t>0.59</a:t>
                      </a:r>
                      <a:r>
                        <a:rPr lang="ja-JP" sz="1200" u="none" strike="noStrike" baseline="0">
                          <a:solidFill>
                            <a:schemeClr val="tx1"/>
                          </a:solidFill>
                          <a:latin typeface="+mn-lt"/>
                          <a:ea typeface="MS Mincho"/>
                          <a:cs typeface="+mn-cs"/>
                        </a:rPr>
                        <a:t>（0.39、0.88）</a:t>
                      </a:r>
                    </a:p>
                  </a:txBody>
                  <a:tcPr anchor="b"/>
                </a:tc>
                <a:tc hMerge="1">
                  <a:txBody>
                    <a:bodyPr/>
                    <a:lstStyle/>
                    <a:p>
                      <a:pPr marL="0" algn="l" defTabSz="914400" rtl="0" eaLnBrk="1" fontAlgn="b" latinLnBrk="0" hangingPunct="1">
                        <a:lnSpc>
                          <a:spcPct val="100000"/>
                        </a:lnSpc>
                      </a:pPr>
                      <a:endParaRPr lang="en-CN" sz="1400" u="none" strike="noStrike" kern="1200" dirty="0">
                        <a:solidFill>
                          <a:schemeClr val="tx1"/>
                        </a:solidFill>
                        <a:effectLst/>
                        <a:latin typeface="+mn-lt"/>
                        <a:ea typeface="+mn-ea"/>
                        <a:cs typeface="+mn-cs"/>
                      </a:endParaRPr>
                    </a:p>
                  </a:txBody>
                  <a:tcPr anchor="b"/>
                </a:tc>
                <a:tc gridSpan="2">
                  <a:txBody>
                    <a:bodyPr/>
                    <a:lstStyle/>
                    <a:p>
                      <a:pPr marL="0" algn="ctr" defTabSz="914400" rtl="0" eaLnBrk="1" fontAlgn="b" latinLnBrk="0" hangingPunct="1">
                        <a:lnSpc>
                          <a:spcPct val="100000"/>
                        </a:lnSpc>
                      </a:pPr>
                      <a:r>
                        <a:rPr lang="ja-JP" sz="1200" u="none" strike="noStrike">
                          <a:solidFill>
                            <a:schemeClr val="tx1"/>
                          </a:solidFill>
                          <a:latin typeface="+mn-lt"/>
                          <a:ea typeface="MS Mincho"/>
                          <a:cs typeface="+mn-cs"/>
                        </a:rPr>
                        <a:t>1.18</a:t>
                      </a:r>
                      <a:r>
                        <a:rPr lang="ja-JP" sz="1200" u="none" strike="noStrike" baseline="0">
                          <a:solidFill>
                            <a:schemeClr val="tx1"/>
                          </a:solidFill>
                          <a:latin typeface="+mn-lt"/>
                          <a:ea typeface="MS Mincho"/>
                          <a:cs typeface="+mn-cs"/>
                        </a:rPr>
                        <a:t> （0.68、1.94）</a:t>
                      </a:r>
                    </a:p>
                  </a:txBody>
                  <a:tcPr anchor="b"/>
                </a:tc>
                <a:tc hMerge="1">
                  <a:txBody>
                    <a:bodyPr/>
                    <a:lstStyle/>
                    <a:p>
                      <a:pPr marL="0" algn="l" defTabSz="914400" rtl="0" eaLnBrk="1" fontAlgn="b" latinLnBrk="0" hangingPunct="1">
                        <a:lnSpc>
                          <a:spcPct val="100000"/>
                        </a:lnSpc>
                      </a:pPr>
                      <a:endParaRPr lang="en-CN" sz="1400" u="none" strike="noStrike" kern="1200" dirty="0">
                        <a:solidFill>
                          <a:schemeClr val="tx1"/>
                        </a:solidFill>
                        <a:effectLst/>
                        <a:latin typeface="+mn-lt"/>
                        <a:ea typeface="+mn-ea"/>
                        <a:cs typeface="+mn-cs"/>
                      </a:endParaRPr>
                    </a:p>
                  </a:txBody>
                  <a:tcPr anchor="b"/>
                </a:tc>
                <a:tc gridSpan="2">
                  <a:txBody>
                    <a:bodyPr/>
                    <a:lstStyle/>
                    <a:p>
                      <a:pPr marL="0" algn="ctr" defTabSz="914400" rtl="0" eaLnBrk="1" fontAlgn="b" latinLnBrk="0" hangingPunct="1">
                        <a:lnSpc>
                          <a:spcPct val="100000"/>
                        </a:lnSpc>
                      </a:pPr>
                      <a:r>
                        <a:rPr lang="ja-JP" sz="1200" u="none" strike="noStrike" dirty="0">
                          <a:solidFill>
                            <a:schemeClr val="tx1"/>
                          </a:solidFill>
                          <a:latin typeface="+mn-lt"/>
                          <a:ea typeface="MS Mincho"/>
                          <a:cs typeface="+mn-cs"/>
                        </a:rPr>
                        <a:t>0.65（0.28、1.31）</a:t>
                      </a:r>
                    </a:p>
                  </a:txBody>
                  <a:tcPr anchor="b"/>
                </a:tc>
                <a:tc hMerge="1">
                  <a:txBody>
                    <a:bodyPr/>
                    <a:lstStyle/>
                    <a:p>
                      <a:pPr marL="0" algn="l" defTabSz="914400" rtl="0" eaLnBrk="1" fontAlgn="b" latinLnBrk="0" hangingPunct="1">
                        <a:lnSpc>
                          <a:spcPct val="100000"/>
                        </a:lnSpc>
                      </a:pPr>
                      <a:endParaRPr lang="en-CN" sz="1400" u="none" strike="noStrike" kern="1200" dirty="0">
                        <a:solidFill>
                          <a:schemeClr val="tx1"/>
                        </a:solidFill>
                        <a:effectLst/>
                        <a:latin typeface="+mn-lt"/>
                        <a:ea typeface="+mn-ea"/>
                        <a:cs typeface="+mn-cs"/>
                      </a:endParaRPr>
                    </a:p>
                  </a:txBody>
                  <a:tcPr anchor="b"/>
                </a:tc>
                <a:extLst>
                  <a:ext uri="{0D108BD9-81ED-4DB2-BD59-A6C34878D82A}">
                    <a16:rowId xmlns:a16="http://schemas.microsoft.com/office/drawing/2014/main" val="2843280724"/>
                  </a:ext>
                </a:extLst>
              </a:tr>
            </a:tbl>
          </a:graphicData>
        </a:graphic>
      </p:graphicFrame>
    </p:spTree>
    <p:extLst>
      <p:ext uri="{BB962C8B-B14F-4D97-AF65-F5344CB8AC3E}">
        <p14:creationId xmlns:p14="http://schemas.microsoft.com/office/powerpoint/2010/main" val="5747250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OA12.01：悪性胸膜中皮腫における化学免疫療法に対する反応のゲノムおよび免疫細胞のランドスケープ – Anagnostou V、他</a:t>
            </a:r>
          </a:p>
        </p:txBody>
      </p:sp>
      <p:sp>
        <p:nvSpPr>
          <p:cNvPr id="3" name="Content Placeholder 2"/>
          <p:cNvSpPr>
            <a:spLocks noGrp="1"/>
          </p:cNvSpPr>
          <p:nvPr>
            <p:ph idx="1"/>
          </p:nvPr>
        </p:nvSpPr>
        <p:spPr/>
        <p:txBody>
          <a:bodyPr/>
          <a:lstStyle/>
          <a:p>
            <a:r>
              <a:rPr lang="ja-JP" b="1"/>
              <a:t>治験の目的</a:t>
            </a:r>
          </a:p>
          <a:p>
            <a:pPr lvl="1"/>
            <a:r>
              <a:rPr lang="ja-JP"/>
              <a:t>悪性胸膜中皮腫患者の反応と生存に対するゲノムおよび免疫細胞ランドスケープの影響を評価する</a:t>
            </a:r>
          </a:p>
          <a:p>
            <a:pPr>
              <a:spcBef>
                <a:spcPts val="1800"/>
              </a:spcBef>
            </a:pPr>
            <a:r>
              <a:rPr lang="ja-JP" b="1"/>
              <a:t>方法</a:t>
            </a:r>
          </a:p>
          <a:p>
            <a:pPr lvl="1"/>
            <a:r>
              <a:rPr lang="ja-JP"/>
              <a:t>PrE0505試験において、デュルバルマブ+シスプラチン+ペメトレキセドを投与された悪性胸膜中皮腫患者55人から末梢血およびFFPEサンプルを採取し、全エクソームシーケンスとゲノムワイドな焦点、および大規模コピー数異常分析、ならびにT細胞受容体シーケンシング、IHCを使用して検査し、PD-L1発現とCD8+T細胞密度を決定</a:t>
            </a:r>
          </a:p>
          <a:p>
            <a:pPr lvl="1"/>
            <a:r>
              <a:rPr lang="ja-JP"/>
              <a:t>ゲノムおよび免疫細胞ランドスケープが放射線効果およびOSに及ぼす影響を評価</a:t>
            </a:r>
          </a:p>
        </p:txBody>
      </p:sp>
      <p:sp>
        <p:nvSpPr>
          <p:cNvPr id="5" name="Text Placeholder 4"/>
          <p:cNvSpPr>
            <a:spLocks noGrp="1"/>
          </p:cNvSpPr>
          <p:nvPr>
            <p:ph type="body" sz="quarter" idx="11"/>
          </p:nvPr>
        </p:nvSpPr>
        <p:spPr/>
        <p:txBody>
          <a:bodyPr/>
          <a:lstStyle/>
          <a:p>
            <a:r>
              <a:rPr lang="ja-JP"/>
              <a:t>Anagnostou V、他J Thorac Oncol 2021年16（補遺）：抄録番号 OA12.01</a:t>
            </a:r>
          </a:p>
        </p:txBody>
      </p:sp>
    </p:spTree>
    <p:extLst>
      <p:ext uri="{BB962C8B-B14F-4D97-AF65-F5344CB8AC3E}">
        <p14:creationId xmlns:p14="http://schemas.microsoft.com/office/powerpoint/2010/main" val="21274609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OA12.01：悪性胸膜中皮腫における化学免疫療法に対する反応のゲノムおよび免疫細胞のランドスケープ – Anagnostou V、他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Anagnostou V、他J Thorac Oncol 2021年16（補遺）：抄録番号 OA12.01</a:t>
            </a:r>
          </a:p>
        </p:txBody>
      </p:sp>
      <p:sp>
        <p:nvSpPr>
          <p:cNvPr id="6" name="TextBox 5">
            <a:extLst>
              <a:ext uri="{FF2B5EF4-FFF2-40B4-BE49-F238E27FC236}">
                <a16:creationId xmlns:a16="http://schemas.microsoft.com/office/drawing/2014/main" id="{407A6294-CFB6-412D-8CE7-BF71B4E7B6DA}"/>
              </a:ext>
            </a:extLst>
          </p:cNvPr>
          <p:cNvSpPr txBox="1"/>
          <p:nvPr/>
        </p:nvSpPr>
        <p:spPr>
          <a:xfrm>
            <a:off x="2783459" y="1417735"/>
            <a:ext cx="1292341" cy="338554"/>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lang="ja-JP" sz="1600" b="1">
                <a:solidFill>
                  <a:schemeClr val="tx1"/>
                </a:solidFill>
                <a:latin typeface="Arial"/>
                <a:ea typeface="MS Mincho"/>
                <a:cs typeface="Arial"/>
                <a:sym typeface="Arial"/>
              </a:rPr>
              <a:t>全患者</a:t>
            </a:r>
          </a:p>
        </p:txBody>
      </p:sp>
      <p:sp>
        <p:nvSpPr>
          <p:cNvPr id="7" name="TextBox 6">
            <a:extLst>
              <a:ext uri="{FF2B5EF4-FFF2-40B4-BE49-F238E27FC236}">
                <a16:creationId xmlns:a16="http://schemas.microsoft.com/office/drawing/2014/main" id="{FFB4BF7D-79BF-4759-A96A-346334D2E9C0}"/>
              </a:ext>
            </a:extLst>
          </p:cNvPr>
          <p:cNvSpPr txBox="1"/>
          <p:nvPr/>
        </p:nvSpPr>
        <p:spPr>
          <a:xfrm>
            <a:off x="8029576" y="1417735"/>
            <a:ext cx="2079415" cy="338554"/>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ja-JP" sz="1600" b="1" i="0" u="none" strike="noStrike" cap="none" normalizeH="0" baseline="0" noProof="0">
                <a:ln>
                  <a:noFill/>
                </a:ln>
                <a:solidFill>
                  <a:schemeClr val="tx1"/>
                </a:solidFill>
                <a:uLnTx/>
                <a:uFillTx/>
                <a:latin typeface="Arial"/>
                <a:ea typeface="MS Mincho"/>
                <a:cs typeface="Arial"/>
                <a:sym typeface="Arial"/>
              </a:rPr>
              <a:t>類上皮の患者</a:t>
            </a:r>
          </a:p>
        </p:txBody>
      </p:sp>
      <p:grpSp>
        <p:nvGrpSpPr>
          <p:cNvPr id="8" name="Group 7">
            <a:extLst>
              <a:ext uri="{FF2B5EF4-FFF2-40B4-BE49-F238E27FC236}">
                <a16:creationId xmlns:a16="http://schemas.microsoft.com/office/drawing/2014/main" id="{40602AB6-83D8-49A7-851B-6F8B99B13DE6}"/>
              </a:ext>
            </a:extLst>
          </p:cNvPr>
          <p:cNvGrpSpPr/>
          <p:nvPr/>
        </p:nvGrpSpPr>
        <p:grpSpPr>
          <a:xfrm>
            <a:off x="260778" y="1666333"/>
            <a:ext cx="5306902" cy="2472588"/>
            <a:chOff x="260778" y="1605373"/>
            <a:chExt cx="5306902" cy="2581736"/>
          </a:xfrm>
        </p:grpSpPr>
        <p:grpSp>
          <p:nvGrpSpPr>
            <p:cNvPr id="9" name="Group 8">
              <a:extLst>
                <a:ext uri="{FF2B5EF4-FFF2-40B4-BE49-F238E27FC236}">
                  <a16:creationId xmlns:a16="http://schemas.microsoft.com/office/drawing/2014/main" id="{B6D3660B-CD2B-4A7B-8978-C9045BEFEDB7}"/>
                </a:ext>
              </a:extLst>
            </p:cNvPr>
            <p:cNvGrpSpPr/>
            <p:nvPr/>
          </p:nvGrpSpPr>
          <p:grpSpPr>
            <a:xfrm>
              <a:off x="260778" y="1605373"/>
              <a:ext cx="5306902" cy="2581736"/>
              <a:chOff x="260778" y="1625693"/>
              <a:chExt cx="5306902" cy="2581736"/>
            </a:xfrm>
          </p:grpSpPr>
          <p:sp>
            <p:nvSpPr>
              <p:cNvPr id="27" name="Freeform 21">
                <a:extLst>
                  <a:ext uri="{FF2B5EF4-FFF2-40B4-BE49-F238E27FC236}">
                    <a16:creationId xmlns:a16="http://schemas.microsoft.com/office/drawing/2014/main" id="{A6519D05-65D6-49E1-B6E2-EE2142673FE7}"/>
                  </a:ext>
                </a:extLst>
              </p:cNvPr>
              <p:cNvSpPr>
                <a:spLocks/>
              </p:cNvSpPr>
              <p:nvPr/>
            </p:nvSpPr>
            <p:spPr bwMode="auto">
              <a:xfrm>
                <a:off x="1076971" y="1743362"/>
                <a:ext cx="4267187" cy="19182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8" name="Line 21">
                <a:extLst>
                  <a:ext uri="{FF2B5EF4-FFF2-40B4-BE49-F238E27FC236}">
                    <a16:creationId xmlns:a16="http://schemas.microsoft.com/office/drawing/2014/main" id="{28AB8870-0FED-422D-A295-7C7FAB3EA319}"/>
                  </a:ext>
                </a:extLst>
              </p:cNvPr>
              <p:cNvSpPr>
                <a:spLocks noChangeShapeType="1"/>
              </p:cNvSpPr>
              <p:nvPr/>
            </p:nvSpPr>
            <p:spPr bwMode="auto">
              <a:xfrm>
                <a:off x="5364666"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10353EB-29E3-4539-ADB3-871B80AA272E}"/>
                  </a:ext>
                </a:extLst>
              </p:cNvPr>
              <p:cNvSpPr txBox="1"/>
              <p:nvPr/>
            </p:nvSpPr>
            <p:spPr>
              <a:xfrm>
                <a:off x="5144087" y="3714342"/>
                <a:ext cx="423593" cy="330262"/>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40</a:t>
                </a:r>
              </a:p>
            </p:txBody>
          </p:sp>
          <p:sp>
            <p:nvSpPr>
              <p:cNvPr id="30" name="Line 21">
                <a:extLst>
                  <a:ext uri="{FF2B5EF4-FFF2-40B4-BE49-F238E27FC236}">
                    <a16:creationId xmlns:a16="http://schemas.microsoft.com/office/drawing/2014/main" id="{B3A25898-F301-47D9-93AE-1CCE79F30AE4}"/>
                  </a:ext>
                </a:extLst>
              </p:cNvPr>
              <p:cNvSpPr>
                <a:spLocks noChangeShapeType="1"/>
              </p:cNvSpPr>
              <p:nvPr/>
            </p:nvSpPr>
            <p:spPr bwMode="auto">
              <a:xfrm>
                <a:off x="4304642"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C226B0A-0927-4402-AC80-720F56AAADF7}"/>
                  </a:ext>
                </a:extLst>
              </p:cNvPr>
              <p:cNvSpPr txBox="1"/>
              <p:nvPr/>
            </p:nvSpPr>
            <p:spPr>
              <a:xfrm>
                <a:off x="4084065" y="3714342"/>
                <a:ext cx="423593" cy="330262"/>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a:t>
                </a:r>
              </a:p>
            </p:txBody>
          </p:sp>
          <p:sp>
            <p:nvSpPr>
              <p:cNvPr id="32" name="Line 21">
                <a:extLst>
                  <a:ext uri="{FF2B5EF4-FFF2-40B4-BE49-F238E27FC236}">
                    <a16:creationId xmlns:a16="http://schemas.microsoft.com/office/drawing/2014/main" id="{177783E6-CB07-43B0-980A-2F99407E4A86}"/>
                  </a:ext>
                </a:extLst>
              </p:cNvPr>
              <p:cNvSpPr>
                <a:spLocks noChangeShapeType="1"/>
              </p:cNvSpPr>
              <p:nvPr/>
            </p:nvSpPr>
            <p:spPr bwMode="auto">
              <a:xfrm>
                <a:off x="3244618"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3C1D873-DDF0-49BC-8226-B5EDF0BD6D5A}"/>
                  </a:ext>
                </a:extLst>
              </p:cNvPr>
              <p:cNvSpPr txBox="1"/>
              <p:nvPr/>
            </p:nvSpPr>
            <p:spPr>
              <a:xfrm>
                <a:off x="3024039" y="3714342"/>
                <a:ext cx="423593" cy="330262"/>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34" name="Line 21">
                <a:extLst>
                  <a:ext uri="{FF2B5EF4-FFF2-40B4-BE49-F238E27FC236}">
                    <a16:creationId xmlns:a16="http://schemas.microsoft.com/office/drawing/2014/main" id="{B849EE3E-C3CE-4734-82C1-00CB9ACBFF13}"/>
                  </a:ext>
                </a:extLst>
              </p:cNvPr>
              <p:cNvSpPr>
                <a:spLocks noChangeShapeType="1"/>
              </p:cNvSpPr>
              <p:nvPr/>
            </p:nvSpPr>
            <p:spPr bwMode="auto">
              <a:xfrm>
                <a:off x="2184593"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7323D87-FEE5-435D-B0F5-B5B39B14AC55}"/>
                  </a:ext>
                </a:extLst>
              </p:cNvPr>
              <p:cNvSpPr txBox="1"/>
              <p:nvPr/>
            </p:nvSpPr>
            <p:spPr>
              <a:xfrm>
                <a:off x="1964015" y="3714342"/>
                <a:ext cx="423593" cy="330262"/>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36" name="Line 21">
                <a:extLst>
                  <a:ext uri="{FF2B5EF4-FFF2-40B4-BE49-F238E27FC236}">
                    <a16:creationId xmlns:a16="http://schemas.microsoft.com/office/drawing/2014/main" id="{B1B39DF3-0BF8-4488-AD79-0E795EF61D85}"/>
                  </a:ext>
                </a:extLst>
              </p:cNvPr>
              <p:cNvSpPr>
                <a:spLocks noChangeShapeType="1"/>
              </p:cNvSpPr>
              <p:nvPr/>
            </p:nvSpPr>
            <p:spPr bwMode="auto">
              <a:xfrm>
                <a:off x="1124567"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1704A6C5-681E-49AD-A791-97878F47B2C8}"/>
                  </a:ext>
                </a:extLst>
              </p:cNvPr>
              <p:cNvSpPr txBox="1"/>
              <p:nvPr/>
            </p:nvSpPr>
            <p:spPr>
              <a:xfrm>
                <a:off x="872974" y="3714342"/>
                <a:ext cx="485625" cy="330262"/>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sp>
            <p:nvSpPr>
              <p:cNvPr id="38" name="TextBox 37">
                <a:extLst>
                  <a:ext uri="{FF2B5EF4-FFF2-40B4-BE49-F238E27FC236}">
                    <a16:creationId xmlns:a16="http://schemas.microsoft.com/office/drawing/2014/main" id="{F3CE2F82-6485-4FC5-8FE8-5768A051E285}"/>
                  </a:ext>
                </a:extLst>
              </p:cNvPr>
              <p:cNvSpPr txBox="1"/>
              <p:nvPr/>
            </p:nvSpPr>
            <p:spPr>
              <a:xfrm>
                <a:off x="2613334" y="3886066"/>
                <a:ext cx="1268296" cy="321363"/>
              </a:xfrm>
              <a:prstGeom prst="rect">
                <a:avLst/>
              </a:prstGeom>
              <a:noFill/>
            </p:spPr>
            <p:txBody>
              <a:bodyPr wrap="none" rtlCol="0">
                <a:spAutoFit/>
              </a:bodyPr>
              <a:lstStyle/>
              <a:p>
                <a:pPr algn="ctr" fontAlgn="base">
                  <a:spcBef>
                    <a:spcPct val="0"/>
                  </a:spcBef>
                  <a:spcAft>
                    <a:spcPct val="0"/>
                  </a:spcAft>
                </a:pPr>
                <a:r>
                  <a:rPr lang="ja-JP" sz="1400" dirty="0">
                    <a:solidFill>
                      <a:srgbClr val="363636"/>
                    </a:solidFill>
                    <a:latin typeface="Arial" panose="020B0604020202020204" pitchFamily="34" charset="0"/>
                    <a:ea typeface="MS Mincho"/>
                    <a:cs typeface="Arial" panose="020B0604020202020204" pitchFamily="34" charset="0"/>
                  </a:rPr>
                  <a:t>経過期間、月</a:t>
                </a:r>
              </a:p>
            </p:txBody>
          </p:sp>
          <p:sp>
            <p:nvSpPr>
              <p:cNvPr id="39" name="Line 6">
                <a:extLst>
                  <a:ext uri="{FF2B5EF4-FFF2-40B4-BE49-F238E27FC236}">
                    <a16:creationId xmlns:a16="http://schemas.microsoft.com/office/drawing/2014/main" id="{9DD324A4-84E8-4FBD-B9B8-1AA8D249E27A}"/>
                  </a:ext>
                </a:extLst>
              </p:cNvPr>
              <p:cNvSpPr>
                <a:spLocks noChangeShapeType="1"/>
              </p:cNvSpPr>
              <p:nvPr/>
            </p:nvSpPr>
            <p:spPr bwMode="auto">
              <a:xfrm>
                <a:off x="1002090" y="173750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0" name="Line 7">
                <a:extLst>
                  <a:ext uri="{FF2B5EF4-FFF2-40B4-BE49-F238E27FC236}">
                    <a16:creationId xmlns:a16="http://schemas.microsoft.com/office/drawing/2014/main" id="{D78B14BA-79B5-4D8D-81DC-21C24B850D9D}"/>
                  </a:ext>
                </a:extLst>
              </p:cNvPr>
              <p:cNvSpPr>
                <a:spLocks noChangeShapeType="1"/>
              </p:cNvSpPr>
              <p:nvPr/>
            </p:nvSpPr>
            <p:spPr bwMode="auto">
              <a:xfrm>
                <a:off x="1002090" y="211020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1" name="Line 8">
                <a:extLst>
                  <a:ext uri="{FF2B5EF4-FFF2-40B4-BE49-F238E27FC236}">
                    <a16:creationId xmlns:a16="http://schemas.microsoft.com/office/drawing/2014/main" id="{68FFB142-CB09-4600-9E72-05A3CC35283A}"/>
                  </a:ext>
                </a:extLst>
              </p:cNvPr>
              <p:cNvSpPr>
                <a:spLocks noChangeShapeType="1"/>
              </p:cNvSpPr>
              <p:nvPr/>
            </p:nvSpPr>
            <p:spPr bwMode="auto">
              <a:xfrm>
                <a:off x="1002090" y="246617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2" name="Line 9">
                <a:extLst>
                  <a:ext uri="{FF2B5EF4-FFF2-40B4-BE49-F238E27FC236}">
                    <a16:creationId xmlns:a16="http://schemas.microsoft.com/office/drawing/2014/main" id="{2A261CBA-45CA-4C23-8ED3-446C2AB7B32D}"/>
                  </a:ext>
                </a:extLst>
              </p:cNvPr>
              <p:cNvSpPr>
                <a:spLocks noChangeShapeType="1"/>
              </p:cNvSpPr>
              <p:nvPr/>
            </p:nvSpPr>
            <p:spPr bwMode="auto">
              <a:xfrm>
                <a:off x="1002090" y="283364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3" name="Line 10">
                <a:extLst>
                  <a:ext uri="{FF2B5EF4-FFF2-40B4-BE49-F238E27FC236}">
                    <a16:creationId xmlns:a16="http://schemas.microsoft.com/office/drawing/2014/main" id="{B2247101-EDEE-48A5-AC24-14FE76F47C31}"/>
                  </a:ext>
                </a:extLst>
              </p:cNvPr>
              <p:cNvSpPr>
                <a:spLocks noChangeShapeType="1"/>
              </p:cNvSpPr>
              <p:nvPr/>
            </p:nvSpPr>
            <p:spPr bwMode="auto">
              <a:xfrm>
                <a:off x="1002090" y="31934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4" name="Line 11">
                <a:extLst>
                  <a:ext uri="{FF2B5EF4-FFF2-40B4-BE49-F238E27FC236}">
                    <a16:creationId xmlns:a16="http://schemas.microsoft.com/office/drawing/2014/main" id="{A8C4A541-5628-4B06-BBEF-16F6FE0E8699}"/>
                  </a:ext>
                </a:extLst>
              </p:cNvPr>
              <p:cNvSpPr>
                <a:spLocks noChangeShapeType="1"/>
              </p:cNvSpPr>
              <p:nvPr/>
            </p:nvSpPr>
            <p:spPr bwMode="auto">
              <a:xfrm>
                <a:off x="1002090" y="355708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5" name="TextBox 44">
                <a:extLst>
                  <a:ext uri="{FF2B5EF4-FFF2-40B4-BE49-F238E27FC236}">
                    <a16:creationId xmlns:a16="http://schemas.microsoft.com/office/drawing/2014/main" id="{9240EDF8-8D4D-4064-9483-D7A24CDCF1AA}"/>
                  </a:ext>
                </a:extLst>
              </p:cNvPr>
              <p:cNvSpPr txBox="1"/>
              <p:nvPr/>
            </p:nvSpPr>
            <p:spPr>
              <a:xfrm rot="16200000">
                <a:off x="-255300" y="2511968"/>
                <a:ext cx="1339933"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残存確率</a:t>
                </a:r>
              </a:p>
            </p:txBody>
          </p:sp>
          <p:sp>
            <p:nvSpPr>
              <p:cNvPr id="46" name="TextBox 45">
                <a:extLst>
                  <a:ext uri="{FF2B5EF4-FFF2-40B4-BE49-F238E27FC236}">
                    <a16:creationId xmlns:a16="http://schemas.microsoft.com/office/drawing/2014/main" id="{0899C431-8237-461D-8F0F-73E64039A30C}"/>
                  </a:ext>
                </a:extLst>
              </p:cNvPr>
              <p:cNvSpPr txBox="1"/>
              <p:nvPr/>
            </p:nvSpPr>
            <p:spPr>
              <a:xfrm>
                <a:off x="546444" y="1625693"/>
                <a:ext cx="433131"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a:t>
                </a:r>
              </a:p>
            </p:txBody>
          </p:sp>
          <p:sp>
            <p:nvSpPr>
              <p:cNvPr id="47" name="TextBox 46">
                <a:extLst>
                  <a:ext uri="{FF2B5EF4-FFF2-40B4-BE49-F238E27FC236}">
                    <a16:creationId xmlns:a16="http://schemas.microsoft.com/office/drawing/2014/main" id="{88D9B9E8-565C-4B92-9670-3BC1EF82A169}"/>
                  </a:ext>
                </a:extLst>
              </p:cNvPr>
              <p:cNvSpPr txBox="1"/>
              <p:nvPr/>
            </p:nvSpPr>
            <p:spPr>
              <a:xfrm>
                <a:off x="546448" y="1999773"/>
                <a:ext cx="433132"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0.8</a:t>
                </a:r>
              </a:p>
            </p:txBody>
          </p:sp>
          <p:sp>
            <p:nvSpPr>
              <p:cNvPr id="48" name="TextBox 47">
                <a:extLst>
                  <a:ext uri="{FF2B5EF4-FFF2-40B4-BE49-F238E27FC236}">
                    <a16:creationId xmlns:a16="http://schemas.microsoft.com/office/drawing/2014/main" id="{620D4436-DC5B-48AA-9B28-010A52B0833E}"/>
                  </a:ext>
                </a:extLst>
              </p:cNvPr>
              <p:cNvSpPr txBox="1"/>
              <p:nvPr/>
            </p:nvSpPr>
            <p:spPr>
              <a:xfrm>
                <a:off x="546448" y="2355576"/>
                <a:ext cx="433132"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0.6</a:t>
                </a:r>
              </a:p>
            </p:txBody>
          </p:sp>
          <p:sp>
            <p:nvSpPr>
              <p:cNvPr id="49" name="TextBox 48">
                <a:extLst>
                  <a:ext uri="{FF2B5EF4-FFF2-40B4-BE49-F238E27FC236}">
                    <a16:creationId xmlns:a16="http://schemas.microsoft.com/office/drawing/2014/main" id="{0C1E3B08-5AC4-4779-81D4-8B589BC49424}"/>
                  </a:ext>
                </a:extLst>
              </p:cNvPr>
              <p:cNvSpPr txBox="1"/>
              <p:nvPr/>
            </p:nvSpPr>
            <p:spPr>
              <a:xfrm>
                <a:off x="546448" y="2722886"/>
                <a:ext cx="433132"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0.4</a:t>
                </a:r>
              </a:p>
            </p:txBody>
          </p:sp>
          <p:sp>
            <p:nvSpPr>
              <p:cNvPr id="50" name="TextBox 49">
                <a:extLst>
                  <a:ext uri="{FF2B5EF4-FFF2-40B4-BE49-F238E27FC236}">
                    <a16:creationId xmlns:a16="http://schemas.microsoft.com/office/drawing/2014/main" id="{721C71A6-0B82-4F9A-A9EF-DBE68679E6D7}"/>
                  </a:ext>
                </a:extLst>
              </p:cNvPr>
              <p:cNvSpPr txBox="1"/>
              <p:nvPr/>
            </p:nvSpPr>
            <p:spPr>
              <a:xfrm>
                <a:off x="546448" y="3082524"/>
                <a:ext cx="433132"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0.2</a:t>
                </a:r>
              </a:p>
            </p:txBody>
          </p:sp>
          <p:sp>
            <p:nvSpPr>
              <p:cNvPr id="51" name="TextBox 50">
                <a:extLst>
                  <a:ext uri="{FF2B5EF4-FFF2-40B4-BE49-F238E27FC236}">
                    <a16:creationId xmlns:a16="http://schemas.microsoft.com/office/drawing/2014/main" id="{F11D73EE-0BB6-46D9-A9FE-985BCF19F145}"/>
                  </a:ext>
                </a:extLst>
              </p:cNvPr>
              <p:cNvSpPr txBox="1"/>
              <p:nvPr/>
            </p:nvSpPr>
            <p:spPr>
              <a:xfrm>
                <a:off x="695536" y="3445996"/>
                <a:ext cx="284052"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sp>
            <p:nvSpPr>
              <p:cNvPr id="52" name="TextBox 51">
                <a:extLst>
                  <a:ext uri="{FF2B5EF4-FFF2-40B4-BE49-F238E27FC236}">
                    <a16:creationId xmlns:a16="http://schemas.microsoft.com/office/drawing/2014/main" id="{8618C429-DE4B-45EB-B61E-9B999E370B2F}"/>
                  </a:ext>
                </a:extLst>
              </p:cNvPr>
              <p:cNvSpPr txBox="1"/>
              <p:nvPr/>
            </p:nvSpPr>
            <p:spPr>
              <a:xfrm>
                <a:off x="1337849" y="3003763"/>
                <a:ext cx="2433680" cy="678237"/>
              </a:xfrm>
              <a:prstGeom prst="rect">
                <a:avLst/>
              </a:prstGeom>
              <a:noFill/>
            </p:spPr>
            <p:txBody>
              <a:bodyPr wrap="none" rtlCol="0">
                <a:spAutoFit/>
              </a:bodyPr>
              <a:lstStyle/>
              <a:p>
                <a:r>
                  <a:rPr lang="ja-JP" sz="1200">
                    <a:solidFill>
                      <a:schemeClr val="tx1"/>
                    </a:solidFill>
                  </a:rPr>
                  <a:t>有害な生殖細胞変異なし</a:t>
                </a:r>
              </a:p>
              <a:p>
                <a:r>
                  <a:rPr lang="ja-JP" sz="1200">
                    <a:solidFill>
                      <a:schemeClr val="tx1"/>
                    </a:solidFill>
                  </a:rPr>
                  <a:t>有害な生殖細胞変異</a:t>
                </a:r>
              </a:p>
              <a:p>
                <a:r>
                  <a:rPr lang="ja-JP" sz="1200">
                    <a:solidFill>
                      <a:schemeClr val="tx1"/>
                    </a:solidFill>
                  </a:rPr>
                  <a:t>打ち切り</a:t>
                </a:r>
              </a:p>
            </p:txBody>
          </p:sp>
          <p:cxnSp>
            <p:nvCxnSpPr>
              <p:cNvPr id="53" name="Straight Connector 52">
                <a:extLst>
                  <a:ext uri="{FF2B5EF4-FFF2-40B4-BE49-F238E27FC236}">
                    <a16:creationId xmlns:a16="http://schemas.microsoft.com/office/drawing/2014/main" id="{F200DD3B-C6FB-45EB-99CE-A2131281D7F1}"/>
                  </a:ext>
                </a:extLst>
              </p:cNvPr>
              <p:cNvCxnSpPr>
                <a:cxnSpLocks/>
              </p:cNvCxnSpPr>
              <p:nvPr/>
            </p:nvCxnSpPr>
            <p:spPr>
              <a:xfrm>
                <a:off x="1177512" y="3161462"/>
                <a:ext cx="18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2990784-1F34-4B6D-B148-318E846C38B4}"/>
                  </a:ext>
                </a:extLst>
              </p:cNvPr>
              <p:cNvCxnSpPr>
                <a:cxnSpLocks/>
              </p:cNvCxnSpPr>
              <p:nvPr/>
            </p:nvCxnSpPr>
            <p:spPr>
              <a:xfrm>
                <a:off x="1177512" y="3347573"/>
                <a:ext cx="180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EE1BC27-7688-479A-A379-F7210EDE0CAC}"/>
                  </a:ext>
                </a:extLst>
              </p:cNvPr>
              <p:cNvCxnSpPr>
                <a:cxnSpLocks/>
              </p:cNvCxnSpPr>
              <p:nvPr/>
            </p:nvCxnSpPr>
            <p:spPr>
              <a:xfrm>
                <a:off x="1229591" y="3512139"/>
                <a:ext cx="0" cy="7555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40D5E31-38D3-4D28-A973-F93C41A6B657}"/>
                  </a:ext>
                </a:extLst>
              </p:cNvPr>
              <p:cNvCxnSpPr>
                <a:cxnSpLocks/>
              </p:cNvCxnSpPr>
              <p:nvPr/>
            </p:nvCxnSpPr>
            <p:spPr>
              <a:xfrm>
                <a:off x="1337849" y="3512139"/>
                <a:ext cx="0" cy="75554"/>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10" name="Freeform: Shape 274">
              <a:extLst>
                <a:ext uri="{FF2B5EF4-FFF2-40B4-BE49-F238E27FC236}">
                  <a16:creationId xmlns:a16="http://schemas.microsoft.com/office/drawing/2014/main" id="{3BB2F7F4-8AA4-44B0-BD0F-FB07951972B8}"/>
                </a:ext>
              </a:extLst>
            </p:cNvPr>
            <p:cNvSpPr/>
            <p:nvPr/>
          </p:nvSpPr>
          <p:spPr>
            <a:xfrm>
              <a:off x="1192235" y="1719587"/>
              <a:ext cx="3384000" cy="1836000"/>
            </a:xfrm>
            <a:custGeom>
              <a:avLst/>
              <a:gdLst>
                <a:gd name="connsiteX0" fmla="*/ 4207002 w 4207002"/>
                <a:gd name="connsiteY0" fmla="*/ 2263340 h 2263340"/>
                <a:gd name="connsiteX1" fmla="*/ 4207002 w 4207002"/>
                <a:gd name="connsiteY1" fmla="*/ 1751857 h 2263340"/>
                <a:gd name="connsiteX2" fmla="*/ 3625187 w 4207002"/>
                <a:gd name="connsiteY2" fmla="*/ 1751857 h 2263340"/>
                <a:gd name="connsiteX3" fmla="*/ 3625187 w 4207002"/>
                <a:gd name="connsiteY3" fmla="*/ 1623984 h 2263340"/>
                <a:gd name="connsiteX4" fmla="*/ 3548463 w 4207002"/>
                <a:gd name="connsiteY4" fmla="*/ 1623984 h 2263340"/>
                <a:gd name="connsiteX5" fmla="*/ 3548463 w 4207002"/>
                <a:gd name="connsiteY5" fmla="*/ 1444962 h 2263340"/>
                <a:gd name="connsiteX6" fmla="*/ 2941063 w 4207002"/>
                <a:gd name="connsiteY6" fmla="*/ 1444962 h 2263340"/>
                <a:gd name="connsiteX7" fmla="*/ 2941063 w 4207002"/>
                <a:gd name="connsiteY7" fmla="*/ 1336272 h 2263340"/>
                <a:gd name="connsiteX8" fmla="*/ 2589419 w 4207002"/>
                <a:gd name="connsiteY8" fmla="*/ 1336272 h 2263340"/>
                <a:gd name="connsiteX9" fmla="*/ 2589419 w 4207002"/>
                <a:gd name="connsiteY9" fmla="*/ 1285123 h 2263340"/>
                <a:gd name="connsiteX10" fmla="*/ 2455155 w 4207002"/>
                <a:gd name="connsiteY10" fmla="*/ 1285123 h 2263340"/>
                <a:gd name="connsiteX11" fmla="*/ 2455155 w 4207002"/>
                <a:gd name="connsiteY11" fmla="*/ 1221181 h 2263340"/>
                <a:gd name="connsiteX12" fmla="*/ 2320891 w 4207002"/>
                <a:gd name="connsiteY12" fmla="*/ 1221181 h 2263340"/>
                <a:gd name="connsiteX13" fmla="*/ 2320891 w 4207002"/>
                <a:gd name="connsiteY13" fmla="*/ 1157249 h 2263340"/>
                <a:gd name="connsiteX14" fmla="*/ 2135467 w 4207002"/>
                <a:gd name="connsiteY14" fmla="*/ 1157249 h 2263340"/>
                <a:gd name="connsiteX15" fmla="*/ 2135467 w 4207002"/>
                <a:gd name="connsiteY15" fmla="*/ 1112491 h 2263340"/>
                <a:gd name="connsiteX16" fmla="*/ 2026778 w 4207002"/>
                <a:gd name="connsiteY16" fmla="*/ 1112491 h 2263340"/>
                <a:gd name="connsiteX17" fmla="*/ 2026778 w 4207002"/>
                <a:gd name="connsiteY17" fmla="*/ 1029376 h 2263340"/>
                <a:gd name="connsiteX18" fmla="*/ 1873330 w 4207002"/>
                <a:gd name="connsiteY18" fmla="*/ 1029376 h 2263340"/>
                <a:gd name="connsiteX19" fmla="*/ 1873330 w 4207002"/>
                <a:gd name="connsiteY19" fmla="*/ 965435 h 2263340"/>
                <a:gd name="connsiteX20" fmla="*/ 1611192 w 4207002"/>
                <a:gd name="connsiteY20" fmla="*/ 965435 h 2263340"/>
                <a:gd name="connsiteX21" fmla="*/ 1611192 w 4207002"/>
                <a:gd name="connsiteY21" fmla="*/ 856746 h 2263340"/>
                <a:gd name="connsiteX22" fmla="*/ 1540860 w 4207002"/>
                <a:gd name="connsiteY22" fmla="*/ 856746 h 2263340"/>
                <a:gd name="connsiteX23" fmla="*/ 1540860 w 4207002"/>
                <a:gd name="connsiteY23" fmla="*/ 767235 h 2263340"/>
                <a:gd name="connsiteX24" fmla="*/ 1476928 w 4207002"/>
                <a:gd name="connsiteY24" fmla="*/ 767235 h 2263340"/>
                <a:gd name="connsiteX25" fmla="*/ 1476928 w 4207002"/>
                <a:gd name="connsiteY25" fmla="*/ 658543 h 2263340"/>
                <a:gd name="connsiteX26" fmla="*/ 1412987 w 4207002"/>
                <a:gd name="connsiteY26" fmla="*/ 658543 h 2263340"/>
                <a:gd name="connsiteX27" fmla="*/ 1412987 w 4207002"/>
                <a:gd name="connsiteY27" fmla="*/ 601001 h 2263340"/>
                <a:gd name="connsiteX28" fmla="*/ 1361847 w 4207002"/>
                <a:gd name="connsiteY28" fmla="*/ 601001 h 2263340"/>
                <a:gd name="connsiteX29" fmla="*/ 1361847 w 4207002"/>
                <a:gd name="connsiteY29" fmla="*/ 524277 h 2263340"/>
                <a:gd name="connsiteX30" fmla="*/ 1125274 w 4207002"/>
                <a:gd name="connsiteY30" fmla="*/ 524277 h 2263340"/>
                <a:gd name="connsiteX31" fmla="*/ 1125274 w 4207002"/>
                <a:gd name="connsiteY31" fmla="*/ 485916 h 2263340"/>
                <a:gd name="connsiteX32" fmla="*/ 1048551 w 4207002"/>
                <a:gd name="connsiteY32" fmla="*/ 485916 h 2263340"/>
                <a:gd name="connsiteX33" fmla="*/ 1048551 w 4207002"/>
                <a:gd name="connsiteY33" fmla="*/ 409192 h 2263340"/>
                <a:gd name="connsiteX34" fmla="*/ 927078 w 4207002"/>
                <a:gd name="connsiteY34" fmla="*/ 409192 h 2263340"/>
                <a:gd name="connsiteX35" fmla="*/ 927078 w 4207002"/>
                <a:gd name="connsiteY35" fmla="*/ 358043 h 2263340"/>
                <a:gd name="connsiteX36" fmla="*/ 748054 w 4207002"/>
                <a:gd name="connsiteY36" fmla="*/ 358043 h 2263340"/>
                <a:gd name="connsiteX37" fmla="*/ 748054 w 4207002"/>
                <a:gd name="connsiteY37" fmla="*/ 294107 h 2263340"/>
                <a:gd name="connsiteX38" fmla="*/ 696906 w 4207002"/>
                <a:gd name="connsiteY38" fmla="*/ 294107 h 2263340"/>
                <a:gd name="connsiteX39" fmla="*/ 696906 w 4207002"/>
                <a:gd name="connsiteY39" fmla="*/ 230171 h 2263340"/>
                <a:gd name="connsiteX40" fmla="*/ 645756 w 4207002"/>
                <a:gd name="connsiteY40" fmla="*/ 230171 h 2263340"/>
                <a:gd name="connsiteX41" fmla="*/ 645756 w 4207002"/>
                <a:gd name="connsiteY41" fmla="*/ 140659 h 2263340"/>
                <a:gd name="connsiteX42" fmla="*/ 377224 w 4207002"/>
                <a:gd name="connsiteY42" fmla="*/ 140659 h 2263340"/>
                <a:gd name="connsiteX43" fmla="*/ 377224 w 4207002"/>
                <a:gd name="connsiteY43" fmla="*/ 57543 h 2263340"/>
                <a:gd name="connsiteX44" fmla="*/ 249352 w 4207002"/>
                <a:gd name="connsiteY44" fmla="*/ 57543 h 2263340"/>
                <a:gd name="connsiteX45" fmla="*/ 249352 w 4207002"/>
                <a:gd name="connsiteY45" fmla="*/ 0 h 2263340"/>
                <a:gd name="connsiteX46" fmla="*/ 0 w 4207002"/>
                <a:gd name="connsiteY46" fmla="*/ 0 h 2263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207002" h="2263340">
                  <a:moveTo>
                    <a:pt x="4207002" y="2263340"/>
                  </a:moveTo>
                  <a:lnTo>
                    <a:pt x="4207002" y="1751857"/>
                  </a:lnTo>
                  <a:lnTo>
                    <a:pt x="3625187" y="1751857"/>
                  </a:lnTo>
                  <a:lnTo>
                    <a:pt x="3625187" y="1623984"/>
                  </a:lnTo>
                  <a:lnTo>
                    <a:pt x="3548463" y="1623984"/>
                  </a:lnTo>
                  <a:lnTo>
                    <a:pt x="3548463" y="1444962"/>
                  </a:lnTo>
                  <a:lnTo>
                    <a:pt x="2941063" y="1444962"/>
                  </a:lnTo>
                  <a:lnTo>
                    <a:pt x="2941063" y="1336272"/>
                  </a:lnTo>
                  <a:lnTo>
                    <a:pt x="2589419" y="1336272"/>
                  </a:lnTo>
                  <a:lnTo>
                    <a:pt x="2589419" y="1285123"/>
                  </a:lnTo>
                  <a:lnTo>
                    <a:pt x="2455155" y="1285123"/>
                  </a:lnTo>
                  <a:lnTo>
                    <a:pt x="2455155" y="1221181"/>
                  </a:lnTo>
                  <a:lnTo>
                    <a:pt x="2320891" y="1221181"/>
                  </a:lnTo>
                  <a:lnTo>
                    <a:pt x="2320891" y="1157249"/>
                  </a:lnTo>
                  <a:lnTo>
                    <a:pt x="2135467" y="1157249"/>
                  </a:lnTo>
                  <a:lnTo>
                    <a:pt x="2135467" y="1112491"/>
                  </a:lnTo>
                  <a:lnTo>
                    <a:pt x="2026778" y="1112491"/>
                  </a:lnTo>
                  <a:lnTo>
                    <a:pt x="2026778" y="1029376"/>
                  </a:lnTo>
                  <a:lnTo>
                    <a:pt x="1873330" y="1029376"/>
                  </a:lnTo>
                  <a:lnTo>
                    <a:pt x="1873330" y="965435"/>
                  </a:lnTo>
                  <a:lnTo>
                    <a:pt x="1611192" y="965435"/>
                  </a:lnTo>
                  <a:lnTo>
                    <a:pt x="1611192" y="856746"/>
                  </a:lnTo>
                  <a:lnTo>
                    <a:pt x="1540860" y="856746"/>
                  </a:lnTo>
                  <a:lnTo>
                    <a:pt x="1540860" y="767235"/>
                  </a:lnTo>
                  <a:lnTo>
                    <a:pt x="1476928" y="767235"/>
                  </a:lnTo>
                  <a:lnTo>
                    <a:pt x="1476928" y="658543"/>
                  </a:lnTo>
                  <a:lnTo>
                    <a:pt x="1412987" y="658543"/>
                  </a:lnTo>
                  <a:lnTo>
                    <a:pt x="1412987" y="601001"/>
                  </a:lnTo>
                  <a:lnTo>
                    <a:pt x="1361847" y="601001"/>
                  </a:lnTo>
                  <a:lnTo>
                    <a:pt x="1361847" y="524277"/>
                  </a:lnTo>
                  <a:lnTo>
                    <a:pt x="1125274" y="524277"/>
                  </a:lnTo>
                  <a:lnTo>
                    <a:pt x="1125274" y="485916"/>
                  </a:lnTo>
                  <a:lnTo>
                    <a:pt x="1048551" y="485916"/>
                  </a:lnTo>
                  <a:lnTo>
                    <a:pt x="1048551" y="409192"/>
                  </a:lnTo>
                  <a:lnTo>
                    <a:pt x="927078" y="409192"/>
                  </a:lnTo>
                  <a:lnTo>
                    <a:pt x="927078" y="358043"/>
                  </a:lnTo>
                  <a:lnTo>
                    <a:pt x="748054" y="358043"/>
                  </a:lnTo>
                  <a:lnTo>
                    <a:pt x="748054" y="294107"/>
                  </a:lnTo>
                  <a:lnTo>
                    <a:pt x="696906" y="294107"/>
                  </a:lnTo>
                  <a:lnTo>
                    <a:pt x="696906" y="230171"/>
                  </a:lnTo>
                  <a:lnTo>
                    <a:pt x="645756" y="230171"/>
                  </a:lnTo>
                  <a:lnTo>
                    <a:pt x="645756" y="140659"/>
                  </a:lnTo>
                  <a:lnTo>
                    <a:pt x="377224" y="140659"/>
                  </a:lnTo>
                  <a:lnTo>
                    <a:pt x="377224" y="57543"/>
                  </a:lnTo>
                  <a:lnTo>
                    <a:pt x="249352" y="57543"/>
                  </a:lnTo>
                  <a:lnTo>
                    <a:pt x="249352" y="0"/>
                  </a:lnTo>
                  <a:lnTo>
                    <a:pt x="0" y="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 name="Freeform: Shape 275">
              <a:extLst>
                <a:ext uri="{FF2B5EF4-FFF2-40B4-BE49-F238E27FC236}">
                  <a16:creationId xmlns:a16="http://schemas.microsoft.com/office/drawing/2014/main" id="{DCABB0F7-B2D6-47BD-896A-70371F029356}"/>
                </a:ext>
              </a:extLst>
            </p:cNvPr>
            <p:cNvSpPr/>
            <p:nvPr/>
          </p:nvSpPr>
          <p:spPr>
            <a:xfrm>
              <a:off x="4226526" y="3118363"/>
              <a:ext cx="7662" cy="5840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 name="Freeform: Shape 276">
              <a:extLst>
                <a:ext uri="{FF2B5EF4-FFF2-40B4-BE49-F238E27FC236}">
                  <a16:creationId xmlns:a16="http://schemas.microsoft.com/office/drawing/2014/main" id="{A72D5569-929B-492D-867F-A225D80576EE}"/>
                </a:ext>
              </a:extLst>
            </p:cNvPr>
            <p:cNvSpPr/>
            <p:nvPr/>
          </p:nvSpPr>
          <p:spPr>
            <a:xfrm>
              <a:off x="4027316" y="2855659"/>
              <a:ext cx="7662" cy="5840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 name="Freeform: Shape 277">
              <a:extLst>
                <a:ext uri="{FF2B5EF4-FFF2-40B4-BE49-F238E27FC236}">
                  <a16:creationId xmlns:a16="http://schemas.microsoft.com/office/drawing/2014/main" id="{CCBD87C8-A27A-42F7-8C89-25171606CBF6}"/>
                </a:ext>
              </a:extLst>
            </p:cNvPr>
            <p:cNvSpPr/>
            <p:nvPr/>
          </p:nvSpPr>
          <p:spPr>
            <a:xfrm>
              <a:off x="3966023" y="2855659"/>
              <a:ext cx="7662" cy="5840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 name="Freeform: Shape 278">
              <a:extLst>
                <a:ext uri="{FF2B5EF4-FFF2-40B4-BE49-F238E27FC236}">
                  <a16:creationId xmlns:a16="http://schemas.microsoft.com/office/drawing/2014/main" id="{B40DE1D9-CA71-428A-B9BB-31883C056D23}"/>
                </a:ext>
              </a:extLst>
            </p:cNvPr>
            <p:cNvSpPr/>
            <p:nvPr/>
          </p:nvSpPr>
          <p:spPr>
            <a:xfrm>
              <a:off x="3736173" y="2855659"/>
              <a:ext cx="7662" cy="5840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 name="Freeform: Shape 279">
              <a:extLst>
                <a:ext uri="{FF2B5EF4-FFF2-40B4-BE49-F238E27FC236}">
                  <a16:creationId xmlns:a16="http://schemas.microsoft.com/office/drawing/2014/main" id="{ACA58FC0-EDDB-4731-8B82-0C49ED3E6F00}"/>
                </a:ext>
              </a:extLst>
            </p:cNvPr>
            <p:cNvSpPr/>
            <p:nvPr/>
          </p:nvSpPr>
          <p:spPr>
            <a:xfrm>
              <a:off x="3674880" y="2855659"/>
              <a:ext cx="7662" cy="5840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 name="Freeform: Shape 280">
              <a:extLst>
                <a:ext uri="{FF2B5EF4-FFF2-40B4-BE49-F238E27FC236}">
                  <a16:creationId xmlns:a16="http://schemas.microsoft.com/office/drawing/2014/main" id="{24FFEF3C-F4E1-4CB7-ADCB-0AC1C0EA67DA}"/>
                </a:ext>
              </a:extLst>
            </p:cNvPr>
            <p:cNvSpPr/>
            <p:nvPr/>
          </p:nvSpPr>
          <p:spPr>
            <a:xfrm>
              <a:off x="3475677" y="2778393"/>
              <a:ext cx="7662" cy="5840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 name="Freeform: Shape 281">
              <a:extLst>
                <a:ext uri="{FF2B5EF4-FFF2-40B4-BE49-F238E27FC236}">
                  <a16:creationId xmlns:a16="http://schemas.microsoft.com/office/drawing/2014/main" id="{4E0E34E2-FCBE-4971-A931-32D5BA28CF8A}"/>
                </a:ext>
              </a:extLst>
            </p:cNvPr>
            <p:cNvSpPr/>
            <p:nvPr/>
          </p:nvSpPr>
          <p:spPr>
            <a:xfrm>
              <a:off x="2510308" y="2469323"/>
              <a:ext cx="7662" cy="58402"/>
            </a:xfrm>
            <a:custGeom>
              <a:avLst/>
              <a:gdLst>
                <a:gd name="connsiteX0" fmla="*/ 0 w 9525"/>
                <a:gd name="connsiteY0" fmla="*/ 0 h 71996"/>
                <a:gd name="connsiteX1" fmla="*/ 0 w 9525"/>
                <a:gd name="connsiteY1" fmla="*/ 71997 h 71996"/>
              </a:gdLst>
              <a:ahLst/>
              <a:cxnLst>
                <a:cxn ang="0">
                  <a:pos x="connsiteX0" y="connsiteY0"/>
                </a:cxn>
                <a:cxn ang="0">
                  <a:pos x="connsiteX1" y="connsiteY1"/>
                </a:cxn>
              </a:cxnLst>
              <a:rect l="l" t="t" r="r" b="b"/>
              <a:pathLst>
                <a:path w="9525" h="71996">
                  <a:moveTo>
                    <a:pt x="0" y="0"/>
                  </a:moveTo>
                  <a:lnTo>
                    <a:pt x="0" y="71997"/>
                  </a:lnTo>
                </a:path>
              </a:pathLst>
            </a:custGeom>
            <a:ln w="19050"/>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 name="Freeform: Shape 273">
              <a:extLst>
                <a:ext uri="{FF2B5EF4-FFF2-40B4-BE49-F238E27FC236}">
                  <a16:creationId xmlns:a16="http://schemas.microsoft.com/office/drawing/2014/main" id="{FED33D51-B98E-4C79-BBE9-E850D1B642F8}"/>
                </a:ext>
              </a:extLst>
            </p:cNvPr>
            <p:cNvSpPr/>
            <p:nvPr/>
          </p:nvSpPr>
          <p:spPr>
            <a:xfrm>
              <a:off x="1163205" y="1719587"/>
              <a:ext cx="3255036" cy="302577"/>
            </a:xfrm>
            <a:custGeom>
              <a:avLst/>
              <a:gdLst>
                <a:gd name="connsiteX0" fmla="*/ 4066346 w 4066346"/>
                <a:gd name="connsiteY0" fmla="*/ 396404 h 396404"/>
                <a:gd name="connsiteX1" fmla="*/ 1553651 w 4066346"/>
                <a:gd name="connsiteY1" fmla="*/ 396404 h 396404"/>
                <a:gd name="connsiteX2" fmla="*/ 1553651 w 4066346"/>
                <a:gd name="connsiteY2" fmla="*/ 0 h 396404"/>
                <a:gd name="connsiteX3" fmla="*/ 0 w 4066346"/>
                <a:gd name="connsiteY3" fmla="*/ 0 h 396404"/>
              </a:gdLst>
              <a:ahLst/>
              <a:cxnLst>
                <a:cxn ang="0">
                  <a:pos x="connsiteX0" y="connsiteY0"/>
                </a:cxn>
                <a:cxn ang="0">
                  <a:pos x="connsiteX1" y="connsiteY1"/>
                </a:cxn>
                <a:cxn ang="0">
                  <a:pos x="connsiteX2" y="connsiteY2"/>
                </a:cxn>
                <a:cxn ang="0">
                  <a:pos x="connsiteX3" y="connsiteY3"/>
                </a:cxn>
              </a:cxnLst>
              <a:rect l="l" t="t" r="r" b="b"/>
              <a:pathLst>
                <a:path w="4066346" h="396404">
                  <a:moveTo>
                    <a:pt x="4066346" y="396404"/>
                  </a:moveTo>
                  <a:lnTo>
                    <a:pt x="1553651" y="396404"/>
                  </a:lnTo>
                  <a:lnTo>
                    <a:pt x="1553651" y="0"/>
                  </a:lnTo>
                  <a:lnTo>
                    <a:pt x="0" y="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 name="Freeform: Shape 282">
              <a:extLst>
                <a:ext uri="{FF2B5EF4-FFF2-40B4-BE49-F238E27FC236}">
                  <a16:creationId xmlns:a16="http://schemas.microsoft.com/office/drawing/2014/main" id="{5DA484AB-F9A3-40AA-9B4F-7290BA593CE8}"/>
                </a:ext>
              </a:extLst>
            </p:cNvPr>
            <p:cNvSpPr/>
            <p:nvPr/>
          </p:nvSpPr>
          <p:spPr>
            <a:xfrm>
              <a:off x="2261833" y="2085740"/>
              <a:ext cx="7625" cy="54958"/>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 name="Freeform: Shape 283">
              <a:extLst>
                <a:ext uri="{FF2B5EF4-FFF2-40B4-BE49-F238E27FC236}">
                  <a16:creationId xmlns:a16="http://schemas.microsoft.com/office/drawing/2014/main" id="{F31DD4A8-F04D-4EBB-904F-DEC322D339CF}"/>
                </a:ext>
              </a:extLst>
            </p:cNvPr>
            <p:cNvSpPr/>
            <p:nvPr/>
          </p:nvSpPr>
          <p:spPr>
            <a:xfrm>
              <a:off x="4411974" y="1998494"/>
              <a:ext cx="7625" cy="54958"/>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 name="Freeform: Shape 284">
              <a:extLst>
                <a:ext uri="{FF2B5EF4-FFF2-40B4-BE49-F238E27FC236}">
                  <a16:creationId xmlns:a16="http://schemas.microsoft.com/office/drawing/2014/main" id="{A35D8A0F-FB3E-473F-93E2-8A0F9C50B7D4}"/>
                </a:ext>
              </a:extLst>
            </p:cNvPr>
            <p:cNvSpPr/>
            <p:nvPr/>
          </p:nvSpPr>
          <p:spPr>
            <a:xfrm>
              <a:off x="3466518" y="1998494"/>
              <a:ext cx="7625" cy="54958"/>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 name="Freeform: Shape 285">
              <a:extLst>
                <a:ext uri="{FF2B5EF4-FFF2-40B4-BE49-F238E27FC236}">
                  <a16:creationId xmlns:a16="http://schemas.microsoft.com/office/drawing/2014/main" id="{577D9AAE-AECA-401E-99B9-50745B33457C}"/>
                </a:ext>
              </a:extLst>
            </p:cNvPr>
            <p:cNvSpPr/>
            <p:nvPr/>
          </p:nvSpPr>
          <p:spPr>
            <a:xfrm>
              <a:off x="3436020" y="1998494"/>
              <a:ext cx="7625" cy="54958"/>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 name="Freeform: Shape 286">
              <a:extLst>
                <a:ext uri="{FF2B5EF4-FFF2-40B4-BE49-F238E27FC236}">
                  <a16:creationId xmlns:a16="http://schemas.microsoft.com/office/drawing/2014/main" id="{48A0C797-E43A-4CA3-905E-7EB57FF2B6D1}"/>
                </a:ext>
              </a:extLst>
            </p:cNvPr>
            <p:cNvSpPr/>
            <p:nvPr/>
          </p:nvSpPr>
          <p:spPr>
            <a:xfrm>
              <a:off x="3329275" y="1998494"/>
              <a:ext cx="7625" cy="54958"/>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4" name="TextBox 23">
              <a:extLst>
                <a:ext uri="{FF2B5EF4-FFF2-40B4-BE49-F238E27FC236}">
                  <a16:creationId xmlns:a16="http://schemas.microsoft.com/office/drawing/2014/main" id="{5747AF6A-95E4-4F58-BF94-BA7C7B17BC34}"/>
                </a:ext>
              </a:extLst>
            </p:cNvPr>
            <p:cNvSpPr txBox="1"/>
            <p:nvPr/>
          </p:nvSpPr>
          <p:spPr>
            <a:xfrm>
              <a:off x="3912417" y="2031917"/>
              <a:ext cx="487634" cy="321363"/>
            </a:xfrm>
            <a:prstGeom prst="rect">
              <a:avLst/>
            </a:prstGeom>
            <a:noFill/>
          </p:spPr>
          <p:txBody>
            <a:bodyPr wrap="none" rtlCol="0">
              <a:spAutoFit/>
            </a:bodyPr>
            <a:lstStyle/>
            <a:p>
              <a:r>
                <a:rPr lang="ja-JP" sz="1400">
                  <a:solidFill>
                    <a:schemeClr val="tx1"/>
                  </a:solidFill>
                </a:rPr>
                <a:t>n = 6</a:t>
              </a:r>
            </a:p>
          </p:txBody>
        </p:sp>
        <p:sp>
          <p:nvSpPr>
            <p:cNvPr id="25" name="TextBox 24">
              <a:extLst>
                <a:ext uri="{FF2B5EF4-FFF2-40B4-BE49-F238E27FC236}">
                  <a16:creationId xmlns:a16="http://schemas.microsoft.com/office/drawing/2014/main" id="{85331C9A-47A7-4394-8C0B-F051A95EF39A}"/>
                </a:ext>
              </a:extLst>
            </p:cNvPr>
            <p:cNvSpPr txBox="1"/>
            <p:nvPr/>
          </p:nvSpPr>
          <p:spPr>
            <a:xfrm>
              <a:off x="4103235" y="2817143"/>
              <a:ext cx="587020" cy="321363"/>
            </a:xfrm>
            <a:prstGeom prst="rect">
              <a:avLst/>
            </a:prstGeom>
            <a:noFill/>
          </p:spPr>
          <p:txBody>
            <a:bodyPr wrap="none" rtlCol="0">
              <a:spAutoFit/>
            </a:bodyPr>
            <a:lstStyle/>
            <a:p>
              <a:r>
                <a:rPr lang="ja-JP" sz="1400">
                  <a:solidFill>
                    <a:schemeClr val="tx1"/>
                  </a:solidFill>
                </a:rPr>
                <a:t>n = 38</a:t>
              </a:r>
            </a:p>
          </p:txBody>
        </p:sp>
        <p:sp>
          <p:nvSpPr>
            <p:cNvPr id="26" name="TextBox 25">
              <a:extLst>
                <a:ext uri="{FF2B5EF4-FFF2-40B4-BE49-F238E27FC236}">
                  <a16:creationId xmlns:a16="http://schemas.microsoft.com/office/drawing/2014/main" id="{A100B503-DBBB-4E49-9D7F-4A8E58515B2A}"/>
                </a:ext>
              </a:extLst>
            </p:cNvPr>
            <p:cNvSpPr txBox="1"/>
            <p:nvPr/>
          </p:nvSpPr>
          <p:spPr>
            <a:xfrm>
              <a:off x="4702484" y="3302215"/>
              <a:ext cx="736099" cy="321363"/>
            </a:xfrm>
            <a:prstGeom prst="rect">
              <a:avLst/>
            </a:prstGeom>
            <a:noFill/>
          </p:spPr>
          <p:txBody>
            <a:bodyPr wrap="none" rtlCol="0">
              <a:spAutoFit/>
            </a:bodyPr>
            <a:lstStyle/>
            <a:p>
              <a:r>
                <a:rPr lang="ja-JP" sz="1400">
                  <a:solidFill>
                    <a:schemeClr val="tx1"/>
                  </a:solidFill>
                </a:rPr>
                <a:t>p=0.05</a:t>
              </a:r>
            </a:p>
          </p:txBody>
        </p:sp>
      </p:grpSp>
      <p:grpSp>
        <p:nvGrpSpPr>
          <p:cNvPr id="57" name="Group 56">
            <a:extLst>
              <a:ext uri="{FF2B5EF4-FFF2-40B4-BE49-F238E27FC236}">
                <a16:creationId xmlns:a16="http://schemas.microsoft.com/office/drawing/2014/main" id="{6A2D68F7-1E92-4152-9295-1DC0DD56F853}"/>
              </a:ext>
            </a:extLst>
          </p:cNvPr>
          <p:cNvGrpSpPr/>
          <p:nvPr/>
        </p:nvGrpSpPr>
        <p:grpSpPr>
          <a:xfrm>
            <a:off x="260778" y="4062841"/>
            <a:ext cx="5306902" cy="2449812"/>
            <a:chOff x="260778" y="4001881"/>
            <a:chExt cx="5306902" cy="2585970"/>
          </a:xfrm>
        </p:grpSpPr>
        <p:grpSp>
          <p:nvGrpSpPr>
            <p:cNvPr id="58" name="Group 57">
              <a:extLst>
                <a:ext uri="{FF2B5EF4-FFF2-40B4-BE49-F238E27FC236}">
                  <a16:creationId xmlns:a16="http://schemas.microsoft.com/office/drawing/2014/main" id="{1BCFAB9F-CE6C-4AE2-B4C6-7BAE01696626}"/>
                </a:ext>
              </a:extLst>
            </p:cNvPr>
            <p:cNvGrpSpPr/>
            <p:nvPr/>
          </p:nvGrpSpPr>
          <p:grpSpPr>
            <a:xfrm>
              <a:off x="260778" y="4001881"/>
              <a:ext cx="5306902" cy="2585970"/>
              <a:chOff x="260778" y="1625693"/>
              <a:chExt cx="5306902" cy="2585970"/>
            </a:xfrm>
          </p:grpSpPr>
          <p:sp>
            <p:nvSpPr>
              <p:cNvPr id="78" name="Freeform 21">
                <a:extLst>
                  <a:ext uri="{FF2B5EF4-FFF2-40B4-BE49-F238E27FC236}">
                    <a16:creationId xmlns:a16="http://schemas.microsoft.com/office/drawing/2014/main" id="{9AAC376F-E934-4B7B-B050-13C4EEC5A0A6}"/>
                  </a:ext>
                </a:extLst>
              </p:cNvPr>
              <p:cNvSpPr>
                <a:spLocks/>
              </p:cNvSpPr>
              <p:nvPr/>
            </p:nvSpPr>
            <p:spPr bwMode="auto">
              <a:xfrm>
                <a:off x="1076971" y="1743362"/>
                <a:ext cx="4267187" cy="19182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79" name="Line 21">
                <a:extLst>
                  <a:ext uri="{FF2B5EF4-FFF2-40B4-BE49-F238E27FC236}">
                    <a16:creationId xmlns:a16="http://schemas.microsoft.com/office/drawing/2014/main" id="{C7927772-9CB8-4066-AF23-8C63A061A5B3}"/>
                  </a:ext>
                </a:extLst>
              </p:cNvPr>
              <p:cNvSpPr>
                <a:spLocks noChangeShapeType="1"/>
              </p:cNvSpPr>
              <p:nvPr/>
            </p:nvSpPr>
            <p:spPr bwMode="auto">
              <a:xfrm>
                <a:off x="5364666"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84277D57-7D0E-40C6-918D-378FE9A6F110}"/>
                  </a:ext>
                </a:extLst>
              </p:cNvPr>
              <p:cNvSpPr txBox="1"/>
              <p:nvPr/>
            </p:nvSpPr>
            <p:spPr>
              <a:xfrm>
                <a:off x="5144087" y="3714342"/>
                <a:ext cx="423593" cy="330262"/>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40</a:t>
                </a:r>
              </a:p>
            </p:txBody>
          </p:sp>
          <p:sp>
            <p:nvSpPr>
              <p:cNvPr id="81" name="Line 21">
                <a:extLst>
                  <a:ext uri="{FF2B5EF4-FFF2-40B4-BE49-F238E27FC236}">
                    <a16:creationId xmlns:a16="http://schemas.microsoft.com/office/drawing/2014/main" id="{E0F61C97-E734-49C3-8D70-D1A4DBA7B6F9}"/>
                  </a:ext>
                </a:extLst>
              </p:cNvPr>
              <p:cNvSpPr>
                <a:spLocks noChangeShapeType="1"/>
              </p:cNvSpPr>
              <p:nvPr/>
            </p:nvSpPr>
            <p:spPr bwMode="auto">
              <a:xfrm>
                <a:off x="4304642"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C3B3513E-881B-4658-A5E5-2DCF32709633}"/>
                  </a:ext>
                </a:extLst>
              </p:cNvPr>
              <p:cNvSpPr txBox="1"/>
              <p:nvPr/>
            </p:nvSpPr>
            <p:spPr>
              <a:xfrm>
                <a:off x="4084065" y="3714342"/>
                <a:ext cx="423593" cy="330262"/>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a:t>
                </a:r>
              </a:p>
            </p:txBody>
          </p:sp>
          <p:sp>
            <p:nvSpPr>
              <p:cNvPr id="83" name="Line 21">
                <a:extLst>
                  <a:ext uri="{FF2B5EF4-FFF2-40B4-BE49-F238E27FC236}">
                    <a16:creationId xmlns:a16="http://schemas.microsoft.com/office/drawing/2014/main" id="{CCD11C02-F1AD-4D21-96D8-1BB47B9B1513}"/>
                  </a:ext>
                </a:extLst>
              </p:cNvPr>
              <p:cNvSpPr>
                <a:spLocks noChangeShapeType="1"/>
              </p:cNvSpPr>
              <p:nvPr/>
            </p:nvSpPr>
            <p:spPr bwMode="auto">
              <a:xfrm>
                <a:off x="3244618"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8B3CC661-C79F-4BBA-8C05-11A4386900AE}"/>
                  </a:ext>
                </a:extLst>
              </p:cNvPr>
              <p:cNvSpPr txBox="1"/>
              <p:nvPr/>
            </p:nvSpPr>
            <p:spPr>
              <a:xfrm>
                <a:off x="3024039" y="3714342"/>
                <a:ext cx="423593" cy="330262"/>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85" name="Line 21">
                <a:extLst>
                  <a:ext uri="{FF2B5EF4-FFF2-40B4-BE49-F238E27FC236}">
                    <a16:creationId xmlns:a16="http://schemas.microsoft.com/office/drawing/2014/main" id="{B4F107D1-B86E-478E-8234-068A37E87128}"/>
                  </a:ext>
                </a:extLst>
              </p:cNvPr>
              <p:cNvSpPr>
                <a:spLocks noChangeShapeType="1"/>
              </p:cNvSpPr>
              <p:nvPr/>
            </p:nvSpPr>
            <p:spPr bwMode="auto">
              <a:xfrm>
                <a:off x="2184593"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67D7E737-2705-428E-972F-CAF130573A2E}"/>
                  </a:ext>
                </a:extLst>
              </p:cNvPr>
              <p:cNvSpPr txBox="1"/>
              <p:nvPr/>
            </p:nvSpPr>
            <p:spPr>
              <a:xfrm>
                <a:off x="1964015" y="3714342"/>
                <a:ext cx="423593" cy="330262"/>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87" name="Line 21">
                <a:extLst>
                  <a:ext uri="{FF2B5EF4-FFF2-40B4-BE49-F238E27FC236}">
                    <a16:creationId xmlns:a16="http://schemas.microsoft.com/office/drawing/2014/main" id="{D3CE1455-65B3-439B-9BF2-F190ED043568}"/>
                  </a:ext>
                </a:extLst>
              </p:cNvPr>
              <p:cNvSpPr>
                <a:spLocks noChangeShapeType="1"/>
              </p:cNvSpPr>
              <p:nvPr/>
            </p:nvSpPr>
            <p:spPr bwMode="auto">
              <a:xfrm>
                <a:off x="1124567"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CB3BF89F-A7FC-4363-B32C-B515FFA292F2}"/>
                  </a:ext>
                </a:extLst>
              </p:cNvPr>
              <p:cNvSpPr txBox="1"/>
              <p:nvPr/>
            </p:nvSpPr>
            <p:spPr>
              <a:xfrm>
                <a:off x="872974" y="3714342"/>
                <a:ext cx="485625" cy="330262"/>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sp>
            <p:nvSpPr>
              <p:cNvPr id="89" name="TextBox 88">
                <a:extLst>
                  <a:ext uri="{FF2B5EF4-FFF2-40B4-BE49-F238E27FC236}">
                    <a16:creationId xmlns:a16="http://schemas.microsoft.com/office/drawing/2014/main" id="{F01C7048-447A-44E0-A9F2-3C6F9DD1238F}"/>
                  </a:ext>
                </a:extLst>
              </p:cNvPr>
              <p:cNvSpPr txBox="1"/>
              <p:nvPr/>
            </p:nvSpPr>
            <p:spPr>
              <a:xfrm>
                <a:off x="2613334" y="3886780"/>
                <a:ext cx="1268296" cy="324883"/>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経過期間、月</a:t>
                </a:r>
              </a:p>
            </p:txBody>
          </p:sp>
          <p:sp>
            <p:nvSpPr>
              <p:cNvPr id="90" name="Line 6">
                <a:extLst>
                  <a:ext uri="{FF2B5EF4-FFF2-40B4-BE49-F238E27FC236}">
                    <a16:creationId xmlns:a16="http://schemas.microsoft.com/office/drawing/2014/main" id="{36E34EBD-CFAF-4A25-A544-DEC6BEA3CF57}"/>
                  </a:ext>
                </a:extLst>
              </p:cNvPr>
              <p:cNvSpPr>
                <a:spLocks noChangeShapeType="1"/>
              </p:cNvSpPr>
              <p:nvPr/>
            </p:nvSpPr>
            <p:spPr bwMode="auto">
              <a:xfrm>
                <a:off x="1002090" y="173750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1" name="Line 7">
                <a:extLst>
                  <a:ext uri="{FF2B5EF4-FFF2-40B4-BE49-F238E27FC236}">
                    <a16:creationId xmlns:a16="http://schemas.microsoft.com/office/drawing/2014/main" id="{1E61E1EA-C1AE-4FB3-8B92-BBC6FBBBDBA0}"/>
                  </a:ext>
                </a:extLst>
              </p:cNvPr>
              <p:cNvSpPr>
                <a:spLocks noChangeShapeType="1"/>
              </p:cNvSpPr>
              <p:nvPr/>
            </p:nvSpPr>
            <p:spPr bwMode="auto">
              <a:xfrm>
                <a:off x="1002090" y="211020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2" name="Line 8">
                <a:extLst>
                  <a:ext uri="{FF2B5EF4-FFF2-40B4-BE49-F238E27FC236}">
                    <a16:creationId xmlns:a16="http://schemas.microsoft.com/office/drawing/2014/main" id="{B608F082-E112-48B3-96ED-224E90C0D614}"/>
                  </a:ext>
                </a:extLst>
              </p:cNvPr>
              <p:cNvSpPr>
                <a:spLocks noChangeShapeType="1"/>
              </p:cNvSpPr>
              <p:nvPr/>
            </p:nvSpPr>
            <p:spPr bwMode="auto">
              <a:xfrm>
                <a:off x="1002090" y="246617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3" name="Line 9">
                <a:extLst>
                  <a:ext uri="{FF2B5EF4-FFF2-40B4-BE49-F238E27FC236}">
                    <a16:creationId xmlns:a16="http://schemas.microsoft.com/office/drawing/2014/main" id="{3FA07F6C-F49B-487A-9A0C-A2FFDDFDC97B}"/>
                  </a:ext>
                </a:extLst>
              </p:cNvPr>
              <p:cNvSpPr>
                <a:spLocks noChangeShapeType="1"/>
              </p:cNvSpPr>
              <p:nvPr/>
            </p:nvSpPr>
            <p:spPr bwMode="auto">
              <a:xfrm>
                <a:off x="1002090" y="283364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4" name="Line 10">
                <a:extLst>
                  <a:ext uri="{FF2B5EF4-FFF2-40B4-BE49-F238E27FC236}">
                    <a16:creationId xmlns:a16="http://schemas.microsoft.com/office/drawing/2014/main" id="{A674E76F-45A3-45B0-BF76-B9A975CBFFC0}"/>
                  </a:ext>
                </a:extLst>
              </p:cNvPr>
              <p:cNvSpPr>
                <a:spLocks noChangeShapeType="1"/>
              </p:cNvSpPr>
              <p:nvPr/>
            </p:nvSpPr>
            <p:spPr bwMode="auto">
              <a:xfrm>
                <a:off x="1002090" y="31934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5" name="Line 11">
                <a:extLst>
                  <a:ext uri="{FF2B5EF4-FFF2-40B4-BE49-F238E27FC236}">
                    <a16:creationId xmlns:a16="http://schemas.microsoft.com/office/drawing/2014/main" id="{7AF41E24-352E-40B0-A95D-7DB2226EA833}"/>
                  </a:ext>
                </a:extLst>
              </p:cNvPr>
              <p:cNvSpPr>
                <a:spLocks noChangeShapeType="1"/>
              </p:cNvSpPr>
              <p:nvPr/>
            </p:nvSpPr>
            <p:spPr bwMode="auto">
              <a:xfrm>
                <a:off x="1002090" y="355708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6" name="TextBox 95">
                <a:extLst>
                  <a:ext uri="{FF2B5EF4-FFF2-40B4-BE49-F238E27FC236}">
                    <a16:creationId xmlns:a16="http://schemas.microsoft.com/office/drawing/2014/main" id="{B1116071-3954-4471-B8FF-C21231740142}"/>
                  </a:ext>
                </a:extLst>
              </p:cNvPr>
              <p:cNvSpPr txBox="1"/>
              <p:nvPr/>
            </p:nvSpPr>
            <p:spPr>
              <a:xfrm rot="16200000">
                <a:off x="-255300" y="2511968"/>
                <a:ext cx="1339933"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残存確率</a:t>
                </a:r>
              </a:p>
            </p:txBody>
          </p:sp>
          <p:sp>
            <p:nvSpPr>
              <p:cNvPr id="97" name="TextBox 96">
                <a:extLst>
                  <a:ext uri="{FF2B5EF4-FFF2-40B4-BE49-F238E27FC236}">
                    <a16:creationId xmlns:a16="http://schemas.microsoft.com/office/drawing/2014/main" id="{9D07D868-9F7F-4561-97D9-7961985FB6C8}"/>
                  </a:ext>
                </a:extLst>
              </p:cNvPr>
              <p:cNvSpPr txBox="1"/>
              <p:nvPr/>
            </p:nvSpPr>
            <p:spPr>
              <a:xfrm>
                <a:off x="546444" y="1625693"/>
                <a:ext cx="433131"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a:t>
                </a:r>
              </a:p>
            </p:txBody>
          </p:sp>
          <p:sp>
            <p:nvSpPr>
              <p:cNvPr id="98" name="TextBox 97">
                <a:extLst>
                  <a:ext uri="{FF2B5EF4-FFF2-40B4-BE49-F238E27FC236}">
                    <a16:creationId xmlns:a16="http://schemas.microsoft.com/office/drawing/2014/main" id="{214503CF-78A6-469F-ADDF-80580251BD7F}"/>
                  </a:ext>
                </a:extLst>
              </p:cNvPr>
              <p:cNvSpPr txBox="1"/>
              <p:nvPr/>
            </p:nvSpPr>
            <p:spPr>
              <a:xfrm>
                <a:off x="546448" y="1999773"/>
                <a:ext cx="433132"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0.8</a:t>
                </a:r>
              </a:p>
            </p:txBody>
          </p:sp>
          <p:sp>
            <p:nvSpPr>
              <p:cNvPr id="99" name="TextBox 98">
                <a:extLst>
                  <a:ext uri="{FF2B5EF4-FFF2-40B4-BE49-F238E27FC236}">
                    <a16:creationId xmlns:a16="http://schemas.microsoft.com/office/drawing/2014/main" id="{DF668CCE-B4EA-49CC-AEB9-DF15A081C9A9}"/>
                  </a:ext>
                </a:extLst>
              </p:cNvPr>
              <p:cNvSpPr txBox="1"/>
              <p:nvPr/>
            </p:nvSpPr>
            <p:spPr>
              <a:xfrm>
                <a:off x="546448" y="2355576"/>
                <a:ext cx="433132"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0.6</a:t>
                </a:r>
              </a:p>
            </p:txBody>
          </p:sp>
          <p:sp>
            <p:nvSpPr>
              <p:cNvPr id="100" name="TextBox 99">
                <a:extLst>
                  <a:ext uri="{FF2B5EF4-FFF2-40B4-BE49-F238E27FC236}">
                    <a16:creationId xmlns:a16="http://schemas.microsoft.com/office/drawing/2014/main" id="{60BB4E70-8C0D-4985-8DDB-3CEA53B23BAB}"/>
                  </a:ext>
                </a:extLst>
              </p:cNvPr>
              <p:cNvSpPr txBox="1"/>
              <p:nvPr/>
            </p:nvSpPr>
            <p:spPr>
              <a:xfrm>
                <a:off x="546448" y="2722886"/>
                <a:ext cx="433132"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0.4</a:t>
                </a:r>
              </a:p>
            </p:txBody>
          </p:sp>
          <p:sp>
            <p:nvSpPr>
              <p:cNvPr id="101" name="TextBox 100">
                <a:extLst>
                  <a:ext uri="{FF2B5EF4-FFF2-40B4-BE49-F238E27FC236}">
                    <a16:creationId xmlns:a16="http://schemas.microsoft.com/office/drawing/2014/main" id="{0210FC9F-9544-4142-9C36-6622D5C2ED38}"/>
                  </a:ext>
                </a:extLst>
              </p:cNvPr>
              <p:cNvSpPr txBox="1"/>
              <p:nvPr/>
            </p:nvSpPr>
            <p:spPr>
              <a:xfrm>
                <a:off x="546448" y="3082524"/>
                <a:ext cx="433132"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0.2</a:t>
                </a:r>
              </a:p>
            </p:txBody>
          </p:sp>
          <p:sp>
            <p:nvSpPr>
              <p:cNvPr id="102" name="TextBox 101">
                <a:extLst>
                  <a:ext uri="{FF2B5EF4-FFF2-40B4-BE49-F238E27FC236}">
                    <a16:creationId xmlns:a16="http://schemas.microsoft.com/office/drawing/2014/main" id="{18B2A07B-7D92-4C24-AC7A-FD6E0D40BE8C}"/>
                  </a:ext>
                </a:extLst>
              </p:cNvPr>
              <p:cNvSpPr txBox="1"/>
              <p:nvPr/>
            </p:nvSpPr>
            <p:spPr>
              <a:xfrm>
                <a:off x="695536" y="3445996"/>
                <a:ext cx="284052"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sp>
            <p:nvSpPr>
              <p:cNvPr id="103" name="TextBox 102">
                <a:extLst>
                  <a:ext uri="{FF2B5EF4-FFF2-40B4-BE49-F238E27FC236}">
                    <a16:creationId xmlns:a16="http://schemas.microsoft.com/office/drawing/2014/main" id="{E41FFBC5-019E-4390-881C-5565EF1A4D47}"/>
                  </a:ext>
                </a:extLst>
              </p:cNvPr>
              <p:cNvSpPr txBox="1"/>
              <p:nvPr/>
            </p:nvSpPr>
            <p:spPr>
              <a:xfrm>
                <a:off x="1337849" y="3003763"/>
                <a:ext cx="2808782" cy="682253"/>
              </a:xfrm>
              <a:prstGeom prst="rect">
                <a:avLst/>
              </a:prstGeom>
              <a:noFill/>
            </p:spPr>
            <p:txBody>
              <a:bodyPr wrap="none" rtlCol="0">
                <a:spAutoFit/>
              </a:bodyPr>
              <a:lstStyle/>
              <a:p>
                <a:r>
                  <a:rPr lang="ja-JP" sz="1200">
                    <a:solidFill>
                      <a:schemeClr val="tx1"/>
                    </a:solidFill>
                  </a:rPr>
                  <a:t>有害なDDR生殖細胞変異なし</a:t>
                </a:r>
              </a:p>
              <a:p>
                <a:r>
                  <a:rPr lang="ja-JP" sz="1200">
                    <a:solidFill>
                      <a:schemeClr val="tx1"/>
                    </a:solidFill>
                  </a:rPr>
                  <a:t>有害なDDR生殖細胞変異</a:t>
                </a:r>
              </a:p>
              <a:p>
                <a:r>
                  <a:rPr lang="ja-JP" sz="1200">
                    <a:solidFill>
                      <a:schemeClr val="tx1"/>
                    </a:solidFill>
                  </a:rPr>
                  <a:t>打ち切り</a:t>
                </a:r>
              </a:p>
            </p:txBody>
          </p:sp>
          <p:cxnSp>
            <p:nvCxnSpPr>
              <p:cNvPr id="104" name="Straight Connector 103">
                <a:extLst>
                  <a:ext uri="{FF2B5EF4-FFF2-40B4-BE49-F238E27FC236}">
                    <a16:creationId xmlns:a16="http://schemas.microsoft.com/office/drawing/2014/main" id="{5E4F99F1-CFFC-4CF5-BBAE-8B11D132B9BF}"/>
                  </a:ext>
                </a:extLst>
              </p:cNvPr>
              <p:cNvCxnSpPr>
                <a:cxnSpLocks/>
              </p:cNvCxnSpPr>
              <p:nvPr/>
            </p:nvCxnSpPr>
            <p:spPr>
              <a:xfrm>
                <a:off x="1177512" y="3161462"/>
                <a:ext cx="18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378DC458-8C56-435C-A791-719A1B3891FF}"/>
                  </a:ext>
                </a:extLst>
              </p:cNvPr>
              <p:cNvCxnSpPr>
                <a:cxnSpLocks/>
              </p:cNvCxnSpPr>
              <p:nvPr/>
            </p:nvCxnSpPr>
            <p:spPr>
              <a:xfrm>
                <a:off x="1177512" y="3347573"/>
                <a:ext cx="180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496434E-FBCD-477D-9982-F9677E2CBB7B}"/>
                  </a:ext>
                </a:extLst>
              </p:cNvPr>
              <p:cNvCxnSpPr>
                <a:cxnSpLocks/>
              </p:cNvCxnSpPr>
              <p:nvPr/>
            </p:nvCxnSpPr>
            <p:spPr>
              <a:xfrm>
                <a:off x="1229591" y="3512139"/>
                <a:ext cx="0" cy="7555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50C1FEBD-0ACA-478D-A038-4B5881DE9C09}"/>
                  </a:ext>
                </a:extLst>
              </p:cNvPr>
              <p:cNvCxnSpPr>
                <a:cxnSpLocks/>
              </p:cNvCxnSpPr>
              <p:nvPr/>
            </p:nvCxnSpPr>
            <p:spPr>
              <a:xfrm>
                <a:off x="1337849" y="3512139"/>
                <a:ext cx="0" cy="75554"/>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59" name="TextBox 58">
              <a:extLst>
                <a:ext uri="{FF2B5EF4-FFF2-40B4-BE49-F238E27FC236}">
                  <a16:creationId xmlns:a16="http://schemas.microsoft.com/office/drawing/2014/main" id="{5F63F99B-89D3-42ED-A1FA-E5D567B3BBE9}"/>
                </a:ext>
              </a:extLst>
            </p:cNvPr>
            <p:cNvSpPr txBox="1"/>
            <p:nvPr/>
          </p:nvSpPr>
          <p:spPr>
            <a:xfrm>
              <a:off x="4034978" y="4478558"/>
              <a:ext cx="487634" cy="324883"/>
            </a:xfrm>
            <a:prstGeom prst="rect">
              <a:avLst/>
            </a:prstGeom>
            <a:noFill/>
          </p:spPr>
          <p:txBody>
            <a:bodyPr wrap="none" rtlCol="0">
              <a:spAutoFit/>
            </a:bodyPr>
            <a:lstStyle/>
            <a:p>
              <a:r>
                <a:rPr lang="ja-JP" sz="1400">
                  <a:solidFill>
                    <a:schemeClr val="tx1"/>
                  </a:solidFill>
                </a:rPr>
                <a:t>n = 5</a:t>
              </a:r>
            </a:p>
          </p:txBody>
        </p:sp>
        <p:sp>
          <p:nvSpPr>
            <p:cNvPr id="60" name="TextBox 59">
              <a:extLst>
                <a:ext uri="{FF2B5EF4-FFF2-40B4-BE49-F238E27FC236}">
                  <a16:creationId xmlns:a16="http://schemas.microsoft.com/office/drawing/2014/main" id="{AA2E8A66-5BAC-440B-8DE9-AEE45BF83D7A}"/>
                </a:ext>
              </a:extLst>
            </p:cNvPr>
            <p:cNvSpPr txBox="1"/>
            <p:nvPr/>
          </p:nvSpPr>
          <p:spPr>
            <a:xfrm>
              <a:off x="4204523" y="5110834"/>
              <a:ext cx="587020" cy="324883"/>
            </a:xfrm>
            <a:prstGeom prst="rect">
              <a:avLst/>
            </a:prstGeom>
            <a:noFill/>
          </p:spPr>
          <p:txBody>
            <a:bodyPr wrap="none" rtlCol="0">
              <a:spAutoFit/>
            </a:bodyPr>
            <a:lstStyle/>
            <a:p>
              <a:r>
                <a:rPr lang="ja-JP" sz="1400">
                  <a:solidFill>
                    <a:schemeClr val="tx1"/>
                  </a:solidFill>
                </a:rPr>
                <a:t>n = 39</a:t>
              </a:r>
            </a:p>
          </p:txBody>
        </p:sp>
        <p:sp>
          <p:nvSpPr>
            <p:cNvPr id="61" name="TextBox 60">
              <a:extLst>
                <a:ext uri="{FF2B5EF4-FFF2-40B4-BE49-F238E27FC236}">
                  <a16:creationId xmlns:a16="http://schemas.microsoft.com/office/drawing/2014/main" id="{BA59578E-93C2-4F39-913E-9BA2598969A3}"/>
                </a:ext>
              </a:extLst>
            </p:cNvPr>
            <p:cNvSpPr txBox="1"/>
            <p:nvPr/>
          </p:nvSpPr>
          <p:spPr>
            <a:xfrm>
              <a:off x="4803772" y="5688305"/>
              <a:ext cx="736099" cy="324883"/>
            </a:xfrm>
            <a:prstGeom prst="rect">
              <a:avLst/>
            </a:prstGeom>
            <a:noFill/>
          </p:spPr>
          <p:txBody>
            <a:bodyPr wrap="none" rtlCol="0">
              <a:spAutoFit/>
            </a:bodyPr>
            <a:lstStyle/>
            <a:p>
              <a:r>
                <a:rPr lang="ja-JP" sz="1400">
                  <a:solidFill>
                    <a:schemeClr val="tx1"/>
                  </a:solidFill>
                </a:rPr>
                <a:t>p=0.12</a:t>
              </a:r>
            </a:p>
          </p:txBody>
        </p:sp>
        <p:grpSp>
          <p:nvGrpSpPr>
            <p:cNvPr id="62" name="Group 61">
              <a:extLst>
                <a:ext uri="{FF2B5EF4-FFF2-40B4-BE49-F238E27FC236}">
                  <a16:creationId xmlns:a16="http://schemas.microsoft.com/office/drawing/2014/main" id="{65E2F05D-DB55-46EF-B0BF-B14D9DE3734E}"/>
                </a:ext>
              </a:extLst>
            </p:cNvPr>
            <p:cNvGrpSpPr/>
            <p:nvPr/>
          </p:nvGrpSpPr>
          <p:grpSpPr>
            <a:xfrm>
              <a:off x="1110636" y="4108842"/>
              <a:ext cx="3397022" cy="401277"/>
              <a:chOff x="-4635804" y="2523317"/>
              <a:chExt cx="4041582" cy="488054"/>
            </a:xfrm>
          </p:grpSpPr>
          <p:sp>
            <p:nvSpPr>
              <p:cNvPr id="73" name="Freeform: Shape 299">
                <a:extLst>
                  <a:ext uri="{FF2B5EF4-FFF2-40B4-BE49-F238E27FC236}">
                    <a16:creationId xmlns:a16="http://schemas.microsoft.com/office/drawing/2014/main" id="{9A91762F-8D84-4C01-9868-4A4FC7DA0FEB}"/>
                  </a:ext>
                </a:extLst>
              </p:cNvPr>
              <p:cNvSpPr/>
              <p:nvPr/>
            </p:nvSpPr>
            <p:spPr>
              <a:xfrm>
                <a:off x="-4635804" y="2523317"/>
                <a:ext cx="4032056" cy="449954"/>
              </a:xfrm>
              <a:custGeom>
                <a:avLst/>
                <a:gdLst>
                  <a:gd name="connsiteX0" fmla="*/ 4032056 w 4032056"/>
                  <a:gd name="connsiteY0" fmla="*/ 449954 h 449954"/>
                  <a:gd name="connsiteX1" fmla="*/ 1536859 w 4032056"/>
                  <a:gd name="connsiteY1" fmla="*/ 449954 h 449954"/>
                  <a:gd name="connsiteX2" fmla="*/ 1536859 w 4032056"/>
                  <a:gd name="connsiteY2" fmla="*/ 0 h 449954"/>
                  <a:gd name="connsiteX3" fmla="*/ 0 w 4032056"/>
                  <a:gd name="connsiteY3" fmla="*/ 0 h 449954"/>
                </a:gdLst>
                <a:ahLst/>
                <a:cxnLst>
                  <a:cxn ang="0">
                    <a:pos x="connsiteX0" y="connsiteY0"/>
                  </a:cxn>
                  <a:cxn ang="0">
                    <a:pos x="connsiteX1" y="connsiteY1"/>
                  </a:cxn>
                  <a:cxn ang="0">
                    <a:pos x="connsiteX2" y="connsiteY2"/>
                  </a:cxn>
                  <a:cxn ang="0">
                    <a:pos x="connsiteX3" y="connsiteY3"/>
                  </a:cxn>
                </a:cxnLst>
                <a:rect l="l" t="t" r="r" b="b"/>
                <a:pathLst>
                  <a:path w="4032056" h="449954">
                    <a:moveTo>
                      <a:pt x="4032056" y="449954"/>
                    </a:moveTo>
                    <a:lnTo>
                      <a:pt x="1536859" y="449954"/>
                    </a:lnTo>
                    <a:lnTo>
                      <a:pt x="1536859" y="0"/>
                    </a:lnTo>
                    <a:lnTo>
                      <a:pt x="0" y="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4" name="Freeform: Shape 300">
                <a:extLst>
                  <a:ext uri="{FF2B5EF4-FFF2-40B4-BE49-F238E27FC236}">
                    <a16:creationId xmlns:a16="http://schemas.microsoft.com/office/drawing/2014/main" id="{3B6EF965-3579-45A4-B618-6021B7B3A2D4}"/>
                  </a:ext>
                </a:extLst>
              </p:cNvPr>
              <p:cNvSpPr/>
              <p:nvPr/>
            </p:nvSpPr>
            <p:spPr>
              <a:xfrm>
                <a:off x="-603747" y="293937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5" name="Freeform: Shape 301">
                <a:extLst>
                  <a:ext uri="{FF2B5EF4-FFF2-40B4-BE49-F238E27FC236}">
                    <a16:creationId xmlns:a16="http://schemas.microsoft.com/office/drawing/2014/main" id="{3D756FB6-8FFE-44BF-B8D6-63095DA10046}"/>
                  </a:ext>
                </a:extLst>
              </p:cNvPr>
              <p:cNvSpPr/>
              <p:nvPr/>
            </p:nvSpPr>
            <p:spPr>
              <a:xfrm>
                <a:off x="-1746747" y="293937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6" name="Freeform: Shape 302">
                <a:extLst>
                  <a:ext uri="{FF2B5EF4-FFF2-40B4-BE49-F238E27FC236}">
                    <a16:creationId xmlns:a16="http://schemas.microsoft.com/office/drawing/2014/main" id="{B16E8107-460D-4170-AC59-7D326E569122}"/>
                  </a:ext>
                </a:extLst>
              </p:cNvPr>
              <p:cNvSpPr/>
              <p:nvPr/>
            </p:nvSpPr>
            <p:spPr>
              <a:xfrm>
                <a:off x="-1784847" y="293937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7" name="Freeform: Shape 303">
                <a:extLst>
                  <a:ext uri="{FF2B5EF4-FFF2-40B4-BE49-F238E27FC236}">
                    <a16:creationId xmlns:a16="http://schemas.microsoft.com/office/drawing/2014/main" id="{6EA048AF-A0CA-401E-B4A1-92252D714BF4}"/>
                  </a:ext>
                </a:extLst>
              </p:cNvPr>
              <p:cNvSpPr/>
              <p:nvPr/>
            </p:nvSpPr>
            <p:spPr>
              <a:xfrm>
                <a:off x="-1937247" y="2939372"/>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63" name="Group 62">
              <a:extLst>
                <a:ext uri="{FF2B5EF4-FFF2-40B4-BE49-F238E27FC236}">
                  <a16:creationId xmlns:a16="http://schemas.microsoft.com/office/drawing/2014/main" id="{09A78C62-0905-4D42-B18B-E71B8C335EAA}"/>
                </a:ext>
              </a:extLst>
            </p:cNvPr>
            <p:cNvGrpSpPr/>
            <p:nvPr/>
          </p:nvGrpSpPr>
          <p:grpSpPr>
            <a:xfrm>
              <a:off x="1110635" y="4116411"/>
              <a:ext cx="3476581" cy="1818000"/>
              <a:chOff x="-4628537" y="2516642"/>
              <a:chExt cx="4270192" cy="2222496"/>
            </a:xfrm>
          </p:grpSpPr>
          <p:sp>
            <p:nvSpPr>
              <p:cNvPr id="64" name="Freeform: Shape 304">
                <a:extLst>
                  <a:ext uri="{FF2B5EF4-FFF2-40B4-BE49-F238E27FC236}">
                    <a16:creationId xmlns:a16="http://schemas.microsoft.com/office/drawing/2014/main" id="{369E3D04-B410-4407-A2E9-461EE63FB481}"/>
                  </a:ext>
                </a:extLst>
              </p:cNvPr>
              <p:cNvSpPr/>
              <p:nvPr/>
            </p:nvSpPr>
            <p:spPr>
              <a:xfrm>
                <a:off x="-4628537" y="2516642"/>
                <a:ext cx="4270192" cy="2222496"/>
              </a:xfrm>
              <a:custGeom>
                <a:avLst/>
                <a:gdLst>
                  <a:gd name="connsiteX0" fmla="*/ 4270192 w 4270192"/>
                  <a:gd name="connsiteY0" fmla="*/ 2222497 h 2222496"/>
                  <a:gd name="connsiteX1" fmla="*/ 4270192 w 4270192"/>
                  <a:gd name="connsiteY1" fmla="*/ 1648149 h 2222496"/>
                  <a:gd name="connsiteX2" fmla="*/ 3706541 w 4270192"/>
                  <a:gd name="connsiteY2" fmla="*/ 1648149 h 2222496"/>
                  <a:gd name="connsiteX3" fmla="*/ 3706541 w 4270192"/>
                  <a:gd name="connsiteY3" fmla="*/ 1519723 h 2222496"/>
                  <a:gd name="connsiteX4" fmla="*/ 3613796 w 4270192"/>
                  <a:gd name="connsiteY4" fmla="*/ 1519723 h 2222496"/>
                  <a:gd name="connsiteX5" fmla="*/ 3613796 w 4270192"/>
                  <a:gd name="connsiteY5" fmla="*/ 1373458 h 2222496"/>
                  <a:gd name="connsiteX6" fmla="*/ 3021598 w 4270192"/>
                  <a:gd name="connsiteY6" fmla="*/ 1373458 h 2222496"/>
                  <a:gd name="connsiteX7" fmla="*/ 3021598 w 4270192"/>
                  <a:gd name="connsiteY7" fmla="*/ 1298543 h 2222496"/>
                  <a:gd name="connsiteX8" fmla="*/ 2643456 w 4270192"/>
                  <a:gd name="connsiteY8" fmla="*/ 1298543 h 2222496"/>
                  <a:gd name="connsiteX9" fmla="*/ 2643456 w 4270192"/>
                  <a:gd name="connsiteY9" fmla="*/ 1227192 h 2222496"/>
                  <a:gd name="connsiteX10" fmla="*/ 2554273 w 4270192"/>
                  <a:gd name="connsiteY10" fmla="*/ 1227192 h 2222496"/>
                  <a:gd name="connsiteX11" fmla="*/ 2554273 w 4270192"/>
                  <a:gd name="connsiteY11" fmla="*/ 1184386 h 2222496"/>
                  <a:gd name="connsiteX12" fmla="*/ 2372336 w 4270192"/>
                  <a:gd name="connsiteY12" fmla="*/ 1184386 h 2222496"/>
                  <a:gd name="connsiteX13" fmla="*/ 2372336 w 4270192"/>
                  <a:gd name="connsiteY13" fmla="*/ 1116597 h 2222496"/>
                  <a:gd name="connsiteX14" fmla="*/ 2193962 w 4270192"/>
                  <a:gd name="connsiteY14" fmla="*/ 1116597 h 2222496"/>
                  <a:gd name="connsiteX15" fmla="*/ 2193962 w 4270192"/>
                  <a:gd name="connsiteY15" fmla="*/ 1055951 h 2222496"/>
                  <a:gd name="connsiteX16" fmla="*/ 2101207 w 4270192"/>
                  <a:gd name="connsiteY16" fmla="*/ 1055951 h 2222496"/>
                  <a:gd name="connsiteX17" fmla="*/ 2101207 w 4270192"/>
                  <a:gd name="connsiteY17" fmla="*/ 995305 h 2222496"/>
                  <a:gd name="connsiteX18" fmla="*/ 1965647 w 4270192"/>
                  <a:gd name="connsiteY18" fmla="*/ 995305 h 2222496"/>
                  <a:gd name="connsiteX19" fmla="*/ 1965647 w 4270192"/>
                  <a:gd name="connsiteY19" fmla="*/ 938231 h 2222496"/>
                  <a:gd name="connsiteX20" fmla="*/ 1715930 w 4270192"/>
                  <a:gd name="connsiteY20" fmla="*/ 938231 h 2222496"/>
                  <a:gd name="connsiteX21" fmla="*/ 1715930 w 4270192"/>
                  <a:gd name="connsiteY21" fmla="*/ 874017 h 2222496"/>
                  <a:gd name="connsiteX22" fmla="*/ 1673115 w 4270192"/>
                  <a:gd name="connsiteY22" fmla="*/ 874017 h 2222496"/>
                  <a:gd name="connsiteX23" fmla="*/ 1673115 w 4270192"/>
                  <a:gd name="connsiteY23" fmla="*/ 809803 h 2222496"/>
                  <a:gd name="connsiteX24" fmla="*/ 1616042 w 4270192"/>
                  <a:gd name="connsiteY24" fmla="*/ 809803 h 2222496"/>
                  <a:gd name="connsiteX25" fmla="*/ 1616042 w 4270192"/>
                  <a:gd name="connsiteY25" fmla="*/ 756292 h 2222496"/>
                  <a:gd name="connsiteX26" fmla="*/ 1566093 w 4270192"/>
                  <a:gd name="connsiteY26" fmla="*/ 756292 h 2222496"/>
                  <a:gd name="connsiteX27" fmla="*/ 1566093 w 4270192"/>
                  <a:gd name="connsiteY27" fmla="*/ 635000 h 2222496"/>
                  <a:gd name="connsiteX28" fmla="*/ 1505447 w 4270192"/>
                  <a:gd name="connsiteY28" fmla="*/ 635000 h 2222496"/>
                  <a:gd name="connsiteX29" fmla="*/ 1505447 w 4270192"/>
                  <a:gd name="connsiteY29" fmla="*/ 592191 h 2222496"/>
                  <a:gd name="connsiteX30" fmla="*/ 1476910 w 4270192"/>
                  <a:gd name="connsiteY30" fmla="*/ 592191 h 2222496"/>
                  <a:gd name="connsiteX31" fmla="*/ 1476910 w 4270192"/>
                  <a:gd name="connsiteY31" fmla="*/ 524410 h 2222496"/>
                  <a:gd name="connsiteX32" fmla="*/ 1177244 w 4270192"/>
                  <a:gd name="connsiteY32" fmla="*/ 524410 h 2222496"/>
                  <a:gd name="connsiteX33" fmla="*/ 1177244 w 4270192"/>
                  <a:gd name="connsiteY33" fmla="*/ 460197 h 2222496"/>
                  <a:gd name="connsiteX34" fmla="*/ 1120170 w 4270192"/>
                  <a:gd name="connsiteY34" fmla="*/ 460197 h 2222496"/>
                  <a:gd name="connsiteX35" fmla="*/ 1120170 w 4270192"/>
                  <a:gd name="connsiteY35" fmla="*/ 417387 h 2222496"/>
                  <a:gd name="connsiteX36" fmla="*/ 973904 w 4270192"/>
                  <a:gd name="connsiteY36" fmla="*/ 417387 h 2222496"/>
                  <a:gd name="connsiteX37" fmla="*/ 973904 w 4270192"/>
                  <a:gd name="connsiteY37" fmla="*/ 342472 h 2222496"/>
                  <a:gd name="connsiteX38" fmla="*/ 809804 w 4270192"/>
                  <a:gd name="connsiteY38" fmla="*/ 342472 h 2222496"/>
                  <a:gd name="connsiteX39" fmla="*/ 809804 w 4270192"/>
                  <a:gd name="connsiteY39" fmla="*/ 278259 h 2222496"/>
                  <a:gd name="connsiteX40" fmla="*/ 738455 w 4270192"/>
                  <a:gd name="connsiteY40" fmla="*/ 278259 h 2222496"/>
                  <a:gd name="connsiteX41" fmla="*/ 738455 w 4270192"/>
                  <a:gd name="connsiteY41" fmla="*/ 231882 h 2222496"/>
                  <a:gd name="connsiteX42" fmla="*/ 709916 w 4270192"/>
                  <a:gd name="connsiteY42" fmla="*/ 231882 h 2222496"/>
                  <a:gd name="connsiteX43" fmla="*/ 709916 w 4270192"/>
                  <a:gd name="connsiteY43" fmla="*/ 128427 h 2222496"/>
                  <a:gd name="connsiteX44" fmla="*/ 460197 w 4270192"/>
                  <a:gd name="connsiteY44" fmla="*/ 128427 h 2222496"/>
                  <a:gd name="connsiteX45" fmla="*/ 460197 w 4270192"/>
                  <a:gd name="connsiteY45" fmla="*/ 60646 h 2222496"/>
                  <a:gd name="connsiteX46" fmla="*/ 321067 w 4270192"/>
                  <a:gd name="connsiteY46" fmla="*/ 60646 h 2222496"/>
                  <a:gd name="connsiteX47" fmla="*/ 321067 w 4270192"/>
                  <a:gd name="connsiteY47" fmla="*/ 0 h 2222496"/>
                  <a:gd name="connsiteX48" fmla="*/ 0 w 4270192"/>
                  <a:gd name="connsiteY48" fmla="*/ 0 h 2222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70192" h="2222496">
                    <a:moveTo>
                      <a:pt x="4270192" y="2222497"/>
                    </a:moveTo>
                    <a:lnTo>
                      <a:pt x="4270192" y="1648149"/>
                    </a:lnTo>
                    <a:lnTo>
                      <a:pt x="3706541" y="1648149"/>
                    </a:lnTo>
                    <a:lnTo>
                      <a:pt x="3706541" y="1519723"/>
                    </a:lnTo>
                    <a:lnTo>
                      <a:pt x="3613796" y="1519723"/>
                    </a:lnTo>
                    <a:lnTo>
                      <a:pt x="3613796" y="1373458"/>
                    </a:lnTo>
                    <a:lnTo>
                      <a:pt x="3021598" y="1373458"/>
                    </a:lnTo>
                    <a:lnTo>
                      <a:pt x="3021598" y="1298543"/>
                    </a:lnTo>
                    <a:lnTo>
                      <a:pt x="2643456" y="1298543"/>
                    </a:lnTo>
                    <a:lnTo>
                      <a:pt x="2643456" y="1227192"/>
                    </a:lnTo>
                    <a:lnTo>
                      <a:pt x="2554273" y="1227192"/>
                    </a:lnTo>
                    <a:lnTo>
                      <a:pt x="2554273" y="1184386"/>
                    </a:lnTo>
                    <a:lnTo>
                      <a:pt x="2372336" y="1184386"/>
                    </a:lnTo>
                    <a:lnTo>
                      <a:pt x="2372336" y="1116597"/>
                    </a:lnTo>
                    <a:lnTo>
                      <a:pt x="2193962" y="1116597"/>
                    </a:lnTo>
                    <a:lnTo>
                      <a:pt x="2193962" y="1055951"/>
                    </a:lnTo>
                    <a:lnTo>
                      <a:pt x="2101207" y="1055951"/>
                    </a:lnTo>
                    <a:lnTo>
                      <a:pt x="2101207" y="995305"/>
                    </a:lnTo>
                    <a:lnTo>
                      <a:pt x="1965647" y="995305"/>
                    </a:lnTo>
                    <a:lnTo>
                      <a:pt x="1965647" y="938231"/>
                    </a:lnTo>
                    <a:lnTo>
                      <a:pt x="1715930" y="938231"/>
                    </a:lnTo>
                    <a:lnTo>
                      <a:pt x="1715930" y="874017"/>
                    </a:lnTo>
                    <a:lnTo>
                      <a:pt x="1673115" y="874017"/>
                    </a:lnTo>
                    <a:lnTo>
                      <a:pt x="1673115" y="809803"/>
                    </a:lnTo>
                    <a:lnTo>
                      <a:pt x="1616042" y="809803"/>
                    </a:lnTo>
                    <a:lnTo>
                      <a:pt x="1616042" y="756292"/>
                    </a:lnTo>
                    <a:lnTo>
                      <a:pt x="1566093" y="756292"/>
                    </a:lnTo>
                    <a:lnTo>
                      <a:pt x="1566093" y="635000"/>
                    </a:lnTo>
                    <a:lnTo>
                      <a:pt x="1505447" y="635000"/>
                    </a:lnTo>
                    <a:lnTo>
                      <a:pt x="1505447" y="592191"/>
                    </a:lnTo>
                    <a:lnTo>
                      <a:pt x="1476910" y="592191"/>
                    </a:lnTo>
                    <a:lnTo>
                      <a:pt x="1476910" y="524410"/>
                    </a:lnTo>
                    <a:lnTo>
                      <a:pt x="1177244" y="524410"/>
                    </a:lnTo>
                    <a:lnTo>
                      <a:pt x="1177244" y="460197"/>
                    </a:lnTo>
                    <a:lnTo>
                      <a:pt x="1120170" y="460197"/>
                    </a:lnTo>
                    <a:lnTo>
                      <a:pt x="1120170" y="417387"/>
                    </a:lnTo>
                    <a:lnTo>
                      <a:pt x="973904" y="417387"/>
                    </a:lnTo>
                    <a:lnTo>
                      <a:pt x="973904" y="342472"/>
                    </a:lnTo>
                    <a:lnTo>
                      <a:pt x="809804" y="342472"/>
                    </a:lnTo>
                    <a:lnTo>
                      <a:pt x="809804" y="278259"/>
                    </a:lnTo>
                    <a:lnTo>
                      <a:pt x="738455" y="278259"/>
                    </a:lnTo>
                    <a:lnTo>
                      <a:pt x="738455" y="231882"/>
                    </a:lnTo>
                    <a:lnTo>
                      <a:pt x="709916" y="231882"/>
                    </a:lnTo>
                    <a:lnTo>
                      <a:pt x="709916" y="128427"/>
                    </a:lnTo>
                    <a:lnTo>
                      <a:pt x="460197" y="128427"/>
                    </a:lnTo>
                    <a:lnTo>
                      <a:pt x="460197" y="60646"/>
                    </a:lnTo>
                    <a:lnTo>
                      <a:pt x="321067" y="60646"/>
                    </a:lnTo>
                    <a:lnTo>
                      <a:pt x="321067" y="0"/>
                    </a:lnTo>
                    <a:lnTo>
                      <a:pt x="0" y="0"/>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5" name="Freeform: Shape 305">
                <a:extLst>
                  <a:ext uri="{FF2B5EF4-FFF2-40B4-BE49-F238E27FC236}">
                    <a16:creationId xmlns:a16="http://schemas.microsoft.com/office/drawing/2014/main" id="{D06D3619-4DB4-42E0-90B3-5C6E1EC4306C}"/>
                  </a:ext>
                </a:extLst>
              </p:cNvPr>
              <p:cNvSpPr/>
              <p:nvPr/>
            </p:nvSpPr>
            <p:spPr>
              <a:xfrm>
                <a:off x="-3290759" y="300115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6" name="Freeform: Shape 306">
                <a:extLst>
                  <a:ext uri="{FF2B5EF4-FFF2-40B4-BE49-F238E27FC236}">
                    <a16:creationId xmlns:a16="http://schemas.microsoft.com/office/drawing/2014/main" id="{9258AAFD-3E30-43C2-97F0-A720FCDAFAAF}"/>
                  </a:ext>
                </a:extLst>
              </p:cNvPr>
              <p:cNvSpPr/>
              <p:nvPr/>
            </p:nvSpPr>
            <p:spPr>
              <a:xfrm>
                <a:off x="-2890709" y="3401212"/>
                <a:ext cx="9525" cy="71997"/>
              </a:xfrm>
              <a:custGeom>
                <a:avLst/>
                <a:gdLst>
                  <a:gd name="connsiteX0" fmla="*/ 0 w 9525"/>
                  <a:gd name="connsiteY0" fmla="*/ 0 h 71997"/>
                  <a:gd name="connsiteX1" fmla="*/ 0 w 9525"/>
                  <a:gd name="connsiteY1" fmla="*/ 71998 h 71997"/>
                </a:gdLst>
                <a:ahLst/>
                <a:cxnLst>
                  <a:cxn ang="0">
                    <a:pos x="connsiteX0" y="connsiteY0"/>
                  </a:cxn>
                  <a:cxn ang="0">
                    <a:pos x="connsiteX1" y="connsiteY1"/>
                  </a:cxn>
                </a:cxnLst>
                <a:rect l="l" t="t" r="r" b="b"/>
                <a:pathLst>
                  <a:path w="9525" h="71997">
                    <a:moveTo>
                      <a:pt x="0" y="0"/>
                    </a:moveTo>
                    <a:lnTo>
                      <a:pt x="0" y="71998"/>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7" name="Freeform: Shape 307">
                <a:extLst>
                  <a:ext uri="{FF2B5EF4-FFF2-40B4-BE49-F238E27FC236}">
                    <a16:creationId xmlns:a16="http://schemas.microsoft.com/office/drawing/2014/main" id="{ADC30EB1-EFA5-424B-BFB7-7B66FE6861F1}"/>
                  </a:ext>
                </a:extLst>
              </p:cNvPr>
              <p:cNvSpPr/>
              <p:nvPr/>
            </p:nvSpPr>
            <p:spPr>
              <a:xfrm>
                <a:off x="-1747709" y="3782210"/>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8" name="Freeform: Shape 308">
                <a:extLst>
                  <a:ext uri="{FF2B5EF4-FFF2-40B4-BE49-F238E27FC236}">
                    <a16:creationId xmlns:a16="http://schemas.microsoft.com/office/drawing/2014/main" id="{D729E2B8-8099-4EE4-B72F-7C3DF283ED9E}"/>
                  </a:ext>
                </a:extLst>
              </p:cNvPr>
              <p:cNvSpPr/>
              <p:nvPr/>
            </p:nvSpPr>
            <p:spPr>
              <a:xfrm>
                <a:off x="-1500059" y="3858410"/>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9" name="Freeform: Shape 309">
                <a:extLst>
                  <a:ext uri="{FF2B5EF4-FFF2-40B4-BE49-F238E27FC236}">
                    <a16:creationId xmlns:a16="http://schemas.microsoft.com/office/drawing/2014/main" id="{9D4B5A52-4CFC-4102-8980-6D48CE847C17}"/>
                  </a:ext>
                </a:extLst>
              </p:cNvPr>
              <p:cNvSpPr/>
              <p:nvPr/>
            </p:nvSpPr>
            <p:spPr>
              <a:xfrm>
                <a:off x="-1385759" y="3858410"/>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0" name="Freeform: Shape 310">
                <a:extLst>
                  <a:ext uri="{FF2B5EF4-FFF2-40B4-BE49-F238E27FC236}">
                    <a16:creationId xmlns:a16="http://schemas.microsoft.com/office/drawing/2014/main" id="{1CBF0161-DD42-49A3-AA94-5426D7D4F028}"/>
                  </a:ext>
                </a:extLst>
              </p:cNvPr>
              <p:cNvSpPr/>
              <p:nvPr/>
            </p:nvSpPr>
            <p:spPr>
              <a:xfrm>
                <a:off x="-1100009" y="3858410"/>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1" name="Freeform: Shape 311">
                <a:extLst>
                  <a:ext uri="{FF2B5EF4-FFF2-40B4-BE49-F238E27FC236}">
                    <a16:creationId xmlns:a16="http://schemas.microsoft.com/office/drawing/2014/main" id="{B1FCBAE0-1B1D-45B5-8BF3-5C4D59095420}"/>
                  </a:ext>
                </a:extLst>
              </p:cNvPr>
              <p:cNvSpPr/>
              <p:nvPr/>
            </p:nvSpPr>
            <p:spPr>
              <a:xfrm>
                <a:off x="-795200" y="41251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2" name="Freeform: Shape 312">
                <a:extLst>
                  <a:ext uri="{FF2B5EF4-FFF2-40B4-BE49-F238E27FC236}">
                    <a16:creationId xmlns:a16="http://schemas.microsoft.com/office/drawing/2014/main" id="{FA911CF7-D428-4D36-8970-174040378DCB}"/>
                  </a:ext>
                </a:extLst>
              </p:cNvPr>
              <p:cNvSpPr/>
              <p:nvPr/>
            </p:nvSpPr>
            <p:spPr>
              <a:xfrm>
                <a:off x="-585650" y="412511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108" name="Group 107">
            <a:extLst>
              <a:ext uri="{FF2B5EF4-FFF2-40B4-BE49-F238E27FC236}">
                <a16:creationId xmlns:a16="http://schemas.microsoft.com/office/drawing/2014/main" id="{13F50500-4755-4F19-A096-EEC1158EF1E3}"/>
              </a:ext>
            </a:extLst>
          </p:cNvPr>
          <p:cNvGrpSpPr/>
          <p:nvPr/>
        </p:nvGrpSpPr>
        <p:grpSpPr>
          <a:xfrm>
            <a:off x="6404181" y="4062841"/>
            <a:ext cx="5339821" cy="2453091"/>
            <a:chOff x="6404181" y="4062841"/>
            <a:chExt cx="5339821" cy="2525241"/>
          </a:xfrm>
        </p:grpSpPr>
        <p:grpSp>
          <p:nvGrpSpPr>
            <p:cNvPr id="109" name="Group 108">
              <a:extLst>
                <a:ext uri="{FF2B5EF4-FFF2-40B4-BE49-F238E27FC236}">
                  <a16:creationId xmlns:a16="http://schemas.microsoft.com/office/drawing/2014/main" id="{12608B84-DA03-4315-BE29-6E22B62BDF94}"/>
                </a:ext>
              </a:extLst>
            </p:cNvPr>
            <p:cNvGrpSpPr/>
            <p:nvPr/>
          </p:nvGrpSpPr>
          <p:grpSpPr>
            <a:xfrm>
              <a:off x="6404181" y="4062841"/>
              <a:ext cx="5306902" cy="2525241"/>
              <a:chOff x="260778" y="1625693"/>
              <a:chExt cx="5306902" cy="2617482"/>
            </a:xfrm>
          </p:grpSpPr>
          <p:sp>
            <p:nvSpPr>
              <p:cNvPr id="127" name="Freeform 21">
                <a:extLst>
                  <a:ext uri="{FF2B5EF4-FFF2-40B4-BE49-F238E27FC236}">
                    <a16:creationId xmlns:a16="http://schemas.microsoft.com/office/drawing/2014/main" id="{342BACC1-0EA3-49F7-8D28-C0108845DECE}"/>
                  </a:ext>
                </a:extLst>
              </p:cNvPr>
              <p:cNvSpPr>
                <a:spLocks/>
              </p:cNvSpPr>
              <p:nvPr/>
            </p:nvSpPr>
            <p:spPr bwMode="auto">
              <a:xfrm>
                <a:off x="1076971" y="1743362"/>
                <a:ext cx="4267187" cy="19182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28" name="Line 21">
                <a:extLst>
                  <a:ext uri="{FF2B5EF4-FFF2-40B4-BE49-F238E27FC236}">
                    <a16:creationId xmlns:a16="http://schemas.microsoft.com/office/drawing/2014/main" id="{F6DA033D-14F2-406B-95F7-F07341305330}"/>
                  </a:ext>
                </a:extLst>
              </p:cNvPr>
              <p:cNvSpPr>
                <a:spLocks noChangeShapeType="1"/>
              </p:cNvSpPr>
              <p:nvPr/>
            </p:nvSpPr>
            <p:spPr bwMode="auto">
              <a:xfrm>
                <a:off x="5364666"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E03F32B0-CD17-49CD-8991-129444599DDE}"/>
                  </a:ext>
                </a:extLst>
              </p:cNvPr>
              <p:cNvSpPr txBox="1"/>
              <p:nvPr/>
            </p:nvSpPr>
            <p:spPr>
              <a:xfrm>
                <a:off x="5144087" y="3714342"/>
                <a:ext cx="423593" cy="330262"/>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40</a:t>
                </a:r>
              </a:p>
            </p:txBody>
          </p:sp>
          <p:sp>
            <p:nvSpPr>
              <p:cNvPr id="130" name="Line 21">
                <a:extLst>
                  <a:ext uri="{FF2B5EF4-FFF2-40B4-BE49-F238E27FC236}">
                    <a16:creationId xmlns:a16="http://schemas.microsoft.com/office/drawing/2014/main" id="{1F410E28-52B3-4F0F-96F2-3EF9DFBB7D17}"/>
                  </a:ext>
                </a:extLst>
              </p:cNvPr>
              <p:cNvSpPr>
                <a:spLocks noChangeShapeType="1"/>
              </p:cNvSpPr>
              <p:nvPr/>
            </p:nvSpPr>
            <p:spPr bwMode="auto">
              <a:xfrm>
                <a:off x="4304642"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DFCD9268-6F51-446A-A130-F369E25F6453}"/>
                  </a:ext>
                </a:extLst>
              </p:cNvPr>
              <p:cNvSpPr txBox="1"/>
              <p:nvPr/>
            </p:nvSpPr>
            <p:spPr>
              <a:xfrm>
                <a:off x="4084065" y="3714342"/>
                <a:ext cx="423593" cy="330262"/>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a:t>
                </a:r>
              </a:p>
            </p:txBody>
          </p:sp>
          <p:sp>
            <p:nvSpPr>
              <p:cNvPr id="132" name="Line 21">
                <a:extLst>
                  <a:ext uri="{FF2B5EF4-FFF2-40B4-BE49-F238E27FC236}">
                    <a16:creationId xmlns:a16="http://schemas.microsoft.com/office/drawing/2014/main" id="{1A491479-5838-4F44-B1AE-C028F9F30C83}"/>
                  </a:ext>
                </a:extLst>
              </p:cNvPr>
              <p:cNvSpPr>
                <a:spLocks noChangeShapeType="1"/>
              </p:cNvSpPr>
              <p:nvPr/>
            </p:nvSpPr>
            <p:spPr bwMode="auto">
              <a:xfrm>
                <a:off x="3244618"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17FA551A-F5C9-4237-A920-2D6D2F1A1688}"/>
                  </a:ext>
                </a:extLst>
              </p:cNvPr>
              <p:cNvSpPr txBox="1"/>
              <p:nvPr/>
            </p:nvSpPr>
            <p:spPr>
              <a:xfrm>
                <a:off x="3024039" y="3714342"/>
                <a:ext cx="423593" cy="330262"/>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134" name="Line 21">
                <a:extLst>
                  <a:ext uri="{FF2B5EF4-FFF2-40B4-BE49-F238E27FC236}">
                    <a16:creationId xmlns:a16="http://schemas.microsoft.com/office/drawing/2014/main" id="{EB676DB2-141F-4202-BBF3-431754EC4E39}"/>
                  </a:ext>
                </a:extLst>
              </p:cNvPr>
              <p:cNvSpPr>
                <a:spLocks noChangeShapeType="1"/>
              </p:cNvSpPr>
              <p:nvPr/>
            </p:nvSpPr>
            <p:spPr bwMode="auto">
              <a:xfrm>
                <a:off x="2184593"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B05AA457-BA4C-4BEB-A67F-91E13C00300E}"/>
                  </a:ext>
                </a:extLst>
              </p:cNvPr>
              <p:cNvSpPr txBox="1"/>
              <p:nvPr/>
            </p:nvSpPr>
            <p:spPr>
              <a:xfrm>
                <a:off x="1964015" y="3714342"/>
                <a:ext cx="423593" cy="330262"/>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136" name="Line 21">
                <a:extLst>
                  <a:ext uri="{FF2B5EF4-FFF2-40B4-BE49-F238E27FC236}">
                    <a16:creationId xmlns:a16="http://schemas.microsoft.com/office/drawing/2014/main" id="{CF272008-4076-436F-8D13-1AF7B8B7F6F9}"/>
                  </a:ext>
                </a:extLst>
              </p:cNvPr>
              <p:cNvSpPr>
                <a:spLocks noChangeShapeType="1"/>
              </p:cNvSpPr>
              <p:nvPr/>
            </p:nvSpPr>
            <p:spPr bwMode="auto">
              <a:xfrm>
                <a:off x="1124567"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A1441C17-9719-42FF-BD37-EE895273E03E}"/>
                  </a:ext>
                </a:extLst>
              </p:cNvPr>
              <p:cNvSpPr txBox="1"/>
              <p:nvPr/>
            </p:nvSpPr>
            <p:spPr>
              <a:xfrm>
                <a:off x="872974" y="3714342"/>
                <a:ext cx="485625" cy="330262"/>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sp>
            <p:nvSpPr>
              <p:cNvPr id="138" name="TextBox 137">
                <a:extLst>
                  <a:ext uri="{FF2B5EF4-FFF2-40B4-BE49-F238E27FC236}">
                    <a16:creationId xmlns:a16="http://schemas.microsoft.com/office/drawing/2014/main" id="{3A8DC4D7-B886-47A1-B094-EAD8823BE169}"/>
                  </a:ext>
                </a:extLst>
              </p:cNvPr>
              <p:cNvSpPr txBox="1"/>
              <p:nvPr/>
            </p:nvSpPr>
            <p:spPr>
              <a:xfrm>
                <a:off x="2613334" y="3914773"/>
                <a:ext cx="1268296" cy="328402"/>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経過期間、月</a:t>
                </a:r>
              </a:p>
            </p:txBody>
          </p:sp>
          <p:sp>
            <p:nvSpPr>
              <p:cNvPr id="139" name="Line 6">
                <a:extLst>
                  <a:ext uri="{FF2B5EF4-FFF2-40B4-BE49-F238E27FC236}">
                    <a16:creationId xmlns:a16="http://schemas.microsoft.com/office/drawing/2014/main" id="{4B3C3CF8-AEF1-4B18-9358-450B1B2C0D3C}"/>
                  </a:ext>
                </a:extLst>
              </p:cNvPr>
              <p:cNvSpPr>
                <a:spLocks noChangeShapeType="1"/>
              </p:cNvSpPr>
              <p:nvPr/>
            </p:nvSpPr>
            <p:spPr bwMode="auto">
              <a:xfrm>
                <a:off x="1002090" y="173750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0" name="Line 7">
                <a:extLst>
                  <a:ext uri="{FF2B5EF4-FFF2-40B4-BE49-F238E27FC236}">
                    <a16:creationId xmlns:a16="http://schemas.microsoft.com/office/drawing/2014/main" id="{1EA462F8-932F-467B-B65B-26D2BB238774}"/>
                  </a:ext>
                </a:extLst>
              </p:cNvPr>
              <p:cNvSpPr>
                <a:spLocks noChangeShapeType="1"/>
              </p:cNvSpPr>
              <p:nvPr/>
            </p:nvSpPr>
            <p:spPr bwMode="auto">
              <a:xfrm>
                <a:off x="1002090" y="211020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1" name="Line 8">
                <a:extLst>
                  <a:ext uri="{FF2B5EF4-FFF2-40B4-BE49-F238E27FC236}">
                    <a16:creationId xmlns:a16="http://schemas.microsoft.com/office/drawing/2014/main" id="{9391795C-4120-4585-988B-7AC6733AD253}"/>
                  </a:ext>
                </a:extLst>
              </p:cNvPr>
              <p:cNvSpPr>
                <a:spLocks noChangeShapeType="1"/>
              </p:cNvSpPr>
              <p:nvPr/>
            </p:nvSpPr>
            <p:spPr bwMode="auto">
              <a:xfrm>
                <a:off x="1002090" y="246617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2" name="Line 9">
                <a:extLst>
                  <a:ext uri="{FF2B5EF4-FFF2-40B4-BE49-F238E27FC236}">
                    <a16:creationId xmlns:a16="http://schemas.microsoft.com/office/drawing/2014/main" id="{C37FC373-3FC4-443F-A4B6-68F1CDE75F8A}"/>
                  </a:ext>
                </a:extLst>
              </p:cNvPr>
              <p:cNvSpPr>
                <a:spLocks noChangeShapeType="1"/>
              </p:cNvSpPr>
              <p:nvPr/>
            </p:nvSpPr>
            <p:spPr bwMode="auto">
              <a:xfrm>
                <a:off x="1002090" y="283364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3" name="Line 10">
                <a:extLst>
                  <a:ext uri="{FF2B5EF4-FFF2-40B4-BE49-F238E27FC236}">
                    <a16:creationId xmlns:a16="http://schemas.microsoft.com/office/drawing/2014/main" id="{E2991FD3-03BF-4756-8E2A-01EAF0B00D5D}"/>
                  </a:ext>
                </a:extLst>
              </p:cNvPr>
              <p:cNvSpPr>
                <a:spLocks noChangeShapeType="1"/>
              </p:cNvSpPr>
              <p:nvPr/>
            </p:nvSpPr>
            <p:spPr bwMode="auto">
              <a:xfrm>
                <a:off x="1002090" y="31934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4" name="Line 11">
                <a:extLst>
                  <a:ext uri="{FF2B5EF4-FFF2-40B4-BE49-F238E27FC236}">
                    <a16:creationId xmlns:a16="http://schemas.microsoft.com/office/drawing/2014/main" id="{735AAFA9-FA6B-498F-BA5B-03D1507CDC2B}"/>
                  </a:ext>
                </a:extLst>
              </p:cNvPr>
              <p:cNvSpPr>
                <a:spLocks noChangeShapeType="1"/>
              </p:cNvSpPr>
              <p:nvPr/>
            </p:nvSpPr>
            <p:spPr bwMode="auto">
              <a:xfrm>
                <a:off x="1002090" y="355708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5" name="TextBox 144">
                <a:extLst>
                  <a:ext uri="{FF2B5EF4-FFF2-40B4-BE49-F238E27FC236}">
                    <a16:creationId xmlns:a16="http://schemas.microsoft.com/office/drawing/2014/main" id="{288273A9-49B7-4D45-B8CE-FC69D0F54224}"/>
                  </a:ext>
                </a:extLst>
              </p:cNvPr>
              <p:cNvSpPr txBox="1"/>
              <p:nvPr/>
            </p:nvSpPr>
            <p:spPr>
              <a:xfrm rot="16200000">
                <a:off x="-255300" y="2511968"/>
                <a:ext cx="1339933"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残存確率</a:t>
                </a:r>
              </a:p>
            </p:txBody>
          </p:sp>
          <p:sp>
            <p:nvSpPr>
              <p:cNvPr id="146" name="TextBox 145">
                <a:extLst>
                  <a:ext uri="{FF2B5EF4-FFF2-40B4-BE49-F238E27FC236}">
                    <a16:creationId xmlns:a16="http://schemas.microsoft.com/office/drawing/2014/main" id="{F1579326-574E-4DB9-A367-84A6C0FD1F3F}"/>
                  </a:ext>
                </a:extLst>
              </p:cNvPr>
              <p:cNvSpPr txBox="1"/>
              <p:nvPr/>
            </p:nvSpPr>
            <p:spPr>
              <a:xfrm>
                <a:off x="546444" y="1625693"/>
                <a:ext cx="433131"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a:t>
                </a:r>
              </a:p>
            </p:txBody>
          </p:sp>
          <p:sp>
            <p:nvSpPr>
              <p:cNvPr id="147" name="TextBox 146">
                <a:extLst>
                  <a:ext uri="{FF2B5EF4-FFF2-40B4-BE49-F238E27FC236}">
                    <a16:creationId xmlns:a16="http://schemas.microsoft.com/office/drawing/2014/main" id="{2DE3B834-26FA-458C-94AC-3B125C313622}"/>
                  </a:ext>
                </a:extLst>
              </p:cNvPr>
              <p:cNvSpPr txBox="1"/>
              <p:nvPr/>
            </p:nvSpPr>
            <p:spPr>
              <a:xfrm>
                <a:off x="546448" y="1999773"/>
                <a:ext cx="433132"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0.8</a:t>
                </a:r>
              </a:p>
            </p:txBody>
          </p:sp>
          <p:sp>
            <p:nvSpPr>
              <p:cNvPr id="148" name="TextBox 147">
                <a:extLst>
                  <a:ext uri="{FF2B5EF4-FFF2-40B4-BE49-F238E27FC236}">
                    <a16:creationId xmlns:a16="http://schemas.microsoft.com/office/drawing/2014/main" id="{E0B1BEC0-E228-46BA-B06D-2FF36CEF32D9}"/>
                  </a:ext>
                </a:extLst>
              </p:cNvPr>
              <p:cNvSpPr txBox="1"/>
              <p:nvPr/>
            </p:nvSpPr>
            <p:spPr>
              <a:xfrm>
                <a:off x="546448" y="2355576"/>
                <a:ext cx="433132"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0.6</a:t>
                </a:r>
              </a:p>
            </p:txBody>
          </p:sp>
          <p:sp>
            <p:nvSpPr>
              <p:cNvPr id="149" name="TextBox 148">
                <a:extLst>
                  <a:ext uri="{FF2B5EF4-FFF2-40B4-BE49-F238E27FC236}">
                    <a16:creationId xmlns:a16="http://schemas.microsoft.com/office/drawing/2014/main" id="{27D09E15-F8AC-4AC2-92C2-6647055BA12D}"/>
                  </a:ext>
                </a:extLst>
              </p:cNvPr>
              <p:cNvSpPr txBox="1"/>
              <p:nvPr/>
            </p:nvSpPr>
            <p:spPr>
              <a:xfrm>
                <a:off x="546448" y="2722886"/>
                <a:ext cx="433132"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0.4</a:t>
                </a:r>
              </a:p>
            </p:txBody>
          </p:sp>
          <p:sp>
            <p:nvSpPr>
              <p:cNvPr id="150" name="TextBox 149">
                <a:extLst>
                  <a:ext uri="{FF2B5EF4-FFF2-40B4-BE49-F238E27FC236}">
                    <a16:creationId xmlns:a16="http://schemas.microsoft.com/office/drawing/2014/main" id="{D384F510-F0CB-43C0-BF06-9AEE1E64A212}"/>
                  </a:ext>
                </a:extLst>
              </p:cNvPr>
              <p:cNvSpPr txBox="1"/>
              <p:nvPr/>
            </p:nvSpPr>
            <p:spPr>
              <a:xfrm>
                <a:off x="546448" y="3082524"/>
                <a:ext cx="433132"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0.2</a:t>
                </a:r>
              </a:p>
            </p:txBody>
          </p:sp>
          <p:sp>
            <p:nvSpPr>
              <p:cNvPr id="151" name="TextBox 150">
                <a:extLst>
                  <a:ext uri="{FF2B5EF4-FFF2-40B4-BE49-F238E27FC236}">
                    <a16:creationId xmlns:a16="http://schemas.microsoft.com/office/drawing/2014/main" id="{0637F25B-FF0F-4CE5-8725-A4C4CADA80B2}"/>
                  </a:ext>
                </a:extLst>
              </p:cNvPr>
              <p:cNvSpPr txBox="1"/>
              <p:nvPr/>
            </p:nvSpPr>
            <p:spPr>
              <a:xfrm>
                <a:off x="695536" y="3445996"/>
                <a:ext cx="284052"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sp>
            <p:nvSpPr>
              <p:cNvPr id="152" name="TextBox 151">
                <a:extLst>
                  <a:ext uri="{FF2B5EF4-FFF2-40B4-BE49-F238E27FC236}">
                    <a16:creationId xmlns:a16="http://schemas.microsoft.com/office/drawing/2014/main" id="{1F1801C8-5351-4CB3-B5F0-C2F62D9F274B}"/>
                  </a:ext>
                </a:extLst>
              </p:cNvPr>
              <p:cNvSpPr txBox="1"/>
              <p:nvPr/>
            </p:nvSpPr>
            <p:spPr>
              <a:xfrm>
                <a:off x="1337849" y="3003763"/>
                <a:ext cx="2808782" cy="689644"/>
              </a:xfrm>
              <a:prstGeom prst="rect">
                <a:avLst/>
              </a:prstGeom>
              <a:noFill/>
            </p:spPr>
            <p:txBody>
              <a:bodyPr wrap="none" rtlCol="0">
                <a:spAutoFit/>
              </a:bodyPr>
              <a:lstStyle/>
              <a:p>
                <a:r>
                  <a:rPr lang="ja-JP" sz="1200">
                    <a:solidFill>
                      <a:schemeClr val="tx1"/>
                    </a:solidFill>
                  </a:rPr>
                  <a:t>有害なDDR生殖細胞変異なし</a:t>
                </a:r>
              </a:p>
              <a:p>
                <a:r>
                  <a:rPr lang="ja-JP" sz="1200">
                    <a:solidFill>
                      <a:schemeClr val="tx1"/>
                    </a:solidFill>
                  </a:rPr>
                  <a:t>有害なDDR生殖細胞変異</a:t>
                </a:r>
              </a:p>
              <a:p>
                <a:r>
                  <a:rPr lang="ja-JP" sz="1200">
                    <a:solidFill>
                      <a:schemeClr val="tx1"/>
                    </a:solidFill>
                  </a:rPr>
                  <a:t>打ち切り</a:t>
                </a:r>
              </a:p>
            </p:txBody>
          </p:sp>
          <p:cxnSp>
            <p:nvCxnSpPr>
              <p:cNvPr id="153" name="Straight Connector 152">
                <a:extLst>
                  <a:ext uri="{FF2B5EF4-FFF2-40B4-BE49-F238E27FC236}">
                    <a16:creationId xmlns:a16="http://schemas.microsoft.com/office/drawing/2014/main" id="{664DA29B-8CA7-406D-A180-785187C0AED3}"/>
                  </a:ext>
                </a:extLst>
              </p:cNvPr>
              <p:cNvCxnSpPr>
                <a:cxnSpLocks/>
              </p:cNvCxnSpPr>
              <p:nvPr/>
            </p:nvCxnSpPr>
            <p:spPr>
              <a:xfrm>
                <a:off x="1177512" y="3161462"/>
                <a:ext cx="18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A62C9452-245A-4E35-A6DD-B24AE6D5BF58}"/>
                  </a:ext>
                </a:extLst>
              </p:cNvPr>
              <p:cNvCxnSpPr>
                <a:cxnSpLocks/>
              </p:cNvCxnSpPr>
              <p:nvPr/>
            </p:nvCxnSpPr>
            <p:spPr>
              <a:xfrm>
                <a:off x="1177512" y="3347573"/>
                <a:ext cx="180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D0FBDD9-983B-4218-837A-F95383A92DC6}"/>
                  </a:ext>
                </a:extLst>
              </p:cNvPr>
              <p:cNvCxnSpPr>
                <a:cxnSpLocks/>
              </p:cNvCxnSpPr>
              <p:nvPr/>
            </p:nvCxnSpPr>
            <p:spPr>
              <a:xfrm>
                <a:off x="1229591" y="3512139"/>
                <a:ext cx="0" cy="7555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5AF39BE-568A-411C-A682-3AF7D749B3F6}"/>
                  </a:ext>
                </a:extLst>
              </p:cNvPr>
              <p:cNvCxnSpPr>
                <a:cxnSpLocks/>
              </p:cNvCxnSpPr>
              <p:nvPr/>
            </p:nvCxnSpPr>
            <p:spPr>
              <a:xfrm>
                <a:off x="1337849" y="3512139"/>
                <a:ext cx="0" cy="75554"/>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644D4C2D-8C96-4E40-943B-FBAC1819B521}"/>
                </a:ext>
              </a:extLst>
            </p:cNvPr>
            <p:cNvGrpSpPr/>
            <p:nvPr/>
          </p:nvGrpSpPr>
          <p:grpSpPr>
            <a:xfrm>
              <a:off x="7410916" y="4185856"/>
              <a:ext cx="3240146" cy="1287514"/>
              <a:chOff x="7681104" y="4476411"/>
              <a:chExt cx="4153957" cy="1660121"/>
            </a:xfrm>
          </p:grpSpPr>
          <p:sp>
            <p:nvSpPr>
              <p:cNvPr id="119" name="Freeform: Shape 348">
                <a:extLst>
                  <a:ext uri="{FF2B5EF4-FFF2-40B4-BE49-F238E27FC236}">
                    <a16:creationId xmlns:a16="http://schemas.microsoft.com/office/drawing/2014/main" id="{872B9F3D-3814-4CBF-885E-42AE7A1121A3}"/>
                  </a:ext>
                </a:extLst>
              </p:cNvPr>
              <p:cNvSpPr/>
              <p:nvPr/>
            </p:nvSpPr>
            <p:spPr>
              <a:xfrm>
                <a:off x="7681104" y="4476411"/>
                <a:ext cx="4153957" cy="1631594"/>
              </a:xfrm>
              <a:custGeom>
                <a:avLst/>
                <a:gdLst>
                  <a:gd name="connsiteX0" fmla="*/ 4153957 w 4153957"/>
                  <a:gd name="connsiteY0" fmla="*/ 1631595 h 1631594"/>
                  <a:gd name="connsiteX1" fmla="*/ 3765899 w 4153957"/>
                  <a:gd name="connsiteY1" fmla="*/ 1631595 h 1631594"/>
                  <a:gd name="connsiteX2" fmla="*/ 3765899 w 4153957"/>
                  <a:gd name="connsiteY2" fmla="*/ 1411110 h 1631594"/>
                  <a:gd name="connsiteX3" fmla="*/ 3699758 w 4153957"/>
                  <a:gd name="connsiteY3" fmla="*/ 1411110 h 1631594"/>
                  <a:gd name="connsiteX4" fmla="*/ 3699758 w 4153957"/>
                  <a:gd name="connsiteY4" fmla="*/ 1199445 h 1631594"/>
                  <a:gd name="connsiteX5" fmla="*/ 3095625 w 4153957"/>
                  <a:gd name="connsiteY5" fmla="*/ 1199445 h 1631594"/>
                  <a:gd name="connsiteX6" fmla="*/ 3095625 w 4153957"/>
                  <a:gd name="connsiteY6" fmla="*/ 1084793 h 1631594"/>
                  <a:gd name="connsiteX7" fmla="*/ 2703157 w 4153957"/>
                  <a:gd name="connsiteY7" fmla="*/ 1084793 h 1631594"/>
                  <a:gd name="connsiteX8" fmla="*/ 2703157 w 4153957"/>
                  <a:gd name="connsiteY8" fmla="*/ 996601 h 1631594"/>
                  <a:gd name="connsiteX9" fmla="*/ 2592915 w 4153957"/>
                  <a:gd name="connsiteY9" fmla="*/ 996601 h 1631594"/>
                  <a:gd name="connsiteX10" fmla="*/ 2592915 w 4153957"/>
                  <a:gd name="connsiteY10" fmla="*/ 917222 h 1631594"/>
                  <a:gd name="connsiteX11" fmla="*/ 2425351 w 4153957"/>
                  <a:gd name="connsiteY11" fmla="*/ 917222 h 1631594"/>
                  <a:gd name="connsiteX12" fmla="*/ 2425351 w 4153957"/>
                  <a:gd name="connsiteY12" fmla="*/ 829027 h 1631594"/>
                  <a:gd name="connsiteX13" fmla="*/ 2156355 w 4153957"/>
                  <a:gd name="connsiteY13" fmla="*/ 829027 h 1631594"/>
                  <a:gd name="connsiteX14" fmla="*/ 2156355 w 4153957"/>
                  <a:gd name="connsiteY14" fmla="*/ 736423 h 1631594"/>
                  <a:gd name="connsiteX15" fmla="*/ 1988782 w 4153957"/>
                  <a:gd name="connsiteY15" fmla="*/ 736423 h 1631594"/>
                  <a:gd name="connsiteX16" fmla="*/ 1988782 w 4153957"/>
                  <a:gd name="connsiteY16" fmla="*/ 652639 h 1631594"/>
                  <a:gd name="connsiteX17" fmla="*/ 1737427 w 4153957"/>
                  <a:gd name="connsiteY17" fmla="*/ 652639 h 1631594"/>
                  <a:gd name="connsiteX18" fmla="*/ 1737427 w 4153957"/>
                  <a:gd name="connsiteY18" fmla="*/ 586493 h 1631594"/>
                  <a:gd name="connsiteX19" fmla="*/ 1706566 w 4153957"/>
                  <a:gd name="connsiteY19" fmla="*/ 586493 h 1631594"/>
                  <a:gd name="connsiteX20" fmla="*/ 1706566 w 4153957"/>
                  <a:gd name="connsiteY20" fmla="*/ 502709 h 1631594"/>
                  <a:gd name="connsiteX21" fmla="*/ 1666875 w 4153957"/>
                  <a:gd name="connsiteY21" fmla="*/ 502709 h 1631594"/>
                  <a:gd name="connsiteX22" fmla="*/ 1666875 w 4153957"/>
                  <a:gd name="connsiteY22" fmla="*/ 423333 h 1631594"/>
                  <a:gd name="connsiteX23" fmla="*/ 1605134 w 4153957"/>
                  <a:gd name="connsiteY23" fmla="*/ 423333 h 1631594"/>
                  <a:gd name="connsiteX24" fmla="*/ 1605134 w 4153957"/>
                  <a:gd name="connsiteY24" fmla="*/ 242535 h 1631594"/>
                  <a:gd name="connsiteX25" fmla="*/ 1552223 w 4153957"/>
                  <a:gd name="connsiteY25" fmla="*/ 242535 h 1631594"/>
                  <a:gd name="connsiteX26" fmla="*/ 1552223 w 4153957"/>
                  <a:gd name="connsiteY26" fmla="*/ 158750 h 1631594"/>
                  <a:gd name="connsiteX27" fmla="*/ 1001001 w 4153957"/>
                  <a:gd name="connsiteY27" fmla="*/ 158750 h 1631594"/>
                  <a:gd name="connsiteX28" fmla="*/ 1001001 w 4153957"/>
                  <a:gd name="connsiteY28" fmla="*/ 83785 h 1631594"/>
                  <a:gd name="connsiteX29" fmla="*/ 776110 w 4153957"/>
                  <a:gd name="connsiteY29" fmla="*/ 83785 h 1631594"/>
                  <a:gd name="connsiteX30" fmla="*/ 776110 w 4153957"/>
                  <a:gd name="connsiteY30" fmla="*/ 0 h 1631594"/>
                  <a:gd name="connsiteX31" fmla="*/ 0 w 4153957"/>
                  <a:gd name="connsiteY31" fmla="*/ 0 h 1631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153957" h="1631594">
                    <a:moveTo>
                      <a:pt x="4153957" y="1631595"/>
                    </a:moveTo>
                    <a:lnTo>
                      <a:pt x="3765899" y="1631595"/>
                    </a:lnTo>
                    <a:lnTo>
                      <a:pt x="3765899" y="1411110"/>
                    </a:lnTo>
                    <a:lnTo>
                      <a:pt x="3699758" y="1411110"/>
                    </a:lnTo>
                    <a:lnTo>
                      <a:pt x="3699758" y="1199445"/>
                    </a:lnTo>
                    <a:lnTo>
                      <a:pt x="3095625" y="1199445"/>
                    </a:lnTo>
                    <a:lnTo>
                      <a:pt x="3095625" y="1084793"/>
                    </a:lnTo>
                    <a:lnTo>
                      <a:pt x="2703157" y="1084793"/>
                    </a:lnTo>
                    <a:lnTo>
                      <a:pt x="2703157" y="996601"/>
                    </a:lnTo>
                    <a:lnTo>
                      <a:pt x="2592915" y="996601"/>
                    </a:lnTo>
                    <a:lnTo>
                      <a:pt x="2592915" y="917222"/>
                    </a:lnTo>
                    <a:lnTo>
                      <a:pt x="2425351" y="917222"/>
                    </a:lnTo>
                    <a:lnTo>
                      <a:pt x="2425351" y="829027"/>
                    </a:lnTo>
                    <a:lnTo>
                      <a:pt x="2156355" y="829027"/>
                    </a:lnTo>
                    <a:lnTo>
                      <a:pt x="2156355" y="736423"/>
                    </a:lnTo>
                    <a:lnTo>
                      <a:pt x="1988782" y="736423"/>
                    </a:lnTo>
                    <a:lnTo>
                      <a:pt x="1988782" y="652639"/>
                    </a:lnTo>
                    <a:lnTo>
                      <a:pt x="1737427" y="652639"/>
                    </a:lnTo>
                    <a:lnTo>
                      <a:pt x="1737427" y="586493"/>
                    </a:lnTo>
                    <a:lnTo>
                      <a:pt x="1706566" y="586493"/>
                    </a:lnTo>
                    <a:lnTo>
                      <a:pt x="1706566" y="502709"/>
                    </a:lnTo>
                    <a:lnTo>
                      <a:pt x="1666875" y="502709"/>
                    </a:lnTo>
                    <a:lnTo>
                      <a:pt x="1666875" y="423333"/>
                    </a:lnTo>
                    <a:lnTo>
                      <a:pt x="1605134" y="423333"/>
                    </a:lnTo>
                    <a:lnTo>
                      <a:pt x="1605134" y="242535"/>
                    </a:lnTo>
                    <a:lnTo>
                      <a:pt x="1552223" y="242535"/>
                    </a:lnTo>
                    <a:lnTo>
                      <a:pt x="1552223" y="158750"/>
                    </a:lnTo>
                    <a:lnTo>
                      <a:pt x="1001001" y="158750"/>
                    </a:lnTo>
                    <a:lnTo>
                      <a:pt x="1001001" y="83785"/>
                    </a:lnTo>
                    <a:lnTo>
                      <a:pt x="776110" y="83785"/>
                    </a:lnTo>
                    <a:lnTo>
                      <a:pt x="776110" y="0"/>
                    </a:lnTo>
                    <a:lnTo>
                      <a:pt x="0" y="0"/>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Freeform: Shape 349">
                <a:extLst>
                  <a:ext uri="{FF2B5EF4-FFF2-40B4-BE49-F238E27FC236}">
                    <a16:creationId xmlns:a16="http://schemas.microsoft.com/office/drawing/2014/main" id="{0F74E9EF-0BBD-4B6F-A476-B13C64FB6442}"/>
                  </a:ext>
                </a:extLst>
              </p:cNvPr>
              <p:cNvSpPr/>
              <p:nvPr/>
            </p:nvSpPr>
            <p:spPr>
              <a:xfrm>
                <a:off x="9110777" y="459767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Freeform: Shape 350">
                <a:extLst>
                  <a:ext uri="{FF2B5EF4-FFF2-40B4-BE49-F238E27FC236}">
                    <a16:creationId xmlns:a16="http://schemas.microsoft.com/office/drawing/2014/main" id="{F76520B0-1CD0-44AE-8728-4B471844B830}"/>
                  </a:ext>
                </a:extLst>
              </p:cNvPr>
              <p:cNvSpPr/>
              <p:nvPr/>
            </p:nvSpPr>
            <p:spPr>
              <a:xfrm>
                <a:off x="10634787" y="551208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Freeform: Shape 351">
                <a:extLst>
                  <a:ext uri="{FF2B5EF4-FFF2-40B4-BE49-F238E27FC236}">
                    <a16:creationId xmlns:a16="http://schemas.microsoft.com/office/drawing/2014/main" id="{BBB8C901-A773-44EB-A33A-F4F33C5EF57A}"/>
                  </a:ext>
                </a:extLst>
              </p:cNvPr>
              <p:cNvSpPr/>
              <p:nvPr/>
            </p:nvSpPr>
            <p:spPr>
              <a:xfrm>
                <a:off x="10882437" y="562638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Freeform: Shape 352">
                <a:extLst>
                  <a:ext uri="{FF2B5EF4-FFF2-40B4-BE49-F238E27FC236}">
                    <a16:creationId xmlns:a16="http://schemas.microsoft.com/office/drawing/2014/main" id="{AFFC51E8-2B66-4B57-8CE0-CD7341054B73}"/>
                  </a:ext>
                </a:extLst>
              </p:cNvPr>
              <p:cNvSpPr/>
              <p:nvPr/>
            </p:nvSpPr>
            <p:spPr>
              <a:xfrm>
                <a:off x="10977687" y="562638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Freeform: Shape 353">
                <a:extLst>
                  <a:ext uri="{FF2B5EF4-FFF2-40B4-BE49-F238E27FC236}">
                    <a16:creationId xmlns:a16="http://schemas.microsoft.com/office/drawing/2014/main" id="{B423C82B-956F-475A-98E1-BC9218A824B4}"/>
                  </a:ext>
                </a:extLst>
              </p:cNvPr>
              <p:cNvSpPr/>
              <p:nvPr/>
            </p:nvSpPr>
            <p:spPr>
              <a:xfrm>
                <a:off x="11282487" y="562638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Freeform: Shape 354">
                <a:extLst>
                  <a:ext uri="{FF2B5EF4-FFF2-40B4-BE49-F238E27FC236}">
                    <a16:creationId xmlns:a16="http://schemas.microsoft.com/office/drawing/2014/main" id="{5EF93548-28D4-42DB-A2DE-7F4059990071}"/>
                  </a:ext>
                </a:extLst>
              </p:cNvPr>
              <p:cNvSpPr/>
              <p:nvPr/>
            </p:nvSpPr>
            <p:spPr>
              <a:xfrm>
                <a:off x="11587296" y="606453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Freeform: Shape 355">
                <a:extLst>
                  <a:ext uri="{FF2B5EF4-FFF2-40B4-BE49-F238E27FC236}">
                    <a16:creationId xmlns:a16="http://schemas.microsoft.com/office/drawing/2014/main" id="{7858F3F6-0CE4-41D3-AEA8-7508417890DB}"/>
                  </a:ext>
                </a:extLst>
              </p:cNvPr>
              <p:cNvSpPr/>
              <p:nvPr/>
            </p:nvSpPr>
            <p:spPr>
              <a:xfrm>
                <a:off x="11815896" y="6064533"/>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11" name="TextBox 110">
              <a:extLst>
                <a:ext uri="{FF2B5EF4-FFF2-40B4-BE49-F238E27FC236}">
                  <a16:creationId xmlns:a16="http://schemas.microsoft.com/office/drawing/2014/main" id="{86FE8C41-4680-455D-8697-8A2737C812B2}"/>
                </a:ext>
              </a:extLst>
            </p:cNvPr>
            <p:cNvSpPr txBox="1"/>
            <p:nvPr/>
          </p:nvSpPr>
          <p:spPr>
            <a:xfrm>
              <a:off x="10118450" y="4229831"/>
              <a:ext cx="487634" cy="316829"/>
            </a:xfrm>
            <a:prstGeom prst="rect">
              <a:avLst/>
            </a:prstGeom>
            <a:noFill/>
          </p:spPr>
          <p:txBody>
            <a:bodyPr wrap="none" rtlCol="0">
              <a:spAutoFit/>
            </a:bodyPr>
            <a:lstStyle/>
            <a:p>
              <a:r>
                <a:rPr lang="ja-JP" sz="1400">
                  <a:solidFill>
                    <a:schemeClr val="tx1"/>
                  </a:solidFill>
                </a:rPr>
                <a:t>n = 4</a:t>
              </a:r>
            </a:p>
          </p:txBody>
        </p:sp>
        <p:sp>
          <p:nvSpPr>
            <p:cNvPr id="112" name="TextBox 111">
              <a:extLst>
                <a:ext uri="{FF2B5EF4-FFF2-40B4-BE49-F238E27FC236}">
                  <a16:creationId xmlns:a16="http://schemas.microsoft.com/office/drawing/2014/main" id="{6CB3E99E-55EE-4B38-962C-A5FC73EBF32B}"/>
                </a:ext>
              </a:extLst>
            </p:cNvPr>
            <p:cNvSpPr txBox="1"/>
            <p:nvPr/>
          </p:nvSpPr>
          <p:spPr>
            <a:xfrm>
              <a:off x="10309268" y="4987385"/>
              <a:ext cx="587020" cy="316829"/>
            </a:xfrm>
            <a:prstGeom prst="rect">
              <a:avLst/>
            </a:prstGeom>
            <a:noFill/>
          </p:spPr>
          <p:txBody>
            <a:bodyPr wrap="none" rtlCol="0">
              <a:spAutoFit/>
            </a:bodyPr>
            <a:lstStyle/>
            <a:p>
              <a:r>
                <a:rPr lang="ja-JP" sz="1400">
                  <a:solidFill>
                    <a:schemeClr val="tx1"/>
                  </a:solidFill>
                </a:rPr>
                <a:t>n = 29</a:t>
              </a:r>
            </a:p>
          </p:txBody>
        </p:sp>
        <p:sp>
          <p:nvSpPr>
            <p:cNvPr id="113" name="TextBox 112">
              <a:extLst>
                <a:ext uri="{FF2B5EF4-FFF2-40B4-BE49-F238E27FC236}">
                  <a16:creationId xmlns:a16="http://schemas.microsoft.com/office/drawing/2014/main" id="{BE4E502E-F840-4424-A69B-EB127CF3F4A2}"/>
                </a:ext>
              </a:extLst>
            </p:cNvPr>
            <p:cNvSpPr txBox="1"/>
            <p:nvPr/>
          </p:nvSpPr>
          <p:spPr>
            <a:xfrm>
              <a:off x="10908517" y="5677777"/>
              <a:ext cx="835485" cy="316829"/>
            </a:xfrm>
            <a:prstGeom prst="rect">
              <a:avLst/>
            </a:prstGeom>
            <a:noFill/>
          </p:spPr>
          <p:txBody>
            <a:bodyPr wrap="none" rtlCol="0">
              <a:spAutoFit/>
            </a:bodyPr>
            <a:lstStyle/>
            <a:p>
              <a:r>
                <a:rPr lang="ja-JP" sz="1400">
                  <a:solidFill>
                    <a:schemeClr val="tx1"/>
                  </a:solidFill>
                </a:rPr>
                <a:t>p=0.082</a:t>
              </a:r>
            </a:p>
          </p:txBody>
        </p:sp>
        <p:cxnSp>
          <p:nvCxnSpPr>
            <p:cNvPr id="114" name="Straight Connector 113">
              <a:extLst>
                <a:ext uri="{FF2B5EF4-FFF2-40B4-BE49-F238E27FC236}">
                  <a16:creationId xmlns:a16="http://schemas.microsoft.com/office/drawing/2014/main" id="{A7096D43-84A7-416A-A43D-B581E0434EF7}"/>
                </a:ext>
              </a:extLst>
            </p:cNvPr>
            <p:cNvCxnSpPr>
              <a:cxnSpLocks/>
            </p:cNvCxnSpPr>
            <p:nvPr/>
          </p:nvCxnSpPr>
          <p:spPr>
            <a:xfrm>
              <a:off x="9591035" y="4162289"/>
              <a:ext cx="0" cy="52097"/>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3B797B6-EAE8-439C-A55C-1886F01BA004}"/>
                </a:ext>
              </a:extLst>
            </p:cNvPr>
            <p:cNvCxnSpPr>
              <a:cxnSpLocks/>
            </p:cNvCxnSpPr>
            <p:nvPr/>
          </p:nvCxnSpPr>
          <p:spPr>
            <a:xfrm>
              <a:off x="9696765" y="4162289"/>
              <a:ext cx="0" cy="52097"/>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08FA7298-44F1-43B9-90DB-9ECB03A1A238}"/>
                </a:ext>
              </a:extLst>
            </p:cNvPr>
            <p:cNvCxnSpPr>
              <a:cxnSpLocks/>
            </p:cNvCxnSpPr>
            <p:nvPr/>
          </p:nvCxnSpPr>
          <p:spPr>
            <a:xfrm>
              <a:off x="9747731" y="4162289"/>
              <a:ext cx="0" cy="52097"/>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8D21C2EB-63C1-4475-9B3C-F69DBC1C69AA}"/>
                </a:ext>
              </a:extLst>
            </p:cNvPr>
            <p:cNvCxnSpPr>
              <a:cxnSpLocks/>
            </p:cNvCxnSpPr>
            <p:nvPr/>
          </p:nvCxnSpPr>
          <p:spPr>
            <a:xfrm>
              <a:off x="10528288" y="4162289"/>
              <a:ext cx="0" cy="52097"/>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D3D89807-F9E9-439D-BEB6-E516E3912FEB}"/>
                </a:ext>
              </a:extLst>
            </p:cNvPr>
            <p:cNvCxnSpPr>
              <a:cxnSpLocks/>
            </p:cNvCxnSpPr>
            <p:nvPr/>
          </p:nvCxnSpPr>
          <p:spPr>
            <a:xfrm>
              <a:off x="7410915" y="4185855"/>
              <a:ext cx="3117520" cy="7563"/>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2AA8C4F3-2827-4890-8AAE-E14A52621CF5}"/>
              </a:ext>
            </a:extLst>
          </p:cNvPr>
          <p:cNvGrpSpPr/>
          <p:nvPr/>
        </p:nvGrpSpPr>
        <p:grpSpPr>
          <a:xfrm>
            <a:off x="6404181" y="1666333"/>
            <a:ext cx="5320587" cy="2449812"/>
            <a:chOff x="6404181" y="1605373"/>
            <a:chExt cx="5320587" cy="2585970"/>
          </a:xfrm>
        </p:grpSpPr>
        <p:grpSp>
          <p:nvGrpSpPr>
            <p:cNvPr id="158" name="Group 157">
              <a:extLst>
                <a:ext uri="{FF2B5EF4-FFF2-40B4-BE49-F238E27FC236}">
                  <a16:creationId xmlns:a16="http://schemas.microsoft.com/office/drawing/2014/main" id="{32EF0312-E394-4145-8A8C-31E90876E18E}"/>
                </a:ext>
              </a:extLst>
            </p:cNvPr>
            <p:cNvGrpSpPr/>
            <p:nvPr/>
          </p:nvGrpSpPr>
          <p:grpSpPr>
            <a:xfrm>
              <a:off x="6404181" y="1605373"/>
              <a:ext cx="5306902" cy="2585970"/>
              <a:chOff x="260778" y="1625693"/>
              <a:chExt cx="5306902" cy="2585970"/>
            </a:xfrm>
          </p:grpSpPr>
          <p:sp>
            <p:nvSpPr>
              <p:cNvPr id="173" name="Freeform 21">
                <a:extLst>
                  <a:ext uri="{FF2B5EF4-FFF2-40B4-BE49-F238E27FC236}">
                    <a16:creationId xmlns:a16="http://schemas.microsoft.com/office/drawing/2014/main" id="{335221FD-1D4A-4030-AA1D-7ED4CFA9F947}"/>
                  </a:ext>
                </a:extLst>
              </p:cNvPr>
              <p:cNvSpPr>
                <a:spLocks/>
              </p:cNvSpPr>
              <p:nvPr/>
            </p:nvSpPr>
            <p:spPr bwMode="auto">
              <a:xfrm>
                <a:off x="1076971" y="1743362"/>
                <a:ext cx="4267187" cy="191825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74" name="Line 21">
                <a:extLst>
                  <a:ext uri="{FF2B5EF4-FFF2-40B4-BE49-F238E27FC236}">
                    <a16:creationId xmlns:a16="http://schemas.microsoft.com/office/drawing/2014/main" id="{FAEA64D2-0B1A-48F0-9519-3FCD992C8F46}"/>
                  </a:ext>
                </a:extLst>
              </p:cNvPr>
              <p:cNvSpPr>
                <a:spLocks noChangeShapeType="1"/>
              </p:cNvSpPr>
              <p:nvPr/>
            </p:nvSpPr>
            <p:spPr bwMode="auto">
              <a:xfrm>
                <a:off x="5364666"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75" name="TextBox 174">
                <a:extLst>
                  <a:ext uri="{FF2B5EF4-FFF2-40B4-BE49-F238E27FC236}">
                    <a16:creationId xmlns:a16="http://schemas.microsoft.com/office/drawing/2014/main" id="{8D325760-CC21-4372-A3BD-BC42C18D8148}"/>
                  </a:ext>
                </a:extLst>
              </p:cNvPr>
              <p:cNvSpPr txBox="1"/>
              <p:nvPr/>
            </p:nvSpPr>
            <p:spPr>
              <a:xfrm>
                <a:off x="5144087" y="3714342"/>
                <a:ext cx="423593" cy="330262"/>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40</a:t>
                </a:r>
              </a:p>
            </p:txBody>
          </p:sp>
          <p:sp>
            <p:nvSpPr>
              <p:cNvPr id="176" name="Line 21">
                <a:extLst>
                  <a:ext uri="{FF2B5EF4-FFF2-40B4-BE49-F238E27FC236}">
                    <a16:creationId xmlns:a16="http://schemas.microsoft.com/office/drawing/2014/main" id="{1CF13638-8A76-4C92-8F85-922DADACD08E}"/>
                  </a:ext>
                </a:extLst>
              </p:cNvPr>
              <p:cNvSpPr>
                <a:spLocks noChangeShapeType="1"/>
              </p:cNvSpPr>
              <p:nvPr/>
            </p:nvSpPr>
            <p:spPr bwMode="auto">
              <a:xfrm>
                <a:off x="4304642"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77" name="TextBox 176">
                <a:extLst>
                  <a:ext uri="{FF2B5EF4-FFF2-40B4-BE49-F238E27FC236}">
                    <a16:creationId xmlns:a16="http://schemas.microsoft.com/office/drawing/2014/main" id="{6CE36921-E1A7-4E3F-BB49-0FA8049816F4}"/>
                  </a:ext>
                </a:extLst>
              </p:cNvPr>
              <p:cNvSpPr txBox="1"/>
              <p:nvPr/>
            </p:nvSpPr>
            <p:spPr>
              <a:xfrm>
                <a:off x="4084065" y="3714342"/>
                <a:ext cx="423593" cy="330262"/>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a:t>
                </a:r>
              </a:p>
            </p:txBody>
          </p:sp>
          <p:sp>
            <p:nvSpPr>
              <p:cNvPr id="178" name="Line 21">
                <a:extLst>
                  <a:ext uri="{FF2B5EF4-FFF2-40B4-BE49-F238E27FC236}">
                    <a16:creationId xmlns:a16="http://schemas.microsoft.com/office/drawing/2014/main" id="{5E0A8593-AD86-477C-B59D-715E374DDA83}"/>
                  </a:ext>
                </a:extLst>
              </p:cNvPr>
              <p:cNvSpPr>
                <a:spLocks noChangeShapeType="1"/>
              </p:cNvSpPr>
              <p:nvPr/>
            </p:nvSpPr>
            <p:spPr bwMode="auto">
              <a:xfrm>
                <a:off x="3244618"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79" name="TextBox 178">
                <a:extLst>
                  <a:ext uri="{FF2B5EF4-FFF2-40B4-BE49-F238E27FC236}">
                    <a16:creationId xmlns:a16="http://schemas.microsoft.com/office/drawing/2014/main" id="{9EF64A89-C827-43E0-A6AC-A34F39249BD1}"/>
                  </a:ext>
                </a:extLst>
              </p:cNvPr>
              <p:cNvSpPr txBox="1"/>
              <p:nvPr/>
            </p:nvSpPr>
            <p:spPr>
              <a:xfrm>
                <a:off x="3024039" y="3714342"/>
                <a:ext cx="423593" cy="330262"/>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180" name="Line 21">
                <a:extLst>
                  <a:ext uri="{FF2B5EF4-FFF2-40B4-BE49-F238E27FC236}">
                    <a16:creationId xmlns:a16="http://schemas.microsoft.com/office/drawing/2014/main" id="{1D603F29-54FF-4B33-862A-10D45F7EE743}"/>
                  </a:ext>
                </a:extLst>
              </p:cNvPr>
              <p:cNvSpPr>
                <a:spLocks noChangeShapeType="1"/>
              </p:cNvSpPr>
              <p:nvPr/>
            </p:nvSpPr>
            <p:spPr bwMode="auto">
              <a:xfrm>
                <a:off x="2184593"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81" name="TextBox 180">
                <a:extLst>
                  <a:ext uri="{FF2B5EF4-FFF2-40B4-BE49-F238E27FC236}">
                    <a16:creationId xmlns:a16="http://schemas.microsoft.com/office/drawing/2014/main" id="{16CD0FA2-573C-4D3A-9E09-D54442624FE9}"/>
                  </a:ext>
                </a:extLst>
              </p:cNvPr>
              <p:cNvSpPr txBox="1"/>
              <p:nvPr/>
            </p:nvSpPr>
            <p:spPr>
              <a:xfrm>
                <a:off x="1964015" y="3714342"/>
                <a:ext cx="423593" cy="330262"/>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182" name="Line 21">
                <a:extLst>
                  <a:ext uri="{FF2B5EF4-FFF2-40B4-BE49-F238E27FC236}">
                    <a16:creationId xmlns:a16="http://schemas.microsoft.com/office/drawing/2014/main" id="{00A2A88B-1D72-44AD-BB75-6DCAAC2F6AF5}"/>
                  </a:ext>
                </a:extLst>
              </p:cNvPr>
              <p:cNvSpPr>
                <a:spLocks noChangeShapeType="1"/>
              </p:cNvSpPr>
              <p:nvPr/>
            </p:nvSpPr>
            <p:spPr bwMode="auto">
              <a:xfrm>
                <a:off x="1124567" y="3659811"/>
                <a:ext cx="0" cy="82524"/>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83" name="TextBox 182">
                <a:extLst>
                  <a:ext uri="{FF2B5EF4-FFF2-40B4-BE49-F238E27FC236}">
                    <a16:creationId xmlns:a16="http://schemas.microsoft.com/office/drawing/2014/main" id="{08FF7826-F570-4CF0-9829-37FF755DC7E6}"/>
                  </a:ext>
                </a:extLst>
              </p:cNvPr>
              <p:cNvSpPr txBox="1"/>
              <p:nvPr/>
            </p:nvSpPr>
            <p:spPr>
              <a:xfrm>
                <a:off x="872974" y="3714342"/>
                <a:ext cx="485625" cy="330262"/>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sp>
            <p:nvSpPr>
              <p:cNvPr id="184" name="TextBox 183">
                <a:extLst>
                  <a:ext uri="{FF2B5EF4-FFF2-40B4-BE49-F238E27FC236}">
                    <a16:creationId xmlns:a16="http://schemas.microsoft.com/office/drawing/2014/main" id="{8959DE76-6583-47EC-8707-CC22F74F6998}"/>
                  </a:ext>
                </a:extLst>
              </p:cNvPr>
              <p:cNvSpPr txBox="1"/>
              <p:nvPr/>
            </p:nvSpPr>
            <p:spPr>
              <a:xfrm>
                <a:off x="2613334" y="3886780"/>
                <a:ext cx="1268296" cy="324883"/>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経過期間、月</a:t>
                </a:r>
              </a:p>
            </p:txBody>
          </p:sp>
          <p:sp>
            <p:nvSpPr>
              <p:cNvPr id="185" name="Line 6">
                <a:extLst>
                  <a:ext uri="{FF2B5EF4-FFF2-40B4-BE49-F238E27FC236}">
                    <a16:creationId xmlns:a16="http://schemas.microsoft.com/office/drawing/2014/main" id="{D69347B6-2EC2-42BC-A3EE-CA612DDAC994}"/>
                  </a:ext>
                </a:extLst>
              </p:cNvPr>
              <p:cNvSpPr>
                <a:spLocks noChangeShapeType="1"/>
              </p:cNvSpPr>
              <p:nvPr/>
            </p:nvSpPr>
            <p:spPr bwMode="auto">
              <a:xfrm>
                <a:off x="1002090" y="173750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6" name="Line 7">
                <a:extLst>
                  <a:ext uri="{FF2B5EF4-FFF2-40B4-BE49-F238E27FC236}">
                    <a16:creationId xmlns:a16="http://schemas.microsoft.com/office/drawing/2014/main" id="{BAF224C8-ECC2-4FD6-98CE-6876709F5DD2}"/>
                  </a:ext>
                </a:extLst>
              </p:cNvPr>
              <p:cNvSpPr>
                <a:spLocks noChangeShapeType="1"/>
              </p:cNvSpPr>
              <p:nvPr/>
            </p:nvSpPr>
            <p:spPr bwMode="auto">
              <a:xfrm>
                <a:off x="1002090" y="211020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7" name="Line 8">
                <a:extLst>
                  <a:ext uri="{FF2B5EF4-FFF2-40B4-BE49-F238E27FC236}">
                    <a16:creationId xmlns:a16="http://schemas.microsoft.com/office/drawing/2014/main" id="{7ACE6B3A-02CF-403B-9E66-5FE61627F923}"/>
                  </a:ext>
                </a:extLst>
              </p:cNvPr>
              <p:cNvSpPr>
                <a:spLocks noChangeShapeType="1"/>
              </p:cNvSpPr>
              <p:nvPr/>
            </p:nvSpPr>
            <p:spPr bwMode="auto">
              <a:xfrm>
                <a:off x="1002090" y="246617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8" name="Line 9">
                <a:extLst>
                  <a:ext uri="{FF2B5EF4-FFF2-40B4-BE49-F238E27FC236}">
                    <a16:creationId xmlns:a16="http://schemas.microsoft.com/office/drawing/2014/main" id="{E12E1E19-09AD-41C4-B4DE-974D9650BCED}"/>
                  </a:ext>
                </a:extLst>
              </p:cNvPr>
              <p:cNvSpPr>
                <a:spLocks noChangeShapeType="1"/>
              </p:cNvSpPr>
              <p:nvPr/>
            </p:nvSpPr>
            <p:spPr bwMode="auto">
              <a:xfrm>
                <a:off x="1002090" y="283364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9" name="Line 10">
                <a:extLst>
                  <a:ext uri="{FF2B5EF4-FFF2-40B4-BE49-F238E27FC236}">
                    <a16:creationId xmlns:a16="http://schemas.microsoft.com/office/drawing/2014/main" id="{632114E7-0505-4D2B-849F-9448E503C3E9}"/>
                  </a:ext>
                </a:extLst>
              </p:cNvPr>
              <p:cNvSpPr>
                <a:spLocks noChangeShapeType="1"/>
              </p:cNvSpPr>
              <p:nvPr/>
            </p:nvSpPr>
            <p:spPr bwMode="auto">
              <a:xfrm>
                <a:off x="1002090" y="31934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90" name="Line 11">
                <a:extLst>
                  <a:ext uri="{FF2B5EF4-FFF2-40B4-BE49-F238E27FC236}">
                    <a16:creationId xmlns:a16="http://schemas.microsoft.com/office/drawing/2014/main" id="{F9869278-1192-4F88-A27F-D5F178175FB0}"/>
                  </a:ext>
                </a:extLst>
              </p:cNvPr>
              <p:cNvSpPr>
                <a:spLocks noChangeShapeType="1"/>
              </p:cNvSpPr>
              <p:nvPr/>
            </p:nvSpPr>
            <p:spPr bwMode="auto">
              <a:xfrm>
                <a:off x="1002090" y="355708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91" name="TextBox 190">
                <a:extLst>
                  <a:ext uri="{FF2B5EF4-FFF2-40B4-BE49-F238E27FC236}">
                    <a16:creationId xmlns:a16="http://schemas.microsoft.com/office/drawing/2014/main" id="{B5BD2BA9-E0AE-4652-A108-277796AEA48D}"/>
                  </a:ext>
                </a:extLst>
              </p:cNvPr>
              <p:cNvSpPr txBox="1"/>
              <p:nvPr/>
            </p:nvSpPr>
            <p:spPr>
              <a:xfrm rot="16200000">
                <a:off x="-255300" y="2511968"/>
                <a:ext cx="1339933"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残存確率</a:t>
                </a:r>
              </a:p>
            </p:txBody>
          </p:sp>
          <p:sp>
            <p:nvSpPr>
              <p:cNvPr id="192" name="TextBox 191">
                <a:extLst>
                  <a:ext uri="{FF2B5EF4-FFF2-40B4-BE49-F238E27FC236}">
                    <a16:creationId xmlns:a16="http://schemas.microsoft.com/office/drawing/2014/main" id="{B52C95A2-66F5-4D29-A8B7-A5B6D1CEFACC}"/>
                  </a:ext>
                </a:extLst>
              </p:cNvPr>
              <p:cNvSpPr txBox="1"/>
              <p:nvPr/>
            </p:nvSpPr>
            <p:spPr>
              <a:xfrm>
                <a:off x="546444" y="1625693"/>
                <a:ext cx="433131"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a:t>
                </a:r>
              </a:p>
            </p:txBody>
          </p:sp>
          <p:sp>
            <p:nvSpPr>
              <p:cNvPr id="193" name="TextBox 192">
                <a:extLst>
                  <a:ext uri="{FF2B5EF4-FFF2-40B4-BE49-F238E27FC236}">
                    <a16:creationId xmlns:a16="http://schemas.microsoft.com/office/drawing/2014/main" id="{55633BFC-0E71-4823-8EB1-D93D2BF0E4F9}"/>
                  </a:ext>
                </a:extLst>
              </p:cNvPr>
              <p:cNvSpPr txBox="1"/>
              <p:nvPr/>
            </p:nvSpPr>
            <p:spPr>
              <a:xfrm>
                <a:off x="546448" y="1999773"/>
                <a:ext cx="433132"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0.8</a:t>
                </a:r>
              </a:p>
            </p:txBody>
          </p:sp>
          <p:sp>
            <p:nvSpPr>
              <p:cNvPr id="194" name="TextBox 193">
                <a:extLst>
                  <a:ext uri="{FF2B5EF4-FFF2-40B4-BE49-F238E27FC236}">
                    <a16:creationId xmlns:a16="http://schemas.microsoft.com/office/drawing/2014/main" id="{357F7562-BCEE-483D-B842-1C6EF72C6A3B}"/>
                  </a:ext>
                </a:extLst>
              </p:cNvPr>
              <p:cNvSpPr txBox="1"/>
              <p:nvPr/>
            </p:nvSpPr>
            <p:spPr>
              <a:xfrm>
                <a:off x="546448" y="2355576"/>
                <a:ext cx="433132"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0.6</a:t>
                </a:r>
              </a:p>
            </p:txBody>
          </p:sp>
          <p:sp>
            <p:nvSpPr>
              <p:cNvPr id="195" name="TextBox 194">
                <a:extLst>
                  <a:ext uri="{FF2B5EF4-FFF2-40B4-BE49-F238E27FC236}">
                    <a16:creationId xmlns:a16="http://schemas.microsoft.com/office/drawing/2014/main" id="{412093C9-B4DE-4570-9B36-A7AB2B4F276B}"/>
                  </a:ext>
                </a:extLst>
              </p:cNvPr>
              <p:cNvSpPr txBox="1"/>
              <p:nvPr/>
            </p:nvSpPr>
            <p:spPr>
              <a:xfrm>
                <a:off x="546448" y="2722886"/>
                <a:ext cx="433132"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0.4</a:t>
                </a:r>
              </a:p>
            </p:txBody>
          </p:sp>
          <p:sp>
            <p:nvSpPr>
              <p:cNvPr id="196" name="TextBox 195">
                <a:extLst>
                  <a:ext uri="{FF2B5EF4-FFF2-40B4-BE49-F238E27FC236}">
                    <a16:creationId xmlns:a16="http://schemas.microsoft.com/office/drawing/2014/main" id="{33BEEAE4-CF72-4F43-896D-2ED106D3136D}"/>
                  </a:ext>
                </a:extLst>
              </p:cNvPr>
              <p:cNvSpPr txBox="1"/>
              <p:nvPr/>
            </p:nvSpPr>
            <p:spPr>
              <a:xfrm>
                <a:off x="546448" y="3082524"/>
                <a:ext cx="433132"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0.2</a:t>
                </a:r>
              </a:p>
            </p:txBody>
          </p:sp>
          <p:sp>
            <p:nvSpPr>
              <p:cNvPr id="197" name="TextBox 196">
                <a:extLst>
                  <a:ext uri="{FF2B5EF4-FFF2-40B4-BE49-F238E27FC236}">
                    <a16:creationId xmlns:a16="http://schemas.microsoft.com/office/drawing/2014/main" id="{01703CA7-521F-40B7-B596-DBDA9FCC7499}"/>
                  </a:ext>
                </a:extLst>
              </p:cNvPr>
              <p:cNvSpPr txBox="1"/>
              <p:nvPr/>
            </p:nvSpPr>
            <p:spPr>
              <a:xfrm>
                <a:off x="695536" y="3445996"/>
                <a:ext cx="284052" cy="2196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sp>
            <p:nvSpPr>
              <p:cNvPr id="198" name="TextBox 197">
                <a:extLst>
                  <a:ext uri="{FF2B5EF4-FFF2-40B4-BE49-F238E27FC236}">
                    <a16:creationId xmlns:a16="http://schemas.microsoft.com/office/drawing/2014/main" id="{E28E72D9-C899-4C95-9CA6-7E63D330CB77}"/>
                  </a:ext>
                </a:extLst>
              </p:cNvPr>
              <p:cNvSpPr txBox="1"/>
              <p:nvPr/>
            </p:nvSpPr>
            <p:spPr>
              <a:xfrm>
                <a:off x="1337849" y="3003763"/>
                <a:ext cx="2433680" cy="678237"/>
              </a:xfrm>
              <a:prstGeom prst="rect">
                <a:avLst/>
              </a:prstGeom>
              <a:noFill/>
            </p:spPr>
            <p:txBody>
              <a:bodyPr wrap="none" rtlCol="0">
                <a:spAutoFit/>
              </a:bodyPr>
              <a:lstStyle/>
              <a:p>
                <a:r>
                  <a:rPr lang="ja-JP" sz="1200">
                    <a:solidFill>
                      <a:schemeClr val="tx1"/>
                    </a:solidFill>
                  </a:rPr>
                  <a:t>有害な生殖細胞変異なし</a:t>
                </a:r>
              </a:p>
              <a:p>
                <a:r>
                  <a:rPr lang="ja-JP" sz="1200">
                    <a:solidFill>
                      <a:schemeClr val="tx1"/>
                    </a:solidFill>
                  </a:rPr>
                  <a:t>有害な生殖細胞変異</a:t>
                </a:r>
              </a:p>
              <a:p>
                <a:r>
                  <a:rPr lang="ja-JP" sz="1200">
                    <a:solidFill>
                      <a:schemeClr val="tx1"/>
                    </a:solidFill>
                  </a:rPr>
                  <a:t>打ち切り</a:t>
                </a:r>
              </a:p>
            </p:txBody>
          </p:sp>
          <p:cxnSp>
            <p:nvCxnSpPr>
              <p:cNvPr id="199" name="Straight Connector 198">
                <a:extLst>
                  <a:ext uri="{FF2B5EF4-FFF2-40B4-BE49-F238E27FC236}">
                    <a16:creationId xmlns:a16="http://schemas.microsoft.com/office/drawing/2014/main" id="{2D614E57-56B4-4739-8CB2-BF3D7F543141}"/>
                  </a:ext>
                </a:extLst>
              </p:cNvPr>
              <p:cNvCxnSpPr>
                <a:cxnSpLocks/>
              </p:cNvCxnSpPr>
              <p:nvPr/>
            </p:nvCxnSpPr>
            <p:spPr>
              <a:xfrm>
                <a:off x="1177512" y="3161462"/>
                <a:ext cx="1800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25E67BAA-3D5D-43E9-8A70-3B53E26320B7}"/>
                  </a:ext>
                </a:extLst>
              </p:cNvPr>
              <p:cNvCxnSpPr>
                <a:cxnSpLocks/>
              </p:cNvCxnSpPr>
              <p:nvPr/>
            </p:nvCxnSpPr>
            <p:spPr>
              <a:xfrm>
                <a:off x="1177512" y="3347573"/>
                <a:ext cx="180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1EBB9F8D-C466-4EE0-AAF2-3293EDA0A878}"/>
                  </a:ext>
                </a:extLst>
              </p:cNvPr>
              <p:cNvCxnSpPr>
                <a:cxnSpLocks/>
              </p:cNvCxnSpPr>
              <p:nvPr/>
            </p:nvCxnSpPr>
            <p:spPr>
              <a:xfrm>
                <a:off x="1229591" y="3512139"/>
                <a:ext cx="0" cy="7555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93924547-69E7-45BF-9CDB-2E177D3D5499}"/>
                  </a:ext>
                </a:extLst>
              </p:cNvPr>
              <p:cNvCxnSpPr>
                <a:cxnSpLocks/>
              </p:cNvCxnSpPr>
              <p:nvPr/>
            </p:nvCxnSpPr>
            <p:spPr>
              <a:xfrm>
                <a:off x="1337849" y="3512139"/>
                <a:ext cx="0" cy="75554"/>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sp>
          <p:nvSpPr>
            <p:cNvPr id="159" name="TextBox 158">
              <a:extLst>
                <a:ext uri="{FF2B5EF4-FFF2-40B4-BE49-F238E27FC236}">
                  <a16:creationId xmlns:a16="http://schemas.microsoft.com/office/drawing/2014/main" id="{3A377FD3-457C-43B3-A4B9-6151C70D3866}"/>
                </a:ext>
              </a:extLst>
            </p:cNvPr>
            <p:cNvSpPr txBox="1"/>
            <p:nvPr/>
          </p:nvSpPr>
          <p:spPr>
            <a:xfrm>
              <a:off x="10103978" y="1859616"/>
              <a:ext cx="487634" cy="324883"/>
            </a:xfrm>
            <a:prstGeom prst="rect">
              <a:avLst/>
            </a:prstGeom>
            <a:noFill/>
          </p:spPr>
          <p:txBody>
            <a:bodyPr wrap="none" rtlCol="0">
              <a:spAutoFit/>
            </a:bodyPr>
            <a:lstStyle/>
            <a:p>
              <a:r>
                <a:rPr lang="ja-JP" sz="1400">
                  <a:solidFill>
                    <a:schemeClr val="tx1"/>
                  </a:solidFill>
                </a:rPr>
                <a:t>n = 5</a:t>
              </a:r>
            </a:p>
          </p:txBody>
        </p:sp>
        <p:sp>
          <p:nvSpPr>
            <p:cNvPr id="160" name="TextBox 159">
              <a:extLst>
                <a:ext uri="{FF2B5EF4-FFF2-40B4-BE49-F238E27FC236}">
                  <a16:creationId xmlns:a16="http://schemas.microsoft.com/office/drawing/2014/main" id="{6E5A9BF7-82E9-48BC-8A67-C8D68E126028}"/>
                </a:ext>
              </a:extLst>
            </p:cNvPr>
            <p:cNvSpPr txBox="1"/>
            <p:nvPr/>
          </p:nvSpPr>
          <p:spPr>
            <a:xfrm>
              <a:off x="10290034" y="2644841"/>
              <a:ext cx="587020" cy="324883"/>
            </a:xfrm>
            <a:prstGeom prst="rect">
              <a:avLst/>
            </a:prstGeom>
            <a:noFill/>
          </p:spPr>
          <p:txBody>
            <a:bodyPr wrap="none" rtlCol="0">
              <a:spAutoFit/>
            </a:bodyPr>
            <a:lstStyle/>
            <a:p>
              <a:r>
                <a:rPr lang="ja-JP" sz="1400">
                  <a:solidFill>
                    <a:schemeClr val="tx1"/>
                  </a:solidFill>
                </a:rPr>
                <a:t>n = 28</a:t>
              </a:r>
            </a:p>
          </p:txBody>
        </p:sp>
        <p:sp>
          <p:nvSpPr>
            <p:cNvPr id="161" name="TextBox 160">
              <a:extLst>
                <a:ext uri="{FF2B5EF4-FFF2-40B4-BE49-F238E27FC236}">
                  <a16:creationId xmlns:a16="http://schemas.microsoft.com/office/drawing/2014/main" id="{9296E764-705F-47D1-B3E5-3CB542CE96B1}"/>
                </a:ext>
              </a:extLst>
            </p:cNvPr>
            <p:cNvSpPr txBox="1"/>
            <p:nvPr/>
          </p:nvSpPr>
          <p:spPr>
            <a:xfrm>
              <a:off x="10889283" y="3302215"/>
              <a:ext cx="835485" cy="324883"/>
            </a:xfrm>
            <a:prstGeom prst="rect">
              <a:avLst/>
            </a:prstGeom>
            <a:noFill/>
          </p:spPr>
          <p:txBody>
            <a:bodyPr wrap="none" rtlCol="0">
              <a:spAutoFit/>
            </a:bodyPr>
            <a:lstStyle/>
            <a:p>
              <a:r>
                <a:rPr lang="ja-JP" sz="1400">
                  <a:solidFill>
                    <a:schemeClr val="tx1"/>
                  </a:solidFill>
                </a:rPr>
                <a:t>p=0.032</a:t>
              </a:r>
            </a:p>
          </p:txBody>
        </p:sp>
        <p:cxnSp>
          <p:nvCxnSpPr>
            <p:cNvPr id="162" name="Straight Connector 161">
              <a:extLst>
                <a:ext uri="{FF2B5EF4-FFF2-40B4-BE49-F238E27FC236}">
                  <a16:creationId xmlns:a16="http://schemas.microsoft.com/office/drawing/2014/main" id="{C0D4DAE0-9B96-41F0-A6CD-47DF59B01250}"/>
                </a:ext>
              </a:extLst>
            </p:cNvPr>
            <p:cNvCxnSpPr>
              <a:cxnSpLocks/>
            </p:cNvCxnSpPr>
            <p:nvPr/>
          </p:nvCxnSpPr>
          <p:spPr>
            <a:xfrm>
              <a:off x="7481252" y="1715203"/>
              <a:ext cx="3117520" cy="7839"/>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C5CF991C-0BB0-417C-A375-6E373C04B71B}"/>
                </a:ext>
              </a:extLst>
            </p:cNvPr>
            <p:cNvGrpSpPr/>
            <p:nvPr/>
          </p:nvGrpSpPr>
          <p:grpSpPr>
            <a:xfrm>
              <a:off x="8052524" y="1708794"/>
              <a:ext cx="2395521" cy="1401730"/>
              <a:chOff x="4557712" y="2571750"/>
              <a:chExt cx="3080661" cy="1705027"/>
            </a:xfrm>
          </p:grpSpPr>
          <p:sp>
            <p:nvSpPr>
              <p:cNvPr id="168" name="Freeform: Shape 338">
                <a:extLst>
                  <a:ext uri="{FF2B5EF4-FFF2-40B4-BE49-F238E27FC236}">
                    <a16:creationId xmlns:a16="http://schemas.microsoft.com/office/drawing/2014/main" id="{A3A98859-BC23-4B80-85BD-073F50219FC1}"/>
                  </a:ext>
                </a:extLst>
              </p:cNvPr>
              <p:cNvSpPr/>
              <p:nvPr/>
            </p:nvSpPr>
            <p:spPr>
              <a:xfrm>
                <a:off x="4557712" y="2571750"/>
                <a:ext cx="3080661" cy="1705027"/>
              </a:xfrm>
              <a:custGeom>
                <a:avLst/>
                <a:gdLst>
                  <a:gd name="connsiteX0" fmla="*/ 3080661 w 3080661"/>
                  <a:gd name="connsiteY0" fmla="*/ 1705028 h 1705027"/>
                  <a:gd name="connsiteX1" fmla="*/ 2917374 w 3080661"/>
                  <a:gd name="connsiteY1" fmla="*/ 1705028 h 1705027"/>
                  <a:gd name="connsiteX2" fmla="*/ 2917374 w 3080661"/>
                  <a:gd name="connsiteY2" fmla="*/ 1450628 h 1705027"/>
                  <a:gd name="connsiteX3" fmla="*/ 2841174 w 3080661"/>
                  <a:gd name="connsiteY3" fmla="*/ 1450628 h 1705027"/>
                  <a:gd name="connsiteX4" fmla="*/ 2841174 w 3080661"/>
                  <a:gd name="connsiteY4" fmla="*/ 1190810 h 1705027"/>
                  <a:gd name="connsiteX5" fmla="*/ 2258787 w 3080661"/>
                  <a:gd name="connsiteY5" fmla="*/ 1190810 h 1705027"/>
                  <a:gd name="connsiteX6" fmla="*/ 2258787 w 3080661"/>
                  <a:gd name="connsiteY6" fmla="*/ 1082560 h 1705027"/>
                  <a:gd name="connsiteX7" fmla="*/ 1872339 w 3080661"/>
                  <a:gd name="connsiteY7" fmla="*/ 1082560 h 1705027"/>
                  <a:gd name="connsiteX8" fmla="*/ 1872339 w 3080661"/>
                  <a:gd name="connsiteY8" fmla="*/ 974300 h 1705027"/>
                  <a:gd name="connsiteX9" fmla="*/ 1752600 w 3080661"/>
                  <a:gd name="connsiteY9" fmla="*/ 974300 h 1705027"/>
                  <a:gd name="connsiteX10" fmla="*/ 1752600 w 3080661"/>
                  <a:gd name="connsiteY10" fmla="*/ 909348 h 1705027"/>
                  <a:gd name="connsiteX11" fmla="*/ 1589313 w 3080661"/>
                  <a:gd name="connsiteY11" fmla="*/ 909348 h 1705027"/>
                  <a:gd name="connsiteX12" fmla="*/ 1589313 w 3080661"/>
                  <a:gd name="connsiteY12" fmla="*/ 817331 h 1705027"/>
                  <a:gd name="connsiteX13" fmla="*/ 1317174 w 3080661"/>
                  <a:gd name="connsiteY13" fmla="*/ 817331 h 1705027"/>
                  <a:gd name="connsiteX14" fmla="*/ 1317174 w 3080661"/>
                  <a:gd name="connsiteY14" fmla="*/ 741552 h 1705027"/>
                  <a:gd name="connsiteX15" fmla="*/ 1191987 w 3080661"/>
                  <a:gd name="connsiteY15" fmla="*/ 741552 h 1705027"/>
                  <a:gd name="connsiteX16" fmla="*/ 1191987 w 3080661"/>
                  <a:gd name="connsiteY16" fmla="*/ 649534 h 1705027"/>
                  <a:gd name="connsiteX17" fmla="*/ 947057 w 3080661"/>
                  <a:gd name="connsiteY17" fmla="*/ 649534 h 1705027"/>
                  <a:gd name="connsiteX18" fmla="*/ 947057 w 3080661"/>
                  <a:gd name="connsiteY18" fmla="*/ 573755 h 1705027"/>
                  <a:gd name="connsiteX19" fmla="*/ 892629 w 3080661"/>
                  <a:gd name="connsiteY19" fmla="*/ 573755 h 1705027"/>
                  <a:gd name="connsiteX20" fmla="*/ 892629 w 3080661"/>
                  <a:gd name="connsiteY20" fmla="*/ 470913 h 1705027"/>
                  <a:gd name="connsiteX21" fmla="*/ 838200 w 3080661"/>
                  <a:gd name="connsiteY21" fmla="*/ 470913 h 1705027"/>
                  <a:gd name="connsiteX22" fmla="*/ 838200 w 3080661"/>
                  <a:gd name="connsiteY22" fmla="*/ 384308 h 1705027"/>
                  <a:gd name="connsiteX23" fmla="*/ 816429 w 3080661"/>
                  <a:gd name="connsiteY23" fmla="*/ 384308 h 1705027"/>
                  <a:gd name="connsiteX24" fmla="*/ 816429 w 3080661"/>
                  <a:gd name="connsiteY24" fmla="*/ 238163 h 1705027"/>
                  <a:gd name="connsiteX25" fmla="*/ 740229 w 3080661"/>
                  <a:gd name="connsiteY25" fmla="*/ 238163 h 1705027"/>
                  <a:gd name="connsiteX26" fmla="*/ 740229 w 3080661"/>
                  <a:gd name="connsiteY26" fmla="*/ 156971 h 1705027"/>
                  <a:gd name="connsiteX27" fmla="*/ 201386 w 3080661"/>
                  <a:gd name="connsiteY27" fmla="*/ 156971 h 1705027"/>
                  <a:gd name="connsiteX28" fmla="*/ 201386 w 3080661"/>
                  <a:gd name="connsiteY28" fmla="*/ 81192 h 1705027"/>
                  <a:gd name="connsiteX29" fmla="*/ 0 w 3080661"/>
                  <a:gd name="connsiteY29" fmla="*/ 81192 h 1705027"/>
                  <a:gd name="connsiteX30" fmla="*/ 0 w 3080661"/>
                  <a:gd name="connsiteY30" fmla="*/ 0 h 1705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80661" h="1705027">
                    <a:moveTo>
                      <a:pt x="3080661" y="1705028"/>
                    </a:moveTo>
                    <a:lnTo>
                      <a:pt x="2917374" y="1705028"/>
                    </a:lnTo>
                    <a:lnTo>
                      <a:pt x="2917374" y="1450628"/>
                    </a:lnTo>
                    <a:lnTo>
                      <a:pt x="2841174" y="1450628"/>
                    </a:lnTo>
                    <a:lnTo>
                      <a:pt x="2841174" y="1190810"/>
                    </a:lnTo>
                    <a:lnTo>
                      <a:pt x="2258787" y="1190810"/>
                    </a:lnTo>
                    <a:lnTo>
                      <a:pt x="2258787" y="1082560"/>
                    </a:lnTo>
                    <a:lnTo>
                      <a:pt x="1872339" y="1082560"/>
                    </a:lnTo>
                    <a:lnTo>
                      <a:pt x="1872339" y="974300"/>
                    </a:lnTo>
                    <a:lnTo>
                      <a:pt x="1752600" y="974300"/>
                    </a:lnTo>
                    <a:lnTo>
                      <a:pt x="1752600" y="909348"/>
                    </a:lnTo>
                    <a:lnTo>
                      <a:pt x="1589313" y="909348"/>
                    </a:lnTo>
                    <a:lnTo>
                      <a:pt x="1589313" y="817331"/>
                    </a:lnTo>
                    <a:lnTo>
                      <a:pt x="1317174" y="817331"/>
                    </a:lnTo>
                    <a:lnTo>
                      <a:pt x="1317174" y="741552"/>
                    </a:lnTo>
                    <a:lnTo>
                      <a:pt x="1191987" y="741552"/>
                    </a:lnTo>
                    <a:lnTo>
                      <a:pt x="1191987" y="649534"/>
                    </a:lnTo>
                    <a:lnTo>
                      <a:pt x="947057" y="649534"/>
                    </a:lnTo>
                    <a:lnTo>
                      <a:pt x="947057" y="573755"/>
                    </a:lnTo>
                    <a:lnTo>
                      <a:pt x="892629" y="573755"/>
                    </a:lnTo>
                    <a:lnTo>
                      <a:pt x="892629" y="470913"/>
                    </a:lnTo>
                    <a:lnTo>
                      <a:pt x="838200" y="470913"/>
                    </a:lnTo>
                    <a:lnTo>
                      <a:pt x="838200" y="384308"/>
                    </a:lnTo>
                    <a:lnTo>
                      <a:pt x="816429" y="384308"/>
                    </a:lnTo>
                    <a:lnTo>
                      <a:pt x="816429" y="238163"/>
                    </a:lnTo>
                    <a:lnTo>
                      <a:pt x="740229" y="238163"/>
                    </a:lnTo>
                    <a:lnTo>
                      <a:pt x="740229" y="156971"/>
                    </a:lnTo>
                    <a:lnTo>
                      <a:pt x="201386" y="156971"/>
                    </a:lnTo>
                    <a:lnTo>
                      <a:pt x="201386" y="81192"/>
                    </a:lnTo>
                    <a:lnTo>
                      <a:pt x="0" y="81192"/>
                    </a:lnTo>
                    <a:lnTo>
                      <a:pt x="0" y="0"/>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69" name="Freeform: Shape 339">
                <a:extLst>
                  <a:ext uri="{FF2B5EF4-FFF2-40B4-BE49-F238E27FC236}">
                    <a16:creationId xmlns:a16="http://schemas.microsoft.com/office/drawing/2014/main" id="{63300E0A-2613-4DAD-9979-CBFEDFFD7257}"/>
                  </a:ext>
                </a:extLst>
              </p:cNvPr>
              <p:cNvSpPr/>
              <p:nvPr/>
            </p:nvSpPr>
            <p:spPr>
              <a:xfrm>
                <a:off x="6673043" y="3618911"/>
                <a:ext cx="9525" cy="71601"/>
              </a:xfrm>
              <a:custGeom>
                <a:avLst/>
                <a:gdLst>
                  <a:gd name="connsiteX0" fmla="*/ 0 w 9525"/>
                  <a:gd name="connsiteY0" fmla="*/ 0 h 71601"/>
                  <a:gd name="connsiteX1" fmla="*/ 0 w 9525"/>
                  <a:gd name="connsiteY1" fmla="*/ 71602 h 71601"/>
                </a:gdLst>
                <a:ahLst/>
                <a:cxnLst>
                  <a:cxn ang="0">
                    <a:pos x="connsiteX0" y="connsiteY0"/>
                  </a:cxn>
                  <a:cxn ang="0">
                    <a:pos x="connsiteX1" y="connsiteY1"/>
                  </a:cxn>
                </a:cxnLst>
                <a:rect l="l" t="t" r="r" b="b"/>
                <a:pathLst>
                  <a:path w="9525" h="71601">
                    <a:moveTo>
                      <a:pt x="0" y="0"/>
                    </a:moveTo>
                    <a:lnTo>
                      <a:pt x="0" y="71602"/>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Freeform: Shape 340">
                <a:extLst>
                  <a:ext uri="{FF2B5EF4-FFF2-40B4-BE49-F238E27FC236}">
                    <a16:creationId xmlns:a16="http://schemas.microsoft.com/office/drawing/2014/main" id="{796650B3-5107-4CEB-8951-CE620F7763B2}"/>
                  </a:ext>
                </a:extLst>
              </p:cNvPr>
              <p:cNvSpPr/>
              <p:nvPr/>
            </p:nvSpPr>
            <p:spPr>
              <a:xfrm>
                <a:off x="6901643" y="3732580"/>
                <a:ext cx="9525" cy="71611"/>
              </a:xfrm>
              <a:custGeom>
                <a:avLst/>
                <a:gdLst>
                  <a:gd name="connsiteX0" fmla="*/ 0 w 9525"/>
                  <a:gd name="connsiteY0" fmla="*/ 0 h 71611"/>
                  <a:gd name="connsiteX1" fmla="*/ 0 w 9525"/>
                  <a:gd name="connsiteY1" fmla="*/ 71611 h 71611"/>
                </a:gdLst>
                <a:ahLst/>
                <a:cxnLst>
                  <a:cxn ang="0">
                    <a:pos x="connsiteX0" y="connsiteY0"/>
                  </a:cxn>
                  <a:cxn ang="0">
                    <a:pos x="connsiteX1" y="connsiteY1"/>
                  </a:cxn>
                </a:cxnLst>
                <a:rect l="l" t="t" r="r" b="b"/>
                <a:pathLst>
                  <a:path w="9525" h="71611">
                    <a:moveTo>
                      <a:pt x="0" y="0"/>
                    </a:moveTo>
                    <a:lnTo>
                      <a:pt x="0" y="71611"/>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1" name="Freeform: Shape 341">
                <a:extLst>
                  <a:ext uri="{FF2B5EF4-FFF2-40B4-BE49-F238E27FC236}">
                    <a16:creationId xmlns:a16="http://schemas.microsoft.com/office/drawing/2014/main" id="{B57FBCDC-F97B-497C-9974-2DB81D57C078}"/>
                  </a:ext>
                </a:extLst>
              </p:cNvPr>
              <p:cNvSpPr/>
              <p:nvPr/>
            </p:nvSpPr>
            <p:spPr>
              <a:xfrm>
                <a:off x="7015943" y="3732580"/>
                <a:ext cx="9525" cy="71611"/>
              </a:xfrm>
              <a:custGeom>
                <a:avLst/>
                <a:gdLst>
                  <a:gd name="connsiteX0" fmla="*/ 0 w 9525"/>
                  <a:gd name="connsiteY0" fmla="*/ 0 h 71611"/>
                  <a:gd name="connsiteX1" fmla="*/ 0 w 9525"/>
                  <a:gd name="connsiteY1" fmla="*/ 71611 h 71611"/>
                </a:gdLst>
                <a:ahLst/>
                <a:cxnLst>
                  <a:cxn ang="0">
                    <a:pos x="connsiteX0" y="connsiteY0"/>
                  </a:cxn>
                  <a:cxn ang="0">
                    <a:pos x="connsiteX1" y="connsiteY1"/>
                  </a:cxn>
                </a:cxnLst>
                <a:rect l="l" t="t" r="r" b="b"/>
                <a:pathLst>
                  <a:path w="9525" h="71611">
                    <a:moveTo>
                      <a:pt x="0" y="0"/>
                    </a:moveTo>
                    <a:lnTo>
                      <a:pt x="0" y="71611"/>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Freeform: Shape 342">
                <a:extLst>
                  <a:ext uri="{FF2B5EF4-FFF2-40B4-BE49-F238E27FC236}">
                    <a16:creationId xmlns:a16="http://schemas.microsoft.com/office/drawing/2014/main" id="{AFC194DF-0DF7-40CB-BA35-B5249F85BDC2}"/>
                  </a:ext>
                </a:extLst>
              </p:cNvPr>
              <p:cNvSpPr/>
              <p:nvPr/>
            </p:nvSpPr>
            <p:spPr>
              <a:xfrm>
                <a:off x="7320743" y="3732580"/>
                <a:ext cx="9525" cy="71611"/>
              </a:xfrm>
              <a:custGeom>
                <a:avLst/>
                <a:gdLst>
                  <a:gd name="connsiteX0" fmla="*/ 0 w 9525"/>
                  <a:gd name="connsiteY0" fmla="*/ 0 h 71611"/>
                  <a:gd name="connsiteX1" fmla="*/ 0 w 9525"/>
                  <a:gd name="connsiteY1" fmla="*/ 71611 h 71611"/>
                </a:gdLst>
                <a:ahLst/>
                <a:cxnLst>
                  <a:cxn ang="0">
                    <a:pos x="connsiteX0" y="connsiteY0"/>
                  </a:cxn>
                  <a:cxn ang="0">
                    <a:pos x="connsiteX1" y="connsiteY1"/>
                  </a:cxn>
                </a:cxnLst>
                <a:rect l="l" t="t" r="r" b="b"/>
                <a:pathLst>
                  <a:path w="9525" h="71611">
                    <a:moveTo>
                      <a:pt x="0" y="0"/>
                    </a:moveTo>
                    <a:lnTo>
                      <a:pt x="0" y="71611"/>
                    </a:lnTo>
                  </a:path>
                </a:pathLst>
              </a:custGeom>
              <a:ln w="19050"/>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164" name="Straight Connector 163">
              <a:extLst>
                <a:ext uri="{FF2B5EF4-FFF2-40B4-BE49-F238E27FC236}">
                  <a16:creationId xmlns:a16="http://schemas.microsoft.com/office/drawing/2014/main" id="{43501947-ABF1-4AC2-8275-B8B5DC492C82}"/>
                </a:ext>
              </a:extLst>
            </p:cNvPr>
            <p:cNvCxnSpPr>
              <a:cxnSpLocks/>
            </p:cNvCxnSpPr>
            <p:nvPr/>
          </p:nvCxnSpPr>
          <p:spPr>
            <a:xfrm>
              <a:off x="9572906" y="1690584"/>
              <a:ext cx="0" cy="5400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F19C142A-60E8-4395-815B-0441CF7B4B03}"/>
                </a:ext>
              </a:extLst>
            </p:cNvPr>
            <p:cNvCxnSpPr>
              <a:cxnSpLocks/>
            </p:cNvCxnSpPr>
            <p:nvPr/>
          </p:nvCxnSpPr>
          <p:spPr>
            <a:xfrm>
              <a:off x="9680062" y="1693699"/>
              <a:ext cx="0" cy="5400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4457A7CC-5459-4550-9020-8CFEB84B891E}"/>
                </a:ext>
              </a:extLst>
            </p:cNvPr>
            <p:cNvCxnSpPr>
              <a:cxnSpLocks/>
            </p:cNvCxnSpPr>
            <p:nvPr/>
          </p:nvCxnSpPr>
          <p:spPr>
            <a:xfrm>
              <a:off x="9727688" y="1692052"/>
              <a:ext cx="0" cy="5400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9AF653E4-49B5-411D-9074-497D3A3A8151}"/>
                </a:ext>
              </a:extLst>
            </p:cNvPr>
            <p:cNvCxnSpPr>
              <a:cxnSpLocks/>
            </p:cNvCxnSpPr>
            <p:nvPr/>
          </p:nvCxnSpPr>
          <p:spPr>
            <a:xfrm>
              <a:off x="10592090" y="1690405"/>
              <a:ext cx="0" cy="5400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69055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OA12.01：悪性胸膜中皮腫における化学免疫療法に対する反応のゲノムおよび免疫細胞のランドスケープ – Anagnostou V、他</a:t>
            </a:r>
          </a:p>
        </p:txBody>
      </p:sp>
      <p:sp>
        <p:nvSpPr>
          <p:cNvPr id="3" name="Content Placeholder 2"/>
          <p:cNvSpPr>
            <a:spLocks noGrp="1"/>
          </p:cNvSpPr>
          <p:nvPr>
            <p:ph idx="1"/>
          </p:nvPr>
        </p:nvSpPr>
        <p:spPr/>
        <p:txBody>
          <a:bodyPr/>
          <a:lstStyle/>
          <a:p>
            <a:pPr lvl="0">
              <a:buClr>
                <a:srgbClr val="002850"/>
              </a:buClr>
            </a:pPr>
            <a:r>
              <a:rPr lang="ja-JP" b="1" dirty="0">
                <a:solidFill>
                  <a:srgbClr val="363636"/>
                </a:solidFill>
              </a:rPr>
              <a:t>主要な結果（続き）</a:t>
            </a:r>
          </a:p>
          <a:p>
            <a:pPr lvl="1">
              <a:buClr>
                <a:srgbClr val="002850"/>
              </a:buClr>
            </a:pPr>
            <a:r>
              <a:rPr lang="ja-JP" dirty="0">
                <a:solidFill>
                  <a:srgbClr val="363636"/>
                </a:solidFill>
              </a:rPr>
              <a:t>悪性胸膜中皮腫腫瘍のTMBは低い値でした</a:t>
            </a:r>
          </a:p>
          <a:p>
            <a:pPr lvl="1">
              <a:buClr>
                <a:srgbClr val="002850"/>
              </a:buClr>
            </a:pPr>
            <a:r>
              <a:rPr lang="ja-JP" dirty="0">
                <a:solidFill>
                  <a:srgbClr val="363636"/>
                </a:solidFill>
              </a:rPr>
              <a:t>反応性腫瘍では、顕著なDDR欠損変異シグネチャーと、クロマチン制御遺伝子の濃縮が見られました</a:t>
            </a:r>
          </a:p>
          <a:p>
            <a:pPr lvl="1">
              <a:buClr>
                <a:srgbClr val="002850"/>
              </a:buClr>
            </a:pPr>
            <a:r>
              <a:rPr lang="ja-JP" dirty="0">
                <a:solidFill>
                  <a:srgbClr val="363636"/>
                </a:solidFill>
              </a:rPr>
              <a:t>非反応性腫瘍では、APOBECの変異シグネチャーが見られました</a:t>
            </a:r>
          </a:p>
          <a:p>
            <a:pPr lvl="1">
              <a:buClr>
                <a:srgbClr val="002850"/>
              </a:buClr>
            </a:pPr>
            <a:r>
              <a:rPr lang="ja-JP" dirty="0">
                <a:solidFill>
                  <a:srgbClr val="363636"/>
                </a:solidFill>
              </a:rPr>
              <a:t>応答性腫瘍と非応答性腫瘍の間で、BAP1、CDKN2A、またはTP53の変化に差異は見られませんでした</a:t>
            </a:r>
          </a:p>
          <a:p>
            <a:pPr lvl="1">
              <a:buClr>
                <a:srgbClr val="002850"/>
              </a:buClr>
            </a:pPr>
            <a:r>
              <a:rPr lang="ja-JP" dirty="0">
                <a:solidFill>
                  <a:srgbClr val="363636"/>
                </a:solidFill>
              </a:rPr>
              <a:t>免疫原性突然変異荷重は転帰と関連していました</a:t>
            </a:r>
          </a:p>
          <a:p>
            <a:pPr lvl="0">
              <a:spcBef>
                <a:spcPts val="1800"/>
              </a:spcBef>
              <a:buClr>
                <a:srgbClr val="002850"/>
              </a:buClr>
            </a:pPr>
            <a:r>
              <a:rPr lang="ja-JP" b="1" dirty="0">
                <a:solidFill>
                  <a:srgbClr val="363636"/>
                </a:solidFill>
              </a:rPr>
              <a:t>結論</a:t>
            </a:r>
          </a:p>
          <a:p>
            <a:pPr lvl="1">
              <a:buClr>
                <a:srgbClr val="002850"/>
              </a:buClr>
            </a:pPr>
            <a:r>
              <a:rPr lang="ja-JP" dirty="0">
                <a:solidFill>
                  <a:srgbClr val="363636"/>
                </a:solidFill>
              </a:rPr>
              <a:t>悪性胸膜中皮腫の患者については、ゲノムおよび免疫細胞のランドスケープを使用して、化学免疫療法への反応を決定することができます</a:t>
            </a:r>
          </a:p>
        </p:txBody>
      </p:sp>
      <p:sp>
        <p:nvSpPr>
          <p:cNvPr id="5" name="Text Placeholder 4"/>
          <p:cNvSpPr>
            <a:spLocks noGrp="1"/>
          </p:cNvSpPr>
          <p:nvPr>
            <p:ph type="body" sz="quarter" idx="11"/>
          </p:nvPr>
        </p:nvSpPr>
        <p:spPr/>
        <p:txBody>
          <a:bodyPr/>
          <a:lstStyle/>
          <a:p>
            <a:r>
              <a:rPr lang="ja-JP"/>
              <a:t>Anagnostou V、他J Thorac Oncol 2021年16（補遺）：抄録番号 OA12.01</a:t>
            </a:r>
          </a:p>
        </p:txBody>
      </p:sp>
    </p:spTree>
    <p:extLst>
      <p:ext uri="{BB962C8B-B14F-4D97-AF65-F5344CB8AC3E}">
        <p14:creationId xmlns:p14="http://schemas.microsoft.com/office/powerpoint/2010/main" val="20723783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OA13.01：切除可能な胸膜中皮腫に対するシスプラチン+ペメトレキセドとアテゾリズマブの併用術前補助療法および維持のS1619試験 – Tsao A、他</a:t>
            </a:r>
          </a:p>
        </p:txBody>
      </p:sp>
      <p:sp>
        <p:nvSpPr>
          <p:cNvPr id="3" name="Content Placeholder 2"/>
          <p:cNvSpPr>
            <a:spLocks noGrp="1"/>
          </p:cNvSpPr>
          <p:nvPr>
            <p:ph idx="1"/>
          </p:nvPr>
        </p:nvSpPr>
        <p:spPr/>
        <p:txBody>
          <a:bodyPr/>
          <a:lstStyle/>
          <a:p>
            <a:r>
              <a:rPr lang="ja-JP" b="1" dirty="0"/>
              <a:t>治験の目的</a:t>
            </a:r>
          </a:p>
          <a:p>
            <a:pPr lvl="1"/>
            <a:r>
              <a:rPr lang="ja-JP" dirty="0"/>
              <a:t>S1619試験において、切除可能な胸膜中皮腫患者におけるアテゾリズマブ+シスプラチン+ペメトレキセドの術前補助療法、それに続くアテゾリズマブによる維持療法の有効性と安全性を評価する</a:t>
            </a:r>
          </a:p>
        </p:txBody>
      </p:sp>
      <p:sp>
        <p:nvSpPr>
          <p:cNvPr id="5" name="Text Placeholder 4"/>
          <p:cNvSpPr>
            <a:spLocks noGrp="1"/>
          </p:cNvSpPr>
          <p:nvPr>
            <p:ph type="body" sz="quarter" idx="11"/>
          </p:nvPr>
        </p:nvSpPr>
        <p:spPr/>
        <p:txBody>
          <a:bodyPr/>
          <a:lstStyle/>
          <a:p>
            <a:r>
              <a:rPr lang="ja-JP"/>
              <a:t>Tsao A、他J Thorac Oncol 2021年16（補遺）：抄録番号 OA13.01</a:t>
            </a:r>
          </a:p>
        </p:txBody>
      </p:sp>
      <p:sp>
        <p:nvSpPr>
          <p:cNvPr id="6" name="AutoShape 9"/>
          <p:cNvSpPr>
            <a:spLocks noChangeArrowheads="1"/>
          </p:cNvSpPr>
          <p:nvPr/>
        </p:nvSpPr>
        <p:spPr bwMode="auto">
          <a:xfrm>
            <a:off x="222498" y="3013041"/>
            <a:ext cx="3287955" cy="1358934"/>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28600" marR="0" lvl="0" indent="-228600" defTabSz="892175" eaLnBrk="0" latinLnBrk="0" hangingPunct="0">
              <a:lnSpc>
                <a:spcPct val="100000"/>
              </a:lnSpc>
              <a:spcAft>
                <a:spcPct val="30000"/>
              </a:spcAft>
              <a:buClrTx/>
              <a:buSzTx/>
              <a:buFont typeface="Arial" pitchFamily="34" charset="0"/>
              <a:buChar char="•"/>
              <a:tabLst/>
              <a:defRPr/>
            </a:pPr>
            <a:r>
              <a:rPr lang="ja-JP" sz="1600" dirty="0">
                <a:solidFill>
                  <a:srgbClr val="FFFFFF"/>
                </a:solidFill>
                <a:ea typeface="SimSun" pitchFamily="2" charset="-122"/>
              </a:rPr>
              <a:t>切除可能な中皮腫</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化学療法歴なし</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（n=28）</a:t>
            </a:r>
          </a:p>
        </p:txBody>
      </p:sp>
      <p:sp>
        <p:nvSpPr>
          <p:cNvPr id="7" name="AutoShape 12"/>
          <p:cNvSpPr>
            <a:spLocks noChangeArrowheads="1"/>
          </p:cNvSpPr>
          <p:nvPr/>
        </p:nvSpPr>
        <p:spPr bwMode="auto">
          <a:xfrm>
            <a:off x="3746938" y="3104936"/>
            <a:ext cx="3102772" cy="1175144"/>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noProof="0">
                <a:solidFill>
                  <a:srgbClr val="FFFFFF"/>
                </a:solidFill>
                <a:ea typeface="SimSun" pitchFamily="2" charset="-122"/>
              </a:rPr>
              <a:t>アテゾリズマブ1200mg iv</a:t>
            </a:r>
          </a:p>
          <a:p>
            <a:pPr marL="0" marR="0" lvl="0" indent="0" algn="ctr" defTabSz="892175" rtl="0" eaLnBrk="0" fontAlgn="base" latinLnBrk="0" hangingPunct="0">
              <a:lnSpc>
                <a:spcPct val="100000"/>
              </a:lnSpc>
              <a:spcBef>
                <a:spcPct val="0"/>
              </a:spcBef>
              <a:spcAft>
                <a:spcPct val="0"/>
              </a:spcAft>
              <a:buClrTx/>
              <a:buSzTx/>
              <a:buFontTx/>
              <a:buNone/>
              <a:tabLst/>
              <a:defRPr/>
            </a:pPr>
            <a:r>
              <a:rPr lang="ja-JP">
                <a:solidFill>
                  <a:srgbClr val="FFFFFF"/>
                </a:solidFill>
                <a:ea typeface="SimSun" pitchFamily="2" charset="-122"/>
              </a:rPr>
              <a:t>+</a:t>
            </a:r>
            <a:r>
              <a:rPr lang="ja-JP" noProof="0">
                <a:solidFill>
                  <a:srgbClr val="FFFFFF"/>
                </a:solidFill>
                <a:ea typeface="SimSun" pitchFamily="2" charset="-122"/>
              </a:rPr>
              <a:t>シスプラチン75mg/m</a:t>
            </a:r>
            <a:r>
              <a:rPr lang="ja-JP" baseline="30000" noProof="0">
                <a:solidFill>
                  <a:srgbClr val="FFFFFF"/>
                </a:solidFill>
                <a:ea typeface="SimSun" pitchFamily="2" charset="-122"/>
              </a:rPr>
              <a:t>2</a:t>
            </a:r>
            <a:r>
              <a:rPr lang="ja-JP" noProof="0">
                <a:solidFill>
                  <a:srgbClr val="FFFFFF"/>
                </a:solidFill>
                <a:ea typeface="SimSun" pitchFamily="2" charset="-122"/>
              </a:rPr>
              <a:t>+ペメトレキセド500mg/m</a:t>
            </a:r>
            <a:r>
              <a:rPr lang="ja-JP" baseline="30000" noProof="0">
                <a:solidFill>
                  <a:srgbClr val="FFFFFF"/>
                </a:solidFill>
                <a:ea typeface="SimSun" pitchFamily="2" charset="-122"/>
              </a:rPr>
              <a:t>2</a:t>
            </a:r>
            <a:r>
              <a:rPr lang="ja-JP" noProof="0">
                <a:solidFill>
                  <a:srgbClr val="FFFFFF"/>
                </a:solidFill>
                <a:ea typeface="SimSun" pitchFamily="2" charset="-122"/>
              </a:rPr>
              <a:t> q3w</a:t>
            </a:r>
          </a:p>
        </p:txBody>
      </p:sp>
      <p:cxnSp>
        <p:nvCxnSpPr>
          <p:cNvPr id="8" name="AutoShape 19"/>
          <p:cNvCxnSpPr>
            <a:cxnSpLocks noChangeShapeType="1"/>
            <a:stCxn id="6" idx="3"/>
            <a:endCxn id="7" idx="1"/>
          </p:cNvCxnSpPr>
          <p:nvPr/>
        </p:nvCxnSpPr>
        <p:spPr bwMode="auto">
          <a:xfrm>
            <a:off x="3510453" y="3692508"/>
            <a:ext cx="236485" cy="0"/>
          </a:xfrm>
          <a:prstGeom prst="straightConnector1">
            <a:avLst/>
          </a:prstGeom>
          <a:noFill/>
          <a:ln w="38100">
            <a:solidFill>
              <a:schemeClr val="bg1"/>
            </a:solidFill>
            <a:round/>
            <a:headEnd/>
            <a:tailEnd type="triangle" w="med" len="med"/>
          </a:ln>
        </p:spPr>
      </p:cxnSp>
      <p:cxnSp>
        <p:nvCxnSpPr>
          <p:cNvPr id="9" name="AutoShape 21"/>
          <p:cNvCxnSpPr>
            <a:cxnSpLocks noChangeShapeType="1"/>
            <a:stCxn id="22" idx="3"/>
            <a:endCxn id="10" idx="1"/>
          </p:cNvCxnSpPr>
          <p:nvPr/>
        </p:nvCxnSpPr>
        <p:spPr bwMode="auto">
          <a:xfrm>
            <a:off x="8208445" y="3692358"/>
            <a:ext cx="292939" cy="150"/>
          </a:xfrm>
          <a:prstGeom prst="straightConnector1">
            <a:avLst/>
          </a:prstGeom>
          <a:noFill/>
          <a:ln w="38100">
            <a:solidFill>
              <a:schemeClr val="bg1"/>
            </a:solidFill>
            <a:round/>
            <a:headEnd/>
            <a:tailEnd type="triangle" w="med" len="med"/>
          </a:ln>
        </p:spPr>
      </p:cxnSp>
      <p:sp>
        <p:nvSpPr>
          <p:cNvPr id="10" name="AutoShape 12"/>
          <p:cNvSpPr>
            <a:spLocks noChangeArrowheads="1"/>
          </p:cNvSpPr>
          <p:nvPr/>
        </p:nvSpPr>
        <p:spPr bwMode="auto">
          <a:xfrm>
            <a:off x="8501384" y="3122250"/>
            <a:ext cx="3468117" cy="1140516"/>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a:r>
              <a:rPr lang="ja-JP">
                <a:solidFill>
                  <a:srgbClr val="FFFFFF"/>
                </a:solidFill>
                <a:ea typeface="SimSun" pitchFamily="2" charset="-122"/>
              </a:rPr>
              <a:t>アテゾリズマブ1200mg iv q3w</a:t>
            </a:r>
            <a:br>
              <a:rPr lang="ja-JP">
                <a:solidFill>
                  <a:srgbClr val="FFFFFF"/>
                </a:solidFill>
                <a:ea typeface="SimSun" pitchFamily="2" charset="-122"/>
              </a:rPr>
            </a:br>
            <a:r>
              <a:rPr lang="ja-JP">
                <a:solidFill>
                  <a:srgbClr val="FFFFFF"/>
                </a:solidFill>
                <a:ea typeface="SimSun" pitchFamily="2" charset="-122"/>
              </a:rPr>
              <a:t> 最大1年</a:t>
            </a:r>
            <a:br>
              <a:rPr lang="ja-JP">
                <a:solidFill>
                  <a:srgbClr val="FFFFFF"/>
                </a:solidFill>
                <a:ea typeface="SimSun" pitchFamily="2" charset="-122"/>
              </a:rPr>
            </a:br>
            <a:r>
              <a:rPr lang="ja-JP">
                <a:solidFill>
                  <a:srgbClr val="FFFFFF"/>
                </a:solidFill>
                <a:ea typeface="SimSun" pitchFamily="2" charset="-122"/>
              </a:rPr>
              <a:t>（n= 16）</a:t>
            </a:r>
          </a:p>
        </p:txBody>
      </p:sp>
      <p:sp>
        <p:nvSpPr>
          <p:cNvPr id="11" name="TextBox 10"/>
          <p:cNvSpPr txBox="1"/>
          <p:nvPr/>
        </p:nvSpPr>
        <p:spPr>
          <a:xfrm>
            <a:off x="4192097" y="2552190"/>
            <a:ext cx="2212465" cy="338554"/>
          </a:xfrm>
          <a:prstGeom prst="rect">
            <a:avLst/>
          </a:prstGeom>
          <a:noFill/>
        </p:spPr>
        <p:txBody>
          <a:bodyPr wrap="none" rtlCol="0">
            <a:spAutoFit/>
          </a:bodyPr>
          <a:lstStyle/>
          <a:p>
            <a:pPr algn="ctr"/>
            <a:r>
              <a:rPr lang="ja-JP" sz="1600" b="1">
                <a:solidFill>
                  <a:schemeClr val="tx1"/>
                </a:solidFill>
              </a:rPr>
              <a:t>術前補助療法</a:t>
            </a:r>
          </a:p>
        </p:txBody>
      </p:sp>
      <p:sp>
        <p:nvSpPr>
          <p:cNvPr id="12" name="TextBox 11"/>
          <p:cNvSpPr txBox="1"/>
          <p:nvPr/>
        </p:nvSpPr>
        <p:spPr>
          <a:xfrm>
            <a:off x="9521945" y="2551185"/>
            <a:ext cx="1426994" cy="338554"/>
          </a:xfrm>
          <a:prstGeom prst="rect">
            <a:avLst/>
          </a:prstGeom>
          <a:noFill/>
        </p:spPr>
        <p:txBody>
          <a:bodyPr wrap="none" rtlCol="0">
            <a:spAutoFit/>
          </a:bodyPr>
          <a:lstStyle/>
          <a:p>
            <a:pPr algn="ctr"/>
            <a:r>
              <a:rPr lang="ja-JP" sz="1600" b="1">
                <a:solidFill>
                  <a:schemeClr val="tx1"/>
                </a:solidFill>
              </a:rPr>
              <a:t>維持療法</a:t>
            </a:r>
          </a:p>
        </p:txBody>
      </p:sp>
      <p:sp>
        <p:nvSpPr>
          <p:cNvPr id="15" name="TextBox 14"/>
          <p:cNvSpPr txBox="1"/>
          <p:nvPr/>
        </p:nvSpPr>
        <p:spPr>
          <a:xfrm>
            <a:off x="6883274" y="3244759"/>
            <a:ext cx="841897" cy="307777"/>
          </a:xfrm>
          <a:prstGeom prst="rect">
            <a:avLst/>
          </a:prstGeom>
          <a:noFill/>
        </p:spPr>
        <p:txBody>
          <a:bodyPr wrap="none" rtlCol="0">
            <a:spAutoFit/>
          </a:bodyPr>
          <a:lstStyle/>
          <a:p>
            <a:pPr algn="ctr"/>
            <a:r>
              <a:rPr lang="ja-JP" sz="1400" b="1">
                <a:solidFill>
                  <a:schemeClr val="tx1"/>
                </a:solidFill>
              </a:rPr>
              <a:t>非PD</a:t>
            </a:r>
          </a:p>
        </p:txBody>
      </p:sp>
      <p:sp>
        <p:nvSpPr>
          <p:cNvPr id="16" name="Rectangle 9"/>
          <p:cNvSpPr txBox="1">
            <a:spLocks noChangeArrowheads="1"/>
          </p:cNvSpPr>
          <p:nvPr/>
        </p:nvSpPr>
        <p:spPr bwMode="auto">
          <a:xfrm>
            <a:off x="1920693" y="4961902"/>
            <a:ext cx="4267200" cy="102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主要評価項目</a:t>
            </a:r>
          </a:p>
          <a:p>
            <a:r>
              <a:rPr lang="ja-JP" sz="1600"/>
              <a:t>安全性</a:t>
            </a:r>
          </a:p>
        </p:txBody>
      </p:sp>
      <p:sp>
        <p:nvSpPr>
          <p:cNvPr id="17" name="Content Placeholder 26"/>
          <p:cNvSpPr txBox="1">
            <a:spLocks/>
          </p:cNvSpPr>
          <p:nvPr/>
        </p:nvSpPr>
        <p:spPr>
          <a:xfrm>
            <a:off x="6340293" y="4961902"/>
            <a:ext cx="4267200" cy="102240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副次評価項目</a:t>
            </a:r>
          </a:p>
          <a:p>
            <a:r>
              <a:rPr lang="ja-JP" sz="1600"/>
              <a:t>活動</a:t>
            </a:r>
          </a:p>
        </p:txBody>
      </p:sp>
      <p:sp>
        <p:nvSpPr>
          <p:cNvPr id="22" name="AutoShape 9"/>
          <p:cNvSpPr>
            <a:spLocks noChangeArrowheads="1"/>
          </p:cNvSpPr>
          <p:nvPr/>
        </p:nvSpPr>
        <p:spPr bwMode="auto">
          <a:xfrm>
            <a:off x="7758737" y="2940648"/>
            <a:ext cx="449708" cy="1503419"/>
          </a:xfrm>
          <a:prstGeom prst="roundRect">
            <a:avLst>
              <a:gd name="adj" fmla="val 8208"/>
            </a:avLst>
          </a:prstGeom>
          <a:solidFill>
            <a:schemeClr val="bg2"/>
          </a:solidFill>
          <a:ln w="9525" algn="ctr">
            <a:noFill/>
            <a:round/>
            <a:headEnd/>
            <a:tailEnd/>
          </a:ln>
        </p:spPr>
        <p:txBody>
          <a:bodyPr vert="vert270" wrap="square" lIns="90488" tIns="44450" rIns="90488" bIns="44450">
            <a:spAutoFit/>
          </a:bodyPr>
          <a:lstStyle/>
          <a:p>
            <a:pPr algn="ctr" defTabSz="892175" eaLnBrk="0" hangingPunct="0">
              <a:spcAft>
                <a:spcPct val="30000"/>
              </a:spcAft>
            </a:pPr>
            <a:r>
              <a:rPr lang="ja-JP" sz="1600">
                <a:solidFill>
                  <a:srgbClr val="FFFFFF"/>
                </a:solidFill>
                <a:ea typeface="SimSun" pitchFamily="2" charset="-122"/>
              </a:rPr>
              <a:t>手術*</a:t>
            </a:r>
          </a:p>
        </p:txBody>
      </p:sp>
      <p:cxnSp>
        <p:nvCxnSpPr>
          <p:cNvPr id="23" name="AutoShape 19"/>
          <p:cNvCxnSpPr>
            <a:cxnSpLocks noChangeShapeType="1"/>
            <a:stCxn id="7" idx="3"/>
            <a:endCxn id="22" idx="1"/>
          </p:cNvCxnSpPr>
          <p:nvPr/>
        </p:nvCxnSpPr>
        <p:spPr bwMode="auto">
          <a:xfrm flipV="1">
            <a:off x="6849710" y="3692358"/>
            <a:ext cx="909027" cy="150"/>
          </a:xfrm>
          <a:prstGeom prst="straightConnector1">
            <a:avLst/>
          </a:prstGeom>
          <a:noFill/>
          <a:ln w="38100">
            <a:solidFill>
              <a:schemeClr val="bg1"/>
            </a:solidFill>
            <a:round/>
            <a:headEnd type="none" w="med" len="med"/>
            <a:tailEnd type="triangle" w="med" len="med"/>
          </a:ln>
        </p:spPr>
      </p:cxnSp>
      <p:sp>
        <p:nvSpPr>
          <p:cNvPr id="30" name="Text Placeholder 3"/>
          <p:cNvSpPr>
            <a:spLocks noGrp="1"/>
          </p:cNvSpPr>
          <p:nvPr>
            <p:ph type="body" sz="quarter" idx="10"/>
          </p:nvPr>
        </p:nvSpPr>
        <p:spPr>
          <a:xfrm>
            <a:off x="304800" y="6233974"/>
            <a:ext cx="5938345" cy="487363"/>
          </a:xfrm>
        </p:spPr>
        <p:txBody>
          <a:bodyPr/>
          <a:lstStyle/>
          <a:p>
            <a:pPr>
              <a:defRPr/>
            </a:pPr>
            <a:r>
              <a:rPr lang="ja-JP">
                <a:solidFill>
                  <a:srgbClr val="363636"/>
                </a:solidFill>
                <a:latin typeface="Arial" charset="0"/>
                <a:ea typeface="MS Mincho"/>
                <a:cs typeface="Arial" charset="0"/>
              </a:rPr>
              <a:t>*外科医の判断に応じてP/DまたはEPP、次にオプションのXRT</a:t>
            </a:r>
          </a:p>
        </p:txBody>
      </p:sp>
    </p:spTree>
    <p:extLst>
      <p:ext uri="{BB962C8B-B14F-4D97-AF65-F5344CB8AC3E}">
        <p14:creationId xmlns:p14="http://schemas.microsoft.com/office/powerpoint/2010/main" val="8468661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OA13.01：切除可能な胸膜中皮腫に対するシスプラチン+ペメトレキセドとアテゾリズマブの併用術前補助療法および維持のS1619試験 – Tsao A、他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Tsao A、他J Thorac Oncol 2021年16（補遺）：抄録番号 OA13.01</a:t>
            </a:r>
          </a:p>
        </p:txBody>
      </p:sp>
      <p:sp>
        <p:nvSpPr>
          <p:cNvPr id="8" name="TextBox 7">
            <a:extLst>
              <a:ext uri="{FF2B5EF4-FFF2-40B4-BE49-F238E27FC236}">
                <a16:creationId xmlns:a16="http://schemas.microsoft.com/office/drawing/2014/main" id="{71E437EE-4D3A-4E53-B424-B10B859A6AEE}"/>
              </a:ext>
            </a:extLst>
          </p:cNvPr>
          <p:cNvSpPr txBox="1"/>
          <p:nvPr/>
        </p:nvSpPr>
        <p:spPr>
          <a:xfrm>
            <a:off x="8076367" y="1588704"/>
            <a:ext cx="2659702" cy="338554"/>
          </a:xfrm>
          <a:prstGeom prst="rect">
            <a:avLst/>
          </a:prstGeom>
          <a:noFill/>
        </p:spPr>
        <p:txBody>
          <a:bodyPr wrap="none" rtlCol="0">
            <a:spAutoFit/>
          </a:bodyPr>
          <a:lstStyle/>
          <a:p>
            <a:pPr algn="ctr"/>
            <a:r>
              <a:rPr lang="ja-JP" sz="1600" b="1">
                <a:solidFill>
                  <a:schemeClr val="tx1"/>
                </a:solidFill>
              </a:rPr>
              <a:t>無増悪生存期間</a:t>
            </a:r>
          </a:p>
        </p:txBody>
      </p:sp>
      <p:grpSp>
        <p:nvGrpSpPr>
          <p:cNvPr id="9" name="Group 8">
            <a:extLst>
              <a:ext uri="{FF2B5EF4-FFF2-40B4-BE49-F238E27FC236}">
                <a16:creationId xmlns:a16="http://schemas.microsoft.com/office/drawing/2014/main" id="{EF7B6C1D-5C63-4B98-8E9E-2698A94B63CE}"/>
              </a:ext>
            </a:extLst>
          </p:cNvPr>
          <p:cNvGrpSpPr/>
          <p:nvPr/>
        </p:nvGrpSpPr>
        <p:grpSpPr>
          <a:xfrm>
            <a:off x="668590" y="1929042"/>
            <a:ext cx="5033056" cy="4032000"/>
            <a:chOff x="668590" y="1929042"/>
            <a:chExt cx="5033056" cy="4032000"/>
          </a:xfrm>
        </p:grpSpPr>
        <p:sp>
          <p:nvSpPr>
            <p:cNvPr id="10" name="Freeform 21">
              <a:extLst>
                <a:ext uri="{FF2B5EF4-FFF2-40B4-BE49-F238E27FC236}">
                  <a16:creationId xmlns:a16="http://schemas.microsoft.com/office/drawing/2014/main" id="{F381C60D-1DD6-42D6-A6C9-53FCAB76B259}"/>
                </a:ext>
              </a:extLst>
            </p:cNvPr>
            <p:cNvSpPr>
              <a:spLocks/>
            </p:cNvSpPr>
            <p:nvPr/>
          </p:nvSpPr>
          <p:spPr bwMode="auto">
            <a:xfrm>
              <a:off x="1515660" y="2101818"/>
              <a:ext cx="4127677" cy="294185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11" name="Group 10">
              <a:extLst>
                <a:ext uri="{FF2B5EF4-FFF2-40B4-BE49-F238E27FC236}">
                  <a16:creationId xmlns:a16="http://schemas.microsoft.com/office/drawing/2014/main" id="{8F26FB30-9301-4F01-9B46-6C82EFC76EC3}"/>
                </a:ext>
              </a:extLst>
            </p:cNvPr>
            <p:cNvGrpSpPr/>
            <p:nvPr/>
          </p:nvGrpSpPr>
          <p:grpSpPr>
            <a:xfrm>
              <a:off x="668590" y="1929042"/>
              <a:ext cx="842932" cy="3162627"/>
              <a:chOff x="1560710" y="1312814"/>
              <a:chExt cx="842932" cy="2908902"/>
            </a:xfrm>
          </p:grpSpPr>
          <p:sp>
            <p:nvSpPr>
              <p:cNvPr id="28" name="Line 6">
                <a:extLst>
                  <a:ext uri="{FF2B5EF4-FFF2-40B4-BE49-F238E27FC236}">
                    <a16:creationId xmlns:a16="http://schemas.microsoft.com/office/drawing/2014/main" id="{AA385863-875F-4592-8925-F0442CA02C22}"/>
                  </a:ext>
                </a:extLst>
              </p:cNvPr>
              <p:cNvSpPr>
                <a:spLocks noChangeShapeType="1"/>
              </p:cNvSpPr>
              <p:nvPr/>
            </p:nvSpPr>
            <p:spPr bwMode="auto">
              <a:xfrm>
                <a:off x="2317408" y="149478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29" name="Line 7">
                <a:extLst>
                  <a:ext uri="{FF2B5EF4-FFF2-40B4-BE49-F238E27FC236}">
                    <a16:creationId xmlns:a16="http://schemas.microsoft.com/office/drawing/2014/main" id="{F0A422DE-CAAC-42F6-8F96-D267FF1B2D3E}"/>
                  </a:ext>
                </a:extLst>
              </p:cNvPr>
              <p:cNvSpPr>
                <a:spLocks noChangeShapeType="1"/>
              </p:cNvSpPr>
              <p:nvPr/>
            </p:nvSpPr>
            <p:spPr bwMode="auto">
              <a:xfrm>
                <a:off x="2317408" y="201699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30" name="Line 8">
                <a:extLst>
                  <a:ext uri="{FF2B5EF4-FFF2-40B4-BE49-F238E27FC236}">
                    <a16:creationId xmlns:a16="http://schemas.microsoft.com/office/drawing/2014/main" id="{633C8468-6041-4086-B3CE-F3A16E56EC53}"/>
                  </a:ext>
                </a:extLst>
              </p:cNvPr>
              <p:cNvSpPr>
                <a:spLocks noChangeShapeType="1"/>
              </p:cNvSpPr>
              <p:nvPr/>
            </p:nvSpPr>
            <p:spPr bwMode="auto">
              <a:xfrm>
                <a:off x="2317408" y="2515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31" name="Line 9">
                <a:extLst>
                  <a:ext uri="{FF2B5EF4-FFF2-40B4-BE49-F238E27FC236}">
                    <a16:creationId xmlns:a16="http://schemas.microsoft.com/office/drawing/2014/main" id="{13FC5BE3-B720-4D47-82BB-20F1277509FE}"/>
                  </a:ext>
                </a:extLst>
              </p:cNvPr>
              <p:cNvSpPr>
                <a:spLocks noChangeShapeType="1"/>
              </p:cNvSpPr>
              <p:nvPr/>
            </p:nvSpPr>
            <p:spPr bwMode="auto">
              <a:xfrm>
                <a:off x="2317408" y="303063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32" name="Line 10">
                <a:extLst>
                  <a:ext uri="{FF2B5EF4-FFF2-40B4-BE49-F238E27FC236}">
                    <a16:creationId xmlns:a16="http://schemas.microsoft.com/office/drawing/2014/main" id="{D264433E-8A59-40AA-8C10-D64AEBA0056D}"/>
                  </a:ext>
                </a:extLst>
              </p:cNvPr>
              <p:cNvSpPr>
                <a:spLocks noChangeShapeType="1"/>
              </p:cNvSpPr>
              <p:nvPr/>
            </p:nvSpPr>
            <p:spPr bwMode="auto">
              <a:xfrm>
                <a:off x="2317408" y="353476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33" name="Line 11">
                <a:extLst>
                  <a:ext uri="{FF2B5EF4-FFF2-40B4-BE49-F238E27FC236}">
                    <a16:creationId xmlns:a16="http://schemas.microsoft.com/office/drawing/2014/main" id="{9E8AFFD7-27AE-4D0C-86BC-0D7D28A5D55A}"/>
                  </a:ext>
                </a:extLst>
              </p:cNvPr>
              <p:cNvSpPr>
                <a:spLocks noChangeShapeType="1"/>
              </p:cNvSpPr>
              <p:nvPr/>
            </p:nvSpPr>
            <p:spPr bwMode="auto">
              <a:xfrm>
                <a:off x="2317408" y="404427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34" name="TextBox 33">
                <a:extLst>
                  <a:ext uri="{FF2B5EF4-FFF2-40B4-BE49-F238E27FC236}">
                    <a16:creationId xmlns:a16="http://schemas.microsoft.com/office/drawing/2014/main" id="{1C0D602B-DB9E-4C58-96F9-E78E1ED6BFF9}"/>
                  </a:ext>
                </a:extLst>
              </p:cNvPr>
              <p:cNvSpPr txBox="1"/>
              <p:nvPr/>
            </p:nvSpPr>
            <p:spPr>
              <a:xfrm rot="16200000">
                <a:off x="799874" y="2626266"/>
                <a:ext cx="1860226" cy="338554"/>
              </a:xfrm>
              <a:prstGeom prst="rect">
                <a:avLst/>
              </a:prstGeom>
              <a:noFill/>
            </p:spPr>
            <p:txBody>
              <a:bodyPr wrap="none" rtlCol="0">
                <a:spAutoFit/>
              </a:bodyPr>
              <a:lstStyle/>
              <a:p>
                <a:pPr algn="ctr" fontAlgn="base">
                  <a:spcBef>
                    <a:spcPct val="0"/>
                  </a:spcBef>
                  <a:spcAft>
                    <a:spcPct val="0"/>
                  </a:spcAft>
                </a:pPr>
                <a:r>
                  <a:rPr lang="ja-JP" sz="1600">
                    <a:solidFill>
                      <a:srgbClr val="363636"/>
                    </a:solidFill>
                    <a:cs typeface="Arial" panose="020B0604020202020204" pitchFamily="34" charset="0"/>
                  </a:rPr>
                  <a:t>生存率</a:t>
                </a:r>
              </a:p>
            </p:txBody>
          </p:sp>
          <p:sp>
            <p:nvSpPr>
              <p:cNvPr id="35" name="TextBox 34">
                <a:extLst>
                  <a:ext uri="{FF2B5EF4-FFF2-40B4-BE49-F238E27FC236}">
                    <a16:creationId xmlns:a16="http://schemas.microsoft.com/office/drawing/2014/main" id="{19567E5D-1704-4DA2-ADC0-264A586C9FA7}"/>
                  </a:ext>
                </a:extLst>
              </p:cNvPr>
              <p:cNvSpPr txBox="1"/>
              <p:nvPr/>
            </p:nvSpPr>
            <p:spPr>
              <a:xfrm>
                <a:off x="1768787" y="1312814"/>
                <a:ext cx="526106"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100</a:t>
                </a:r>
              </a:p>
            </p:txBody>
          </p:sp>
          <p:sp>
            <p:nvSpPr>
              <p:cNvPr id="36" name="TextBox 35">
                <a:extLst>
                  <a:ext uri="{FF2B5EF4-FFF2-40B4-BE49-F238E27FC236}">
                    <a16:creationId xmlns:a16="http://schemas.microsoft.com/office/drawing/2014/main" id="{ADB04929-D44E-40C1-9DDB-1054529020AA}"/>
                  </a:ext>
                </a:extLst>
              </p:cNvPr>
              <p:cNvSpPr txBox="1"/>
              <p:nvPr/>
            </p:nvSpPr>
            <p:spPr>
              <a:xfrm>
                <a:off x="1882606" y="1836955"/>
                <a:ext cx="412292"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80</a:t>
                </a:r>
              </a:p>
            </p:txBody>
          </p:sp>
          <p:sp>
            <p:nvSpPr>
              <p:cNvPr id="37" name="TextBox 36">
                <a:extLst>
                  <a:ext uri="{FF2B5EF4-FFF2-40B4-BE49-F238E27FC236}">
                    <a16:creationId xmlns:a16="http://schemas.microsoft.com/office/drawing/2014/main" id="{0B1AD3C8-6984-4C4D-989C-E4D4138C7BB8}"/>
                  </a:ext>
                </a:extLst>
              </p:cNvPr>
              <p:cNvSpPr txBox="1"/>
              <p:nvPr/>
            </p:nvSpPr>
            <p:spPr>
              <a:xfrm>
                <a:off x="1882606" y="2335486"/>
                <a:ext cx="412292"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60</a:t>
                </a:r>
              </a:p>
            </p:txBody>
          </p:sp>
          <p:sp>
            <p:nvSpPr>
              <p:cNvPr id="38" name="TextBox 37">
                <a:extLst>
                  <a:ext uri="{FF2B5EF4-FFF2-40B4-BE49-F238E27FC236}">
                    <a16:creationId xmlns:a16="http://schemas.microsoft.com/office/drawing/2014/main" id="{672B780D-5F3E-455C-B812-8FE869B5218D}"/>
                  </a:ext>
                </a:extLst>
              </p:cNvPr>
              <p:cNvSpPr txBox="1"/>
              <p:nvPr/>
            </p:nvSpPr>
            <p:spPr>
              <a:xfrm>
                <a:off x="1882606" y="2850139"/>
                <a:ext cx="412292"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40</a:t>
                </a:r>
              </a:p>
            </p:txBody>
          </p:sp>
          <p:sp>
            <p:nvSpPr>
              <p:cNvPr id="39" name="TextBox 38">
                <a:extLst>
                  <a:ext uri="{FF2B5EF4-FFF2-40B4-BE49-F238E27FC236}">
                    <a16:creationId xmlns:a16="http://schemas.microsoft.com/office/drawing/2014/main" id="{1BD368F4-044C-44CF-9A71-263AF4E27C02}"/>
                  </a:ext>
                </a:extLst>
              </p:cNvPr>
              <p:cNvSpPr txBox="1"/>
              <p:nvPr/>
            </p:nvSpPr>
            <p:spPr>
              <a:xfrm>
                <a:off x="1882606" y="3354042"/>
                <a:ext cx="412292"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20</a:t>
                </a:r>
              </a:p>
            </p:txBody>
          </p:sp>
          <p:sp>
            <p:nvSpPr>
              <p:cNvPr id="40" name="TextBox 39">
                <a:extLst>
                  <a:ext uri="{FF2B5EF4-FFF2-40B4-BE49-F238E27FC236}">
                    <a16:creationId xmlns:a16="http://schemas.microsoft.com/office/drawing/2014/main" id="{28356513-933A-4003-A040-383E2B555D9B}"/>
                  </a:ext>
                </a:extLst>
              </p:cNvPr>
              <p:cNvSpPr txBox="1"/>
              <p:nvPr/>
            </p:nvSpPr>
            <p:spPr>
              <a:xfrm>
                <a:off x="1996426" y="3863315"/>
                <a:ext cx="298480"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a:t>
                </a:r>
              </a:p>
            </p:txBody>
          </p:sp>
        </p:grpSp>
        <p:sp>
          <p:nvSpPr>
            <p:cNvPr id="12" name="TextBox 11">
              <a:extLst>
                <a:ext uri="{FF2B5EF4-FFF2-40B4-BE49-F238E27FC236}">
                  <a16:creationId xmlns:a16="http://schemas.microsoft.com/office/drawing/2014/main" id="{437E8B21-49E1-4961-9591-6BB9E9A0A709}"/>
                </a:ext>
              </a:extLst>
            </p:cNvPr>
            <p:cNvSpPr txBox="1"/>
            <p:nvPr/>
          </p:nvSpPr>
          <p:spPr>
            <a:xfrm>
              <a:off x="2101407" y="5571380"/>
              <a:ext cx="3108929" cy="389662"/>
            </a:xfrm>
            <a:prstGeom prst="rect">
              <a:avLst/>
            </a:prstGeom>
            <a:noFill/>
          </p:spPr>
          <p:txBody>
            <a:bodyPr wrap="none" rtlCol="0">
              <a:spAutoFit/>
            </a:bodyPr>
            <a:lstStyle/>
            <a:p>
              <a:pPr algn="ctr" fontAlgn="base">
                <a:spcBef>
                  <a:spcPct val="0"/>
                </a:spcBef>
                <a:spcAft>
                  <a:spcPct val="0"/>
                </a:spcAft>
              </a:pPr>
              <a:r>
                <a:rPr lang="ja-JP" sz="1600">
                  <a:solidFill>
                    <a:srgbClr val="363636"/>
                  </a:solidFill>
                  <a:cs typeface="Arial" panose="020B0604020202020204" pitchFamily="34" charset="0"/>
                </a:rPr>
                <a:t>時間（登録からの月数）</a:t>
              </a:r>
            </a:p>
          </p:txBody>
        </p:sp>
        <p:grpSp>
          <p:nvGrpSpPr>
            <p:cNvPr id="13" name="Group 12">
              <a:extLst>
                <a:ext uri="{FF2B5EF4-FFF2-40B4-BE49-F238E27FC236}">
                  <a16:creationId xmlns:a16="http://schemas.microsoft.com/office/drawing/2014/main" id="{415E7FAC-219B-41C3-99FA-8D153CB0A66D}"/>
                </a:ext>
              </a:extLst>
            </p:cNvPr>
            <p:cNvGrpSpPr/>
            <p:nvPr/>
          </p:nvGrpSpPr>
          <p:grpSpPr>
            <a:xfrm>
              <a:off x="1597108" y="5037011"/>
              <a:ext cx="4104538" cy="444683"/>
              <a:chOff x="1597108" y="4943691"/>
              <a:chExt cx="2878255" cy="386358"/>
            </a:xfrm>
          </p:grpSpPr>
          <p:sp>
            <p:nvSpPr>
              <p:cNvPr id="16" name="Line 21">
                <a:extLst>
                  <a:ext uri="{FF2B5EF4-FFF2-40B4-BE49-F238E27FC236}">
                    <a16:creationId xmlns:a16="http://schemas.microsoft.com/office/drawing/2014/main" id="{A7F6EB82-9625-487A-B3D3-34F663FCB874}"/>
                  </a:ext>
                </a:extLst>
              </p:cNvPr>
              <p:cNvSpPr>
                <a:spLocks noChangeShapeType="1"/>
              </p:cNvSpPr>
              <p:nvPr/>
            </p:nvSpPr>
            <p:spPr bwMode="auto">
              <a:xfrm>
                <a:off x="4374504" y="494369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17" name="TextBox 16">
                <a:extLst>
                  <a:ext uri="{FF2B5EF4-FFF2-40B4-BE49-F238E27FC236}">
                    <a16:creationId xmlns:a16="http://schemas.microsoft.com/office/drawing/2014/main" id="{FF4BD013-C012-47BB-A112-89FEEF761C2F}"/>
                  </a:ext>
                </a:extLst>
              </p:cNvPr>
              <p:cNvSpPr txBox="1"/>
              <p:nvPr/>
            </p:nvSpPr>
            <p:spPr>
              <a:xfrm>
                <a:off x="4264760" y="5011125"/>
                <a:ext cx="210603"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30</a:t>
                </a:r>
              </a:p>
            </p:txBody>
          </p:sp>
          <p:sp>
            <p:nvSpPr>
              <p:cNvPr id="18" name="Line 21">
                <a:extLst>
                  <a:ext uri="{FF2B5EF4-FFF2-40B4-BE49-F238E27FC236}">
                    <a16:creationId xmlns:a16="http://schemas.microsoft.com/office/drawing/2014/main" id="{8B5D4410-EE41-4D6B-B968-DF0F58A417C0}"/>
                  </a:ext>
                </a:extLst>
              </p:cNvPr>
              <p:cNvSpPr>
                <a:spLocks noChangeShapeType="1"/>
              </p:cNvSpPr>
              <p:nvPr/>
            </p:nvSpPr>
            <p:spPr bwMode="auto">
              <a:xfrm>
                <a:off x="3838563" y="494369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19" name="TextBox 18">
                <a:extLst>
                  <a:ext uri="{FF2B5EF4-FFF2-40B4-BE49-F238E27FC236}">
                    <a16:creationId xmlns:a16="http://schemas.microsoft.com/office/drawing/2014/main" id="{7E79B9B1-6431-4596-875D-EB9A86FDD254}"/>
                  </a:ext>
                </a:extLst>
              </p:cNvPr>
              <p:cNvSpPr txBox="1"/>
              <p:nvPr/>
            </p:nvSpPr>
            <p:spPr>
              <a:xfrm>
                <a:off x="3728820" y="5011125"/>
                <a:ext cx="210603"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24</a:t>
                </a:r>
              </a:p>
            </p:txBody>
          </p:sp>
          <p:sp>
            <p:nvSpPr>
              <p:cNvPr id="20" name="Line 21">
                <a:extLst>
                  <a:ext uri="{FF2B5EF4-FFF2-40B4-BE49-F238E27FC236}">
                    <a16:creationId xmlns:a16="http://schemas.microsoft.com/office/drawing/2014/main" id="{AD3B1076-60B0-435F-B89C-162E55BC7CCF}"/>
                  </a:ext>
                </a:extLst>
              </p:cNvPr>
              <p:cNvSpPr>
                <a:spLocks noChangeShapeType="1"/>
              </p:cNvSpPr>
              <p:nvPr/>
            </p:nvSpPr>
            <p:spPr bwMode="auto">
              <a:xfrm>
                <a:off x="3302623" y="494369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21" name="TextBox 20">
                <a:extLst>
                  <a:ext uri="{FF2B5EF4-FFF2-40B4-BE49-F238E27FC236}">
                    <a16:creationId xmlns:a16="http://schemas.microsoft.com/office/drawing/2014/main" id="{7D4F5D4F-99D2-4752-BB3F-109881DC22BF}"/>
                  </a:ext>
                </a:extLst>
              </p:cNvPr>
              <p:cNvSpPr txBox="1"/>
              <p:nvPr/>
            </p:nvSpPr>
            <p:spPr>
              <a:xfrm>
                <a:off x="3192884" y="5011125"/>
                <a:ext cx="210603"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18</a:t>
                </a:r>
              </a:p>
            </p:txBody>
          </p:sp>
          <p:sp>
            <p:nvSpPr>
              <p:cNvPr id="22" name="Line 21">
                <a:extLst>
                  <a:ext uri="{FF2B5EF4-FFF2-40B4-BE49-F238E27FC236}">
                    <a16:creationId xmlns:a16="http://schemas.microsoft.com/office/drawing/2014/main" id="{8BC0DE1C-B154-42F3-A77B-27A07E98EBBD}"/>
                  </a:ext>
                </a:extLst>
              </p:cNvPr>
              <p:cNvSpPr>
                <a:spLocks noChangeShapeType="1"/>
              </p:cNvSpPr>
              <p:nvPr/>
            </p:nvSpPr>
            <p:spPr bwMode="auto">
              <a:xfrm>
                <a:off x="2766686" y="494369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23" name="TextBox 22">
                <a:extLst>
                  <a:ext uri="{FF2B5EF4-FFF2-40B4-BE49-F238E27FC236}">
                    <a16:creationId xmlns:a16="http://schemas.microsoft.com/office/drawing/2014/main" id="{90628D93-5491-4630-86AC-5A3AE7FAA5F2}"/>
                  </a:ext>
                </a:extLst>
              </p:cNvPr>
              <p:cNvSpPr txBox="1"/>
              <p:nvPr/>
            </p:nvSpPr>
            <p:spPr>
              <a:xfrm>
                <a:off x="2656945" y="5011125"/>
                <a:ext cx="210603"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12</a:t>
                </a:r>
              </a:p>
            </p:txBody>
          </p:sp>
          <p:sp>
            <p:nvSpPr>
              <p:cNvPr id="24" name="Line 21">
                <a:extLst>
                  <a:ext uri="{FF2B5EF4-FFF2-40B4-BE49-F238E27FC236}">
                    <a16:creationId xmlns:a16="http://schemas.microsoft.com/office/drawing/2014/main" id="{56716714-2E34-4931-A497-534E22A10114}"/>
                  </a:ext>
                </a:extLst>
              </p:cNvPr>
              <p:cNvSpPr>
                <a:spLocks noChangeShapeType="1"/>
              </p:cNvSpPr>
              <p:nvPr/>
            </p:nvSpPr>
            <p:spPr bwMode="auto">
              <a:xfrm>
                <a:off x="2230747" y="494369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25" name="TextBox 24">
                <a:extLst>
                  <a:ext uri="{FF2B5EF4-FFF2-40B4-BE49-F238E27FC236}">
                    <a16:creationId xmlns:a16="http://schemas.microsoft.com/office/drawing/2014/main" id="{F9D69CD6-F55A-4168-94A3-4645201812E4}"/>
                  </a:ext>
                </a:extLst>
              </p:cNvPr>
              <p:cNvSpPr txBox="1"/>
              <p:nvPr/>
            </p:nvSpPr>
            <p:spPr>
              <a:xfrm>
                <a:off x="2160913" y="5011125"/>
                <a:ext cx="130792"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6</a:t>
                </a:r>
              </a:p>
            </p:txBody>
          </p:sp>
          <p:sp>
            <p:nvSpPr>
              <p:cNvPr id="26" name="Line 21">
                <a:extLst>
                  <a:ext uri="{FF2B5EF4-FFF2-40B4-BE49-F238E27FC236}">
                    <a16:creationId xmlns:a16="http://schemas.microsoft.com/office/drawing/2014/main" id="{45930B89-4921-45F6-8225-05109714D2CF}"/>
                  </a:ext>
                </a:extLst>
              </p:cNvPr>
              <p:cNvSpPr>
                <a:spLocks noChangeShapeType="1"/>
              </p:cNvSpPr>
              <p:nvPr/>
            </p:nvSpPr>
            <p:spPr bwMode="auto">
              <a:xfrm>
                <a:off x="1694809" y="4943691"/>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27" name="TextBox 26">
                <a:extLst>
                  <a:ext uri="{FF2B5EF4-FFF2-40B4-BE49-F238E27FC236}">
                    <a16:creationId xmlns:a16="http://schemas.microsoft.com/office/drawing/2014/main" id="{5934AA38-2F7F-4652-8712-1296F6694835}"/>
                  </a:ext>
                </a:extLst>
              </p:cNvPr>
              <p:cNvSpPr txBox="1"/>
              <p:nvPr/>
            </p:nvSpPr>
            <p:spPr>
              <a:xfrm>
                <a:off x="1597108" y="5011125"/>
                <a:ext cx="186517"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0</a:t>
                </a:r>
              </a:p>
            </p:txBody>
          </p:sp>
        </p:grpSp>
        <p:sp>
          <p:nvSpPr>
            <p:cNvPr id="14" name="TextBox 13">
              <a:extLst>
                <a:ext uri="{FF2B5EF4-FFF2-40B4-BE49-F238E27FC236}">
                  <a16:creationId xmlns:a16="http://schemas.microsoft.com/office/drawing/2014/main" id="{62498435-7C7B-4023-99B5-9EEF280B7BE5}"/>
                </a:ext>
              </a:extLst>
            </p:cNvPr>
            <p:cNvSpPr txBox="1"/>
            <p:nvPr/>
          </p:nvSpPr>
          <p:spPr>
            <a:xfrm>
              <a:off x="3525165" y="4354664"/>
              <a:ext cx="1805302" cy="584775"/>
            </a:xfrm>
            <a:prstGeom prst="rect">
              <a:avLst/>
            </a:prstGeom>
            <a:noFill/>
          </p:spPr>
          <p:txBody>
            <a:bodyPr wrap="none" rtlCol="0">
              <a:spAutoFit/>
            </a:bodyPr>
            <a:lstStyle/>
            <a:p>
              <a:pPr algn="ctr"/>
              <a:r>
                <a:rPr lang="ja-JP" sz="1600" dirty="0">
                  <a:solidFill>
                    <a:srgbClr val="363636"/>
                  </a:solidFill>
                </a:rPr>
                <a:t>mOS NR </a:t>
              </a:r>
              <a:br>
                <a:rPr lang="ja-JP" sz="1600" dirty="0">
                  <a:solidFill>
                    <a:srgbClr val="363636"/>
                  </a:solidFill>
                </a:rPr>
              </a:br>
              <a:r>
                <a:rPr lang="ja-JP" sz="1600" dirty="0">
                  <a:solidFill>
                    <a:srgbClr val="363636"/>
                  </a:solidFill>
                </a:rPr>
                <a:t>（95%CI 18.4、NR）</a:t>
              </a:r>
            </a:p>
          </p:txBody>
        </p:sp>
        <p:sp>
          <p:nvSpPr>
            <p:cNvPr id="15" name="TextBox 14">
              <a:extLst>
                <a:ext uri="{FF2B5EF4-FFF2-40B4-BE49-F238E27FC236}">
                  <a16:creationId xmlns:a16="http://schemas.microsoft.com/office/drawing/2014/main" id="{46BBCF39-FE29-46E9-8A98-BF1491488853}"/>
                </a:ext>
              </a:extLst>
            </p:cNvPr>
            <p:cNvSpPr txBox="1"/>
            <p:nvPr/>
          </p:nvSpPr>
          <p:spPr>
            <a:xfrm>
              <a:off x="1789090" y="4381056"/>
              <a:ext cx="1303562" cy="584775"/>
            </a:xfrm>
            <a:prstGeom prst="rect">
              <a:avLst/>
            </a:prstGeom>
            <a:noFill/>
          </p:spPr>
          <p:txBody>
            <a:bodyPr wrap="none" rtlCol="0">
              <a:spAutoFit/>
            </a:bodyPr>
            <a:lstStyle/>
            <a:p>
              <a:pPr algn="ctr"/>
              <a:r>
                <a:rPr lang="ja-JP" sz="1600">
                  <a:solidFill>
                    <a:srgbClr val="363636"/>
                  </a:solidFill>
                </a:rPr>
                <a:t>事象、n/N</a:t>
              </a:r>
            </a:p>
            <a:p>
              <a:pPr algn="ctr"/>
              <a:r>
                <a:rPr lang="ja-JP" sz="1600">
                  <a:solidFill>
                    <a:srgbClr val="363636"/>
                  </a:solidFill>
                </a:rPr>
                <a:t>9/25</a:t>
              </a:r>
            </a:p>
          </p:txBody>
        </p:sp>
      </p:grpSp>
      <p:sp>
        <p:nvSpPr>
          <p:cNvPr id="41" name="Freeform 21">
            <a:extLst>
              <a:ext uri="{FF2B5EF4-FFF2-40B4-BE49-F238E27FC236}">
                <a16:creationId xmlns:a16="http://schemas.microsoft.com/office/drawing/2014/main" id="{3F5EC306-5863-4FA5-9DB8-6EAF5EE84F54}"/>
              </a:ext>
            </a:extLst>
          </p:cNvPr>
          <p:cNvSpPr>
            <a:spLocks/>
          </p:cNvSpPr>
          <p:nvPr/>
        </p:nvSpPr>
        <p:spPr bwMode="auto">
          <a:xfrm>
            <a:off x="7395735" y="2101818"/>
            <a:ext cx="4127677" cy="294185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42" name="Group 41">
            <a:extLst>
              <a:ext uri="{FF2B5EF4-FFF2-40B4-BE49-F238E27FC236}">
                <a16:creationId xmlns:a16="http://schemas.microsoft.com/office/drawing/2014/main" id="{73AC3D40-CF06-42FE-9605-504B13AA8346}"/>
              </a:ext>
            </a:extLst>
          </p:cNvPr>
          <p:cNvGrpSpPr/>
          <p:nvPr/>
        </p:nvGrpSpPr>
        <p:grpSpPr>
          <a:xfrm>
            <a:off x="6548665" y="1929042"/>
            <a:ext cx="842932" cy="3162627"/>
            <a:chOff x="1560710" y="1312814"/>
            <a:chExt cx="842932" cy="2908902"/>
          </a:xfrm>
        </p:grpSpPr>
        <p:sp>
          <p:nvSpPr>
            <p:cNvPr id="43" name="Line 6">
              <a:extLst>
                <a:ext uri="{FF2B5EF4-FFF2-40B4-BE49-F238E27FC236}">
                  <a16:creationId xmlns:a16="http://schemas.microsoft.com/office/drawing/2014/main" id="{F434A865-24AA-4728-B133-78A9C3A409C9}"/>
                </a:ext>
              </a:extLst>
            </p:cNvPr>
            <p:cNvSpPr>
              <a:spLocks noChangeShapeType="1"/>
            </p:cNvSpPr>
            <p:nvPr/>
          </p:nvSpPr>
          <p:spPr bwMode="auto">
            <a:xfrm>
              <a:off x="2317408" y="149478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44" name="Line 7">
              <a:extLst>
                <a:ext uri="{FF2B5EF4-FFF2-40B4-BE49-F238E27FC236}">
                  <a16:creationId xmlns:a16="http://schemas.microsoft.com/office/drawing/2014/main" id="{00D26B24-74A3-4AD2-B950-629013768648}"/>
                </a:ext>
              </a:extLst>
            </p:cNvPr>
            <p:cNvSpPr>
              <a:spLocks noChangeShapeType="1"/>
            </p:cNvSpPr>
            <p:nvPr/>
          </p:nvSpPr>
          <p:spPr bwMode="auto">
            <a:xfrm>
              <a:off x="2317408" y="201699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45" name="Line 8">
              <a:extLst>
                <a:ext uri="{FF2B5EF4-FFF2-40B4-BE49-F238E27FC236}">
                  <a16:creationId xmlns:a16="http://schemas.microsoft.com/office/drawing/2014/main" id="{2C393F00-A08F-412A-B489-5E52E54A6920}"/>
                </a:ext>
              </a:extLst>
            </p:cNvPr>
            <p:cNvSpPr>
              <a:spLocks noChangeShapeType="1"/>
            </p:cNvSpPr>
            <p:nvPr/>
          </p:nvSpPr>
          <p:spPr bwMode="auto">
            <a:xfrm>
              <a:off x="2317408" y="2515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46" name="Line 9">
              <a:extLst>
                <a:ext uri="{FF2B5EF4-FFF2-40B4-BE49-F238E27FC236}">
                  <a16:creationId xmlns:a16="http://schemas.microsoft.com/office/drawing/2014/main" id="{C36C360D-A092-4E50-A952-348BEEF699AD}"/>
                </a:ext>
              </a:extLst>
            </p:cNvPr>
            <p:cNvSpPr>
              <a:spLocks noChangeShapeType="1"/>
            </p:cNvSpPr>
            <p:nvPr/>
          </p:nvSpPr>
          <p:spPr bwMode="auto">
            <a:xfrm>
              <a:off x="2317408" y="303063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47" name="Line 10">
              <a:extLst>
                <a:ext uri="{FF2B5EF4-FFF2-40B4-BE49-F238E27FC236}">
                  <a16:creationId xmlns:a16="http://schemas.microsoft.com/office/drawing/2014/main" id="{80D9D165-BA86-45E5-8B80-038391025D0E}"/>
                </a:ext>
              </a:extLst>
            </p:cNvPr>
            <p:cNvSpPr>
              <a:spLocks noChangeShapeType="1"/>
            </p:cNvSpPr>
            <p:nvPr/>
          </p:nvSpPr>
          <p:spPr bwMode="auto">
            <a:xfrm>
              <a:off x="2317408" y="353476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48" name="Line 11">
              <a:extLst>
                <a:ext uri="{FF2B5EF4-FFF2-40B4-BE49-F238E27FC236}">
                  <a16:creationId xmlns:a16="http://schemas.microsoft.com/office/drawing/2014/main" id="{693E30F1-44B6-434A-A6FC-DB50E31F754F}"/>
                </a:ext>
              </a:extLst>
            </p:cNvPr>
            <p:cNvSpPr>
              <a:spLocks noChangeShapeType="1"/>
            </p:cNvSpPr>
            <p:nvPr/>
          </p:nvSpPr>
          <p:spPr bwMode="auto">
            <a:xfrm>
              <a:off x="2317408" y="404427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49" name="TextBox 48">
              <a:extLst>
                <a:ext uri="{FF2B5EF4-FFF2-40B4-BE49-F238E27FC236}">
                  <a16:creationId xmlns:a16="http://schemas.microsoft.com/office/drawing/2014/main" id="{27905948-7890-420B-8E8E-4F03D4E033EF}"/>
                </a:ext>
              </a:extLst>
            </p:cNvPr>
            <p:cNvSpPr txBox="1"/>
            <p:nvPr/>
          </p:nvSpPr>
          <p:spPr>
            <a:xfrm rot="16200000">
              <a:off x="799874" y="2626266"/>
              <a:ext cx="1860226" cy="338554"/>
            </a:xfrm>
            <a:prstGeom prst="rect">
              <a:avLst/>
            </a:prstGeom>
            <a:noFill/>
          </p:spPr>
          <p:txBody>
            <a:bodyPr wrap="none" rtlCol="0">
              <a:spAutoFit/>
            </a:bodyPr>
            <a:lstStyle/>
            <a:p>
              <a:pPr algn="ctr" fontAlgn="base">
                <a:spcBef>
                  <a:spcPct val="0"/>
                </a:spcBef>
                <a:spcAft>
                  <a:spcPct val="0"/>
                </a:spcAft>
              </a:pPr>
              <a:r>
                <a:rPr lang="ja-JP" sz="1600">
                  <a:solidFill>
                    <a:srgbClr val="363636"/>
                  </a:solidFill>
                  <a:cs typeface="Arial" panose="020B0604020202020204" pitchFamily="34" charset="0"/>
                </a:rPr>
                <a:t>生存率</a:t>
              </a:r>
            </a:p>
          </p:txBody>
        </p:sp>
        <p:sp>
          <p:nvSpPr>
            <p:cNvPr id="50" name="TextBox 49">
              <a:extLst>
                <a:ext uri="{FF2B5EF4-FFF2-40B4-BE49-F238E27FC236}">
                  <a16:creationId xmlns:a16="http://schemas.microsoft.com/office/drawing/2014/main" id="{287F2146-9631-42D0-B5B9-06B53E92370C}"/>
                </a:ext>
              </a:extLst>
            </p:cNvPr>
            <p:cNvSpPr txBox="1"/>
            <p:nvPr/>
          </p:nvSpPr>
          <p:spPr>
            <a:xfrm>
              <a:off x="1768787" y="1312814"/>
              <a:ext cx="526106"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100</a:t>
              </a:r>
            </a:p>
          </p:txBody>
        </p:sp>
        <p:sp>
          <p:nvSpPr>
            <p:cNvPr id="51" name="TextBox 50">
              <a:extLst>
                <a:ext uri="{FF2B5EF4-FFF2-40B4-BE49-F238E27FC236}">
                  <a16:creationId xmlns:a16="http://schemas.microsoft.com/office/drawing/2014/main" id="{C0098666-F39F-4B0B-80FF-9E8539202F6F}"/>
                </a:ext>
              </a:extLst>
            </p:cNvPr>
            <p:cNvSpPr txBox="1"/>
            <p:nvPr/>
          </p:nvSpPr>
          <p:spPr>
            <a:xfrm>
              <a:off x="1882606" y="1836955"/>
              <a:ext cx="412292"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80</a:t>
              </a:r>
            </a:p>
          </p:txBody>
        </p:sp>
        <p:sp>
          <p:nvSpPr>
            <p:cNvPr id="52" name="TextBox 51">
              <a:extLst>
                <a:ext uri="{FF2B5EF4-FFF2-40B4-BE49-F238E27FC236}">
                  <a16:creationId xmlns:a16="http://schemas.microsoft.com/office/drawing/2014/main" id="{409FA64D-5C2A-4FA0-A4B0-3FDBD3FAEE73}"/>
                </a:ext>
              </a:extLst>
            </p:cNvPr>
            <p:cNvSpPr txBox="1"/>
            <p:nvPr/>
          </p:nvSpPr>
          <p:spPr>
            <a:xfrm>
              <a:off x="1882606" y="2335486"/>
              <a:ext cx="412292"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60</a:t>
              </a:r>
            </a:p>
          </p:txBody>
        </p:sp>
        <p:sp>
          <p:nvSpPr>
            <p:cNvPr id="53" name="TextBox 52">
              <a:extLst>
                <a:ext uri="{FF2B5EF4-FFF2-40B4-BE49-F238E27FC236}">
                  <a16:creationId xmlns:a16="http://schemas.microsoft.com/office/drawing/2014/main" id="{A6CBF9E4-FCC3-422D-A4F3-32EDF8C0CDF8}"/>
                </a:ext>
              </a:extLst>
            </p:cNvPr>
            <p:cNvSpPr txBox="1"/>
            <p:nvPr/>
          </p:nvSpPr>
          <p:spPr>
            <a:xfrm>
              <a:off x="1882606" y="2850139"/>
              <a:ext cx="412292"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40</a:t>
              </a:r>
            </a:p>
          </p:txBody>
        </p:sp>
        <p:sp>
          <p:nvSpPr>
            <p:cNvPr id="54" name="TextBox 53">
              <a:extLst>
                <a:ext uri="{FF2B5EF4-FFF2-40B4-BE49-F238E27FC236}">
                  <a16:creationId xmlns:a16="http://schemas.microsoft.com/office/drawing/2014/main" id="{DCDB42C5-EDD3-4E6A-96D6-A7392F438931}"/>
                </a:ext>
              </a:extLst>
            </p:cNvPr>
            <p:cNvSpPr txBox="1"/>
            <p:nvPr/>
          </p:nvSpPr>
          <p:spPr>
            <a:xfrm>
              <a:off x="1882606" y="3354042"/>
              <a:ext cx="412292"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20</a:t>
              </a:r>
            </a:p>
          </p:txBody>
        </p:sp>
        <p:sp>
          <p:nvSpPr>
            <p:cNvPr id="55" name="TextBox 54">
              <a:extLst>
                <a:ext uri="{FF2B5EF4-FFF2-40B4-BE49-F238E27FC236}">
                  <a16:creationId xmlns:a16="http://schemas.microsoft.com/office/drawing/2014/main" id="{52A22919-278E-4B10-9D10-B986A2A3E0B3}"/>
                </a:ext>
              </a:extLst>
            </p:cNvPr>
            <p:cNvSpPr txBox="1"/>
            <p:nvPr/>
          </p:nvSpPr>
          <p:spPr>
            <a:xfrm>
              <a:off x="1996426" y="3863315"/>
              <a:ext cx="298480"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a:t>
              </a:r>
            </a:p>
          </p:txBody>
        </p:sp>
      </p:grpSp>
      <p:sp>
        <p:nvSpPr>
          <p:cNvPr id="56" name="TextBox 55">
            <a:extLst>
              <a:ext uri="{FF2B5EF4-FFF2-40B4-BE49-F238E27FC236}">
                <a16:creationId xmlns:a16="http://schemas.microsoft.com/office/drawing/2014/main" id="{8E65E717-CBC8-4CE9-9B6B-C2F5C303CF7D}"/>
              </a:ext>
            </a:extLst>
          </p:cNvPr>
          <p:cNvSpPr txBox="1"/>
          <p:nvPr/>
        </p:nvSpPr>
        <p:spPr>
          <a:xfrm>
            <a:off x="7981482" y="5571380"/>
            <a:ext cx="3108929" cy="389662"/>
          </a:xfrm>
          <a:prstGeom prst="rect">
            <a:avLst/>
          </a:prstGeom>
          <a:noFill/>
        </p:spPr>
        <p:txBody>
          <a:bodyPr wrap="none" rtlCol="0">
            <a:spAutoFit/>
          </a:bodyPr>
          <a:lstStyle/>
          <a:p>
            <a:pPr algn="ctr" fontAlgn="base">
              <a:spcBef>
                <a:spcPct val="0"/>
              </a:spcBef>
              <a:spcAft>
                <a:spcPct val="0"/>
              </a:spcAft>
            </a:pPr>
            <a:r>
              <a:rPr lang="ja-JP" sz="1600">
                <a:solidFill>
                  <a:srgbClr val="363636"/>
                </a:solidFill>
                <a:cs typeface="Arial" panose="020B0604020202020204" pitchFamily="34" charset="0"/>
              </a:rPr>
              <a:t>時間（登録からの月数）</a:t>
            </a:r>
          </a:p>
        </p:txBody>
      </p:sp>
      <p:grpSp>
        <p:nvGrpSpPr>
          <p:cNvPr id="57" name="Group 56">
            <a:extLst>
              <a:ext uri="{FF2B5EF4-FFF2-40B4-BE49-F238E27FC236}">
                <a16:creationId xmlns:a16="http://schemas.microsoft.com/office/drawing/2014/main" id="{9A1F9278-1871-4C97-8BCB-52A80D500073}"/>
              </a:ext>
            </a:extLst>
          </p:cNvPr>
          <p:cNvGrpSpPr/>
          <p:nvPr/>
        </p:nvGrpSpPr>
        <p:grpSpPr>
          <a:xfrm>
            <a:off x="7477183" y="5037007"/>
            <a:ext cx="4104538" cy="449938"/>
            <a:chOff x="1597108" y="4939125"/>
            <a:chExt cx="2878255" cy="390924"/>
          </a:xfrm>
        </p:grpSpPr>
        <p:sp>
          <p:nvSpPr>
            <p:cNvPr id="58" name="Line 21">
              <a:extLst>
                <a:ext uri="{FF2B5EF4-FFF2-40B4-BE49-F238E27FC236}">
                  <a16:creationId xmlns:a16="http://schemas.microsoft.com/office/drawing/2014/main" id="{DB7154E6-3D82-43C2-BDA0-EF6A1A3584BA}"/>
                </a:ext>
              </a:extLst>
            </p:cNvPr>
            <p:cNvSpPr>
              <a:spLocks noChangeShapeType="1"/>
            </p:cNvSpPr>
            <p:nvPr/>
          </p:nvSpPr>
          <p:spPr bwMode="auto">
            <a:xfrm>
              <a:off x="4374504" y="493912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9" name="TextBox 58">
              <a:extLst>
                <a:ext uri="{FF2B5EF4-FFF2-40B4-BE49-F238E27FC236}">
                  <a16:creationId xmlns:a16="http://schemas.microsoft.com/office/drawing/2014/main" id="{225C24E4-A347-409D-9C0E-B01EA815839C}"/>
                </a:ext>
              </a:extLst>
            </p:cNvPr>
            <p:cNvSpPr txBox="1"/>
            <p:nvPr/>
          </p:nvSpPr>
          <p:spPr>
            <a:xfrm>
              <a:off x="4264760" y="5011125"/>
              <a:ext cx="210603"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30</a:t>
              </a:r>
            </a:p>
          </p:txBody>
        </p:sp>
        <p:sp>
          <p:nvSpPr>
            <p:cNvPr id="60" name="Line 21">
              <a:extLst>
                <a:ext uri="{FF2B5EF4-FFF2-40B4-BE49-F238E27FC236}">
                  <a16:creationId xmlns:a16="http://schemas.microsoft.com/office/drawing/2014/main" id="{07D537BF-A42C-4FB6-9533-C7418F2E4CFE}"/>
                </a:ext>
              </a:extLst>
            </p:cNvPr>
            <p:cNvSpPr>
              <a:spLocks noChangeShapeType="1"/>
            </p:cNvSpPr>
            <p:nvPr/>
          </p:nvSpPr>
          <p:spPr bwMode="auto">
            <a:xfrm>
              <a:off x="3838563" y="493912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1" name="TextBox 60">
              <a:extLst>
                <a:ext uri="{FF2B5EF4-FFF2-40B4-BE49-F238E27FC236}">
                  <a16:creationId xmlns:a16="http://schemas.microsoft.com/office/drawing/2014/main" id="{65C240F8-7A74-4EA2-A855-4DBFE49A01AC}"/>
                </a:ext>
              </a:extLst>
            </p:cNvPr>
            <p:cNvSpPr txBox="1"/>
            <p:nvPr/>
          </p:nvSpPr>
          <p:spPr>
            <a:xfrm>
              <a:off x="3728820" y="5011125"/>
              <a:ext cx="210603"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24</a:t>
              </a:r>
            </a:p>
          </p:txBody>
        </p:sp>
        <p:sp>
          <p:nvSpPr>
            <p:cNvPr id="62" name="Line 21">
              <a:extLst>
                <a:ext uri="{FF2B5EF4-FFF2-40B4-BE49-F238E27FC236}">
                  <a16:creationId xmlns:a16="http://schemas.microsoft.com/office/drawing/2014/main" id="{5D6A75CC-1B5D-4E00-A13F-CB04F462BAA6}"/>
                </a:ext>
              </a:extLst>
            </p:cNvPr>
            <p:cNvSpPr>
              <a:spLocks noChangeShapeType="1"/>
            </p:cNvSpPr>
            <p:nvPr/>
          </p:nvSpPr>
          <p:spPr bwMode="auto">
            <a:xfrm>
              <a:off x="3302623" y="493912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3" name="TextBox 62">
              <a:extLst>
                <a:ext uri="{FF2B5EF4-FFF2-40B4-BE49-F238E27FC236}">
                  <a16:creationId xmlns:a16="http://schemas.microsoft.com/office/drawing/2014/main" id="{31B3FD04-0B2B-476B-8335-1E2E4D272525}"/>
                </a:ext>
              </a:extLst>
            </p:cNvPr>
            <p:cNvSpPr txBox="1"/>
            <p:nvPr/>
          </p:nvSpPr>
          <p:spPr>
            <a:xfrm>
              <a:off x="3192884" y="5011125"/>
              <a:ext cx="210603"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18</a:t>
              </a:r>
            </a:p>
          </p:txBody>
        </p:sp>
        <p:sp>
          <p:nvSpPr>
            <p:cNvPr id="64" name="Line 21">
              <a:extLst>
                <a:ext uri="{FF2B5EF4-FFF2-40B4-BE49-F238E27FC236}">
                  <a16:creationId xmlns:a16="http://schemas.microsoft.com/office/drawing/2014/main" id="{61C6C4BC-5FCD-4933-B896-F127C7ADFFCD}"/>
                </a:ext>
              </a:extLst>
            </p:cNvPr>
            <p:cNvSpPr>
              <a:spLocks noChangeShapeType="1"/>
            </p:cNvSpPr>
            <p:nvPr/>
          </p:nvSpPr>
          <p:spPr bwMode="auto">
            <a:xfrm>
              <a:off x="2766686" y="493912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5" name="TextBox 64">
              <a:extLst>
                <a:ext uri="{FF2B5EF4-FFF2-40B4-BE49-F238E27FC236}">
                  <a16:creationId xmlns:a16="http://schemas.microsoft.com/office/drawing/2014/main" id="{82BD04D6-5695-4CA6-94E6-A34973FD6E06}"/>
                </a:ext>
              </a:extLst>
            </p:cNvPr>
            <p:cNvSpPr txBox="1"/>
            <p:nvPr/>
          </p:nvSpPr>
          <p:spPr>
            <a:xfrm>
              <a:off x="2656945" y="5011125"/>
              <a:ext cx="210603"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12</a:t>
              </a:r>
            </a:p>
          </p:txBody>
        </p:sp>
        <p:sp>
          <p:nvSpPr>
            <p:cNvPr id="66" name="Line 21">
              <a:extLst>
                <a:ext uri="{FF2B5EF4-FFF2-40B4-BE49-F238E27FC236}">
                  <a16:creationId xmlns:a16="http://schemas.microsoft.com/office/drawing/2014/main" id="{7CC9AE08-2024-40FD-B99B-9669A654D14D}"/>
                </a:ext>
              </a:extLst>
            </p:cNvPr>
            <p:cNvSpPr>
              <a:spLocks noChangeShapeType="1"/>
            </p:cNvSpPr>
            <p:nvPr/>
          </p:nvSpPr>
          <p:spPr bwMode="auto">
            <a:xfrm>
              <a:off x="2230747" y="493912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7" name="TextBox 66">
              <a:extLst>
                <a:ext uri="{FF2B5EF4-FFF2-40B4-BE49-F238E27FC236}">
                  <a16:creationId xmlns:a16="http://schemas.microsoft.com/office/drawing/2014/main" id="{C800A950-116E-466A-A717-C4389942CD17}"/>
                </a:ext>
              </a:extLst>
            </p:cNvPr>
            <p:cNvSpPr txBox="1"/>
            <p:nvPr/>
          </p:nvSpPr>
          <p:spPr>
            <a:xfrm>
              <a:off x="2160913" y="5011125"/>
              <a:ext cx="130792"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6</a:t>
              </a:r>
            </a:p>
          </p:txBody>
        </p:sp>
        <p:sp>
          <p:nvSpPr>
            <p:cNvPr id="68" name="Line 21">
              <a:extLst>
                <a:ext uri="{FF2B5EF4-FFF2-40B4-BE49-F238E27FC236}">
                  <a16:creationId xmlns:a16="http://schemas.microsoft.com/office/drawing/2014/main" id="{1918665F-2AEB-404E-A28E-44408634DE33}"/>
                </a:ext>
              </a:extLst>
            </p:cNvPr>
            <p:cNvSpPr>
              <a:spLocks noChangeShapeType="1"/>
            </p:cNvSpPr>
            <p:nvPr/>
          </p:nvSpPr>
          <p:spPr bwMode="auto">
            <a:xfrm>
              <a:off x="1694809" y="493912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9" name="TextBox 68">
              <a:extLst>
                <a:ext uri="{FF2B5EF4-FFF2-40B4-BE49-F238E27FC236}">
                  <a16:creationId xmlns:a16="http://schemas.microsoft.com/office/drawing/2014/main" id="{BDA60F97-99B2-44FE-9430-03DE603AD1EE}"/>
                </a:ext>
              </a:extLst>
            </p:cNvPr>
            <p:cNvSpPr txBox="1"/>
            <p:nvPr/>
          </p:nvSpPr>
          <p:spPr>
            <a:xfrm>
              <a:off x="1597108" y="5011125"/>
              <a:ext cx="186517"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0</a:t>
              </a:r>
            </a:p>
          </p:txBody>
        </p:sp>
      </p:grpSp>
      <p:sp>
        <p:nvSpPr>
          <p:cNvPr id="70" name="TextBox 69">
            <a:extLst>
              <a:ext uri="{FF2B5EF4-FFF2-40B4-BE49-F238E27FC236}">
                <a16:creationId xmlns:a16="http://schemas.microsoft.com/office/drawing/2014/main" id="{0D7217DE-B36E-49E1-91D9-4F2C99EA0389}"/>
              </a:ext>
            </a:extLst>
          </p:cNvPr>
          <p:cNvSpPr txBox="1"/>
          <p:nvPr/>
        </p:nvSpPr>
        <p:spPr>
          <a:xfrm>
            <a:off x="9353144" y="4354664"/>
            <a:ext cx="1909497" cy="584775"/>
          </a:xfrm>
          <a:prstGeom prst="rect">
            <a:avLst/>
          </a:prstGeom>
          <a:noFill/>
        </p:spPr>
        <p:txBody>
          <a:bodyPr wrap="none" rtlCol="0">
            <a:spAutoFit/>
          </a:bodyPr>
          <a:lstStyle/>
          <a:p>
            <a:pPr algn="ctr"/>
            <a:r>
              <a:rPr lang="ja-JP" sz="1600">
                <a:solidFill>
                  <a:srgbClr val="363636"/>
                </a:solidFill>
              </a:rPr>
              <a:t>mPFS 18.6カ月</a:t>
            </a:r>
            <a:br>
              <a:rPr lang="ja-JP" sz="1600">
                <a:solidFill>
                  <a:srgbClr val="363636"/>
                </a:solidFill>
              </a:rPr>
            </a:br>
            <a:r>
              <a:rPr lang="ja-JP" sz="1600">
                <a:solidFill>
                  <a:srgbClr val="363636"/>
                </a:solidFill>
              </a:rPr>
              <a:t>（95％CI 14.2、30.1）</a:t>
            </a:r>
          </a:p>
        </p:txBody>
      </p:sp>
      <p:sp>
        <p:nvSpPr>
          <p:cNvPr id="71" name="TextBox 70">
            <a:extLst>
              <a:ext uri="{FF2B5EF4-FFF2-40B4-BE49-F238E27FC236}">
                <a16:creationId xmlns:a16="http://schemas.microsoft.com/office/drawing/2014/main" id="{9A29F07B-BC2D-4F49-B1E6-B0FCE4FCDF4D}"/>
              </a:ext>
            </a:extLst>
          </p:cNvPr>
          <p:cNvSpPr txBox="1"/>
          <p:nvPr/>
        </p:nvSpPr>
        <p:spPr>
          <a:xfrm>
            <a:off x="7669165" y="4381056"/>
            <a:ext cx="1303562" cy="584775"/>
          </a:xfrm>
          <a:prstGeom prst="rect">
            <a:avLst/>
          </a:prstGeom>
          <a:noFill/>
        </p:spPr>
        <p:txBody>
          <a:bodyPr wrap="none" rtlCol="0">
            <a:spAutoFit/>
          </a:bodyPr>
          <a:lstStyle/>
          <a:p>
            <a:pPr algn="ctr"/>
            <a:r>
              <a:rPr lang="ja-JP" sz="1600">
                <a:solidFill>
                  <a:srgbClr val="363636"/>
                </a:solidFill>
              </a:rPr>
              <a:t>事象、n/N</a:t>
            </a:r>
          </a:p>
          <a:p>
            <a:pPr algn="ctr"/>
            <a:r>
              <a:rPr lang="ja-JP" sz="1600">
                <a:solidFill>
                  <a:srgbClr val="363636"/>
                </a:solidFill>
              </a:rPr>
              <a:t>20/25</a:t>
            </a:r>
          </a:p>
        </p:txBody>
      </p:sp>
      <p:grpSp>
        <p:nvGrpSpPr>
          <p:cNvPr id="72" name="Group 71">
            <a:extLst>
              <a:ext uri="{FF2B5EF4-FFF2-40B4-BE49-F238E27FC236}">
                <a16:creationId xmlns:a16="http://schemas.microsoft.com/office/drawing/2014/main" id="{D8CD75E3-D2E9-409F-9387-9E303CB059AA}"/>
              </a:ext>
            </a:extLst>
          </p:cNvPr>
          <p:cNvGrpSpPr/>
          <p:nvPr/>
        </p:nvGrpSpPr>
        <p:grpSpPr>
          <a:xfrm>
            <a:off x="1723876" y="1588704"/>
            <a:ext cx="3941972" cy="1659408"/>
            <a:chOff x="1723876" y="1588704"/>
            <a:chExt cx="3941972" cy="1659408"/>
          </a:xfrm>
        </p:grpSpPr>
        <p:sp>
          <p:nvSpPr>
            <p:cNvPr id="73" name="TextBox 72">
              <a:extLst>
                <a:ext uri="{FF2B5EF4-FFF2-40B4-BE49-F238E27FC236}">
                  <a16:creationId xmlns:a16="http://schemas.microsoft.com/office/drawing/2014/main" id="{EAB485D6-084A-432F-B93D-A1E1C58DAD01}"/>
                </a:ext>
              </a:extLst>
            </p:cNvPr>
            <p:cNvSpPr txBox="1"/>
            <p:nvPr/>
          </p:nvSpPr>
          <p:spPr>
            <a:xfrm>
              <a:off x="2628962" y="1588704"/>
              <a:ext cx="1715534" cy="338554"/>
            </a:xfrm>
            <a:prstGeom prst="rect">
              <a:avLst/>
            </a:prstGeom>
            <a:noFill/>
          </p:spPr>
          <p:txBody>
            <a:bodyPr wrap="none" rtlCol="0">
              <a:spAutoFit/>
            </a:bodyPr>
            <a:lstStyle/>
            <a:p>
              <a:pPr algn="ctr"/>
              <a:r>
                <a:rPr lang="ja-JP" sz="1600" b="1">
                  <a:solidFill>
                    <a:schemeClr val="tx1"/>
                  </a:solidFill>
                </a:rPr>
                <a:t>全体的生存</a:t>
              </a:r>
            </a:p>
          </p:txBody>
        </p:sp>
        <p:sp>
          <p:nvSpPr>
            <p:cNvPr id="74" name="Freeform: Shape 154">
              <a:extLst>
                <a:ext uri="{FF2B5EF4-FFF2-40B4-BE49-F238E27FC236}">
                  <a16:creationId xmlns:a16="http://schemas.microsoft.com/office/drawing/2014/main" id="{72AED411-3A0B-4FD0-899F-AE878F0B6D69}"/>
                </a:ext>
              </a:extLst>
            </p:cNvPr>
            <p:cNvSpPr/>
            <p:nvPr/>
          </p:nvSpPr>
          <p:spPr>
            <a:xfrm>
              <a:off x="1723876" y="2111741"/>
              <a:ext cx="3941972" cy="1105210"/>
            </a:xfrm>
            <a:custGeom>
              <a:avLst/>
              <a:gdLst>
                <a:gd name="connsiteX0" fmla="*/ 4952333 w 4952333"/>
                <a:gd name="connsiteY0" fmla="*/ 1402109 h 1402108"/>
                <a:gd name="connsiteX1" fmla="*/ 3540233 w 4952333"/>
                <a:gd name="connsiteY1" fmla="*/ 1402109 h 1402108"/>
                <a:gd name="connsiteX2" fmla="*/ 3540233 w 4952333"/>
                <a:gd name="connsiteY2" fmla="*/ 1165650 h 1402108"/>
                <a:gd name="connsiteX3" fmla="*/ 2900791 w 4952333"/>
                <a:gd name="connsiteY3" fmla="*/ 1165650 h 1402108"/>
                <a:gd name="connsiteX4" fmla="*/ 2900791 w 4952333"/>
                <a:gd name="connsiteY4" fmla="*/ 975817 h 1402108"/>
                <a:gd name="connsiteX5" fmla="*/ 2234708 w 4952333"/>
                <a:gd name="connsiteY5" fmla="*/ 975817 h 1402108"/>
                <a:gd name="connsiteX6" fmla="*/ 2234708 w 4952333"/>
                <a:gd name="connsiteY6" fmla="*/ 825944 h 1402108"/>
                <a:gd name="connsiteX7" fmla="*/ 1525334 w 4952333"/>
                <a:gd name="connsiteY7" fmla="*/ 825944 h 1402108"/>
                <a:gd name="connsiteX8" fmla="*/ 1525334 w 4952333"/>
                <a:gd name="connsiteY8" fmla="*/ 682736 h 1402108"/>
                <a:gd name="connsiteX9" fmla="*/ 1475375 w 4952333"/>
                <a:gd name="connsiteY9" fmla="*/ 682736 h 1402108"/>
                <a:gd name="connsiteX10" fmla="*/ 1475375 w 4952333"/>
                <a:gd name="connsiteY10" fmla="*/ 532868 h 1402108"/>
                <a:gd name="connsiteX11" fmla="*/ 979141 w 4952333"/>
                <a:gd name="connsiteY11" fmla="*/ 532868 h 1402108"/>
                <a:gd name="connsiteX12" fmla="*/ 979141 w 4952333"/>
                <a:gd name="connsiteY12" fmla="*/ 389659 h 1402108"/>
                <a:gd name="connsiteX13" fmla="*/ 839266 w 4952333"/>
                <a:gd name="connsiteY13" fmla="*/ 389659 h 1402108"/>
                <a:gd name="connsiteX14" fmla="*/ 839266 w 4952333"/>
                <a:gd name="connsiteY14" fmla="*/ 259772 h 1402108"/>
                <a:gd name="connsiteX15" fmla="*/ 805962 w 4952333"/>
                <a:gd name="connsiteY15" fmla="*/ 259772 h 1402108"/>
                <a:gd name="connsiteX16" fmla="*/ 805962 w 4952333"/>
                <a:gd name="connsiteY16" fmla="*/ 123226 h 1402108"/>
                <a:gd name="connsiteX17" fmla="*/ 539528 w 4952333"/>
                <a:gd name="connsiteY17" fmla="*/ 123226 h 1402108"/>
                <a:gd name="connsiteX18" fmla="*/ 539528 w 4952333"/>
                <a:gd name="connsiteY18" fmla="*/ 0 h 1402108"/>
                <a:gd name="connsiteX19" fmla="*/ 0 w 4952333"/>
                <a:gd name="connsiteY19" fmla="*/ 0 h 1402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52333" h="1402108">
                  <a:moveTo>
                    <a:pt x="4952333" y="1402109"/>
                  </a:moveTo>
                  <a:lnTo>
                    <a:pt x="3540233" y="1402109"/>
                  </a:lnTo>
                  <a:lnTo>
                    <a:pt x="3540233" y="1165650"/>
                  </a:lnTo>
                  <a:lnTo>
                    <a:pt x="2900791" y="1165650"/>
                  </a:lnTo>
                  <a:lnTo>
                    <a:pt x="2900791" y="975817"/>
                  </a:lnTo>
                  <a:lnTo>
                    <a:pt x="2234708" y="975817"/>
                  </a:lnTo>
                  <a:lnTo>
                    <a:pt x="2234708" y="825944"/>
                  </a:lnTo>
                  <a:lnTo>
                    <a:pt x="1525334" y="825944"/>
                  </a:lnTo>
                  <a:lnTo>
                    <a:pt x="1525334" y="682736"/>
                  </a:lnTo>
                  <a:lnTo>
                    <a:pt x="1475375" y="682736"/>
                  </a:lnTo>
                  <a:lnTo>
                    <a:pt x="1475375" y="532868"/>
                  </a:lnTo>
                  <a:lnTo>
                    <a:pt x="979141" y="532868"/>
                  </a:lnTo>
                  <a:lnTo>
                    <a:pt x="979141" y="389659"/>
                  </a:lnTo>
                  <a:lnTo>
                    <a:pt x="839266" y="389659"/>
                  </a:lnTo>
                  <a:lnTo>
                    <a:pt x="839266" y="259772"/>
                  </a:lnTo>
                  <a:lnTo>
                    <a:pt x="805962" y="259772"/>
                  </a:lnTo>
                  <a:lnTo>
                    <a:pt x="805962" y="123226"/>
                  </a:lnTo>
                  <a:lnTo>
                    <a:pt x="539528" y="123226"/>
                  </a:lnTo>
                  <a:lnTo>
                    <a:pt x="539528" y="0"/>
                  </a:lnTo>
                  <a:lnTo>
                    <a:pt x="0" y="0"/>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75" name="Freeform: Shape 155">
              <a:extLst>
                <a:ext uri="{FF2B5EF4-FFF2-40B4-BE49-F238E27FC236}">
                  <a16:creationId xmlns:a16="http://schemas.microsoft.com/office/drawing/2014/main" id="{62850127-62C9-426A-A611-00FFF5082A85}"/>
                </a:ext>
              </a:extLst>
            </p:cNvPr>
            <p:cNvSpPr/>
            <p:nvPr/>
          </p:nvSpPr>
          <p:spPr>
            <a:xfrm>
              <a:off x="3412639" y="2729663"/>
              <a:ext cx="7582" cy="56753"/>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76" name="Freeform: Shape 156">
              <a:extLst>
                <a:ext uri="{FF2B5EF4-FFF2-40B4-BE49-F238E27FC236}">
                  <a16:creationId xmlns:a16="http://schemas.microsoft.com/office/drawing/2014/main" id="{4D8D1630-B723-464C-930B-99CD8970AF81}"/>
                </a:ext>
              </a:extLst>
            </p:cNvPr>
            <p:cNvSpPr/>
            <p:nvPr/>
          </p:nvSpPr>
          <p:spPr>
            <a:xfrm>
              <a:off x="3640091" y="2849793"/>
              <a:ext cx="7582" cy="56752"/>
            </a:xfrm>
            <a:custGeom>
              <a:avLst/>
              <a:gdLst>
                <a:gd name="connsiteX0" fmla="*/ 0 w 9525"/>
                <a:gd name="connsiteY0" fmla="*/ 0 h 71997"/>
                <a:gd name="connsiteX1" fmla="*/ 0 w 9525"/>
                <a:gd name="connsiteY1" fmla="*/ 71998 h 71997"/>
              </a:gdLst>
              <a:ahLst/>
              <a:cxnLst>
                <a:cxn ang="0">
                  <a:pos x="connsiteX0" y="connsiteY0"/>
                </a:cxn>
                <a:cxn ang="0">
                  <a:pos x="connsiteX1" y="connsiteY1"/>
                </a:cxn>
              </a:cxnLst>
              <a:rect l="l" t="t" r="r" b="b"/>
              <a:pathLst>
                <a:path w="9525" h="71997">
                  <a:moveTo>
                    <a:pt x="0" y="0"/>
                  </a:moveTo>
                  <a:lnTo>
                    <a:pt x="0" y="71998"/>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77" name="Freeform: Shape 157">
              <a:extLst>
                <a:ext uri="{FF2B5EF4-FFF2-40B4-BE49-F238E27FC236}">
                  <a16:creationId xmlns:a16="http://schemas.microsoft.com/office/drawing/2014/main" id="{49C8D224-75FF-401F-8565-F13C21276E5C}"/>
                </a:ext>
              </a:extLst>
            </p:cNvPr>
            <p:cNvSpPr/>
            <p:nvPr/>
          </p:nvSpPr>
          <p:spPr>
            <a:xfrm>
              <a:off x="3806889" y="2849793"/>
              <a:ext cx="7582" cy="56752"/>
            </a:xfrm>
            <a:custGeom>
              <a:avLst/>
              <a:gdLst>
                <a:gd name="connsiteX0" fmla="*/ 0 w 9525"/>
                <a:gd name="connsiteY0" fmla="*/ 0 h 71997"/>
                <a:gd name="connsiteX1" fmla="*/ 0 w 9525"/>
                <a:gd name="connsiteY1" fmla="*/ 71998 h 71997"/>
              </a:gdLst>
              <a:ahLst/>
              <a:cxnLst>
                <a:cxn ang="0">
                  <a:pos x="connsiteX0" y="connsiteY0"/>
                </a:cxn>
                <a:cxn ang="0">
                  <a:pos x="connsiteX1" y="connsiteY1"/>
                </a:cxn>
              </a:cxnLst>
              <a:rect l="l" t="t" r="r" b="b"/>
              <a:pathLst>
                <a:path w="9525" h="71997">
                  <a:moveTo>
                    <a:pt x="0" y="0"/>
                  </a:moveTo>
                  <a:lnTo>
                    <a:pt x="0" y="71998"/>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78" name="Freeform: Shape 158">
              <a:extLst>
                <a:ext uri="{FF2B5EF4-FFF2-40B4-BE49-F238E27FC236}">
                  <a16:creationId xmlns:a16="http://schemas.microsoft.com/office/drawing/2014/main" id="{BE17CCE0-E684-4F0E-929B-43293F9D89A5}"/>
                </a:ext>
              </a:extLst>
            </p:cNvPr>
            <p:cNvSpPr/>
            <p:nvPr/>
          </p:nvSpPr>
          <p:spPr>
            <a:xfrm>
              <a:off x="3837216" y="2849793"/>
              <a:ext cx="7582" cy="56752"/>
            </a:xfrm>
            <a:custGeom>
              <a:avLst/>
              <a:gdLst>
                <a:gd name="connsiteX0" fmla="*/ 0 w 9525"/>
                <a:gd name="connsiteY0" fmla="*/ 0 h 71997"/>
                <a:gd name="connsiteX1" fmla="*/ 0 w 9525"/>
                <a:gd name="connsiteY1" fmla="*/ 71998 h 71997"/>
              </a:gdLst>
              <a:ahLst/>
              <a:cxnLst>
                <a:cxn ang="0">
                  <a:pos x="connsiteX0" y="connsiteY0"/>
                </a:cxn>
                <a:cxn ang="0">
                  <a:pos x="connsiteX1" y="connsiteY1"/>
                </a:cxn>
              </a:cxnLst>
              <a:rect l="l" t="t" r="r" b="b"/>
              <a:pathLst>
                <a:path w="9525" h="71997">
                  <a:moveTo>
                    <a:pt x="0" y="0"/>
                  </a:moveTo>
                  <a:lnTo>
                    <a:pt x="0" y="71998"/>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79" name="Freeform: Shape 159">
              <a:extLst>
                <a:ext uri="{FF2B5EF4-FFF2-40B4-BE49-F238E27FC236}">
                  <a16:creationId xmlns:a16="http://schemas.microsoft.com/office/drawing/2014/main" id="{9B9EDE1D-8AF2-4C19-86CB-689964DFE66D}"/>
                </a:ext>
              </a:extLst>
            </p:cNvPr>
            <p:cNvSpPr/>
            <p:nvPr/>
          </p:nvSpPr>
          <p:spPr>
            <a:xfrm>
              <a:off x="3988851" y="2849793"/>
              <a:ext cx="7582" cy="56752"/>
            </a:xfrm>
            <a:custGeom>
              <a:avLst/>
              <a:gdLst>
                <a:gd name="connsiteX0" fmla="*/ 0 w 9525"/>
                <a:gd name="connsiteY0" fmla="*/ 0 h 71997"/>
                <a:gd name="connsiteX1" fmla="*/ 0 w 9525"/>
                <a:gd name="connsiteY1" fmla="*/ 71998 h 71997"/>
              </a:gdLst>
              <a:ahLst/>
              <a:cxnLst>
                <a:cxn ang="0">
                  <a:pos x="connsiteX0" y="connsiteY0"/>
                </a:cxn>
                <a:cxn ang="0">
                  <a:pos x="connsiteX1" y="connsiteY1"/>
                </a:cxn>
              </a:cxnLst>
              <a:rect l="l" t="t" r="r" b="b"/>
              <a:pathLst>
                <a:path w="9525" h="71997">
                  <a:moveTo>
                    <a:pt x="0" y="0"/>
                  </a:moveTo>
                  <a:lnTo>
                    <a:pt x="0" y="71998"/>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80" name="Freeform: Shape 160">
              <a:extLst>
                <a:ext uri="{FF2B5EF4-FFF2-40B4-BE49-F238E27FC236}">
                  <a16:creationId xmlns:a16="http://schemas.microsoft.com/office/drawing/2014/main" id="{60F72BDE-D937-46F6-8B03-3CB847DB0394}"/>
                </a:ext>
              </a:extLst>
            </p:cNvPr>
            <p:cNvSpPr/>
            <p:nvPr/>
          </p:nvSpPr>
          <p:spPr>
            <a:xfrm>
              <a:off x="4504417" y="2999953"/>
              <a:ext cx="7582" cy="56753"/>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81" name="Freeform: Shape 161">
              <a:extLst>
                <a:ext uri="{FF2B5EF4-FFF2-40B4-BE49-F238E27FC236}">
                  <a16:creationId xmlns:a16="http://schemas.microsoft.com/office/drawing/2014/main" id="{5D7B876A-6D3A-4728-B7C9-36B342F94361}"/>
                </a:ext>
              </a:extLst>
            </p:cNvPr>
            <p:cNvSpPr/>
            <p:nvPr/>
          </p:nvSpPr>
          <p:spPr>
            <a:xfrm>
              <a:off x="4656051" y="3191352"/>
              <a:ext cx="7582" cy="56760"/>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82" name="Freeform: Shape 162">
              <a:extLst>
                <a:ext uri="{FF2B5EF4-FFF2-40B4-BE49-F238E27FC236}">
                  <a16:creationId xmlns:a16="http://schemas.microsoft.com/office/drawing/2014/main" id="{314A0210-FA19-45AB-A594-B0B6708963D6}"/>
                </a:ext>
              </a:extLst>
            </p:cNvPr>
            <p:cNvSpPr/>
            <p:nvPr/>
          </p:nvSpPr>
          <p:spPr>
            <a:xfrm>
              <a:off x="4716705" y="3191352"/>
              <a:ext cx="7582" cy="56760"/>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83" name="Freeform: Shape 163">
              <a:extLst>
                <a:ext uri="{FF2B5EF4-FFF2-40B4-BE49-F238E27FC236}">
                  <a16:creationId xmlns:a16="http://schemas.microsoft.com/office/drawing/2014/main" id="{91BB4CF2-82C2-46F7-AAC4-1A419C564775}"/>
                </a:ext>
              </a:extLst>
            </p:cNvPr>
            <p:cNvSpPr/>
            <p:nvPr/>
          </p:nvSpPr>
          <p:spPr>
            <a:xfrm>
              <a:off x="4989648" y="3191352"/>
              <a:ext cx="7582" cy="56760"/>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84" name="Freeform: Shape 164">
              <a:extLst>
                <a:ext uri="{FF2B5EF4-FFF2-40B4-BE49-F238E27FC236}">
                  <a16:creationId xmlns:a16="http://schemas.microsoft.com/office/drawing/2014/main" id="{666B61EE-27B6-48C6-A359-563B9F7E3FBC}"/>
                </a:ext>
              </a:extLst>
            </p:cNvPr>
            <p:cNvSpPr/>
            <p:nvPr/>
          </p:nvSpPr>
          <p:spPr>
            <a:xfrm>
              <a:off x="5065465" y="3191352"/>
              <a:ext cx="7582" cy="56760"/>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85" name="Freeform: Shape 165">
              <a:extLst>
                <a:ext uri="{FF2B5EF4-FFF2-40B4-BE49-F238E27FC236}">
                  <a16:creationId xmlns:a16="http://schemas.microsoft.com/office/drawing/2014/main" id="{195AF2F6-2754-45AC-8411-DF64B9AF7D7B}"/>
                </a:ext>
              </a:extLst>
            </p:cNvPr>
            <p:cNvSpPr/>
            <p:nvPr/>
          </p:nvSpPr>
          <p:spPr>
            <a:xfrm>
              <a:off x="5186773" y="3191352"/>
              <a:ext cx="7582" cy="56760"/>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86" name="Freeform: Shape 166">
              <a:extLst>
                <a:ext uri="{FF2B5EF4-FFF2-40B4-BE49-F238E27FC236}">
                  <a16:creationId xmlns:a16="http://schemas.microsoft.com/office/drawing/2014/main" id="{C1DDEA5B-43D2-4FDC-91B2-D1521ED3A489}"/>
                </a:ext>
              </a:extLst>
            </p:cNvPr>
            <p:cNvSpPr/>
            <p:nvPr/>
          </p:nvSpPr>
          <p:spPr>
            <a:xfrm>
              <a:off x="5217100" y="3191352"/>
              <a:ext cx="7582" cy="56760"/>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87" name="Freeform: Shape 167">
              <a:extLst>
                <a:ext uri="{FF2B5EF4-FFF2-40B4-BE49-F238E27FC236}">
                  <a16:creationId xmlns:a16="http://schemas.microsoft.com/office/drawing/2014/main" id="{C137210E-75FB-4B1D-BE26-198669E175C1}"/>
                </a:ext>
              </a:extLst>
            </p:cNvPr>
            <p:cNvSpPr/>
            <p:nvPr/>
          </p:nvSpPr>
          <p:spPr>
            <a:xfrm>
              <a:off x="5474887" y="3191352"/>
              <a:ext cx="7582" cy="56760"/>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chemeClr val="accent1"/>
              </a:solidFill>
              <a:prstDash val="solid"/>
              <a:miter/>
            </a:ln>
          </p:spPr>
          <p:txBody>
            <a:bodyPr rtlCol="0" anchor="ctr"/>
            <a:lstStyle/>
            <a:p>
              <a:endParaRPr lang="en-GB">
                <a:solidFill>
                  <a:schemeClr val="tx1"/>
                </a:solidFill>
              </a:endParaRPr>
            </a:p>
          </p:txBody>
        </p:sp>
        <p:sp>
          <p:nvSpPr>
            <p:cNvPr id="88" name="Freeform: Shape 168">
              <a:extLst>
                <a:ext uri="{FF2B5EF4-FFF2-40B4-BE49-F238E27FC236}">
                  <a16:creationId xmlns:a16="http://schemas.microsoft.com/office/drawing/2014/main" id="{AF5383B8-C0DB-4185-AEA5-E9472A76BDF5}"/>
                </a:ext>
              </a:extLst>
            </p:cNvPr>
            <p:cNvSpPr/>
            <p:nvPr/>
          </p:nvSpPr>
          <p:spPr>
            <a:xfrm>
              <a:off x="5656848" y="3191352"/>
              <a:ext cx="7582" cy="56760"/>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chemeClr val="accent1"/>
              </a:solidFill>
              <a:prstDash val="solid"/>
              <a:miter/>
            </a:ln>
          </p:spPr>
          <p:txBody>
            <a:bodyPr rtlCol="0" anchor="ctr"/>
            <a:lstStyle/>
            <a:p>
              <a:endParaRPr lang="en-GB">
                <a:solidFill>
                  <a:schemeClr val="tx1"/>
                </a:solidFill>
              </a:endParaRPr>
            </a:p>
          </p:txBody>
        </p:sp>
      </p:grpSp>
      <p:grpSp>
        <p:nvGrpSpPr>
          <p:cNvPr id="89" name="Group 88">
            <a:extLst>
              <a:ext uri="{FF2B5EF4-FFF2-40B4-BE49-F238E27FC236}">
                <a16:creationId xmlns:a16="http://schemas.microsoft.com/office/drawing/2014/main" id="{9E0B720B-BF90-43E1-8163-C2FC4777B746}"/>
              </a:ext>
            </a:extLst>
          </p:cNvPr>
          <p:cNvGrpSpPr/>
          <p:nvPr/>
        </p:nvGrpSpPr>
        <p:grpSpPr>
          <a:xfrm>
            <a:off x="7640287" y="2096827"/>
            <a:ext cx="4036097" cy="2556000"/>
            <a:chOff x="3371850" y="1790699"/>
            <a:chExt cx="5441413" cy="3283086"/>
          </a:xfrm>
        </p:grpSpPr>
        <p:sp>
          <p:nvSpPr>
            <p:cNvPr id="90" name="Freeform: Shape 175">
              <a:extLst>
                <a:ext uri="{FF2B5EF4-FFF2-40B4-BE49-F238E27FC236}">
                  <a16:creationId xmlns:a16="http://schemas.microsoft.com/office/drawing/2014/main" id="{0FF9EA48-1B5B-4E32-B30B-B7BBD6279043}"/>
                </a:ext>
              </a:extLst>
            </p:cNvPr>
            <p:cNvSpPr/>
            <p:nvPr/>
          </p:nvSpPr>
          <p:spPr>
            <a:xfrm>
              <a:off x="3371850" y="1790699"/>
              <a:ext cx="5441413" cy="3283086"/>
            </a:xfrm>
            <a:custGeom>
              <a:avLst/>
              <a:gdLst>
                <a:gd name="connsiteX0" fmla="*/ 5441413 w 5441413"/>
                <a:gd name="connsiteY0" fmla="*/ 3283087 h 3283086"/>
                <a:gd name="connsiteX1" fmla="*/ 5441413 w 5441413"/>
                <a:gd name="connsiteY1" fmla="*/ 3004433 h 3283086"/>
                <a:gd name="connsiteX2" fmla="*/ 5162750 w 5441413"/>
                <a:gd name="connsiteY2" fmla="*/ 3004433 h 3283086"/>
                <a:gd name="connsiteX3" fmla="*/ 5162750 w 5441413"/>
                <a:gd name="connsiteY3" fmla="*/ 2756173 h 3283086"/>
                <a:gd name="connsiteX4" fmla="*/ 4808096 w 5441413"/>
                <a:gd name="connsiteY4" fmla="*/ 2756173 h 3283086"/>
                <a:gd name="connsiteX5" fmla="*/ 4808096 w 5441413"/>
                <a:gd name="connsiteY5" fmla="*/ 2538308 h 3283086"/>
                <a:gd name="connsiteX6" fmla="*/ 4504106 w 5441413"/>
                <a:gd name="connsiteY6" fmla="*/ 2538308 h 3283086"/>
                <a:gd name="connsiteX7" fmla="*/ 4504106 w 5441413"/>
                <a:gd name="connsiteY7" fmla="*/ 2350846 h 3283086"/>
                <a:gd name="connsiteX8" fmla="*/ 4144385 w 5441413"/>
                <a:gd name="connsiteY8" fmla="*/ 2350846 h 3283086"/>
                <a:gd name="connsiteX9" fmla="*/ 4144385 w 5441413"/>
                <a:gd name="connsiteY9" fmla="*/ 2173519 h 3283086"/>
                <a:gd name="connsiteX10" fmla="*/ 3901193 w 5441413"/>
                <a:gd name="connsiteY10" fmla="*/ 2173519 h 3283086"/>
                <a:gd name="connsiteX11" fmla="*/ 3901193 w 5441413"/>
                <a:gd name="connsiteY11" fmla="*/ 2016462 h 3283086"/>
                <a:gd name="connsiteX12" fmla="*/ 3835337 w 5441413"/>
                <a:gd name="connsiteY12" fmla="*/ 2016462 h 3283086"/>
                <a:gd name="connsiteX13" fmla="*/ 3835337 w 5441413"/>
                <a:gd name="connsiteY13" fmla="*/ 1884731 h 3283086"/>
                <a:gd name="connsiteX14" fmla="*/ 3202020 w 5441413"/>
                <a:gd name="connsiteY14" fmla="*/ 1884731 h 3283086"/>
                <a:gd name="connsiteX15" fmla="*/ 3202020 w 5441413"/>
                <a:gd name="connsiteY15" fmla="*/ 1732740 h 3283086"/>
                <a:gd name="connsiteX16" fmla="*/ 3131087 w 5441413"/>
                <a:gd name="connsiteY16" fmla="*/ 1732740 h 3283086"/>
                <a:gd name="connsiteX17" fmla="*/ 3131087 w 5441413"/>
                <a:gd name="connsiteY17" fmla="*/ 1585808 h 3283086"/>
                <a:gd name="connsiteX18" fmla="*/ 2898029 w 5441413"/>
                <a:gd name="connsiteY18" fmla="*/ 1585808 h 3283086"/>
                <a:gd name="connsiteX19" fmla="*/ 2898029 w 5441413"/>
                <a:gd name="connsiteY19" fmla="*/ 1428750 h 3283086"/>
                <a:gd name="connsiteX20" fmla="*/ 2654837 w 5441413"/>
                <a:gd name="connsiteY20" fmla="*/ 1428750 h 3283086"/>
                <a:gd name="connsiteX21" fmla="*/ 2654837 w 5441413"/>
                <a:gd name="connsiteY21" fmla="*/ 1286885 h 3283086"/>
                <a:gd name="connsiteX22" fmla="*/ 2431914 w 5441413"/>
                <a:gd name="connsiteY22" fmla="*/ 1286885 h 3283086"/>
                <a:gd name="connsiteX23" fmla="*/ 2431914 w 5441413"/>
                <a:gd name="connsiteY23" fmla="*/ 1145029 h 3283086"/>
                <a:gd name="connsiteX24" fmla="*/ 2371116 w 5441413"/>
                <a:gd name="connsiteY24" fmla="*/ 1145029 h 3283086"/>
                <a:gd name="connsiteX25" fmla="*/ 2371116 w 5441413"/>
                <a:gd name="connsiteY25" fmla="*/ 1008231 h 3283086"/>
                <a:gd name="connsiteX26" fmla="*/ 1636481 w 5441413"/>
                <a:gd name="connsiteY26" fmla="*/ 1008231 h 3283086"/>
                <a:gd name="connsiteX27" fmla="*/ 1636481 w 5441413"/>
                <a:gd name="connsiteY27" fmla="*/ 851170 h 3283086"/>
                <a:gd name="connsiteX28" fmla="*/ 1139962 w 5441413"/>
                <a:gd name="connsiteY28" fmla="*/ 851170 h 3283086"/>
                <a:gd name="connsiteX29" fmla="*/ 1139962 w 5441413"/>
                <a:gd name="connsiteY29" fmla="*/ 709309 h 3283086"/>
                <a:gd name="connsiteX30" fmla="*/ 962635 w 5441413"/>
                <a:gd name="connsiteY30" fmla="*/ 709309 h 3283086"/>
                <a:gd name="connsiteX31" fmla="*/ 962635 w 5441413"/>
                <a:gd name="connsiteY31" fmla="*/ 557314 h 3283086"/>
                <a:gd name="connsiteX32" fmla="*/ 881569 w 5441413"/>
                <a:gd name="connsiteY32" fmla="*/ 557314 h 3283086"/>
                <a:gd name="connsiteX33" fmla="*/ 881569 w 5441413"/>
                <a:gd name="connsiteY33" fmla="*/ 435718 h 3283086"/>
                <a:gd name="connsiteX34" fmla="*/ 597846 w 5441413"/>
                <a:gd name="connsiteY34" fmla="*/ 435718 h 3283086"/>
                <a:gd name="connsiteX35" fmla="*/ 597846 w 5441413"/>
                <a:gd name="connsiteY35" fmla="*/ 309056 h 3283086"/>
                <a:gd name="connsiteX36" fmla="*/ 552247 w 5441413"/>
                <a:gd name="connsiteY36" fmla="*/ 309056 h 3283086"/>
                <a:gd name="connsiteX37" fmla="*/ 552247 w 5441413"/>
                <a:gd name="connsiteY37" fmla="*/ 146928 h 3283086"/>
                <a:gd name="connsiteX38" fmla="*/ 501583 w 5441413"/>
                <a:gd name="connsiteY38" fmla="*/ 146928 h 3283086"/>
                <a:gd name="connsiteX39" fmla="*/ 501583 w 5441413"/>
                <a:gd name="connsiteY39" fmla="*/ 0 h 3283086"/>
                <a:gd name="connsiteX40" fmla="*/ 0 w 5441413"/>
                <a:gd name="connsiteY40" fmla="*/ 0 h 3283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441413" h="3283086">
                  <a:moveTo>
                    <a:pt x="5441413" y="3283087"/>
                  </a:moveTo>
                  <a:lnTo>
                    <a:pt x="5441413" y="3004433"/>
                  </a:lnTo>
                  <a:lnTo>
                    <a:pt x="5162750" y="3004433"/>
                  </a:lnTo>
                  <a:lnTo>
                    <a:pt x="5162750" y="2756173"/>
                  </a:lnTo>
                  <a:lnTo>
                    <a:pt x="4808096" y="2756173"/>
                  </a:lnTo>
                  <a:lnTo>
                    <a:pt x="4808096" y="2538308"/>
                  </a:lnTo>
                  <a:lnTo>
                    <a:pt x="4504106" y="2538308"/>
                  </a:lnTo>
                  <a:lnTo>
                    <a:pt x="4504106" y="2350846"/>
                  </a:lnTo>
                  <a:lnTo>
                    <a:pt x="4144385" y="2350846"/>
                  </a:lnTo>
                  <a:lnTo>
                    <a:pt x="4144385" y="2173519"/>
                  </a:lnTo>
                  <a:lnTo>
                    <a:pt x="3901193" y="2173519"/>
                  </a:lnTo>
                  <a:lnTo>
                    <a:pt x="3901193" y="2016462"/>
                  </a:lnTo>
                  <a:lnTo>
                    <a:pt x="3835337" y="2016462"/>
                  </a:lnTo>
                  <a:lnTo>
                    <a:pt x="3835337" y="1884731"/>
                  </a:lnTo>
                  <a:lnTo>
                    <a:pt x="3202020" y="1884731"/>
                  </a:lnTo>
                  <a:lnTo>
                    <a:pt x="3202020" y="1732740"/>
                  </a:lnTo>
                  <a:lnTo>
                    <a:pt x="3131087" y="1732740"/>
                  </a:lnTo>
                  <a:lnTo>
                    <a:pt x="3131087" y="1585808"/>
                  </a:lnTo>
                  <a:lnTo>
                    <a:pt x="2898029" y="1585808"/>
                  </a:lnTo>
                  <a:lnTo>
                    <a:pt x="2898029" y="1428750"/>
                  </a:lnTo>
                  <a:lnTo>
                    <a:pt x="2654837" y="1428750"/>
                  </a:lnTo>
                  <a:lnTo>
                    <a:pt x="2654837" y="1286885"/>
                  </a:lnTo>
                  <a:lnTo>
                    <a:pt x="2431914" y="1286885"/>
                  </a:lnTo>
                  <a:lnTo>
                    <a:pt x="2431914" y="1145029"/>
                  </a:lnTo>
                  <a:lnTo>
                    <a:pt x="2371116" y="1145029"/>
                  </a:lnTo>
                  <a:lnTo>
                    <a:pt x="2371116" y="1008231"/>
                  </a:lnTo>
                  <a:lnTo>
                    <a:pt x="1636481" y="1008231"/>
                  </a:lnTo>
                  <a:lnTo>
                    <a:pt x="1636481" y="851170"/>
                  </a:lnTo>
                  <a:lnTo>
                    <a:pt x="1139962" y="851170"/>
                  </a:lnTo>
                  <a:lnTo>
                    <a:pt x="1139962" y="709309"/>
                  </a:lnTo>
                  <a:lnTo>
                    <a:pt x="962635" y="709309"/>
                  </a:lnTo>
                  <a:lnTo>
                    <a:pt x="962635" y="557314"/>
                  </a:lnTo>
                  <a:lnTo>
                    <a:pt x="881569" y="557314"/>
                  </a:lnTo>
                  <a:lnTo>
                    <a:pt x="881569" y="435718"/>
                  </a:lnTo>
                  <a:lnTo>
                    <a:pt x="597846" y="435718"/>
                  </a:lnTo>
                  <a:lnTo>
                    <a:pt x="597846" y="309056"/>
                  </a:lnTo>
                  <a:lnTo>
                    <a:pt x="552247" y="309056"/>
                  </a:lnTo>
                  <a:lnTo>
                    <a:pt x="552247" y="146928"/>
                  </a:lnTo>
                  <a:lnTo>
                    <a:pt x="501583" y="146928"/>
                  </a:lnTo>
                  <a:lnTo>
                    <a:pt x="501583" y="0"/>
                  </a:lnTo>
                  <a:lnTo>
                    <a:pt x="0" y="0"/>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1" name="Freeform: Shape 176">
              <a:extLst>
                <a:ext uri="{FF2B5EF4-FFF2-40B4-BE49-F238E27FC236}">
                  <a16:creationId xmlns:a16="http://schemas.microsoft.com/office/drawing/2014/main" id="{A711633A-BD1D-402D-8CA2-856017B9121E}"/>
                </a:ext>
              </a:extLst>
            </p:cNvPr>
            <p:cNvSpPr/>
            <p:nvPr/>
          </p:nvSpPr>
          <p:spPr>
            <a:xfrm>
              <a:off x="6269878" y="334260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Freeform: Shape 177">
              <a:extLst>
                <a:ext uri="{FF2B5EF4-FFF2-40B4-BE49-F238E27FC236}">
                  <a16:creationId xmlns:a16="http://schemas.microsoft.com/office/drawing/2014/main" id="{E1177E1F-FF19-4F02-B4A7-EB54A9F4210D}"/>
                </a:ext>
              </a:extLst>
            </p:cNvPr>
            <p:cNvSpPr/>
            <p:nvPr/>
          </p:nvSpPr>
          <p:spPr>
            <a:xfrm>
              <a:off x="7412888" y="393316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reeform: Shape 178">
              <a:extLst>
                <a:ext uri="{FF2B5EF4-FFF2-40B4-BE49-F238E27FC236}">
                  <a16:creationId xmlns:a16="http://schemas.microsoft.com/office/drawing/2014/main" id="{4D3B16C3-F0C8-4E38-9FAD-4FF3E09CB148}"/>
                </a:ext>
              </a:extLst>
            </p:cNvPr>
            <p:cNvSpPr/>
            <p:nvPr/>
          </p:nvSpPr>
          <p:spPr>
            <a:xfrm>
              <a:off x="7984388" y="429511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240750110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OA13.01：切除可能な胸膜中皮腫に対するシスプラチン+ペメトレキセドとアテゾリズマブの併用術前補助療法および維持のS1619試験 – Tsao A、他</a:t>
            </a:r>
          </a:p>
        </p:txBody>
      </p:sp>
      <p:sp>
        <p:nvSpPr>
          <p:cNvPr id="3" name="Content Placeholder 2"/>
          <p:cNvSpPr>
            <a:spLocks noGrp="1"/>
          </p:cNvSpPr>
          <p:nvPr>
            <p:ph idx="1"/>
          </p:nvPr>
        </p:nvSpPr>
        <p:spPr/>
        <p:txBody>
          <a:bodyPr/>
          <a:lstStyle/>
          <a:p>
            <a:pPr lvl="0">
              <a:buClr>
                <a:srgbClr val="002850"/>
              </a:buClr>
            </a:pPr>
            <a:r>
              <a:rPr lang="ja-JP" b="1">
                <a:solidFill>
                  <a:srgbClr val="363636"/>
                </a:solidFill>
              </a:rPr>
              <a:t>主要な結果（続き）</a:t>
            </a:r>
          </a:p>
          <a:p>
            <a:pPr lvl="0">
              <a:spcBef>
                <a:spcPts val="28800"/>
              </a:spcBef>
              <a:buClr>
                <a:srgbClr val="002850"/>
              </a:buClr>
            </a:pPr>
            <a:r>
              <a:rPr lang="ja-JP" b="1">
                <a:solidFill>
                  <a:srgbClr val="363636"/>
                </a:solidFill>
              </a:rPr>
              <a:t>結論</a:t>
            </a:r>
          </a:p>
          <a:p>
            <a:pPr lvl="1">
              <a:buClr>
                <a:srgbClr val="002850"/>
              </a:buClr>
            </a:pPr>
            <a:r>
              <a:rPr lang="ja-JP">
                <a:solidFill>
                  <a:srgbClr val="363636"/>
                </a:solidFill>
              </a:rPr>
              <a:t>切除可能な胸膜中皮腫の患者においては、アテゾリズマブ+シスプラチン+ペメトレキセドの術前補助療法、それに続くアテゾリズマブによる維持療法により、PFSの改善が示され、新たな安全性シグナルは観察されませんでした</a:t>
            </a:r>
          </a:p>
          <a:p>
            <a:endParaRPr lang="en-US" dirty="0"/>
          </a:p>
        </p:txBody>
      </p:sp>
      <p:sp>
        <p:nvSpPr>
          <p:cNvPr id="5" name="Text Placeholder 4"/>
          <p:cNvSpPr>
            <a:spLocks noGrp="1"/>
          </p:cNvSpPr>
          <p:nvPr>
            <p:ph type="body" sz="quarter" idx="11"/>
          </p:nvPr>
        </p:nvSpPr>
        <p:spPr/>
        <p:txBody>
          <a:bodyPr/>
          <a:lstStyle/>
          <a:p>
            <a:r>
              <a:rPr lang="ja-JP"/>
              <a:t>Tsao A、他J Thorac Oncol 2021年16（補遺）：抄録番号 OA13.01</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4012747587"/>
              </p:ext>
            </p:extLst>
          </p:nvPr>
        </p:nvGraphicFramePr>
        <p:xfrm>
          <a:off x="626154" y="1733843"/>
          <a:ext cx="7371713" cy="3358080"/>
        </p:xfrm>
        <a:graphic>
          <a:graphicData uri="http://schemas.openxmlformats.org/drawingml/2006/table">
            <a:tbl>
              <a:tblPr>
                <a:tableStyleId>{BC89EF96-8CEA-46FF-86C4-4CE0E7609802}</a:tableStyleId>
              </a:tblPr>
              <a:tblGrid>
                <a:gridCol w="3225599">
                  <a:extLst>
                    <a:ext uri="{9D8B030D-6E8A-4147-A177-3AD203B41FA5}">
                      <a16:colId xmlns:a16="http://schemas.microsoft.com/office/drawing/2014/main" val="571746565"/>
                    </a:ext>
                  </a:extLst>
                </a:gridCol>
                <a:gridCol w="1382038">
                  <a:extLst>
                    <a:ext uri="{9D8B030D-6E8A-4147-A177-3AD203B41FA5}">
                      <a16:colId xmlns:a16="http://schemas.microsoft.com/office/drawing/2014/main" val="3673068908"/>
                    </a:ext>
                  </a:extLst>
                </a:gridCol>
                <a:gridCol w="1382038">
                  <a:extLst>
                    <a:ext uri="{9D8B030D-6E8A-4147-A177-3AD203B41FA5}">
                      <a16:colId xmlns:a16="http://schemas.microsoft.com/office/drawing/2014/main" val="1224472214"/>
                    </a:ext>
                  </a:extLst>
                </a:gridCol>
                <a:gridCol w="1382038">
                  <a:extLst>
                    <a:ext uri="{9D8B030D-6E8A-4147-A177-3AD203B41FA5}">
                      <a16:colId xmlns:a16="http://schemas.microsoft.com/office/drawing/2014/main" val="2595690355"/>
                    </a:ext>
                  </a:extLst>
                </a:gridCol>
              </a:tblGrid>
              <a:tr h="270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b="1" u="none" strike="noStrike">
                          <a:solidFill>
                            <a:schemeClr val="tx2"/>
                          </a:solidFill>
                          <a:latin typeface="+mn-lt"/>
                          <a:ea typeface="MS Mincho"/>
                          <a:cs typeface="+mn-cs"/>
                        </a:rPr>
                        <a:t>術前補助療法TRAE、n</a:t>
                      </a:r>
                    </a:p>
                  </a:txBody>
                  <a:tcPr marT="18000" marB="180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a:solidFill>
                            <a:schemeClr val="tx2"/>
                          </a:solidFill>
                          <a:latin typeface="+mn-lt"/>
                          <a:ea typeface="MS Mincho"/>
                        </a:rPr>
                        <a:t>グレード3</a:t>
                      </a:r>
                    </a:p>
                  </a:txBody>
                  <a:tcPr marT="18000" marB="18000" anchor="b">
                    <a:solidFill>
                      <a:schemeClr val="accent1"/>
                    </a:solidFill>
                  </a:tcPr>
                </a:tc>
                <a:tc>
                  <a:txBody>
                    <a:bodyPr/>
                    <a:lstStyle/>
                    <a:p>
                      <a:pPr marL="0" algn="ctr" defTabSz="914400" rtl="0" eaLnBrk="1" fontAlgn="b" latinLnBrk="0" hangingPunct="1">
                        <a:lnSpc>
                          <a:spcPct val="100000"/>
                        </a:lnSpc>
                      </a:pPr>
                      <a:r>
                        <a:rPr lang="ja-JP" sz="1600" b="1" u="none" strike="noStrike">
                          <a:solidFill>
                            <a:schemeClr val="tx2"/>
                          </a:solidFill>
                          <a:latin typeface="+mn-lt"/>
                          <a:ea typeface="MS Mincho"/>
                          <a:cs typeface="+mn-cs"/>
                        </a:rPr>
                        <a:t>グレード</a:t>
                      </a:r>
                      <a:r>
                        <a:rPr lang="ja-JP" sz="1600" b="1" u="none" strike="noStrike" baseline="0">
                          <a:solidFill>
                            <a:schemeClr val="tx2"/>
                          </a:solidFill>
                          <a:latin typeface="+mn-lt"/>
                          <a:ea typeface="MS Mincho"/>
                          <a:cs typeface="+mn-cs"/>
                        </a:rPr>
                        <a:t>4</a:t>
                      </a:r>
                    </a:p>
                  </a:txBody>
                  <a:tcPr marT="18000" marB="18000" anchor="b">
                    <a:solidFill>
                      <a:schemeClr val="accent1"/>
                    </a:solidFill>
                  </a:tcPr>
                </a:tc>
                <a:tc>
                  <a:txBody>
                    <a:bodyPr/>
                    <a:lstStyle/>
                    <a:p>
                      <a:pPr marL="0" algn="ctr" defTabSz="914400" rtl="0" eaLnBrk="1" fontAlgn="b" latinLnBrk="0" hangingPunct="1">
                        <a:lnSpc>
                          <a:spcPct val="100000"/>
                        </a:lnSpc>
                      </a:pPr>
                      <a:r>
                        <a:rPr lang="ja-JP" sz="1600" b="1" u="none" strike="noStrike">
                          <a:solidFill>
                            <a:schemeClr val="tx2"/>
                          </a:solidFill>
                          <a:latin typeface="+mn-lt"/>
                          <a:ea typeface="MS Mincho"/>
                          <a:cs typeface="+mn-cs"/>
                        </a:rPr>
                        <a:t>グレード5</a:t>
                      </a:r>
                    </a:p>
                  </a:txBody>
                  <a:tcPr marT="18000" marB="180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敗血症</a:t>
                      </a: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tc>
                  <a:txBody>
                    <a:bodyPr/>
                    <a:lstStyle/>
                    <a:p>
                      <a:pPr algn="l" rtl="0"/>
                      <a:endParaRPr lang="en-GB" sz="1600" dirty="0"/>
                    </a:p>
                  </a:txBody>
                  <a:tcPr marT="18000" marB="18000" anchor="b"/>
                </a:tc>
                <a:tc>
                  <a:txBody>
                    <a:bodyPr/>
                    <a:lstStyle/>
                    <a:p>
                      <a:pPr algn="ctr"/>
                      <a:r>
                        <a:rPr lang="ja-JP" sz="1600"/>
                        <a:t>1</a:t>
                      </a:r>
                    </a:p>
                  </a:txBody>
                  <a:tcPr marT="18000" marB="18000" anchor="b"/>
                </a:tc>
                <a:extLst>
                  <a:ext uri="{0D108BD9-81ED-4DB2-BD59-A6C34878D82A}">
                    <a16:rowId xmlns:a16="http://schemas.microsoft.com/office/drawing/2014/main" val="2424677344"/>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急性</a:t>
                      </a:r>
                      <a:r>
                        <a:rPr lang="ja-JP" sz="1600" u="none" strike="noStrike" baseline="0">
                          <a:solidFill>
                            <a:schemeClr val="tx1"/>
                          </a:solidFill>
                          <a:latin typeface="+mn-lt"/>
                          <a:ea typeface="MS Mincho"/>
                          <a:cs typeface="+mn-cs"/>
                        </a:rPr>
                        <a:t>腎不全</a:t>
                      </a: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tc>
                  <a:txBody>
                    <a:bodyPr/>
                    <a:lstStyle/>
                    <a:p>
                      <a:pPr algn="ctr"/>
                      <a:r>
                        <a:rPr lang="ja-JP" sz="1600"/>
                        <a:t>1</a:t>
                      </a:r>
                    </a:p>
                  </a:txBody>
                  <a:tcPr marT="18000" marB="18000" anchor="b"/>
                </a:tc>
                <a:tc>
                  <a:txBody>
                    <a:bodyPr/>
                    <a:lstStyle/>
                    <a:p>
                      <a:pPr algn="l" rtl="0"/>
                      <a:endParaRPr lang="en-GB" sz="1600" dirty="0"/>
                    </a:p>
                  </a:txBody>
                  <a:tcPr marT="18000" marB="18000" anchor="b"/>
                </a:tc>
                <a:extLst>
                  <a:ext uri="{0D108BD9-81ED-4DB2-BD59-A6C34878D82A}">
                    <a16:rowId xmlns:a16="http://schemas.microsoft.com/office/drawing/2014/main" val="1872112737"/>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肺炎</a:t>
                      </a:r>
                    </a:p>
                  </a:txBody>
                  <a:tcPr marT="18000" marB="1800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a:t>
                      </a: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extLst>
                  <a:ext uri="{0D108BD9-81ED-4DB2-BD59-A6C34878D82A}">
                    <a16:rowId xmlns:a16="http://schemas.microsoft.com/office/drawing/2014/main" val="1902858133"/>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呼吸</a:t>
                      </a:r>
                      <a:r>
                        <a:rPr lang="ja-JP" sz="1600" u="none" strike="noStrike" baseline="0">
                          <a:solidFill>
                            <a:schemeClr val="tx1"/>
                          </a:solidFill>
                          <a:latin typeface="+mn-lt"/>
                          <a:ea typeface="MS Mincho"/>
                          <a:cs typeface="+mn-cs"/>
                        </a:rPr>
                        <a:t>不全</a:t>
                      </a: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tc>
                  <a:txBody>
                    <a:bodyPr/>
                    <a:lstStyle/>
                    <a:p>
                      <a:pPr algn="ctr"/>
                      <a:r>
                        <a:rPr lang="ja-JP" sz="1600"/>
                        <a:t>1</a:t>
                      </a:r>
                    </a:p>
                  </a:txBody>
                  <a:tcPr marT="18000" marB="18000" anchor="b"/>
                </a:tc>
                <a:tc>
                  <a:txBody>
                    <a:bodyPr/>
                    <a:lstStyle/>
                    <a:p>
                      <a:pPr algn="l" rtl="0"/>
                      <a:endParaRPr lang="en-GB" sz="1600" dirty="0"/>
                    </a:p>
                  </a:txBody>
                  <a:tcPr marT="18000" marB="18000" anchor="b"/>
                </a:tc>
                <a:extLst>
                  <a:ext uri="{0D108BD9-81ED-4DB2-BD59-A6C34878D82A}">
                    <a16:rowId xmlns:a16="http://schemas.microsoft.com/office/drawing/2014/main" val="2907383649"/>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好中球減少症</a:t>
                      </a:r>
                    </a:p>
                  </a:txBody>
                  <a:tcPr marT="18000" marB="1800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3</a:t>
                      </a: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extLst>
                  <a:ext uri="{0D108BD9-81ED-4DB2-BD59-A6C34878D82A}">
                    <a16:rowId xmlns:a16="http://schemas.microsoft.com/office/drawing/2014/main" val="520196233"/>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貧血</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a:t>
                      </a:r>
                    </a:p>
                  </a:txBody>
                  <a:tcPr marT="18000" marB="18000" anchor="b"/>
                </a:tc>
                <a:tc>
                  <a:txBody>
                    <a:bodyPr/>
                    <a:lstStyle/>
                    <a:p>
                      <a:pPr algn="l" rtl="0"/>
                      <a:endParaRPr lang="en-GB" sz="1600" dirty="0"/>
                    </a:p>
                  </a:txBody>
                  <a:tcPr marT="18000" marB="18000" anchor="b"/>
                </a:tc>
                <a:tc>
                  <a:txBody>
                    <a:bodyPr/>
                    <a:lstStyle/>
                    <a:p>
                      <a:pPr algn="l" rtl="0"/>
                      <a:endParaRPr lang="en-GB" sz="1600" dirty="0"/>
                    </a:p>
                  </a:txBody>
                  <a:tcPr marT="18000" marB="18000" anchor="b"/>
                </a:tc>
                <a:extLst>
                  <a:ext uri="{0D108BD9-81ED-4DB2-BD59-A6C34878D82A}">
                    <a16:rowId xmlns:a16="http://schemas.microsoft.com/office/drawing/2014/main" val="2244676632"/>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下痢</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a:t>
                      </a:r>
                    </a:p>
                  </a:txBody>
                  <a:tcPr marT="18000" marB="18000" anchor="b"/>
                </a:tc>
                <a:tc>
                  <a:txBody>
                    <a:bodyPr/>
                    <a:lstStyle/>
                    <a:p>
                      <a:pPr algn="l" rtl="0"/>
                      <a:endParaRPr lang="en-GB" sz="1600" dirty="0"/>
                    </a:p>
                  </a:txBody>
                  <a:tcPr marT="18000" marB="18000" anchor="b"/>
                </a:tc>
                <a:tc>
                  <a:txBody>
                    <a:bodyPr/>
                    <a:lstStyle/>
                    <a:p>
                      <a:pPr algn="l" rtl="0"/>
                      <a:endParaRPr lang="en-GB" sz="1600" dirty="0"/>
                    </a:p>
                  </a:txBody>
                  <a:tcPr marT="18000" marB="18000" anchor="b"/>
                </a:tc>
                <a:extLst>
                  <a:ext uri="{0D108BD9-81ED-4DB2-BD59-A6C34878D82A}">
                    <a16:rowId xmlns:a16="http://schemas.microsoft.com/office/drawing/2014/main" val="3717815096"/>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発熱性</a:t>
                      </a:r>
                      <a:r>
                        <a:rPr lang="ja-JP" sz="1600" u="none" strike="noStrike" baseline="0">
                          <a:solidFill>
                            <a:schemeClr val="tx1"/>
                          </a:solidFill>
                          <a:latin typeface="+mn-lt"/>
                          <a:ea typeface="MS Mincho"/>
                          <a:cs typeface="+mn-cs"/>
                        </a:rPr>
                        <a:t>好中球減少症</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a:t>
                      </a:r>
                    </a:p>
                  </a:txBody>
                  <a:tcPr marT="18000" marB="18000" anchor="b"/>
                </a:tc>
                <a:tc>
                  <a:txBody>
                    <a:bodyPr/>
                    <a:lstStyle/>
                    <a:p>
                      <a:pPr algn="l" rtl="0"/>
                      <a:endParaRPr lang="en-GB" sz="1600" dirty="0"/>
                    </a:p>
                  </a:txBody>
                  <a:tcPr marT="18000" marB="18000" anchor="b"/>
                </a:tc>
                <a:tc>
                  <a:txBody>
                    <a:bodyPr/>
                    <a:lstStyle/>
                    <a:p>
                      <a:pPr algn="l" rtl="0"/>
                      <a:endParaRPr lang="en-GB" sz="1600" dirty="0"/>
                    </a:p>
                  </a:txBody>
                  <a:tcPr marT="18000" marB="18000" anchor="b"/>
                </a:tc>
                <a:extLst>
                  <a:ext uri="{0D108BD9-81ED-4DB2-BD59-A6C34878D82A}">
                    <a16:rowId xmlns:a16="http://schemas.microsoft.com/office/drawing/2014/main" val="2351772882"/>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低ナトリウム血症</a:t>
                      </a:r>
                    </a:p>
                  </a:txBody>
                  <a:tcPr marT="18000" marB="1800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a:t>
                      </a: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extLst>
                  <a:ext uri="{0D108BD9-81ED-4DB2-BD59-A6C34878D82A}">
                    <a16:rowId xmlns:a16="http://schemas.microsoft.com/office/drawing/2014/main" val="1716852505"/>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吐き気</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a:t>
                      </a:r>
                    </a:p>
                  </a:txBody>
                  <a:tcPr marT="18000" marB="18000" anchor="b"/>
                </a:tc>
                <a:tc>
                  <a:txBody>
                    <a:bodyPr/>
                    <a:lstStyle/>
                    <a:p>
                      <a:pPr algn="l" rtl="0"/>
                      <a:endParaRPr lang="en-GB" sz="1600" dirty="0"/>
                    </a:p>
                  </a:txBody>
                  <a:tcPr marT="18000" marB="18000" anchor="b"/>
                </a:tc>
                <a:tc>
                  <a:txBody>
                    <a:bodyPr/>
                    <a:lstStyle/>
                    <a:p>
                      <a:pPr algn="l" rtl="0"/>
                      <a:endParaRPr lang="en-GB" sz="1600" dirty="0"/>
                    </a:p>
                  </a:txBody>
                  <a:tcPr marT="18000" marB="18000" anchor="b"/>
                </a:tc>
                <a:extLst>
                  <a:ext uri="{0D108BD9-81ED-4DB2-BD59-A6C34878D82A}">
                    <a16:rowId xmlns:a16="http://schemas.microsoft.com/office/drawing/2014/main" val="2181900303"/>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嘔吐</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a:t>
                      </a:r>
                    </a:p>
                  </a:txBody>
                  <a:tcPr marT="18000" marB="18000" anchor="b"/>
                </a:tc>
                <a:tc>
                  <a:txBody>
                    <a:bodyPr/>
                    <a:lstStyle/>
                    <a:p>
                      <a:pPr algn="l" rtl="0"/>
                      <a:endParaRPr lang="en-GB" sz="1600" dirty="0"/>
                    </a:p>
                  </a:txBody>
                  <a:tcPr marT="18000" marB="18000" anchor="b"/>
                </a:tc>
                <a:tc>
                  <a:txBody>
                    <a:bodyPr/>
                    <a:lstStyle/>
                    <a:p>
                      <a:pPr algn="l" rtl="0"/>
                      <a:endParaRPr lang="en-GB" sz="1600" dirty="0"/>
                    </a:p>
                  </a:txBody>
                  <a:tcPr marT="18000" marB="18000" anchor="b"/>
                </a:tc>
                <a:extLst>
                  <a:ext uri="{0D108BD9-81ED-4DB2-BD59-A6C34878D82A}">
                    <a16:rowId xmlns:a16="http://schemas.microsoft.com/office/drawing/2014/main" val="3039632691"/>
                  </a:ext>
                </a:extLst>
              </a:tr>
            </a:tbl>
          </a:graphicData>
        </a:graphic>
      </p:graphicFrame>
      <p:graphicFrame>
        <p:nvGraphicFramePr>
          <p:cNvPr id="7" name="Table 6">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3449921759"/>
              </p:ext>
            </p:extLst>
          </p:nvPr>
        </p:nvGraphicFramePr>
        <p:xfrm>
          <a:off x="8204549" y="1733843"/>
          <a:ext cx="3439619" cy="559680"/>
        </p:xfrm>
        <a:graphic>
          <a:graphicData uri="http://schemas.openxmlformats.org/drawingml/2006/table">
            <a:tbl>
              <a:tblPr>
                <a:tableStyleId>{BC89EF96-8CEA-46FF-86C4-4CE0E7609802}</a:tableStyleId>
              </a:tblPr>
              <a:tblGrid>
                <a:gridCol w="2251734">
                  <a:extLst>
                    <a:ext uri="{9D8B030D-6E8A-4147-A177-3AD203B41FA5}">
                      <a16:colId xmlns:a16="http://schemas.microsoft.com/office/drawing/2014/main" val="571746565"/>
                    </a:ext>
                  </a:extLst>
                </a:gridCol>
                <a:gridCol w="1187885">
                  <a:extLst>
                    <a:ext uri="{9D8B030D-6E8A-4147-A177-3AD203B41FA5}">
                      <a16:colId xmlns:a16="http://schemas.microsoft.com/office/drawing/2014/main" val="3673068908"/>
                    </a:ext>
                  </a:extLst>
                </a:gridCol>
              </a:tblGrid>
              <a:tr h="270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b="1" u="none" strike="noStrike">
                          <a:solidFill>
                            <a:schemeClr val="tx2"/>
                          </a:solidFill>
                          <a:latin typeface="+mn-lt"/>
                          <a:ea typeface="MS Mincho"/>
                          <a:cs typeface="+mn-cs"/>
                        </a:rPr>
                        <a:t>維持療法TRAE、n</a:t>
                      </a:r>
                    </a:p>
                  </a:txBody>
                  <a:tcPr marT="18000" marB="180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a:solidFill>
                            <a:schemeClr val="tx2"/>
                          </a:solidFill>
                          <a:latin typeface="+mn-lt"/>
                          <a:ea typeface="MS Mincho"/>
                        </a:rPr>
                        <a:t>グレード3</a:t>
                      </a:r>
                    </a:p>
                  </a:txBody>
                  <a:tcPr marT="18000" marB="180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高血圧</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a:t>
                      </a:r>
                    </a:p>
                  </a:txBody>
                  <a:tcPr marT="18000" marB="18000" anchor="b"/>
                </a:tc>
                <a:extLst>
                  <a:ext uri="{0D108BD9-81ED-4DB2-BD59-A6C34878D82A}">
                    <a16:rowId xmlns:a16="http://schemas.microsoft.com/office/drawing/2014/main" val="2424677344"/>
                  </a:ext>
                </a:extLst>
              </a:tr>
            </a:tbl>
          </a:graphicData>
        </a:graphic>
      </p:graphicFrame>
    </p:spTree>
    <p:extLst>
      <p:ext uri="{BB962C8B-B14F-4D97-AF65-F5344CB8AC3E}">
        <p14:creationId xmlns:p14="http://schemas.microsoft.com/office/powerpoint/2010/main" val="206397807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MA04.01：ステージIIIの胸腺上皮性腫瘍（TET）における集学的治療と転帰：フランスのRYTHMICネットワークからの遡及的分析 – Benitez JC、他</a:t>
            </a:r>
          </a:p>
        </p:txBody>
      </p:sp>
      <p:sp>
        <p:nvSpPr>
          <p:cNvPr id="3" name="Content Placeholder 2"/>
          <p:cNvSpPr>
            <a:spLocks noGrp="1"/>
          </p:cNvSpPr>
          <p:nvPr>
            <p:ph idx="1"/>
          </p:nvPr>
        </p:nvSpPr>
        <p:spPr/>
        <p:txBody>
          <a:bodyPr/>
          <a:lstStyle/>
          <a:p>
            <a:r>
              <a:rPr lang="ja-JP" b="1"/>
              <a:t>治験の目的</a:t>
            </a:r>
          </a:p>
          <a:p>
            <a:pPr lvl="1"/>
            <a:r>
              <a:rPr lang="ja-JP"/>
              <a:t>大規模なプロスペクティブ・レジストリで胸腺上皮性腫瘍患者の治療と転帰を評価する</a:t>
            </a:r>
          </a:p>
          <a:p>
            <a:pPr>
              <a:spcBef>
                <a:spcPts val="1800"/>
              </a:spcBef>
            </a:pPr>
            <a:r>
              <a:rPr lang="ja-JP" b="1"/>
              <a:t>方法</a:t>
            </a:r>
          </a:p>
          <a:p>
            <a:pPr lvl="1"/>
            <a:r>
              <a:rPr lang="ja-JP"/>
              <a:t>2012年1月から2019年12月の間に、正岡-古賀分類ステージIIIの胸腺上皮性腫瘍の患者366人のデータを中央データベースに予め収集し、単一の全国的な腫瘍委員会で患者管理について議論するフランスのネットワークであるRHYTHMICからの結果を評価</a:t>
            </a:r>
          </a:p>
          <a:p>
            <a:pPr lvl="1"/>
            <a:r>
              <a:rPr lang="ja-JP"/>
              <a:t>コックス比例ハザードモデルを使用して、無病生存および全生存の予後因子を決定</a:t>
            </a:r>
          </a:p>
        </p:txBody>
      </p:sp>
      <p:sp>
        <p:nvSpPr>
          <p:cNvPr id="5" name="Text Placeholder 4"/>
          <p:cNvSpPr>
            <a:spLocks noGrp="1"/>
          </p:cNvSpPr>
          <p:nvPr>
            <p:ph type="body" sz="quarter" idx="11"/>
          </p:nvPr>
        </p:nvSpPr>
        <p:spPr/>
        <p:txBody>
          <a:bodyPr/>
          <a:lstStyle/>
          <a:p>
            <a:r>
              <a:rPr lang="ja-JP"/>
              <a:t>Benitez JC、他J Thorac Oncol 2021年16（補遺）：抄録番号 MA04.01</a:t>
            </a:r>
          </a:p>
        </p:txBody>
      </p:sp>
    </p:spTree>
    <p:extLst>
      <p:ext uri="{BB962C8B-B14F-4D97-AF65-F5344CB8AC3E}">
        <p14:creationId xmlns:p14="http://schemas.microsoft.com/office/powerpoint/2010/main" val="594900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OA06.03：PL1/2ステータスは、T2非小細胞肺がんの生存率の低下と関連しています。T分類に新たなサブグループの必要性はあるのでしょうか？– Sarbay I、他</a:t>
            </a:r>
          </a:p>
        </p:txBody>
      </p:sp>
      <p:sp>
        <p:nvSpPr>
          <p:cNvPr id="3" name="Content Placeholder 2"/>
          <p:cNvSpPr>
            <a:spLocks noGrp="1"/>
          </p:cNvSpPr>
          <p:nvPr>
            <p:ph idx="1"/>
          </p:nvPr>
        </p:nvSpPr>
        <p:spPr/>
        <p:txBody>
          <a:bodyPr/>
          <a:lstStyle/>
          <a:p>
            <a:r>
              <a:rPr lang="ja-JP" b="1"/>
              <a:t>主要な結果（続き）</a:t>
            </a:r>
          </a:p>
          <a:p>
            <a:pPr lvl="1"/>
            <a:r>
              <a:rPr lang="ja-JP"/>
              <a:t>多変量解析により、性別、年齢、胸膜浸潤状態が独立して生存と関連していると判断されました</a:t>
            </a:r>
          </a:p>
          <a:p>
            <a:pPr>
              <a:spcBef>
                <a:spcPts val="1800"/>
              </a:spcBef>
            </a:pPr>
            <a:r>
              <a:rPr lang="ja-JP" b="1"/>
              <a:t>結論</a:t>
            </a:r>
          </a:p>
          <a:p>
            <a:pPr lvl="1"/>
            <a:r>
              <a:rPr lang="ja-JP"/>
              <a:t>腫瘍がT2と見なされるNSCLCの患者においては、PL1-2の患者は独立して生存率が低く、新しいサブグループと見なされる可能性がありますが、これにはさらなる検証が必要です。</a:t>
            </a:r>
          </a:p>
        </p:txBody>
      </p:sp>
      <p:sp>
        <p:nvSpPr>
          <p:cNvPr id="5" name="Text Placeholder 4"/>
          <p:cNvSpPr>
            <a:spLocks noGrp="1"/>
          </p:cNvSpPr>
          <p:nvPr>
            <p:ph type="body" sz="quarter" idx="11"/>
          </p:nvPr>
        </p:nvSpPr>
        <p:spPr/>
        <p:txBody>
          <a:bodyPr/>
          <a:lstStyle/>
          <a:p>
            <a:r>
              <a:rPr lang="ja-JP"/>
              <a:t>Sarbay I、他J Thorac Oncol 2021年16（補遺）：抄録番号 OA06.03</a:t>
            </a:r>
          </a:p>
        </p:txBody>
      </p:sp>
    </p:spTree>
    <p:extLst>
      <p:ext uri="{BB962C8B-B14F-4D97-AF65-F5344CB8AC3E}">
        <p14:creationId xmlns:p14="http://schemas.microsoft.com/office/powerpoint/2010/main" val="12006983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MA04.01：ステージIIIの胸腺上皮性腫瘍（TET）における集学的治療と転帰：フランスのRYTHMICネットワークからの遡及的分析 – Benitez JC、他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Benitez JC、他J Thorac Oncol 2021年16（補遺）：抄録番号 MA04.01</a:t>
            </a:r>
          </a:p>
        </p:txBody>
      </p:sp>
      <p:sp>
        <p:nvSpPr>
          <p:cNvPr id="6" name="TextBox 5">
            <a:extLst>
              <a:ext uri="{FF2B5EF4-FFF2-40B4-BE49-F238E27FC236}">
                <a16:creationId xmlns:a16="http://schemas.microsoft.com/office/drawing/2014/main" id="{FCEB5F6D-9884-4B0F-AE71-C70C5AD93D43}"/>
              </a:ext>
            </a:extLst>
          </p:cNvPr>
          <p:cNvSpPr txBox="1"/>
          <p:nvPr/>
        </p:nvSpPr>
        <p:spPr>
          <a:xfrm>
            <a:off x="2252672" y="1563666"/>
            <a:ext cx="2238113" cy="338554"/>
          </a:xfrm>
          <a:prstGeom prst="rect">
            <a:avLst/>
          </a:prstGeom>
          <a:noFill/>
        </p:spPr>
        <p:txBody>
          <a:bodyPr wrap="none" rtlCol="0">
            <a:spAutoFit/>
          </a:bodyPr>
          <a:lstStyle/>
          <a:p>
            <a:pPr algn="ctr"/>
            <a:r>
              <a:rPr lang="ja-JP" sz="1600" b="1">
                <a:solidFill>
                  <a:srgbClr val="363636"/>
                </a:solidFill>
              </a:rPr>
              <a:t>無病生存期間</a:t>
            </a:r>
          </a:p>
        </p:txBody>
      </p:sp>
      <p:sp>
        <p:nvSpPr>
          <p:cNvPr id="7" name="TextBox 6">
            <a:extLst>
              <a:ext uri="{FF2B5EF4-FFF2-40B4-BE49-F238E27FC236}">
                <a16:creationId xmlns:a16="http://schemas.microsoft.com/office/drawing/2014/main" id="{80258B53-318F-4DF7-BB22-7125BE0B32E5}"/>
              </a:ext>
            </a:extLst>
          </p:cNvPr>
          <p:cNvSpPr txBox="1"/>
          <p:nvPr/>
        </p:nvSpPr>
        <p:spPr>
          <a:xfrm>
            <a:off x="8446087" y="1563666"/>
            <a:ext cx="1715534" cy="338554"/>
          </a:xfrm>
          <a:prstGeom prst="rect">
            <a:avLst/>
          </a:prstGeom>
          <a:noFill/>
        </p:spPr>
        <p:txBody>
          <a:bodyPr wrap="none" rtlCol="0">
            <a:spAutoFit/>
          </a:bodyPr>
          <a:lstStyle/>
          <a:p>
            <a:pPr algn="ctr"/>
            <a:r>
              <a:rPr lang="ja-JP" sz="1600" b="1">
                <a:solidFill>
                  <a:srgbClr val="363636"/>
                </a:solidFill>
              </a:rPr>
              <a:t>全体的生存</a:t>
            </a:r>
          </a:p>
        </p:txBody>
      </p:sp>
      <p:sp>
        <p:nvSpPr>
          <p:cNvPr id="8" name="Freeform 21">
            <a:extLst>
              <a:ext uri="{FF2B5EF4-FFF2-40B4-BE49-F238E27FC236}">
                <a16:creationId xmlns:a16="http://schemas.microsoft.com/office/drawing/2014/main" id="{1A435C36-3243-4B99-BC00-D435EFEA9A8A}"/>
              </a:ext>
            </a:extLst>
          </p:cNvPr>
          <p:cNvSpPr>
            <a:spLocks/>
          </p:cNvSpPr>
          <p:nvPr/>
        </p:nvSpPr>
        <p:spPr bwMode="auto">
          <a:xfrm>
            <a:off x="1241527" y="2247473"/>
            <a:ext cx="4351411" cy="277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 name="Group 8">
            <a:extLst>
              <a:ext uri="{FF2B5EF4-FFF2-40B4-BE49-F238E27FC236}">
                <a16:creationId xmlns:a16="http://schemas.microsoft.com/office/drawing/2014/main" id="{89A3DC1D-9EC8-4D2E-A97A-45DA80553B7F}"/>
              </a:ext>
            </a:extLst>
          </p:cNvPr>
          <p:cNvGrpSpPr/>
          <p:nvPr/>
        </p:nvGrpSpPr>
        <p:grpSpPr>
          <a:xfrm>
            <a:off x="677693" y="2085919"/>
            <a:ext cx="552415" cy="2952000"/>
            <a:chOff x="1431940" y="1265887"/>
            <a:chExt cx="552415" cy="2858279"/>
          </a:xfrm>
        </p:grpSpPr>
        <p:sp>
          <p:nvSpPr>
            <p:cNvPr id="10" name="TextBox 9">
              <a:extLst>
                <a:ext uri="{FF2B5EF4-FFF2-40B4-BE49-F238E27FC236}">
                  <a16:creationId xmlns:a16="http://schemas.microsoft.com/office/drawing/2014/main" id="{6BE8C294-FEA2-4970-B65E-82D18BA4BB4E}"/>
                </a:ext>
              </a:extLst>
            </p:cNvPr>
            <p:cNvSpPr txBox="1"/>
            <p:nvPr/>
          </p:nvSpPr>
          <p:spPr>
            <a:xfrm>
              <a:off x="1431940" y="1265887"/>
              <a:ext cx="482825"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100</a:t>
              </a:r>
            </a:p>
          </p:txBody>
        </p:sp>
        <p:grpSp>
          <p:nvGrpSpPr>
            <p:cNvPr id="11" name="Group 10">
              <a:extLst>
                <a:ext uri="{FF2B5EF4-FFF2-40B4-BE49-F238E27FC236}">
                  <a16:creationId xmlns:a16="http://schemas.microsoft.com/office/drawing/2014/main" id="{3A87BACA-4970-4A83-AF5F-951759080CB2}"/>
                </a:ext>
              </a:extLst>
            </p:cNvPr>
            <p:cNvGrpSpPr/>
            <p:nvPr/>
          </p:nvGrpSpPr>
          <p:grpSpPr>
            <a:xfrm>
              <a:off x="1531332" y="1422545"/>
              <a:ext cx="453023" cy="2701621"/>
              <a:chOff x="1531332" y="1422545"/>
              <a:chExt cx="453023" cy="2701621"/>
            </a:xfrm>
          </p:grpSpPr>
          <p:sp>
            <p:nvSpPr>
              <p:cNvPr id="12" name="Line 6">
                <a:extLst>
                  <a:ext uri="{FF2B5EF4-FFF2-40B4-BE49-F238E27FC236}">
                    <a16:creationId xmlns:a16="http://schemas.microsoft.com/office/drawing/2014/main" id="{484F1D8F-1432-4D1D-965D-8B3F8DF6FD0D}"/>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7">
                <a:extLst>
                  <a:ext uri="{FF2B5EF4-FFF2-40B4-BE49-F238E27FC236}">
                    <a16:creationId xmlns:a16="http://schemas.microsoft.com/office/drawing/2014/main" id="{B01A1CAA-54C6-4F59-A284-0F7609A81280}"/>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8">
                <a:extLst>
                  <a:ext uri="{FF2B5EF4-FFF2-40B4-BE49-F238E27FC236}">
                    <a16:creationId xmlns:a16="http://schemas.microsoft.com/office/drawing/2014/main" id="{BA6A9D1A-0B3C-4B9B-8D38-A81CFDAEE64D}"/>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9">
                <a:extLst>
                  <a:ext uri="{FF2B5EF4-FFF2-40B4-BE49-F238E27FC236}">
                    <a16:creationId xmlns:a16="http://schemas.microsoft.com/office/drawing/2014/main" id="{19D073A9-B913-4FE9-9FD5-77CF5B0B1F47}"/>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10">
                <a:extLst>
                  <a:ext uri="{FF2B5EF4-FFF2-40B4-BE49-F238E27FC236}">
                    <a16:creationId xmlns:a16="http://schemas.microsoft.com/office/drawing/2014/main" id="{35DA29E9-68C5-4FFF-858F-B1D45F1B49DD}"/>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Line 11">
                <a:extLst>
                  <a:ext uri="{FF2B5EF4-FFF2-40B4-BE49-F238E27FC236}">
                    <a16:creationId xmlns:a16="http://schemas.microsoft.com/office/drawing/2014/main" id="{67F3F651-8A5A-4E89-A2DA-46C27781ACF3}"/>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 name="TextBox 17">
                <a:extLst>
                  <a:ext uri="{FF2B5EF4-FFF2-40B4-BE49-F238E27FC236}">
                    <a16:creationId xmlns:a16="http://schemas.microsoft.com/office/drawing/2014/main" id="{621B0DAF-4E32-4DF1-BA46-16A4B1B88162}"/>
                  </a:ext>
                </a:extLst>
              </p:cNvPr>
              <p:cNvSpPr txBox="1"/>
              <p:nvPr/>
            </p:nvSpPr>
            <p:spPr>
              <a:xfrm>
                <a:off x="1531332" y="1790026"/>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80</a:t>
                </a:r>
              </a:p>
            </p:txBody>
          </p:sp>
          <p:sp>
            <p:nvSpPr>
              <p:cNvPr id="19" name="TextBox 18">
                <a:extLst>
                  <a:ext uri="{FF2B5EF4-FFF2-40B4-BE49-F238E27FC236}">
                    <a16:creationId xmlns:a16="http://schemas.microsoft.com/office/drawing/2014/main" id="{4BFF3D56-3F2F-4F4D-9FF2-E924A698D618}"/>
                  </a:ext>
                </a:extLst>
              </p:cNvPr>
              <p:cNvSpPr txBox="1"/>
              <p:nvPr/>
            </p:nvSpPr>
            <p:spPr>
              <a:xfrm>
                <a:off x="1531332" y="2288557"/>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60</a:t>
                </a:r>
              </a:p>
            </p:txBody>
          </p:sp>
          <p:sp>
            <p:nvSpPr>
              <p:cNvPr id="20" name="TextBox 19">
                <a:extLst>
                  <a:ext uri="{FF2B5EF4-FFF2-40B4-BE49-F238E27FC236}">
                    <a16:creationId xmlns:a16="http://schemas.microsoft.com/office/drawing/2014/main" id="{A4CA1DC5-96F6-4CCF-84E6-B2B4D4DB5623}"/>
                  </a:ext>
                </a:extLst>
              </p:cNvPr>
              <p:cNvSpPr txBox="1"/>
              <p:nvPr/>
            </p:nvSpPr>
            <p:spPr>
              <a:xfrm>
                <a:off x="1531332" y="2803210"/>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40</a:t>
                </a:r>
              </a:p>
            </p:txBody>
          </p:sp>
          <p:sp>
            <p:nvSpPr>
              <p:cNvPr id="21" name="TextBox 20">
                <a:extLst>
                  <a:ext uri="{FF2B5EF4-FFF2-40B4-BE49-F238E27FC236}">
                    <a16:creationId xmlns:a16="http://schemas.microsoft.com/office/drawing/2014/main" id="{6B04026C-BC3D-4077-8597-92036437A9F0}"/>
                  </a:ext>
                </a:extLst>
              </p:cNvPr>
              <p:cNvSpPr txBox="1"/>
              <p:nvPr/>
            </p:nvSpPr>
            <p:spPr>
              <a:xfrm>
                <a:off x="1531332" y="3307113"/>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20</a:t>
                </a:r>
              </a:p>
            </p:txBody>
          </p:sp>
          <p:sp>
            <p:nvSpPr>
              <p:cNvPr id="22" name="TextBox 21">
                <a:extLst>
                  <a:ext uri="{FF2B5EF4-FFF2-40B4-BE49-F238E27FC236}">
                    <a16:creationId xmlns:a16="http://schemas.microsoft.com/office/drawing/2014/main" id="{AD149FE8-2A65-4EED-A0C4-8D67146EDD67}"/>
                  </a:ext>
                </a:extLst>
              </p:cNvPr>
              <p:cNvSpPr txBox="1"/>
              <p:nvPr/>
            </p:nvSpPr>
            <p:spPr>
              <a:xfrm>
                <a:off x="1630726" y="3816389"/>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grpSp>
      <p:sp>
        <p:nvSpPr>
          <p:cNvPr id="23" name="TextBox 22">
            <a:extLst>
              <a:ext uri="{FF2B5EF4-FFF2-40B4-BE49-F238E27FC236}">
                <a16:creationId xmlns:a16="http://schemas.microsoft.com/office/drawing/2014/main" id="{864BDFB4-020E-4B5A-A211-5E75386E425C}"/>
              </a:ext>
            </a:extLst>
          </p:cNvPr>
          <p:cNvSpPr txBox="1"/>
          <p:nvPr/>
        </p:nvSpPr>
        <p:spPr>
          <a:xfrm rot="16200000">
            <a:off x="151358" y="3572083"/>
            <a:ext cx="803425" cy="307777"/>
          </a:xfrm>
          <a:prstGeom prst="rect">
            <a:avLst/>
          </a:prstGeom>
          <a:noFill/>
        </p:spPr>
        <p:txBody>
          <a:bodyPr wrap="none" rtlCol="0">
            <a:spAutoFit/>
          </a:bodyPr>
          <a:lstStyle/>
          <a:p>
            <a:pPr algn="ctr"/>
            <a:r>
              <a:rPr lang="ja-JP" sz="1400">
                <a:solidFill>
                  <a:schemeClr val="tx1"/>
                </a:solidFill>
              </a:rPr>
              <a:t>DFS、%</a:t>
            </a:r>
          </a:p>
        </p:txBody>
      </p:sp>
      <p:grpSp>
        <p:nvGrpSpPr>
          <p:cNvPr id="24" name="Group 23">
            <a:extLst>
              <a:ext uri="{FF2B5EF4-FFF2-40B4-BE49-F238E27FC236}">
                <a16:creationId xmlns:a16="http://schemas.microsoft.com/office/drawing/2014/main" id="{DC813B2A-0DAE-45E9-B355-8753EC06A0E5}"/>
              </a:ext>
            </a:extLst>
          </p:cNvPr>
          <p:cNvGrpSpPr/>
          <p:nvPr/>
        </p:nvGrpSpPr>
        <p:grpSpPr>
          <a:xfrm>
            <a:off x="1205706" y="5023715"/>
            <a:ext cx="4522514" cy="360147"/>
            <a:chOff x="1513339" y="4356522"/>
            <a:chExt cx="1656510" cy="360147"/>
          </a:xfrm>
        </p:grpSpPr>
        <p:sp>
          <p:nvSpPr>
            <p:cNvPr id="25" name="Line 21">
              <a:extLst>
                <a:ext uri="{FF2B5EF4-FFF2-40B4-BE49-F238E27FC236}">
                  <a16:creationId xmlns:a16="http://schemas.microsoft.com/office/drawing/2014/main" id="{A2E78B73-6A7C-4AD3-8050-EC5E7FE7C5E6}"/>
                </a:ext>
              </a:extLst>
            </p:cNvPr>
            <p:cNvSpPr>
              <a:spLocks noChangeShapeType="1"/>
            </p:cNvSpPr>
            <p:nvPr/>
          </p:nvSpPr>
          <p:spPr bwMode="auto">
            <a:xfrm>
              <a:off x="3105041"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AFEE6A6E-77F2-4B52-BDDD-3437B05DD63A}"/>
                </a:ext>
              </a:extLst>
            </p:cNvPr>
            <p:cNvSpPr txBox="1"/>
            <p:nvPr/>
          </p:nvSpPr>
          <p:spPr>
            <a:xfrm>
              <a:off x="3034009" y="4428522"/>
              <a:ext cx="135840"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200</a:t>
              </a:r>
            </a:p>
          </p:txBody>
        </p:sp>
        <p:sp>
          <p:nvSpPr>
            <p:cNvPr id="27" name="Line 21">
              <a:extLst>
                <a:ext uri="{FF2B5EF4-FFF2-40B4-BE49-F238E27FC236}">
                  <a16:creationId xmlns:a16="http://schemas.microsoft.com/office/drawing/2014/main" id="{2651CAFB-D876-4DB1-B61F-A1EBD0E4441D}"/>
                </a:ext>
              </a:extLst>
            </p:cNvPr>
            <p:cNvSpPr>
              <a:spLocks noChangeShapeType="1"/>
            </p:cNvSpPr>
            <p:nvPr/>
          </p:nvSpPr>
          <p:spPr bwMode="auto">
            <a:xfrm>
              <a:off x="2729404"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E76BF2F-3C7A-4CE9-B827-DD78F93F066E}"/>
                </a:ext>
              </a:extLst>
            </p:cNvPr>
            <p:cNvSpPr txBox="1"/>
            <p:nvPr/>
          </p:nvSpPr>
          <p:spPr>
            <a:xfrm>
              <a:off x="2658372" y="4428522"/>
              <a:ext cx="135840"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150</a:t>
              </a:r>
            </a:p>
          </p:txBody>
        </p:sp>
        <p:sp>
          <p:nvSpPr>
            <p:cNvPr id="29" name="Line 21">
              <a:extLst>
                <a:ext uri="{FF2B5EF4-FFF2-40B4-BE49-F238E27FC236}">
                  <a16:creationId xmlns:a16="http://schemas.microsoft.com/office/drawing/2014/main" id="{EF53008E-F62C-4088-9AF1-9E0895277DBD}"/>
                </a:ext>
              </a:extLst>
            </p:cNvPr>
            <p:cNvSpPr>
              <a:spLocks noChangeShapeType="1"/>
            </p:cNvSpPr>
            <p:nvPr/>
          </p:nvSpPr>
          <p:spPr bwMode="auto">
            <a:xfrm>
              <a:off x="2353768"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34D67A47-016D-40EA-A451-802897624729}"/>
                </a:ext>
              </a:extLst>
            </p:cNvPr>
            <p:cNvSpPr txBox="1"/>
            <p:nvPr/>
          </p:nvSpPr>
          <p:spPr>
            <a:xfrm>
              <a:off x="2282736" y="4428522"/>
              <a:ext cx="135840"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100</a:t>
              </a:r>
            </a:p>
          </p:txBody>
        </p:sp>
        <p:sp>
          <p:nvSpPr>
            <p:cNvPr id="31" name="Line 21">
              <a:extLst>
                <a:ext uri="{FF2B5EF4-FFF2-40B4-BE49-F238E27FC236}">
                  <a16:creationId xmlns:a16="http://schemas.microsoft.com/office/drawing/2014/main" id="{EF3AE60C-6C9E-4DE4-9C87-1A90CA1E331D}"/>
                </a:ext>
              </a:extLst>
            </p:cNvPr>
            <p:cNvSpPr>
              <a:spLocks noChangeShapeType="1"/>
            </p:cNvSpPr>
            <p:nvPr/>
          </p:nvSpPr>
          <p:spPr bwMode="auto">
            <a:xfrm>
              <a:off x="1978131"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B386674C-CFFA-4971-94A7-5E17B72090AC}"/>
                </a:ext>
              </a:extLst>
            </p:cNvPr>
            <p:cNvSpPr txBox="1"/>
            <p:nvPr/>
          </p:nvSpPr>
          <p:spPr>
            <a:xfrm>
              <a:off x="1925301" y="4428522"/>
              <a:ext cx="9943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50</a:t>
              </a:r>
            </a:p>
          </p:txBody>
        </p:sp>
        <p:sp>
          <p:nvSpPr>
            <p:cNvPr id="33" name="Line 21">
              <a:extLst>
                <a:ext uri="{FF2B5EF4-FFF2-40B4-BE49-F238E27FC236}">
                  <a16:creationId xmlns:a16="http://schemas.microsoft.com/office/drawing/2014/main" id="{976ECB59-9470-4E0C-87F1-76A3DF43C926}"/>
                </a:ext>
              </a:extLst>
            </p:cNvPr>
            <p:cNvSpPr>
              <a:spLocks noChangeShapeType="1"/>
            </p:cNvSpPr>
            <p:nvPr/>
          </p:nvSpPr>
          <p:spPr bwMode="auto">
            <a:xfrm>
              <a:off x="1602494"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5BD3E758-B836-48C8-876A-C3B34AC441F6}"/>
                </a:ext>
              </a:extLst>
            </p:cNvPr>
            <p:cNvSpPr txBox="1"/>
            <p:nvPr/>
          </p:nvSpPr>
          <p:spPr>
            <a:xfrm>
              <a:off x="1513339" y="4428522"/>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35" name="TextBox 34">
            <a:extLst>
              <a:ext uri="{FF2B5EF4-FFF2-40B4-BE49-F238E27FC236}">
                <a16:creationId xmlns:a16="http://schemas.microsoft.com/office/drawing/2014/main" id="{D864555C-7F3D-44C2-865C-35A4AF3DB52C}"/>
              </a:ext>
            </a:extLst>
          </p:cNvPr>
          <p:cNvSpPr txBox="1"/>
          <p:nvPr/>
        </p:nvSpPr>
        <p:spPr>
          <a:xfrm>
            <a:off x="401733" y="5365578"/>
            <a:ext cx="990977" cy="307777"/>
          </a:xfrm>
          <a:prstGeom prst="rect">
            <a:avLst/>
          </a:prstGeom>
          <a:noFill/>
        </p:spPr>
        <p:txBody>
          <a:bodyPr wrap="none" rtlCol="0">
            <a:spAutoFit/>
          </a:bodyPr>
          <a:lstStyle/>
          <a:p>
            <a:pPr algn="r"/>
            <a:r>
              <a:rPr lang="ja-JP" sz="1400" dirty="0">
                <a:solidFill>
                  <a:schemeClr val="tx1"/>
                </a:solidFill>
              </a:rPr>
              <a:t>リスク有患者数</a:t>
            </a:r>
          </a:p>
        </p:txBody>
      </p:sp>
      <p:sp>
        <p:nvSpPr>
          <p:cNvPr id="36" name="TextBox 35">
            <a:extLst>
              <a:ext uri="{FF2B5EF4-FFF2-40B4-BE49-F238E27FC236}">
                <a16:creationId xmlns:a16="http://schemas.microsoft.com/office/drawing/2014/main" id="{DA7F34E1-9452-4279-8568-AE4C761002F2}"/>
              </a:ext>
            </a:extLst>
          </p:cNvPr>
          <p:cNvSpPr txBox="1"/>
          <p:nvPr/>
        </p:nvSpPr>
        <p:spPr>
          <a:xfrm>
            <a:off x="2868514" y="5334702"/>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経過期間、月</a:t>
            </a:r>
          </a:p>
        </p:txBody>
      </p:sp>
      <p:grpSp>
        <p:nvGrpSpPr>
          <p:cNvPr id="37" name="Group 36">
            <a:extLst>
              <a:ext uri="{FF2B5EF4-FFF2-40B4-BE49-F238E27FC236}">
                <a16:creationId xmlns:a16="http://schemas.microsoft.com/office/drawing/2014/main" id="{20327B5F-2848-4ECE-8D06-9DB390AF9158}"/>
              </a:ext>
            </a:extLst>
          </p:cNvPr>
          <p:cNvGrpSpPr/>
          <p:nvPr/>
        </p:nvGrpSpPr>
        <p:grpSpPr>
          <a:xfrm>
            <a:off x="1255187" y="5621219"/>
            <a:ext cx="4373646" cy="288147"/>
            <a:chOff x="1323232" y="6156242"/>
            <a:chExt cx="4373646" cy="288147"/>
          </a:xfrm>
        </p:grpSpPr>
        <p:sp>
          <p:nvSpPr>
            <p:cNvPr id="38" name="TextBox 37">
              <a:extLst>
                <a:ext uri="{FF2B5EF4-FFF2-40B4-BE49-F238E27FC236}">
                  <a16:creationId xmlns:a16="http://schemas.microsoft.com/office/drawing/2014/main" id="{AF23E3FC-59F6-4DBB-8E6E-5DA31292FD6D}"/>
                </a:ext>
              </a:extLst>
            </p:cNvPr>
            <p:cNvSpPr txBox="1"/>
            <p:nvPr/>
          </p:nvSpPr>
          <p:spPr>
            <a:xfrm>
              <a:off x="5524789" y="6156242"/>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0</a:t>
              </a:r>
            </a:p>
          </p:txBody>
        </p:sp>
        <p:sp>
          <p:nvSpPr>
            <p:cNvPr id="39" name="TextBox 38">
              <a:extLst>
                <a:ext uri="{FF2B5EF4-FFF2-40B4-BE49-F238E27FC236}">
                  <a16:creationId xmlns:a16="http://schemas.microsoft.com/office/drawing/2014/main" id="{2923136A-84C4-4D7B-8171-9788D1444ECE}"/>
                </a:ext>
              </a:extLst>
            </p:cNvPr>
            <p:cNvSpPr txBox="1"/>
            <p:nvPr/>
          </p:nvSpPr>
          <p:spPr>
            <a:xfrm>
              <a:off x="4499246" y="6156242"/>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1</a:t>
              </a:r>
            </a:p>
          </p:txBody>
        </p:sp>
        <p:sp>
          <p:nvSpPr>
            <p:cNvPr id="40" name="TextBox 39">
              <a:extLst>
                <a:ext uri="{FF2B5EF4-FFF2-40B4-BE49-F238E27FC236}">
                  <a16:creationId xmlns:a16="http://schemas.microsoft.com/office/drawing/2014/main" id="{087128E5-DF90-4F76-AB56-419AFA2B9D05}"/>
                </a:ext>
              </a:extLst>
            </p:cNvPr>
            <p:cNvSpPr txBox="1"/>
            <p:nvPr/>
          </p:nvSpPr>
          <p:spPr>
            <a:xfrm>
              <a:off x="3473703" y="6156242"/>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2</a:t>
              </a:r>
            </a:p>
          </p:txBody>
        </p:sp>
        <p:sp>
          <p:nvSpPr>
            <p:cNvPr id="41" name="TextBox 40">
              <a:extLst>
                <a:ext uri="{FF2B5EF4-FFF2-40B4-BE49-F238E27FC236}">
                  <a16:creationId xmlns:a16="http://schemas.microsoft.com/office/drawing/2014/main" id="{927974DC-F445-471D-867D-46076F3532C8}"/>
                </a:ext>
              </a:extLst>
            </p:cNvPr>
            <p:cNvSpPr txBox="1"/>
            <p:nvPr/>
          </p:nvSpPr>
          <p:spPr>
            <a:xfrm>
              <a:off x="2398467" y="6156242"/>
              <a:ext cx="271475"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19</a:t>
              </a:r>
            </a:p>
          </p:txBody>
        </p:sp>
        <p:sp>
          <p:nvSpPr>
            <p:cNvPr id="42" name="TextBox 41">
              <a:extLst>
                <a:ext uri="{FF2B5EF4-FFF2-40B4-BE49-F238E27FC236}">
                  <a16:creationId xmlns:a16="http://schemas.microsoft.com/office/drawing/2014/main" id="{FF2CED55-DE1C-4AC5-AD0D-41CB28EE68B5}"/>
                </a:ext>
              </a:extLst>
            </p:cNvPr>
            <p:cNvSpPr txBox="1"/>
            <p:nvPr/>
          </p:nvSpPr>
          <p:spPr>
            <a:xfrm>
              <a:off x="1323232" y="6156242"/>
              <a:ext cx="370862"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134</a:t>
              </a:r>
            </a:p>
          </p:txBody>
        </p:sp>
      </p:grpSp>
      <p:grpSp>
        <p:nvGrpSpPr>
          <p:cNvPr id="43" name="Group 42">
            <a:extLst>
              <a:ext uri="{FF2B5EF4-FFF2-40B4-BE49-F238E27FC236}">
                <a16:creationId xmlns:a16="http://schemas.microsoft.com/office/drawing/2014/main" id="{9C5F02E0-5CD1-45BD-AD1A-8327F3859446}"/>
              </a:ext>
            </a:extLst>
          </p:cNvPr>
          <p:cNvGrpSpPr/>
          <p:nvPr/>
        </p:nvGrpSpPr>
        <p:grpSpPr>
          <a:xfrm>
            <a:off x="1255187" y="5898852"/>
            <a:ext cx="4373646" cy="288147"/>
            <a:chOff x="1323232" y="6156242"/>
            <a:chExt cx="4373646" cy="288147"/>
          </a:xfrm>
        </p:grpSpPr>
        <p:sp>
          <p:nvSpPr>
            <p:cNvPr id="44" name="TextBox 43">
              <a:extLst>
                <a:ext uri="{FF2B5EF4-FFF2-40B4-BE49-F238E27FC236}">
                  <a16:creationId xmlns:a16="http://schemas.microsoft.com/office/drawing/2014/main" id="{85B03BA3-0B6C-4A7B-85BF-DE4F962F240A}"/>
                </a:ext>
              </a:extLst>
            </p:cNvPr>
            <p:cNvSpPr txBox="1"/>
            <p:nvPr/>
          </p:nvSpPr>
          <p:spPr>
            <a:xfrm>
              <a:off x="5524789" y="6156242"/>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0</a:t>
              </a:r>
            </a:p>
          </p:txBody>
        </p:sp>
        <p:sp>
          <p:nvSpPr>
            <p:cNvPr id="45" name="TextBox 44">
              <a:extLst>
                <a:ext uri="{FF2B5EF4-FFF2-40B4-BE49-F238E27FC236}">
                  <a16:creationId xmlns:a16="http://schemas.microsoft.com/office/drawing/2014/main" id="{3E3F8772-6B36-48B5-9799-61F27C456324}"/>
                </a:ext>
              </a:extLst>
            </p:cNvPr>
            <p:cNvSpPr txBox="1"/>
            <p:nvPr/>
          </p:nvSpPr>
          <p:spPr>
            <a:xfrm>
              <a:off x="4499246" y="6156242"/>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a:t>
              </a:r>
            </a:p>
          </p:txBody>
        </p:sp>
        <p:sp>
          <p:nvSpPr>
            <p:cNvPr id="46" name="TextBox 45">
              <a:extLst>
                <a:ext uri="{FF2B5EF4-FFF2-40B4-BE49-F238E27FC236}">
                  <a16:creationId xmlns:a16="http://schemas.microsoft.com/office/drawing/2014/main" id="{5FA7DA55-F4BF-4B20-B1E8-0D66C42C01A3}"/>
                </a:ext>
              </a:extLst>
            </p:cNvPr>
            <p:cNvSpPr txBox="1"/>
            <p:nvPr/>
          </p:nvSpPr>
          <p:spPr>
            <a:xfrm>
              <a:off x="3473703" y="6156242"/>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2</a:t>
              </a:r>
            </a:p>
          </p:txBody>
        </p:sp>
        <p:sp>
          <p:nvSpPr>
            <p:cNvPr id="47" name="TextBox 46">
              <a:extLst>
                <a:ext uri="{FF2B5EF4-FFF2-40B4-BE49-F238E27FC236}">
                  <a16:creationId xmlns:a16="http://schemas.microsoft.com/office/drawing/2014/main" id="{AF613152-5FC0-4677-8149-E0A360F17DE3}"/>
                </a:ext>
              </a:extLst>
            </p:cNvPr>
            <p:cNvSpPr txBox="1"/>
            <p:nvPr/>
          </p:nvSpPr>
          <p:spPr>
            <a:xfrm>
              <a:off x="2398467" y="6156242"/>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18</a:t>
              </a:r>
            </a:p>
          </p:txBody>
        </p:sp>
        <p:sp>
          <p:nvSpPr>
            <p:cNvPr id="48" name="TextBox 47">
              <a:extLst>
                <a:ext uri="{FF2B5EF4-FFF2-40B4-BE49-F238E27FC236}">
                  <a16:creationId xmlns:a16="http://schemas.microsoft.com/office/drawing/2014/main" id="{DE41AE8B-F1C5-4AF4-9C5D-AA63D3726EB2}"/>
                </a:ext>
              </a:extLst>
            </p:cNvPr>
            <p:cNvSpPr txBox="1"/>
            <p:nvPr/>
          </p:nvSpPr>
          <p:spPr>
            <a:xfrm>
              <a:off x="1323232" y="6156242"/>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104</a:t>
              </a:r>
            </a:p>
          </p:txBody>
        </p:sp>
      </p:grpSp>
      <p:sp>
        <p:nvSpPr>
          <p:cNvPr id="49" name="TextBox 48">
            <a:extLst>
              <a:ext uri="{FF2B5EF4-FFF2-40B4-BE49-F238E27FC236}">
                <a16:creationId xmlns:a16="http://schemas.microsoft.com/office/drawing/2014/main" id="{92969F54-4941-4FB7-A6AE-0B1B13EE6FD8}"/>
              </a:ext>
            </a:extLst>
          </p:cNvPr>
          <p:cNvSpPr txBox="1"/>
          <p:nvPr/>
        </p:nvSpPr>
        <p:spPr>
          <a:xfrm>
            <a:off x="786524" y="5607263"/>
            <a:ext cx="413896" cy="307777"/>
          </a:xfrm>
          <a:prstGeom prst="rect">
            <a:avLst/>
          </a:prstGeom>
          <a:noFill/>
        </p:spPr>
        <p:txBody>
          <a:bodyPr wrap="none" rtlCol="0">
            <a:spAutoFit/>
          </a:bodyPr>
          <a:lstStyle/>
          <a:p>
            <a:pPr algn="r"/>
            <a:r>
              <a:rPr lang="ja-JP" sz="1400">
                <a:solidFill>
                  <a:srgbClr val="FF6600"/>
                </a:solidFill>
              </a:rPr>
              <a:t>R0</a:t>
            </a:r>
          </a:p>
        </p:txBody>
      </p:sp>
      <p:sp>
        <p:nvSpPr>
          <p:cNvPr id="50" name="TextBox 49">
            <a:extLst>
              <a:ext uri="{FF2B5EF4-FFF2-40B4-BE49-F238E27FC236}">
                <a16:creationId xmlns:a16="http://schemas.microsoft.com/office/drawing/2014/main" id="{F9C770CD-7C56-4D65-A4B3-721D7A7B7538}"/>
              </a:ext>
            </a:extLst>
          </p:cNvPr>
          <p:cNvSpPr txBox="1"/>
          <p:nvPr/>
        </p:nvSpPr>
        <p:spPr>
          <a:xfrm>
            <a:off x="457908" y="5889037"/>
            <a:ext cx="742512" cy="307777"/>
          </a:xfrm>
          <a:prstGeom prst="rect">
            <a:avLst/>
          </a:prstGeom>
          <a:noFill/>
        </p:spPr>
        <p:txBody>
          <a:bodyPr wrap="none" rtlCol="0">
            <a:spAutoFit/>
          </a:bodyPr>
          <a:lstStyle/>
          <a:p>
            <a:pPr algn="r"/>
            <a:r>
              <a:rPr lang="ja-JP" sz="1400">
                <a:solidFill>
                  <a:schemeClr val="accent1"/>
                </a:solidFill>
              </a:rPr>
              <a:t>R1–R2</a:t>
            </a:r>
          </a:p>
        </p:txBody>
      </p:sp>
      <p:sp>
        <p:nvSpPr>
          <p:cNvPr id="51" name="TextBox 50">
            <a:extLst>
              <a:ext uri="{FF2B5EF4-FFF2-40B4-BE49-F238E27FC236}">
                <a16:creationId xmlns:a16="http://schemas.microsoft.com/office/drawing/2014/main" id="{D20D5E1E-4D51-492D-B213-E1541E819DA5}"/>
              </a:ext>
            </a:extLst>
          </p:cNvPr>
          <p:cNvSpPr txBox="1"/>
          <p:nvPr/>
        </p:nvSpPr>
        <p:spPr>
          <a:xfrm>
            <a:off x="2695880" y="2648464"/>
            <a:ext cx="1289135" cy="523220"/>
          </a:xfrm>
          <a:prstGeom prst="rect">
            <a:avLst/>
          </a:prstGeom>
          <a:noFill/>
        </p:spPr>
        <p:txBody>
          <a:bodyPr wrap="none" rtlCol="0">
            <a:spAutoFit/>
          </a:bodyPr>
          <a:lstStyle/>
          <a:p>
            <a:r>
              <a:rPr lang="ja-JP" sz="1400">
                <a:solidFill>
                  <a:srgbClr val="FF6600"/>
                </a:solidFill>
              </a:rPr>
              <a:t>R0</a:t>
            </a:r>
          </a:p>
          <a:p>
            <a:r>
              <a:rPr lang="ja-JP" sz="1400">
                <a:solidFill>
                  <a:srgbClr val="FF6600"/>
                </a:solidFill>
              </a:rPr>
              <a:t>mDFS：60ヶ月</a:t>
            </a:r>
          </a:p>
        </p:txBody>
      </p:sp>
      <p:sp>
        <p:nvSpPr>
          <p:cNvPr id="53" name="TextBox 52">
            <a:extLst>
              <a:ext uri="{FF2B5EF4-FFF2-40B4-BE49-F238E27FC236}">
                <a16:creationId xmlns:a16="http://schemas.microsoft.com/office/drawing/2014/main" id="{2A79BDDB-526B-4D2E-BFD4-12DD67F6F1DA}"/>
              </a:ext>
            </a:extLst>
          </p:cNvPr>
          <p:cNvSpPr txBox="1"/>
          <p:nvPr/>
        </p:nvSpPr>
        <p:spPr>
          <a:xfrm>
            <a:off x="1582747" y="3910072"/>
            <a:ext cx="1289134" cy="523220"/>
          </a:xfrm>
          <a:prstGeom prst="rect">
            <a:avLst/>
          </a:prstGeom>
          <a:noFill/>
        </p:spPr>
        <p:txBody>
          <a:bodyPr wrap="none" rtlCol="0">
            <a:spAutoFit/>
          </a:bodyPr>
          <a:lstStyle/>
          <a:p>
            <a:r>
              <a:rPr lang="ja-JP" sz="1400">
                <a:solidFill>
                  <a:schemeClr val="accent1"/>
                </a:solidFill>
              </a:rPr>
              <a:t>R1–R2</a:t>
            </a:r>
          </a:p>
          <a:p>
            <a:r>
              <a:rPr lang="ja-JP" sz="1400">
                <a:solidFill>
                  <a:schemeClr val="accent1"/>
                </a:solidFill>
              </a:rPr>
              <a:t>mDFS：51ヶ月</a:t>
            </a:r>
          </a:p>
        </p:txBody>
      </p:sp>
      <p:sp>
        <p:nvSpPr>
          <p:cNvPr id="55" name="TextBox 54">
            <a:extLst>
              <a:ext uri="{FF2B5EF4-FFF2-40B4-BE49-F238E27FC236}">
                <a16:creationId xmlns:a16="http://schemas.microsoft.com/office/drawing/2014/main" id="{6D67C445-E077-4F2E-AE0C-31832558750C}"/>
              </a:ext>
            </a:extLst>
          </p:cNvPr>
          <p:cNvSpPr txBox="1"/>
          <p:nvPr/>
        </p:nvSpPr>
        <p:spPr>
          <a:xfrm>
            <a:off x="3881380" y="3230655"/>
            <a:ext cx="1686680" cy="738664"/>
          </a:xfrm>
          <a:prstGeom prst="rect">
            <a:avLst/>
          </a:prstGeom>
          <a:noFill/>
        </p:spPr>
        <p:txBody>
          <a:bodyPr wrap="none" rtlCol="0">
            <a:spAutoFit/>
          </a:bodyPr>
          <a:lstStyle/>
          <a:p>
            <a:pPr algn="ctr"/>
            <a:r>
              <a:rPr lang="ja-JP" sz="1400">
                <a:solidFill>
                  <a:schemeClr val="tx1"/>
                </a:solidFill>
              </a:rPr>
              <a:t>HR 0.31</a:t>
            </a:r>
          </a:p>
          <a:p>
            <a:pPr algn="ctr"/>
            <a:r>
              <a:rPr lang="ja-JP" sz="1400">
                <a:solidFill>
                  <a:schemeClr val="tx1"/>
                </a:solidFill>
              </a:rPr>
              <a:t>（95％CI 0.14、0.69）</a:t>
            </a:r>
          </a:p>
          <a:p>
            <a:pPr algn="ctr"/>
            <a:r>
              <a:rPr lang="ja-JP" sz="1400">
                <a:solidFill>
                  <a:schemeClr val="tx1"/>
                </a:solidFill>
              </a:rPr>
              <a:t>p=0.004</a:t>
            </a:r>
          </a:p>
        </p:txBody>
      </p:sp>
      <p:sp>
        <p:nvSpPr>
          <p:cNvPr id="56" name="Freeform: Shape 64">
            <a:extLst>
              <a:ext uri="{FF2B5EF4-FFF2-40B4-BE49-F238E27FC236}">
                <a16:creationId xmlns:a16="http://schemas.microsoft.com/office/drawing/2014/main" id="{4F1BFE83-A4A8-4E67-8CA6-1008E45B014B}"/>
              </a:ext>
            </a:extLst>
          </p:cNvPr>
          <p:cNvSpPr/>
          <p:nvPr/>
        </p:nvSpPr>
        <p:spPr>
          <a:xfrm>
            <a:off x="1440618" y="2235057"/>
            <a:ext cx="3550699" cy="2645742"/>
          </a:xfrm>
          <a:custGeom>
            <a:avLst/>
            <a:gdLst>
              <a:gd name="connsiteX0" fmla="*/ 4341695 w 4341563"/>
              <a:gd name="connsiteY0" fmla="*/ 3289227 h 3289188"/>
              <a:gd name="connsiteX1" fmla="*/ 4338131 w 4341563"/>
              <a:gd name="connsiteY1" fmla="*/ 3082299 h 3289188"/>
              <a:gd name="connsiteX2" fmla="*/ 4216775 w 4341563"/>
              <a:gd name="connsiteY2" fmla="*/ 3084387 h 3289188"/>
              <a:gd name="connsiteX3" fmla="*/ 4213211 w 4341563"/>
              <a:gd name="connsiteY3" fmla="*/ 2878863 h 3289188"/>
              <a:gd name="connsiteX4" fmla="*/ 3692722 w 4341563"/>
              <a:gd name="connsiteY4" fmla="*/ 2887827 h 3289188"/>
              <a:gd name="connsiteX5" fmla="*/ 3689194 w 4341563"/>
              <a:gd name="connsiteY5" fmla="*/ 2682807 h 3289188"/>
              <a:gd name="connsiteX6" fmla="*/ 3425026 w 4341563"/>
              <a:gd name="connsiteY6" fmla="*/ 2687379 h 3289188"/>
              <a:gd name="connsiteX7" fmla="*/ 3421066 w 4341563"/>
              <a:gd name="connsiteY7" fmla="*/ 2457879 h 3289188"/>
              <a:gd name="connsiteX8" fmla="*/ 3196642 w 4341563"/>
              <a:gd name="connsiteY8" fmla="*/ 2461767 h 3289188"/>
              <a:gd name="connsiteX9" fmla="*/ 3193186 w 4341563"/>
              <a:gd name="connsiteY9" fmla="*/ 2261931 h 3289188"/>
              <a:gd name="connsiteX10" fmla="*/ 2896978 w 4341563"/>
              <a:gd name="connsiteY10" fmla="*/ 2267043 h 3289188"/>
              <a:gd name="connsiteX11" fmla="*/ 2893270 w 4341563"/>
              <a:gd name="connsiteY11" fmla="*/ 2051258 h 3289188"/>
              <a:gd name="connsiteX12" fmla="*/ 2440713 w 4341563"/>
              <a:gd name="connsiteY12" fmla="*/ 2059071 h 3289188"/>
              <a:gd name="connsiteX13" fmla="*/ 2437149 w 4341563"/>
              <a:gd name="connsiteY13" fmla="*/ 1852106 h 3289188"/>
              <a:gd name="connsiteX14" fmla="*/ 1691653 w 4341563"/>
              <a:gd name="connsiteY14" fmla="*/ 1864959 h 3289188"/>
              <a:gd name="connsiteX15" fmla="*/ 1689335 w 4341563"/>
              <a:gd name="connsiteY15" fmla="*/ 1730534 h 3289188"/>
              <a:gd name="connsiteX16" fmla="*/ 1545144 w 4341563"/>
              <a:gd name="connsiteY16" fmla="*/ 1733018 h 3289188"/>
              <a:gd name="connsiteX17" fmla="*/ 1543323 w 4341563"/>
              <a:gd name="connsiteY17" fmla="*/ 1627250 h 3289188"/>
              <a:gd name="connsiteX18" fmla="*/ 1402141 w 4341563"/>
              <a:gd name="connsiteY18" fmla="*/ 1629698 h 3289188"/>
              <a:gd name="connsiteX19" fmla="*/ 1400251 w 4341563"/>
              <a:gd name="connsiteY19" fmla="*/ 1520006 h 3289188"/>
              <a:gd name="connsiteX20" fmla="*/ 1316749 w 4341563"/>
              <a:gd name="connsiteY20" fmla="*/ 1521446 h 3289188"/>
              <a:gd name="connsiteX21" fmla="*/ 1315187 w 4341563"/>
              <a:gd name="connsiteY21" fmla="*/ 1430870 h 3289188"/>
              <a:gd name="connsiteX22" fmla="*/ 1266734 w 4341563"/>
              <a:gd name="connsiteY22" fmla="*/ 1431698 h 3289188"/>
              <a:gd name="connsiteX23" fmla="*/ 1264880 w 4341563"/>
              <a:gd name="connsiteY23" fmla="*/ 1324094 h 3289188"/>
              <a:gd name="connsiteX24" fmla="*/ 1213105 w 4341563"/>
              <a:gd name="connsiteY24" fmla="*/ 1324994 h 3289188"/>
              <a:gd name="connsiteX25" fmla="*/ 1211795 w 4341563"/>
              <a:gd name="connsiteY25" fmla="*/ 1249034 h 3289188"/>
              <a:gd name="connsiteX26" fmla="*/ 1145512 w 4341563"/>
              <a:gd name="connsiteY26" fmla="*/ 1250186 h 3289188"/>
              <a:gd name="connsiteX27" fmla="*/ 1143956 w 4341563"/>
              <a:gd name="connsiteY27" fmla="*/ 1159934 h 3289188"/>
              <a:gd name="connsiteX28" fmla="*/ 1020732 w 4341563"/>
              <a:gd name="connsiteY28" fmla="*/ 1162058 h 3289188"/>
              <a:gd name="connsiteX29" fmla="*/ 1017805 w 4341563"/>
              <a:gd name="connsiteY29" fmla="*/ 992354 h 3289188"/>
              <a:gd name="connsiteX30" fmla="*/ 977838 w 4341563"/>
              <a:gd name="connsiteY30" fmla="*/ 993038 h 3289188"/>
              <a:gd name="connsiteX31" fmla="*/ 976283 w 4341563"/>
              <a:gd name="connsiteY31" fmla="*/ 902822 h 3289188"/>
              <a:gd name="connsiteX32" fmla="*/ 877776 w 4341563"/>
              <a:gd name="connsiteY32" fmla="*/ 904514 h 3289188"/>
              <a:gd name="connsiteX33" fmla="*/ 876390 w 4341563"/>
              <a:gd name="connsiteY33" fmla="*/ 824054 h 3289188"/>
              <a:gd name="connsiteX34" fmla="*/ 820619 w 4341563"/>
              <a:gd name="connsiteY34" fmla="*/ 824990 h 3289188"/>
              <a:gd name="connsiteX35" fmla="*/ 819625 w 4341563"/>
              <a:gd name="connsiteY35" fmla="*/ 767462 h 3289188"/>
              <a:gd name="connsiteX36" fmla="*/ 788575 w 4341563"/>
              <a:gd name="connsiteY36" fmla="*/ 767966 h 3289188"/>
              <a:gd name="connsiteX37" fmla="*/ 787272 w 4341563"/>
              <a:gd name="connsiteY37" fmla="*/ 692545 h 3289188"/>
              <a:gd name="connsiteX38" fmla="*/ 774301 w 4341563"/>
              <a:gd name="connsiteY38" fmla="*/ 692762 h 3289188"/>
              <a:gd name="connsiteX39" fmla="*/ 772940 w 4341563"/>
              <a:gd name="connsiteY39" fmla="*/ 613850 h 3289188"/>
              <a:gd name="connsiteX40" fmla="*/ 752895 w 4341563"/>
              <a:gd name="connsiteY40" fmla="*/ 614210 h 3289188"/>
              <a:gd name="connsiteX41" fmla="*/ 751779 w 4341563"/>
              <a:gd name="connsiteY41" fmla="*/ 549662 h 3289188"/>
              <a:gd name="connsiteX42" fmla="*/ 649525 w 4341563"/>
              <a:gd name="connsiteY42" fmla="*/ 551425 h 3289188"/>
              <a:gd name="connsiteX43" fmla="*/ 646969 w 4341563"/>
              <a:gd name="connsiteY43" fmla="*/ 403105 h 3289188"/>
              <a:gd name="connsiteX44" fmla="*/ 428373 w 4341563"/>
              <a:gd name="connsiteY44" fmla="*/ 406885 h 3289188"/>
              <a:gd name="connsiteX45" fmla="*/ 427268 w 4341563"/>
              <a:gd name="connsiteY45" fmla="*/ 342748 h 3289188"/>
              <a:gd name="connsiteX46" fmla="*/ 303493 w 4341563"/>
              <a:gd name="connsiteY46" fmla="*/ 344879 h 3289188"/>
              <a:gd name="connsiteX47" fmla="*/ 300875 w 4341563"/>
              <a:gd name="connsiteY47" fmla="*/ 193125 h 3289188"/>
              <a:gd name="connsiteX48" fmla="*/ 264166 w 4341563"/>
              <a:gd name="connsiteY48" fmla="*/ 193758 h 3289188"/>
              <a:gd name="connsiteX49" fmla="*/ 263039 w 4341563"/>
              <a:gd name="connsiteY49" fmla="*/ 128458 h 3289188"/>
              <a:gd name="connsiteX50" fmla="*/ 221229 w 4341563"/>
              <a:gd name="connsiteY50" fmla="*/ 129177 h 3289188"/>
              <a:gd name="connsiteX51" fmla="*/ 220541 w 4341563"/>
              <a:gd name="connsiteY51" fmla="*/ 89394 h 3289188"/>
              <a:gd name="connsiteX52" fmla="*/ 117855 w 4341563"/>
              <a:gd name="connsiteY52" fmla="*/ 91165 h 3289188"/>
              <a:gd name="connsiteX53" fmla="*/ 116285 w 4341563"/>
              <a:gd name="connsiteY53" fmla="*/ 38 h 3289188"/>
              <a:gd name="connsiteX54" fmla="*/ 131 w 4341563"/>
              <a:gd name="connsiteY54" fmla="*/ 2040 h 328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341563" h="3289188">
                <a:moveTo>
                  <a:pt x="4341695" y="3289227"/>
                </a:moveTo>
                <a:lnTo>
                  <a:pt x="4338131" y="3082299"/>
                </a:lnTo>
                <a:lnTo>
                  <a:pt x="4216775" y="3084387"/>
                </a:lnTo>
                <a:lnTo>
                  <a:pt x="4213211" y="2878863"/>
                </a:lnTo>
                <a:lnTo>
                  <a:pt x="3692722" y="2887827"/>
                </a:lnTo>
                <a:lnTo>
                  <a:pt x="3689194" y="2682807"/>
                </a:lnTo>
                <a:lnTo>
                  <a:pt x="3425026" y="2687379"/>
                </a:lnTo>
                <a:lnTo>
                  <a:pt x="3421066" y="2457879"/>
                </a:lnTo>
                <a:lnTo>
                  <a:pt x="3196642" y="2461767"/>
                </a:lnTo>
                <a:lnTo>
                  <a:pt x="3193186" y="2261931"/>
                </a:lnTo>
                <a:lnTo>
                  <a:pt x="2896978" y="2267043"/>
                </a:lnTo>
                <a:lnTo>
                  <a:pt x="2893270" y="2051258"/>
                </a:lnTo>
                <a:lnTo>
                  <a:pt x="2440713" y="2059071"/>
                </a:lnTo>
                <a:lnTo>
                  <a:pt x="2437149" y="1852106"/>
                </a:lnTo>
                <a:lnTo>
                  <a:pt x="1691653" y="1864959"/>
                </a:lnTo>
                <a:lnTo>
                  <a:pt x="1689335" y="1730534"/>
                </a:lnTo>
                <a:lnTo>
                  <a:pt x="1545144" y="1733018"/>
                </a:lnTo>
                <a:lnTo>
                  <a:pt x="1543323" y="1627250"/>
                </a:lnTo>
                <a:lnTo>
                  <a:pt x="1402141" y="1629698"/>
                </a:lnTo>
                <a:lnTo>
                  <a:pt x="1400251" y="1520006"/>
                </a:lnTo>
                <a:lnTo>
                  <a:pt x="1316749" y="1521446"/>
                </a:lnTo>
                <a:lnTo>
                  <a:pt x="1315187" y="1430870"/>
                </a:lnTo>
                <a:lnTo>
                  <a:pt x="1266734" y="1431698"/>
                </a:lnTo>
                <a:lnTo>
                  <a:pt x="1264880" y="1324094"/>
                </a:lnTo>
                <a:lnTo>
                  <a:pt x="1213105" y="1324994"/>
                </a:lnTo>
                <a:lnTo>
                  <a:pt x="1211795" y="1249034"/>
                </a:lnTo>
                <a:lnTo>
                  <a:pt x="1145512" y="1250186"/>
                </a:lnTo>
                <a:lnTo>
                  <a:pt x="1143956" y="1159934"/>
                </a:lnTo>
                <a:lnTo>
                  <a:pt x="1020732" y="1162058"/>
                </a:lnTo>
                <a:lnTo>
                  <a:pt x="1017805" y="992354"/>
                </a:lnTo>
                <a:lnTo>
                  <a:pt x="977838" y="993038"/>
                </a:lnTo>
                <a:lnTo>
                  <a:pt x="976283" y="902822"/>
                </a:lnTo>
                <a:lnTo>
                  <a:pt x="877776" y="904514"/>
                </a:lnTo>
                <a:lnTo>
                  <a:pt x="876390" y="824054"/>
                </a:lnTo>
                <a:lnTo>
                  <a:pt x="820619" y="824990"/>
                </a:lnTo>
                <a:lnTo>
                  <a:pt x="819625" y="767462"/>
                </a:lnTo>
                <a:lnTo>
                  <a:pt x="788575" y="767966"/>
                </a:lnTo>
                <a:lnTo>
                  <a:pt x="787272" y="692545"/>
                </a:lnTo>
                <a:lnTo>
                  <a:pt x="774301" y="692762"/>
                </a:lnTo>
                <a:lnTo>
                  <a:pt x="772940" y="613850"/>
                </a:lnTo>
                <a:lnTo>
                  <a:pt x="752895" y="614210"/>
                </a:lnTo>
                <a:lnTo>
                  <a:pt x="751779" y="549662"/>
                </a:lnTo>
                <a:lnTo>
                  <a:pt x="649525" y="551425"/>
                </a:lnTo>
                <a:lnTo>
                  <a:pt x="646969" y="403105"/>
                </a:lnTo>
                <a:lnTo>
                  <a:pt x="428373" y="406885"/>
                </a:lnTo>
                <a:lnTo>
                  <a:pt x="427268" y="342748"/>
                </a:lnTo>
                <a:lnTo>
                  <a:pt x="303493" y="344879"/>
                </a:lnTo>
                <a:lnTo>
                  <a:pt x="300875" y="193125"/>
                </a:lnTo>
                <a:lnTo>
                  <a:pt x="264166" y="193758"/>
                </a:lnTo>
                <a:lnTo>
                  <a:pt x="263039" y="128458"/>
                </a:lnTo>
                <a:lnTo>
                  <a:pt x="221229" y="129177"/>
                </a:lnTo>
                <a:lnTo>
                  <a:pt x="220541" y="89394"/>
                </a:lnTo>
                <a:lnTo>
                  <a:pt x="117855" y="91165"/>
                </a:lnTo>
                <a:lnTo>
                  <a:pt x="116285" y="38"/>
                </a:lnTo>
                <a:lnTo>
                  <a:pt x="131" y="2040"/>
                </a:lnTo>
              </a:path>
            </a:pathLst>
          </a:custGeom>
          <a:noFill/>
          <a:ln w="22225" cap="flat">
            <a:solidFill>
              <a:srgbClr val="FF6600"/>
            </a:solidFill>
            <a:prstDash val="solid"/>
            <a:miter/>
          </a:ln>
        </p:spPr>
        <p:txBody>
          <a:bodyPr rtlCol="0" anchor="ctr"/>
          <a:lstStyle/>
          <a:p>
            <a:endParaRPr lang="en-GB"/>
          </a:p>
        </p:txBody>
      </p:sp>
      <p:cxnSp>
        <p:nvCxnSpPr>
          <p:cNvPr id="57" name="Straight Connector 56">
            <a:extLst>
              <a:ext uri="{FF2B5EF4-FFF2-40B4-BE49-F238E27FC236}">
                <a16:creationId xmlns:a16="http://schemas.microsoft.com/office/drawing/2014/main" id="{7FD5CB23-70E1-4CD7-9E2A-1924D200A680}"/>
              </a:ext>
            </a:extLst>
          </p:cNvPr>
          <p:cNvCxnSpPr/>
          <p:nvPr/>
        </p:nvCxnSpPr>
        <p:spPr>
          <a:xfrm>
            <a:off x="1554232" y="2272145"/>
            <a:ext cx="0" cy="72000"/>
          </a:xfrm>
          <a:prstGeom prst="line">
            <a:avLst/>
          </a:prstGeom>
          <a:noFill/>
          <a:ln w="22225" cap="flat">
            <a:solidFill>
              <a:srgbClr val="FF6600"/>
            </a:solidFill>
            <a:prstDash val="solid"/>
            <a:miter/>
          </a:ln>
        </p:spPr>
      </p:cxnSp>
      <p:cxnSp>
        <p:nvCxnSpPr>
          <p:cNvPr id="58" name="Straight Connector 57">
            <a:extLst>
              <a:ext uri="{FF2B5EF4-FFF2-40B4-BE49-F238E27FC236}">
                <a16:creationId xmlns:a16="http://schemas.microsoft.com/office/drawing/2014/main" id="{B023A58E-1D9C-469E-A35D-9FFE49243275}"/>
              </a:ext>
            </a:extLst>
          </p:cNvPr>
          <p:cNvCxnSpPr/>
          <p:nvPr/>
        </p:nvCxnSpPr>
        <p:spPr>
          <a:xfrm>
            <a:off x="1633894" y="2299849"/>
            <a:ext cx="0" cy="72000"/>
          </a:xfrm>
          <a:prstGeom prst="line">
            <a:avLst/>
          </a:prstGeom>
          <a:noFill/>
          <a:ln w="22225" cap="flat">
            <a:solidFill>
              <a:srgbClr val="FF6600"/>
            </a:solidFill>
            <a:prstDash val="solid"/>
            <a:miter/>
          </a:ln>
        </p:spPr>
      </p:cxnSp>
      <p:cxnSp>
        <p:nvCxnSpPr>
          <p:cNvPr id="59" name="Straight Connector 58">
            <a:extLst>
              <a:ext uri="{FF2B5EF4-FFF2-40B4-BE49-F238E27FC236}">
                <a16:creationId xmlns:a16="http://schemas.microsoft.com/office/drawing/2014/main" id="{68740E14-517D-43AF-8EAF-AF3868D84A2E}"/>
              </a:ext>
            </a:extLst>
          </p:cNvPr>
          <p:cNvCxnSpPr/>
          <p:nvPr/>
        </p:nvCxnSpPr>
        <p:spPr>
          <a:xfrm>
            <a:off x="1859031" y="2521522"/>
            <a:ext cx="0" cy="72000"/>
          </a:xfrm>
          <a:prstGeom prst="line">
            <a:avLst/>
          </a:prstGeom>
          <a:noFill/>
          <a:ln w="22225" cap="flat">
            <a:solidFill>
              <a:srgbClr val="FF6600"/>
            </a:solidFill>
            <a:prstDash val="solid"/>
            <a:miter/>
          </a:ln>
        </p:spPr>
      </p:cxnSp>
      <p:cxnSp>
        <p:nvCxnSpPr>
          <p:cNvPr id="60" name="Straight Connector 59">
            <a:extLst>
              <a:ext uri="{FF2B5EF4-FFF2-40B4-BE49-F238E27FC236}">
                <a16:creationId xmlns:a16="http://schemas.microsoft.com/office/drawing/2014/main" id="{418DA32C-2E96-437C-9F51-DAA03B45FA97}"/>
              </a:ext>
            </a:extLst>
          </p:cNvPr>
          <p:cNvCxnSpPr/>
          <p:nvPr/>
        </p:nvCxnSpPr>
        <p:spPr>
          <a:xfrm>
            <a:off x="1914447" y="2521518"/>
            <a:ext cx="0" cy="72000"/>
          </a:xfrm>
          <a:prstGeom prst="line">
            <a:avLst/>
          </a:prstGeom>
          <a:noFill/>
          <a:ln w="22225" cap="flat">
            <a:solidFill>
              <a:srgbClr val="FF6600"/>
            </a:solidFill>
            <a:prstDash val="solid"/>
            <a:miter/>
          </a:ln>
        </p:spPr>
      </p:cxnSp>
      <p:cxnSp>
        <p:nvCxnSpPr>
          <p:cNvPr id="61" name="Straight Connector 60">
            <a:extLst>
              <a:ext uri="{FF2B5EF4-FFF2-40B4-BE49-F238E27FC236}">
                <a16:creationId xmlns:a16="http://schemas.microsoft.com/office/drawing/2014/main" id="{3E941C77-4321-488E-B35E-2DA8D01706D3}"/>
              </a:ext>
            </a:extLst>
          </p:cNvPr>
          <p:cNvCxnSpPr/>
          <p:nvPr/>
        </p:nvCxnSpPr>
        <p:spPr>
          <a:xfrm>
            <a:off x="2163832" y="2926755"/>
            <a:ext cx="0" cy="72000"/>
          </a:xfrm>
          <a:prstGeom prst="line">
            <a:avLst/>
          </a:prstGeom>
          <a:noFill/>
          <a:ln w="22225" cap="flat">
            <a:solidFill>
              <a:srgbClr val="FF6600"/>
            </a:solidFill>
            <a:prstDash val="solid"/>
            <a:miter/>
          </a:ln>
        </p:spPr>
      </p:cxnSp>
      <p:cxnSp>
        <p:nvCxnSpPr>
          <p:cNvPr id="62" name="Straight Connector 61">
            <a:extLst>
              <a:ext uri="{FF2B5EF4-FFF2-40B4-BE49-F238E27FC236}">
                <a16:creationId xmlns:a16="http://schemas.microsoft.com/office/drawing/2014/main" id="{5EC3569C-58EF-4F3C-BB62-ADB402A67576}"/>
              </a:ext>
            </a:extLst>
          </p:cNvPr>
          <p:cNvCxnSpPr/>
          <p:nvPr/>
        </p:nvCxnSpPr>
        <p:spPr>
          <a:xfrm>
            <a:off x="2236567" y="2989092"/>
            <a:ext cx="0" cy="72000"/>
          </a:xfrm>
          <a:prstGeom prst="line">
            <a:avLst/>
          </a:prstGeom>
          <a:noFill/>
          <a:ln w="22225" cap="flat">
            <a:solidFill>
              <a:srgbClr val="FF6600"/>
            </a:solidFill>
            <a:prstDash val="solid"/>
            <a:miter/>
          </a:ln>
        </p:spPr>
      </p:cxnSp>
      <p:cxnSp>
        <p:nvCxnSpPr>
          <p:cNvPr id="63" name="Straight Connector 62">
            <a:extLst>
              <a:ext uri="{FF2B5EF4-FFF2-40B4-BE49-F238E27FC236}">
                <a16:creationId xmlns:a16="http://schemas.microsoft.com/office/drawing/2014/main" id="{1EC88156-EB09-43AF-B69B-9E1F5C2BC377}"/>
              </a:ext>
            </a:extLst>
          </p:cNvPr>
          <p:cNvCxnSpPr/>
          <p:nvPr/>
        </p:nvCxnSpPr>
        <p:spPr>
          <a:xfrm>
            <a:off x="2610631" y="3498243"/>
            <a:ext cx="0" cy="72000"/>
          </a:xfrm>
          <a:prstGeom prst="line">
            <a:avLst/>
          </a:prstGeom>
          <a:noFill/>
          <a:ln w="22225" cap="flat">
            <a:solidFill>
              <a:srgbClr val="FF6600"/>
            </a:solidFill>
            <a:prstDash val="solid"/>
            <a:miter/>
          </a:ln>
        </p:spPr>
      </p:cxnSp>
      <p:cxnSp>
        <p:nvCxnSpPr>
          <p:cNvPr id="64" name="Straight Connector 63">
            <a:extLst>
              <a:ext uri="{FF2B5EF4-FFF2-40B4-BE49-F238E27FC236}">
                <a16:creationId xmlns:a16="http://schemas.microsoft.com/office/drawing/2014/main" id="{0EE20A01-0DA1-4565-B605-0A9EFADC74D2}"/>
              </a:ext>
            </a:extLst>
          </p:cNvPr>
          <p:cNvCxnSpPr/>
          <p:nvPr/>
        </p:nvCxnSpPr>
        <p:spPr>
          <a:xfrm>
            <a:off x="2676428" y="3588293"/>
            <a:ext cx="0" cy="72000"/>
          </a:xfrm>
          <a:prstGeom prst="line">
            <a:avLst/>
          </a:prstGeom>
          <a:noFill/>
          <a:ln w="22225" cap="flat">
            <a:solidFill>
              <a:srgbClr val="FF6600"/>
            </a:solidFill>
            <a:prstDash val="solid"/>
            <a:miter/>
          </a:ln>
        </p:spPr>
      </p:cxnSp>
      <p:cxnSp>
        <p:nvCxnSpPr>
          <p:cNvPr id="65" name="Straight Connector 64">
            <a:extLst>
              <a:ext uri="{FF2B5EF4-FFF2-40B4-BE49-F238E27FC236}">
                <a16:creationId xmlns:a16="http://schemas.microsoft.com/office/drawing/2014/main" id="{6872CC33-5B67-4006-83A3-1149778F1355}"/>
              </a:ext>
            </a:extLst>
          </p:cNvPr>
          <p:cNvCxnSpPr/>
          <p:nvPr/>
        </p:nvCxnSpPr>
        <p:spPr>
          <a:xfrm>
            <a:off x="2797649" y="3685271"/>
            <a:ext cx="0" cy="72000"/>
          </a:xfrm>
          <a:prstGeom prst="line">
            <a:avLst/>
          </a:prstGeom>
          <a:noFill/>
          <a:ln w="22225" cap="flat">
            <a:solidFill>
              <a:srgbClr val="FF6600"/>
            </a:solidFill>
            <a:prstDash val="solid"/>
            <a:miter/>
          </a:ln>
        </p:spPr>
      </p:cxnSp>
      <p:cxnSp>
        <p:nvCxnSpPr>
          <p:cNvPr id="66" name="Straight Connector 65">
            <a:extLst>
              <a:ext uri="{FF2B5EF4-FFF2-40B4-BE49-F238E27FC236}">
                <a16:creationId xmlns:a16="http://schemas.microsoft.com/office/drawing/2014/main" id="{1B7A0F8C-4772-46DB-9737-9B96C33497DA}"/>
              </a:ext>
            </a:extLst>
          </p:cNvPr>
          <p:cNvCxnSpPr/>
          <p:nvPr/>
        </p:nvCxnSpPr>
        <p:spPr>
          <a:xfrm>
            <a:off x="2849593" y="3688727"/>
            <a:ext cx="0" cy="72000"/>
          </a:xfrm>
          <a:prstGeom prst="line">
            <a:avLst/>
          </a:prstGeom>
          <a:noFill/>
          <a:ln w="22225" cap="flat">
            <a:solidFill>
              <a:srgbClr val="FF6600"/>
            </a:solidFill>
            <a:prstDash val="solid"/>
            <a:miter/>
          </a:ln>
        </p:spPr>
      </p:cxnSp>
      <p:cxnSp>
        <p:nvCxnSpPr>
          <p:cNvPr id="67" name="Straight Connector 66">
            <a:extLst>
              <a:ext uri="{FF2B5EF4-FFF2-40B4-BE49-F238E27FC236}">
                <a16:creationId xmlns:a16="http://schemas.microsoft.com/office/drawing/2014/main" id="{D79369B3-5C38-4031-84D0-82F9EF36A83E}"/>
              </a:ext>
            </a:extLst>
          </p:cNvPr>
          <p:cNvCxnSpPr/>
          <p:nvPr/>
        </p:nvCxnSpPr>
        <p:spPr>
          <a:xfrm>
            <a:off x="2936177" y="3692183"/>
            <a:ext cx="0" cy="72000"/>
          </a:xfrm>
          <a:prstGeom prst="line">
            <a:avLst/>
          </a:prstGeom>
          <a:noFill/>
          <a:ln w="22225" cap="flat">
            <a:solidFill>
              <a:srgbClr val="FF6600"/>
            </a:solidFill>
            <a:prstDash val="solid"/>
            <a:miter/>
          </a:ln>
        </p:spPr>
      </p:cxnSp>
      <p:cxnSp>
        <p:nvCxnSpPr>
          <p:cNvPr id="68" name="Straight Connector 67">
            <a:extLst>
              <a:ext uri="{FF2B5EF4-FFF2-40B4-BE49-F238E27FC236}">
                <a16:creationId xmlns:a16="http://schemas.microsoft.com/office/drawing/2014/main" id="{275FE6EB-2404-4ADA-A704-33FDFD5F56AA}"/>
              </a:ext>
            </a:extLst>
          </p:cNvPr>
          <p:cNvCxnSpPr/>
          <p:nvPr/>
        </p:nvCxnSpPr>
        <p:spPr>
          <a:xfrm>
            <a:off x="3168233" y="3695639"/>
            <a:ext cx="0" cy="72000"/>
          </a:xfrm>
          <a:prstGeom prst="line">
            <a:avLst/>
          </a:prstGeom>
          <a:noFill/>
          <a:ln w="22225" cap="flat">
            <a:solidFill>
              <a:srgbClr val="FF6600"/>
            </a:solidFill>
            <a:prstDash val="solid"/>
            <a:miter/>
          </a:ln>
        </p:spPr>
      </p:cxnSp>
      <p:cxnSp>
        <p:nvCxnSpPr>
          <p:cNvPr id="69" name="Straight Connector 68">
            <a:extLst>
              <a:ext uri="{FF2B5EF4-FFF2-40B4-BE49-F238E27FC236}">
                <a16:creationId xmlns:a16="http://schemas.microsoft.com/office/drawing/2014/main" id="{CF420D4C-36E0-4812-A97C-0BE174F56E6C}"/>
              </a:ext>
            </a:extLst>
          </p:cNvPr>
          <p:cNvCxnSpPr/>
          <p:nvPr/>
        </p:nvCxnSpPr>
        <p:spPr>
          <a:xfrm>
            <a:off x="3206325" y="4169762"/>
            <a:ext cx="0" cy="72000"/>
          </a:xfrm>
          <a:prstGeom prst="line">
            <a:avLst/>
          </a:prstGeom>
          <a:noFill/>
          <a:ln w="22225" cap="flat">
            <a:solidFill>
              <a:schemeClr val="accent1"/>
            </a:solidFill>
            <a:prstDash val="solid"/>
            <a:miter/>
          </a:ln>
        </p:spPr>
      </p:cxnSp>
      <p:cxnSp>
        <p:nvCxnSpPr>
          <p:cNvPr id="70" name="Straight Connector 69">
            <a:extLst>
              <a:ext uri="{FF2B5EF4-FFF2-40B4-BE49-F238E27FC236}">
                <a16:creationId xmlns:a16="http://schemas.microsoft.com/office/drawing/2014/main" id="{CDFB3887-9712-4F01-892D-3CA60C922C9E}"/>
              </a:ext>
            </a:extLst>
          </p:cNvPr>
          <p:cNvCxnSpPr/>
          <p:nvPr/>
        </p:nvCxnSpPr>
        <p:spPr>
          <a:xfrm>
            <a:off x="2984647" y="4037743"/>
            <a:ext cx="0" cy="72000"/>
          </a:xfrm>
          <a:prstGeom prst="line">
            <a:avLst/>
          </a:prstGeom>
          <a:noFill/>
          <a:ln w="22225" cap="flat">
            <a:solidFill>
              <a:schemeClr val="accent1"/>
            </a:solidFill>
            <a:prstDash val="solid"/>
            <a:miter/>
          </a:ln>
        </p:spPr>
      </p:cxnSp>
      <p:cxnSp>
        <p:nvCxnSpPr>
          <p:cNvPr id="71" name="Straight Connector 70">
            <a:extLst>
              <a:ext uri="{FF2B5EF4-FFF2-40B4-BE49-F238E27FC236}">
                <a16:creationId xmlns:a16="http://schemas.microsoft.com/office/drawing/2014/main" id="{E6D56C9F-92CB-42D8-9B24-6E965CF5D616}"/>
              </a:ext>
            </a:extLst>
          </p:cNvPr>
          <p:cNvCxnSpPr/>
          <p:nvPr/>
        </p:nvCxnSpPr>
        <p:spPr>
          <a:xfrm>
            <a:off x="2794143" y="3839911"/>
            <a:ext cx="0" cy="72000"/>
          </a:xfrm>
          <a:prstGeom prst="line">
            <a:avLst/>
          </a:prstGeom>
          <a:noFill/>
          <a:ln w="22225" cap="flat">
            <a:solidFill>
              <a:schemeClr val="accent1"/>
            </a:solidFill>
            <a:prstDash val="solid"/>
            <a:miter/>
          </a:ln>
        </p:spPr>
      </p:cxnSp>
      <p:cxnSp>
        <p:nvCxnSpPr>
          <p:cNvPr id="72" name="Straight Connector 71">
            <a:extLst>
              <a:ext uri="{FF2B5EF4-FFF2-40B4-BE49-F238E27FC236}">
                <a16:creationId xmlns:a16="http://schemas.microsoft.com/office/drawing/2014/main" id="{63F71098-D822-4136-A045-1259DDF767B9}"/>
              </a:ext>
            </a:extLst>
          </p:cNvPr>
          <p:cNvCxnSpPr/>
          <p:nvPr/>
        </p:nvCxnSpPr>
        <p:spPr>
          <a:xfrm>
            <a:off x="2745650" y="3836048"/>
            <a:ext cx="0" cy="72000"/>
          </a:xfrm>
          <a:prstGeom prst="line">
            <a:avLst/>
          </a:prstGeom>
          <a:noFill/>
          <a:ln w="22225" cap="flat">
            <a:solidFill>
              <a:schemeClr val="accent1"/>
            </a:solidFill>
            <a:prstDash val="solid"/>
            <a:miter/>
          </a:ln>
        </p:spPr>
      </p:cxnSp>
      <p:cxnSp>
        <p:nvCxnSpPr>
          <p:cNvPr id="73" name="Straight Connector 72">
            <a:extLst>
              <a:ext uri="{FF2B5EF4-FFF2-40B4-BE49-F238E27FC236}">
                <a16:creationId xmlns:a16="http://schemas.microsoft.com/office/drawing/2014/main" id="{54C6D1CC-F0B6-4A76-9B8F-3D0A1CB6D5A8}"/>
              </a:ext>
            </a:extLst>
          </p:cNvPr>
          <p:cNvCxnSpPr/>
          <p:nvPr/>
        </p:nvCxnSpPr>
        <p:spPr>
          <a:xfrm>
            <a:off x="2537828" y="3672852"/>
            <a:ext cx="0" cy="72000"/>
          </a:xfrm>
          <a:prstGeom prst="line">
            <a:avLst/>
          </a:prstGeom>
          <a:noFill/>
          <a:ln w="22225" cap="flat">
            <a:solidFill>
              <a:schemeClr val="accent1"/>
            </a:solidFill>
            <a:prstDash val="solid"/>
            <a:miter/>
          </a:ln>
        </p:spPr>
      </p:cxnSp>
      <p:cxnSp>
        <p:nvCxnSpPr>
          <p:cNvPr id="74" name="Straight Connector 73">
            <a:extLst>
              <a:ext uri="{FF2B5EF4-FFF2-40B4-BE49-F238E27FC236}">
                <a16:creationId xmlns:a16="http://schemas.microsoft.com/office/drawing/2014/main" id="{7ACA52C9-2789-46F0-A961-33018E673DA3}"/>
              </a:ext>
            </a:extLst>
          </p:cNvPr>
          <p:cNvCxnSpPr/>
          <p:nvPr/>
        </p:nvCxnSpPr>
        <p:spPr>
          <a:xfrm>
            <a:off x="2330006" y="3239491"/>
            <a:ext cx="0" cy="72000"/>
          </a:xfrm>
          <a:prstGeom prst="line">
            <a:avLst/>
          </a:prstGeom>
          <a:noFill/>
          <a:ln w="22225" cap="flat">
            <a:solidFill>
              <a:schemeClr val="accent1"/>
            </a:solidFill>
            <a:prstDash val="solid"/>
            <a:miter/>
          </a:ln>
        </p:spPr>
      </p:cxnSp>
      <p:cxnSp>
        <p:nvCxnSpPr>
          <p:cNvPr id="75" name="Straight Connector 74">
            <a:extLst>
              <a:ext uri="{FF2B5EF4-FFF2-40B4-BE49-F238E27FC236}">
                <a16:creationId xmlns:a16="http://schemas.microsoft.com/office/drawing/2014/main" id="{693721ED-F62F-4C88-9800-B4ABEABC7532}"/>
              </a:ext>
            </a:extLst>
          </p:cNvPr>
          <p:cNvCxnSpPr/>
          <p:nvPr/>
        </p:nvCxnSpPr>
        <p:spPr>
          <a:xfrm>
            <a:off x="2253801" y="3239085"/>
            <a:ext cx="0" cy="72000"/>
          </a:xfrm>
          <a:prstGeom prst="line">
            <a:avLst/>
          </a:prstGeom>
          <a:noFill/>
          <a:ln w="22225" cap="flat">
            <a:solidFill>
              <a:schemeClr val="accent1"/>
            </a:solidFill>
            <a:prstDash val="solid"/>
            <a:miter/>
          </a:ln>
        </p:spPr>
      </p:cxnSp>
      <p:cxnSp>
        <p:nvCxnSpPr>
          <p:cNvPr id="76" name="Straight Connector 75">
            <a:extLst>
              <a:ext uri="{FF2B5EF4-FFF2-40B4-BE49-F238E27FC236}">
                <a16:creationId xmlns:a16="http://schemas.microsoft.com/office/drawing/2014/main" id="{3E4B3714-1A0F-4319-A554-6B5C0F8D842B}"/>
              </a:ext>
            </a:extLst>
          </p:cNvPr>
          <p:cNvCxnSpPr/>
          <p:nvPr/>
        </p:nvCxnSpPr>
        <p:spPr>
          <a:xfrm>
            <a:off x="2167204" y="3179793"/>
            <a:ext cx="0" cy="72000"/>
          </a:xfrm>
          <a:prstGeom prst="line">
            <a:avLst/>
          </a:prstGeom>
          <a:noFill/>
          <a:ln w="22225" cap="flat">
            <a:solidFill>
              <a:schemeClr val="accent1"/>
            </a:solidFill>
            <a:prstDash val="solid"/>
            <a:miter/>
          </a:ln>
        </p:spPr>
      </p:cxnSp>
      <p:cxnSp>
        <p:nvCxnSpPr>
          <p:cNvPr id="77" name="Straight Connector 76">
            <a:extLst>
              <a:ext uri="{FF2B5EF4-FFF2-40B4-BE49-F238E27FC236}">
                <a16:creationId xmlns:a16="http://schemas.microsoft.com/office/drawing/2014/main" id="{BEDD1CAD-172A-4B92-87A4-5CA7DBD0FB90}"/>
              </a:ext>
            </a:extLst>
          </p:cNvPr>
          <p:cNvCxnSpPr/>
          <p:nvPr/>
        </p:nvCxnSpPr>
        <p:spPr>
          <a:xfrm>
            <a:off x="2080607" y="3117037"/>
            <a:ext cx="0" cy="72000"/>
          </a:xfrm>
          <a:prstGeom prst="line">
            <a:avLst/>
          </a:prstGeom>
          <a:noFill/>
          <a:ln w="22225" cap="flat">
            <a:solidFill>
              <a:schemeClr val="accent1"/>
            </a:solidFill>
            <a:prstDash val="solid"/>
            <a:miter/>
          </a:ln>
        </p:spPr>
      </p:cxnSp>
      <p:cxnSp>
        <p:nvCxnSpPr>
          <p:cNvPr id="78" name="Straight Connector 77">
            <a:extLst>
              <a:ext uri="{FF2B5EF4-FFF2-40B4-BE49-F238E27FC236}">
                <a16:creationId xmlns:a16="http://schemas.microsoft.com/office/drawing/2014/main" id="{5C7195A9-0463-458F-A990-29E82EA7484B}"/>
              </a:ext>
            </a:extLst>
          </p:cNvPr>
          <p:cNvCxnSpPr/>
          <p:nvPr/>
        </p:nvCxnSpPr>
        <p:spPr>
          <a:xfrm>
            <a:off x="1886635" y="2849924"/>
            <a:ext cx="0" cy="72000"/>
          </a:xfrm>
          <a:prstGeom prst="line">
            <a:avLst/>
          </a:prstGeom>
          <a:noFill/>
          <a:ln w="22225" cap="flat">
            <a:solidFill>
              <a:schemeClr val="accent1"/>
            </a:solidFill>
            <a:prstDash val="solid"/>
            <a:miter/>
          </a:ln>
        </p:spPr>
      </p:cxnSp>
      <p:cxnSp>
        <p:nvCxnSpPr>
          <p:cNvPr id="79" name="Straight Connector 78">
            <a:extLst>
              <a:ext uri="{FF2B5EF4-FFF2-40B4-BE49-F238E27FC236}">
                <a16:creationId xmlns:a16="http://schemas.microsoft.com/office/drawing/2014/main" id="{4BA395F6-F428-404E-9201-C1A603638A86}"/>
              </a:ext>
            </a:extLst>
          </p:cNvPr>
          <p:cNvCxnSpPr/>
          <p:nvPr/>
        </p:nvCxnSpPr>
        <p:spPr>
          <a:xfrm>
            <a:off x="1848530" y="2794096"/>
            <a:ext cx="0" cy="72000"/>
          </a:xfrm>
          <a:prstGeom prst="line">
            <a:avLst/>
          </a:prstGeom>
          <a:noFill/>
          <a:ln w="22225" cap="flat">
            <a:solidFill>
              <a:schemeClr val="accent1"/>
            </a:solidFill>
            <a:prstDash val="solid"/>
            <a:miter/>
          </a:ln>
        </p:spPr>
      </p:cxnSp>
      <p:cxnSp>
        <p:nvCxnSpPr>
          <p:cNvPr id="80" name="Straight Connector 79">
            <a:extLst>
              <a:ext uri="{FF2B5EF4-FFF2-40B4-BE49-F238E27FC236}">
                <a16:creationId xmlns:a16="http://schemas.microsoft.com/office/drawing/2014/main" id="{CC6FA8B4-19C7-4007-A7D8-069A000078A0}"/>
              </a:ext>
            </a:extLst>
          </p:cNvPr>
          <p:cNvCxnSpPr/>
          <p:nvPr/>
        </p:nvCxnSpPr>
        <p:spPr>
          <a:xfrm>
            <a:off x="1682267" y="2426541"/>
            <a:ext cx="0" cy="72000"/>
          </a:xfrm>
          <a:prstGeom prst="line">
            <a:avLst/>
          </a:prstGeom>
          <a:noFill/>
          <a:ln w="22225" cap="flat">
            <a:solidFill>
              <a:schemeClr val="accent1"/>
            </a:solidFill>
            <a:prstDash val="solid"/>
            <a:miter/>
          </a:ln>
        </p:spPr>
      </p:cxnSp>
      <p:cxnSp>
        <p:nvCxnSpPr>
          <p:cNvPr id="81" name="Straight Connector 80">
            <a:extLst>
              <a:ext uri="{FF2B5EF4-FFF2-40B4-BE49-F238E27FC236}">
                <a16:creationId xmlns:a16="http://schemas.microsoft.com/office/drawing/2014/main" id="{F15CBC39-9784-4C3D-98AC-BAC47D96AED5}"/>
              </a:ext>
            </a:extLst>
          </p:cNvPr>
          <p:cNvCxnSpPr/>
          <p:nvPr/>
        </p:nvCxnSpPr>
        <p:spPr>
          <a:xfrm>
            <a:off x="1622807" y="2392633"/>
            <a:ext cx="0" cy="72000"/>
          </a:xfrm>
          <a:prstGeom prst="line">
            <a:avLst/>
          </a:prstGeom>
          <a:noFill/>
          <a:ln w="22225" cap="flat">
            <a:solidFill>
              <a:schemeClr val="accent1"/>
            </a:solidFill>
            <a:prstDash val="solid"/>
            <a:miter/>
          </a:ln>
        </p:spPr>
      </p:cxnSp>
      <p:cxnSp>
        <p:nvCxnSpPr>
          <p:cNvPr id="82" name="Straight Connector 81">
            <a:extLst>
              <a:ext uri="{FF2B5EF4-FFF2-40B4-BE49-F238E27FC236}">
                <a16:creationId xmlns:a16="http://schemas.microsoft.com/office/drawing/2014/main" id="{96931418-5B53-4F66-808C-6E9B9338BE5F}"/>
              </a:ext>
            </a:extLst>
          </p:cNvPr>
          <p:cNvCxnSpPr/>
          <p:nvPr/>
        </p:nvCxnSpPr>
        <p:spPr>
          <a:xfrm>
            <a:off x="1563347" y="2358725"/>
            <a:ext cx="0" cy="72000"/>
          </a:xfrm>
          <a:prstGeom prst="line">
            <a:avLst/>
          </a:prstGeom>
          <a:noFill/>
          <a:ln w="22225" cap="flat">
            <a:solidFill>
              <a:schemeClr val="accent1"/>
            </a:solidFill>
            <a:prstDash val="solid"/>
            <a:miter/>
          </a:ln>
        </p:spPr>
      </p:cxnSp>
      <p:cxnSp>
        <p:nvCxnSpPr>
          <p:cNvPr id="83" name="Straight Connector 82">
            <a:extLst>
              <a:ext uri="{FF2B5EF4-FFF2-40B4-BE49-F238E27FC236}">
                <a16:creationId xmlns:a16="http://schemas.microsoft.com/office/drawing/2014/main" id="{BDD712D8-6482-470D-AFAE-13F62C37D05C}"/>
              </a:ext>
            </a:extLst>
          </p:cNvPr>
          <p:cNvCxnSpPr/>
          <p:nvPr/>
        </p:nvCxnSpPr>
        <p:spPr>
          <a:xfrm>
            <a:off x="1503887" y="2304033"/>
            <a:ext cx="0" cy="72000"/>
          </a:xfrm>
          <a:prstGeom prst="line">
            <a:avLst/>
          </a:prstGeom>
          <a:noFill/>
          <a:ln w="22225" cap="flat">
            <a:solidFill>
              <a:srgbClr val="002850"/>
            </a:solidFill>
            <a:prstDash val="solid"/>
            <a:miter/>
          </a:ln>
        </p:spPr>
      </p:cxnSp>
      <p:cxnSp>
        <p:nvCxnSpPr>
          <p:cNvPr id="84" name="Straight Connector 83">
            <a:extLst>
              <a:ext uri="{FF2B5EF4-FFF2-40B4-BE49-F238E27FC236}">
                <a16:creationId xmlns:a16="http://schemas.microsoft.com/office/drawing/2014/main" id="{660F3DF7-270F-43EC-B3CB-99C19C4C7F90}"/>
              </a:ext>
            </a:extLst>
          </p:cNvPr>
          <p:cNvCxnSpPr/>
          <p:nvPr/>
        </p:nvCxnSpPr>
        <p:spPr>
          <a:xfrm>
            <a:off x="1454819" y="2249341"/>
            <a:ext cx="0" cy="72000"/>
          </a:xfrm>
          <a:prstGeom prst="line">
            <a:avLst/>
          </a:prstGeom>
          <a:noFill/>
          <a:ln w="22225" cap="flat">
            <a:solidFill>
              <a:schemeClr val="accent1"/>
            </a:solidFill>
            <a:prstDash val="solid"/>
            <a:miter/>
          </a:ln>
        </p:spPr>
      </p:cxnSp>
      <p:sp>
        <p:nvSpPr>
          <p:cNvPr id="85" name="Freeform: Shape 97">
            <a:extLst>
              <a:ext uri="{FF2B5EF4-FFF2-40B4-BE49-F238E27FC236}">
                <a16:creationId xmlns:a16="http://schemas.microsoft.com/office/drawing/2014/main" id="{0A649614-99D2-4FA0-8186-763E9A85FC94}"/>
              </a:ext>
            </a:extLst>
          </p:cNvPr>
          <p:cNvSpPr/>
          <p:nvPr/>
        </p:nvSpPr>
        <p:spPr>
          <a:xfrm>
            <a:off x="1447786" y="2228932"/>
            <a:ext cx="2953287" cy="2651870"/>
          </a:xfrm>
          <a:custGeom>
            <a:avLst/>
            <a:gdLst>
              <a:gd name="connsiteX0" fmla="*/ 3626011 w 3625908"/>
              <a:gd name="connsiteY0" fmla="*/ 3288975 h 3288936"/>
              <a:gd name="connsiteX1" fmla="*/ 3622411 w 3625908"/>
              <a:gd name="connsiteY1" fmla="*/ 3082047 h 3288936"/>
              <a:gd name="connsiteX2" fmla="*/ 3576007 w 3625908"/>
              <a:gd name="connsiteY2" fmla="*/ 3082839 h 3288936"/>
              <a:gd name="connsiteX3" fmla="*/ 3583135 w 3625908"/>
              <a:gd name="connsiteY3" fmla="*/ 3082731 h 3288936"/>
              <a:gd name="connsiteX4" fmla="*/ 3561679 w 3625908"/>
              <a:gd name="connsiteY4" fmla="*/ 3083127 h 3288936"/>
              <a:gd name="connsiteX5" fmla="*/ 3572515 w 3625908"/>
              <a:gd name="connsiteY5" fmla="*/ 3082947 h 3288936"/>
              <a:gd name="connsiteX6" fmla="*/ 3568987 w 3625908"/>
              <a:gd name="connsiteY6" fmla="*/ 2878935 h 3288936"/>
              <a:gd name="connsiteX7" fmla="*/ 3568663 w 3625908"/>
              <a:gd name="connsiteY7" fmla="*/ 2859063 h 3288936"/>
              <a:gd name="connsiteX8" fmla="*/ 2427354 w 3625908"/>
              <a:gd name="connsiteY8" fmla="*/ 2878719 h 3288936"/>
              <a:gd name="connsiteX9" fmla="*/ 2423538 w 3625908"/>
              <a:gd name="connsiteY9" fmla="*/ 2657751 h 3288936"/>
              <a:gd name="connsiteX10" fmla="*/ 2395134 w 3625908"/>
              <a:gd name="connsiteY10" fmla="*/ 2658219 h 3288936"/>
              <a:gd name="connsiteX11" fmla="*/ 2391426 w 3625908"/>
              <a:gd name="connsiteY11" fmla="*/ 2443586 h 3288936"/>
              <a:gd name="connsiteX12" fmla="*/ 1920805 w 3625908"/>
              <a:gd name="connsiteY12" fmla="*/ 2451687 h 3288936"/>
              <a:gd name="connsiteX13" fmla="*/ 1917838 w 3625908"/>
              <a:gd name="connsiteY13" fmla="*/ 2279642 h 3288936"/>
              <a:gd name="connsiteX14" fmla="*/ 1885064 w 3625908"/>
              <a:gd name="connsiteY14" fmla="*/ 2280218 h 3288936"/>
              <a:gd name="connsiteX15" fmla="*/ 1883026 w 3625908"/>
              <a:gd name="connsiteY15" fmla="*/ 2161851 h 3288936"/>
              <a:gd name="connsiteX16" fmla="*/ 1824426 w 3625908"/>
              <a:gd name="connsiteY16" fmla="*/ 2162858 h 3288936"/>
              <a:gd name="connsiteX17" fmla="*/ 1822320 w 3625908"/>
              <a:gd name="connsiteY17" fmla="*/ 2040746 h 3288936"/>
              <a:gd name="connsiteX18" fmla="*/ 1549864 w 3625908"/>
              <a:gd name="connsiteY18" fmla="*/ 2045426 h 3288936"/>
              <a:gd name="connsiteX19" fmla="*/ 1547747 w 3625908"/>
              <a:gd name="connsiteY19" fmla="*/ 1922810 h 3288936"/>
              <a:gd name="connsiteX20" fmla="*/ 1492653 w 3625908"/>
              <a:gd name="connsiteY20" fmla="*/ 1923782 h 3288936"/>
              <a:gd name="connsiteX21" fmla="*/ 1490975 w 3625908"/>
              <a:gd name="connsiteY21" fmla="*/ 1826366 h 3288936"/>
              <a:gd name="connsiteX22" fmla="*/ 1307123 w 3625908"/>
              <a:gd name="connsiteY22" fmla="*/ 1829534 h 3288936"/>
              <a:gd name="connsiteX23" fmla="*/ 1305287 w 3625908"/>
              <a:gd name="connsiteY23" fmla="*/ 1723046 h 3288936"/>
              <a:gd name="connsiteX24" fmla="*/ 1267840 w 3625908"/>
              <a:gd name="connsiteY24" fmla="*/ 1723694 h 3288936"/>
              <a:gd name="connsiteX25" fmla="*/ 1266108 w 3625908"/>
              <a:gd name="connsiteY25" fmla="*/ 1623362 h 3288936"/>
              <a:gd name="connsiteX26" fmla="*/ 1214337 w 3625908"/>
              <a:gd name="connsiteY26" fmla="*/ 1624226 h 3288936"/>
              <a:gd name="connsiteX27" fmla="*/ 1213088 w 3625908"/>
              <a:gd name="connsiteY27" fmla="*/ 1551866 h 3288936"/>
              <a:gd name="connsiteX28" fmla="*/ 1208847 w 3625908"/>
              <a:gd name="connsiteY28" fmla="*/ 1551938 h 3288936"/>
              <a:gd name="connsiteX29" fmla="*/ 1207284 w 3625908"/>
              <a:gd name="connsiteY29" fmla="*/ 1461434 h 3288936"/>
              <a:gd name="connsiteX30" fmla="*/ 1143460 w 3625908"/>
              <a:gd name="connsiteY30" fmla="*/ 1462514 h 3288936"/>
              <a:gd name="connsiteX31" fmla="*/ 1140206 w 3625908"/>
              <a:gd name="connsiteY31" fmla="*/ 1273766 h 3288936"/>
              <a:gd name="connsiteX32" fmla="*/ 960533 w 3625908"/>
              <a:gd name="connsiteY32" fmla="*/ 1276862 h 3288936"/>
              <a:gd name="connsiteX33" fmla="*/ 959244 w 3625908"/>
              <a:gd name="connsiteY33" fmla="*/ 1202018 h 3288936"/>
              <a:gd name="connsiteX34" fmla="*/ 825443 w 3625908"/>
              <a:gd name="connsiteY34" fmla="*/ 1204322 h 3288936"/>
              <a:gd name="connsiteX35" fmla="*/ 824359 w 3625908"/>
              <a:gd name="connsiteY35" fmla="*/ 1141502 h 3288936"/>
              <a:gd name="connsiteX36" fmla="*/ 690130 w 3625908"/>
              <a:gd name="connsiteY36" fmla="*/ 1143806 h 3288936"/>
              <a:gd name="connsiteX37" fmla="*/ 687696 w 3625908"/>
              <a:gd name="connsiteY37" fmla="*/ 1002685 h 3288936"/>
              <a:gd name="connsiteX38" fmla="*/ 608068 w 3625908"/>
              <a:gd name="connsiteY38" fmla="*/ 1004054 h 3288936"/>
              <a:gd name="connsiteX39" fmla="*/ 606682 w 3625908"/>
              <a:gd name="connsiteY39" fmla="*/ 923557 h 3288936"/>
              <a:gd name="connsiteX40" fmla="*/ 561548 w 3625908"/>
              <a:gd name="connsiteY40" fmla="*/ 924349 h 3288936"/>
              <a:gd name="connsiteX41" fmla="*/ 559694 w 3625908"/>
              <a:gd name="connsiteY41" fmla="*/ 816745 h 3288936"/>
              <a:gd name="connsiteX42" fmla="*/ 515112 w 3625908"/>
              <a:gd name="connsiteY42" fmla="*/ 817501 h 3288936"/>
              <a:gd name="connsiteX43" fmla="*/ 513560 w 3625908"/>
              <a:gd name="connsiteY43" fmla="*/ 727501 h 3288936"/>
              <a:gd name="connsiteX44" fmla="*/ 436823 w 3625908"/>
              <a:gd name="connsiteY44" fmla="*/ 728797 h 3288936"/>
              <a:gd name="connsiteX45" fmla="*/ 433665 w 3625908"/>
              <a:gd name="connsiteY45" fmla="*/ 545701 h 3288936"/>
              <a:gd name="connsiteX46" fmla="*/ 393882 w 3625908"/>
              <a:gd name="connsiteY46" fmla="*/ 546385 h 3288936"/>
              <a:gd name="connsiteX47" fmla="*/ 392579 w 3625908"/>
              <a:gd name="connsiteY47" fmla="*/ 470677 h 3288936"/>
              <a:gd name="connsiteX48" fmla="*/ 350948 w 3625908"/>
              <a:gd name="connsiteY48" fmla="*/ 471397 h 3288936"/>
              <a:gd name="connsiteX49" fmla="*/ 348425 w 3625908"/>
              <a:gd name="connsiteY49" fmla="*/ 324938 h 3288936"/>
              <a:gd name="connsiteX50" fmla="*/ 340123 w 3625908"/>
              <a:gd name="connsiteY50" fmla="*/ 325082 h 3288936"/>
              <a:gd name="connsiteX51" fmla="*/ 339439 w 3625908"/>
              <a:gd name="connsiteY51" fmla="*/ 285363 h 3288936"/>
              <a:gd name="connsiteX52" fmla="*/ 247758 w 3625908"/>
              <a:gd name="connsiteY52" fmla="*/ 286944 h 3288936"/>
              <a:gd name="connsiteX53" fmla="*/ 246253 w 3625908"/>
              <a:gd name="connsiteY53" fmla="*/ 199568 h 3288936"/>
              <a:gd name="connsiteX54" fmla="*/ 129793 w 3625908"/>
              <a:gd name="connsiteY54" fmla="*/ 201573 h 3288936"/>
              <a:gd name="connsiteX55" fmla="*/ 129087 w 3625908"/>
              <a:gd name="connsiteY55" fmla="*/ 160623 h 3288936"/>
              <a:gd name="connsiteX56" fmla="*/ 80019 w 3625908"/>
              <a:gd name="connsiteY56" fmla="*/ 161469 h 3288936"/>
              <a:gd name="connsiteX57" fmla="*/ 79263 w 3625908"/>
              <a:gd name="connsiteY57" fmla="*/ 117628 h 3288936"/>
              <a:gd name="connsiteX58" fmla="*/ 51345 w 3625908"/>
              <a:gd name="connsiteY58" fmla="*/ 118107 h 3288936"/>
              <a:gd name="connsiteX59" fmla="*/ 50596 w 3625908"/>
              <a:gd name="connsiteY59" fmla="*/ 74572 h 3288936"/>
              <a:gd name="connsiteX60" fmla="*/ 1402 w 3625908"/>
              <a:gd name="connsiteY60" fmla="*/ 75422 h 3288936"/>
              <a:gd name="connsiteX61" fmla="*/ 103 w 3625908"/>
              <a:gd name="connsiteY61" fmla="*/ 38 h 3288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25908" h="3288936">
                <a:moveTo>
                  <a:pt x="3626011" y="3288975"/>
                </a:moveTo>
                <a:lnTo>
                  <a:pt x="3622411" y="3082047"/>
                </a:lnTo>
                <a:lnTo>
                  <a:pt x="3576007" y="3082839"/>
                </a:lnTo>
                <a:lnTo>
                  <a:pt x="3583135" y="3082731"/>
                </a:lnTo>
                <a:lnTo>
                  <a:pt x="3561679" y="3083127"/>
                </a:lnTo>
                <a:lnTo>
                  <a:pt x="3572515" y="3082947"/>
                </a:lnTo>
                <a:lnTo>
                  <a:pt x="3568987" y="2878935"/>
                </a:lnTo>
                <a:lnTo>
                  <a:pt x="3568663" y="2859063"/>
                </a:lnTo>
                <a:lnTo>
                  <a:pt x="2427354" y="2878719"/>
                </a:lnTo>
                <a:lnTo>
                  <a:pt x="2423538" y="2657751"/>
                </a:lnTo>
                <a:lnTo>
                  <a:pt x="2395134" y="2658219"/>
                </a:lnTo>
                <a:lnTo>
                  <a:pt x="2391426" y="2443586"/>
                </a:lnTo>
                <a:lnTo>
                  <a:pt x="1920805" y="2451687"/>
                </a:lnTo>
                <a:lnTo>
                  <a:pt x="1917838" y="2279642"/>
                </a:lnTo>
                <a:lnTo>
                  <a:pt x="1885064" y="2280218"/>
                </a:lnTo>
                <a:lnTo>
                  <a:pt x="1883026" y="2161851"/>
                </a:lnTo>
                <a:lnTo>
                  <a:pt x="1824426" y="2162858"/>
                </a:lnTo>
                <a:lnTo>
                  <a:pt x="1822320" y="2040746"/>
                </a:lnTo>
                <a:lnTo>
                  <a:pt x="1549864" y="2045426"/>
                </a:lnTo>
                <a:lnTo>
                  <a:pt x="1547747" y="1922810"/>
                </a:lnTo>
                <a:lnTo>
                  <a:pt x="1492653" y="1923782"/>
                </a:lnTo>
                <a:lnTo>
                  <a:pt x="1490975" y="1826366"/>
                </a:lnTo>
                <a:lnTo>
                  <a:pt x="1307123" y="1829534"/>
                </a:lnTo>
                <a:lnTo>
                  <a:pt x="1305287" y="1723046"/>
                </a:lnTo>
                <a:lnTo>
                  <a:pt x="1267840" y="1723694"/>
                </a:lnTo>
                <a:lnTo>
                  <a:pt x="1266108" y="1623362"/>
                </a:lnTo>
                <a:lnTo>
                  <a:pt x="1214337" y="1624226"/>
                </a:lnTo>
                <a:lnTo>
                  <a:pt x="1213088" y="1551866"/>
                </a:lnTo>
                <a:lnTo>
                  <a:pt x="1208847" y="1551938"/>
                </a:lnTo>
                <a:lnTo>
                  <a:pt x="1207284" y="1461434"/>
                </a:lnTo>
                <a:lnTo>
                  <a:pt x="1143460" y="1462514"/>
                </a:lnTo>
                <a:lnTo>
                  <a:pt x="1140206" y="1273766"/>
                </a:lnTo>
                <a:lnTo>
                  <a:pt x="960533" y="1276862"/>
                </a:lnTo>
                <a:lnTo>
                  <a:pt x="959244" y="1202018"/>
                </a:lnTo>
                <a:lnTo>
                  <a:pt x="825443" y="1204322"/>
                </a:lnTo>
                <a:lnTo>
                  <a:pt x="824359" y="1141502"/>
                </a:lnTo>
                <a:lnTo>
                  <a:pt x="690130" y="1143806"/>
                </a:lnTo>
                <a:lnTo>
                  <a:pt x="687696" y="1002685"/>
                </a:lnTo>
                <a:lnTo>
                  <a:pt x="608068" y="1004054"/>
                </a:lnTo>
                <a:lnTo>
                  <a:pt x="606682" y="923557"/>
                </a:lnTo>
                <a:lnTo>
                  <a:pt x="561548" y="924349"/>
                </a:lnTo>
                <a:lnTo>
                  <a:pt x="559694" y="816745"/>
                </a:lnTo>
                <a:lnTo>
                  <a:pt x="515112" y="817501"/>
                </a:lnTo>
                <a:lnTo>
                  <a:pt x="513560" y="727501"/>
                </a:lnTo>
                <a:lnTo>
                  <a:pt x="436823" y="728797"/>
                </a:lnTo>
                <a:lnTo>
                  <a:pt x="433665" y="545701"/>
                </a:lnTo>
                <a:lnTo>
                  <a:pt x="393882" y="546385"/>
                </a:lnTo>
                <a:lnTo>
                  <a:pt x="392579" y="470677"/>
                </a:lnTo>
                <a:lnTo>
                  <a:pt x="350948" y="471397"/>
                </a:lnTo>
                <a:lnTo>
                  <a:pt x="348425" y="324938"/>
                </a:lnTo>
                <a:lnTo>
                  <a:pt x="340123" y="325082"/>
                </a:lnTo>
                <a:lnTo>
                  <a:pt x="339439" y="285363"/>
                </a:lnTo>
                <a:lnTo>
                  <a:pt x="247758" y="286944"/>
                </a:lnTo>
                <a:lnTo>
                  <a:pt x="246253" y="199568"/>
                </a:lnTo>
                <a:lnTo>
                  <a:pt x="129793" y="201573"/>
                </a:lnTo>
                <a:lnTo>
                  <a:pt x="129087" y="160623"/>
                </a:lnTo>
                <a:lnTo>
                  <a:pt x="80019" y="161469"/>
                </a:lnTo>
                <a:lnTo>
                  <a:pt x="79263" y="117628"/>
                </a:lnTo>
                <a:lnTo>
                  <a:pt x="51345" y="118107"/>
                </a:lnTo>
                <a:lnTo>
                  <a:pt x="50596" y="74572"/>
                </a:lnTo>
                <a:lnTo>
                  <a:pt x="1402" y="75422"/>
                </a:lnTo>
                <a:lnTo>
                  <a:pt x="103" y="38"/>
                </a:lnTo>
              </a:path>
            </a:pathLst>
          </a:custGeom>
          <a:noFill/>
          <a:ln w="22225" cap="flat">
            <a:solidFill>
              <a:schemeClr val="accent1"/>
            </a:solidFill>
            <a:prstDash val="solid"/>
            <a:miter/>
          </a:ln>
        </p:spPr>
        <p:txBody>
          <a:bodyPr rtlCol="0" anchor="ctr"/>
          <a:lstStyle/>
          <a:p>
            <a:endParaRPr lang="en-GB"/>
          </a:p>
        </p:txBody>
      </p:sp>
      <p:sp>
        <p:nvSpPr>
          <p:cNvPr id="86" name="Freeform 21">
            <a:extLst>
              <a:ext uri="{FF2B5EF4-FFF2-40B4-BE49-F238E27FC236}">
                <a16:creationId xmlns:a16="http://schemas.microsoft.com/office/drawing/2014/main" id="{43B444D2-5E71-487A-B0C8-CAB9F5892BDB}"/>
              </a:ext>
            </a:extLst>
          </p:cNvPr>
          <p:cNvSpPr>
            <a:spLocks/>
          </p:cNvSpPr>
          <p:nvPr/>
        </p:nvSpPr>
        <p:spPr bwMode="auto">
          <a:xfrm>
            <a:off x="7120980" y="2247473"/>
            <a:ext cx="4351411" cy="277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87" name="Group 86">
            <a:extLst>
              <a:ext uri="{FF2B5EF4-FFF2-40B4-BE49-F238E27FC236}">
                <a16:creationId xmlns:a16="http://schemas.microsoft.com/office/drawing/2014/main" id="{15D09FF9-C962-440F-9283-634A27A44861}"/>
              </a:ext>
            </a:extLst>
          </p:cNvPr>
          <p:cNvGrpSpPr/>
          <p:nvPr/>
        </p:nvGrpSpPr>
        <p:grpSpPr>
          <a:xfrm>
            <a:off x="6557146" y="2085919"/>
            <a:ext cx="552415" cy="2952000"/>
            <a:chOff x="1431940" y="1265887"/>
            <a:chExt cx="552415" cy="2858279"/>
          </a:xfrm>
        </p:grpSpPr>
        <p:sp>
          <p:nvSpPr>
            <p:cNvPr id="88" name="TextBox 87">
              <a:extLst>
                <a:ext uri="{FF2B5EF4-FFF2-40B4-BE49-F238E27FC236}">
                  <a16:creationId xmlns:a16="http://schemas.microsoft.com/office/drawing/2014/main" id="{2AD13EBE-702F-4F2E-B6A5-A3ABA3BB9804}"/>
                </a:ext>
              </a:extLst>
            </p:cNvPr>
            <p:cNvSpPr txBox="1"/>
            <p:nvPr/>
          </p:nvSpPr>
          <p:spPr>
            <a:xfrm>
              <a:off x="1431940" y="1265887"/>
              <a:ext cx="482825"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100</a:t>
              </a:r>
            </a:p>
          </p:txBody>
        </p:sp>
        <p:grpSp>
          <p:nvGrpSpPr>
            <p:cNvPr id="89" name="Group 88">
              <a:extLst>
                <a:ext uri="{FF2B5EF4-FFF2-40B4-BE49-F238E27FC236}">
                  <a16:creationId xmlns:a16="http://schemas.microsoft.com/office/drawing/2014/main" id="{424B9B2A-1396-4EE9-89CF-3CD4B0E80F27}"/>
                </a:ext>
              </a:extLst>
            </p:cNvPr>
            <p:cNvGrpSpPr/>
            <p:nvPr/>
          </p:nvGrpSpPr>
          <p:grpSpPr>
            <a:xfrm>
              <a:off x="1531332" y="1422545"/>
              <a:ext cx="453023" cy="2701621"/>
              <a:chOff x="1531332" y="1422545"/>
              <a:chExt cx="453023" cy="2701621"/>
            </a:xfrm>
          </p:grpSpPr>
          <p:sp>
            <p:nvSpPr>
              <p:cNvPr id="90" name="Line 6">
                <a:extLst>
                  <a:ext uri="{FF2B5EF4-FFF2-40B4-BE49-F238E27FC236}">
                    <a16:creationId xmlns:a16="http://schemas.microsoft.com/office/drawing/2014/main" id="{966C9DC5-1048-4BFA-BD6F-FFFC6B2DA0ED}"/>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1" name="Line 7">
                <a:extLst>
                  <a:ext uri="{FF2B5EF4-FFF2-40B4-BE49-F238E27FC236}">
                    <a16:creationId xmlns:a16="http://schemas.microsoft.com/office/drawing/2014/main" id="{059207D7-D585-4F6D-8974-5CA017C3C3EC}"/>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2" name="Line 8">
                <a:extLst>
                  <a:ext uri="{FF2B5EF4-FFF2-40B4-BE49-F238E27FC236}">
                    <a16:creationId xmlns:a16="http://schemas.microsoft.com/office/drawing/2014/main" id="{55A5F030-293D-4A94-B694-74FBA18A3A71}"/>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3" name="Line 9">
                <a:extLst>
                  <a:ext uri="{FF2B5EF4-FFF2-40B4-BE49-F238E27FC236}">
                    <a16:creationId xmlns:a16="http://schemas.microsoft.com/office/drawing/2014/main" id="{959B5FDB-A5CD-4525-9279-1B797C0763D4}"/>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4" name="Line 10">
                <a:extLst>
                  <a:ext uri="{FF2B5EF4-FFF2-40B4-BE49-F238E27FC236}">
                    <a16:creationId xmlns:a16="http://schemas.microsoft.com/office/drawing/2014/main" id="{3CD3089E-6C96-496B-99DC-C8984B509311}"/>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5" name="Line 11">
                <a:extLst>
                  <a:ext uri="{FF2B5EF4-FFF2-40B4-BE49-F238E27FC236}">
                    <a16:creationId xmlns:a16="http://schemas.microsoft.com/office/drawing/2014/main" id="{BBBFDD8E-7755-46C0-AA76-DAC3185D2284}"/>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6" name="TextBox 95">
                <a:extLst>
                  <a:ext uri="{FF2B5EF4-FFF2-40B4-BE49-F238E27FC236}">
                    <a16:creationId xmlns:a16="http://schemas.microsoft.com/office/drawing/2014/main" id="{7F7F8E05-90DE-4936-9853-8993092C7D55}"/>
                  </a:ext>
                </a:extLst>
              </p:cNvPr>
              <p:cNvSpPr txBox="1"/>
              <p:nvPr/>
            </p:nvSpPr>
            <p:spPr>
              <a:xfrm>
                <a:off x="1531332" y="1790026"/>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80</a:t>
                </a:r>
              </a:p>
            </p:txBody>
          </p:sp>
          <p:sp>
            <p:nvSpPr>
              <p:cNvPr id="97" name="TextBox 96">
                <a:extLst>
                  <a:ext uri="{FF2B5EF4-FFF2-40B4-BE49-F238E27FC236}">
                    <a16:creationId xmlns:a16="http://schemas.microsoft.com/office/drawing/2014/main" id="{B6A4AE82-147A-4018-82A1-ABB88045995C}"/>
                  </a:ext>
                </a:extLst>
              </p:cNvPr>
              <p:cNvSpPr txBox="1"/>
              <p:nvPr/>
            </p:nvSpPr>
            <p:spPr>
              <a:xfrm>
                <a:off x="1531332" y="2288557"/>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60</a:t>
                </a:r>
              </a:p>
            </p:txBody>
          </p:sp>
          <p:sp>
            <p:nvSpPr>
              <p:cNvPr id="98" name="TextBox 97">
                <a:extLst>
                  <a:ext uri="{FF2B5EF4-FFF2-40B4-BE49-F238E27FC236}">
                    <a16:creationId xmlns:a16="http://schemas.microsoft.com/office/drawing/2014/main" id="{98F88664-121C-4669-B258-96D792085A6E}"/>
                  </a:ext>
                </a:extLst>
              </p:cNvPr>
              <p:cNvSpPr txBox="1"/>
              <p:nvPr/>
            </p:nvSpPr>
            <p:spPr>
              <a:xfrm>
                <a:off x="1531332" y="2803210"/>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40</a:t>
                </a:r>
              </a:p>
            </p:txBody>
          </p:sp>
          <p:sp>
            <p:nvSpPr>
              <p:cNvPr id="99" name="TextBox 98">
                <a:extLst>
                  <a:ext uri="{FF2B5EF4-FFF2-40B4-BE49-F238E27FC236}">
                    <a16:creationId xmlns:a16="http://schemas.microsoft.com/office/drawing/2014/main" id="{3C7DBA95-1CFF-4622-B1DA-D76402019663}"/>
                  </a:ext>
                </a:extLst>
              </p:cNvPr>
              <p:cNvSpPr txBox="1"/>
              <p:nvPr/>
            </p:nvSpPr>
            <p:spPr>
              <a:xfrm>
                <a:off x="1531332" y="3307113"/>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20</a:t>
                </a:r>
              </a:p>
            </p:txBody>
          </p:sp>
          <p:sp>
            <p:nvSpPr>
              <p:cNvPr id="100" name="TextBox 99">
                <a:extLst>
                  <a:ext uri="{FF2B5EF4-FFF2-40B4-BE49-F238E27FC236}">
                    <a16:creationId xmlns:a16="http://schemas.microsoft.com/office/drawing/2014/main" id="{8C5AD995-8962-4339-A507-EF7762CF4B86}"/>
                  </a:ext>
                </a:extLst>
              </p:cNvPr>
              <p:cNvSpPr txBox="1"/>
              <p:nvPr/>
            </p:nvSpPr>
            <p:spPr>
              <a:xfrm>
                <a:off x="1630726" y="3816389"/>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grpSp>
      <p:sp>
        <p:nvSpPr>
          <p:cNvPr id="101" name="TextBox 100">
            <a:extLst>
              <a:ext uri="{FF2B5EF4-FFF2-40B4-BE49-F238E27FC236}">
                <a16:creationId xmlns:a16="http://schemas.microsoft.com/office/drawing/2014/main" id="{71E9D754-7A7D-4ECA-A04A-53EF673CA6CA}"/>
              </a:ext>
            </a:extLst>
          </p:cNvPr>
          <p:cNvSpPr txBox="1"/>
          <p:nvPr/>
        </p:nvSpPr>
        <p:spPr>
          <a:xfrm rot="16200000">
            <a:off x="6080502" y="3572083"/>
            <a:ext cx="704039" cy="307777"/>
          </a:xfrm>
          <a:prstGeom prst="rect">
            <a:avLst/>
          </a:prstGeom>
          <a:noFill/>
        </p:spPr>
        <p:txBody>
          <a:bodyPr wrap="none" rtlCol="0">
            <a:spAutoFit/>
          </a:bodyPr>
          <a:lstStyle/>
          <a:p>
            <a:pPr algn="ctr"/>
            <a:r>
              <a:rPr lang="ja-JP" sz="1400">
                <a:solidFill>
                  <a:schemeClr val="tx1"/>
                </a:solidFill>
              </a:rPr>
              <a:t>OS、%</a:t>
            </a:r>
          </a:p>
        </p:txBody>
      </p:sp>
      <p:grpSp>
        <p:nvGrpSpPr>
          <p:cNvPr id="102" name="Group 101">
            <a:extLst>
              <a:ext uri="{FF2B5EF4-FFF2-40B4-BE49-F238E27FC236}">
                <a16:creationId xmlns:a16="http://schemas.microsoft.com/office/drawing/2014/main" id="{65C0E4C3-1567-4DD7-9365-526250AC6DF3}"/>
              </a:ext>
            </a:extLst>
          </p:cNvPr>
          <p:cNvGrpSpPr/>
          <p:nvPr/>
        </p:nvGrpSpPr>
        <p:grpSpPr>
          <a:xfrm>
            <a:off x="7085159" y="5023715"/>
            <a:ext cx="4522514" cy="360147"/>
            <a:chOff x="1513339" y="4356522"/>
            <a:chExt cx="1656510" cy="360147"/>
          </a:xfrm>
        </p:grpSpPr>
        <p:sp>
          <p:nvSpPr>
            <p:cNvPr id="103" name="Line 21">
              <a:extLst>
                <a:ext uri="{FF2B5EF4-FFF2-40B4-BE49-F238E27FC236}">
                  <a16:creationId xmlns:a16="http://schemas.microsoft.com/office/drawing/2014/main" id="{57527C6E-CDDE-46F2-90A6-E2598C302E03}"/>
                </a:ext>
              </a:extLst>
            </p:cNvPr>
            <p:cNvSpPr>
              <a:spLocks noChangeShapeType="1"/>
            </p:cNvSpPr>
            <p:nvPr/>
          </p:nvSpPr>
          <p:spPr bwMode="auto">
            <a:xfrm>
              <a:off x="3105041"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16F5579B-B481-4ADF-8AA6-FF84DCAF180D}"/>
                </a:ext>
              </a:extLst>
            </p:cNvPr>
            <p:cNvSpPr txBox="1"/>
            <p:nvPr/>
          </p:nvSpPr>
          <p:spPr>
            <a:xfrm>
              <a:off x="3034009" y="4428522"/>
              <a:ext cx="135840"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400</a:t>
              </a:r>
            </a:p>
          </p:txBody>
        </p:sp>
        <p:sp>
          <p:nvSpPr>
            <p:cNvPr id="105" name="Line 21">
              <a:extLst>
                <a:ext uri="{FF2B5EF4-FFF2-40B4-BE49-F238E27FC236}">
                  <a16:creationId xmlns:a16="http://schemas.microsoft.com/office/drawing/2014/main" id="{19C99731-E976-408D-9992-0C97E00EBE12}"/>
                </a:ext>
              </a:extLst>
            </p:cNvPr>
            <p:cNvSpPr>
              <a:spLocks noChangeShapeType="1"/>
            </p:cNvSpPr>
            <p:nvPr/>
          </p:nvSpPr>
          <p:spPr bwMode="auto">
            <a:xfrm>
              <a:off x="2729404"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0B2622E5-82CB-4921-B558-AA6F70B1B51D}"/>
                </a:ext>
              </a:extLst>
            </p:cNvPr>
            <p:cNvSpPr txBox="1"/>
            <p:nvPr/>
          </p:nvSpPr>
          <p:spPr>
            <a:xfrm>
              <a:off x="2658372" y="4428522"/>
              <a:ext cx="135840"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300</a:t>
              </a:r>
            </a:p>
          </p:txBody>
        </p:sp>
        <p:sp>
          <p:nvSpPr>
            <p:cNvPr id="107" name="Line 21">
              <a:extLst>
                <a:ext uri="{FF2B5EF4-FFF2-40B4-BE49-F238E27FC236}">
                  <a16:creationId xmlns:a16="http://schemas.microsoft.com/office/drawing/2014/main" id="{0AAB9207-CF30-41DE-84CA-8828B9CAAEFF}"/>
                </a:ext>
              </a:extLst>
            </p:cNvPr>
            <p:cNvSpPr>
              <a:spLocks noChangeShapeType="1"/>
            </p:cNvSpPr>
            <p:nvPr/>
          </p:nvSpPr>
          <p:spPr bwMode="auto">
            <a:xfrm>
              <a:off x="2353768"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215E4D9C-FBA0-4225-BFE8-3EC7A712FE43}"/>
                </a:ext>
              </a:extLst>
            </p:cNvPr>
            <p:cNvSpPr txBox="1"/>
            <p:nvPr/>
          </p:nvSpPr>
          <p:spPr>
            <a:xfrm>
              <a:off x="2282736" y="4428522"/>
              <a:ext cx="135840"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200</a:t>
              </a:r>
            </a:p>
          </p:txBody>
        </p:sp>
        <p:sp>
          <p:nvSpPr>
            <p:cNvPr id="109" name="Line 21">
              <a:extLst>
                <a:ext uri="{FF2B5EF4-FFF2-40B4-BE49-F238E27FC236}">
                  <a16:creationId xmlns:a16="http://schemas.microsoft.com/office/drawing/2014/main" id="{26EABEB8-63CD-429E-A43C-010C62F995E0}"/>
                </a:ext>
              </a:extLst>
            </p:cNvPr>
            <p:cNvSpPr>
              <a:spLocks noChangeShapeType="1"/>
            </p:cNvSpPr>
            <p:nvPr/>
          </p:nvSpPr>
          <p:spPr bwMode="auto">
            <a:xfrm>
              <a:off x="1978131"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AFA5C44F-2BB4-428D-A18D-E343595B9CC2}"/>
                </a:ext>
              </a:extLst>
            </p:cNvPr>
            <p:cNvSpPr txBox="1"/>
            <p:nvPr/>
          </p:nvSpPr>
          <p:spPr>
            <a:xfrm>
              <a:off x="1907099" y="4428522"/>
              <a:ext cx="135840"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100</a:t>
              </a:r>
            </a:p>
          </p:txBody>
        </p:sp>
        <p:sp>
          <p:nvSpPr>
            <p:cNvPr id="111" name="Line 21">
              <a:extLst>
                <a:ext uri="{FF2B5EF4-FFF2-40B4-BE49-F238E27FC236}">
                  <a16:creationId xmlns:a16="http://schemas.microsoft.com/office/drawing/2014/main" id="{6070ADDF-5AF6-4090-9A2A-B5042465EFA5}"/>
                </a:ext>
              </a:extLst>
            </p:cNvPr>
            <p:cNvSpPr>
              <a:spLocks noChangeShapeType="1"/>
            </p:cNvSpPr>
            <p:nvPr/>
          </p:nvSpPr>
          <p:spPr bwMode="auto">
            <a:xfrm>
              <a:off x="1602494"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2F7C363C-8424-4B36-BAC7-55E1EAD898AC}"/>
                </a:ext>
              </a:extLst>
            </p:cNvPr>
            <p:cNvSpPr txBox="1"/>
            <p:nvPr/>
          </p:nvSpPr>
          <p:spPr>
            <a:xfrm>
              <a:off x="1513339" y="4428522"/>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113" name="TextBox 112">
            <a:extLst>
              <a:ext uri="{FF2B5EF4-FFF2-40B4-BE49-F238E27FC236}">
                <a16:creationId xmlns:a16="http://schemas.microsoft.com/office/drawing/2014/main" id="{5B641A90-A8D3-4EE7-94FE-6B6924CFB91A}"/>
              </a:ext>
            </a:extLst>
          </p:cNvPr>
          <p:cNvSpPr txBox="1"/>
          <p:nvPr/>
        </p:nvSpPr>
        <p:spPr>
          <a:xfrm>
            <a:off x="6088896" y="5389871"/>
            <a:ext cx="990977" cy="307777"/>
          </a:xfrm>
          <a:prstGeom prst="rect">
            <a:avLst/>
          </a:prstGeom>
          <a:noFill/>
        </p:spPr>
        <p:txBody>
          <a:bodyPr wrap="none" rtlCol="0">
            <a:spAutoFit/>
          </a:bodyPr>
          <a:lstStyle/>
          <a:p>
            <a:pPr algn="r"/>
            <a:r>
              <a:rPr lang="ja-JP" sz="1400">
                <a:solidFill>
                  <a:schemeClr val="tx1"/>
                </a:solidFill>
              </a:rPr>
              <a:t>リスク有患者数</a:t>
            </a:r>
          </a:p>
        </p:txBody>
      </p:sp>
      <p:sp>
        <p:nvSpPr>
          <p:cNvPr id="114" name="TextBox 113">
            <a:extLst>
              <a:ext uri="{FF2B5EF4-FFF2-40B4-BE49-F238E27FC236}">
                <a16:creationId xmlns:a16="http://schemas.microsoft.com/office/drawing/2014/main" id="{461AED26-27C7-4500-A15B-1413F52DDF70}"/>
              </a:ext>
            </a:extLst>
          </p:cNvPr>
          <p:cNvSpPr txBox="1"/>
          <p:nvPr/>
        </p:nvSpPr>
        <p:spPr>
          <a:xfrm>
            <a:off x="8747967" y="5334702"/>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経過期間、月</a:t>
            </a:r>
          </a:p>
        </p:txBody>
      </p:sp>
      <p:grpSp>
        <p:nvGrpSpPr>
          <p:cNvPr id="115" name="Group 114">
            <a:extLst>
              <a:ext uri="{FF2B5EF4-FFF2-40B4-BE49-F238E27FC236}">
                <a16:creationId xmlns:a16="http://schemas.microsoft.com/office/drawing/2014/main" id="{6CFC8EB1-0009-480F-846F-76220D24D5D5}"/>
              </a:ext>
            </a:extLst>
          </p:cNvPr>
          <p:cNvGrpSpPr/>
          <p:nvPr/>
        </p:nvGrpSpPr>
        <p:grpSpPr>
          <a:xfrm>
            <a:off x="7141308" y="5621219"/>
            <a:ext cx="4366978" cy="288147"/>
            <a:chOff x="1329900" y="6156242"/>
            <a:chExt cx="4366978" cy="288147"/>
          </a:xfrm>
        </p:grpSpPr>
        <p:sp>
          <p:nvSpPr>
            <p:cNvPr id="116" name="TextBox 115">
              <a:extLst>
                <a:ext uri="{FF2B5EF4-FFF2-40B4-BE49-F238E27FC236}">
                  <a16:creationId xmlns:a16="http://schemas.microsoft.com/office/drawing/2014/main" id="{F301D240-0AD6-4AC8-BE51-2CCC38E00652}"/>
                </a:ext>
              </a:extLst>
            </p:cNvPr>
            <p:cNvSpPr txBox="1"/>
            <p:nvPr/>
          </p:nvSpPr>
          <p:spPr>
            <a:xfrm>
              <a:off x="5524789" y="6156242"/>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0</a:t>
              </a:r>
            </a:p>
          </p:txBody>
        </p:sp>
        <p:sp>
          <p:nvSpPr>
            <p:cNvPr id="117" name="TextBox 116">
              <a:extLst>
                <a:ext uri="{FF2B5EF4-FFF2-40B4-BE49-F238E27FC236}">
                  <a16:creationId xmlns:a16="http://schemas.microsoft.com/office/drawing/2014/main" id="{14FFE642-025B-481F-BC49-9A78E26D3B86}"/>
                </a:ext>
              </a:extLst>
            </p:cNvPr>
            <p:cNvSpPr txBox="1"/>
            <p:nvPr/>
          </p:nvSpPr>
          <p:spPr>
            <a:xfrm>
              <a:off x="4499246" y="6156242"/>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1</a:t>
              </a:r>
            </a:p>
          </p:txBody>
        </p:sp>
        <p:sp>
          <p:nvSpPr>
            <p:cNvPr id="118" name="TextBox 117">
              <a:extLst>
                <a:ext uri="{FF2B5EF4-FFF2-40B4-BE49-F238E27FC236}">
                  <a16:creationId xmlns:a16="http://schemas.microsoft.com/office/drawing/2014/main" id="{9082607A-0A5E-43CC-B50D-3577F01F7AE3}"/>
                </a:ext>
              </a:extLst>
            </p:cNvPr>
            <p:cNvSpPr txBox="1"/>
            <p:nvPr/>
          </p:nvSpPr>
          <p:spPr>
            <a:xfrm>
              <a:off x="3473703" y="6156242"/>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2</a:t>
              </a:r>
            </a:p>
          </p:txBody>
        </p:sp>
        <p:sp>
          <p:nvSpPr>
            <p:cNvPr id="119" name="TextBox 118">
              <a:extLst>
                <a:ext uri="{FF2B5EF4-FFF2-40B4-BE49-F238E27FC236}">
                  <a16:creationId xmlns:a16="http://schemas.microsoft.com/office/drawing/2014/main" id="{143FDC83-4BE6-4833-AA92-3F1C3D6BAF01}"/>
                </a:ext>
              </a:extLst>
            </p:cNvPr>
            <p:cNvSpPr txBox="1"/>
            <p:nvPr/>
          </p:nvSpPr>
          <p:spPr>
            <a:xfrm>
              <a:off x="2405135" y="6156242"/>
              <a:ext cx="258139"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11</a:t>
              </a:r>
            </a:p>
          </p:txBody>
        </p:sp>
        <p:sp>
          <p:nvSpPr>
            <p:cNvPr id="120" name="TextBox 119">
              <a:extLst>
                <a:ext uri="{FF2B5EF4-FFF2-40B4-BE49-F238E27FC236}">
                  <a16:creationId xmlns:a16="http://schemas.microsoft.com/office/drawing/2014/main" id="{37E39A36-EEB8-4E9E-9BF8-F24A0B3BBAB1}"/>
                </a:ext>
              </a:extLst>
            </p:cNvPr>
            <p:cNvSpPr txBox="1"/>
            <p:nvPr/>
          </p:nvSpPr>
          <p:spPr>
            <a:xfrm>
              <a:off x="1329900" y="6156242"/>
              <a:ext cx="357525"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119</a:t>
              </a:r>
            </a:p>
          </p:txBody>
        </p:sp>
      </p:grpSp>
      <p:grpSp>
        <p:nvGrpSpPr>
          <p:cNvPr id="121" name="Group 120">
            <a:extLst>
              <a:ext uri="{FF2B5EF4-FFF2-40B4-BE49-F238E27FC236}">
                <a16:creationId xmlns:a16="http://schemas.microsoft.com/office/drawing/2014/main" id="{579757EA-29A5-4D82-A466-3CB5D80DC0C4}"/>
              </a:ext>
            </a:extLst>
          </p:cNvPr>
          <p:cNvGrpSpPr/>
          <p:nvPr/>
        </p:nvGrpSpPr>
        <p:grpSpPr>
          <a:xfrm>
            <a:off x="7184333" y="5895094"/>
            <a:ext cx="4323953" cy="288147"/>
            <a:chOff x="1372925" y="6156242"/>
            <a:chExt cx="4323953" cy="288147"/>
          </a:xfrm>
        </p:grpSpPr>
        <p:sp>
          <p:nvSpPr>
            <p:cNvPr id="122" name="TextBox 121">
              <a:extLst>
                <a:ext uri="{FF2B5EF4-FFF2-40B4-BE49-F238E27FC236}">
                  <a16:creationId xmlns:a16="http://schemas.microsoft.com/office/drawing/2014/main" id="{A11CAEB9-29EC-40C6-BCA5-9C7234AD59FE}"/>
                </a:ext>
              </a:extLst>
            </p:cNvPr>
            <p:cNvSpPr txBox="1"/>
            <p:nvPr/>
          </p:nvSpPr>
          <p:spPr>
            <a:xfrm>
              <a:off x="5524789" y="6156242"/>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0</a:t>
              </a:r>
            </a:p>
          </p:txBody>
        </p:sp>
        <p:sp>
          <p:nvSpPr>
            <p:cNvPr id="123" name="TextBox 122">
              <a:extLst>
                <a:ext uri="{FF2B5EF4-FFF2-40B4-BE49-F238E27FC236}">
                  <a16:creationId xmlns:a16="http://schemas.microsoft.com/office/drawing/2014/main" id="{DB8A1325-0479-4E80-A2FB-AE53F095CBD1}"/>
                </a:ext>
              </a:extLst>
            </p:cNvPr>
            <p:cNvSpPr txBox="1"/>
            <p:nvPr/>
          </p:nvSpPr>
          <p:spPr>
            <a:xfrm>
              <a:off x="4499246" y="6156242"/>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0</a:t>
              </a:r>
            </a:p>
          </p:txBody>
        </p:sp>
        <p:sp>
          <p:nvSpPr>
            <p:cNvPr id="124" name="TextBox 123">
              <a:extLst>
                <a:ext uri="{FF2B5EF4-FFF2-40B4-BE49-F238E27FC236}">
                  <a16:creationId xmlns:a16="http://schemas.microsoft.com/office/drawing/2014/main" id="{4D36B04B-1CE2-4AFF-9210-1903C465E81B}"/>
                </a:ext>
              </a:extLst>
            </p:cNvPr>
            <p:cNvSpPr txBox="1"/>
            <p:nvPr/>
          </p:nvSpPr>
          <p:spPr>
            <a:xfrm>
              <a:off x="3473703" y="6156242"/>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a:t>
              </a:r>
            </a:p>
          </p:txBody>
        </p:sp>
        <p:sp>
          <p:nvSpPr>
            <p:cNvPr id="125" name="TextBox 124">
              <a:extLst>
                <a:ext uri="{FF2B5EF4-FFF2-40B4-BE49-F238E27FC236}">
                  <a16:creationId xmlns:a16="http://schemas.microsoft.com/office/drawing/2014/main" id="{08DEE8B6-1F99-4D0D-810D-1B44FF778D9F}"/>
                </a:ext>
              </a:extLst>
            </p:cNvPr>
            <p:cNvSpPr txBox="1"/>
            <p:nvPr/>
          </p:nvSpPr>
          <p:spPr>
            <a:xfrm>
              <a:off x="2448160" y="6156242"/>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9</a:t>
              </a:r>
            </a:p>
          </p:txBody>
        </p:sp>
        <p:sp>
          <p:nvSpPr>
            <p:cNvPr id="126" name="TextBox 125">
              <a:extLst>
                <a:ext uri="{FF2B5EF4-FFF2-40B4-BE49-F238E27FC236}">
                  <a16:creationId xmlns:a16="http://schemas.microsoft.com/office/drawing/2014/main" id="{7978791A-5561-4122-B085-2B339B397D46}"/>
                </a:ext>
              </a:extLst>
            </p:cNvPr>
            <p:cNvSpPr txBox="1"/>
            <p:nvPr/>
          </p:nvSpPr>
          <p:spPr>
            <a:xfrm>
              <a:off x="1372925" y="6156242"/>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96</a:t>
              </a:r>
            </a:p>
          </p:txBody>
        </p:sp>
      </p:grpSp>
      <p:sp>
        <p:nvSpPr>
          <p:cNvPr id="127" name="TextBox 126">
            <a:extLst>
              <a:ext uri="{FF2B5EF4-FFF2-40B4-BE49-F238E27FC236}">
                <a16:creationId xmlns:a16="http://schemas.microsoft.com/office/drawing/2014/main" id="{07324660-918B-4542-8F11-03981644F82C}"/>
              </a:ext>
            </a:extLst>
          </p:cNvPr>
          <p:cNvSpPr txBox="1"/>
          <p:nvPr/>
        </p:nvSpPr>
        <p:spPr>
          <a:xfrm>
            <a:off x="6665977" y="5607263"/>
            <a:ext cx="413896" cy="307777"/>
          </a:xfrm>
          <a:prstGeom prst="rect">
            <a:avLst/>
          </a:prstGeom>
          <a:noFill/>
        </p:spPr>
        <p:txBody>
          <a:bodyPr wrap="none" rtlCol="0">
            <a:spAutoFit/>
          </a:bodyPr>
          <a:lstStyle/>
          <a:p>
            <a:pPr algn="r"/>
            <a:r>
              <a:rPr lang="ja-JP" sz="1400">
                <a:solidFill>
                  <a:srgbClr val="FF6600"/>
                </a:solidFill>
              </a:rPr>
              <a:t>R0</a:t>
            </a:r>
          </a:p>
        </p:txBody>
      </p:sp>
      <p:sp>
        <p:nvSpPr>
          <p:cNvPr id="128" name="TextBox 127">
            <a:extLst>
              <a:ext uri="{FF2B5EF4-FFF2-40B4-BE49-F238E27FC236}">
                <a16:creationId xmlns:a16="http://schemas.microsoft.com/office/drawing/2014/main" id="{5C2EADB0-37C1-4968-8B09-30E847A0AE8A}"/>
              </a:ext>
            </a:extLst>
          </p:cNvPr>
          <p:cNvSpPr txBox="1"/>
          <p:nvPr/>
        </p:nvSpPr>
        <p:spPr>
          <a:xfrm>
            <a:off x="6337361" y="5885279"/>
            <a:ext cx="742512" cy="307777"/>
          </a:xfrm>
          <a:prstGeom prst="rect">
            <a:avLst/>
          </a:prstGeom>
          <a:noFill/>
        </p:spPr>
        <p:txBody>
          <a:bodyPr wrap="none" rtlCol="0">
            <a:spAutoFit/>
          </a:bodyPr>
          <a:lstStyle/>
          <a:p>
            <a:pPr algn="r"/>
            <a:r>
              <a:rPr lang="ja-JP" sz="1400">
                <a:solidFill>
                  <a:schemeClr val="accent1"/>
                </a:solidFill>
              </a:rPr>
              <a:t>R1–R2</a:t>
            </a:r>
          </a:p>
        </p:txBody>
      </p:sp>
      <p:sp>
        <p:nvSpPr>
          <p:cNvPr id="129" name="TextBox 128">
            <a:extLst>
              <a:ext uri="{FF2B5EF4-FFF2-40B4-BE49-F238E27FC236}">
                <a16:creationId xmlns:a16="http://schemas.microsoft.com/office/drawing/2014/main" id="{A4E7FCA9-6C94-42D1-BD3B-4B5A40EAA642}"/>
              </a:ext>
            </a:extLst>
          </p:cNvPr>
          <p:cNvSpPr txBox="1"/>
          <p:nvPr/>
        </p:nvSpPr>
        <p:spPr>
          <a:xfrm>
            <a:off x="9355786" y="2318845"/>
            <a:ext cx="952504" cy="523220"/>
          </a:xfrm>
          <a:prstGeom prst="rect">
            <a:avLst/>
          </a:prstGeom>
          <a:noFill/>
        </p:spPr>
        <p:txBody>
          <a:bodyPr wrap="none" rtlCol="0">
            <a:spAutoFit/>
          </a:bodyPr>
          <a:lstStyle/>
          <a:p>
            <a:r>
              <a:rPr lang="ja-JP" sz="1400">
                <a:solidFill>
                  <a:srgbClr val="FF6600"/>
                </a:solidFill>
              </a:rPr>
              <a:t>R0</a:t>
            </a:r>
          </a:p>
          <a:p>
            <a:r>
              <a:rPr lang="ja-JP" sz="1400">
                <a:solidFill>
                  <a:srgbClr val="FF6600"/>
                </a:solidFill>
              </a:rPr>
              <a:t>mOS：NR</a:t>
            </a:r>
          </a:p>
        </p:txBody>
      </p:sp>
      <p:sp>
        <p:nvSpPr>
          <p:cNvPr id="131" name="TextBox 130">
            <a:extLst>
              <a:ext uri="{FF2B5EF4-FFF2-40B4-BE49-F238E27FC236}">
                <a16:creationId xmlns:a16="http://schemas.microsoft.com/office/drawing/2014/main" id="{61FB4BE3-3438-42DC-B58D-367E14809DF5}"/>
              </a:ext>
            </a:extLst>
          </p:cNvPr>
          <p:cNvSpPr txBox="1"/>
          <p:nvPr/>
        </p:nvSpPr>
        <p:spPr>
          <a:xfrm>
            <a:off x="7949555" y="3848133"/>
            <a:ext cx="1289135" cy="523220"/>
          </a:xfrm>
          <a:prstGeom prst="rect">
            <a:avLst/>
          </a:prstGeom>
          <a:noFill/>
        </p:spPr>
        <p:txBody>
          <a:bodyPr wrap="none" rtlCol="0">
            <a:spAutoFit/>
          </a:bodyPr>
          <a:lstStyle/>
          <a:p>
            <a:r>
              <a:rPr lang="ja-JP" sz="1400">
                <a:solidFill>
                  <a:schemeClr val="accent1"/>
                </a:solidFill>
              </a:rPr>
              <a:t>R1–R2</a:t>
            </a:r>
          </a:p>
          <a:p>
            <a:r>
              <a:rPr lang="ja-JP" sz="1400">
                <a:solidFill>
                  <a:schemeClr val="accent1"/>
                </a:solidFill>
              </a:rPr>
              <a:t>mOS：173カ月</a:t>
            </a:r>
          </a:p>
        </p:txBody>
      </p:sp>
      <p:sp>
        <p:nvSpPr>
          <p:cNvPr id="133" name="TextBox 132">
            <a:extLst>
              <a:ext uri="{FF2B5EF4-FFF2-40B4-BE49-F238E27FC236}">
                <a16:creationId xmlns:a16="http://schemas.microsoft.com/office/drawing/2014/main" id="{D64B0BC9-2BF6-4E63-B514-DB5D6D2578D4}"/>
              </a:ext>
            </a:extLst>
          </p:cNvPr>
          <p:cNvSpPr txBox="1"/>
          <p:nvPr/>
        </p:nvSpPr>
        <p:spPr>
          <a:xfrm>
            <a:off x="10056510" y="3226055"/>
            <a:ext cx="1686680" cy="738664"/>
          </a:xfrm>
          <a:prstGeom prst="rect">
            <a:avLst/>
          </a:prstGeom>
          <a:noFill/>
        </p:spPr>
        <p:txBody>
          <a:bodyPr wrap="none" rtlCol="0">
            <a:spAutoFit/>
          </a:bodyPr>
          <a:lstStyle/>
          <a:p>
            <a:pPr algn="ctr"/>
            <a:r>
              <a:rPr lang="ja-JP" sz="1400">
                <a:solidFill>
                  <a:schemeClr val="tx1"/>
                </a:solidFill>
              </a:rPr>
              <a:t>HR 0.31</a:t>
            </a:r>
          </a:p>
          <a:p>
            <a:pPr algn="ctr"/>
            <a:r>
              <a:rPr lang="ja-JP" sz="1400">
                <a:solidFill>
                  <a:schemeClr val="tx1"/>
                </a:solidFill>
              </a:rPr>
              <a:t>（95％CI 0.05、1.69）</a:t>
            </a:r>
          </a:p>
          <a:p>
            <a:pPr algn="ctr"/>
            <a:r>
              <a:rPr lang="ja-JP" sz="1400">
                <a:solidFill>
                  <a:schemeClr val="tx1"/>
                </a:solidFill>
              </a:rPr>
              <a:t>p=0.17</a:t>
            </a:r>
          </a:p>
        </p:txBody>
      </p:sp>
      <p:sp>
        <p:nvSpPr>
          <p:cNvPr id="134" name="Freeform: Shape 186">
            <a:extLst>
              <a:ext uri="{FF2B5EF4-FFF2-40B4-BE49-F238E27FC236}">
                <a16:creationId xmlns:a16="http://schemas.microsoft.com/office/drawing/2014/main" id="{5CDB0ACC-74F6-49D4-AECD-B8C1D48459EE}"/>
              </a:ext>
            </a:extLst>
          </p:cNvPr>
          <p:cNvSpPr/>
          <p:nvPr/>
        </p:nvSpPr>
        <p:spPr>
          <a:xfrm>
            <a:off x="7354429" y="2257240"/>
            <a:ext cx="2736000" cy="2669636"/>
          </a:xfrm>
          <a:custGeom>
            <a:avLst/>
            <a:gdLst>
              <a:gd name="connsiteX0" fmla="*/ 3435197 w 3435111"/>
              <a:gd name="connsiteY0" fmla="*/ 3274494 h 3274410"/>
              <a:gd name="connsiteX1" fmla="*/ 3431381 w 3435111"/>
              <a:gd name="connsiteY1" fmla="*/ 1855312 h 3274410"/>
              <a:gd name="connsiteX2" fmla="*/ 1782709 w 3435111"/>
              <a:gd name="connsiteY2" fmla="*/ 1859754 h 3274410"/>
              <a:gd name="connsiteX3" fmla="*/ 1783966 w 3435111"/>
              <a:gd name="connsiteY3" fmla="*/ 1859751 h 3274410"/>
              <a:gd name="connsiteX4" fmla="*/ 1782738 w 3435111"/>
              <a:gd name="connsiteY4" fmla="*/ 1403987 h 3274410"/>
              <a:gd name="connsiteX5" fmla="*/ 1537870 w 3435111"/>
              <a:gd name="connsiteY5" fmla="*/ 1404645 h 3274410"/>
              <a:gd name="connsiteX6" fmla="*/ 1536538 w 3435111"/>
              <a:gd name="connsiteY6" fmla="*/ 910484 h 3274410"/>
              <a:gd name="connsiteX7" fmla="*/ 1438369 w 3435111"/>
              <a:gd name="connsiteY7" fmla="*/ 910750 h 3274410"/>
              <a:gd name="connsiteX8" fmla="*/ 1437325 w 3435111"/>
              <a:gd name="connsiteY8" fmla="*/ 524161 h 3274410"/>
              <a:gd name="connsiteX9" fmla="*/ 1120932 w 3435111"/>
              <a:gd name="connsiteY9" fmla="*/ 525014 h 3274410"/>
              <a:gd name="connsiteX10" fmla="*/ 1120248 w 3435111"/>
              <a:gd name="connsiteY10" fmla="*/ 271638 h 3274410"/>
              <a:gd name="connsiteX11" fmla="*/ 979268 w 3435111"/>
              <a:gd name="connsiteY11" fmla="*/ 272020 h 3274410"/>
              <a:gd name="connsiteX12" fmla="*/ 978785 w 3435111"/>
              <a:gd name="connsiteY12" fmla="*/ 91840 h 3274410"/>
              <a:gd name="connsiteX13" fmla="*/ 172147 w 3435111"/>
              <a:gd name="connsiteY13" fmla="*/ 94014 h 3274410"/>
              <a:gd name="connsiteX14" fmla="*/ 172029 w 3435111"/>
              <a:gd name="connsiteY14" fmla="*/ 49792 h 3274410"/>
              <a:gd name="connsiteX15" fmla="*/ 91831 w 3435111"/>
              <a:gd name="connsiteY15" fmla="*/ 50008 h 3274410"/>
              <a:gd name="connsiteX16" fmla="*/ 91698 w 3435111"/>
              <a:gd name="connsiteY16" fmla="*/ 83 h 3274410"/>
              <a:gd name="connsiteX17" fmla="*/ 85 w 3435111"/>
              <a:gd name="connsiteY17" fmla="*/ 331 h 3274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35111" h="3274410">
                <a:moveTo>
                  <a:pt x="3435197" y="3274494"/>
                </a:moveTo>
                <a:lnTo>
                  <a:pt x="3431381" y="1855312"/>
                </a:lnTo>
                <a:lnTo>
                  <a:pt x="1782709" y="1859754"/>
                </a:lnTo>
                <a:lnTo>
                  <a:pt x="1783966" y="1859751"/>
                </a:lnTo>
                <a:lnTo>
                  <a:pt x="1782738" y="1403987"/>
                </a:lnTo>
                <a:lnTo>
                  <a:pt x="1537870" y="1404645"/>
                </a:lnTo>
                <a:lnTo>
                  <a:pt x="1536538" y="910484"/>
                </a:lnTo>
                <a:lnTo>
                  <a:pt x="1438369" y="910750"/>
                </a:lnTo>
                <a:lnTo>
                  <a:pt x="1437325" y="524161"/>
                </a:lnTo>
                <a:lnTo>
                  <a:pt x="1120932" y="525014"/>
                </a:lnTo>
                <a:lnTo>
                  <a:pt x="1120248" y="271638"/>
                </a:lnTo>
                <a:lnTo>
                  <a:pt x="979268" y="272020"/>
                </a:lnTo>
                <a:lnTo>
                  <a:pt x="978785" y="91840"/>
                </a:lnTo>
                <a:lnTo>
                  <a:pt x="172147" y="94014"/>
                </a:lnTo>
                <a:lnTo>
                  <a:pt x="172029" y="49792"/>
                </a:lnTo>
                <a:lnTo>
                  <a:pt x="91831" y="50008"/>
                </a:lnTo>
                <a:lnTo>
                  <a:pt x="91698" y="83"/>
                </a:lnTo>
                <a:lnTo>
                  <a:pt x="85" y="331"/>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35" name="Straight Connector 134">
            <a:extLst>
              <a:ext uri="{FF2B5EF4-FFF2-40B4-BE49-F238E27FC236}">
                <a16:creationId xmlns:a16="http://schemas.microsoft.com/office/drawing/2014/main" id="{C82FF2E9-C388-452F-8750-FD659317880E}"/>
              </a:ext>
            </a:extLst>
          </p:cNvPr>
          <p:cNvCxnSpPr/>
          <p:nvPr/>
        </p:nvCxnSpPr>
        <p:spPr>
          <a:xfrm>
            <a:off x="7376264" y="2214572"/>
            <a:ext cx="0" cy="72000"/>
          </a:xfrm>
          <a:prstGeom prst="line">
            <a:avLst/>
          </a:prstGeom>
          <a:noFill/>
          <a:ln w="22225" cap="flat">
            <a:solidFill>
              <a:schemeClr val="accent1"/>
            </a:solidFill>
            <a:prstDash val="solid"/>
            <a:miter/>
          </a:ln>
        </p:spPr>
      </p:cxnSp>
      <p:cxnSp>
        <p:nvCxnSpPr>
          <p:cNvPr id="136" name="Straight Connector 135">
            <a:extLst>
              <a:ext uri="{FF2B5EF4-FFF2-40B4-BE49-F238E27FC236}">
                <a16:creationId xmlns:a16="http://schemas.microsoft.com/office/drawing/2014/main" id="{50FEC8D3-5084-4F26-87D3-582612A3C109}"/>
              </a:ext>
            </a:extLst>
          </p:cNvPr>
          <p:cNvCxnSpPr/>
          <p:nvPr/>
        </p:nvCxnSpPr>
        <p:spPr>
          <a:xfrm>
            <a:off x="7423884" y="2262189"/>
            <a:ext cx="0" cy="72000"/>
          </a:xfrm>
          <a:prstGeom prst="line">
            <a:avLst/>
          </a:prstGeom>
          <a:noFill/>
          <a:ln w="22225" cap="flat">
            <a:solidFill>
              <a:schemeClr val="accent1"/>
            </a:solidFill>
            <a:prstDash val="solid"/>
            <a:miter/>
          </a:ln>
        </p:spPr>
      </p:cxnSp>
      <p:cxnSp>
        <p:nvCxnSpPr>
          <p:cNvPr id="137" name="Straight Connector 136">
            <a:extLst>
              <a:ext uri="{FF2B5EF4-FFF2-40B4-BE49-F238E27FC236}">
                <a16:creationId xmlns:a16="http://schemas.microsoft.com/office/drawing/2014/main" id="{E440E878-38E7-4F7F-93E7-DC03F1B831FC}"/>
              </a:ext>
            </a:extLst>
          </p:cNvPr>
          <p:cNvCxnSpPr/>
          <p:nvPr/>
        </p:nvCxnSpPr>
        <p:spPr>
          <a:xfrm>
            <a:off x="7498833" y="2298189"/>
            <a:ext cx="0" cy="72000"/>
          </a:xfrm>
          <a:prstGeom prst="line">
            <a:avLst/>
          </a:prstGeom>
          <a:noFill/>
          <a:ln w="22225" cap="flat">
            <a:solidFill>
              <a:schemeClr val="accent1"/>
            </a:solidFill>
            <a:prstDash val="solid"/>
            <a:miter/>
          </a:ln>
        </p:spPr>
      </p:cxnSp>
      <p:cxnSp>
        <p:nvCxnSpPr>
          <p:cNvPr id="138" name="Straight Connector 137">
            <a:extLst>
              <a:ext uri="{FF2B5EF4-FFF2-40B4-BE49-F238E27FC236}">
                <a16:creationId xmlns:a16="http://schemas.microsoft.com/office/drawing/2014/main" id="{41215423-5B25-4029-A2D9-9413269894CC}"/>
              </a:ext>
            </a:extLst>
          </p:cNvPr>
          <p:cNvCxnSpPr/>
          <p:nvPr/>
        </p:nvCxnSpPr>
        <p:spPr>
          <a:xfrm>
            <a:off x="7537587" y="2299849"/>
            <a:ext cx="0" cy="72000"/>
          </a:xfrm>
          <a:prstGeom prst="line">
            <a:avLst/>
          </a:prstGeom>
          <a:noFill/>
          <a:ln w="22225" cap="flat">
            <a:solidFill>
              <a:schemeClr val="accent1"/>
            </a:solidFill>
            <a:prstDash val="solid"/>
            <a:miter/>
          </a:ln>
        </p:spPr>
      </p:cxnSp>
      <p:cxnSp>
        <p:nvCxnSpPr>
          <p:cNvPr id="139" name="Straight Connector 138">
            <a:extLst>
              <a:ext uri="{FF2B5EF4-FFF2-40B4-BE49-F238E27FC236}">
                <a16:creationId xmlns:a16="http://schemas.microsoft.com/office/drawing/2014/main" id="{6B44F8D9-31C1-4E97-946D-C272A21F0B04}"/>
              </a:ext>
            </a:extLst>
          </p:cNvPr>
          <p:cNvCxnSpPr/>
          <p:nvPr/>
        </p:nvCxnSpPr>
        <p:spPr>
          <a:xfrm>
            <a:off x="7581402" y="2299849"/>
            <a:ext cx="0" cy="72000"/>
          </a:xfrm>
          <a:prstGeom prst="line">
            <a:avLst/>
          </a:prstGeom>
          <a:noFill/>
          <a:ln w="22225" cap="flat">
            <a:solidFill>
              <a:schemeClr val="accent1"/>
            </a:solidFill>
            <a:prstDash val="solid"/>
            <a:miter/>
          </a:ln>
        </p:spPr>
      </p:cxnSp>
      <p:cxnSp>
        <p:nvCxnSpPr>
          <p:cNvPr id="140" name="Straight Connector 139">
            <a:extLst>
              <a:ext uri="{FF2B5EF4-FFF2-40B4-BE49-F238E27FC236}">
                <a16:creationId xmlns:a16="http://schemas.microsoft.com/office/drawing/2014/main" id="{2FD4BC4A-2185-4F29-8BB8-5A15829119F6}"/>
              </a:ext>
            </a:extLst>
          </p:cNvPr>
          <p:cNvCxnSpPr/>
          <p:nvPr/>
        </p:nvCxnSpPr>
        <p:spPr>
          <a:xfrm>
            <a:off x="7625217" y="2299849"/>
            <a:ext cx="0" cy="72000"/>
          </a:xfrm>
          <a:prstGeom prst="line">
            <a:avLst/>
          </a:prstGeom>
          <a:noFill/>
          <a:ln w="22225" cap="flat">
            <a:solidFill>
              <a:schemeClr val="accent1"/>
            </a:solidFill>
            <a:prstDash val="solid"/>
            <a:miter/>
          </a:ln>
        </p:spPr>
      </p:cxnSp>
      <p:cxnSp>
        <p:nvCxnSpPr>
          <p:cNvPr id="141" name="Straight Connector 140">
            <a:extLst>
              <a:ext uri="{FF2B5EF4-FFF2-40B4-BE49-F238E27FC236}">
                <a16:creationId xmlns:a16="http://schemas.microsoft.com/office/drawing/2014/main" id="{911E2C37-84DD-4F48-8509-28E3CCD61CB1}"/>
              </a:ext>
            </a:extLst>
          </p:cNvPr>
          <p:cNvCxnSpPr/>
          <p:nvPr/>
        </p:nvCxnSpPr>
        <p:spPr>
          <a:xfrm>
            <a:off x="7669032" y="2299849"/>
            <a:ext cx="0" cy="72000"/>
          </a:xfrm>
          <a:prstGeom prst="line">
            <a:avLst/>
          </a:prstGeom>
          <a:noFill/>
          <a:ln w="22225" cap="flat">
            <a:solidFill>
              <a:schemeClr val="accent1"/>
            </a:solidFill>
            <a:prstDash val="solid"/>
            <a:miter/>
          </a:ln>
        </p:spPr>
      </p:cxnSp>
      <p:cxnSp>
        <p:nvCxnSpPr>
          <p:cNvPr id="142" name="Straight Connector 141">
            <a:extLst>
              <a:ext uri="{FF2B5EF4-FFF2-40B4-BE49-F238E27FC236}">
                <a16:creationId xmlns:a16="http://schemas.microsoft.com/office/drawing/2014/main" id="{E3CC87F5-C77C-4661-8353-C86E3C2CB072}"/>
              </a:ext>
            </a:extLst>
          </p:cNvPr>
          <p:cNvCxnSpPr/>
          <p:nvPr/>
        </p:nvCxnSpPr>
        <p:spPr>
          <a:xfrm>
            <a:off x="7712847" y="2299849"/>
            <a:ext cx="0" cy="72000"/>
          </a:xfrm>
          <a:prstGeom prst="line">
            <a:avLst/>
          </a:prstGeom>
          <a:noFill/>
          <a:ln w="22225" cap="flat">
            <a:solidFill>
              <a:schemeClr val="accent1"/>
            </a:solidFill>
            <a:prstDash val="solid"/>
            <a:miter/>
          </a:ln>
        </p:spPr>
      </p:cxnSp>
      <p:cxnSp>
        <p:nvCxnSpPr>
          <p:cNvPr id="143" name="Straight Connector 142">
            <a:extLst>
              <a:ext uri="{FF2B5EF4-FFF2-40B4-BE49-F238E27FC236}">
                <a16:creationId xmlns:a16="http://schemas.microsoft.com/office/drawing/2014/main" id="{E39F5481-0EDE-49B3-AAD2-7E25E6153BE6}"/>
              </a:ext>
            </a:extLst>
          </p:cNvPr>
          <p:cNvCxnSpPr/>
          <p:nvPr/>
        </p:nvCxnSpPr>
        <p:spPr>
          <a:xfrm>
            <a:off x="7756662" y="2299849"/>
            <a:ext cx="0" cy="72000"/>
          </a:xfrm>
          <a:prstGeom prst="line">
            <a:avLst/>
          </a:prstGeom>
          <a:noFill/>
          <a:ln w="22225" cap="flat">
            <a:solidFill>
              <a:schemeClr val="accent1"/>
            </a:solidFill>
            <a:prstDash val="solid"/>
            <a:miter/>
          </a:ln>
        </p:spPr>
      </p:cxnSp>
      <p:cxnSp>
        <p:nvCxnSpPr>
          <p:cNvPr id="144" name="Straight Connector 143">
            <a:extLst>
              <a:ext uri="{FF2B5EF4-FFF2-40B4-BE49-F238E27FC236}">
                <a16:creationId xmlns:a16="http://schemas.microsoft.com/office/drawing/2014/main" id="{CCD185C2-C267-4338-97BE-BC38B3D60C6F}"/>
              </a:ext>
            </a:extLst>
          </p:cNvPr>
          <p:cNvCxnSpPr/>
          <p:nvPr/>
        </p:nvCxnSpPr>
        <p:spPr>
          <a:xfrm>
            <a:off x="7800477" y="2299849"/>
            <a:ext cx="0" cy="72000"/>
          </a:xfrm>
          <a:prstGeom prst="line">
            <a:avLst/>
          </a:prstGeom>
          <a:noFill/>
          <a:ln w="22225" cap="flat">
            <a:solidFill>
              <a:schemeClr val="accent1"/>
            </a:solidFill>
            <a:prstDash val="solid"/>
            <a:miter/>
          </a:ln>
        </p:spPr>
      </p:cxnSp>
      <p:cxnSp>
        <p:nvCxnSpPr>
          <p:cNvPr id="145" name="Straight Connector 144">
            <a:extLst>
              <a:ext uri="{FF2B5EF4-FFF2-40B4-BE49-F238E27FC236}">
                <a16:creationId xmlns:a16="http://schemas.microsoft.com/office/drawing/2014/main" id="{F196E201-0A78-44CC-AB0E-30FBA43F1B18}"/>
              </a:ext>
            </a:extLst>
          </p:cNvPr>
          <p:cNvCxnSpPr/>
          <p:nvPr/>
        </p:nvCxnSpPr>
        <p:spPr>
          <a:xfrm>
            <a:off x="7844292" y="2299849"/>
            <a:ext cx="0" cy="72000"/>
          </a:xfrm>
          <a:prstGeom prst="line">
            <a:avLst/>
          </a:prstGeom>
          <a:noFill/>
          <a:ln w="22225" cap="flat">
            <a:solidFill>
              <a:schemeClr val="accent1"/>
            </a:solidFill>
            <a:prstDash val="solid"/>
            <a:miter/>
          </a:ln>
        </p:spPr>
      </p:cxnSp>
      <p:cxnSp>
        <p:nvCxnSpPr>
          <p:cNvPr id="146" name="Straight Connector 145">
            <a:extLst>
              <a:ext uri="{FF2B5EF4-FFF2-40B4-BE49-F238E27FC236}">
                <a16:creationId xmlns:a16="http://schemas.microsoft.com/office/drawing/2014/main" id="{6845C42F-F9E0-4B19-9E4C-1B99C0FEB879}"/>
              </a:ext>
            </a:extLst>
          </p:cNvPr>
          <p:cNvCxnSpPr/>
          <p:nvPr/>
        </p:nvCxnSpPr>
        <p:spPr>
          <a:xfrm>
            <a:off x="7888107" y="2299849"/>
            <a:ext cx="0" cy="72000"/>
          </a:xfrm>
          <a:prstGeom prst="line">
            <a:avLst/>
          </a:prstGeom>
          <a:noFill/>
          <a:ln w="22225" cap="flat">
            <a:solidFill>
              <a:schemeClr val="accent1"/>
            </a:solidFill>
            <a:prstDash val="solid"/>
            <a:miter/>
          </a:ln>
        </p:spPr>
      </p:cxnSp>
      <p:cxnSp>
        <p:nvCxnSpPr>
          <p:cNvPr id="147" name="Straight Connector 146">
            <a:extLst>
              <a:ext uri="{FF2B5EF4-FFF2-40B4-BE49-F238E27FC236}">
                <a16:creationId xmlns:a16="http://schemas.microsoft.com/office/drawing/2014/main" id="{AAAAAD74-B004-424A-841B-B8ADDD3F3DB6}"/>
              </a:ext>
            </a:extLst>
          </p:cNvPr>
          <p:cNvCxnSpPr/>
          <p:nvPr/>
        </p:nvCxnSpPr>
        <p:spPr>
          <a:xfrm>
            <a:off x="7931922" y="2299849"/>
            <a:ext cx="0" cy="72000"/>
          </a:xfrm>
          <a:prstGeom prst="line">
            <a:avLst/>
          </a:prstGeom>
          <a:noFill/>
          <a:ln w="22225" cap="flat">
            <a:solidFill>
              <a:schemeClr val="accent1"/>
            </a:solidFill>
            <a:prstDash val="solid"/>
            <a:miter/>
          </a:ln>
        </p:spPr>
      </p:cxnSp>
      <p:cxnSp>
        <p:nvCxnSpPr>
          <p:cNvPr id="148" name="Straight Connector 147">
            <a:extLst>
              <a:ext uri="{FF2B5EF4-FFF2-40B4-BE49-F238E27FC236}">
                <a16:creationId xmlns:a16="http://schemas.microsoft.com/office/drawing/2014/main" id="{8D5085E2-FDE1-49AC-8FAD-CB618C2B6421}"/>
              </a:ext>
            </a:extLst>
          </p:cNvPr>
          <p:cNvCxnSpPr/>
          <p:nvPr/>
        </p:nvCxnSpPr>
        <p:spPr>
          <a:xfrm>
            <a:off x="7975737" y="2299849"/>
            <a:ext cx="0" cy="72000"/>
          </a:xfrm>
          <a:prstGeom prst="line">
            <a:avLst/>
          </a:prstGeom>
          <a:noFill/>
          <a:ln w="22225" cap="flat">
            <a:solidFill>
              <a:schemeClr val="accent1"/>
            </a:solidFill>
            <a:prstDash val="solid"/>
            <a:miter/>
          </a:ln>
        </p:spPr>
      </p:cxnSp>
      <p:cxnSp>
        <p:nvCxnSpPr>
          <p:cNvPr id="149" name="Straight Connector 148">
            <a:extLst>
              <a:ext uri="{FF2B5EF4-FFF2-40B4-BE49-F238E27FC236}">
                <a16:creationId xmlns:a16="http://schemas.microsoft.com/office/drawing/2014/main" id="{E45563D0-9F54-428F-9321-6E195039C27C}"/>
              </a:ext>
            </a:extLst>
          </p:cNvPr>
          <p:cNvCxnSpPr/>
          <p:nvPr/>
        </p:nvCxnSpPr>
        <p:spPr>
          <a:xfrm>
            <a:off x="8149092" y="2440819"/>
            <a:ext cx="0" cy="72000"/>
          </a:xfrm>
          <a:prstGeom prst="line">
            <a:avLst/>
          </a:prstGeom>
          <a:noFill/>
          <a:ln w="22225" cap="flat">
            <a:solidFill>
              <a:schemeClr val="accent1"/>
            </a:solidFill>
            <a:prstDash val="solid"/>
            <a:miter/>
          </a:ln>
        </p:spPr>
      </p:cxnSp>
      <p:cxnSp>
        <p:nvCxnSpPr>
          <p:cNvPr id="150" name="Straight Connector 149">
            <a:extLst>
              <a:ext uri="{FF2B5EF4-FFF2-40B4-BE49-F238E27FC236}">
                <a16:creationId xmlns:a16="http://schemas.microsoft.com/office/drawing/2014/main" id="{B43D2818-E455-4850-BD34-373C2ED654E9}"/>
              </a:ext>
            </a:extLst>
          </p:cNvPr>
          <p:cNvCxnSpPr/>
          <p:nvPr/>
        </p:nvCxnSpPr>
        <p:spPr>
          <a:xfrm>
            <a:off x="8189097" y="2440819"/>
            <a:ext cx="0" cy="72000"/>
          </a:xfrm>
          <a:prstGeom prst="line">
            <a:avLst/>
          </a:prstGeom>
          <a:noFill/>
          <a:ln w="22225" cap="flat">
            <a:solidFill>
              <a:schemeClr val="accent1"/>
            </a:solidFill>
            <a:prstDash val="solid"/>
            <a:miter/>
          </a:ln>
        </p:spPr>
      </p:cxnSp>
      <p:cxnSp>
        <p:nvCxnSpPr>
          <p:cNvPr id="151" name="Straight Connector 150">
            <a:extLst>
              <a:ext uri="{FF2B5EF4-FFF2-40B4-BE49-F238E27FC236}">
                <a16:creationId xmlns:a16="http://schemas.microsoft.com/office/drawing/2014/main" id="{A295300D-257A-488D-9FCF-5B1D3E91099B}"/>
              </a:ext>
            </a:extLst>
          </p:cNvPr>
          <p:cNvCxnSpPr/>
          <p:nvPr/>
        </p:nvCxnSpPr>
        <p:spPr>
          <a:xfrm>
            <a:off x="8290062" y="2648464"/>
            <a:ext cx="0" cy="72000"/>
          </a:xfrm>
          <a:prstGeom prst="line">
            <a:avLst/>
          </a:prstGeom>
          <a:noFill/>
          <a:ln w="22225" cap="flat">
            <a:solidFill>
              <a:schemeClr val="accent1"/>
            </a:solidFill>
            <a:prstDash val="solid"/>
            <a:miter/>
          </a:ln>
        </p:spPr>
      </p:cxnSp>
      <p:cxnSp>
        <p:nvCxnSpPr>
          <p:cNvPr id="152" name="Straight Connector 151">
            <a:extLst>
              <a:ext uri="{FF2B5EF4-FFF2-40B4-BE49-F238E27FC236}">
                <a16:creationId xmlns:a16="http://schemas.microsoft.com/office/drawing/2014/main" id="{37EFD472-F4BF-4EFD-A81A-81B36ADDB173}"/>
              </a:ext>
            </a:extLst>
          </p:cNvPr>
          <p:cNvCxnSpPr/>
          <p:nvPr/>
        </p:nvCxnSpPr>
        <p:spPr>
          <a:xfrm>
            <a:off x="8431657" y="2648464"/>
            <a:ext cx="0" cy="72000"/>
          </a:xfrm>
          <a:prstGeom prst="line">
            <a:avLst/>
          </a:prstGeom>
          <a:noFill/>
          <a:ln w="22225" cap="flat">
            <a:solidFill>
              <a:schemeClr val="accent1"/>
            </a:solidFill>
            <a:prstDash val="solid"/>
            <a:miter/>
          </a:ln>
        </p:spPr>
      </p:cxnSp>
      <p:cxnSp>
        <p:nvCxnSpPr>
          <p:cNvPr id="153" name="Straight Connector 152">
            <a:extLst>
              <a:ext uri="{FF2B5EF4-FFF2-40B4-BE49-F238E27FC236}">
                <a16:creationId xmlns:a16="http://schemas.microsoft.com/office/drawing/2014/main" id="{6B1B7333-B74E-4E9B-A747-8A17C02BF55C}"/>
              </a:ext>
            </a:extLst>
          </p:cNvPr>
          <p:cNvCxnSpPr/>
          <p:nvPr/>
        </p:nvCxnSpPr>
        <p:spPr>
          <a:xfrm>
            <a:off x="8474682" y="2648464"/>
            <a:ext cx="0" cy="72000"/>
          </a:xfrm>
          <a:prstGeom prst="line">
            <a:avLst/>
          </a:prstGeom>
          <a:noFill/>
          <a:ln w="22225" cap="flat">
            <a:solidFill>
              <a:schemeClr val="accent1"/>
            </a:solidFill>
            <a:prstDash val="solid"/>
            <a:miter/>
          </a:ln>
        </p:spPr>
      </p:cxnSp>
      <p:cxnSp>
        <p:nvCxnSpPr>
          <p:cNvPr id="154" name="Straight Connector 153">
            <a:extLst>
              <a:ext uri="{FF2B5EF4-FFF2-40B4-BE49-F238E27FC236}">
                <a16:creationId xmlns:a16="http://schemas.microsoft.com/office/drawing/2014/main" id="{0F306781-100D-4FBD-8603-150F5D1BB6E0}"/>
              </a:ext>
            </a:extLst>
          </p:cNvPr>
          <p:cNvCxnSpPr/>
          <p:nvPr/>
        </p:nvCxnSpPr>
        <p:spPr>
          <a:xfrm>
            <a:off x="8531044" y="2962755"/>
            <a:ext cx="0" cy="72000"/>
          </a:xfrm>
          <a:prstGeom prst="line">
            <a:avLst/>
          </a:prstGeom>
          <a:noFill/>
          <a:ln w="22225" cap="flat">
            <a:solidFill>
              <a:schemeClr val="accent1"/>
            </a:solidFill>
            <a:prstDash val="solid"/>
            <a:miter/>
          </a:ln>
        </p:spPr>
      </p:cxnSp>
      <p:cxnSp>
        <p:nvCxnSpPr>
          <p:cNvPr id="155" name="Straight Connector 154">
            <a:extLst>
              <a:ext uri="{FF2B5EF4-FFF2-40B4-BE49-F238E27FC236}">
                <a16:creationId xmlns:a16="http://schemas.microsoft.com/office/drawing/2014/main" id="{36E20D8A-3828-4FF0-A893-B72B56FD356D}"/>
              </a:ext>
            </a:extLst>
          </p:cNvPr>
          <p:cNvCxnSpPr/>
          <p:nvPr/>
        </p:nvCxnSpPr>
        <p:spPr>
          <a:xfrm>
            <a:off x="9259871" y="3731639"/>
            <a:ext cx="0" cy="72000"/>
          </a:xfrm>
          <a:prstGeom prst="line">
            <a:avLst/>
          </a:prstGeom>
          <a:noFill/>
          <a:ln w="22225" cap="flat">
            <a:solidFill>
              <a:schemeClr val="accent1"/>
            </a:solidFill>
            <a:prstDash val="solid"/>
            <a:miter/>
          </a:ln>
        </p:spPr>
      </p:cxnSp>
      <p:cxnSp>
        <p:nvCxnSpPr>
          <p:cNvPr id="156" name="Straight Connector 155">
            <a:extLst>
              <a:ext uri="{FF2B5EF4-FFF2-40B4-BE49-F238E27FC236}">
                <a16:creationId xmlns:a16="http://schemas.microsoft.com/office/drawing/2014/main" id="{4EAE1626-9857-493A-9CB8-FDF23DCB9FDD}"/>
              </a:ext>
            </a:extLst>
          </p:cNvPr>
          <p:cNvCxnSpPr/>
          <p:nvPr/>
        </p:nvCxnSpPr>
        <p:spPr>
          <a:xfrm>
            <a:off x="9359432" y="3733607"/>
            <a:ext cx="0" cy="72000"/>
          </a:xfrm>
          <a:prstGeom prst="line">
            <a:avLst/>
          </a:prstGeom>
          <a:noFill/>
          <a:ln w="22225" cap="flat">
            <a:solidFill>
              <a:schemeClr val="accent1"/>
            </a:solidFill>
            <a:prstDash val="solid"/>
            <a:miter/>
          </a:ln>
        </p:spPr>
      </p:cxnSp>
      <p:sp>
        <p:nvSpPr>
          <p:cNvPr id="157" name="Freeform: Shape 216">
            <a:extLst>
              <a:ext uri="{FF2B5EF4-FFF2-40B4-BE49-F238E27FC236}">
                <a16:creationId xmlns:a16="http://schemas.microsoft.com/office/drawing/2014/main" id="{3477A96A-BADF-43AA-A577-BA396570A6D9}"/>
              </a:ext>
            </a:extLst>
          </p:cNvPr>
          <p:cNvSpPr/>
          <p:nvPr/>
        </p:nvSpPr>
        <p:spPr>
          <a:xfrm>
            <a:off x="7354429" y="2257241"/>
            <a:ext cx="3225511" cy="968814"/>
          </a:xfrm>
          <a:custGeom>
            <a:avLst/>
            <a:gdLst>
              <a:gd name="connsiteX0" fmla="*/ 4143097 w 4142983"/>
              <a:gd name="connsiteY0" fmla="*/ 1197120 h 1212419"/>
              <a:gd name="connsiteX1" fmla="*/ 2333736 w 4142983"/>
              <a:gd name="connsiteY1" fmla="*/ 1212423 h 1212419"/>
              <a:gd name="connsiteX2" fmla="*/ 2327724 w 4142983"/>
              <a:gd name="connsiteY2" fmla="*/ 504987 h 1212419"/>
              <a:gd name="connsiteX3" fmla="*/ 1492181 w 4142983"/>
              <a:gd name="connsiteY3" fmla="*/ 512054 h 1212419"/>
              <a:gd name="connsiteX4" fmla="*/ 1489628 w 4142983"/>
              <a:gd name="connsiteY4" fmla="*/ 210150 h 1212419"/>
              <a:gd name="connsiteX5" fmla="*/ 891492 w 4142983"/>
              <a:gd name="connsiteY5" fmla="*/ 215208 h 1212419"/>
              <a:gd name="connsiteX6" fmla="*/ 890221 w 4142983"/>
              <a:gd name="connsiteY6" fmla="*/ 64843 h 1212419"/>
              <a:gd name="connsiteX7" fmla="*/ 313644 w 4142983"/>
              <a:gd name="connsiteY7" fmla="*/ 69718 h 1212419"/>
              <a:gd name="connsiteX8" fmla="*/ 313054 w 4142983"/>
              <a:gd name="connsiteY8" fmla="*/ 4 h 1212419"/>
              <a:gd name="connsiteX9" fmla="*/ 113 w 4142983"/>
              <a:gd name="connsiteY9" fmla="*/ 2650 h 121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2983" h="1212419">
                <a:moveTo>
                  <a:pt x="4143097" y="1197120"/>
                </a:moveTo>
                <a:lnTo>
                  <a:pt x="2333736" y="1212423"/>
                </a:lnTo>
                <a:lnTo>
                  <a:pt x="2327724" y="504987"/>
                </a:lnTo>
                <a:lnTo>
                  <a:pt x="1492181" y="512054"/>
                </a:lnTo>
                <a:lnTo>
                  <a:pt x="1489628" y="210150"/>
                </a:lnTo>
                <a:lnTo>
                  <a:pt x="891492" y="215208"/>
                </a:lnTo>
                <a:lnTo>
                  <a:pt x="890221" y="64843"/>
                </a:lnTo>
                <a:lnTo>
                  <a:pt x="313644" y="69718"/>
                </a:lnTo>
                <a:lnTo>
                  <a:pt x="313054" y="4"/>
                </a:lnTo>
                <a:lnTo>
                  <a:pt x="113" y="2650"/>
                </a:lnTo>
              </a:path>
            </a:pathLst>
          </a:custGeom>
          <a:noFill/>
          <a:ln w="22225"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58" name="Straight Connector 157">
            <a:extLst>
              <a:ext uri="{FF2B5EF4-FFF2-40B4-BE49-F238E27FC236}">
                <a16:creationId xmlns:a16="http://schemas.microsoft.com/office/drawing/2014/main" id="{25DE6439-EFF5-4969-B2DB-A912E1964D7C}"/>
              </a:ext>
            </a:extLst>
          </p:cNvPr>
          <p:cNvCxnSpPr/>
          <p:nvPr/>
        </p:nvCxnSpPr>
        <p:spPr>
          <a:xfrm>
            <a:off x="10579974" y="3176635"/>
            <a:ext cx="0" cy="72000"/>
          </a:xfrm>
          <a:prstGeom prst="line">
            <a:avLst/>
          </a:prstGeom>
          <a:noFill/>
          <a:ln w="22225" cap="flat">
            <a:solidFill>
              <a:srgbClr val="FF6600"/>
            </a:solidFill>
            <a:prstDash val="solid"/>
            <a:miter/>
          </a:ln>
        </p:spPr>
      </p:cxnSp>
      <p:cxnSp>
        <p:nvCxnSpPr>
          <p:cNvPr id="159" name="Straight Connector 158">
            <a:extLst>
              <a:ext uri="{FF2B5EF4-FFF2-40B4-BE49-F238E27FC236}">
                <a16:creationId xmlns:a16="http://schemas.microsoft.com/office/drawing/2014/main" id="{475AE2D4-F19F-4E73-91A2-E67C2A444666}"/>
              </a:ext>
            </a:extLst>
          </p:cNvPr>
          <p:cNvCxnSpPr/>
          <p:nvPr/>
        </p:nvCxnSpPr>
        <p:spPr>
          <a:xfrm>
            <a:off x="10541792" y="3173587"/>
            <a:ext cx="0" cy="72000"/>
          </a:xfrm>
          <a:prstGeom prst="line">
            <a:avLst/>
          </a:prstGeom>
          <a:noFill/>
          <a:ln w="22225" cap="flat">
            <a:solidFill>
              <a:srgbClr val="FF6600"/>
            </a:solidFill>
            <a:prstDash val="solid"/>
            <a:miter/>
          </a:ln>
        </p:spPr>
      </p:cxnSp>
      <p:cxnSp>
        <p:nvCxnSpPr>
          <p:cNvPr id="160" name="Straight Connector 159">
            <a:extLst>
              <a:ext uri="{FF2B5EF4-FFF2-40B4-BE49-F238E27FC236}">
                <a16:creationId xmlns:a16="http://schemas.microsoft.com/office/drawing/2014/main" id="{32073BB0-38F2-4DD1-9E79-FC33610C5D27}"/>
              </a:ext>
            </a:extLst>
          </p:cNvPr>
          <p:cNvCxnSpPr/>
          <p:nvPr/>
        </p:nvCxnSpPr>
        <p:spPr>
          <a:xfrm>
            <a:off x="9238690" y="3182731"/>
            <a:ext cx="0" cy="72000"/>
          </a:xfrm>
          <a:prstGeom prst="line">
            <a:avLst/>
          </a:prstGeom>
          <a:noFill/>
          <a:ln w="22225" cap="flat">
            <a:solidFill>
              <a:srgbClr val="FF6600"/>
            </a:solidFill>
            <a:prstDash val="solid"/>
            <a:miter/>
          </a:ln>
        </p:spPr>
      </p:cxnSp>
      <p:cxnSp>
        <p:nvCxnSpPr>
          <p:cNvPr id="161" name="Straight Connector 160">
            <a:extLst>
              <a:ext uri="{FF2B5EF4-FFF2-40B4-BE49-F238E27FC236}">
                <a16:creationId xmlns:a16="http://schemas.microsoft.com/office/drawing/2014/main" id="{E966C37C-0745-4FD2-B381-E8F24ED98F84}"/>
              </a:ext>
            </a:extLst>
          </p:cNvPr>
          <p:cNvCxnSpPr/>
          <p:nvPr/>
        </p:nvCxnSpPr>
        <p:spPr>
          <a:xfrm>
            <a:off x="9063237" y="2622814"/>
            <a:ext cx="0" cy="72000"/>
          </a:xfrm>
          <a:prstGeom prst="line">
            <a:avLst/>
          </a:prstGeom>
          <a:noFill/>
          <a:ln w="22225" cap="flat">
            <a:solidFill>
              <a:srgbClr val="FF6600"/>
            </a:solidFill>
            <a:prstDash val="solid"/>
            <a:miter/>
          </a:ln>
        </p:spPr>
      </p:cxnSp>
      <p:cxnSp>
        <p:nvCxnSpPr>
          <p:cNvPr id="162" name="Straight Connector 161">
            <a:extLst>
              <a:ext uri="{FF2B5EF4-FFF2-40B4-BE49-F238E27FC236}">
                <a16:creationId xmlns:a16="http://schemas.microsoft.com/office/drawing/2014/main" id="{DEE97BE0-F21B-4EF0-AD49-254BD225DC9B}"/>
              </a:ext>
            </a:extLst>
          </p:cNvPr>
          <p:cNvCxnSpPr/>
          <p:nvPr/>
        </p:nvCxnSpPr>
        <p:spPr>
          <a:xfrm>
            <a:off x="9006656" y="2622627"/>
            <a:ext cx="0" cy="72000"/>
          </a:xfrm>
          <a:prstGeom prst="line">
            <a:avLst/>
          </a:prstGeom>
          <a:noFill/>
          <a:ln w="22225" cap="flat">
            <a:solidFill>
              <a:srgbClr val="FF6600"/>
            </a:solidFill>
            <a:prstDash val="solid"/>
            <a:miter/>
          </a:ln>
        </p:spPr>
      </p:cxnSp>
      <p:cxnSp>
        <p:nvCxnSpPr>
          <p:cNvPr id="163" name="Straight Connector 162">
            <a:extLst>
              <a:ext uri="{FF2B5EF4-FFF2-40B4-BE49-F238E27FC236}">
                <a16:creationId xmlns:a16="http://schemas.microsoft.com/office/drawing/2014/main" id="{66C04AD6-1EE5-408B-8476-246FF993C89D}"/>
              </a:ext>
            </a:extLst>
          </p:cNvPr>
          <p:cNvCxnSpPr/>
          <p:nvPr/>
        </p:nvCxnSpPr>
        <p:spPr>
          <a:xfrm>
            <a:off x="8950075" y="2622440"/>
            <a:ext cx="0" cy="72000"/>
          </a:xfrm>
          <a:prstGeom prst="line">
            <a:avLst/>
          </a:prstGeom>
          <a:noFill/>
          <a:ln w="22225" cap="flat">
            <a:solidFill>
              <a:srgbClr val="FF6600"/>
            </a:solidFill>
            <a:prstDash val="solid"/>
            <a:miter/>
          </a:ln>
        </p:spPr>
      </p:cxnSp>
      <p:cxnSp>
        <p:nvCxnSpPr>
          <p:cNvPr id="164" name="Straight Connector 163">
            <a:extLst>
              <a:ext uri="{FF2B5EF4-FFF2-40B4-BE49-F238E27FC236}">
                <a16:creationId xmlns:a16="http://schemas.microsoft.com/office/drawing/2014/main" id="{0690B4EC-24D8-4A97-B0FE-C90D19DA0698}"/>
              </a:ext>
            </a:extLst>
          </p:cNvPr>
          <p:cNvCxnSpPr/>
          <p:nvPr/>
        </p:nvCxnSpPr>
        <p:spPr>
          <a:xfrm>
            <a:off x="8811198" y="2622253"/>
            <a:ext cx="0" cy="72000"/>
          </a:xfrm>
          <a:prstGeom prst="line">
            <a:avLst/>
          </a:prstGeom>
          <a:noFill/>
          <a:ln w="22225" cap="flat">
            <a:solidFill>
              <a:srgbClr val="FF6600"/>
            </a:solidFill>
            <a:prstDash val="solid"/>
            <a:miter/>
          </a:ln>
        </p:spPr>
      </p:cxnSp>
      <p:cxnSp>
        <p:nvCxnSpPr>
          <p:cNvPr id="165" name="Straight Connector 164">
            <a:extLst>
              <a:ext uri="{FF2B5EF4-FFF2-40B4-BE49-F238E27FC236}">
                <a16:creationId xmlns:a16="http://schemas.microsoft.com/office/drawing/2014/main" id="{C4DAA86B-2F4C-4231-8BFD-F976384A5574}"/>
              </a:ext>
            </a:extLst>
          </p:cNvPr>
          <p:cNvCxnSpPr/>
          <p:nvPr/>
        </p:nvCxnSpPr>
        <p:spPr>
          <a:xfrm>
            <a:off x="8654033" y="2622066"/>
            <a:ext cx="0" cy="72000"/>
          </a:xfrm>
          <a:prstGeom prst="line">
            <a:avLst/>
          </a:prstGeom>
          <a:noFill/>
          <a:ln w="22225" cap="flat">
            <a:solidFill>
              <a:srgbClr val="FF6600"/>
            </a:solidFill>
            <a:prstDash val="solid"/>
            <a:miter/>
          </a:ln>
        </p:spPr>
      </p:cxnSp>
      <p:cxnSp>
        <p:nvCxnSpPr>
          <p:cNvPr id="166" name="Straight Connector 165">
            <a:extLst>
              <a:ext uri="{FF2B5EF4-FFF2-40B4-BE49-F238E27FC236}">
                <a16:creationId xmlns:a16="http://schemas.microsoft.com/office/drawing/2014/main" id="{E1D558D3-14EB-4FF2-A54E-FDE00E016C04}"/>
              </a:ext>
            </a:extLst>
          </p:cNvPr>
          <p:cNvCxnSpPr/>
          <p:nvPr/>
        </p:nvCxnSpPr>
        <p:spPr>
          <a:xfrm>
            <a:off x="8259124" y="2390231"/>
            <a:ext cx="0" cy="72000"/>
          </a:xfrm>
          <a:prstGeom prst="line">
            <a:avLst/>
          </a:prstGeom>
          <a:noFill/>
          <a:ln w="22225" cap="flat">
            <a:solidFill>
              <a:srgbClr val="FF6600"/>
            </a:solidFill>
            <a:prstDash val="solid"/>
            <a:miter/>
          </a:ln>
        </p:spPr>
      </p:cxnSp>
      <p:cxnSp>
        <p:nvCxnSpPr>
          <p:cNvPr id="167" name="Straight Connector 166">
            <a:extLst>
              <a:ext uri="{FF2B5EF4-FFF2-40B4-BE49-F238E27FC236}">
                <a16:creationId xmlns:a16="http://schemas.microsoft.com/office/drawing/2014/main" id="{490064AE-DA8C-4C86-B0DD-F61B70AE8FA6}"/>
              </a:ext>
            </a:extLst>
          </p:cNvPr>
          <p:cNvCxnSpPr/>
          <p:nvPr/>
        </p:nvCxnSpPr>
        <p:spPr>
          <a:xfrm>
            <a:off x="8193399" y="2390044"/>
            <a:ext cx="0" cy="72000"/>
          </a:xfrm>
          <a:prstGeom prst="line">
            <a:avLst/>
          </a:prstGeom>
          <a:noFill/>
          <a:ln w="22225" cap="flat">
            <a:solidFill>
              <a:srgbClr val="FF6600"/>
            </a:solidFill>
            <a:prstDash val="solid"/>
            <a:miter/>
          </a:ln>
        </p:spPr>
      </p:cxnSp>
      <p:cxnSp>
        <p:nvCxnSpPr>
          <p:cNvPr id="168" name="Straight Connector 167">
            <a:extLst>
              <a:ext uri="{FF2B5EF4-FFF2-40B4-BE49-F238E27FC236}">
                <a16:creationId xmlns:a16="http://schemas.microsoft.com/office/drawing/2014/main" id="{89277844-7AFE-44CB-8A2D-59D85816C647}"/>
              </a:ext>
            </a:extLst>
          </p:cNvPr>
          <p:cNvCxnSpPr/>
          <p:nvPr/>
        </p:nvCxnSpPr>
        <p:spPr>
          <a:xfrm>
            <a:off x="8078906" y="2389857"/>
            <a:ext cx="0" cy="72000"/>
          </a:xfrm>
          <a:prstGeom prst="line">
            <a:avLst/>
          </a:prstGeom>
          <a:noFill/>
          <a:ln w="22225" cap="flat">
            <a:solidFill>
              <a:srgbClr val="FF6600"/>
            </a:solidFill>
            <a:prstDash val="solid"/>
            <a:miter/>
          </a:ln>
        </p:spPr>
      </p:cxnSp>
      <p:cxnSp>
        <p:nvCxnSpPr>
          <p:cNvPr id="169" name="Straight Connector 168">
            <a:extLst>
              <a:ext uri="{FF2B5EF4-FFF2-40B4-BE49-F238E27FC236}">
                <a16:creationId xmlns:a16="http://schemas.microsoft.com/office/drawing/2014/main" id="{A1C840DF-3498-4575-B2D6-32B0D31269DD}"/>
              </a:ext>
            </a:extLst>
          </p:cNvPr>
          <p:cNvCxnSpPr/>
          <p:nvPr/>
        </p:nvCxnSpPr>
        <p:spPr>
          <a:xfrm>
            <a:off x="7549885" y="2225078"/>
            <a:ext cx="0" cy="72000"/>
          </a:xfrm>
          <a:prstGeom prst="line">
            <a:avLst/>
          </a:prstGeom>
          <a:noFill/>
          <a:ln w="22225" cap="flat">
            <a:solidFill>
              <a:srgbClr val="FF6600"/>
            </a:solidFill>
            <a:prstDash val="solid"/>
            <a:miter/>
          </a:ln>
        </p:spPr>
      </p:cxnSp>
      <p:cxnSp>
        <p:nvCxnSpPr>
          <p:cNvPr id="170" name="Straight Connector 169">
            <a:extLst>
              <a:ext uri="{FF2B5EF4-FFF2-40B4-BE49-F238E27FC236}">
                <a16:creationId xmlns:a16="http://schemas.microsoft.com/office/drawing/2014/main" id="{AC7E2558-3B44-46DD-8AD2-2B50C015479E}"/>
              </a:ext>
            </a:extLst>
          </p:cNvPr>
          <p:cNvCxnSpPr/>
          <p:nvPr/>
        </p:nvCxnSpPr>
        <p:spPr>
          <a:xfrm>
            <a:off x="7494146" y="2225078"/>
            <a:ext cx="0" cy="72000"/>
          </a:xfrm>
          <a:prstGeom prst="line">
            <a:avLst/>
          </a:prstGeom>
          <a:noFill/>
          <a:ln w="22225" cap="flat">
            <a:solidFill>
              <a:srgbClr val="FF6600"/>
            </a:solidFill>
            <a:prstDash val="solid"/>
            <a:miter/>
          </a:ln>
        </p:spPr>
      </p:cxnSp>
      <p:cxnSp>
        <p:nvCxnSpPr>
          <p:cNvPr id="171" name="Straight Connector 170">
            <a:extLst>
              <a:ext uri="{FF2B5EF4-FFF2-40B4-BE49-F238E27FC236}">
                <a16:creationId xmlns:a16="http://schemas.microsoft.com/office/drawing/2014/main" id="{8CBEF6C4-7881-4AEF-88E9-3B9C5E4E26FC}"/>
              </a:ext>
            </a:extLst>
          </p:cNvPr>
          <p:cNvCxnSpPr/>
          <p:nvPr/>
        </p:nvCxnSpPr>
        <p:spPr>
          <a:xfrm>
            <a:off x="7438407" y="2225078"/>
            <a:ext cx="0" cy="72000"/>
          </a:xfrm>
          <a:prstGeom prst="line">
            <a:avLst/>
          </a:prstGeom>
          <a:noFill/>
          <a:ln w="22225" cap="flat">
            <a:solidFill>
              <a:srgbClr val="FF6600"/>
            </a:solidFill>
            <a:prstDash val="solid"/>
            <a:miter/>
          </a:ln>
        </p:spPr>
      </p:cxnSp>
      <p:cxnSp>
        <p:nvCxnSpPr>
          <p:cNvPr id="172" name="Straight Connector 171">
            <a:extLst>
              <a:ext uri="{FF2B5EF4-FFF2-40B4-BE49-F238E27FC236}">
                <a16:creationId xmlns:a16="http://schemas.microsoft.com/office/drawing/2014/main" id="{5315DC10-2675-4BD4-8974-43E30D076069}"/>
              </a:ext>
            </a:extLst>
          </p:cNvPr>
          <p:cNvCxnSpPr/>
          <p:nvPr/>
        </p:nvCxnSpPr>
        <p:spPr>
          <a:xfrm>
            <a:off x="7358284" y="2225078"/>
            <a:ext cx="0" cy="72000"/>
          </a:xfrm>
          <a:prstGeom prst="line">
            <a:avLst/>
          </a:prstGeom>
          <a:noFill/>
          <a:ln w="22225" cap="flat">
            <a:solidFill>
              <a:srgbClr val="FF6600"/>
            </a:solidFill>
            <a:prstDash val="solid"/>
            <a:miter/>
          </a:ln>
        </p:spPr>
      </p:cxnSp>
    </p:spTree>
    <p:extLst>
      <p:ext uri="{BB962C8B-B14F-4D97-AF65-F5344CB8AC3E}">
        <p14:creationId xmlns:p14="http://schemas.microsoft.com/office/powerpoint/2010/main" val="13504784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MA04.01：ステージIIIの胸腺上皮性腫瘍（TET）における集学的治療と転帰：フランスのRYTHMICネットワークからの遡及的分析 – Benitez JC、他</a:t>
            </a:r>
          </a:p>
        </p:txBody>
      </p:sp>
      <p:sp>
        <p:nvSpPr>
          <p:cNvPr id="3" name="Content Placeholder 2"/>
          <p:cNvSpPr>
            <a:spLocks noGrp="1"/>
          </p:cNvSpPr>
          <p:nvPr>
            <p:ph idx="1"/>
          </p:nvPr>
        </p:nvSpPr>
        <p:spPr/>
        <p:txBody>
          <a:bodyPr/>
          <a:lstStyle/>
          <a:p>
            <a:r>
              <a:rPr lang="ja-JP" b="1"/>
              <a:t>主要な結果（続き）</a:t>
            </a:r>
          </a:p>
          <a:p>
            <a:pPr>
              <a:spcBef>
                <a:spcPts val="21000"/>
              </a:spcBef>
            </a:pPr>
            <a:r>
              <a:rPr lang="ja-JP" b="1"/>
              <a:t>結論</a:t>
            </a:r>
          </a:p>
          <a:p>
            <a:pPr lvl="1"/>
            <a:r>
              <a:rPr lang="ja-JP"/>
              <a:t>ステージIIIの胸腺上皮性腫瘍の患者では、特にR1-R2の患者において、補助放射線療法によりDFSが改善する可能性があります</a:t>
            </a:r>
          </a:p>
          <a:p>
            <a:pPr>
              <a:spcBef>
                <a:spcPts val="1800"/>
              </a:spcBef>
            </a:pPr>
            <a:endParaRPr lang="en-US" b="1" dirty="0"/>
          </a:p>
        </p:txBody>
      </p:sp>
      <p:sp>
        <p:nvSpPr>
          <p:cNvPr id="5" name="Text Placeholder 4"/>
          <p:cNvSpPr>
            <a:spLocks noGrp="1"/>
          </p:cNvSpPr>
          <p:nvPr>
            <p:ph type="body" sz="quarter" idx="11"/>
          </p:nvPr>
        </p:nvSpPr>
        <p:spPr/>
        <p:txBody>
          <a:bodyPr/>
          <a:lstStyle/>
          <a:p>
            <a:r>
              <a:rPr lang="ja-JP"/>
              <a:t>Benitez JC、他J Thorac Oncol 2021年16（補遺）：抄録番号 MA04.01</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1585455883"/>
              </p:ext>
            </p:extLst>
          </p:nvPr>
        </p:nvGraphicFramePr>
        <p:xfrm>
          <a:off x="626154" y="1733843"/>
          <a:ext cx="3776745" cy="2058720"/>
        </p:xfrm>
        <a:graphic>
          <a:graphicData uri="http://schemas.openxmlformats.org/drawingml/2006/table">
            <a:tbl>
              <a:tblPr>
                <a:tableStyleId>{BC89EF96-8CEA-46FF-86C4-4CE0E7609802}</a:tableStyleId>
              </a:tblPr>
              <a:tblGrid>
                <a:gridCol w="2536668">
                  <a:extLst>
                    <a:ext uri="{9D8B030D-6E8A-4147-A177-3AD203B41FA5}">
                      <a16:colId xmlns:a16="http://schemas.microsoft.com/office/drawing/2014/main" val="571746565"/>
                    </a:ext>
                  </a:extLst>
                </a:gridCol>
                <a:gridCol w="1240077">
                  <a:extLst>
                    <a:ext uri="{9D8B030D-6E8A-4147-A177-3AD203B41FA5}">
                      <a16:colId xmlns:a16="http://schemas.microsoft.com/office/drawing/2014/main" val="3673068908"/>
                    </a:ext>
                  </a:extLst>
                </a:gridCol>
              </a:tblGrid>
              <a:tr h="270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b="1" u="none" strike="noStrike">
                          <a:solidFill>
                            <a:schemeClr val="tx2"/>
                          </a:solidFill>
                          <a:latin typeface="+mn-lt"/>
                          <a:ea typeface="MS Mincho"/>
                          <a:cs typeface="+mn-cs"/>
                        </a:rPr>
                        <a:t>切除状態、n（%）</a:t>
                      </a:r>
                    </a:p>
                  </a:txBody>
                  <a:tcPr marT="18000" marB="180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a:solidFill>
                            <a:schemeClr val="tx2"/>
                          </a:solidFill>
                          <a:latin typeface="+mn-lt"/>
                          <a:ea typeface="MS Mincho"/>
                        </a:rPr>
                        <a:t>n=254</a:t>
                      </a:r>
                    </a:p>
                  </a:txBody>
                  <a:tcPr marT="18000" marB="180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誘導</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55（15）</a:t>
                      </a:r>
                    </a:p>
                  </a:txBody>
                  <a:tcPr marT="18000" marB="18000" anchor="b"/>
                </a:tc>
                <a:extLst>
                  <a:ext uri="{0D108BD9-81ED-4DB2-BD59-A6C34878D82A}">
                    <a16:rowId xmlns:a16="http://schemas.microsoft.com/office/drawing/2014/main" val="2424677344"/>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切除術</a:t>
                      </a:r>
                    </a:p>
                    <a:p>
                      <a:pPr marL="180975" indent="0" algn="l" defTabSz="914400" rtl="0" eaLnBrk="1" fontAlgn="b" latinLnBrk="0" hangingPunct="1">
                        <a:lnSpc>
                          <a:spcPct val="100000"/>
                        </a:lnSpc>
                      </a:pPr>
                      <a:r>
                        <a:rPr lang="ja-JP" sz="1600" u="none" strike="noStrike">
                          <a:solidFill>
                            <a:schemeClr val="tx1"/>
                          </a:solidFill>
                          <a:latin typeface="+mn-lt"/>
                          <a:ea typeface="MS Mincho"/>
                          <a:cs typeface="+mn-cs"/>
                        </a:rPr>
                        <a:t>R0</a:t>
                      </a:r>
                    </a:p>
                    <a:p>
                      <a:pPr marL="180975" indent="0" algn="l" defTabSz="914400" rtl="0" eaLnBrk="1" fontAlgn="b" latinLnBrk="0" hangingPunct="1">
                        <a:lnSpc>
                          <a:spcPct val="100000"/>
                        </a:lnSpc>
                      </a:pPr>
                      <a:r>
                        <a:rPr lang="ja-JP" sz="1600" u="none" strike="noStrike">
                          <a:solidFill>
                            <a:schemeClr val="tx1"/>
                          </a:solidFill>
                          <a:latin typeface="+mn-lt"/>
                          <a:ea typeface="MS Mincho"/>
                          <a:cs typeface="+mn-cs"/>
                        </a:rPr>
                        <a:t>R1</a:t>
                      </a:r>
                    </a:p>
                    <a:p>
                      <a:pPr marL="180975" indent="0" algn="l" defTabSz="914400" rtl="0" eaLnBrk="1" fontAlgn="b" latinLnBrk="0" hangingPunct="1">
                        <a:lnSpc>
                          <a:spcPct val="100000"/>
                        </a:lnSpc>
                      </a:pPr>
                      <a:r>
                        <a:rPr lang="ja-JP" sz="1600" u="none" strike="noStrike">
                          <a:solidFill>
                            <a:schemeClr val="tx1"/>
                          </a:solidFill>
                          <a:latin typeface="+mn-lt"/>
                          <a:ea typeface="MS Mincho"/>
                          <a:cs typeface="+mn-cs"/>
                        </a:rPr>
                        <a:t>R2</a:t>
                      </a:r>
                    </a:p>
                    <a:p>
                      <a:pPr marL="180975" indent="0" algn="l" defTabSz="914400" rtl="0" eaLnBrk="1" fontAlgn="b" latinLnBrk="0" hangingPunct="1">
                        <a:lnSpc>
                          <a:spcPct val="100000"/>
                        </a:lnSpc>
                      </a:pPr>
                      <a:r>
                        <a:rPr lang="ja-JP" sz="1600" u="none" strike="noStrike">
                          <a:solidFill>
                            <a:schemeClr val="tx1"/>
                          </a:solidFill>
                          <a:latin typeface="+mn-lt"/>
                          <a:ea typeface="MS Mincho"/>
                          <a:cs typeface="+mn-cs"/>
                        </a:rPr>
                        <a:t>NR</a:t>
                      </a:r>
                    </a:p>
                    <a:p>
                      <a:pPr marL="180975" indent="0" algn="l" defTabSz="914400" rtl="0" eaLnBrk="1" fontAlgn="b" latinLnBrk="0" hangingPunct="1">
                        <a:lnSpc>
                          <a:spcPct val="100000"/>
                        </a:lnSpc>
                      </a:pPr>
                      <a:r>
                        <a:rPr lang="ja-JP" sz="1600" u="none" strike="noStrike">
                          <a:solidFill>
                            <a:schemeClr val="tx1"/>
                          </a:solidFill>
                          <a:latin typeface="+mn-lt"/>
                          <a:ea typeface="MS Mincho"/>
                          <a:cs typeface="+mn-cs"/>
                        </a:rPr>
                        <a:t>補助</a:t>
                      </a:r>
                      <a:r>
                        <a:rPr lang="ja-JP" sz="1600" u="none" strike="noStrike" baseline="0">
                          <a:solidFill>
                            <a:schemeClr val="tx1"/>
                          </a:solidFill>
                          <a:latin typeface="+mn-lt"/>
                          <a:ea typeface="MS Mincho"/>
                          <a:cs typeface="+mn-cs"/>
                        </a:rPr>
                        <a:t>RT</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135（54）</a:t>
                      </a:r>
                    </a:p>
                    <a:p>
                      <a:pPr marL="0" algn="ctr" defTabSz="914400" rtl="0" eaLnBrk="1" fontAlgn="b" latinLnBrk="0" hangingPunct="1">
                        <a:lnSpc>
                          <a:spcPct val="100000"/>
                        </a:lnSpc>
                      </a:pPr>
                      <a:r>
                        <a:rPr lang="ja-JP" sz="1600" u="none" strike="noStrike">
                          <a:solidFill>
                            <a:schemeClr val="tx1"/>
                          </a:solidFill>
                          <a:latin typeface="+mn-lt"/>
                          <a:ea typeface="MS Mincho"/>
                          <a:cs typeface="+mn-cs"/>
                        </a:rPr>
                        <a:t>85（33）</a:t>
                      </a:r>
                    </a:p>
                    <a:p>
                      <a:pPr marL="0" algn="ctr" defTabSz="914400" rtl="0" eaLnBrk="1" fontAlgn="b" latinLnBrk="0" hangingPunct="1">
                        <a:lnSpc>
                          <a:spcPct val="100000"/>
                        </a:lnSpc>
                      </a:pPr>
                      <a:r>
                        <a:rPr lang="ja-JP" sz="1600" u="none" strike="noStrike">
                          <a:solidFill>
                            <a:schemeClr val="tx1"/>
                          </a:solidFill>
                          <a:latin typeface="+mn-lt"/>
                          <a:ea typeface="MS Mincho"/>
                          <a:cs typeface="+mn-cs"/>
                        </a:rPr>
                        <a:t>19（7）</a:t>
                      </a:r>
                    </a:p>
                    <a:p>
                      <a:pPr marL="0" algn="ctr" defTabSz="914400" rtl="0" eaLnBrk="1" fontAlgn="b" latinLnBrk="0" hangingPunct="1">
                        <a:lnSpc>
                          <a:spcPct val="100000"/>
                        </a:lnSpc>
                      </a:pPr>
                      <a:r>
                        <a:rPr lang="ja-JP" sz="1600" u="none" strike="noStrike">
                          <a:solidFill>
                            <a:schemeClr val="tx1"/>
                          </a:solidFill>
                          <a:latin typeface="+mn-lt"/>
                          <a:ea typeface="MS Mincho"/>
                          <a:cs typeface="+mn-cs"/>
                        </a:rPr>
                        <a:t>15</a:t>
                      </a:r>
                      <a:r>
                        <a:rPr lang="ja-JP" sz="1600" u="none" strike="noStrike" baseline="0">
                          <a:solidFill>
                            <a:schemeClr val="tx1"/>
                          </a:solidFill>
                          <a:latin typeface="+mn-lt"/>
                          <a:ea typeface="MS Mincho"/>
                          <a:cs typeface="+mn-cs"/>
                        </a:rPr>
                        <a:t>（6）</a:t>
                      </a:r>
                    </a:p>
                    <a:p>
                      <a:pPr marL="0" algn="ctr" defTabSz="914400" rtl="0" eaLnBrk="1" fontAlgn="b" latinLnBrk="0" hangingPunct="1">
                        <a:lnSpc>
                          <a:spcPct val="100000"/>
                        </a:lnSpc>
                      </a:pPr>
                      <a:r>
                        <a:rPr lang="ja-JP" sz="1600" u="none" strike="noStrike" baseline="0">
                          <a:solidFill>
                            <a:schemeClr val="tx1"/>
                          </a:solidFill>
                          <a:latin typeface="+mn-lt"/>
                          <a:ea typeface="MS Mincho"/>
                          <a:cs typeface="+mn-cs"/>
                        </a:rPr>
                        <a:t>169（66）</a:t>
                      </a:r>
                    </a:p>
                  </a:txBody>
                  <a:tcPr marT="18000" marB="18000" anchor="b"/>
                </a:tc>
                <a:extLst>
                  <a:ext uri="{0D108BD9-81ED-4DB2-BD59-A6C34878D82A}">
                    <a16:rowId xmlns:a16="http://schemas.microsoft.com/office/drawing/2014/main" val="1872112737"/>
                  </a:ext>
                </a:extLst>
              </a:tr>
            </a:tbl>
          </a:graphicData>
        </a:graphic>
      </p:graphicFrame>
      <p:graphicFrame>
        <p:nvGraphicFramePr>
          <p:cNvPr id="7" name="Table 6">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1402343601"/>
              </p:ext>
            </p:extLst>
          </p:nvPr>
        </p:nvGraphicFramePr>
        <p:xfrm>
          <a:off x="4780620" y="1733843"/>
          <a:ext cx="6714146" cy="1399200"/>
        </p:xfrm>
        <a:graphic>
          <a:graphicData uri="http://schemas.openxmlformats.org/drawingml/2006/table">
            <a:tbl>
              <a:tblPr>
                <a:tableStyleId>{BC89EF96-8CEA-46FF-86C4-4CE0E7609802}</a:tableStyleId>
              </a:tblPr>
              <a:tblGrid>
                <a:gridCol w="1632628">
                  <a:extLst>
                    <a:ext uri="{9D8B030D-6E8A-4147-A177-3AD203B41FA5}">
                      <a16:colId xmlns:a16="http://schemas.microsoft.com/office/drawing/2014/main" val="571746565"/>
                    </a:ext>
                  </a:extLst>
                </a:gridCol>
                <a:gridCol w="1171918">
                  <a:extLst>
                    <a:ext uri="{9D8B030D-6E8A-4147-A177-3AD203B41FA5}">
                      <a16:colId xmlns:a16="http://schemas.microsoft.com/office/drawing/2014/main" val="3673068908"/>
                    </a:ext>
                  </a:extLst>
                </a:gridCol>
                <a:gridCol w="1173600">
                  <a:extLst>
                    <a:ext uri="{9D8B030D-6E8A-4147-A177-3AD203B41FA5}">
                      <a16:colId xmlns:a16="http://schemas.microsoft.com/office/drawing/2014/main" val="4081339969"/>
                    </a:ext>
                  </a:extLst>
                </a:gridCol>
                <a:gridCol w="2736000">
                  <a:extLst>
                    <a:ext uri="{9D8B030D-6E8A-4147-A177-3AD203B41FA5}">
                      <a16:colId xmlns:a16="http://schemas.microsoft.com/office/drawing/2014/main" val="3581896436"/>
                    </a:ext>
                  </a:extLst>
                </a:gridCol>
              </a:tblGrid>
              <a:tr h="270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600" b="1" u="none" strike="noStrike" kern="1200" dirty="0">
                        <a:solidFill>
                          <a:schemeClr val="tx2"/>
                        </a:solidFill>
                        <a:effectLst/>
                        <a:latin typeface="+mn-lt"/>
                        <a:ea typeface="+mn-ea"/>
                        <a:cs typeface="+mn-cs"/>
                      </a:endParaRPr>
                    </a:p>
                  </a:txBody>
                  <a:tcPr marT="18000" marB="180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a:solidFill>
                            <a:schemeClr val="tx2"/>
                          </a:solidFill>
                          <a:latin typeface="+mn-lt"/>
                          <a:ea typeface="MS Mincho"/>
                        </a:rPr>
                        <a:t>補助RT</a:t>
                      </a:r>
                    </a:p>
                  </a:txBody>
                  <a:tcPr marT="18000" marB="18000" anchor="b">
                    <a:solidFill>
                      <a:schemeClr val="accent1"/>
                    </a:solidFill>
                  </a:tcPr>
                </a:tc>
                <a:tc>
                  <a:txBody>
                    <a:bodyPr/>
                    <a:lstStyle/>
                    <a:p>
                      <a:pPr marL="0" algn="ctr" defTabSz="914400" rtl="0" eaLnBrk="1" fontAlgn="b" latinLnBrk="0" hangingPunct="1">
                        <a:lnSpc>
                          <a:spcPct val="100000"/>
                        </a:lnSpc>
                      </a:pPr>
                      <a:r>
                        <a:rPr lang="ja-JP" sz="1600" b="1" u="none" strike="noStrike" baseline="0">
                          <a:solidFill>
                            <a:schemeClr val="tx2"/>
                          </a:solidFill>
                          <a:latin typeface="+mn-lt"/>
                          <a:ea typeface="MS Mincho"/>
                          <a:cs typeface="+mn-cs"/>
                        </a:rPr>
                        <a:t>RT</a:t>
                      </a:r>
                      <a:r>
                        <a:rPr lang="ja-JP" sz="1600" b="1" u="none" strike="noStrike">
                          <a:solidFill>
                            <a:schemeClr val="tx2"/>
                          </a:solidFill>
                          <a:latin typeface="+mn-lt"/>
                          <a:ea typeface="MS Mincho"/>
                          <a:cs typeface="+mn-cs"/>
                        </a:rPr>
                        <a:t>なし</a:t>
                      </a:r>
                    </a:p>
                  </a:txBody>
                  <a:tcPr marT="18000" marB="18000" anchor="b">
                    <a:solidFill>
                      <a:schemeClr val="accent1"/>
                    </a:solidFill>
                  </a:tcPr>
                </a:tc>
                <a:tc>
                  <a:txBody>
                    <a:bodyPr/>
                    <a:lstStyle/>
                    <a:p>
                      <a:pPr marL="0" algn="ctr" defTabSz="914400" rtl="0" eaLnBrk="1" fontAlgn="b" latinLnBrk="0" hangingPunct="1">
                        <a:lnSpc>
                          <a:spcPct val="100000"/>
                        </a:lnSpc>
                      </a:pPr>
                      <a:r>
                        <a:rPr lang="ja-JP" sz="1600" b="1" u="none" strike="noStrike" dirty="0">
                          <a:solidFill>
                            <a:schemeClr val="tx2"/>
                          </a:solidFill>
                          <a:latin typeface="+mn-lt"/>
                          <a:ea typeface="MS Mincho"/>
                          <a:cs typeface="+mn-cs"/>
                        </a:rPr>
                        <a:t>HR（95%CI）、p値</a:t>
                      </a:r>
                    </a:p>
                  </a:txBody>
                  <a:tcPr marT="18000" marB="180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ja-JP" sz="1600" b="1" u="none" strike="noStrike">
                          <a:solidFill>
                            <a:schemeClr val="tx1"/>
                          </a:solidFill>
                          <a:latin typeface="+mn-lt"/>
                          <a:ea typeface="MS Mincho"/>
                          <a:cs typeface="+mn-cs"/>
                        </a:rPr>
                        <a:t>全体</a:t>
                      </a: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extLst>
                  <a:ext uri="{0D108BD9-81ED-4DB2-BD59-A6C34878D82A}">
                    <a16:rowId xmlns:a16="http://schemas.microsoft.com/office/drawing/2014/main" val="1748588011"/>
                  </a:ext>
                </a:extLst>
              </a:tr>
              <a:tr h="247487">
                <a:tc>
                  <a:txBody>
                    <a:bodyPr/>
                    <a:lstStyle/>
                    <a:p>
                      <a:pPr marL="0" algn="l" defTabSz="914400" rtl="0" eaLnBrk="1" fontAlgn="b" latinLnBrk="0" hangingPunct="1">
                        <a:lnSpc>
                          <a:spcPct val="100000"/>
                        </a:lnSpc>
                      </a:pPr>
                      <a:r>
                        <a:rPr lang="ja-JP" sz="1600" u="none" strike="noStrike" dirty="0">
                          <a:solidFill>
                            <a:schemeClr val="tx1"/>
                          </a:solidFill>
                          <a:latin typeface="+mn-lt"/>
                          <a:ea typeface="MS Mincho"/>
                          <a:cs typeface="+mn-cs"/>
                        </a:rPr>
                        <a:t>mDFS、月</a:t>
                      </a:r>
                    </a:p>
                  </a:txBody>
                  <a:tcPr marT="18000" marB="18000" anchor="b"/>
                </a:tc>
                <a:tc>
                  <a:txBody>
                    <a:bodyPr/>
                    <a:lstStyle/>
                    <a:p>
                      <a:pPr marL="0" algn="ctr" defTabSz="914400" rtl="0" eaLnBrk="1" fontAlgn="b" latinLnBrk="0" hangingPunct="1">
                        <a:lnSpc>
                          <a:spcPct val="100000"/>
                        </a:lnSpc>
                      </a:pPr>
                      <a:r>
                        <a:rPr lang="ja-JP" sz="1600" u="none" strike="noStrike" dirty="0">
                          <a:solidFill>
                            <a:schemeClr val="tx1"/>
                          </a:solidFill>
                          <a:latin typeface="+mn-lt"/>
                          <a:ea typeface="MS Mincho"/>
                          <a:cs typeface="+mn-cs"/>
                        </a:rPr>
                        <a:t>47</a:t>
                      </a:r>
                    </a:p>
                  </a:txBody>
                  <a:tcPr marT="18000" marB="18000" anchor="b"/>
                </a:tc>
                <a:tc>
                  <a:txBody>
                    <a:bodyPr/>
                    <a:lstStyle/>
                    <a:p>
                      <a:pPr marL="0" algn="ctr" defTabSz="914400" rtl="0" eaLnBrk="1" fontAlgn="b" latinLnBrk="0" hangingPunct="1">
                        <a:lnSpc>
                          <a:spcPct val="100000"/>
                        </a:lnSpc>
                      </a:pPr>
                      <a:r>
                        <a:rPr lang="ja-JP" sz="1600" u="none" strike="noStrike" dirty="0">
                          <a:solidFill>
                            <a:schemeClr val="tx1"/>
                          </a:solidFill>
                          <a:latin typeface="+mn-lt"/>
                          <a:ea typeface="MS Mincho"/>
                          <a:cs typeface="+mn-cs"/>
                        </a:rPr>
                        <a:t>51</a:t>
                      </a:r>
                    </a:p>
                  </a:txBody>
                  <a:tcPr marT="18000" marB="18000" anchor="b"/>
                </a:tc>
                <a:tc>
                  <a:txBody>
                    <a:bodyPr/>
                    <a:lstStyle/>
                    <a:p>
                      <a:pPr marL="0" algn="ctr" defTabSz="914400" rtl="0" eaLnBrk="1" fontAlgn="b" latinLnBrk="0" hangingPunct="1">
                        <a:lnSpc>
                          <a:spcPct val="100000"/>
                        </a:lnSpc>
                      </a:pPr>
                      <a:r>
                        <a:rPr lang="ja-JP" sz="1600" u="none" strike="noStrike" dirty="0">
                          <a:solidFill>
                            <a:schemeClr val="tx1"/>
                          </a:solidFill>
                          <a:latin typeface="+mn-lt"/>
                          <a:ea typeface="MS Mincho"/>
                          <a:cs typeface="+mn-cs"/>
                        </a:rPr>
                        <a:t>0.77（0.23、2.51）、0.66</a:t>
                      </a:r>
                    </a:p>
                  </a:txBody>
                  <a:tcPr marT="18000" marB="18000" anchor="b"/>
                </a:tc>
                <a:extLst>
                  <a:ext uri="{0D108BD9-81ED-4DB2-BD59-A6C34878D82A}">
                    <a16:rowId xmlns:a16="http://schemas.microsoft.com/office/drawing/2014/main" val="2424677344"/>
                  </a:ext>
                </a:extLst>
              </a:tr>
              <a:tr h="247487">
                <a:tc>
                  <a:txBody>
                    <a:bodyPr/>
                    <a:lstStyle/>
                    <a:p>
                      <a:pPr marL="0" algn="l" defTabSz="914400" rtl="0" eaLnBrk="1" fontAlgn="b" latinLnBrk="0" hangingPunct="1">
                        <a:lnSpc>
                          <a:spcPct val="100000"/>
                        </a:lnSpc>
                      </a:pPr>
                      <a:r>
                        <a:rPr lang="ja-JP" sz="1600" b="1" u="none" strike="noStrike">
                          <a:solidFill>
                            <a:schemeClr val="tx1"/>
                          </a:solidFill>
                          <a:latin typeface="+mn-lt"/>
                          <a:ea typeface="MS Mincho"/>
                          <a:cs typeface="+mn-cs"/>
                        </a:rPr>
                        <a:t>R1–R2</a:t>
                      </a: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extLst>
                  <a:ext uri="{0D108BD9-81ED-4DB2-BD59-A6C34878D82A}">
                    <a16:rowId xmlns:a16="http://schemas.microsoft.com/office/drawing/2014/main" val="3430360585"/>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mDFS、月</a:t>
                      </a:r>
                    </a:p>
                  </a:txBody>
                  <a:tcPr marT="18000" marB="18000" anchor="b"/>
                </a:tc>
                <a:tc>
                  <a:txBody>
                    <a:bodyPr/>
                    <a:lstStyle/>
                    <a:p>
                      <a:pPr marL="0" algn="ctr" defTabSz="914400" rtl="0" eaLnBrk="1" fontAlgn="b" latinLnBrk="0" hangingPunct="1">
                        <a:lnSpc>
                          <a:spcPct val="100000"/>
                        </a:lnSpc>
                      </a:pPr>
                      <a:r>
                        <a:rPr lang="ja-JP" sz="1600" u="none" strike="noStrike" baseline="0">
                          <a:solidFill>
                            <a:schemeClr val="tx1"/>
                          </a:solidFill>
                          <a:latin typeface="+mn-lt"/>
                          <a:ea typeface="MS Mincho"/>
                          <a:cs typeface="+mn-cs"/>
                        </a:rPr>
                        <a:t>51</a:t>
                      </a:r>
                    </a:p>
                  </a:txBody>
                  <a:tcPr marT="18000" marB="18000" anchor="b"/>
                </a:tc>
                <a:tc>
                  <a:txBody>
                    <a:bodyPr/>
                    <a:lstStyle/>
                    <a:p>
                      <a:pPr marL="0" algn="ctr" defTabSz="914400" rtl="0" eaLnBrk="1" fontAlgn="b" latinLnBrk="0" hangingPunct="1">
                        <a:lnSpc>
                          <a:spcPct val="100000"/>
                        </a:lnSpc>
                      </a:pPr>
                      <a:r>
                        <a:rPr lang="ja-JP" sz="1600" u="none" strike="noStrike" dirty="0">
                          <a:solidFill>
                            <a:schemeClr val="tx1"/>
                          </a:solidFill>
                          <a:latin typeface="+mn-lt"/>
                          <a:ea typeface="MS Mincho"/>
                          <a:cs typeface="+mn-cs"/>
                        </a:rPr>
                        <a:t>22</a:t>
                      </a:r>
                    </a:p>
                  </a:txBody>
                  <a:tcPr marT="18000" marB="18000" anchor="b"/>
                </a:tc>
                <a:tc>
                  <a:txBody>
                    <a:bodyPr/>
                    <a:lstStyle/>
                    <a:p>
                      <a:pPr marL="0" algn="ctr" defTabSz="914400" rtl="0" eaLnBrk="1" fontAlgn="b" latinLnBrk="0" hangingPunct="1">
                        <a:lnSpc>
                          <a:spcPct val="100000"/>
                        </a:lnSpc>
                      </a:pPr>
                      <a:r>
                        <a:rPr lang="ja-JP" sz="1600" u="none" strike="noStrike" dirty="0">
                          <a:solidFill>
                            <a:schemeClr val="tx1"/>
                          </a:solidFill>
                          <a:latin typeface="+mn-lt"/>
                          <a:ea typeface="MS Mincho"/>
                          <a:cs typeface="+mn-cs"/>
                        </a:rPr>
                        <a:t>0.86</a:t>
                      </a:r>
                    </a:p>
                  </a:txBody>
                  <a:tcPr marT="18000" marB="18000" anchor="b"/>
                </a:tc>
                <a:extLst>
                  <a:ext uri="{0D108BD9-81ED-4DB2-BD59-A6C34878D82A}">
                    <a16:rowId xmlns:a16="http://schemas.microsoft.com/office/drawing/2014/main" val="1872112737"/>
                  </a:ext>
                </a:extLst>
              </a:tr>
            </a:tbl>
          </a:graphicData>
        </a:graphic>
      </p:graphicFrame>
      <p:graphicFrame>
        <p:nvGraphicFramePr>
          <p:cNvPr id="8" name="Table 7">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1630349279"/>
              </p:ext>
            </p:extLst>
          </p:nvPr>
        </p:nvGraphicFramePr>
        <p:xfrm>
          <a:off x="4780620" y="3234378"/>
          <a:ext cx="5252728" cy="559680"/>
        </p:xfrm>
        <a:graphic>
          <a:graphicData uri="http://schemas.openxmlformats.org/drawingml/2006/table">
            <a:tbl>
              <a:tblPr>
                <a:tableStyleId>{BC89EF96-8CEA-46FF-86C4-4CE0E7609802}</a:tableStyleId>
              </a:tblPr>
              <a:tblGrid>
                <a:gridCol w="2536668">
                  <a:extLst>
                    <a:ext uri="{9D8B030D-6E8A-4147-A177-3AD203B41FA5}">
                      <a16:colId xmlns:a16="http://schemas.microsoft.com/office/drawing/2014/main" val="571746565"/>
                    </a:ext>
                  </a:extLst>
                </a:gridCol>
                <a:gridCol w="2716060">
                  <a:extLst>
                    <a:ext uri="{9D8B030D-6E8A-4147-A177-3AD203B41FA5}">
                      <a16:colId xmlns:a16="http://schemas.microsoft.com/office/drawing/2014/main" val="3673068908"/>
                    </a:ext>
                  </a:extLst>
                </a:gridCol>
              </a:tblGrid>
              <a:tr h="270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600" b="1" u="none" strike="noStrike" kern="1200" dirty="0">
                        <a:solidFill>
                          <a:schemeClr val="tx2"/>
                        </a:solidFill>
                        <a:effectLst/>
                        <a:latin typeface="+mn-lt"/>
                        <a:ea typeface="+mn-ea"/>
                        <a:cs typeface="+mn-cs"/>
                      </a:endParaRPr>
                    </a:p>
                  </a:txBody>
                  <a:tcPr marT="18000" marB="180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dirty="0">
                          <a:solidFill>
                            <a:schemeClr val="tx2"/>
                          </a:solidFill>
                          <a:latin typeface="+mn-lt"/>
                          <a:ea typeface="MS Mincho"/>
                          <a:cs typeface="+mn-cs"/>
                        </a:rPr>
                        <a:t>HR（95%CI）、p値</a:t>
                      </a:r>
                    </a:p>
                  </a:txBody>
                  <a:tcPr marT="18000" marB="180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誘導CT</a:t>
                      </a:r>
                    </a:p>
                  </a:txBody>
                  <a:tcPr marT="18000" marB="18000" anchor="b"/>
                </a:tc>
                <a:tc>
                  <a:txBody>
                    <a:bodyPr/>
                    <a:lstStyle/>
                    <a:p>
                      <a:pPr marL="0" algn="ctr" defTabSz="914400" rtl="0" eaLnBrk="1" fontAlgn="b" latinLnBrk="0" hangingPunct="1">
                        <a:lnSpc>
                          <a:spcPct val="100000"/>
                        </a:lnSpc>
                      </a:pPr>
                      <a:r>
                        <a:rPr lang="ja-JP" sz="1600" u="none" strike="noStrike" dirty="0">
                          <a:solidFill>
                            <a:schemeClr val="tx1"/>
                          </a:solidFill>
                          <a:latin typeface="+mn-lt"/>
                          <a:ea typeface="MS Mincho"/>
                          <a:cs typeface="+mn-cs"/>
                        </a:rPr>
                        <a:t>0.37（0.14、0.96）、0.04</a:t>
                      </a:r>
                    </a:p>
                  </a:txBody>
                  <a:tcPr marT="18000" marB="18000" anchor="b"/>
                </a:tc>
                <a:extLst>
                  <a:ext uri="{0D108BD9-81ED-4DB2-BD59-A6C34878D82A}">
                    <a16:rowId xmlns:a16="http://schemas.microsoft.com/office/drawing/2014/main" val="2424677344"/>
                  </a:ext>
                </a:extLst>
              </a:tr>
            </a:tbl>
          </a:graphicData>
        </a:graphic>
      </p:graphicFrame>
    </p:spTree>
    <p:extLst>
      <p:ext uri="{BB962C8B-B14F-4D97-AF65-F5344CB8AC3E}">
        <p14:creationId xmlns:p14="http://schemas.microsoft.com/office/powerpoint/2010/main" val="11805244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MA04.03：再発性または難治性の進行性胸腺上皮腫瘍に対するパルボシクリブの第II相試験（KCSG LU17-21）– Jung HA、他</a:t>
            </a:r>
          </a:p>
        </p:txBody>
      </p:sp>
      <p:sp>
        <p:nvSpPr>
          <p:cNvPr id="3" name="Content Placeholder 2"/>
          <p:cNvSpPr>
            <a:spLocks noGrp="1"/>
          </p:cNvSpPr>
          <p:nvPr>
            <p:ph idx="1"/>
          </p:nvPr>
        </p:nvSpPr>
        <p:spPr/>
        <p:txBody>
          <a:bodyPr/>
          <a:lstStyle/>
          <a:p>
            <a:r>
              <a:rPr lang="ja-JP" b="1"/>
              <a:t>治験の目的</a:t>
            </a:r>
          </a:p>
          <a:p>
            <a:pPr lvl="1"/>
            <a:r>
              <a:rPr lang="ja-JP"/>
              <a:t>再発性または難治性の進行性胸腺上皮腫瘍患者におけるパルボシクリブの有効性と安全性を評価する</a:t>
            </a:r>
          </a:p>
        </p:txBody>
      </p:sp>
      <p:sp>
        <p:nvSpPr>
          <p:cNvPr id="5" name="Text Placeholder 4"/>
          <p:cNvSpPr>
            <a:spLocks noGrp="1"/>
          </p:cNvSpPr>
          <p:nvPr>
            <p:ph type="body" sz="quarter" idx="11"/>
          </p:nvPr>
        </p:nvSpPr>
        <p:spPr/>
        <p:txBody>
          <a:bodyPr/>
          <a:lstStyle/>
          <a:p>
            <a:r>
              <a:rPr lang="ja-JP"/>
              <a:t>Jung HA、他J Thorac Oncol 2021年16（補遺）：抄録番号 MA04.03</a:t>
            </a:r>
          </a:p>
        </p:txBody>
      </p:sp>
      <p:sp>
        <p:nvSpPr>
          <p:cNvPr id="6" name="AutoShape 12"/>
          <p:cNvSpPr>
            <a:spLocks noChangeArrowheads="1"/>
          </p:cNvSpPr>
          <p:nvPr/>
        </p:nvSpPr>
        <p:spPr bwMode="auto">
          <a:xfrm>
            <a:off x="6693811" y="2913171"/>
            <a:ext cx="3123622" cy="1102242"/>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noProof="0">
                <a:solidFill>
                  <a:srgbClr val="FFFFFF"/>
                </a:solidFill>
                <a:ea typeface="SimSun" pitchFamily="2" charset="-122"/>
              </a:rPr>
              <a:t>パルボシクリブ125mg/日</a:t>
            </a:r>
            <a:br>
              <a:rPr lang="ja-JP" noProof="0">
                <a:solidFill>
                  <a:srgbClr val="FFFFFF"/>
                </a:solidFill>
                <a:ea typeface="SimSun" pitchFamily="2" charset="-122"/>
              </a:rPr>
            </a:br>
            <a:r>
              <a:rPr lang="ja-JP" noProof="0">
                <a:solidFill>
                  <a:srgbClr val="FFFFFF"/>
                </a:solidFill>
                <a:ea typeface="SimSun" pitchFamily="2" charset="-122"/>
              </a:rPr>
              <a:t>（3週間オン/1週間オフ）</a:t>
            </a:r>
          </a:p>
        </p:txBody>
      </p:sp>
      <p:cxnSp>
        <p:nvCxnSpPr>
          <p:cNvPr id="7" name="AutoShape 19"/>
          <p:cNvCxnSpPr>
            <a:cxnSpLocks noChangeShapeType="1"/>
            <a:stCxn id="8" idx="3"/>
            <a:endCxn id="6" idx="1"/>
          </p:cNvCxnSpPr>
          <p:nvPr/>
        </p:nvCxnSpPr>
        <p:spPr bwMode="auto">
          <a:xfrm>
            <a:off x="6379633" y="3464292"/>
            <a:ext cx="314178" cy="0"/>
          </a:xfrm>
          <a:prstGeom prst="straightConnector1">
            <a:avLst/>
          </a:prstGeom>
          <a:noFill/>
          <a:ln w="38100">
            <a:solidFill>
              <a:schemeClr val="bg1"/>
            </a:solidFill>
            <a:round/>
            <a:headEnd/>
            <a:tailEnd type="triangle" w="med" len="med"/>
          </a:ln>
        </p:spPr>
      </p:cxnSp>
      <p:sp>
        <p:nvSpPr>
          <p:cNvPr id="8" name="AutoShape 9"/>
          <p:cNvSpPr>
            <a:spLocks noChangeArrowheads="1"/>
          </p:cNvSpPr>
          <p:nvPr/>
        </p:nvSpPr>
        <p:spPr bwMode="auto">
          <a:xfrm>
            <a:off x="1991638" y="2784825"/>
            <a:ext cx="4387995" cy="1358934"/>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1" i="0" u="none" strike="noStrike" cap="none" normalizeH="0" baseline="0" noProof="0" dirty="0">
                <a:ln>
                  <a:noFill/>
                </a:ln>
                <a:solidFill>
                  <a:srgbClr val="FFFFFF"/>
                </a:solidFill>
                <a:uLnTx/>
                <a:uFillTx/>
                <a:ea typeface="SimSun" pitchFamily="2" charset="-122"/>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ea typeface="SimSun" pitchFamily="2" charset="-122"/>
              </a:rPr>
              <a:t>再発性または難治性の進行性胸腺</a:t>
            </a:r>
            <a:r>
              <a:rPr kumimoji="0" lang="ja-JP" sz="1600" b="0" i="0" u="none" strike="noStrike" cap="none" normalizeH="0" noProof="0" dirty="0">
                <a:ln>
                  <a:noFill/>
                </a:ln>
                <a:solidFill>
                  <a:srgbClr val="FFFFFF"/>
                </a:solidFill>
                <a:uLnTx/>
                <a:uFillTx/>
                <a:ea typeface="SimSun" pitchFamily="2" charset="-122"/>
              </a:rPr>
              <a:t>上皮腫瘍</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ea typeface="SimSun" pitchFamily="2" charset="-122"/>
              </a:rPr>
              <a:t>1つ以上の細胞毒性化学療法で進行</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dirty="0">
                <a:ln>
                  <a:noFill/>
                </a:ln>
                <a:solidFill>
                  <a:srgbClr val="FFFFFF"/>
                </a:solidFill>
                <a:uLnTx/>
                <a:uFillTx/>
                <a:ea typeface="SimSun" pitchFamily="2" charset="-122"/>
              </a:rPr>
              <a:t>（n=</a:t>
            </a:r>
            <a:r>
              <a:rPr kumimoji="0" lang="ja-JP" sz="1600" b="0" i="0" u="none" strike="noStrike" cap="none" normalizeH="0" baseline="0" noProof="0" dirty="0" smtClean="0">
                <a:ln>
                  <a:noFill/>
                </a:ln>
                <a:solidFill>
                  <a:srgbClr val="FFFFFF"/>
                </a:solidFill>
                <a:uLnTx/>
                <a:uFillTx/>
                <a:ea typeface="SimSun" pitchFamily="2" charset="-122"/>
              </a:rPr>
              <a:t>4</a:t>
            </a:r>
            <a:r>
              <a:rPr kumimoji="0" lang="en-GB" altLang="ja-JP" sz="1600" b="0" i="0" u="none" strike="noStrike" cap="none" normalizeH="0" baseline="0" noProof="0" dirty="0" smtClean="0">
                <a:ln>
                  <a:noFill/>
                </a:ln>
                <a:solidFill>
                  <a:srgbClr val="FFFFFF"/>
                </a:solidFill>
                <a:uLnTx/>
                <a:uFillTx/>
                <a:ea typeface="SimSun" pitchFamily="2" charset="-122"/>
              </a:rPr>
              <a:t>8</a:t>
            </a:r>
            <a:r>
              <a:rPr kumimoji="0" lang="ja-JP" sz="1600" b="0" i="0" u="none" strike="noStrike" cap="none" normalizeH="0" baseline="0" noProof="0" dirty="0" smtClean="0">
                <a:ln>
                  <a:noFill/>
                </a:ln>
                <a:solidFill>
                  <a:srgbClr val="FFFFFF"/>
                </a:solidFill>
                <a:uLnTx/>
                <a:uFillTx/>
                <a:ea typeface="SimSun" pitchFamily="2" charset="-122"/>
              </a:rPr>
              <a:t>）</a:t>
            </a:r>
            <a:endParaRPr kumimoji="0" lang="ja-JP" sz="1600" b="0" i="0" u="none" strike="noStrike" cap="none" normalizeH="0" baseline="0" noProof="0" dirty="0">
              <a:ln>
                <a:noFill/>
              </a:ln>
              <a:solidFill>
                <a:srgbClr val="FFFFFF"/>
              </a:solidFill>
              <a:uLnTx/>
              <a:uFillTx/>
              <a:ea typeface="SimSun" pitchFamily="2" charset="-122"/>
            </a:endParaRPr>
          </a:p>
        </p:txBody>
      </p:sp>
      <p:sp>
        <p:nvSpPr>
          <p:cNvPr id="9" name="Rectangle 9"/>
          <p:cNvSpPr txBox="1">
            <a:spLocks noChangeArrowheads="1"/>
          </p:cNvSpPr>
          <p:nvPr/>
        </p:nvSpPr>
        <p:spPr bwMode="auto">
          <a:xfrm>
            <a:off x="2484734" y="5192425"/>
            <a:ext cx="4267200" cy="77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ja-JP" sz="1600" b="1" i="0" u="none" strike="noStrike" cap="none" normalizeH="0" baseline="0" noProof="0">
                <a:ln>
                  <a:noFill/>
                </a:ln>
                <a:solidFill>
                  <a:srgbClr val="363636"/>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kumimoji="0" lang="ja-JP" sz="1600" b="0" i="0" u="none" strike="noStrike" cap="none" normalizeH="0" baseline="0" noProof="0">
                <a:ln>
                  <a:noFill/>
                </a:ln>
                <a:solidFill>
                  <a:srgbClr val="363636"/>
                </a:solidFill>
                <a:uLnTx/>
                <a:uFillTx/>
                <a:latin typeface="Arial"/>
                <a:ea typeface="MS Mincho"/>
                <a:cs typeface="Arial"/>
              </a:rPr>
              <a:t>PFS</a:t>
            </a:r>
          </a:p>
        </p:txBody>
      </p:sp>
      <p:sp>
        <p:nvSpPr>
          <p:cNvPr id="10" name="Content Placeholder 26"/>
          <p:cNvSpPr txBox="1">
            <a:spLocks/>
          </p:cNvSpPr>
          <p:nvPr/>
        </p:nvSpPr>
        <p:spPr>
          <a:xfrm>
            <a:off x="5976996" y="5192425"/>
            <a:ext cx="4267200" cy="778812"/>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
                <a:srgbClr val="002850"/>
              </a:buClr>
              <a:buSzPct val="110000"/>
              <a:buFontTx/>
              <a:buNone/>
              <a:tabLst/>
              <a:defRPr/>
            </a:pPr>
            <a:r>
              <a:rPr kumimoji="0" lang="ja-JP" sz="1600" b="1" i="0" u="none" strike="noStrike" cap="none" normalizeH="0" baseline="0" noProof="0">
                <a:ln>
                  <a:noFill/>
                </a:ln>
                <a:solidFill>
                  <a:srgbClr val="363636"/>
                </a:solidFill>
                <a:uLnTx/>
                <a:uFillTx/>
                <a:latin typeface="Arial"/>
                <a:ea typeface="MS Mincho"/>
                <a:cs typeface="Arial"/>
              </a:rPr>
              <a:t>副次評価項目</a:t>
            </a:r>
          </a:p>
          <a:p>
            <a:pPr lvl="0">
              <a:buClr>
                <a:srgbClr val="002850"/>
              </a:buClr>
              <a:defRPr/>
            </a:pPr>
            <a:r>
              <a:rPr lang="ja-JP" sz="1600">
                <a:solidFill>
                  <a:srgbClr val="363636"/>
                </a:solidFill>
              </a:rPr>
              <a:t>ORR、DoR、OS、安全性</a:t>
            </a:r>
          </a:p>
        </p:txBody>
      </p:sp>
    </p:spTree>
    <p:extLst>
      <p:ext uri="{BB962C8B-B14F-4D97-AF65-F5344CB8AC3E}">
        <p14:creationId xmlns:p14="http://schemas.microsoft.com/office/powerpoint/2010/main" val="168814438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MA04.03：再発性または難治性の進行性胸腺上皮腫瘍に対するパルボシクリブの第II相試験（KCSG LU17-21）– Jung HA、他</a:t>
            </a:r>
          </a:p>
        </p:txBody>
      </p:sp>
      <p:sp>
        <p:nvSpPr>
          <p:cNvPr id="3" name="Content Placeholder 2"/>
          <p:cNvSpPr>
            <a:spLocks noGrp="1"/>
          </p:cNvSpPr>
          <p:nvPr>
            <p:ph idx="1"/>
          </p:nvPr>
        </p:nvSpPr>
        <p:spPr>
          <a:xfrm>
            <a:off x="304800" y="1234071"/>
            <a:ext cx="11582400" cy="5055650"/>
          </a:xfrm>
        </p:spPr>
        <p:txBody>
          <a:bodyPr/>
          <a:lstStyle/>
          <a:p>
            <a:r>
              <a:rPr lang="ja-JP" b="1"/>
              <a:t>主要な結果</a:t>
            </a:r>
          </a:p>
        </p:txBody>
      </p:sp>
      <p:sp>
        <p:nvSpPr>
          <p:cNvPr id="5" name="Text Placeholder 4"/>
          <p:cNvSpPr>
            <a:spLocks noGrp="1"/>
          </p:cNvSpPr>
          <p:nvPr>
            <p:ph type="body" sz="quarter" idx="11"/>
          </p:nvPr>
        </p:nvSpPr>
        <p:spPr/>
        <p:txBody>
          <a:bodyPr/>
          <a:lstStyle/>
          <a:p>
            <a:r>
              <a:rPr lang="ja-JP"/>
              <a:t>Jung HA、他J Thorac Oncol 2021年16（補遺）：抄録番号 MA04.03</a:t>
            </a:r>
          </a:p>
        </p:txBody>
      </p:sp>
      <p:grpSp>
        <p:nvGrpSpPr>
          <p:cNvPr id="8" name="Group 7">
            <a:extLst>
              <a:ext uri="{FF2B5EF4-FFF2-40B4-BE49-F238E27FC236}">
                <a16:creationId xmlns:a16="http://schemas.microsoft.com/office/drawing/2014/main" id="{268B66CB-C033-435F-83CE-CEADF5890C30}"/>
              </a:ext>
            </a:extLst>
          </p:cNvPr>
          <p:cNvGrpSpPr/>
          <p:nvPr/>
        </p:nvGrpSpPr>
        <p:grpSpPr>
          <a:xfrm>
            <a:off x="242585" y="1925890"/>
            <a:ext cx="11698904" cy="4273825"/>
            <a:chOff x="419459" y="1925890"/>
            <a:chExt cx="10499141" cy="3596310"/>
          </a:xfrm>
        </p:grpSpPr>
        <p:grpSp>
          <p:nvGrpSpPr>
            <p:cNvPr id="9" name="Group 8">
              <a:extLst>
                <a:ext uri="{FF2B5EF4-FFF2-40B4-BE49-F238E27FC236}">
                  <a16:creationId xmlns:a16="http://schemas.microsoft.com/office/drawing/2014/main" id="{A6620625-E8EB-4B18-B68A-01F92EAAE330}"/>
                </a:ext>
              </a:extLst>
            </p:cNvPr>
            <p:cNvGrpSpPr/>
            <p:nvPr/>
          </p:nvGrpSpPr>
          <p:grpSpPr>
            <a:xfrm>
              <a:off x="419459" y="1925890"/>
              <a:ext cx="4861625" cy="3596310"/>
              <a:chOff x="419459" y="1925890"/>
              <a:chExt cx="4861625" cy="3596310"/>
            </a:xfrm>
          </p:grpSpPr>
          <p:sp>
            <p:nvSpPr>
              <p:cNvPr id="85" name="Freeform 21">
                <a:extLst>
                  <a:ext uri="{FF2B5EF4-FFF2-40B4-BE49-F238E27FC236}">
                    <a16:creationId xmlns:a16="http://schemas.microsoft.com/office/drawing/2014/main" id="{8ED27CA9-11FF-45E9-9B69-2BC6D4656506}"/>
                  </a:ext>
                </a:extLst>
              </p:cNvPr>
              <p:cNvSpPr>
                <a:spLocks/>
              </p:cNvSpPr>
              <p:nvPr/>
            </p:nvSpPr>
            <p:spPr bwMode="auto">
              <a:xfrm>
                <a:off x="1227732" y="2097450"/>
                <a:ext cx="3982762" cy="287547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86" name="TextBox 85">
                <a:extLst>
                  <a:ext uri="{FF2B5EF4-FFF2-40B4-BE49-F238E27FC236}">
                    <a16:creationId xmlns:a16="http://schemas.microsoft.com/office/drawing/2014/main" id="{82FCB98B-F34B-4493-ABBC-16856D2AA380}"/>
                  </a:ext>
                </a:extLst>
              </p:cNvPr>
              <p:cNvSpPr txBox="1"/>
              <p:nvPr/>
            </p:nvSpPr>
            <p:spPr>
              <a:xfrm>
                <a:off x="1465959" y="4405953"/>
                <a:ext cx="1424512" cy="440276"/>
              </a:xfrm>
              <a:prstGeom prst="rect">
                <a:avLst/>
              </a:prstGeom>
              <a:noFill/>
            </p:spPr>
            <p:txBody>
              <a:bodyPr wrap="none" rtlCol="0">
                <a:spAutoFit/>
              </a:bodyPr>
              <a:lstStyle/>
              <a:p>
                <a:pPr algn="ctr"/>
                <a:r>
                  <a:rPr lang="ja-JP" sz="1400">
                    <a:solidFill>
                      <a:srgbClr val="363636"/>
                    </a:solidFill>
                  </a:rPr>
                  <a:t>mPFS 11.0カ月</a:t>
                </a:r>
              </a:p>
              <a:p>
                <a:pPr algn="ctr"/>
                <a:r>
                  <a:rPr lang="ja-JP" sz="1400">
                    <a:solidFill>
                      <a:srgbClr val="363636"/>
                    </a:solidFill>
                  </a:rPr>
                  <a:t>（95％CI 4.6、17.4）</a:t>
                </a:r>
              </a:p>
            </p:txBody>
          </p:sp>
          <p:cxnSp>
            <p:nvCxnSpPr>
              <p:cNvPr id="88" name="Straight Connector 87">
                <a:extLst>
                  <a:ext uri="{FF2B5EF4-FFF2-40B4-BE49-F238E27FC236}">
                    <a16:creationId xmlns:a16="http://schemas.microsoft.com/office/drawing/2014/main" id="{ABC5CA83-F847-4BA1-80C6-5EC4CF548A81}"/>
                  </a:ext>
                </a:extLst>
              </p:cNvPr>
              <p:cNvCxnSpPr/>
              <p:nvPr/>
            </p:nvCxnSpPr>
            <p:spPr>
              <a:xfrm>
                <a:off x="3606887" y="2463800"/>
                <a:ext cx="3365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9FE8D67-B347-4AFE-B3CE-498B1699C629}"/>
                  </a:ext>
                </a:extLst>
              </p:cNvPr>
              <p:cNvCxnSpPr>
                <a:cxnSpLocks/>
              </p:cNvCxnSpPr>
              <p:nvPr/>
            </p:nvCxnSpPr>
            <p:spPr>
              <a:xfrm rot="5400000">
                <a:off x="3716892" y="2463800"/>
                <a:ext cx="108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1" name="Line 6">
                <a:extLst>
                  <a:ext uri="{FF2B5EF4-FFF2-40B4-BE49-F238E27FC236}">
                    <a16:creationId xmlns:a16="http://schemas.microsoft.com/office/drawing/2014/main" id="{BD266952-3757-4B1B-8D53-E57574FA2304}"/>
                  </a:ext>
                </a:extLst>
              </p:cNvPr>
              <p:cNvSpPr>
                <a:spLocks noChangeShapeType="1"/>
              </p:cNvSpPr>
              <p:nvPr/>
            </p:nvSpPr>
            <p:spPr bwMode="auto">
              <a:xfrm>
                <a:off x="1144991" y="209360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2" name="Line 7">
                <a:extLst>
                  <a:ext uri="{FF2B5EF4-FFF2-40B4-BE49-F238E27FC236}">
                    <a16:creationId xmlns:a16="http://schemas.microsoft.com/office/drawing/2014/main" id="{2277F1B6-E161-4D6C-B917-63EE8C5BF48E}"/>
                  </a:ext>
                </a:extLst>
              </p:cNvPr>
              <p:cNvSpPr>
                <a:spLocks noChangeShapeType="1"/>
              </p:cNvSpPr>
              <p:nvPr/>
            </p:nvSpPr>
            <p:spPr bwMode="auto">
              <a:xfrm>
                <a:off x="1144991" y="26526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3" name="Line 8">
                <a:extLst>
                  <a:ext uri="{FF2B5EF4-FFF2-40B4-BE49-F238E27FC236}">
                    <a16:creationId xmlns:a16="http://schemas.microsoft.com/office/drawing/2014/main" id="{D1DD2350-6BC2-4B05-A10A-0531D7FB3449}"/>
                  </a:ext>
                </a:extLst>
              </p:cNvPr>
              <p:cNvSpPr>
                <a:spLocks noChangeShapeType="1"/>
              </p:cNvSpPr>
              <p:nvPr/>
            </p:nvSpPr>
            <p:spPr bwMode="auto">
              <a:xfrm>
                <a:off x="1144991" y="318662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4" name="Line 9">
                <a:extLst>
                  <a:ext uri="{FF2B5EF4-FFF2-40B4-BE49-F238E27FC236}">
                    <a16:creationId xmlns:a16="http://schemas.microsoft.com/office/drawing/2014/main" id="{853B8D47-637E-4E08-B172-05F7A7FCC7CC}"/>
                  </a:ext>
                </a:extLst>
              </p:cNvPr>
              <p:cNvSpPr>
                <a:spLocks noChangeShapeType="1"/>
              </p:cNvSpPr>
              <p:nvPr/>
            </p:nvSpPr>
            <p:spPr bwMode="auto">
              <a:xfrm>
                <a:off x="1144991" y="373784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5" name="Line 10">
                <a:extLst>
                  <a:ext uri="{FF2B5EF4-FFF2-40B4-BE49-F238E27FC236}">
                    <a16:creationId xmlns:a16="http://schemas.microsoft.com/office/drawing/2014/main" id="{21137DA6-3B6C-4D70-BFCE-66E27CA22E8A}"/>
                  </a:ext>
                </a:extLst>
              </p:cNvPr>
              <p:cNvSpPr>
                <a:spLocks noChangeShapeType="1"/>
              </p:cNvSpPr>
              <p:nvPr/>
            </p:nvSpPr>
            <p:spPr bwMode="auto">
              <a:xfrm>
                <a:off x="1144991" y="427755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6" name="Line 11">
                <a:extLst>
                  <a:ext uri="{FF2B5EF4-FFF2-40B4-BE49-F238E27FC236}">
                    <a16:creationId xmlns:a16="http://schemas.microsoft.com/office/drawing/2014/main" id="{1A3D61D8-E9DC-47CD-A4DF-52FDF2442D65}"/>
                  </a:ext>
                </a:extLst>
              </p:cNvPr>
              <p:cNvSpPr>
                <a:spLocks noChangeShapeType="1"/>
              </p:cNvSpPr>
              <p:nvPr/>
            </p:nvSpPr>
            <p:spPr bwMode="auto">
              <a:xfrm>
                <a:off x="1144991" y="482302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7" name="TextBox 96">
                <a:extLst>
                  <a:ext uri="{FF2B5EF4-FFF2-40B4-BE49-F238E27FC236}">
                    <a16:creationId xmlns:a16="http://schemas.microsoft.com/office/drawing/2014/main" id="{1496D546-AD23-44D8-91A5-451027101B71}"/>
                  </a:ext>
                </a:extLst>
              </p:cNvPr>
              <p:cNvSpPr txBox="1"/>
              <p:nvPr/>
            </p:nvSpPr>
            <p:spPr>
              <a:xfrm rot="16200000">
                <a:off x="-123756" y="3348054"/>
                <a:ext cx="1362643" cy="276213"/>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PFSの確率</a:t>
                </a:r>
              </a:p>
            </p:txBody>
          </p:sp>
          <p:sp>
            <p:nvSpPr>
              <p:cNvPr id="98" name="TextBox 97">
                <a:extLst>
                  <a:ext uri="{FF2B5EF4-FFF2-40B4-BE49-F238E27FC236}">
                    <a16:creationId xmlns:a16="http://schemas.microsoft.com/office/drawing/2014/main" id="{0692295B-B673-4D0B-8FC3-617C8FDED78D}"/>
                  </a:ext>
                </a:extLst>
              </p:cNvPr>
              <p:cNvSpPr txBox="1"/>
              <p:nvPr/>
            </p:nvSpPr>
            <p:spPr>
              <a:xfrm>
                <a:off x="689345" y="1925890"/>
                <a:ext cx="433131" cy="329498"/>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a:t>
                </a:r>
              </a:p>
            </p:txBody>
          </p:sp>
          <p:sp>
            <p:nvSpPr>
              <p:cNvPr id="99" name="TextBox 98">
                <a:extLst>
                  <a:ext uri="{FF2B5EF4-FFF2-40B4-BE49-F238E27FC236}">
                    <a16:creationId xmlns:a16="http://schemas.microsoft.com/office/drawing/2014/main" id="{3A0100B9-C71D-4FF5-B399-01E9DC3C7B37}"/>
                  </a:ext>
                </a:extLst>
              </p:cNvPr>
              <p:cNvSpPr txBox="1"/>
              <p:nvPr/>
            </p:nvSpPr>
            <p:spPr>
              <a:xfrm>
                <a:off x="689349" y="2487020"/>
                <a:ext cx="433132" cy="329498"/>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0.8</a:t>
                </a:r>
              </a:p>
            </p:txBody>
          </p:sp>
          <p:sp>
            <p:nvSpPr>
              <p:cNvPr id="100" name="TextBox 99">
                <a:extLst>
                  <a:ext uri="{FF2B5EF4-FFF2-40B4-BE49-F238E27FC236}">
                    <a16:creationId xmlns:a16="http://schemas.microsoft.com/office/drawing/2014/main" id="{6971B899-783C-410D-B41A-7CA3F9EBA720}"/>
                  </a:ext>
                </a:extLst>
              </p:cNvPr>
              <p:cNvSpPr txBox="1"/>
              <p:nvPr/>
            </p:nvSpPr>
            <p:spPr>
              <a:xfrm>
                <a:off x="689349" y="3020734"/>
                <a:ext cx="433132" cy="329498"/>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0.6</a:t>
                </a:r>
              </a:p>
            </p:txBody>
          </p:sp>
          <p:sp>
            <p:nvSpPr>
              <p:cNvPr id="101" name="TextBox 100">
                <a:extLst>
                  <a:ext uri="{FF2B5EF4-FFF2-40B4-BE49-F238E27FC236}">
                    <a16:creationId xmlns:a16="http://schemas.microsoft.com/office/drawing/2014/main" id="{80097DB0-E77A-46A1-AE6D-5D01471DD170}"/>
                  </a:ext>
                </a:extLst>
              </p:cNvPr>
              <p:cNvSpPr txBox="1"/>
              <p:nvPr/>
            </p:nvSpPr>
            <p:spPr>
              <a:xfrm>
                <a:off x="689349" y="3571708"/>
                <a:ext cx="433132" cy="329498"/>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0.4</a:t>
                </a:r>
              </a:p>
            </p:txBody>
          </p:sp>
          <p:sp>
            <p:nvSpPr>
              <p:cNvPr id="102" name="TextBox 101">
                <a:extLst>
                  <a:ext uri="{FF2B5EF4-FFF2-40B4-BE49-F238E27FC236}">
                    <a16:creationId xmlns:a16="http://schemas.microsoft.com/office/drawing/2014/main" id="{127D3C53-BC57-45CA-B546-00FA8C8CA1F7}"/>
                  </a:ext>
                </a:extLst>
              </p:cNvPr>
              <p:cNvSpPr txBox="1"/>
              <p:nvPr/>
            </p:nvSpPr>
            <p:spPr>
              <a:xfrm>
                <a:off x="689349" y="4111174"/>
                <a:ext cx="433132" cy="329498"/>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0.2</a:t>
                </a:r>
              </a:p>
            </p:txBody>
          </p:sp>
          <p:sp>
            <p:nvSpPr>
              <p:cNvPr id="103" name="TextBox 102">
                <a:extLst>
                  <a:ext uri="{FF2B5EF4-FFF2-40B4-BE49-F238E27FC236}">
                    <a16:creationId xmlns:a16="http://schemas.microsoft.com/office/drawing/2014/main" id="{6496117B-D932-416F-A1C1-70EDBAF74402}"/>
                  </a:ext>
                </a:extLst>
              </p:cNvPr>
              <p:cNvSpPr txBox="1"/>
              <p:nvPr/>
            </p:nvSpPr>
            <p:spPr>
              <a:xfrm>
                <a:off x="838437" y="4656392"/>
                <a:ext cx="284052" cy="329498"/>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sp>
            <p:nvSpPr>
              <p:cNvPr id="104" name="TextBox 103">
                <a:extLst>
                  <a:ext uri="{FF2B5EF4-FFF2-40B4-BE49-F238E27FC236}">
                    <a16:creationId xmlns:a16="http://schemas.microsoft.com/office/drawing/2014/main" id="{2102D34C-F516-4628-A4F3-DB88819EFB7E}"/>
                  </a:ext>
                </a:extLst>
              </p:cNvPr>
              <p:cNvSpPr txBox="1"/>
              <p:nvPr/>
            </p:nvSpPr>
            <p:spPr>
              <a:xfrm>
                <a:off x="2738461" y="5263214"/>
                <a:ext cx="1138228" cy="258986"/>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経過期間、月</a:t>
                </a:r>
              </a:p>
            </p:txBody>
          </p:sp>
          <p:sp>
            <p:nvSpPr>
              <p:cNvPr id="105" name="Line 21">
                <a:extLst>
                  <a:ext uri="{FF2B5EF4-FFF2-40B4-BE49-F238E27FC236}">
                    <a16:creationId xmlns:a16="http://schemas.microsoft.com/office/drawing/2014/main" id="{A38F92E7-C694-4A40-89AD-B19BF6E894A2}"/>
                  </a:ext>
                </a:extLst>
              </p:cNvPr>
              <p:cNvSpPr>
                <a:spLocks noChangeShapeType="1"/>
              </p:cNvSpPr>
              <p:nvPr/>
            </p:nvSpPr>
            <p:spPr bwMode="auto">
              <a:xfrm>
                <a:off x="518656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AE3DF9AD-1B35-46DF-84BA-BF0B2D3234F3}"/>
                  </a:ext>
                </a:extLst>
              </p:cNvPr>
              <p:cNvSpPr txBox="1"/>
              <p:nvPr/>
            </p:nvSpPr>
            <p:spPr>
              <a:xfrm>
                <a:off x="5087608" y="5044927"/>
                <a:ext cx="19347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42</a:t>
                </a:r>
              </a:p>
            </p:txBody>
          </p:sp>
          <p:sp>
            <p:nvSpPr>
              <p:cNvPr id="107" name="Line 21">
                <a:extLst>
                  <a:ext uri="{FF2B5EF4-FFF2-40B4-BE49-F238E27FC236}">
                    <a16:creationId xmlns:a16="http://schemas.microsoft.com/office/drawing/2014/main" id="{C307D253-138C-43BC-B409-F13E1D1827AB}"/>
                  </a:ext>
                </a:extLst>
              </p:cNvPr>
              <p:cNvSpPr>
                <a:spLocks noChangeShapeType="1"/>
              </p:cNvSpPr>
              <p:nvPr/>
            </p:nvSpPr>
            <p:spPr bwMode="auto">
              <a:xfrm>
                <a:off x="491885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4E206959-4CEE-43B1-8586-8C4A56DCA888}"/>
                  </a:ext>
                </a:extLst>
              </p:cNvPr>
              <p:cNvSpPr txBox="1"/>
              <p:nvPr/>
            </p:nvSpPr>
            <p:spPr>
              <a:xfrm>
                <a:off x="4819898" y="5044927"/>
                <a:ext cx="19347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39</a:t>
                </a:r>
              </a:p>
            </p:txBody>
          </p:sp>
          <p:sp>
            <p:nvSpPr>
              <p:cNvPr id="109" name="Line 21">
                <a:extLst>
                  <a:ext uri="{FF2B5EF4-FFF2-40B4-BE49-F238E27FC236}">
                    <a16:creationId xmlns:a16="http://schemas.microsoft.com/office/drawing/2014/main" id="{A92D2ED5-2022-4A3C-8E96-0C0DC833594C}"/>
                  </a:ext>
                </a:extLst>
              </p:cNvPr>
              <p:cNvSpPr>
                <a:spLocks noChangeShapeType="1"/>
              </p:cNvSpPr>
              <p:nvPr/>
            </p:nvSpPr>
            <p:spPr bwMode="auto">
              <a:xfrm>
                <a:off x="465114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7AE1EAD2-6507-4109-A505-24C0846D5C02}"/>
                  </a:ext>
                </a:extLst>
              </p:cNvPr>
              <p:cNvSpPr txBox="1"/>
              <p:nvPr/>
            </p:nvSpPr>
            <p:spPr>
              <a:xfrm>
                <a:off x="4552188" y="5044927"/>
                <a:ext cx="19347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36</a:t>
                </a:r>
              </a:p>
            </p:txBody>
          </p:sp>
          <p:sp>
            <p:nvSpPr>
              <p:cNvPr id="111" name="Line 21">
                <a:extLst>
                  <a:ext uri="{FF2B5EF4-FFF2-40B4-BE49-F238E27FC236}">
                    <a16:creationId xmlns:a16="http://schemas.microsoft.com/office/drawing/2014/main" id="{54125AAC-3006-4115-833A-D9700C5E3FAD}"/>
                  </a:ext>
                </a:extLst>
              </p:cNvPr>
              <p:cNvSpPr>
                <a:spLocks noChangeShapeType="1"/>
              </p:cNvSpPr>
              <p:nvPr/>
            </p:nvSpPr>
            <p:spPr bwMode="auto">
              <a:xfrm>
                <a:off x="438343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968BC880-3C91-4CE8-8ACC-C7E4BA4E8696}"/>
                  </a:ext>
                </a:extLst>
              </p:cNvPr>
              <p:cNvSpPr txBox="1"/>
              <p:nvPr/>
            </p:nvSpPr>
            <p:spPr>
              <a:xfrm>
                <a:off x="4284479" y="5044927"/>
                <a:ext cx="19347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33</a:t>
                </a:r>
              </a:p>
            </p:txBody>
          </p:sp>
          <p:sp>
            <p:nvSpPr>
              <p:cNvPr id="113" name="Line 21">
                <a:extLst>
                  <a:ext uri="{FF2B5EF4-FFF2-40B4-BE49-F238E27FC236}">
                    <a16:creationId xmlns:a16="http://schemas.microsoft.com/office/drawing/2014/main" id="{FF3B142F-160E-47B4-BCFB-56891F2A5D80}"/>
                  </a:ext>
                </a:extLst>
              </p:cNvPr>
              <p:cNvSpPr>
                <a:spLocks noChangeShapeType="1"/>
              </p:cNvSpPr>
              <p:nvPr/>
            </p:nvSpPr>
            <p:spPr bwMode="auto">
              <a:xfrm>
                <a:off x="411572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86A0690D-E283-44B5-965C-9DDA17A662F7}"/>
                  </a:ext>
                </a:extLst>
              </p:cNvPr>
              <p:cNvSpPr txBox="1"/>
              <p:nvPr/>
            </p:nvSpPr>
            <p:spPr>
              <a:xfrm>
                <a:off x="4016769" y="5044927"/>
                <a:ext cx="19347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a:t>
                </a:r>
              </a:p>
            </p:txBody>
          </p:sp>
          <p:sp>
            <p:nvSpPr>
              <p:cNvPr id="115" name="Line 21">
                <a:extLst>
                  <a:ext uri="{FF2B5EF4-FFF2-40B4-BE49-F238E27FC236}">
                    <a16:creationId xmlns:a16="http://schemas.microsoft.com/office/drawing/2014/main" id="{35ED383B-8FFE-4C12-8E2A-A9CB3B1B91C1}"/>
                  </a:ext>
                </a:extLst>
              </p:cNvPr>
              <p:cNvSpPr>
                <a:spLocks noChangeShapeType="1"/>
              </p:cNvSpPr>
              <p:nvPr/>
            </p:nvSpPr>
            <p:spPr bwMode="auto">
              <a:xfrm>
                <a:off x="384801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6" name="TextBox 115">
                <a:extLst>
                  <a:ext uri="{FF2B5EF4-FFF2-40B4-BE49-F238E27FC236}">
                    <a16:creationId xmlns:a16="http://schemas.microsoft.com/office/drawing/2014/main" id="{AE2A6739-27BA-4EAE-95A1-1746E798A85E}"/>
                  </a:ext>
                </a:extLst>
              </p:cNvPr>
              <p:cNvSpPr txBox="1"/>
              <p:nvPr/>
            </p:nvSpPr>
            <p:spPr>
              <a:xfrm>
                <a:off x="3749059" y="5044927"/>
                <a:ext cx="19347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27</a:t>
                </a:r>
              </a:p>
            </p:txBody>
          </p:sp>
          <p:sp>
            <p:nvSpPr>
              <p:cNvPr id="117" name="Line 21">
                <a:extLst>
                  <a:ext uri="{FF2B5EF4-FFF2-40B4-BE49-F238E27FC236}">
                    <a16:creationId xmlns:a16="http://schemas.microsoft.com/office/drawing/2014/main" id="{0D7E07F5-BEF3-466C-BC7C-248215D4C643}"/>
                  </a:ext>
                </a:extLst>
              </p:cNvPr>
              <p:cNvSpPr>
                <a:spLocks noChangeShapeType="1"/>
              </p:cNvSpPr>
              <p:nvPr/>
            </p:nvSpPr>
            <p:spPr bwMode="auto">
              <a:xfrm>
                <a:off x="358030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A07425EA-223F-457A-999B-CA804EAF2864}"/>
                  </a:ext>
                </a:extLst>
              </p:cNvPr>
              <p:cNvSpPr txBox="1"/>
              <p:nvPr/>
            </p:nvSpPr>
            <p:spPr>
              <a:xfrm>
                <a:off x="3481349" y="5044927"/>
                <a:ext cx="19347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24</a:t>
                </a:r>
              </a:p>
            </p:txBody>
          </p:sp>
          <p:sp>
            <p:nvSpPr>
              <p:cNvPr id="119" name="Line 21">
                <a:extLst>
                  <a:ext uri="{FF2B5EF4-FFF2-40B4-BE49-F238E27FC236}">
                    <a16:creationId xmlns:a16="http://schemas.microsoft.com/office/drawing/2014/main" id="{5EC87BB0-6649-4477-8F37-9E2D236BDE20}"/>
                  </a:ext>
                </a:extLst>
              </p:cNvPr>
              <p:cNvSpPr>
                <a:spLocks noChangeShapeType="1"/>
              </p:cNvSpPr>
              <p:nvPr/>
            </p:nvSpPr>
            <p:spPr bwMode="auto">
              <a:xfrm>
                <a:off x="331259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20" name="TextBox 119">
                <a:extLst>
                  <a:ext uri="{FF2B5EF4-FFF2-40B4-BE49-F238E27FC236}">
                    <a16:creationId xmlns:a16="http://schemas.microsoft.com/office/drawing/2014/main" id="{B421436D-926F-4D57-AAD7-DEB5F194BFCA}"/>
                  </a:ext>
                </a:extLst>
              </p:cNvPr>
              <p:cNvSpPr txBox="1"/>
              <p:nvPr/>
            </p:nvSpPr>
            <p:spPr>
              <a:xfrm>
                <a:off x="3213639" y="5044927"/>
                <a:ext cx="19347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21</a:t>
                </a:r>
              </a:p>
            </p:txBody>
          </p:sp>
          <p:sp>
            <p:nvSpPr>
              <p:cNvPr id="121" name="Line 21">
                <a:extLst>
                  <a:ext uri="{FF2B5EF4-FFF2-40B4-BE49-F238E27FC236}">
                    <a16:creationId xmlns:a16="http://schemas.microsoft.com/office/drawing/2014/main" id="{66C8A373-4C37-4653-B243-F8A33DC37668}"/>
                  </a:ext>
                </a:extLst>
              </p:cNvPr>
              <p:cNvSpPr>
                <a:spLocks noChangeShapeType="1"/>
              </p:cNvSpPr>
              <p:nvPr/>
            </p:nvSpPr>
            <p:spPr bwMode="auto">
              <a:xfrm>
                <a:off x="304488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FC6899B6-BF7B-4733-8613-123CEF3E35CD}"/>
                  </a:ext>
                </a:extLst>
              </p:cNvPr>
              <p:cNvSpPr txBox="1"/>
              <p:nvPr/>
            </p:nvSpPr>
            <p:spPr>
              <a:xfrm>
                <a:off x="2945929" y="5044927"/>
                <a:ext cx="19347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18</a:t>
                </a:r>
              </a:p>
            </p:txBody>
          </p:sp>
          <p:sp>
            <p:nvSpPr>
              <p:cNvPr id="123" name="Line 21">
                <a:extLst>
                  <a:ext uri="{FF2B5EF4-FFF2-40B4-BE49-F238E27FC236}">
                    <a16:creationId xmlns:a16="http://schemas.microsoft.com/office/drawing/2014/main" id="{121A55F1-2FCF-4BFE-B3E8-B21F94C00CF6}"/>
                  </a:ext>
                </a:extLst>
              </p:cNvPr>
              <p:cNvSpPr>
                <a:spLocks noChangeShapeType="1"/>
              </p:cNvSpPr>
              <p:nvPr/>
            </p:nvSpPr>
            <p:spPr bwMode="auto">
              <a:xfrm>
                <a:off x="277717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24" name="TextBox 123">
                <a:extLst>
                  <a:ext uri="{FF2B5EF4-FFF2-40B4-BE49-F238E27FC236}">
                    <a16:creationId xmlns:a16="http://schemas.microsoft.com/office/drawing/2014/main" id="{A1D73474-E907-4EEC-9F84-0C57A4CC6277}"/>
                  </a:ext>
                </a:extLst>
              </p:cNvPr>
              <p:cNvSpPr txBox="1"/>
              <p:nvPr/>
            </p:nvSpPr>
            <p:spPr>
              <a:xfrm>
                <a:off x="2678219" y="5044927"/>
                <a:ext cx="19347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15</a:t>
                </a:r>
              </a:p>
            </p:txBody>
          </p:sp>
          <p:sp>
            <p:nvSpPr>
              <p:cNvPr id="125" name="Line 21">
                <a:extLst>
                  <a:ext uri="{FF2B5EF4-FFF2-40B4-BE49-F238E27FC236}">
                    <a16:creationId xmlns:a16="http://schemas.microsoft.com/office/drawing/2014/main" id="{7FC5930C-19CC-47A5-9B84-C659BB746C54}"/>
                  </a:ext>
                </a:extLst>
              </p:cNvPr>
              <p:cNvSpPr>
                <a:spLocks noChangeShapeType="1"/>
              </p:cNvSpPr>
              <p:nvPr/>
            </p:nvSpPr>
            <p:spPr bwMode="auto">
              <a:xfrm>
                <a:off x="250946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26" name="TextBox 125">
                <a:extLst>
                  <a:ext uri="{FF2B5EF4-FFF2-40B4-BE49-F238E27FC236}">
                    <a16:creationId xmlns:a16="http://schemas.microsoft.com/office/drawing/2014/main" id="{50080DD6-E26A-4641-9215-F60D3DE434A6}"/>
                  </a:ext>
                </a:extLst>
              </p:cNvPr>
              <p:cNvSpPr txBox="1"/>
              <p:nvPr/>
            </p:nvSpPr>
            <p:spPr>
              <a:xfrm>
                <a:off x="2410509" y="5044927"/>
                <a:ext cx="19347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a:t>
                </a:r>
              </a:p>
            </p:txBody>
          </p:sp>
          <p:sp>
            <p:nvSpPr>
              <p:cNvPr id="127" name="Line 21">
                <a:extLst>
                  <a:ext uri="{FF2B5EF4-FFF2-40B4-BE49-F238E27FC236}">
                    <a16:creationId xmlns:a16="http://schemas.microsoft.com/office/drawing/2014/main" id="{A81CC8AE-AE75-4944-A72F-37B92DDE5ADA}"/>
                  </a:ext>
                </a:extLst>
              </p:cNvPr>
              <p:cNvSpPr>
                <a:spLocks noChangeShapeType="1"/>
              </p:cNvSpPr>
              <p:nvPr/>
            </p:nvSpPr>
            <p:spPr bwMode="auto">
              <a:xfrm>
                <a:off x="224175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28" name="TextBox 127">
                <a:extLst>
                  <a:ext uri="{FF2B5EF4-FFF2-40B4-BE49-F238E27FC236}">
                    <a16:creationId xmlns:a16="http://schemas.microsoft.com/office/drawing/2014/main" id="{53775F7D-B2D8-4F49-B2EF-A6074FA164C1}"/>
                  </a:ext>
                </a:extLst>
              </p:cNvPr>
              <p:cNvSpPr txBox="1"/>
              <p:nvPr/>
            </p:nvSpPr>
            <p:spPr>
              <a:xfrm>
                <a:off x="2178214" y="5044927"/>
                <a:ext cx="12264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9</a:t>
                </a:r>
              </a:p>
            </p:txBody>
          </p:sp>
          <p:sp>
            <p:nvSpPr>
              <p:cNvPr id="129" name="Line 21">
                <a:extLst>
                  <a:ext uri="{FF2B5EF4-FFF2-40B4-BE49-F238E27FC236}">
                    <a16:creationId xmlns:a16="http://schemas.microsoft.com/office/drawing/2014/main" id="{BF120DAE-3D4F-4A33-B199-5B2CF7BF568A}"/>
                  </a:ext>
                </a:extLst>
              </p:cNvPr>
              <p:cNvSpPr>
                <a:spLocks noChangeShapeType="1"/>
              </p:cNvSpPr>
              <p:nvPr/>
            </p:nvSpPr>
            <p:spPr bwMode="auto">
              <a:xfrm>
                <a:off x="197404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0" name="TextBox 129">
                <a:extLst>
                  <a:ext uri="{FF2B5EF4-FFF2-40B4-BE49-F238E27FC236}">
                    <a16:creationId xmlns:a16="http://schemas.microsoft.com/office/drawing/2014/main" id="{C0576C9F-4704-4B9E-AC79-8183E15F0656}"/>
                  </a:ext>
                </a:extLst>
              </p:cNvPr>
              <p:cNvSpPr txBox="1"/>
              <p:nvPr/>
            </p:nvSpPr>
            <p:spPr>
              <a:xfrm>
                <a:off x="1910504" y="5044927"/>
                <a:ext cx="12264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a:t>
                </a:r>
              </a:p>
            </p:txBody>
          </p:sp>
          <p:sp>
            <p:nvSpPr>
              <p:cNvPr id="131" name="Line 21">
                <a:extLst>
                  <a:ext uri="{FF2B5EF4-FFF2-40B4-BE49-F238E27FC236}">
                    <a16:creationId xmlns:a16="http://schemas.microsoft.com/office/drawing/2014/main" id="{DEF6F0F7-1703-4317-A92F-14DD243DD708}"/>
                  </a:ext>
                </a:extLst>
              </p:cNvPr>
              <p:cNvSpPr>
                <a:spLocks noChangeShapeType="1"/>
              </p:cNvSpPr>
              <p:nvPr/>
            </p:nvSpPr>
            <p:spPr bwMode="auto">
              <a:xfrm>
                <a:off x="170633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2" name="TextBox 131">
                <a:extLst>
                  <a:ext uri="{FF2B5EF4-FFF2-40B4-BE49-F238E27FC236}">
                    <a16:creationId xmlns:a16="http://schemas.microsoft.com/office/drawing/2014/main" id="{DA665829-96D2-445B-BF5D-C5366B528B35}"/>
                  </a:ext>
                </a:extLst>
              </p:cNvPr>
              <p:cNvSpPr txBox="1"/>
              <p:nvPr/>
            </p:nvSpPr>
            <p:spPr>
              <a:xfrm>
                <a:off x="1642794" y="5044927"/>
                <a:ext cx="12264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a:t>
                </a:r>
              </a:p>
            </p:txBody>
          </p:sp>
          <p:sp>
            <p:nvSpPr>
              <p:cNvPr id="133" name="Line 21">
                <a:extLst>
                  <a:ext uri="{FF2B5EF4-FFF2-40B4-BE49-F238E27FC236}">
                    <a16:creationId xmlns:a16="http://schemas.microsoft.com/office/drawing/2014/main" id="{252CC16D-3579-4F65-8C02-233C7660A406}"/>
                  </a:ext>
                </a:extLst>
              </p:cNvPr>
              <p:cNvSpPr>
                <a:spLocks noChangeShapeType="1"/>
              </p:cNvSpPr>
              <p:nvPr/>
            </p:nvSpPr>
            <p:spPr bwMode="auto">
              <a:xfrm>
                <a:off x="1438624"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4" name="TextBox 133">
                <a:extLst>
                  <a:ext uri="{FF2B5EF4-FFF2-40B4-BE49-F238E27FC236}">
                    <a16:creationId xmlns:a16="http://schemas.microsoft.com/office/drawing/2014/main" id="{CD5404D5-F612-4F50-AA38-4FC5691C0FCA}"/>
                  </a:ext>
                </a:extLst>
              </p:cNvPr>
              <p:cNvSpPr txBox="1"/>
              <p:nvPr/>
            </p:nvSpPr>
            <p:spPr>
              <a:xfrm>
                <a:off x="1375084" y="5044927"/>
                <a:ext cx="12264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sp>
            <p:nvSpPr>
              <p:cNvPr id="135" name="TextBox 134">
                <a:extLst>
                  <a:ext uri="{FF2B5EF4-FFF2-40B4-BE49-F238E27FC236}">
                    <a16:creationId xmlns:a16="http://schemas.microsoft.com/office/drawing/2014/main" id="{03550B95-8CCF-43FB-B6F8-EC1F5FDE13FD}"/>
                  </a:ext>
                </a:extLst>
              </p:cNvPr>
              <p:cNvSpPr txBox="1"/>
              <p:nvPr/>
            </p:nvSpPr>
            <p:spPr>
              <a:xfrm>
                <a:off x="3943437" y="2334306"/>
                <a:ext cx="862014" cy="258986"/>
              </a:xfrm>
              <a:prstGeom prst="rect">
                <a:avLst/>
              </a:prstGeom>
              <a:noFill/>
            </p:spPr>
            <p:txBody>
              <a:bodyPr wrap="none" rtlCol="0">
                <a:spAutoFit/>
              </a:bodyPr>
              <a:lstStyle/>
              <a:p>
                <a:r>
                  <a:rPr lang="ja-JP" sz="1400">
                    <a:solidFill>
                      <a:srgbClr val="363636"/>
                    </a:solidFill>
                  </a:rPr>
                  <a:t>打ち切り</a:t>
                </a:r>
              </a:p>
            </p:txBody>
          </p:sp>
          <p:grpSp>
            <p:nvGrpSpPr>
              <p:cNvPr id="136" name="Group 135">
                <a:extLst>
                  <a:ext uri="{FF2B5EF4-FFF2-40B4-BE49-F238E27FC236}">
                    <a16:creationId xmlns:a16="http://schemas.microsoft.com/office/drawing/2014/main" id="{CCCED619-ADF5-4CD4-B1E5-85275DE5CE6A}"/>
                  </a:ext>
                </a:extLst>
              </p:cNvPr>
              <p:cNvGrpSpPr/>
              <p:nvPr/>
            </p:nvGrpSpPr>
            <p:grpSpPr>
              <a:xfrm>
                <a:off x="1448211" y="2087613"/>
                <a:ext cx="3422239" cy="2516138"/>
                <a:chOff x="1448211" y="2087613"/>
                <a:chExt cx="3422239" cy="2516138"/>
              </a:xfrm>
            </p:grpSpPr>
            <p:sp>
              <p:nvSpPr>
                <p:cNvPr id="137" name="Freeform: Shape 76">
                  <a:extLst>
                    <a:ext uri="{FF2B5EF4-FFF2-40B4-BE49-F238E27FC236}">
                      <a16:creationId xmlns:a16="http://schemas.microsoft.com/office/drawing/2014/main" id="{18A047E6-015F-4069-B945-A6E1361BADC1}"/>
                    </a:ext>
                  </a:extLst>
                </p:cNvPr>
                <p:cNvSpPr/>
                <p:nvPr/>
              </p:nvSpPr>
              <p:spPr>
                <a:xfrm>
                  <a:off x="1448211" y="2087613"/>
                  <a:ext cx="3418962" cy="2484482"/>
                </a:xfrm>
                <a:custGeom>
                  <a:avLst/>
                  <a:gdLst>
                    <a:gd name="connsiteX0" fmla="*/ 4302671 w 4302671"/>
                    <a:gd name="connsiteY0" fmla="*/ 3120257 h 3120256"/>
                    <a:gd name="connsiteX1" fmla="*/ 3231109 w 4302671"/>
                    <a:gd name="connsiteY1" fmla="*/ 3120257 h 3120256"/>
                    <a:gd name="connsiteX2" fmla="*/ 3231109 w 4302671"/>
                    <a:gd name="connsiteY2" fmla="*/ 2968352 h 3120256"/>
                    <a:gd name="connsiteX3" fmla="*/ 3177740 w 4302671"/>
                    <a:gd name="connsiteY3" fmla="*/ 2968352 h 3120256"/>
                    <a:gd name="connsiteX4" fmla="*/ 3177740 w 4302671"/>
                    <a:gd name="connsiteY4" fmla="*/ 2836974 h 3120256"/>
                    <a:gd name="connsiteX5" fmla="*/ 2956036 w 4302671"/>
                    <a:gd name="connsiteY5" fmla="*/ 2836974 h 3120256"/>
                    <a:gd name="connsiteX6" fmla="*/ 2956036 w 4302671"/>
                    <a:gd name="connsiteY6" fmla="*/ 2672744 h 3120256"/>
                    <a:gd name="connsiteX7" fmla="*/ 2886237 w 4302671"/>
                    <a:gd name="connsiteY7" fmla="*/ 2672744 h 3120256"/>
                    <a:gd name="connsiteX8" fmla="*/ 2886237 w 4302671"/>
                    <a:gd name="connsiteY8" fmla="*/ 2508523 h 3120256"/>
                    <a:gd name="connsiteX9" fmla="*/ 2311451 w 4302671"/>
                    <a:gd name="connsiteY9" fmla="*/ 2508523 h 3120256"/>
                    <a:gd name="connsiteX10" fmla="*/ 2311451 w 4302671"/>
                    <a:gd name="connsiteY10" fmla="*/ 2418198 h 3120256"/>
                    <a:gd name="connsiteX11" fmla="*/ 2175967 w 4302671"/>
                    <a:gd name="connsiteY11" fmla="*/ 2418198 h 3120256"/>
                    <a:gd name="connsiteX12" fmla="*/ 2175967 w 4302671"/>
                    <a:gd name="connsiteY12" fmla="*/ 2295030 h 3120256"/>
                    <a:gd name="connsiteX13" fmla="*/ 2048694 w 4302671"/>
                    <a:gd name="connsiteY13" fmla="*/ 2295030 h 3120256"/>
                    <a:gd name="connsiteX14" fmla="*/ 2048694 w 4302671"/>
                    <a:gd name="connsiteY14" fmla="*/ 2200599 h 3120256"/>
                    <a:gd name="connsiteX15" fmla="*/ 1859842 w 4302671"/>
                    <a:gd name="connsiteY15" fmla="*/ 2200599 h 3120256"/>
                    <a:gd name="connsiteX16" fmla="*/ 1859842 w 4302671"/>
                    <a:gd name="connsiteY16" fmla="*/ 2130809 h 3120256"/>
                    <a:gd name="connsiteX17" fmla="*/ 1757201 w 4302671"/>
                    <a:gd name="connsiteY17" fmla="*/ 2130809 h 3120256"/>
                    <a:gd name="connsiteX18" fmla="*/ 1757201 w 4302671"/>
                    <a:gd name="connsiteY18" fmla="*/ 2019957 h 3120256"/>
                    <a:gd name="connsiteX19" fmla="*/ 1687401 w 4302671"/>
                    <a:gd name="connsiteY19" fmla="*/ 2019957 h 3120256"/>
                    <a:gd name="connsiteX20" fmla="*/ 1687401 w 4302671"/>
                    <a:gd name="connsiteY20" fmla="*/ 1946053 h 3120256"/>
                    <a:gd name="connsiteX21" fmla="*/ 1486233 w 4302671"/>
                    <a:gd name="connsiteY21" fmla="*/ 1946053 h 3120256"/>
                    <a:gd name="connsiteX22" fmla="*/ 1486233 w 4302671"/>
                    <a:gd name="connsiteY22" fmla="*/ 1798253 h 3120256"/>
                    <a:gd name="connsiteX23" fmla="*/ 1428750 w 4302671"/>
                    <a:gd name="connsiteY23" fmla="*/ 1798253 h 3120256"/>
                    <a:gd name="connsiteX24" fmla="*/ 1428750 w 4302671"/>
                    <a:gd name="connsiteY24" fmla="*/ 1716138 h 3120256"/>
                    <a:gd name="connsiteX25" fmla="*/ 1268635 w 4302671"/>
                    <a:gd name="connsiteY25" fmla="*/ 1716138 h 3120256"/>
                    <a:gd name="connsiteX26" fmla="*/ 1268635 w 4302671"/>
                    <a:gd name="connsiteY26" fmla="*/ 1662770 h 3120256"/>
                    <a:gd name="connsiteX27" fmla="*/ 1030510 w 4302671"/>
                    <a:gd name="connsiteY27" fmla="*/ 1662770 h 3120256"/>
                    <a:gd name="connsiteX28" fmla="*/ 1030510 w 4302671"/>
                    <a:gd name="connsiteY28" fmla="*/ 1572444 h 3120256"/>
                    <a:gd name="connsiteX29" fmla="*/ 837544 w 4302671"/>
                    <a:gd name="connsiteY29" fmla="*/ 1572444 h 3120256"/>
                    <a:gd name="connsiteX30" fmla="*/ 837544 w 4302671"/>
                    <a:gd name="connsiteY30" fmla="*/ 1428750 h 3120256"/>
                    <a:gd name="connsiteX31" fmla="*/ 780065 w 4302671"/>
                    <a:gd name="connsiteY31" fmla="*/ 1428750 h 3120256"/>
                    <a:gd name="connsiteX32" fmla="*/ 780065 w 4302671"/>
                    <a:gd name="connsiteY32" fmla="*/ 1363056 h 3120256"/>
                    <a:gd name="connsiteX33" fmla="*/ 665108 w 4302671"/>
                    <a:gd name="connsiteY33" fmla="*/ 1363056 h 3120256"/>
                    <a:gd name="connsiteX34" fmla="*/ 665108 w 4302671"/>
                    <a:gd name="connsiteY34" fmla="*/ 1264530 h 3120256"/>
                    <a:gd name="connsiteX35" fmla="*/ 632263 w 4302671"/>
                    <a:gd name="connsiteY35" fmla="*/ 1264530 h 3120256"/>
                    <a:gd name="connsiteX36" fmla="*/ 632263 w 4302671"/>
                    <a:gd name="connsiteY36" fmla="*/ 1194730 h 3120256"/>
                    <a:gd name="connsiteX37" fmla="*/ 607629 w 4302671"/>
                    <a:gd name="connsiteY37" fmla="*/ 1194730 h 3120256"/>
                    <a:gd name="connsiteX38" fmla="*/ 607629 w 4302671"/>
                    <a:gd name="connsiteY38" fmla="*/ 1141362 h 3120256"/>
                    <a:gd name="connsiteX39" fmla="*/ 525517 w 4302671"/>
                    <a:gd name="connsiteY39" fmla="*/ 1141362 h 3120256"/>
                    <a:gd name="connsiteX40" fmla="*/ 525517 w 4302671"/>
                    <a:gd name="connsiteY40" fmla="*/ 1079773 h 3120256"/>
                    <a:gd name="connsiteX41" fmla="*/ 480356 w 4302671"/>
                    <a:gd name="connsiteY41" fmla="*/ 1079773 h 3120256"/>
                    <a:gd name="connsiteX42" fmla="*/ 480356 w 4302671"/>
                    <a:gd name="connsiteY42" fmla="*/ 989447 h 3120256"/>
                    <a:gd name="connsiteX43" fmla="*/ 418771 w 4302671"/>
                    <a:gd name="connsiteY43" fmla="*/ 989447 h 3120256"/>
                    <a:gd name="connsiteX44" fmla="*/ 418771 w 4302671"/>
                    <a:gd name="connsiteY44" fmla="*/ 788276 h 3120256"/>
                    <a:gd name="connsiteX45" fmla="*/ 217597 w 4302671"/>
                    <a:gd name="connsiteY45" fmla="*/ 788276 h 3120256"/>
                    <a:gd name="connsiteX46" fmla="*/ 217597 w 4302671"/>
                    <a:gd name="connsiteY46" fmla="*/ 353082 h 3120256"/>
                    <a:gd name="connsiteX47" fmla="*/ 172435 w 4302671"/>
                    <a:gd name="connsiteY47" fmla="*/ 353082 h 3120256"/>
                    <a:gd name="connsiteX48" fmla="*/ 172435 w 4302671"/>
                    <a:gd name="connsiteY48" fmla="*/ 295604 h 3120256"/>
                    <a:gd name="connsiteX49" fmla="*/ 123168 w 4302671"/>
                    <a:gd name="connsiteY49" fmla="*/ 295604 h 3120256"/>
                    <a:gd name="connsiteX50" fmla="*/ 123168 w 4302671"/>
                    <a:gd name="connsiteY50" fmla="*/ 217597 h 3120256"/>
                    <a:gd name="connsiteX51" fmla="*/ 90323 w 4302671"/>
                    <a:gd name="connsiteY51" fmla="*/ 217597 h 3120256"/>
                    <a:gd name="connsiteX52" fmla="*/ 90323 w 4302671"/>
                    <a:gd name="connsiteY52" fmla="*/ 143696 h 3120256"/>
                    <a:gd name="connsiteX53" fmla="*/ 82112 w 4302671"/>
                    <a:gd name="connsiteY53" fmla="*/ 143696 h 3120256"/>
                    <a:gd name="connsiteX54" fmla="*/ 82112 w 4302671"/>
                    <a:gd name="connsiteY54" fmla="*/ 78006 h 3120256"/>
                    <a:gd name="connsiteX55" fmla="*/ 53373 w 4302671"/>
                    <a:gd name="connsiteY55" fmla="*/ 78006 h 3120256"/>
                    <a:gd name="connsiteX56" fmla="*/ 53373 w 4302671"/>
                    <a:gd name="connsiteY56" fmla="*/ 0 h 3120256"/>
                    <a:gd name="connsiteX57" fmla="*/ 0 w 4302671"/>
                    <a:gd name="connsiteY57" fmla="*/ 0 h 312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302671" h="3120256">
                      <a:moveTo>
                        <a:pt x="4302671" y="3120257"/>
                      </a:moveTo>
                      <a:lnTo>
                        <a:pt x="3231109" y="3120257"/>
                      </a:lnTo>
                      <a:lnTo>
                        <a:pt x="3231109" y="2968352"/>
                      </a:lnTo>
                      <a:lnTo>
                        <a:pt x="3177740" y="2968352"/>
                      </a:lnTo>
                      <a:lnTo>
                        <a:pt x="3177740" y="2836974"/>
                      </a:lnTo>
                      <a:lnTo>
                        <a:pt x="2956036" y="2836974"/>
                      </a:lnTo>
                      <a:lnTo>
                        <a:pt x="2956036" y="2672744"/>
                      </a:lnTo>
                      <a:lnTo>
                        <a:pt x="2886237" y="2672744"/>
                      </a:lnTo>
                      <a:lnTo>
                        <a:pt x="2886237" y="2508523"/>
                      </a:lnTo>
                      <a:lnTo>
                        <a:pt x="2311451" y="2508523"/>
                      </a:lnTo>
                      <a:lnTo>
                        <a:pt x="2311451" y="2418198"/>
                      </a:lnTo>
                      <a:lnTo>
                        <a:pt x="2175967" y="2418198"/>
                      </a:lnTo>
                      <a:lnTo>
                        <a:pt x="2175967" y="2295030"/>
                      </a:lnTo>
                      <a:lnTo>
                        <a:pt x="2048694" y="2295030"/>
                      </a:lnTo>
                      <a:lnTo>
                        <a:pt x="2048694" y="2200599"/>
                      </a:lnTo>
                      <a:lnTo>
                        <a:pt x="1859842" y="2200599"/>
                      </a:lnTo>
                      <a:lnTo>
                        <a:pt x="1859842" y="2130809"/>
                      </a:lnTo>
                      <a:lnTo>
                        <a:pt x="1757201" y="2130809"/>
                      </a:lnTo>
                      <a:lnTo>
                        <a:pt x="1757201" y="2019957"/>
                      </a:lnTo>
                      <a:lnTo>
                        <a:pt x="1687401" y="2019957"/>
                      </a:lnTo>
                      <a:lnTo>
                        <a:pt x="1687401" y="1946053"/>
                      </a:lnTo>
                      <a:lnTo>
                        <a:pt x="1486233" y="1946053"/>
                      </a:lnTo>
                      <a:lnTo>
                        <a:pt x="1486233" y="1798253"/>
                      </a:lnTo>
                      <a:lnTo>
                        <a:pt x="1428750" y="1798253"/>
                      </a:lnTo>
                      <a:lnTo>
                        <a:pt x="1428750" y="1716138"/>
                      </a:lnTo>
                      <a:lnTo>
                        <a:pt x="1268635" y="1716138"/>
                      </a:lnTo>
                      <a:lnTo>
                        <a:pt x="1268635" y="1662770"/>
                      </a:lnTo>
                      <a:lnTo>
                        <a:pt x="1030510" y="1662770"/>
                      </a:lnTo>
                      <a:lnTo>
                        <a:pt x="1030510" y="1572444"/>
                      </a:lnTo>
                      <a:lnTo>
                        <a:pt x="837544" y="1572444"/>
                      </a:lnTo>
                      <a:lnTo>
                        <a:pt x="837544" y="1428750"/>
                      </a:lnTo>
                      <a:lnTo>
                        <a:pt x="780065" y="1428750"/>
                      </a:lnTo>
                      <a:lnTo>
                        <a:pt x="780065" y="1363056"/>
                      </a:lnTo>
                      <a:lnTo>
                        <a:pt x="665108" y="1363056"/>
                      </a:lnTo>
                      <a:lnTo>
                        <a:pt x="665108" y="1264530"/>
                      </a:lnTo>
                      <a:lnTo>
                        <a:pt x="632263" y="1264530"/>
                      </a:lnTo>
                      <a:lnTo>
                        <a:pt x="632263" y="1194730"/>
                      </a:lnTo>
                      <a:lnTo>
                        <a:pt x="607629" y="1194730"/>
                      </a:lnTo>
                      <a:lnTo>
                        <a:pt x="607629" y="1141362"/>
                      </a:lnTo>
                      <a:lnTo>
                        <a:pt x="525517" y="1141362"/>
                      </a:lnTo>
                      <a:lnTo>
                        <a:pt x="525517" y="1079773"/>
                      </a:lnTo>
                      <a:lnTo>
                        <a:pt x="480356" y="1079773"/>
                      </a:lnTo>
                      <a:lnTo>
                        <a:pt x="480356" y="989447"/>
                      </a:lnTo>
                      <a:lnTo>
                        <a:pt x="418771" y="989447"/>
                      </a:lnTo>
                      <a:lnTo>
                        <a:pt x="418771" y="788276"/>
                      </a:lnTo>
                      <a:lnTo>
                        <a:pt x="217597" y="788276"/>
                      </a:lnTo>
                      <a:lnTo>
                        <a:pt x="217597" y="353082"/>
                      </a:lnTo>
                      <a:lnTo>
                        <a:pt x="172435" y="353082"/>
                      </a:lnTo>
                      <a:lnTo>
                        <a:pt x="172435" y="295604"/>
                      </a:lnTo>
                      <a:lnTo>
                        <a:pt x="123168" y="295604"/>
                      </a:lnTo>
                      <a:lnTo>
                        <a:pt x="123168" y="217597"/>
                      </a:lnTo>
                      <a:lnTo>
                        <a:pt x="90323" y="217597"/>
                      </a:lnTo>
                      <a:lnTo>
                        <a:pt x="90323" y="143696"/>
                      </a:lnTo>
                      <a:lnTo>
                        <a:pt x="82112" y="143696"/>
                      </a:lnTo>
                      <a:lnTo>
                        <a:pt x="82112" y="78006"/>
                      </a:lnTo>
                      <a:lnTo>
                        <a:pt x="53373" y="78006"/>
                      </a:lnTo>
                      <a:lnTo>
                        <a:pt x="53373"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8" name="Freeform: Shape 77">
                  <a:extLst>
                    <a:ext uri="{FF2B5EF4-FFF2-40B4-BE49-F238E27FC236}">
                      <a16:creationId xmlns:a16="http://schemas.microsoft.com/office/drawing/2014/main" id="{9EAB0379-6D75-45D4-8345-F784CACDC72B}"/>
                    </a:ext>
                  </a:extLst>
                </p:cNvPr>
                <p:cNvSpPr/>
                <p:nvPr/>
              </p:nvSpPr>
              <p:spPr>
                <a:xfrm>
                  <a:off x="2713356" y="3606807"/>
                  <a:ext cx="7569" cy="71663"/>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9" name="Freeform: Shape 78">
                  <a:extLst>
                    <a:ext uri="{FF2B5EF4-FFF2-40B4-BE49-F238E27FC236}">
                      <a16:creationId xmlns:a16="http://schemas.microsoft.com/office/drawing/2014/main" id="{09048D78-FC56-465B-BAEB-DEC39BF76546}"/>
                    </a:ext>
                  </a:extLst>
                </p:cNvPr>
                <p:cNvSpPr/>
                <p:nvPr/>
              </p:nvSpPr>
              <p:spPr>
                <a:xfrm>
                  <a:off x="3016104" y="3803997"/>
                  <a:ext cx="7569" cy="71663"/>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Freeform: Shape 79">
                  <a:extLst>
                    <a:ext uri="{FF2B5EF4-FFF2-40B4-BE49-F238E27FC236}">
                      <a16:creationId xmlns:a16="http://schemas.microsoft.com/office/drawing/2014/main" id="{64DE3727-BA3E-4E30-9E88-344499A42649}"/>
                    </a:ext>
                  </a:extLst>
                </p:cNvPr>
                <p:cNvSpPr/>
                <p:nvPr/>
              </p:nvSpPr>
              <p:spPr>
                <a:xfrm>
                  <a:off x="3424821" y="4046699"/>
                  <a:ext cx="7569" cy="71655"/>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Freeform: Shape 80">
                  <a:extLst>
                    <a:ext uri="{FF2B5EF4-FFF2-40B4-BE49-F238E27FC236}">
                      <a16:creationId xmlns:a16="http://schemas.microsoft.com/office/drawing/2014/main" id="{2190A1BE-17A9-4DC3-99E9-8A98C2AAD99C}"/>
                    </a:ext>
                  </a:extLst>
                </p:cNvPr>
                <p:cNvSpPr/>
                <p:nvPr/>
              </p:nvSpPr>
              <p:spPr>
                <a:xfrm>
                  <a:off x="3545920" y="4046699"/>
                  <a:ext cx="7569" cy="71655"/>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2" name="Freeform: Shape 81">
                  <a:extLst>
                    <a:ext uri="{FF2B5EF4-FFF2-40B4-BE49-F238E27FC236}">
                      <a16:creationId xmlns:a16="http://schemas.microsoft.com/office/drawing/2014/main" id="{8E18F595-1FDF-4199-ACCA-D2B6687C97B5}"/>
                    </a:ext>
                  </a:extLst>
                </p:cNvPr>
                <p:cNvSpPr/>
                <p:nvPr/>
              </p:nvSpPr>
              <p:spPr>
                <a:xfrm>
                  <a:off x="4862881" y="4532088"/>
                  <a:ext cx="7569" cy="71663"/>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nvGrpSpPr>
            <p:cNvPr id="10" name="Group 9">
              <a:extLst>
                <a:ext uri="{FF2B5EF4-FFF2-40B4-BE49-F238E27FC236}">
                  <a16:creationId xmlns:a16="http://schemas.microsoft.com/office/drawing/2014/main" id="{FF94B18B-8029-4927-8E2E-502F99D2D79B}"/>
                </a:ext>
              </a:extLst>
            </p:cNvPr>
            <p:cNvGrpSpPr/>
            <p:nvPr/>
          </p:nvGrpSpPr>
          <p:grpSpPr>
            <a:xfrm>
              <a:off x="6056977" y="1925890"/>
              <a:ext cx="4861623" cy="3596310"/>
              <a:chOff x="6056977" y="1925890"/>
              <a:chExt cx="4861623" cy="3596310"/>
            </a:xfrm>
          </p:grpSpPr>
          <p:sp>
            <p:nvSpPr>
              <p:cNvPr id="11" name="Freeform 21">
                <a:extLst>
                  <a:ext uri="{FF2B5EF4-FFF2-40B4-BE49-F238E27FC236}">
                    <a16:creationId xmlns:a16="http://schemas.microsoft.com/office/drawing/2014/main" id="{9C9B4C33-5FCD-4741-AD9F-D11769062718}"/>
                  </a:ext>
                </a:extLst>
              </p:cNvPr>
              <p:cNvSpPr>
                <a:spLocks/>
              </p:cNvSpPr>
              <p:nvPr/>
            </p:nvSpPr>
            <p:spPr bwMode="auto">
              <a:xfrm>
                <a:off x="6865248" y="2097450"/>
                <a:ext cx="3982762" cy="2875477"/>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TextBox 11">
                <a:extLst>
                  <a:ext uri="{FF2B5EF4-FFF2-40B4-BE49-F238E27FC236}">
                    <a16:creationId xmlns:a16="http://schemas.microsoft.com/office/drawing/2014/main" id="{0971CFC7-458E-42EE-93A3-F0F4C50C8828}"/>
                  </a:ext>
                </a:extLst>
              </p:cNvPr>
              <p:cNvSpPr txBox="1"/>
              <p:nvPr/>
            </p:nvSpPr>
            <p:spPr>
              <a:xfrm>
                <a:off x="7213628" y="4408426"/>
                <a:ext cx="1513705" cy="440276"/>
              </a:xfrm>
              <a:prstGeom prst="rect">
                <a:avLst/>
              </a:prstGeom>
              <a:noFill/>
            </p:spPr>
            <p:txBody>
              <a:bodyPr wrap="none" rtlCol="0">
                <a:spAutoFit/>
              </a:bodyPr>
              <a:lstStyle/>
              <a:p>
                <a:pPr algn="ctr"/>
                <a:r>
                  <a:rPr lang="ja-JP" sz="1400">
                    <a:solidFill>
                      <a:srgbClr val="363636"/>
                    </a:solidFill>
                  </a:rPr>
                  <a:t>mOS 26.4ヶ月</a:t>
                </a:r>
              </a:p>
              <a:p>
                <a:pPr algn="ctr"/>
                <a:r>
                  <a:rPr lang="ja-JP" sz="1400">
                    <a:solidFill>
                      <a:srgbClr val="363636"/>
                    </a:solidFill>
                  </a:rPr>
                  <a:t>（95%CI 17.4、35.4）</a:t>
                </a:r>
              </a:p>
            </p:txBody>
          </p:sp>
          <p:grpSp>
            <p:nvGrpSpPr>
              <p:cNvPr id="14" name="Group 13">
                <a:extLst>
                  <a:ext uri="{FF2B5EF4-FFF2-40B4-BE49-F238E27FC236}">
                    <a16:creationId xmlns:a16="http://schemas.microsoft.com/office/drawing/2014/main" id="{6C02DB69-E5C3-4E8F-B331-E41AFD386A83}"/>
                  </a:ext>
                </a:extLst>
              </p:cNvPr>
              <p:cNvGrpSpPr/>
              <p:nvPr/>
            </p:nvGrpSpPr>
            <p:grpSpPr>
              <a:xfrm>
                <a:off x="9244403" y="2409800"/>
                <a:ext cx="336550" cy="108000"/>
                <a:chOff x="9244403" y="2409800"/>
                <a:chExt cx="336550" cy="108000"/>
              </a:xfrm>
            </p:grpSpPr>
            <p:cxnSp>
              <p:nvCxnSpPr>
                <p:cNvPr id="82" name="Straight Connector 81">
                  <a:extLst>
                    <a:ext uri="{FF2B5EF4-FFF2-40B4-BE49-F238E27FC236}">
                      <a16:creationId xmlns:a16="http://schemas.microsoft.com/office/drawing/2014/main" id="{D5F04714-A5D1-4530-A308-D2ED850A649F}"/>
                    </a:ext>
                  </a:extLst>
                </p:cNvPr>
                <p:cNvCxnSpPr/>
                <p:nvPr/>
              </p:nvCxnSpPr>
              <p:spPr>
                <a:xfrm>
                  <a:off x="9244403" y="2463800"/>
                  <a:ext cx="33655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EEC3E3E6-FB94-4AB0-845E-91C021536E7D}"/>
                    </a:ext>
                  </a:extLst>
                </p:cNvPr>
                <p:cNvCxnSpPr>
                  <a:cxnSpLocks/>
                </p:cNvCxnSpPr>
                <p:nvPr/>
              </p:nvCxnSpPr>
              <p:spPr>
                <a:xfrm rot="5400000">
                  <a:off x="9354406" y="2463800"/>
                  <a:ext cx="108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5" name="Line 6">
                <a:extLst>
                  <a:ext uri="{FF2B5EF4-FFF2-40B4-BE49-F238E27FC236}">
                    <a16:creationId xmlns:a16="http://schemas.microsoft.com/office/drawing/2014/main" id="{DFB1BB56-24C4-460B-937F-5B6DE902035C}"/>
                  </a:ext>
                </a:extLst>
              </p:cNvPr>
              <p:cNvSpPr>
                <a:spLocks noChangeShapeType="1"/>
              </p:cNvSpPr>
              <p:nvPr/>
            </p:nvSpPr>
            <p:spPr bwMode="auto">
              <a:xfrm>
                <a:off x="6782507" y="209360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7">
                <a:extLst>
                  <a:ext uri="{FF2B5EF4-FFF2-40B4-BE49-F238E27FC236}">
                    <a16:creationId xmlns:a16="http://schemas.microsoft.com/office/drawing/2014/main" id="{F791ABCC-D5E3-43F8-B855-CBDF8748E805}"/>
                  </a:ext>
                </a:extLst>
              </p:cNvPr>
              <p:cNvSpPr>
                <a:spLocks noChangeShapeType="1"/>
              </p:cNvSpPr>
              <p:nvPr/>
            </p:nvSpPr>
            <p:spPr bwMode="auto">
              <a:xfrm>
                <a:off x="6782507" y="26526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Line 8">
                <a:extLst>
                  <a:ext uri="{FF2B5EF4-FFF2-40B4-BE49-F238E27FC236}">
                    <a16:creationId xmlns:a16="http://schemas.microsoft.com/office/drawing/2014/main" id="{E881AE81-CCF9-4D05-951B-D5546C270F9F}"/>
                  </a:ext>
                </a:extLst>
              </p:cNvPr>
              <p:cNvSpPr>
                <a:spLocks noChangeShapeType="1"/>
              </p:cNvSpPr>
              <p:nvPr/>
            </p:nvSpPr>
            <p:spPr bwMode="auto">
              <a:xfrm>
                <a:off x="6782507" y="318662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 name="Line 9">
                <a:extLst>
                  <a:ext uri="{FF2B5EF4-FFF2-40B4-BE49-F238E27FC236}">
                    <a16:creationId xmlns:a16="http://schemas.microsoft.com/office/drawing/2014/main" id="{C562F4BC-89AB-40CE-9A35-EE49DA2D9ED0}"/>
                  </a:ext>
                </a:extLst>
              </p:cNvPr>
              <p:cNvSpPr>
                <a:spLocks noChangeShapeType="1"/>
              </p:cNvSpPr>
              <p:nvPr/>
            </p:nvSpPr>
            <p:spPr bwMode="auto">
              <a:xfrm>
                <a:off x="6782507" y="373784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9" name="Line 10">
                <a:extLst>
                  <a:ext uri="{FF2B5EF4-FFF2-40B4-BE49-F238E27FC236}">
                    <a16:creationId xmlns:a16="http://schemas.microsoft.com/office/drawing/2014/main" id="{AEBF72B4-BA9E-48B9-B06C-46ECAB4D41E7}"/>
                  </a:ext>
                </a:extLst>
              </p:cNvPr>
              <p:cNvSpPr>
                <a:spLocks noChangeShapeType="1"/>
              </p:cNvSpPr>
              <p:nvPr/>
            </p:nvSpPr>
            <p:spPr bwMode="auto">
              <a:xfrm>
                <a:off x="6782507" y="427755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0" name="Line 11">
                <a:extLst>
                  <a:ext uri="{FF2B5EF4-FFF2-40B4-BE49-F238E27FC236}">
                    <a16:creationId xmlns:a16="http://schemas.microsoft.com/office/drawing/2014/main" id="{F6998224-2F10-47EE-B87C-9A0DE0640761}"/>
                  </a:ext>
                </a:extLst>
              </p:cNvPr>
              <p:cNvSpPr>
                <a:spLocks noChangeShapeType="1"/>
              </p:cNvSpPr>
              <p:nvPr/>
            </p:nvSpPr>
            <p:spPr bwMode="auto">
              <a:xfrm>
                <a:off x="6782507" y="482302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1" name="TextBox 20">
                <a:extLst>
                  <a:ext uri="{FF2B5EF4-FFF2-40B4-BE49-F238E27FC236}">
                    <a16:creationId xmlns:a16="http://schemas.microsoft.com/office/drawing/2014/main" id="{E46AF21F-1D30-4529-80DE-052934B89EBA}"/>
                  </a:ext>
                </a:extLst>
              </p:cNvPr>
              <p:cNvSpPr txBox="1"/>
              <p:nvPr/>
            </p:nvSpPr>
            <p:spPr>
              <a:xfrm rot="16200000">
                <a:off x="5551531" y="3348054"/>
                <a:ext cx="1287106" cy="276213"/>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OSの確率</a:t>
                </a:r>
              </a:p>
            </p:txBody>
          </p:sp>
          <p:sp>
            <p:nvSpPr>
              <p:cNvPr id="22" name="TextBox 21">
                <a:extLst>
                  <a:ext uri="{FF2B5EF4-FFF2-40B4-BE49-F238E27FC236}">
                    <a16:creationId xmlns:a16="http://schemas.microsoft.com/office/drawing/2014/main" id="{F89FBA9D-A23E-4038-8B02-E57E9B38292F}"/>
                  </a:ext>
                </a:extLst>
              </p:cNvPr>
              <p:cNvSpPr txBox="1"/>
              <p:nvPr/>
            </p:nvSpPr>
            <p:spPr>
              <a:xfrm>
                <a:off x="6326861" y="1925890"/>
                <a:ext cx="433131" cy="329498"/>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a:t>
                </a:r>
              </a:p>
            </p:txBody>
          </p:sp>
          <p:sp>
            <p:nvSpPr>
              <p:cNvPr id="23" name="TextBox 22">
                <a:extLst>
                  <a:ext uri="{FF2B5EF4-FFF2-40B4-BE49-F238E27FC236}">
                    <a16:creationId xmlns:a16="http://schemas.microsoft.com/office/drawing/2014/main" id="{0F82E29A-B8F4-4E2A-8AC7-06B254F52CA0}"/>
                  </a:ext>
                </a:extLst>
              </p:cNvPr>
              <p:cNvSpPr txBox="1"/>
              <p:nvPr/>
            </p:nvSpPr>
            <p:spPr>
              <a:xfrm>
                <a:off x="6326865" y="2487020"/>
                <a:ext cx="433132" cy="329498"/>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0.8</a:t>
                </a:r>
              </a:p>
            </p:txBody>
          </p:sp>
          <p:sp>
            <p:nvSpPr>
              <p:cNvPr id="24" name="TextBox 23">
                <a:extLst>
                  <a:ext uri="{FF2B5EF4-FFF2-40B4-BE49-F238E27FC236}">
                    <a16:creationId xmlns:a16="http://schemas.microsoft.com/office/drawing/2014/main" id="{D9049463-205C-452B-8066-A7B61CA625EA}"/>
                  </a:ext>
                </a:extLst>
              </p:cNvPr>
              <p:cNvSpPr txBox="1"/>
              <p:nvPr/>
            </p:nvSpPr>
            <p:spPr>
              <a:xfrm>
                <a:off x="6326865" y="3020734"/>
                <a:ext cx="433132" cy="329498"/>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0.6</a:t>
                </a:r>
              </a:p>
            </p:txBody>
          </p:sp>
          <p:sp>
            <p:nvSpPr>
              <p:cNvPr id="25" name="TextBox 24">
                <a:extLst>
                  <a:ext uri="{FF2B5EF4-FFF2-40B4-BE49-F238E27FC236}">
                    <a16:creationId xmlns:a16="http://schemas.microsoft.com/office/drawing/2014/main" id="{3D0755AE-A0D0-43B0-87BD-B526A594C911}"/>
                  </a:ext>
                </a:extLst>
              </p:cNvPr>
              <p:cNvSpPr txBox="1"/>
              <p:nvPr/>
            </p:nvSpPr>
            <p:spPr>
              <a:xfrm>
                <a:off x="6326865" y="3571708"/>
                <a:ext cx="433132" cy="329498"/>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0.4</a:t>
                </a:r>
              </a:p>
            </p:txBody>
          </p:sp>
          <p:sp>
            <p:nvSpPr>
              <p:cNvPr id="26" name="TextBox 25">
                <a:extLst>
                  <a:ext uri="{FF2B5EF4-FFF2-40B4-BE49-F238E27FC236}">
                    <a16:creationId xmlns:a16="http://schemas.microsoft.com/office/drawing/2014/main" id="{8A4C3153-9385-479D-8A53-5E2C9A7F5D56}"/>
                  </a:ext>
                </a:extLst>
              </p:cNvPr>
              <p:cNvSpPr txBox="1"/>
              <p:nvPr/>
            </p:nvSpPr>
            <p:spPr>
              <a:xfrm>
                <a:off x="6326865" y="4111174"/>
                <a:ext cx="433132" cy="329498"/>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0.2</a:t>
                </a:r>
              </a:p>
            </p:txBody>
          </p:sp>
          <p:sp>
            <p:nvSpPr>
              <p:cNvPr id="27" name="TextBox 26">
                <a:extLst>
                  <a:ext uri="{FF2B5EF4-FFF2-40B4-BE49-F238E27FC236}">
                    <a16:creationId xmlns:a16="http://schemas.microsoft.com/office/drawing/2014/main" id="{A39F6EB6-8BCF-46D2-976E-1805E6E11C68}"/>
                  </a:ext>
                </a:extLst>
              </p:cNvPr>
              <p:cNvSpPr txBox="1"/>
              <p:nvPr/>
            </p:nvSpPr>
            <p:spPr>
              <a:xfrm>
                <a:off x="6475953" y="4656392"/>
                <a:ext cx="284052" cy="329498"/>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sp>
            <p:nvSpPr>
              <p:cNvPr id="28" name="TextBox 27">
                <a:extLst>
                  <a:ext uri="{FF2B5EF4-FFF2-40B4-BE49-F238E27FC236}">
                    <a16:creationId xmlns:a16="http://schemas.microsoft.com/office/drawing/2014/main" id="{CB282691-0191-42A3-BD88-B0983126A064}"/>
                  </a:ext>
                </a:extLst>
              </p:cNvPr>
              <p:cNvSpPr txBox="1"/>
              <p:nvPr/>
            </p:nvSpPr>
            <p:spPr>
              <a:xfrm>
                <a:off x="8380695" y="5263214"/>
                <a:ext cx="1138228" cy="258986"/>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経過期間、月</a:t>
                </a:r>
              </a:p>
            </p:txBody>
          </p:sp>
          <p:sp>
            <p:nvSpPr>
              <p:cNvPr id="29" name="Line 21">
                <a:extLst>
                  <a:ext uri="{FF2B5EF4-FFF2-40B4-BE49-F238E27FC236}">
                    <a16:creationId xmlns:a16="http://schemas.microsoft.com/office/drawing/2014/main" id="{21F9A820-9469-454C-99A5-4B2EE621592E}"/>
                  </a:ext>
                </a:extLst>
              </p:cNvPr>
              <p:cNvSpPr>
                <a:spLocks noChangeShapeType="1"/>
              </p:cNvSpPr>
              <p:nvPr/>
            </p:nvSpPr>
            <p:spPr bwMode="auto">
              <a:xfrm>
                <a:off x="1082408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977E8BB3-5000-4DB9-AE65-977F2599CF2C}"/>
                  </a:ext>
                </a:extLst>
              </p:cNvPr>
              <p:cNvSpPr txBox="1"/>
              <p:nvPr/>
            </p:nvSpPr>
            <p:spPr>
              <a:xfrm>
                <a:off x="10725124" y="5044927"/>
                <a:ext cx="19347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42</a:t>
                </a:r>
              </a:p>
            </p:txBody>
          </p:sp>
          <p:sp>
            <p:nvSpPr>
              <p:cNvPr id="31" name="Line 21">
                <a:extLst>
                  <a:ext uri="{FF2B5EF4-FFF2-40B4-BE49-F238E27FC236}">
                    <a16:creationId xmlns:a16="http://schemas.microsoft.com/office/drawing/2014/main" id="{D9C27B12-52BD-4500-9BC1-5B7443E6B34C}"/>
                  </a:ext>
                </a:extLst>
              </p:cNvPr>
              <p:cNvSpPr>
                <a:spLocks noChangeShapeType="1"/>
              </p:cNvSpPr>
              <p:nvPr/>
            </p:nvSpPr>
            <p:spPr bwMode="auto">
              <a:xfrm>
                <a:off x="1055637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CBC1ACF7-3A46-40E8-B714-2F66306FB5B3}"/>
                  </a:ext>
                </a:extLst>
              </p:cNvPr>
              <p:cNvSpPr txBox="1"/>
              <p:nvPr/>
            </p:nvSpPr>
            <p:spPr>
              <a:xfrm>
                <a:off x="10457414" y="5044927"/>
                <a:ext cx="19347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39</a:t>
                </a:r>
              </a:p>
            </p:txBody>
          </p:sp>
          <p:sp>
            <p:nvSpPr>
              <p:cNvPr id="33" name="Line 21">
                <a:extLst>
                  <a:ext uri="{FF2B5EF4-FFF2-40B4-BE49-F238E27FC236}">
                    <a16:creationId xmlns:a16="http://schemas.microsoft.com/office/drawing/2014/main" id="{F46CBDA6-52B5-4106-BBF5-A0E7535408A5}"/>
                  </a:ext>
                </a:extLst>
              </p:cNvPr>
              <p:cNvSpPr>
                <a:spLocks noChangeShapeType="1"/>
              </p:cNvSpPr>
              <p:nvPr/>
            </p:nvSpPr>
            <p:spPr bwMode="auto">
              <a:xfrm>
                <a:off x="1028866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DFE2A632-C0C4-4E97-A5AA-EB048832A2B6}"/>
                  </a:ext>
                </a:extLst>
              </p:cNvPr>
              <p:cNvSpPr txBox="1"/>
              <p:nvPr/>
            </p:nvSpPr>
            <p:spPr>
              <a:xfrm>
                <a:off x="10189704" y="5044927"/>
                <a:ext cx="19347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36</a:t>
                </a:r>
              </a:p>
            </p:txBody>
          </p:sp>
          <p:sp>
            <p:nvSpPr>
              <p:cNvPr id="35" name="Line 21">
                <a:extLst>
                  <a:ext uri="{FF2B5EF4-FFF2-40B4-BE49-F238E27FC236}">
                    <a16:creationId xmlns:a16="http://schemas.microsoft.com/office/drawing/2014/main" id="{A4F52571-1696-4DC0-83AF-16FE339A396C}"/>
                  </a:ext>
                </a:extLst>
              </p:cNvPr>
              <p:cNvSpPr>
                <a:spLocks noChangeShapeType="1"/>
              </p:cNvSpPr>
              <p:nvPr/>
            </p:nvSpPr>
            <p:spPr bwMode="auto">
              <a:xfrm>
                <a:off x="1002095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2F53F199-0609-4B55-A400-FE12D888AB38}"/>
                  </a:ext>
                </a:extLst>
              </p:cNvPr>
              <p:cNvSpPr txBox="1"/>
              <p:nvPr/>
            </p:nvSpPr>
            <p:spPr>
              <a:xfrm>
                <a:off x="9921995" y="5044927"/>
                <a:ext cx="19347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33</a:t>
                </a:r>
              </a:p>
            </p:txBody>
          </p:sp>
          <p:sp>
            <p:nvSpPr>
              <p:cNvPr id="37" name="Line 21">
                <a:extLst>
                  <a:ext uri="{FF2B5EF4-FFF2-40B4-BE49-F238E27FC236}">
                    <a16:creationId xmlns:a16="http://schemas.microsoft.com/office/drawing/2014/main" id="{F40FEF6A-B770-4D87-B333-E722B50C989C}"/>
                  </a:ext>
                </a:extLst>
              </p:cNvPr>
              <p:cNvSpPr>
                <a:spLocks noChangeShapeType="1"/>
              </p:cNvSpPr>
              <p:nvPr/>
            </p:nvSpPr>
            <p:spPr bwMode="auto">
              <a:xfrm>
                <a:off x="975324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2C01CDC3-CCCD-414F-934A-81C6F86FE63A}"/>
                  </a:ext>
                </a:extLst>
              </p:cNvPr>
              <p:cNvSpPr txBox="1"/>
              <p:nvPr/>
            </p:nvSpPr>
            <p:spPr>
              <a:xfrm>
                <a:off x="9654285" y="5044927"/>
                <a:ext cx="19347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a:t>
                </a:r>
              </a:p>
            </p:txBody>
          </p:sp>
          <p:sp>
            <p:nvSpPr>
              <p:cNvPr id="39" name="Line 21">
                <a:extLst>
                  <a:ext uri="{FF2B5EF4-FFF2-40B4-BE49-F238E27FC236}">
                    <a16:creationId xmlns:a16="http://schemas.microsoft.com/office/drawing/2014/main" id="{28167DCC-F664-4FA9-8BB9-65598DF8391F}"/>
                  </a:ext>
                </a:extLst>
              </p:cNvPr>
              <p:cNvSpPr>
                <a:spLocks noChangeShapeType="1"/>
              </p:cNvSpPr>
              <p:nvPr/>
            </p:nvSpPr>
            <p:spPr bwMode="auto">
              <a:xfrm>
                <a:off x="948553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A3B6F0B9-6B1D-4557-98C5-2846F4FD457F}"/>
                  </a:ext>
                </a:extLst>
              </p:cNvPr>
              <p:cNvSpPr txBox="1"/>
              <p:nvPr/>
            </p:nvSpPr>
            <p:spPr>
              <a:xfrm>
                <a:off x="9386575" y="5044927"/>
                <a:ext cx="19347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27</a:t>
                </a:r>
              </a:p>
            </p:txBody>
          </p:sp>
          <p:sp>
            <p:nvSpPr>
              <p:cNvPr id="41" name="Line 21">
                <a:extLst>
                  <a:ext uri="{FF2B5EF4-FFF2-40B4-BE49-F238E27FC236}">
                    <a16:creationId xmlns:a16="http://schemas.microsoft.com/office/drawing/2014/main" id="{D012B81D-2C38-4558-8B65-E9DF63E6D76D}"/>
                  </a:ext>
                </a:extLst>
              </p:cNvPr>
              <p:cNvSpPr>
                <a:spLocks noChangeShapeType="1"/>
              </p:cNvSpPr>
              <p:nvPr/>
            </p:nvSpPr>
            <p:spPr bwMode="auto">
              <a:xfrm>
                <a:off x="921782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3943FCBC-92B4-41E6-B359-C922CC96415E}"/>
                  </a:ext>
                </a:extLst>
              </p:cNvPr>
              <p:cNvSpPr txBox="1"/>
              <p:nvPr/>
            </p:nvSpPr>
            <p:spPr>
              <a:xfrm>
                <a:off x="9118865" y="5044927"/>
                <a:ext cx="19347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24</a:t>
                </a:r>
              </a:p>
            </p:txBody>
          </p:sp>
          <p:sp>
            <p:nvSpPr>
              <p:cNvPr id="43" name="Line 21">
                <a:extLst>
                  <a:ext uri="{FF2B5EF4-FFF2-40B4-BE49-F238E27FC236}">
                    <a16:creationId xmlns:a16="http://schemas.microsoft.com/office/drawing/2014/main" id="{6E83067B-B74B-4B1E-A48B-4C73693153E7}"/>
                  </a:ext>
                </a:extLst>
              </p:cNvPr>
              <p:cNvSpPr>
                <a:spLocks noChangeShapeType="1"/>
              </p:cNvSpPr>
              <p:nvPr/>
            </p:nvSpPr>
            <p:spPr bwMode="auto">
              <a:xfrm>
                <a:off x="895011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31CDB002-E1BF-45EA-8FA2-2759ABCBA3E9}"/>
                  </a:ext>
                </a:extLst>
              </p:cNvPr>
              <p:cNvSpPr txBox="1"/>
              <p:nvPr/>
            </p:nvSpPr>
            <p:spPr>
              <a:xfrm>
                <a:off x="8851155" y="5044927"/>
                <a:ext cx="19347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21</a:t>
                </a:r>
              </a:p>
            </p:txBody>
          </p:sp>
          <p:sp>
            <p:nvSpPr>
              <p:cNvPr id="45" name="Line 21">
                <a:extLst>
                  <a:ext uri="{FF2B5EF4-FFF2-40B4-BE49-F238E27FC236}">
                    <a16:creationId xmlns:a16="http://schemas.microsoft.com/office/drawing/2014/main" id="{235946D6-8DDB-4D84-9198-B57A720DED0E}"/>
                  </a:ext>
                </a:extLst>
              </p:cNvPr>
              <p:cNvSpPr>
                <a:spLocks noChangeShapeType="1"/>
              </p:cNvSpPr>
              <p:nvPr/>
            </p:nvSpPr>
            <p:spPr bwMode="auto">
              <a:xfrm>
                <a:off x="868240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1AF15FC5-AC9F-41F0-A4F5-E70E5BF86D20}"/>
                  </a:ext>
                </a:extLst>
              </p:cNvPr>
              <p:cNvSpPr txBox="1"/>
              <p:nvPr/>
            </p:nvSpPr>
            <p:spPr>
              <a:xfrm>
                <a:off x="8583445" y="5044927"/>
                <a:ext cx="19347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18</a:t>
                </a:r>
              </a:p>
            </p:txBody>
          </p:sp>
          <p:sp>
            <p:nvSpPr>
              <p:cNvPr id="47" name="Line 21">
                <a:extLst>
                  <a:ext uri="{FF2B5EF4-FFF2-40B4-BE49-F238E27FC236}">
                    <a16:creationId xmlns:a16="http://schemas.microsoft.com/office/drawing/2014/main" id="{0575758E-3431-43BD-9BD5-96643D80E9B1}"/>
                  </a:ext>
                </a:extLst>
              </p:cNvPr>
              <p:cNvSpPr>
                <a:spLocks noChangeShapeType="1"/>
              </p:cNvSpPr>
              <p:nvPr/>
            </p:nvSpPr>
            <p:spPr bwMode="auto">
              <a:xfrm>
                <a:off x="841469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1A1DF6C8-5F9A-4534-9663-9A25A0B59FD6}"/>
                  </a:ext>
                </a:extLst>
              </p:cNvPr>
              <p:cNvSpPr txBox="1"/>
              <p:nvPr/>
            </p:nvSpPr>
            <p:spPr>
              <a:xfrm>
                <a:off x="8315735" y="5044927"/>
                <a:ext cx="19347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15</a:t>
                </a:r>
              </a:p>
            </p:txBody>
          </p:sp>
          <p:sp>
            <p:nvSpPr>
              <p:cNvPr id="49" name="Line 21">
                <a:extLst>
                  <a:ext uri="{FF2B5EF4-FFF2-40B4-BE49-F238E27FC236}">
                    <a16:creationId xmlns:a16="http://schemas.microsoft.com/office/drawing/2014/main" id="{F5122FE0-B97E-4F96-A22B-0CE76FA4F292}"/>
                  </a:ext>
                </a:extLst>
              </p:cNvPr>
              <p:cNvSpPr>
                <a:spLocks noChangeShapeType="1"/>
              </p:cNvSpPr>
              <p:nvPr/>
            </p:nvSpPr>
            <p:spPr bwMode="auto">
              <a:xfrm>
                <a:off x="814698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4B750E41-83DA-4BEB-9AEF-BCFC024B6AA9}"/>
                  </a:ext>
                </a:extLst>
              </p:cNvPr>
              <p:cNvSpPr txBox="1"/>
              <p:nvPr/>
            </p:nvSpPr>
            <p:spPr>
              <a:xfrm>
                <a:off x="8048025" y="5044927"/>
                <a:ext cx="19347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a:t>
                </a:r>
              </a:p>
            </p:txBody>
          </p:sp>
          <p:sp>
            <p:nvSpPr>
              <p:cNvPr id="51" name="Line 21">
                <a:extLst>
                  <a:ext uri="{FF2B5EF4-FFF2-40B4-BE49-F238E27FC236}">
                    <a16:creationId xmlns:a16="http://schemas.microsoft.com/office/drawing/2014/main" id="{6C48EF1D-BDBD-4736-9614-21CDA500FF22}"/>
                  </a:ext>
                </a:extLst>
              </p:cNvPr>
              <p:cNvSpPr>
                <a:spLocks noChangeShapeType="1"/>
              </p:cNvSpPr>
              <p:nvPr/>
            </p:nvSpPr>
            <p:spPr bwMode="auto">
              <a:xfrm>
                <a:off x="787927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A0C6C178-376A-4112-8555-81E9E441FC3C}"/>
                  </a:ext>
                </a:extLst>
              </p:cNvPr>
              <p:cNvSpPr txBox="1"/>
              <p:nvPr/>
            </p:nvSpPr>
            <p:spPr>
              <a:xfrm>
                <a:off x="7815730" y="5044927"/>
                <a:ext cx="12264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9</a:t>
                </a:r>
              </a:p>
            </p:txBody>
          </p:sp>
          <p:sp>
            <p:nvSpPr>
              <p:cNvPr id="53" name="Line 21">
                <a:extLst>
                  <a:ext uri="{FF2B5EF4-FFF2-40B4-BE49-F238E27FC236}">
                    <a16:creationId xmlns:a16="http://schemas.microsoft.com/office/drawing/2014/main" id="{6FAA8BAA-EF8F-4FC0-B787-8570D948388E}"/>
                  </a:ext>
                </a:extLst>
              </p:cNvPr>
              <p:cNvSpPr>
                <a:spLocks noChangeShapeType="1"/>
              </p:cNvSpPr>
              <p:nvPr/>
            </p:nvSpPr>
            <p:spPr bwMode="auto">
              <a:xfrm>
                <a:off x="761156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41F13080-88EB-4D4A-B4EC-BA792859CD0D}"/>
                  </a:ext>
                </a:extLst>
              </p:cNvPr>
              <p:cNvSpPr txBox="1"/>
              <p:nvPr/>
            </p:nvSpPr>
            <p:spPr>
              <a:xfrm>
                <a:off x="7548020" y="5044927"/>
                <a:ext cx="12264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a:t>
                </a:r>
              </a:p>
            </p:txBody>
          </p:sp>
          <p:sp>
            <p:nvSpPr>
              <p:cNvPr id="55" name="Line 21">
                <a:extLst>
                  <a:ext uri="{FF2B5EF4-FFF2-40B4-BE49-F238E27FC236}">
                    <a16:creationId xmlns:a16="http://schemas.microsoft.com/office/drawing/2014/main" id="{2FE0FCDC-0BFE-4CCA-820B-B64A52893EFF}"/>
                  </a:ext>
                </a:extLst>
              </p:cNvPr>
              <p:cNvSpPr>
                <a:spLocks noChangeShapeType="1"/>
              </p:cNvSpPr>
              <p:nvPr/>
            </p:nvSpPr>
            <p:spPr bwMode="auto">
              <a:xfrm>
                <a:off x="734385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56" name="TextBox 55">
                <a:extLst>
                  <a:ext uri="{FF2B5EF4-FFF2-40B4-BE49-F238E27FC236}">
                    <a16:creationId xmlns:a16="http://schemas.microsoft.com/office/drawing/2014/main" id="{C262E64A-BF3E-4132-A800-9CFF68175012}"/>
                  </a:ext>
                </a:extLst>
              </p:cNvPr>
              <p:cNvSpPr txBox="1"/>
              <p:nvPr/>
            </p:nvSpPr>
            <p:spPr>
              <a:xfrm>
                <a:off x="7280310" y="5044927"/>
                <a:ext cx="12264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a:t>
                </a:r>
              </a:p>
            </p:txBody>
          </p:sp>
          <p:sp>
            <p:nvSpPr>
              <p:cNvPr id="57" name="Line 21">
                <a:extLst>
                  <a:ext uri="{FF2B5EF4-FFF2-40B4-BE49-F238E27FC236}">
                    <a16:creationId xmlns:a16="http://schemas.microsoft.com/office/drawing/2014/main" id="{3B9903C9-0A46-4110-963E-C85A4C074305}"/>
                  </a:ext>
                </a:extLst>
              </p:cNvPr>
              <p:cNvSpPr>
                <a:spLocks noChangeShapeType="1"/>
              </p:cNvSpPr>
              <p:nvPr/>
            </p:nvSpPr>
            <p:spPr bwMode="auto">
              <a:xfrm>
                <a:off x="7076140" y="497292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3AB21573-E1D0-4878-A1A1-DF2BA049FF99}"/>
                  </a:ext>
                </a:extLst>
              </p:cNvPr>
              <p:cNvSpPr txBox="1"/>
              <p:nvPr/>
            </p:nvSpPr>
            <p:spPr>
              <a:xfrm>
                <a:off x="7012600" y="5044927"/>
                <a:ext cx="12264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sp>
            <p:nvSpPr>
              <p:cNvPr id="59" name="TextBox 58">
                <a:extLst>
                  <a:ext uri="{FF2B5EF4-FFF2-40B4-BE49-F238E27FC236}">
                    <a16:creationId xmlns:a16="http://schemas.microsoft.com/office/drawing/2014/main" id="{8CD78F34-BCF3-4260-87BD-6CA09303D6D1}"/>
                  </a:ext>
                </a:extLst>
              </p:cNvPr>
              <p:cNvSpPr txBox="1"/>
              <p:nvPr/>
            </p:nvSpPr>
            <p:spPr>
              <a:xfrm>
                <a:off x="9580051" y="2332244"/>
                <a:ext cx="862014" cy="258986"/>
              </a:xfrm>
              <a:prstGeom prst="rect">
                <a:avLst/>
              </a:prstGeom>
              <a:noFill/>
            </p:spPr>
            <p:txBody>
              <a:bodyPr wrap="none" rtlCol="0">
                <a:spAutoFit/>
              </a:bodyPr>
              <a:lstStyle/>
              <a:p>
                <a:r>
                  <a:rPr lang="ja-JP" sz="1400">
                    <a:solidFill>
                      <a:srgbClr val="363636"/>
                    </a:solidFill>
                  </a:rPr>
                  <a:t>打ち切り</a:t>
                </a:r>
              </a:p>
            </p:txBody>
          </p:sp>
          <p:grpSp>
            <p:nvGrpSpPr>
              <p:cNvPr id="60" name="Group 59">
                <a:extLst>
                  <a:ext uri="{FF2B5EF4-FFF2-40B4-BE49-F238E27FC236}">
                    <a16:creationId xmlns:a16="http://schemas.microsoft.com/office/drawing/2014/main" id="{A0525078-9D0A-46A8-B3FF-6B1459B17EEC}"/>
                  </a:ext>
                </a:extLst>
              </p:cNvPr>
              <p:cNvGrpSpPr/>
              <p:nvPr/>
            </p:nvGrpSpPr>
            <p:grpSpPr>
              <a:xfrm>
                <a:off x="7073922" y="2080922"/>
                <a:ext cx="3490735" cy="1723071"/>
                <a:chOff x="3895725" y="2324099"/>
                <a:chExt cx="4401035" cy="2217934"/>
              </a:xfrm>
            </p:grpSpPr>
            <p:sp>
              <p:nvSpPr>
                <p:cNvPr id="61" name="Freeform: Shape 150">
                  <a:extLst>
                    <a:ext uri="{FF2B5EF4-FFF2-40B4-BE49-F238E27FC236}">
                      <a16:creationId xmlns:a16="http://schemas.microsoft.com/office/drawing/2014/main" id="{9492FE75-079C-4F44-B29F-9480FDAE2938}"/>
                    </a:ext>
                  </a:extLst>
                </p:cNvPr>
                <p:cNvSpPr/>
                <p:nvPr/>
              </p:nvSpPr>
              <p:spPr>
                <a:xfrm>
                  <a:off x="3895725" y="2324099"/>
                  <a:ext cx="4396149" cy="2174767"/>
                </a:xfrm>
                <a:custGeom>
                  <a:avLst/>
                  <a:gdLst>
                    <a:gd name="connsiteX0" fmla="*/ 4396150 w 4396149"/>
                    <a:gd name="connsiteY0" fmla="*/ 2174767 h 2174767"/>
                    <a:gd name="connsiteX1" fmla="*/ 3260484 w 4396149"/>
                    <a:gd name="connsiteY1" fmla="*/ 2174767 h 2174767"/>
                    <a:gd name="connsiteX2" fmla="*/ 3260484 w 4396149"/>
                    <a:gd name="connsiteY2" fmla="*/ 1948291 h 2174767"/>
                    <a:gd name="connsiteX3" fmla="*/ 3057325 w 4396149"/>
                    <a:gd name="connsiteY3" fmla="*/ 1948291 h 2174767"/>
                    <a:gd name="connsiteX4" fmla="*/ 3057325 w 4396149"/>
                    <a:gd name="connsiteY4" fmla="*/ 1758458 h 2174767"/>
                    <a:gd name="connsiteX5" fmla="*/ 2960741 w 4396149"/>
                    <a:gd name="connsiteY5" fmla="*/ 1758458 h 2174767"/>
                    <a:gd name="connsiteX6" fmla="*/ 2960741 w 4396149"/>
                    <a:gd name="connsiteY6" fmla="*/ 1575292 h 2174767"/>
                    <a:gd name="connsiteX7" fmla="*/ 2274675 w 4396149"/>
                    <a:gd name="connsiteY7" fmla="*/ 1575292 h 2174767"/>
                    <a:gd name="connsiteX8" fmla="*/ 2274675 w 4396149"/>
                    <a:gd name="connsiteY8" fmla="*/ 1432084 h 2174767"/>
                    <a:gd name="connsiteX9" fmla="*/ 1518676 w 4396149"/>
                    <a:gd name="connsiteY9" fmla="*/ 1432084 h 2174767"/>
                    <a:gd name="connsiteX10" fmla="*/ 1518676 w 4396149"/>
                    <a:gd name="connsiteY10" fmla="*/ 1348816 h 2174767"/>
                    <a:gd name="connsiteX11" fmla="*/ 1332167 w 4396149"/>
                    <a:gd name="connsiteY11" fmla="*/ 1348816 h 2174767"/>
                    <a:gd name="connsiteX12" fmla="*/ 1332167 w 4396149"/>
                    <a:gd name="connsiteY12" fmla="*/ 1272216 h 2174767"/>
                    <a:gd name="connsiteX13" fmla="*/ 1295533 w 4396149"/>
                    <a:gd name="connsiteY13" fmla="*/ 1272216 h 2174767"/>
                    <a:gd name="connsiteX14" fmla="*/ 1295533 w 4396149"/>
                    <a:gd name="connsiteY14" fmla="*/ 1198950 h 2174767"/>
                    <a:gd name="connsiteX15" fmla="*/ 1258900 w 4396149"/>
                    <a:gd name="connsiteY15" fmla="*/ 1198950 h 2174767"/>
                    <a:gd name="connsiteX16" fmla="*/ 1258900 w 4396149"/>
                    <a:gd name="connsiteY16" fmla="*/ 1115692 h 2174767"/>
                    <a:gd name="connsiteX17" fmla="*/ 1178966 w 4396149"/>
                    <a:gd name="connsiteY17" fmla="*/ 1115692 h 2174767"/>
                    <a:gd name="connsiteX18" fmla="*/ 1178966 w 4396149"/>
                    <a:gd name="connsiteY18" fmla="*/ 1039092 h 2174767"/>
                    <a:gd name="connsiteX19" fmla="*/ 1115692 w 4396149"/>
                    <a:gd name="connsiteY19" fmla="*/ 1039092 h 2174767"/>
                    <a:gd name="connsiteX20" fmla="*/ 1115692 w 4396149"/>
                    <a:gd name="connsiteY20" fmla="*/ 965826 h 2174767"/>
                    <a:gd name="connsiteX21" fmla="*/ 892553 w 4396149"/>
                    <a:gd name="connsiteY21" fmla="*/ 965826 h 2174767"/>
                    <a:gd name="connsiteX22" fmla="*/ 892553 w 4396149"/>
                    <a:gd name="connsiteY22" fmla="*/ 885892 h 2174767"/>
                    <a:gd name="connsiteX23" fmla="*/ 566172 w 4396149"/>
                    <a:gd name="connsiteY23" fmla="*/ 885892 h 2174767"/>
                    <a:gd name="connsiteX24" fmla="*/ 566172 w 4396149"/>
                    <a:gd name="connsiteY24" fmla="*/ 809292 h 2174767"/>
                    <a:gd name="connsiteX25" fmla="*/ 526207 w 4396149"/>
                    <a:gd name="connsiteY25" fmla="*/ 809292 h 2174767"/>
                    <a:gd name="connsiteX26" fmla="*/ 526207 w 4396149"/>
                    <a:gd name="connsiteY26" fmla="*/ 682736 h 2174767"/>
                    <a:gd name="connsiteX27" fmla="*/ 499563 w 4396149"/>
                    <a:gd name="connsiteY27" fmla="*/ 682736 h 2174767"/>
                    <a:gd name="connsiteX28" fmla="*/ 499563 w 4396149"/>
                    <a:gd name="connsiteY28" fmla="*/ 606137 h 2174767"/>
                    <a:gd name="connsiteX29" fmla="*/ 456268 w 4396149"/>
                    <a:gd name="connsiteY29" fmla="*/ 606137 h 2174767"/>
                    <a:gd name="connsiteX30" fmla="*/ 456268 w 4396149"/>
                    <a:gd name="connsiteY30" fmla="*/ 449607 h 2174767"/>
                    <a:gd name="connsiteX31" fmla="*/ 333043 w 4396149"/>
                    <a:gd name="connsiteY31" fmla="*/ 449607 h 2174767"/>
                    <a:gd name="connsiteX32" fmla="*/ 333043 w 4396149"/>
                    <a:gd name="connsiteY32" fmla="*/ 379667 h 2174767"/>
                    <a:gd name="connsiteX33" fmla="*/ 309729 w 4396149"/>
                    <a:gd name="connsiteY33" fmla="*/ 379667 h 2174767"/>
                    <a:gd name="connsiteX34" fmla="*/ 309729 w 4396149"/>
                    <a:gd name="connsiteY34" fmla="*/ 299737 h 2174767"/>
                    <a:gd name="connsiteX35" fmla="*/ 263103 w 4396149"/>
                    <a:gd name="connsiteY35" fmla="*/ 299737 h 2174767"/>
                    <a:gd name="connsiteX36" fmla="*/ 263103 w 4396149"/>
                    <a:gd name="connsiteY36" fmla="*/ 229799 h 2174767"/>
                    <a:gd name="connsiteX37" fmla="*/ 206487 w 4396149"/>
                    <a:gd name="connsiteY37" fmla="*/ 229799 h 2174767"/>
                    <a:gd name="connsiteX38" fmla="*/ 206487 w 4396149"/>
                    <a:gd name="connsiteY38" fmla="*/ 159860 h 2174767"/>
                    <a:gd name="connsiteX39" fmla="*/ 139878 w 4396149"/>
                    <a:gd name="connsiteY39" fmla="*/ 159860 h 2174767"/>
                    <a:gd name="connsiteX40" fmla="*/ 139878 w 4396149"/>
                    <a:gd name="connsiteY40" fmla="*/ 83260 h 2174767"/>
                    <a:gd name="connsiteX41" fmla="*/ 96583 w 4396149"/>
                    <a:gd name="connsiteY41" fmla="*/ 83260 h 2174767"/>
                    <a:gd name="connsiteX42" fmla="*/ 96583 w 4396149"/>
                    <a:gd name="connsiteY42" fmla="*/ 0 h 2174767"/>
                    <a:gd name="connsiteX43" fmla="*/ 0 w 4396149"/>
                    <a:gd name="connsiteY43" fmla="*/ 0 h 217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396149" h="2174767">
                      <a:moveTo>
                        <a:pt x="4396150" y="2174767"/>
                      </a:moveTo>
                      <a:lnTo>
                        <a:pt x="3260484" y="2174767"/>
                      </a:lnTo>
                      <a:lnTo>
                        <a:pt x="3260484" y="1948291"/>
                      </a:lnTo>
                      <a:lnTo>
                        <a:pt x="3057325" y="1948291"/>
                      </a:lnTo>
                      <a:lnTo>
                        <a:pt x="3057325" y="1758458"/>
                      </a:lnTo>
                      <a:lnTo>
                        <a:pt x="2960741" y="1758458"/>
                      </a:lnTo>
                      <a:lnTo>
                        <a:pt x="2960741" y="1575292"/>
                      </a:lnTo>
                      <a:lnTo>
                        <a:pt x="2274675" y="1575292"/>
                      </a:lnTo>
                      <a:lnTo>
                        <a:pt x="2274675" y="1432084"/>
                      </a:lnTo>
                      <a:lnTo>
                        <a:pt x="1518676" y="1432084"/>
                      </a:lnTo>
                      <a:lnTo>
                        <a:pt x="1518676" y="1348816"/>
                      </a:lnTo>
                      <a:lnTo>
                        <a:pt x="1332167" y="1348816"/>
                      </a:lnTo>
                      <a:lnTo>
                        <a:pt x="1332167" y="1272216"/>
                      </a:lnTo>
                      <a:lnTo>
                        <a:pt x="1295533" y="1272216"/>
                      </a:lnTo>
                      <a:lnTo>
                        <a:pt x="1295533" y="1198950"/>
                      </a:lnTo>
                      <a:lnTo>
                        <a:pt x="1258900" y="1198950"/>
                      </a:lnTo>
                      <a:lnTo>
                        <a:pt x="1258900" y="1115692"/>
                      </a:lnTo>
                      <a:lnTo>
                        <a:pt x="1178966" y="1115692"/>
                      </a:lnTo>
                      <a:lnTo>
                        <a:pt x="1178966" y="1039092"/>
                      </a:lnTo>
                      <a:lnTo>
                        <a:pt x="1115692" y="1039092"/>
                      </a:lnTo>
                      <a:lnTo>
                        <a:pt x="1115692" y="965826"/>
                      </a:lnTo>
                      <a:lnTo>
                        <a:pt x="892553" y="965826"/>
                      </a:lnTo>
                      <a:lnTo>
                        <a:pt x="892553" y="885892"/>
                      </a:lnTo>
                      <a:lnTo>
                        <a:pt x="566172" y="885892"/>
                      </a:lnTo>
                      <a:lnTo>
                        <a:pt x="566172" y="809292"/>
                      </a:lnTo>
                      <a:lnTo>
                        <a:pt x="526207" y="809292"/>
                      </a:lnTo>
                      <a:lnTo>
                        <a:pt x="526207" y="682736"/>
                      </a:lnTo>
                      <a:lnTo>
                        <a:pt x="499563" y="682736"/>
                      </a:lnTo>
                      <a:lnTo>
                        <a:pt x="499563" y="606137"/>
                      </a:lnTo>
                      <a:lnTo>
                        <a:pt x="456268" y="606137"/>
                      </a:lnTo>
                      <a:lnTo>
                        <a:pt x="456268" y="449607"/>
                      </a:lnTo>
                      <a:lnTo>
                        <a:pt x="333043" y="449607"/>
                      </a:lnTo>
                      <a:lnTo>
                        <a:pt x="333043" y="379667"/>
                      </a:lnTo>
                      <a:lnTo>
                        <a:pt x="309729" y="379667"/>
                      </a:lnTo>
                      <a:lnTo>
                        <a:pt x="309729" y="299737"/>
                      </a:lnTo>
                      <a:lnTo>
                        <a:pt x="263103" y="299737"/>
                      </a:lnTo>
                      <a:lnTo>
                        <a:pt x="263103" y="229799"/>
                      </a:lnTo>
                      <a:lnTo>
                        <a:pt x="206487" y="229799"/>
                      </a:lnTo>
                      <a:lnTo>
                        <a:pt x="206487" y="159860"/>
                      </a:lnTo>
                      <a:lnTo>
                        <a:pt x="139878" y="159860"/>
                      </a:lnTo>
                      <a:lnTo>
                        <a:pt x="139878" y="83260"/>
                      </a:lnTo>
                      <a:lnTo>
                        <a:pt x="96583" y="83260"/>
                      </a:lnTo>
                      <a:lnTo>
                        <a:pt x="96583"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Freeform: Shape 151">
                  <a:extLst>
                    <a:ext uri="{FF2B5EF4-FFF2-40B4-BE49-F238E27FC236}">
                      <a16:creationId xmlns:a16="http://schemas.microsoft.com/office/drawing/2014/main" id="{F7D0E03A-4954-458A-8049-C3CF4226D921}"/>
                    </a:ext>
                  </a:extLst>
                </p:cNvPr>
                <p:cNvSpPr/>
                <p:nvPr/>
              </p:nvSpPr>
              <p:spPr>
                <a:xfrm>
                  <a:off x="5334466" y="36328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Freeform: Shape 152">
                  <a:extLst>
                    <a:ext uri="{FF2B5EF4-FFF2-40B4-BE49-F238E27FC236}">
                      <a16:creationId xmlns:a16="http://schemas.microsoft.com/office/drawing/2014/main" id="{6AEC0087-C0A5-4E6E-9B79-9FEC2D61089C}"/>
                    </a:ext>
                  </a:extLst>
                </p:cNvPr>
                <p:cNvSpPr/>
                <p:nvPr/>
              </p:nvSpPr>
              <p:spPr>
                <a:xfrm>
                  <a:off x="5353516" y="36328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Freeform: Shape 153">
                  <a:extLst>
                    <a:ext uri="{FF2B5EF4-FFF2-40B4-BE49-F238E27FC236}">
                      <a16:creationId xmlns:a16="http://schemas.microsoft.com/office/drawing/2014/main" id="{806A4958-FBB5-4475-8B4E-AD174763D662}"/>
                    </a:ext>
                  </a:extLst>
                </p:cNvPr>
                <p:cNvSpPr/>
                <p:nvPr/>
              </p:nvSpPr>
              <p:spPr>
                <a:xfrm>
                  <a:off x="5372566" y="36328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Freeform: Shape 154">
                  <a:extLst>
                    <a:ext uri="{FF2B5EF4-FFF2-40B4-BE49-F238E27FC236}">
                      <a16:creationId xmlns:a16="http://schemas.microsoft.com/office/drawing/2014/main" id="{AD80DBCA-13B8-4CB7-AD92-399149BF0B14}"/>
                    </a:ext>
                  </a:extLst>
                </p:cNvPr>
                <p:cNvSpPr/>
                <p:nvPr/>
              </p:nvSpPr>
              <p:spPr>
                <a:xfrm>
                  <a:off x="5544016" y="37090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Freeform: Shape 155">
                  <a:extLst>
                    <a:ext uri="{FF2B5EF4-FFF2-40B4-BE49-F238E27FC236}">
                      <a16:creationId xmlns:a16="http://schemas.microsoft.com/office/drawing/2014/main" id="{8D301E11-AD06-4235-AB9D-3A8D7ECAD30D}"/>
                    </a:ext>
                  </a:extLst>
                </p:cNvPr>
                <p:cNvSpPr/>
                <p:nvPr/>
              </p:nvSpPr>
              <p:spPr>
                <a:xfrm>
                  <a:off x="5601166" y="37090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Freeform: Shape 156">
                  <a:extLst>
                    <a:ext uri="{FF2B5EF4-FFF2-40B4-BE49-F238E27FC236}">
                      <a16:creationId xmlns:a16="http://schemas.microsoft.com/office/drawing/2014/main" id="{CCAC9765-499C-4583-89C3-A8C8F946DE86}"/>
                    </a:ext>
                  </a:extLst>
                </p:cNvPr>
                <p:cNvSpPr/>
                <p:nvPr/>
              </p:nvSpPr>
              <p:spPr>
                <a:xfrm>
                  <a:off x="5639266" y="37090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Freeform: Shape 157">
                  <a:extLst>
                    <a:ext uri="{FF2B5EF4-FFF2-40B4-BE49-F238E27FC236}">
                      <a16:creationId xmlns:a16="http://schemas.microsoft.com/office/drawing/2014/main" id="{A4E352C2-BC33-4BD5-A1C7-C10F0543005D}"/>
                    </a:ext>
                  </a:extLst>
                </p:cNvPr>
                <p:cNvSpPr/>
                <p:nvPr/>
              </p:nvSpPr>
              <p:spPr>
                <a:xfrm>
                  <a:off x="5658316" y="37090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Freeform: Shape 158">
                  <a:extLst>
                    <a:ext uri="{FF2B5EF4-FFF2-40B4-BE49-F238E27FC236}">
                      <a16:creationId xmlns:a16="http://schemas.microsoft.com/office/drawing/2014/main" id="{75D6000D-0B88-4AFC-87F7-4D3ADDE971DB}"/>
                    </a:ext>
                  </a:extLst>
                </p:cNvPr>
                <p:cNvSpPr/>
                <p:nvPr/>
              </p:nvSpPr>
              <p:spPr>
                <a:xfrm>
                  <a:off x="5677366" y="37090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Freeform: Shape 159">
                  <a:extLst>
                    <a:ext uri="{FF2B5EF4-FFF2-40B4-BE49-F238E27FC236}">
                      <a16:creationId xmlns:a16="http://schemas.microsoft.com/office/drawing/2014/main" id="{BA39FA17-4131-4529-9DCA-87A8DA4FDF91}"/>
                    </a:ext>
                  </a:extLst>
                </p:cNvPr>
                <p:cNvSpPr/>
                <p:nvPr/>
              </p:nvSpPr>
              <p:spPr>
                <a:xfrm>
                  <a:off x="5810716" y="37090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Freeform: Shape 160">
                  <a:extLst>
                    <a:ext uri="{FF2B5EF4-FFF2-40B4-BE49-F238E27FC236}">
                      <a16:creationId xmlns:a16="http://schemas.microsoft.com/office/drawing/2014/main" id="{AE7E7FDA-03C5-4B7F-87DE-F7427F14F4F6}"/>
                    </a:ext>
                  </a:extLst>
                </p:cNvPr>
                <p:cNvSpPr/>
                <p:nvPr/>
              </p:nvSpPr>
              <p:spPr>
                <a:xfrm>
                  <a:off x="5925016" y="37090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Freeform: Shape 161">
                  <a:extLst>
                    <a:ext uri="{FF2B5EF4-FFF2-40B4-BE49-F238E27FC236}">
                      <a16:creationId xmlns:a16="http://schemas.microsoft.com/office/drawing/2014/main" id="{7CF68F6C-B139-4C5E-864E-AEE146BDCEC1}"/>
                    </a:ext>
                  </a:extLst>
                </p:cNvPr>
                <p:cNvSpPr/>
                <p:nvPr/>
              </p:nvSpPr>
              <p:spPr>
                <a:xfrm>
                  <a:off x="5982166" y="37090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Freeform: Shape 162">
                  <a:extLst>
                    <a:ext uri="{FF2B5EF4-FFF2-40B4-BE49-F238E27FC236}">
                      <a16:creationId xmlns:a16="http://schemas.microsoft.com/office/drawing/2014/main" id="{F37070C1-A0D5-4F61-AD0B-18857181A5CF}"/>
                    </a:ext>
                  </a:extLst>
                </p:cNvPr>
                <p:cNvSpPr/>
                <p:nvPr/>
              </p:nvSpPr>
              <p:spPr>
                <a:xfrm>
                  <a:off x="6267926" y="384242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Freeform: Shape 163">
                  <a:extLst>
                    <a:ext uri="{FF2B5EF4-FFF2-40B4-BE49-F238E27FC236}">
                      <a16:creationId xmlns:a16="http://schemas.microsoft.com/office/drawing/2014/main" id="{179A0DD4-5F36-4A8E-8213-E2F77D509B8E}"/>
                    </a:ext>
                  </a:extLst>
                </p:cNvPr>
                <p:cNvSpPr/>
                <p:nvPr/>
              </p:nvSpPr>
              <p:spPr>
                <a:xfrm>
                  <a:off x="6306026" y="384242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Freeform: Shape 164">
                  <a:extLst>
                    <a:ext uri="{FF2B5EF4-FFF2-40B4-BE49-F238E27FC236}">
                      <a16:creationId xmlns:a16="http://schemas.microsoft.com/office/drawing/2014/main" id="{419607F7-E950-459D-8483-78656E640AD8}"/>
                    </a:ext>
                  </a:extLst>
                </p:cNvPr>
                <p:cNvSpPr/>
                <p:nvPr/>
              </p:nvSpPr>
              <p:spPr>
                <a:xfrm>
                  <a:off x="6439376" y="384242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Freeform: Shape 165">
                  <a:extLst>
                    <a:ext uri="{FF2B5EF4-FFF2-40B4-BE49-F238E27FC236}">
                      <a16:creationId xmlns:a16="http://schemas.microsoft.com/office/drawing/2014/main" id="{1275E6C9-4AF7-490B-AA83-71B675ADCEEA}"/>
                    </a:ext>
                  </a:extLst>
                </p:cNvPr>
                <p:cNvSpPr/>
                <p:nvPr/>
              </p:nvSpPr>
              <p:spPr>
                <a:xfrm>
                  <a:off x="6610826" y="384242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Freeform: Shape 166">
                  <a:extLst>
                    <a:ext uri="{FF2B5EF4-FFF2-40B4-BE49-F238E27FC236}">
                      <a16:creationId xmlns:a16="http://schemas.microsoft.com/office/drawing/2014/main" id="{771124E2-1FE5-4735-B9D4-20A2E8E52072}"/>
                    </a:ext>
                  </a:extLst>
                </p:cNvPr>
                <p:cNvSpPr/>
                <p:nvPr/>
              </p:nvSpPr>
              <p:spPr>
                <a:xfrm>
                  <a:off x="7258526" y="445203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Freeform: Shape 167">
                  <a:extLst>
                    <a:ext uri="{FF2B5EF4-FFF2-40B4-BE49-F238E27FC236}">
                      <a16:creationId xmlns:a16="http://schemas.microsoft.com/office/drawing/2014/main" id="{55E9CA8C-BCE5-4B5B-8A1D-E2EC622D3CAD}"/>
                    </a:ext>
                  </a:extLst>
                </p:cNvPr>
                <p:cNvSpPr/>
                <p:nvPr/>
              </p:nvSpPr>
              <p:spPr>
                <a:xfrm>
                  <a:off x="7410926" y="445203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Freeform: Shape 168">
                  <a:extLst>
                    <a:ext uri="{FF2B5EF4-FFF2-40B4-BE49-F238E27FC236}">
                      <a16:creationId xmlns:a16="http://schemas.microsoft.com/office/drawing/2014/main" id="{28F246F4-363E-4BF2-B4DE-58D08A1E69A4}"/>
                    </a:ext>
                  </a:extLst>
                </p:cNvPr>
                <p:cNvSpPr/>
                <p:nvPr/>
              </p:nvSpPr>
              <p:spPr>
                <a:xfrm>
                  <a:off x="7449026" y="445203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Freeform: Shape 169">
                  <a:extLst>
                    <a:ext uri="{FF2B5EF4-FFF2-40B4-BE49-F238E27FC236}">
                      <a16:creationId xmlns:a16="http://schemas.microsoft.com/office/drawing/2014/main" id="{C6773194-6840-431E-A4DA-C63164049935}"/>
                    </a:ext>
                  </a:extLst>
                </p:cNvPr>
                <p:cNvSpPr/>
                <p:nvPr/>
              </p:nvSpPr>
              <p:spPr>
                <a:xfrm>
                  <a:off x="7982435" y="445203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Freeform: Shape 170">
                  <a:extLst>
                    <a:ext uri="{FF2B5EF4-FFF2-40B4-BE49-F238E27FC236}">
                      <a16:creationId xmlns:a16="http://schemas.microsoft.com/office/drawing/2014/main" id="{CE930DB0-3DE7-4A84-85DC-F530B457A4F2}"/>
                    </a:ext>
                  </a:extLst>
                </p:cNvPr>
                <p:cNvSpPr/>
                <p:nvPr/>
              </p:nvSpPr>
              <p:spPr>
                <a:xfrm>
                  <a:off x="8287235" y="445203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sp>
        <p:nvSpPr>
          <p:cNvPr id="143" name="TextBox 142">
            <a:extLst>
              <a:ext uri="{FF2B5EF4-FFF2-40B4-BE49-F238E27FC236}">
                <a16:creationId xmlns:a16="http://schemas.microsoft.com/office/drawing/2014/main" id="{BC191388-E7F0-4C83-9349-A503009C6C64}"/>
              </a:ext>
            </a:extLst>
          </p:cNvPr>
          <p:cNvSpPr txBox="1"/>
          <p:nvPr/>
        </p:nvSpPr>
        <p:spPr>
          <a:xfrm>
            <a:off x="1985854" y="1583943"/>
            <a:ext cx="2659702" cy="338554"/>
          </a:xfrm>
          <a:prstGeom prst="rect">
            <a:avLst/>
          </a:prstGeom>
          <a:noFill/>
        </p:spPr>
        <p:txBody>
          <a:bodyPr wrap="none" rtlCol="0">
            <a:spAutoFit/>
          </a:bodyPr>
          <a:lstStyle/>
          <a:p>
            <a:pPr algn="ctr"/>
            <a:r>
              <a:rPr lang="ja-JP" sz="1600" b="1" dirty="0">
                <a:solidFill>
                  <a:schemeClr val="tx1"/>
                </a:solidFill>
              </a:rPr>
              <a:t>無増悪生存期間</a:t>
            </a:r>
          </a:p>
        </p:txBody>
      </p:sp>
      <p:sp>
        <p:nvSpPr>
          <p:cNvPr id="144" name="TextBox 143">
            <a:extLst>
              <a:ext uri="{FF2B5EF4-FFF2-40B4-BE49-F238E27FC236}">
                <a16:creationId xmlns:a16="http://schemas.microsoft.com/office/drawing/2014/main" id="{B69647F2-F586-4956-A466-D800AE214EE5}"/>
              </a:ext>
            </a:extLst>
          </p:cNvPr>
          <p:cNvSpPr txBox="1"/>
          <p:nvPr/>
        </p:nvSpPr>
        <p:spPr>
          <a:xfrm>
            <a:off x="8697308" y="1583943"/>
            <a:ext cx="1715534" cy="338554"/>
          </a:xfrm>
          <a:prstGeom prst="rect">
            <a:avLst/>
          </a:prstGeom>
          <a:noFill/>
        </p:spPr>
        <p:txBody>
          <a:bodyPr wrap="none" rtlCol="0">
            <a:spAutoFit/>
          </a:bodyPr>
          <a:lstStyle/>
          <a:p>
            <a:pPr algn="ctr"/>
            <a:r>
              <a:rPr lang="ja-JP" sz="1600" b="1">
                <a:solidFill>
                  <a:schemeClr val="tx1"/>
                </a:solidFill>
              </a:rPr>
              <a:t>全体的生存</a:t>
            </a:r>
          </a:p>
        </p:txBody>
      </p:sp>
    </p:spTree>
    <p:extLst>
      <p:ext uri="{BB962C8B-B14F-4D97-AF65-F5344CB8AC3E}">
        <p14:creationId xmlns:p14="http://schemas.microsoft.com/office/powerpoint/2010/main" val="184089311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MA04.03：再発性または難治性の進行性胸腺上皮腫瘍に対するパルボシクリブの第II相試験（KCSG LU17-21）– Jung HA、他</a:t>
            </a:r>
          </a:p>
        </p:txBody>
      </p:sp>
      <p:sp>
        <p:nvSpPr>
          <p:cNvPr id="3" name="Content Placeholder 2"/>
          <p:cNvSpPr>
            <a:spLocks noGrp="1"/>
          </p:cNvSpPr>
          <p:nvPr>
            <p:ph idx="1"/>
          </p:nvPr>
        </p:nvSpPr>
        <p:spPr/>
        <p:txBody>
          <a:bodyPr/>
          <a:lstStyle/>
          <a:p>
            <a:r>
              <a:rPr lang="ja-JP" b="1"/>
              <a:t>主要な結果（続き）</a:t>
            </a:r>
          </a:p>
          <a:p>
            <a:pPr>
              <a:spcBef>
                <a:spcPts val="17400"/>
              </a:spcBef>
            </a:pPr>
            <a:r>
              <a:rPr lang="ja-JP" b="1"/>
              <a:t>結論</a:t>
            </a:r>
          </a:p>
          <a:p>
            <a:pPr lvl="1"/>
            <a:r>
              <a:rPr lang="ja-JP"/>
              <a:t>再発性または難治性の進行性胸腺上皮腫瘍の患者では、パルボシクリブは有望な活性を示し、一般的に忍容性が良好でした</a:t>
            </a:r>
          </a:p>
        </p:txBody>
      </p:sp>
      <p:sp>
        <p:nvSpPr>
          <p:cNvPr id="5" name="Text Placeholder 4"/>
          <p:cNvSpPr>
            <a:spLocks noGrp="1"/>
          </p:cNvSpPr>
          <p:nvPr>
            <p:ph type="body" sz="quarter" idx="11"/>
          </p:nvPr>
        </p:nvSpPr>
        <p:spPr/>
        <p:txBody>
          <a:bodyPr/>
          <a:lstStyle/>
          <a:p>
            <a:r>
              <a:rPr lang="ja-JP"/>
              <a:t>Jung HA、他J Thorac Oncol 2021年16（補遺）：抄録番号 MA04.03</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437967783"/>
              </p:ext>
            </p:extLst>
          </p:nvPr>
        </p:nvGraphicFramePr>
        <p:xfrm>
          <a:off x="3792182" y="1733843"/>
          <a:ext cx="4954076" cy="1679040"/>
        </p:xfrm>
        <a:graphic>
          <a:graphicData uri="http://schemas.openxmlformats.org/drawingml/2006/table">
            <a:tbl>
              <a:tblPr>
                <a:tableStyleId>{BC89EF96-8CEA-46FF-86C4-4CE0E7609802}</a:tableStyleId>
              </a:tblPr>
              <a:tblGrid>
                <a:gridCol w="2952000">
                  <a:extLst>
                    <a:ext uri="{9D8B030D-6E8A-4147-A177-3AD203B41FA5}">
                      <a16:colId xmlns:a16="http://schemas.microsoft.com/office/drawing/2014/main" val="571746565"/>
                    </a:ext>
                  </a:extLst>
                </a:gridCol>
                <a:gridCol w="2002076">
                  <a:extLst>
                    <a:ext uri="{9D8B030D-6E8A-4147-A177-3AD203B41FA5}">
                      <a16:colId xmlns:a16="http://schemas.microsoft.com/office/drawing/2014/main" val="3673068908"/>
                    </a:ext>
                  </a:extLst>
                </a:gridCol>
              </a:tblGrid>
              <a:tr h="270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b="1" u="none" strike="noStrike" dirty="0">
                          <a:solidFill>
                            <a:schemeClr val="tx2"/>
                          </a:solidFill>
                          <a:latin typeface="+mn-lt"/>
                          <a:ea typeface="MS Mincho"/>
                          <a:cs typeface="+mn-cs"/>
                        </a:rPr>
                        <a:t>グレード</a:t>
                      </a:r>
                      <a:r>
                        <a:rPr lang="ja-JP" sz="1600" b="1" u="none" strike="noStrike" baseline="0" dirty="0">
                          <a:solidFill>
                            <a:schemeClr val="tx2"/>
                          </a:solidFill>
                          <a:latin typeface="+mn-lt"/>
                          <a:ea typeface="MS Mincho"/>
                          <a:cs typeface="+mn-cs"/>
                        </a:rPr>
                        <a:t>3以上</a:t>
                      </a:r>
                      <a:r>
                        <a:rPr lang="ja-JP" sz="1600" b="1" u="none" strike="noStrike" dirty="0">
                          <a:solidFill>
                            <a:schemeClr val="tx2"/>
                          </a:solidFill>
                          <a:latin typeface="+mn-lt"/>
                          <a:ea typeface="MS Mincho"/>
                          <a:cs typeface="+mn-cs"/>
                        </a:rPr>
                        <a:t>のAE、n（%）</a:t>
                      </a:r>
                    </a:p>
                  </a:txBody>
                  <a:tcPr marT="18000" marB="180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endParaRPr lang="en-US" sz="1600" b="1" u="none" strike="noStrike" kern="1200" dirty="0">
                        <a:solidFill>
                          <a:schemeClr val="tx2"/>
                        </a:solidFill>
                        <a:effectLst/>
                        <a:latin typeface="+mn-lt"/>
                        <a:ea typeface="+mn-ea"/>
                        <a:cs typeface="+mn-cs"/>
                      </a:endParaRPr>
                    </a:p>
                  </a:txBody>
                  <a:tcPr marT="18000" marB="180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ja-JP" sz="1600" u="none" strike="noStrike" dirty="0">
                          <a:solidFill>
                            <a:schemeClr val="tx1"/>
                          </a:solidFill>
                          <a:latin typeface="+mn-lt"/>
                          <a:ea typeface="MS Mincho"/>
                          <a:cs typeface="+mn-cs"/>
                        </a:rPr>
                        <a:t>好中球減少症</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20（41.7）</a:t>
                      </a:r>
                    </a:p>
                  </a:txBody>
                  <a:tcPr marT="18000" marB="18000" anchor="b"/>
                </a:tc>
                <a:extLst>
                  <a:ext uri="{0D108BD9-81ED-4DB2-BD59-A6C34878D82A}">
                    <a16:rowId xmlns:a16="http://schemas.microsoft.com/office/drawing/2014/main" val="2424677344"/>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貧血</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7（14.6）</a:t>
                      </a:r>
                    </a:p>
                  </a:txBody>
                  <a:tcPr marT="18000" marB="18000" anchor="b"/>
                </a:tc>
                <a:extLst>
                  <a:ext uri="{0D108BD9-81ED-4DB2-BD59-A6C34878D82A}">
                    <a16:rowId xmlns:a16="http://schemas.microsoft.com/office/drawing/2014/main" val="1872112737"/>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血小板減少症</a:t>
                      </a:r>
                    </a:p>
                  </a:txBody>
                  <a:tcPr marT="18000" marB="1800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5（10.4）</a:t>
                      </a:r>
                    </a:p>
                  </a:txBody>
                  <a:tcPr marT="18000" marB="18000" anchor="b"/>
                </a:tc>
                <a:extLst>
                  <a:ext uri="{0D108BD9-81ED-4DB2-BD59-A6C34878D82A}">
                    <a16:rowId xmlns:a16="http://schemas.microsoft.com/office/drawing/2014/main" val="1902858133"/>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肺炎</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2（4.2）</a:t>
                      </a:r>
                    </a:p>
                  </a:txBody>
                  <a:tcPr marT="18000" marB="18000" anchor="b"/>
                </a:tc>
                <a:extLst>
                  <a:ext uri="{0D108BD9-81ED-4DB2-BD59-A6C34878D82A}">
                    <a16:rowId xmlns:a16="http://schemas.microsoft.com/office/drawing/2014/main" val="2907383649"/>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ALT</a:t>
                      </a:r>
                      <a:r>
                        <a:rPr lang="ja-JP" sz="1600" u="none" strike="noStrike" baseline="0">
                          <a:solidFill>
                            <a:schemeClr val="tx1"/>
                          </a:solidFill>
                          <a:latin typeface="+mn-lt"/>
                          <a:ea typeface="MS Mincho"/>
                          <a:cs typeface="+mn-cs"/>
                        </a:rPr>
                        <a:t>増加</a:t>
                      </a:r>
                    </a:p>
                  </a:txBody>
                  <a:tcPr marT="18000" marB="1800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dirty="0">
                          <a:solidFill>
                            <a:schemeClr val="tx1"/>
                          </a:solidFill>
                          <a:latin typeface="+mn-lt"/>
                          <a:ea typeface="MS Mincho"/>
                          <a:cs typeface="+mn-cs"/>
                        </a:rPr>
                        <a:t>1</a:t>
                      </a:r>
                      <a:r>
                        <a:rPr lang="ja-JP" sz="1600" u="none" strike="noStrike" baseline="0" dirty="0">
                          <a:solidFill>
                            <a:schemeClr val="tx1"/>
                          </a:solidFill>
                          <a:latin typeface="+mn-lt"/>
                          <a:ea typeface="MS Mincho"/>
                          <a:cs typeface="+mn-cs"/>
                        </a:rPr>
                        <a:t>（2.1）</a:t>
                      </a:r>
                    </a:p>
                  </a:txBody>
                  <a:tcPr marT="18000" marB="18000" anchor="b"/>
                </a:tc>
                <a:extLst>
                  <a:ext uri="{0D108BD9-81ED-4DB2-BD59-A6C34878D82A}">
                    <a16:rowId xmlns:a16="http://schemas.microsoft.com/office/drawing/2014/main" val="520196233"/>
                  </a:ext>
                </a:extLst>
              </a:tr>
            </a:tbl>
          </a:graphicData>
        </a:graphic>
      </p:graphicFrame>
    </p:spTree>
    <p:extLst>
      <p:ext uri="{BB962C8B-B14F-4D97-AF65-F5344CB8AC3E}">
        <p14:creationId xmlns:p14="http://schemas.microsoft.com/office/powerpoint/2010/main" val="178764198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ja-JP" sz="4400"/>
              <a:t>COVID-19</a:t>
            </a:r>
          </a:p>
        </p:txBody>
      </p:sp>
    </p:spTree>
    <p:extLst>
      <p:ext uri="{BB962C8B-B14F-4D97-AF65-F5344CB8AC3E}">
        <p14:creationId xmlns:p14="http://schemas.microsoft.com/office/powerpoint/2010/main" val="13365895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PL02.09：国際肺癌学会（IASLC）による、COVID-19が国際肺癌臨床試験に与える影響に関する研究 – Smeltzer M、他</a:t>
            </a:r>
          </a:p>
        </p:txBody>
      </p:sp>
      <p:sp>
        <p:nvSpPr>
          <p:cNvPr id="3" name="Content Placeholder 2"/>
          <p:cNvSpPr>
            <a:spLocks noGrp="1"/>
          </p:cNvSpPr>
          <p:nvPr>
            <p:ph idx="1"/>
          </p:nvPr>
        </p:nvSpPr>
        <p:spPr/>
        <p:txBody>
          <a:bodyPr/>
          <a:lstStyle/>
          <a:p>
            <a:r>
              <a:rPr lang="ja-JP" b="1" dirty="0"/>
              <a:t>治験の目的</a:t>
            </a:r>
          </a:p>
          <a:p>
            <a:pPr lvl="1"/>
            <a:r>
              <a:rPr lang="ja-JP" dirty="0"/>
              <a:t>COVID-19が国際肺癌臨床試験の実施にどのような影響を及ぼしたかを評価し、どのような緩和戦略が使用されたかを判断する</a:t>
            </a:r>
          </a:p>
          <a:p>
            <a:pPr>
              <a:spcBef>
                <a:spcPts val="1800"/>
              </a:spcBef>
            </a:pPr>
            <a:r>
              <a:rPr lang="ja-JP" b="1" dirty="0"/>
              <a:t>方法</a:t>
            </a:r>
          </a:p>
          <a:p>
            <a:pPr lvl="1"/>
            <a:r>
              <a:rPr lang="ja-JP" dirty="0"/>
              <a:t>45カ国171試験の173臨床試験実施施設に64問のアンケートを送付</a:t>
            </a:r>
          </a:p>
          <a:p>
            <a:pPr lvl="1"/>
            <a:r>
              <a:rPr lang="ja-JP" dirty="0"/>
              <a:t>パンデミック前（2019年）およびパンデミック中（2020年から2021年）のがん臨床試験の月ごとの登録データを集計</a:t>
            </a:r>
          </a:p>
        </p:txBody>
      </p:sp>
      <p:sp>
        <p:nvSpPr>
          <p:cNvPr id="5" name="Text Placeholder 4"/>
          <p:cNvSpPr>
            <a:spLocks noGrp="1"/>
          </p:cNvSpPr>
          <p:nvPr>
            <p:ph type="body" sz="quarter" idx="11"/>
          </p:nvPr>
        </p:nvSpPr>
        <p:spPr/>
        <p:txBody>
          <a:bodyPr/>
          <a:lstStyle/>
          <a:p>
            <a:r>
              <a:rPr lang="ja-JP"/>
              <a:t>Smeltzer M、他J Thorac Oncol 2021年16（補遺）：抄録番号 PL02.09</a:t>
            </a:r>
          </a:p>
        </p:txBody>
      </p:sp>
    </p:spTree>
    <p:extLst>
      <p:ext uri="{BB962C8B-B14F-4D97-AF65-F5344CB8AC3E}">
        <p14:creationId xmlns:p14="http://schemas.microsoft.com/office/powerpoint/2010/main" val="39694498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PL02.09：国際肺癌学会（IASLC）による、COVID-19が国際肺癌臨床試験に与える影響に関する研究 – Smeltzer M、他</a:t>
            </a:r>
          </a:p>
        </p:txBody>
      </p:sp>
      <p:sp>
        <p:nvSpPr>
          <p:cNvPr id="3" name="Content Placeholder 2"/>
          <p:cNvSpPr>
            <a:spLocks noGrp="1"/>
          </p:cNvSpPr>
          <p:nvPr>
            <p:ph idx="1"/>
          </p:nvPr>
        </p:nvSpPr>
        <p:spPr/>
        <p:txBody>
          <a:bodyPr/>
          <a:lstStyle/>
          <a:p>
            <a:r>
              <a:rPr lang="ja-JP" b="1" dirty="0"/>
              <a:t>主要な結果</a:t>
            </a:r>
          </a:p>
          <a:p>
            <a:pPr lvl="1"/>
            <a:r>
              <a:rPr lang="ja-JP" dirty="0"/>
              <a:t>現場における最も一般的な課題は、適格な患者数の減少（67%）、プロトコルコンプライアンス（61%）、試験の中断（60%）、研究スタッフの確保（48%）、および施設の閉鎖（39%）など</a:t>
            </a:r>
          </a:p>
        </p:txBody>
      </p:sp>
      <p:sp>
        <p:nvSpPr>
          <p:cNvPr id="5" name="Text Placeholder 4"/>
          <p:cNvSpPr>
            <a:spLocks noGrp="1"/>
          </p:cNvSpPr>
          <p:nvPr>
            <p:ph type="body" sz="quarter" idx="11"/>
          </p:nvPr>
        </p:nvSpPr>
        <p:spPr/>
        <p:txBody>
          <a:bodyPr/>
          <a:lstStyle/>
          <a:p>
            <a:r>
              <a:rPr lang="ja-JP"/>
              <a:t>Smeltzer M、他J Thorac Oncol 2021年16（補遺）：抄録番号 PL02.09</a:t>
            </a:r>
          </a:p>
        </p:txBody>
      </p:sp>
      <p:graphicFrame>
        <p:nvGraphicFramePr>
          <p:cNvPr id="13" name="Chart 12"/>
          <p:cNvGraphicFramePr>
            <a:graphicFrameLocks/>
          </p:cNvGraphicFramePr>
          <p:nvPr/>
        </p:nvGraphicFramePr>
        <p:xfrm>
          <a:off x="955962" y="2698202"/>
          <a:ext cx="10793585" cy="3753323"/>
        </p:xfrm>
        <a:graphic>
          <a:graphicData uri="http://schemas.openxmlformats.org/drawingml/2006/chart">
            <c:chart xmlns:c="http://schemas.openxmlformats.org/drawingml/2006/chart" xmlns:r="http://schemas.openxmlformats.org/officeDocument/2006/relationships" r:id="rId3"/>
          </a:graphicData>
        </a:graphic>
      </p:graphicFrame>
      <p:sp>
        <p:nvSpPr>
          <p:cNvPr id="15" name="Frame 14"/>
          <p:cNvSpPr/>
          <p:nvPr/>
        </p:nvSpPr>
        <p:spPr>
          <a:xfrm>
            <a:off x="3461668" y="2842401"/>
            <a:ext cx="3534118" cy="1948556"/>
          </a:xfrm>
          <a:prstGeom prst="frame">
            <a:avLst>
              <a:gd name="adj1" fmla="val 2368"/>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969696"/>
              </a:solidFill>
              <a:effectLst/>
              <a:uLnTx/>
              <a:uFillTx/>
              <a:latin typeface="Arial"/>
              <a:ea typeface="MS Mincho"/>
              <a:cs typeface="Arial"/>
              <a:sym typeface="Arial"/>
            </a:endParaRPr>
          </a:p>
        </p:txBody>
      </p:sp>
      <p:sp>
        <p:nvSpPr>
          <p:cNvPr id="16" name="Frame 15"/>
          <p:cNvSpPr/>
          <p:nvPr/>
        </p:nvSpPr>
        <p:spPr>
          <a:xfrm>
            <a:off x="7359037" y="2842401"/>
            <a:ext cx="2775723" cy="1948556"/>
          </a:xfrm>
          <a:prstGeom prst="frame">
            <a:avLst>
              <a:gd name="adj1" fmla="val 2368"/>
            </a:avLst>
          </a:prstGeom>
          <a:solidFill>
            <a:srgbClr val="2894FF"/>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894FF"/>
              </a:solidFill>
              <a:effectLst/>
              <a:uLnTx/>
              <a:uFillTx/>
              <a:latin typeface="Arial"/>
              <a:ea typeface="MS Mincho"/>
              <a:cs typeface="Arial"/>
              <a:sym typeface="Arial"/>
            </a:endParaRPr>
          </a:p>
        </p:txBody>
      </p:sp>
      <p:sp>
        <p:nvSpPr>
          <p:cNvPr id="17" name="TextBox 16"/>
          <p:cNvSpPr txBox="1"/>
          <p:nvPr/>
        </p:nvSpPr>
        <p:spPr>
          <a:xfrm>
            <a:off x="4229142" y="2330088"/>
            <a:ext cx="3733714" cy="338554"/>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363636"/>
                </a:solidFill>
                <a:effectLst/>
                <a:uLnTx/>
                <a:uFillTx/>
                <a:latin typeface="Arial"/>
                <a:cs typeface="Arial"/>
                <a:sym typeface="Arial"/>
              </a:rPr>
              <a:t>平均月間登録数：全世界</a:t>
            </a:r>
          </a:p>
        </p:txBody>
      </p:sp>
      <p:sp>
        <p:nvSpPr>
          <p:cNvPr id="18" name="Freeform 21">
            <a:extLst>
              <a:ext uri="{FF2B5EF4-FFF2-40B4-BE49-F238E27FC236}">
                <a16:creationId xmlns:a16="http://schemas.microsoft.com/office/drawing/2014/main" id="{39F07D92-127E-4A50-BC83-35272FE3E82A}"/>
              </a:ext>
            </a:extLst>
          </p:cNvPr>
          <p:cNvSpPr>
            <a:spLocks/>
          </p:cNvSpPr>
          <p:nvPr/>
        </p:nvSpPr>
        <p:spPr bwMode="auto">
          <a:xfrm>
            <a:off x="1886426" y="2853308"/>
            <a:ext cx="8398115" cy="285818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800" b="0" i="0" u="none" strike="noStrike" kern="0" cap="none" spc="0" normalizeH="0" baseline="0" noProof="0">
              <a:ln>
                <a:noFill/>
              </a:ln>
              <a:solidFill>
                <a:srgbClr val="363636"/>
              </a:solidFill>
              <a:effectLst/>
              <a:uLnTx/>
              <a:uFillTx/>
              <a:latin typeface="Arial"/>
              <a:cs typeface="Arial"/>
              <a:sym typeface="Arial"/>
            </a:endParaRPr>
          </a:p>
        </p:txBody>
      </p:sp>
      <p:grpSp>
        <p:nvGrpSpPr>
          <p:cNvPr id="19" name="Group 18">
            <a:extLst>
              <a:ext uri="{FF2B5EF4-FFF2-40B4-BE49-F238E27FC236}">
                <a16:creationId xmlns:a16="http://schemas.microsoft.com/office/drawing/2014/main" id="{242B83D3-22D6-48D1-9E30-DAC16A4E69D8}"/>
              </a:ext>
            </a:extLst>
          </p:cNvPr>
          <p:cNvGrpSpPr/>
          <p:nvPr/>
        </p:nvGrpSpPr>
        <p:grpSpPr>
          <a:xfrm>
            <a:off x="1810025" y="2838966"/>
            <a:ext cx="86234" cy="1440000"/>
            <a:chOff x="649423" y="1727346"/>
            <a:chExt cx="86234" cy="2039984"/>
          </a:xfrm>
        </p:grpSpPr>
        <p:sp>
          <p:nvSpPr>
            <p:cNvPr id="20" name="Line 6">
              <a:extLst>
                <a:ext uri="{FF2B5EF4-FFF2-40B4-BE49-F238E27FC236}">
                  <a16:creationId xmlns:a16="http://schemas.microsoft.com/office/drawing/2014/main" id="{75C193A9-734E-4367-A77F-0A8C51056956}"/>
                </a:ext>
              </a:extLst>
            </p:cNvPr>
            <p:cNvSpPr>
              <a:spLocks noChangeShapeType="1"/>
            </p:cNvSpPr>
            <p:nvPr/>
          </p:nvSpPr>
          <p:spPr bwMode="auto">
            <a:xfrm>
              <a:off x="649423" y="1727346"/>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21" name="Line 7">
              <a:extLst>
                <a:ext uri="{FF2B5EF4-FFF2-40B4-BE49-F238E27FC236}">
                  <a16:creationId xmlns:a16="http://schemas.microsoft.com/office/drawing/2014/main" id="{96BE9F1D-DD35-4D92-B213-C27AB710BF4F}"/>
                </a:ext>
              </a:extLst>
            </p:cNvPr>
            <p:cNvSpPr>
              <a:spLocks noChangeShapeType="1"/>
            </p:cNvSpPr>
            <p:nvPr/>
          </p:nvSpPr>
          <p:spPr bwMode="auto">
            <a:xfrm>
              <a:off x="649423" y="2249554"/>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22" name="Line 8">
              <a:extLst>
                <a:ext uri="{FF2B5EF4-FFF2-40B4-BE49-F238E27FC236}">
                  <a16:creationId xmlns:a16="http://schemas.microsoft.com/office/drawing/2014/main" id="{C3B85470-3551-4C6D-8D80-A1CBE1AAAC00}"/>
                </a:ext>
              </a:extLst>
            </p:cNvPr>
            <p:cNvSpPr>
              <a:spLocks noChangeShapeType="1"/>
            </p:cNvSpPr>
            <p:nvPr/>
          </p:nvSpPr>
          <p:spPr bwMode="auto">
            <a:xfrm>
              <a:off x="649423" y="2748315"/>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23" name="Line 9">
              <a:extLst>
                <a:ext uri="{FF2B5EF4-FFF2-40B4-BE49-F238E27FC236}">
                  <a16:creationId xmlns:a16="http://schemas.microsoft.com/office/drawing/2014/main" id="{E3676566-0A70-4CD2-826F-1FDCE6AFE76A}"/>
                </a:ext>
              </a:extLst>
            </p:cNvPr>
            <p:cNvSpPr>
              <a:spLocks noChangeShapeType="1"/>
            </p:cNvSpPr>
            <p:nvPr/>
          </p:nvSpPr>
          <p:spPr bwMode="auto">
            <a:xfrm>
              <a:off x="649423" y="3263194"/>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24" name="Line 10">
              <a:extLst>
                <a:ext uri="{FF2B5EF4-FFF2-40B4-BE49-F238E27FC236}">
                  <a16:creationId xmlns:a16="http://schemas.microsoft.com/office/drawing/2014/main" id="{FA632201-D7F7-43CE-BB70-981F80EE245F}"/>
                </a:ext>
              </a:extLst>
            </p:cNvPr>
            <p:cNvSpPr>
              <a:spLocks noChangeShapeType="1"/>
            </p:cNvSpPr>
            <p:nvPr/>
          </p:nvSpPr>
          <p:spPr bwMode="auto">
            <a:xfrm>
              <a:off x="649423" y="3767330"/>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grpSp>
      <p:grpSp>
        <p:nvGrpSpPr>
          <p:cNvPr id="25" name="Group 24">
            <a:extLst>
              <a:ext uri="{FF2B5EF4-FFF2-40B4-BE49-F238E27FC236}">
                <a16:creationId xmlns:a16="http://schemas.microsoft.com/office/drawing/2014/main" id="{17D8210B-3CA7-4571-9D08-40E4457FBDA2}"/>
              </a:ext>
            </a:extLst>
          </p:cNvPr>
          <p:cNvGrpSpPr/>
          <p:nvPr/>
        </p:nvGrpSpPr>
        <p:grpSpPr>
          <a:xfrm>
            <a:off x="1810025" y="4625116"/>
            <a:ext cx="86234" cy="1083600"/>
            <a:chOff x="649423" y="1727346"/>
            <a:chExt cx="86234" cy="1535848"/>
          </a:xfrm>
        </p:grpSpPr>
        <p:sp>
          <p:nvSpPr>
            <p:cNvPr id="26" name="Line 6">
              <a:extLst>
                <a:ext uri="{FF2B5EF4-FFF2-40B4-BE49-F238E27FC236}">
                  <a16:creationId xmlns:a16="http://schemas.microsoft.com/office/drawing/2014/main" id="{5F6F2637-DB50-47DD-B5E2-04CA14270638}"/>
                </a:ext>
              </a:extLst>
            </p:cNvPr>
            <p:cNvSpPr>
              <a:spLocks noChangeShapeType="1"/>
            </p:cNvSpPr>
            <p:nvPr/>
          </p:nvSpPr>
          <p:spPr bwMode="auto">
            <a:xfrm>
              <a:off x="649423" y="1727346"/>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27" name="Line 7">
              <a:extLst>
                <a:ext uri="{FF2B5EF4-FFF2-40B4-BE49-F238E27FC236}">
                  <a16:creationId xmlns:a16="http://schemas.microsoft.com/office/drawing/2014/main" id="{01CBE9C5-E00D-4EAE-A86E-11ED398D821B}"/>
                </a:ext>
              </a:extLst>
            </p:cNvPr>
            <p:cNvSpPr>
              <a:spLocks noChangeShapeType="1"/>
            </p:cNvSpPr>
            <p:nvPr/>
          </p:nvSpPr>
          <p:spPr bwMode="auto">
            <a:xfrm>
              <a:off x="649423" y="2249554"/>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28" name="Line 8">
              <a:extLst>
                <a:ext uri="{FF2B5EF4-FFF2-40B4-BE49-F238E27FC236}">
                  <a16:creationId xmlns:a16="http://schemas.microsoft.com/office/drawing/2014/main" id="{BD1E2CA4-F21A-4CEA-BAF6-795511DFEBFD}"/>
                </a:ext>
              </a:extLst>
            </p:cNvPr>
            <p:cNvSpPr>
              <a:spLocks noChangeShapeType="1"/>
            </p:cNvSpPr>
            <p:nvPr/>
          </p:nvSpPr>
          <p:spPr bwMode="auto">
            <a:xfrm>
              <a:off x="649423" y="2748315"/>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29" name="Line 9">
              <a:extLst>
                <a:ext uri="{FF2B5EF4-FFF2-40B4-BE49-F238E27FC236}">
                  <a16:creationId xmlns:a16="http://schemas.microsoft.com/office/drawing/2014/main" id="{B5129E4E-C2BB-43F5-9D07-4E32D6FAC6F2}"/>
                </a:ext>
              </a:extLst>
            </p:cNvPr>
            <p:cNvSpPr>
              <a:spLocks noChangeShapeType="1"/>
            </p:cNvSpPr>
            <p:nvPr/>
          </p:nvSpPr>
          <p:spPr bwMode="auto">
            <a:xfrm>
              <a:off x="649423" y="3263194"/>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grpSp>
      <p:cxnSp>
        <p:nvCxnSpPr>
          <p:cNvPr id="30" name="Straight Connector 29">
            <a:extLst>
              <a:ext uri="{FF2B5EF4-FFF2-40B4-BE49-F238E27FC236}">
                <a16:creationId xmlns:a16="http://schemas.microsoft.com/office/drawing/2014/main" id="{85DD7139-4FF2-4D21-BD9F-0ABEBC71F9F2}"/>
              </a:ext>
            </a:extLst>
          </p:cNvPr>
          <p:cNvCxnSpPr/>
          <p:nvPr/>
        </p:nvCxnSpPr>
        <p:spPr>
          <a:xfrm flipV="1">
            <a:off x="10284541" y="2838966"/>
            <a:ext cx="0" cy="2872528"/>
          </a:xfrm>
          <a:prstGeom prst="line">
            <a:avLst/>
          </a:prstGeom>
          <a:ln w="2540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F9998FF7-445F-4684-BBDD-4B4C0451B41C}"/>
              </a:ext>
            </a:extLst>
          </p:cNvPr>
          <p:cNvGrpSpPr/>
          <p:nvPr/>
        </p:nvGrpSpPr>
        <p:grpSpPr>
          <a:xfrm>
            <a:off x="10272964" y="2842401"/>
            <a:ext cx="86234" cy="1278000"/>
            <a:chOff x="649423" y="1727346"/>
            <a:chExt cx="86234" cy="2039984"/>
          </a:xfrm>
        </p:grpSpPr>
        <p:sp>
          <p:nvSpPr>
            <p:cNvPr id="32" name="Line 6">
              <a:extLst>
                <a:ext uri="{FF2B5EF4-FFF2-40B4-BE49-F238E27FC236}">
                  <a16:creationId xmlns:a16="http://schemas.microsoft.com/office/drawing/2014/main" id="{1872E0A0-9E97-4D30-A567-63FD0C481311}"/>
                </a:ext>
              </a:extLst>
            </p:cNvPr>
            <p:cNvSpPr>
              <a:spLocks noChangeShapeType="1"/>
            </p:cNvSpPr>
            <p:nvPr/>
          </p:nvSpPr>
          <p:spPr bwMode="auto">
            <a:xfrm>
              <a:off x="649423" y="1727346"/>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33" name="Line 7">
              <a:extLst>
                <a:ext uri="{FF2B5EF4-FFF2-40B4-BE49-F238E27FC236}">
                  <a16:creationId xmlns:a16="http://schemas.microsoft.com/office/drawing/2014/main" id="{FD9714D1-82EF-443F-BB5E-48D8C2C8BF98}"/>
                </a:ext>
              </a:extLst>
            </p:cNvPr>
            <p:cNvSpPr>
              <a:spLocks noChangeShapeType="1"/>
            </p:cNvSpPr>
            <p:nvPr/>
          </p:nvSpPr>
          <p:spPr bwMode="auto">
            <a:xfrm>
              <a:off x="649423" y="2249554"/>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34" name="Line 8">
              <a:extLst>
                <a:ext uri="{FF2B5EF4-FFF2-40B4-BE49-F238E27FC236}">
                  <a16:creationId xmlns:a16="http://schemas.microsoft.com/office/drawing/2014/main" id="{5A662DBD-74D7-4977-9757-F5FBF5F54239}"/>
                </a:ext>
              </a:extLst>
            </p:cNvPr>
            <p:cNvSpPr>
              <a:spLocks noChangeShapeType="1"/>
            </p:cNvSpPr>
            <p:nvPr/>
          </p:nvSpPr>
          <p:spPr bwMode="auto">
            <a:xfrm>
              <a:off x="649423" y="2748315"/>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35" name="Line 9">
              <a:extLst>
                <a:ext uri="{FF2B5EF4-FFF2-40B4-BE49-F238E27FC236}">
                  <a16:creationId xmlns:a16="http://schemas.microsoft.com/office/drawing/2014/main" id="{B3034807-F3BF-4412-89D9-BAA8B1698380}"/>
                </a:ext>
              </a:extLst>
            </p:cNvPr>
            <p:cNvSpPr>
              <a:spLocks noChangeShapeType="1"/>
            </p:cNvSpPr>
            <p:nvPr/>
          </p:nvSpPr>
          <p:spPr bwMode="auto">
            <a:xfrm>
              <a:off x="649423" y="3263194"/>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36" name="Line 10">
              <a:extLst>
                <a:ext uri="{FF2B5EF4-FFF2-40B4-BE49-F238E27FC236}">
                  <a16:creationId xmlns:a16="http://schemas.microsoft.com/office/drawing/2014/main" id="{DE5101D0-6847-4CA9-86AF-D2ABE0710BE4}"/>
                </a:ext>
              </a:extLst>
            </p:cNvPr>
            <p:cNvSpPr>
              <a:spLocks noChangeShapeType="1"/>
            </p:cNvSpPr>
            <p:nvPr/>
          </p:nvSpPr>
          <p:spPr bwMode="auto">
            <a:xfrm>
              <a:off x="649423" y="3767330"/>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grpSp>
      <p:grpSp>
        <p:nvGrpSpPr>
          <p:cNvPr id="37" name="Group 36">
            <a:extLst>
              <a:ext uri="{FF2B5EF4-FFF2-40B4-BE49-F238E27FC236}">
                <a16:creationId xmlns:a16="http://schemas.microsoft.com/office/drawing/2014/main" id="{BF89625D-76EE-4571-93EF-D191CD9D95B2}"/>
              </a:ext>
            </a:extLst>
          </p:cNvPr>
          <p:cNvGrpSpPr/>
          <p:nvPr/>
        </p:nvGrpSpPr>
        <p:grpSpPr>
          <a:xfrm>
            <a:off x="10272964" y="4430716"/>
            <a:ext cx="86234" cy="1278000"/>
            <a:chOff x="649423" y="1727346"/>
            <a:chExt cx="86234" cy="2039984"/>
          </a:xfrm>
        </p:grpSpPr>
        <p:sp>
          <p:nvSpPr>
            <p:cNvPr id="38" name="Line 6">
              <a:extLst>
                <a:ext uri="{FF2B5EF4-FFF2-40B4-BE49-F238E27FC236}">
                  <a16:creationId xmlns:a16="http://schemas.microsoft.com/office/drawing/2014/main" id="{FB1A428D-7536-474A-BE08-AE6D4B38C63D}"/>
                </a:ext>
              </a:extLst>
            </p:cNvPr>
            <p:cNvSpPr>
              <a:spLocks noChangeShapeType="1"/>
            </p:cNvSpPr>
            <p:nvPr/>
          </p:nvSpPr>
          <p:spPr bwMode="auto">
            <a:xfrm>
              <a:off x="649423" y="1727346"/>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39" name="Line 7">
              <a:extLst>
                <a:ext uri="{FF2B5EF4-FFF2-40B4-BE49-F238E27FC236}">
                  <a16:creationId xmlns:a16="http://schemas.microsoft.com/office/drawing/2014/main" id="{8CF0E478-9BE6-491D-8445-F24D0F7E38DB}"/>
                </a:ext>
              </a:extLst>
            </p:cNvPr>
            <p:cNvSpPr>
              <a:spLocks noChangeShapeType="1"/>
            </p:cNvSpPr>
            <p:nvPr/>
          </p:nvSpPr>
          <p:spPr bwMode="auto">
            <a:xfrm>
              <a:off x="649423" y="2249554"/>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40" name="Line 8">
              <a:extLst>
                <a:ext uri="{FF2B5EF4-FFF2-40B4-BE49-F238E27FC236}">
                  <a16:creationId xmlns:a16="http://schemas.microsoft.com/office/drawing/2014/main" id="{2E9A5242-03CD-4B07-A926-151908126BDA}"/>
                </a:ext>
              </a:extLst>
            </p:cNvPr>
            <p:cNvSpPr>
              <a:spLocks noChangeShapeType="1"/>
            </p:cNvSpPr>
            <p:nvPr/>
          </p:nvSpPr>
          <p:spPr bwMode="auto">
            <a:xfrm>
              <a:off x="649423" y="2748315"/>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41" name="Line 9">
              <a:extLst>
                <a:ext uri="{FF2B5EF4-FFF2-40B4-BE49-F238E27FC236}">
                  <a16:creationId xmlns:a16="http://schemas.microsoft.com/office/drawing/2014/main" id="{8791F465-CB02-41EF-8ED1-D9ED92DBDDB3}"/>
                </a:ext>
              </a:extLst>
            </p:cNvPr>
            <p:cNvSpPr>
              <a:spLocks noChangeShapeType="1"/>
            </p:cNvSpPr>
            <p:nvPr/>
          </p:nvSpPr>
          <p:spPr bwMode="auto">
            <a:xfrm>
              <a:off x="649423" y="3263194"/>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sp>
          <p:nvSpPr>
            <p:cNvPr id="42" name="Line 10">
              <a:extLst>
                <a:ext uri="{FF2B5EF4-FFF2-40B4-BE49-F238E27FC236}">
                  <a16:creationId xmlns:a16="http://schemas.microsoft.com/office/drawing/2014/main" id="{038F2D39-33C2-47FC-8BF8-058D3BDEA5A5}"/>
                </a:ext>
              </a:extLst>
            </p:cNvPr>
            <p:cNvSpPr>
              <a:spLocks noChangeShapeType="1"/>
            </p:cNvSpPr>
            <p:nvPr/>
          </p:nvSpPr>
          <p:spPr bwMode="auto">
            <a:xfrm>
              <a:off x="649423" y="3767330"/>
              <a:ext cx="86234" cy="0"/>
            </a:xfrm>
            <a:prstGeom prst="line">
              <a:avLst/>
            </a:prstGeom>
            <a:noFill/>
            <a:ln w="25400"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363636"/>
                </a:solidFill>
                <a:effectLst/>
                <a:uLnTx/>
                <a:uFillTx/>
                <a:latin typeface="Arial"/>
                <a:cs typeface="Arial"/>
                <a:sym typeface="Arial"/>
              </a:endParaRPr>
            </a:p>
          </p:txBody>
        </p:sp>
      </p:grpSp>
      <p:sp>
        <p:nvSpPr>
          <p:cNvPr id="43" name="Rectangle 42">
            <a:extLst>
              <a:ext uri="{FF2B5EF4-FFF2-40B4-BE49-F238E27FC236}">
                <a16:creationId xmlns:a16="http://schemas.microsoft.com/office/drawing/2014/main" id="{A4CFF4CA-BE0B-4BFB-B8C4-04B968AF8016}"/>
              </a:ext>
            </a:extLst>
          </p:cNvPr>
          <p:cNvSpPr/>
          <p:nvPr/>
        </p:nvSpPr>
        <p:spPr>
          <a:xfrm>
            <a:off x="11482861" y="3237324"/>
            <a:ext cx="276999" cy="2297103"/>
          </a:xfrm>
          <a:prstGeom prst="rect">
            <a:avLst/>
          </a:prstGeom>
          <a:solidFill>
            <a:schemeClr val="tx2"/>
          </a:solidFill>
        </p:spPr>
        <p:txBody>
          <a:bodyPr vert="vert270" wrap="none" lIns="0" tIns="0" rIns="0" bIns="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毎月の</a:t>
            </a:r>
            <a:r>
              <a:rPr kumimoji="0" lang="en-US" altLang="ja-JP"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COVID-19</a:t>
            </a:r>
            <a:r>
              <a:rPr kumimoji="0" lang="ja-JP" altLang="en-US"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症例数</a:t>
            </a:r>
          </a:p>
        </p:txBody>
      </p:sp>
      <p:sp>
        <p:nvSpPr>
          <p:cNvPr id="44" name="Rectangle 43">
            <a:extLst>
              <a:ext uri="{FF2B5EF4-FFF2-40B4-BE49-F238E27FC236}">
                <a16:creationId xmlns:a16="http://schemas.microsoft.com/office/drawing/2014/main" id="{EE54A794-822D-4F25-82D2-2DB361D2F550}"/>
              </a:ext>
            </a:extLst>
          </p:cNvPr>
          <p:cNvSpPr/>
          <p:nvPr/>
        </p:nvSpPr>
        <p:spPr>
          <a:xfrm>
            <a:off x="975360" y="3509639"/>
            <a:ext cx="276999" cy="1615827"/>
          </a:xfrm>
          <a:prstGeom prst="rect">
            <a:avLst/>
          </a:prstGeom>
          <a:solidFill>
            <a:schemeClr val="tx2"/>
          </a:solidFill>
        </p:spPr>
        <p:txBody>
          <a:bodyPr vert="vert270" wrap="none" lIns="0" tIns="0" rIns="0" bIns="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ja-JP" altLang="en-US"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平均月間登録数</a:t>
            </a:r>
          </a:p>
        </p:txBody>
      </p:sp>
      <p:sp>
        <p:nvSpPr>
          <p:cNvPr id="45" name="Rectangle 44">
            <a:extLst>
              <a:ext uri="{FF2B5EF4-FFF2-40B4-BE49-F238E27FC236}">
                <a16:creationId xmlns:a16="http://schemas.microsoft.com/office/drawing/2014/main" id="{C10FE764-ED53-4248-AA05-CF4105933B06}"/>
              </a:ext>
            </a:extLst>
          </p:cNvPr>
          <p:cNvSpPr/>
          <p:nvPr/>
        </p:nvSpPr>
        <p:spPr>
          <a:xfrm>
            <a:off x="1962912" y="5760720"/>
            <a:ext cx="408766" cy="276999"/>
          </a:xfrm>
          <a:prstGeom prst="rect">
            <a:avLst/>
          </a:prstGeom>
          <a:solidFill>
            <a:schemeClr val="tx2"/>
          </a:solidFill>
        </p:spPr>
        <p:txBody>
          <a:bodyPr wrap="none" lIns="0" tIns="0" rIns="0" bIns="0">
            <a:spAutoFit/>
          </a:bodyPr>
          <a:lstStyle/>
          <a:p>
            <a:pPr marL="101600" marR="0" lvl="0" indent="0" algn="l" defTabSz="914400" rtl="0" eaLnBrk="1" fontAlgn="auto" latinLnBrk="0" hangingPunct="0">
              <a:lnSpc>
                <a:spcPct val="100000"/>
              </a:lnSpc>
              <a:spcBef>
                <a:spcPts val="0"/>
              </a:spcBef>
              <a:spcAft>
                <a:spcPts val="0"/>
              </a:spcAft>
              <a:buClrTx/>
              <a:buSzTx/>
              <a:buFontTx/>
              <a:buNone/>
              <a:tabLst/>
              <a:defRPr/>
            </a:pPr>
            <a:r>
              <a:rPr kumimoji="0" lang="en-US" altLang="ja-JP"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1</a:t>
            </a:r>
            <a:r>
              <a:rPr kumimoji="0" lang="ja-JP" altLang="en-US"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月</a:t>
            </a:r>
          </a:p>
        </p:txBody>
      </p:sp>
      <p:sp>
        <p:nvSpPr>
          <p:cNvPr id="46" name="Rectangle 45">
            <a:extLst>
              <a:ext uri="{FF2B5EF4-FFF2-40B4-BE49-F238E27FC236}">
                <a16:creationId xmlns:a16="http://schemas.microsoft.com/office/drawing/2014/main" id="{D8C4AE68-19ED-4022-891A-437EE9661D72}"/>
              </a:ext>
            </a:extLst>
          </p:cNvPr>
          <p:cNvSpPr/>
          <p:nvPr/>
        </p:nvSpPr>
        <p:spPr>
          <a:xfrm>
            <a:off x="2663952" y="5760720"/>
            <a:ext cx="343043" cy="276999"/>
          </a:xfrm>
          <a:prstGeom prst="rect">
            <a:avLst/>
          </a:prstGeom>
          <a:solidFill>
            <a:schemeClr val="tx2"/>
          </a:solidFill>
        </p:spPr>
        <p:txBody>
          <a:bodyPr wrap="none" lIns="0" tIns="0" rIns="0" b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altLang="ja-JP"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2</a:t>
            </a:r>
            <a:r>
              <a:rPr kumimoji="0" lang="ja-JP" altLang="en-US"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月</a:t>
            </a:r>
          </a:p>
        </p:txBody>
      </p:sp>
      <p:sp>
        <p:nvSpPr>
          <p:cNvPr id="47" name="Rectangle 46">
            <a:extLst>
              <a:ext uri="{FF2B5EF4-FFF2-40B4-BE49-F238E27FC236}">
                <a16:creationId xmlns:a16="http://schemas.microsoft.com/office/drawing/2014/main" id="{48268E7F-04FC-4B13-AA2B-1EC2B655FB10}"/>
              </a:ext>
            </a:extLst>
          </p:cNvPr>
          <p:cNvSpPr/>
          <p:nvPr/>
        </p:nvSpPr>
        <p:spPr>
          <a:xfrm>
            <a:off x="2645475" y="6082361"/>
            <a:ext cx="1555490" cy="276999"/>
          </a:xfrm>
          <a:prstGeom prst="rect">
            <a:avLst/>
          </a:prstGeom>
          <a:solidFill>
            <a:schemeClr val="tx2"/>
          </a:solidFill>
        </p:spPr>
        <p:txBody>
          <a:bodyPr wrap="none" lIns="0" tIns="0" rIns="0" b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2019</a:t>
            </a:r>
            <a:r>
              <a:rPr kumimoji="0" lang="ja-JP" altLang="en-US"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年の登録数</a:t>
            </a:r>
          </a:p>
        </p:txBody>
      </p:sp>
      <p:sp>
        <p:nvSpPr>
          <p:cNvPr id="48" name="Rectangle 47">
            <a:extLst>
              <a:ext uri="{FF2B5EF4-FFF2-40B4-BE49-F238E27FC236}">
                <a16:creationId xmlns:a16="http://schemas.microsoft.com/office/drawing/2014/main" id="{01EBFCA1-13AF-4019-89AD-50D9067FEE92}"/>
              </a:ext>
            </a:extLst>
          </p:cNvPr>
          <p:cNvSpPr/>
          <p:nvPr/>
        </p:nvSpPr>
        <p:spPr>
          <a:xfrm>
            <a:off x="4852127" y="6055120"/>
            <a:ext cx="1555490" cy="276999"/>
          </a:xfrm>
          <a:prstGeom prst="rect">
            <a:avLst/>
          </a:prstGeom>
          <a:solidFill>
            <a:schemeClr val="tx2"/>
          </a:solidFill>
        </p:spPr>
        <p:txBody>
          <a:bodyPr wrap="none" lIns="0" tIns="0" rIns="0" b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2020</a:t>
            </a:r>
            <a:r>
              <a:rPr kumimoji="0" lang="ja-JP" altLang="en-US"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年の登録数</a:t>
            </a:r>
          </a:p>
        </p:txBody>
      </p:sp>
      <p:sp>
        <p:nvSpPr>
          <p:cNvPr id="49" name="Rectangle 48">
            <a:extLst>
              <a:ext uri="{FF2B5EF4-FFF2-40B4-BE49-F238E27FC236}">
                <a16:creationId xmlns:a16="http://schemas.microsoft.com/office/drawing/2014/main" id="{8C8BF6F4-2069-4916-8440-B689D8FFE412}"/>
              </a:ext>
            </a:extLst>
          </p:cNvPr>
          <p:cNvSpPr/>
          <p:nvPr/>
        </p:nvSpPr>
        <p:spPr>
          <a:xfrm>
            <a:off x="7058779" y="6040340"/>
            <a:ext cx="3440044" cy="276999"/>
          </a:xfrm>
          <a:prstGeom prst="rect">
            <a:avLst/>
          </a:prstGeom>
          <a:solidFill>
            <a:schemeClr val="tx2"/>
          </a:solidFill>
        </p:spPr>
        <p:txBody>
          <a:bodyPr wrap="none" lIns="0" tIns="0" rIns="0" b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2 </a:t>
            </a:r>
            <a:r>
              <a:rPr kumimoji="0" lang="en-US" altLang="ja-JP" sz="1800" b="0" i="0" u="none" strike="noStrike" kern="0" cap="none" spc="0" normalizeH="0" baseline="0" noProof="0" dirty="0" err="1">
                <a:ln>
                  <a:noFill/>
                </a:ln>
                <a:solidFill>
                  <a:srgbClr val="363636"/>
                </a:solidFill>
                <a:effectLst/>
                <a:uLnTx/>
                <a:uFillTx/>
                <a:latin typeface="Calibri" panose="020F0502020204030204" pitchFamily="34" charset="0"/>
                <a:ea typeface="MS Mincho"/>
                <a:cs typeface="Calibri" panose="020F0502020204030204" pitchFamily="34" charset="0"/>
                <a:sym typeface="Arial"/>
              </a:rPr>
              <a:t>per.Mov.Avg</a:t>
            </a:r>
            <a:r>
              <a:rPr kumimoji="0" lang="en-US" altLang="ja-JP"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a:t>
            </a:r>
            <a:r>
              <a:rPr kumimoji="0" lang="ja-JP" altLang="en-US"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a:t>
            </a:r>
            <a:r>
              <a:rPr kumimoji="0" lang="en-US" altLang="ja-JP"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2020</a:t>
            </a:r>
            <a:r>
              <a:rPr kumimoji="0" lang="ja-JP" altLang="en-US"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年の</a:t>
            </a:r>
            <a:r>
              <a:rPr kumimoji="0" lang="en-US" altLang="ja-JP"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COVID</a:t>
            </a:r>
            <a:r>
              <a:rPr kumimoji="0" lang="ja-JP" altLang="en-US"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症例数）</a:t>
            </a:r>
          </a:p>
        </p:txBody>
      </p:sp>
      <p:sp>
        <p:nvSpPr>
          <p:cNvPr id="50" name="Rectangle 49">
            <a:extLst>
              <a:ext uri="{FF2B5EF4-FFF2-40B4-BE49-F238E27FC236}">
                <a16:creationId xmlns:a16="http://schemas.microsoft.com/office/drawing/2014/main" id="{F5D71EAD-9814-46C6-92FD-62FD7A2ABF5B}"/>
              </a:ext>
            </a:extLst>
          </p:cNvPr>
          <p:cNvSpPr/>
          <p:nvPr/>
        </p:nvSpPr>
        <p:spPr>
          <a:xfrm>
            <a:off x="6845808" y="5760720"/>
            <a:ext cx="363882" cy="276999"/>
          </a:xfrm>
          <a:prstGeom prst="rect">
            <a:avLst/>
          </a:prstGeom>
          <a:solidFill>
            <a:schemeClr val="tx2"/>
          </a:solidFill>
        </p:spPr>
        <p:txBody>
          <a:bodyPr wrap="none" lIns="0" tIns="0" rIns="0" b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altLang="ja-JP"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8</a:t>
            </a:r>
            <a:r>
              <a:rPr kumimoji="0" lang="ja-JP" altLang="en-US"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月</a:t>
            </a:r>
          </a:p>
        </p:txBody>
      </p:sp>
      <p:sp>
        <p:nvSpPr>
          <p:cNvPr id="51" name="Rectangle 50">
            <a:extLst>
              <a:ext uri="{FF2B5EF4-FFF2-40B4-BE49-F238E27FC236}">
                <a16:creationId xmlns:a16="http://schemas.microsoft.com/office/drawing/2014/main" id="{17D20C00-FFC1-4067-84DB-CD8FE6839219}"/>
              </a:ext>
            </a:extLst>
          </p:cNvPr>
          <p:cNvSpPr/>
          <p:nvPr/>
        </p:nvSpPr>
        <p:spPr>
          <a:xfrm>
            <a:off x="7516368" y="5760720"/>
            <a:ext cx="445635" cy="276999"/>
          </a:xfrm>
          <a:prstGeom prst="rect">
            <a:avLst/>
          </a:prstGeom>
          <a:solidFill>
            <a:schemeClr val="tx2"/>
          </a:solidFill>
        </p:spPr>
        <p:txBody>
          <a:bodyPr wrap="none" lIns="0" tIns="0" rIns="0" bIns="0">
            <a:spAutoFit/>
          </a:bodyPr>
          <a:lstStyle/>
          <a:p>
            <a:pPr marL="101600" marR="0" lvl="0" indent="0" algn="l" defTabSz="914400" rtl="0" eaLnBrk="1" fontAlgn="auto" latinLnBrk="0" hangingPunct="0">
              <a:lnSpc>
                <a:spcPct val="100000"/>
              </a:lnSpc>
              <a:spcBef>
                <a:spcPts val="0"/>
              </a:spcBef>
              <a:spcAft>
                <a:spcPts val="0"/>
              </a:spcAft>
              <a:buClrTx/>
              <a:buSzTx/>
              <a:buFontTx/>
              <a:buNone/>
              <a:tabLst/>
              <a:defRPr/>
            </a:pPr>
            <a:r>
              <a:rPr kumimoji="0" lang="en-US" altLang="ja-JP"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9</a:t>
            </a:r>
            <a:r>
              <a:rPr kumimoji="0" lang="ja-JP" altLang="en-US"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月</a:t>
            </a:r>
          </a:p>
        </p:txBody>
      </p:sp>
      <p:sp>
        <p:nvSpPr>
          <p:cNvPr id="52" name="Rectangle 51">
            <a:extLst>
              <a:ext uri="{FF2B5EF4-FFF2-40B4-BE49-F238E27FC236}">
                <a16:creationId xmlns:a16="http://schemas.microsoft.com/office/drawing/2014/main" id="{96BA23EF-2519-47C7-A0A7-257F3FFFA0E5}"/>
              </a:ext>
            </a:extLst>
          </p:cNvPr>
          <p:cNvSpPr/>
          <p:nvPr/>
        </p:nvSpPr>
        <p:spPr>
          <a:xfrm>
            <a:off x="8229600" y="5760720"/>
            <a:ext cx="416781" cy="276999"/>
          </a:xfrm>
          <a:prstGeom prst="rect">
            <a:avLst/>
          </a:prstGeom>
          <a:solidFill>
            <a:schemeClr val="tx2"/>
          </a:solidFill>
        </p:spPr>
        <p:txBody>
          <a:bodyPr wrap="none" lIns="0" tIns="0" rIns="0" bIns="0">
            <a:spAutoFit/>
          </a:bodyPr>
          <a:lstStyle/>
          <a:p>
            <a:pPr marL="88900" marR="0" lvl="0" indent="0" algn="l" defTabSz="914400" rtl="0" eaLnBrk="1" fontAlgn="auto" latinLnBrk="0" hangingPunct="0">
              <a:lnSpc>
                <a:spcPct val="100000"/>
              </a:lnSpc>
              <a:spcBef>
                <a:spcPts val="0"/>
              </a:spcBef>
              <a:spcAft>
                <a:spcPts val="0"/>
              </a:spcAft>
              <a:buClrTx/>
              <a:buSzTx/>
              <a:buFontTx/>
              <a:buNone/>
              <a:tabLst/>
              <a:defRPr/>
            </a:pPr>
            <a:r>
              <a:rPr kumimoji="0" lang="en-US" altLang="ja-JP"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10</a:t>
            </a:r>
            <a:r>
              <a:rPr kumimoji="0" lang="ja-JP" altLang="en-US"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月</a:t>
            </a:r>
          </a:p>
        </p:txBody>
      </p:sp>
      <p:sp>
        <p:nvSpPr>
          <p:cNvPr id="53" name="Rectangle 52">
            <a:extLst>
              <a:ext uri="{FF2B5EF4-FFF2-40B4-BE49-F238E27FC236}">
                <a16:creationId xmlns:a16="http://schemas.microsoft.com/office/drawing/2014/main" id="{7A095A57-9C0B-4904-BBB3-719956D40EE2}"/>
              </a:ext>
            </a:extLst>
          </p:cNvPr>
          <p:cNvSpPr/>
          <p:nvPr/>
        </p:nvSpPr>
        <p:spPr>
          <a:xfrm>
            <a:off x="8955024" y="5760720"/>
            <a:ext cx="374077" cy="276999"/>
          </a:xfrm>
          <a:prstGeom prst="rect">
            <a:avLst/>
          </a:prstGeom>
          <a:solidFill>
            <a:schemeClr val="tx2"/>
          </a:solidFill>
        </p:spPr>
        <p:txBody>
          <a:bodyPr wrap="none" lIns="0" tIns="0" rIns="0" b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altLang="ja-JP"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11</a:t>
            </a:r>
            <a:r>
              <a:rPr kumimoji="0" lang="ja-JP" altLang="en-US"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月</a:t>
            </a:r>
          </a:p>
        </p:txBody>
      </p:sp>
      <p:sp>
        <p:nvSpPr>
          <p:cNvPr id="54" name="Rectangle 53">
            <a:extLst>
              <a:ext uri="{FF2B5EF4-FFF2-40B4-BE49-F238E27FC236}">
                <a16:creationId xmlns:a16="http://schemas.microsoft.com/office/drawing/2014/main" id="{8B64E36D-CB8F-4BB8-8A30-E8F88C5E195D}"/>
              </a:ext>
            </a:extLst>
          </p:cNvPr>
          <p:cNvSpPr/>
          <p:nvPr/>
        </p:nvSpPr>
        <p:spPr>
          <a:xfrm>
            <a:off x="9680448" y="5760720"/>
            <a:ext cx="355867" cy="276999"/>
          </a:xfrm>
          <a:prstGeom prst="rect">
            <a:avLst/>
          </a:prstGeom>
          <a:solidFill>
            <a:schemeClr val="tx2"/>
          </a:solidFill>
        </p:spPr>
        <p:txBody>
          <a:bodyPr wrap="none" lIns="0" tIns="0" rIns="0" b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altLang="ja-JP"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12</a:t>
            </a:r>
            <a:r>
              <a:rPr kumimoji="0" lang="ja-JP" altLang="en-US"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月</a:t>
            </a:r>
          </a:p>
        </p:txBody>
      </p:sp>
      <p:sp>
        <p:nvSpPr>
          <p:cNvPr id="55" name="Rectangle 54">
            <a:extLst>
              <a:ext uri="{FF2B5EF4-FFF2-40B4-BE49-F238E27FC236}">
                <a16:creationId xmlns:a16="http://schemas.microsoft.com/office/drawing/2014/main" id="{FA7CA6E2-D930-4880-9DC0-DC3DB0A16D05}"/>
              </a:ext>
            </a:extLst>
          </p:cNvPr>
          <p:cNvSpPr/>
          <p:nvPr/>
        </p:nvSpPr>
        <p:spPr>
          <a:xfrm>
            <a:off x="3377184" y="5760720"/>
            <a:ext cx="387927" cy="276999"/>
          </a:xfrm>
          <a:prstGeom prst="rect">
            <a:avLst/>
          </a:prstGeom>
          <a:solidFill>
            <a:schemeClr val="tx2"/>
          </a:solidFill>
        </p:spPr>
        <p:txBody>
          <a:bodyPr wrap="none" lIns="0" tIns="0" rIns="0" b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altLang="ja-JP"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3</a:t>
            </a:r>
            <a:r>
              <a:rPr kumimoji="0" lang="ja-JP" altLang="en-US"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月</a:t>
            </a:r>
          </a:p>
        </p:txBody>
      </p:sp>
      <p:sp>
        <p:nvSpPr>
          <p:cNvPr id="56" name="Rectangle 55">
            <a:extLst>
              <a:ext uri="{FF2B5EF4-FFF2-40B4-BE49-F238E27FC236}">
                <a16:creationId xmlns:a16="http://schemas.microsoft.com/office/drawing/2014/main" id="{ABB5FE53-EFEE-46D1-B5C3-A87B6D6971D1}"/>
              </a:ext>
            </a:extLst>
          </p:cNvPr>
          <p:cNvSpPr/>
          <p:nvPr/>
        </p:nvSpPr>
        <p:spPr>
          <a:xfrm>
            <a:off x="4096512" y="5760720"/>
            <a:ext cx="335028" cy="276999"/>
          </a:xfrm>
          <a:prstGeom prst="rect">
            <a:avLst/>
          </a:prstGeom>
          <a:solidFill>
            <a:schemeClr val="tx2"/>
          </a:solidFill>
        </p:spPr>
        <p:txBody>
          <a:bodyPr wrap="none" lIns="0" tIns="0" rIns="0" b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altLang="ja-JP"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4</a:t>
            </a:r>
            <a:r>
              <a:rPr kumimoji="0" lang="ja-JP" altLang="en-US"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月</a:t>
            </a:r>
          </a:p>
        </p:txBody>
      </p:sp>
      <p:sp>
        <p:nvSpPr>
          <p:cNvPr id="57" name="Rectangle 56">
            <a:extLst>
              <a:ext uri="{FF2B5EF4-FFF2-40B4-BE49-F238E27FC236}">
                <a16:creationId xmlns:a16="http://schemas.microsoft.com/office/drawing/2014/main" id="{E0C9CA70-7F5F-4587-AD62-4A312770B375}"/>
              </a:ext>
            </a:extLst>
          </p:cNvPr>
          <p:cNvSpPr/>
          <p:nvPr/>
        </p:nvSpPr>
        <p:spPr>
          <a:xfrm>
            <a:off x="4681728" y="5760720"/>
            <a:ext cx="548740" cy="276999"/>
          </a:xfrm>
          <a:prstGeom prst="rect">
            <a:avLst/>
          </a:prstGeom>
          <a:solidFill>
            <a:schemeClr val="tx2"/>
          </a:solidFill>
        </p:spPr>
        <p:txBody>
          <a:bodyPr wrap="none" lIns="0" tIns="0" rIns="0" bIns="0">
            <a:spAutoFit/>
          </a:bodyPr>
          <a:lstStyle/>
          <a:p>
            <a:pPr marL="139700" marR="0" lvl="0" indent="0" algn="l" defTabSz="914400" rtl="0" eaLnBrk="1" fontAlgn="auto" latinLnBrk="0" hangingPunct="0">
              <a:lnSpc>
                <a:spcPct val="100000"/>
              </a:lnSpc>
              <a:spcBef>
                <a:spcPts val="0"/>
              </a:spcBef>
              <a:spcAft>
                <a:spcPts val="0"/>
              </a:spcAft>
              <a:buClrTx/>
              <a:buSzTx/>
              <a:buFontTx/>
              <a:buNone/>
              <a:tabLst/>
              <a:defRPr/>
            </a:pPr>
            <a:r>
              <a:rPr kumimoji="0" lang="en-US" altLang="ja-JP"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5</a:t>
            </a:r>
            <a:r>
              <a:rPr kumimoji="0" lang="ja-JP" altLang="en-US"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月</a:t>
            </a:r>
          </a:p>
        </p:txBody>
      </p:sp>
      <p:sp>
        <p:nvSpPr>
          <p:cNvPr id="58" name="Rectangle 57">
            <a:extLst>
              <a:ext uri="{FF2B5EF4-FFF2-40B4-BE49-F238E27FC236}">
                <a16:creationId xmlns:a16="http://schemas.microsoft.com/office/drawing/2014/main" id="{EA199580-61D5-4F18-A393-ECAE7A74FDB0}"/>
              </a:ext>
            </a:extLst>
          </p:cNvPr>
          <p:cNvSpPr/>
          <p:nvPr/>
        </p:nvSpPr>
        <p:spPr>
          <a:xfrm>
            <a:off x="5443728" y="5760720"/>
            <a:ext cx="407163" cy="276999"/>
          </a:xfrm>
          <a:prstGeom prst="rect">
            <a:avLst/>
          </a:prstGeom>
          <a:solidFill>
            <a:schemeClr val="tx2"/>
          </a:solidFill>
        </p:spPr>
        <p:txBody>
          <a:bodyPr wrap="none" lIns="0" tIns="0" rIns="0" bIns="0">
            <a:spAutoFit/>
          </a:bodyPr>
          <a:lstStyle/>
          <a:p>
            <a:pPr marL="88900" marR="0" lvl="0" indent="0" algn="l" defTabSz="914400" rtl="0" eaLnBrk="1" fontAlgn="auto" latinLnBrk="0" hangingPunct="0">
              <a:lnSpc>
                <a:spcPct val="100000"/>
              </a:lnSpc>
              <a:spcBef>
                <a:spcPts val="0"/>
              </a:spcBef>
              <a:spcAft>
                <a:spcPts val="0"/>
              </a:spcAft>
              <a:buClrTx/>
              <a:buSzTx/>
              <a:buFontTx/>
              <a:buNone/>
              <a:tabLst/>
              <a:defRPr/>
            </a:pPr>
            <a:r>
              <a:rPr kumimoji="0" lang="en-US" altLang="ja-JP"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6</a:t>
            </a:r>
            <a:r>
              <a:rPr kumimoji="0" lang="ja-JP" altLang="en-US"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月</a:t>
            </a:r>
          </a:p>
        </p:txBody>
      </p:sp>
      <p:sp>
        <p:nvSpPr>
          <p:cNvPr id="59" name="Rectangle 58">
            <a:extLst>
              <a:ext uri="{FF2B5EF4-FFF2-40B4-BE49-F238E27FC236}">
                <a16:creationId xmlns:a16="http://schemas.microsoft.com/office/drawing/2014/main" id="{9217B5BD-7394-4955-8B8F-DE9C98AABFEE}"/>
              </a:ext>
            </a:extLst>
          </p:cNvPr>
          <p:cNvSpPr/>
          <p:nvPr/>
        </p:nvSpPr>
        <p:spPr>
          <a:xfrm>
            <a:off x="6217920" y="5760720"/>
            <a:ext cx="248466" cy="276999"/>
          </a:xfrm>
          <a:prstGeom prst="rect">
            <a:avLst/>
          </a:prstGeom>
          <a:solidFill>
            <a:schemeClr val="tx2"/>
          </a:solidFill>
        </p:spPr>
        <p:txBody>
          <a:bodyPr wrap="none" lIns="0" tIns="0" rIns="0" bIns="0">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altLang="ja-JP"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7</a:t>
            </a:r>
            <a:r>
              <a:rPr kumimoji="0" lang="ja-JP" altLang="en-US"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月</a:t>
            </a:r>
          </a:p>
        </p:txBody>
      </p:sp>
      <p:sp>
        <p:nvSpPr>
          <p:cNvPr id="60" name="Rectangle 59">
            <a:extLst>
              <a:ext uri="{FF2B5EF4-FFF2-40B4-BE49-F238E27FC236}">
                <a16:creationId xmlns:a16="http://schemas.microsoft.com/office/drawing/2014/main" id="{046B56F4-D9CE-40C2-9F8D-374030DC16C0}"/>
              </a:ext>
            </a:extLst>
          </p:cNvPr>
          <p:cNvSpPr/>
          <p:nvPr/>
        </p:nvSpPr>
        <p:spPr>
          <a:xfrm>
            <a:off x="10378001" y="2721864"/>
            <a:ext cx="1130808" cy="3061736"/>
          </a:xfrm>
          <a:prstGeom prst="rect">
            <a:avLst/>
          </a:prstGeom>
          <a:solidFill>
            <a:schemeClr val="tx2"/>
          </a:solidFill>
        </p:spPr>
        <p:txBody>
          <a:bodyPr lIns="0" tIns="0" rIns="0" bIns="0">
            <a:spAutoFit/>
          </a:bodyPr>
          <a:lstStyle/>
          <a:p>
            <a:pPr marL="0" marR="0" lvl="0" indent="0" algn="just" defTabSz="914400" rtl="0" eaLnBrk="1" fontAlgn="auto" latinLnBrk="0" hangingPunct="0">
              <a:lnSpc>
                <a:spcPts val="2352"/>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45.000.000</a:t>
            </a:r>
          </a:p>
          <a:p>
            <a:pPr marL="0" marR="0" lvl="0" indent="0" algn="just" defTabSz="914400" rtl="0" eaLnBrk="1" fontAlgn="auto" latinLnBrk="0" hangingPunct="0">
              <a:lnSpc>
                <a:spcPts val="2352"/>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40.000.000</a:t>
            </a:r>
          </a:p>
          <a:p>
            <a:pPr marL="0" marR="0" lvl="0" indent="0" algn="just" defTabSz="914400" rtl="0" eaLnBrk="1" fontAlgn="auto" latinLnBrk="0" hangingPunct="0">
              <a:lnSpc>
                <a:spcPts val="2352"/>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35.000.000</a:t>
            </a:r>
          </a:p>
          <a:p>
            <a:pPr marL="0" marR="0" lvl="0" indent="0" algn="just" defTabSz="914400" rtl="0" eaLnBrk="1" fontAlgn="auto" latinLnBrk="0" hangingPunct="0">
              <a:lnSpc>
                <a:spcPts val="2352"/>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30.000.000</a:t>
            </a:r>
          </a:p>
          <a:p>
            <a:pPr marL="0" marR="0" lvl="0" indent="0" algn="just" defTabSz="914400" rtl="0" eaLnBrk="1" fontAlgn="auto" latinLnBrk="0" hangingPunct="0">
              <a:lnSpc>
                <a:spcPts val="2352"/>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25.000.000</a:t>
            </a:r>
          </a:p>
          <a:p>
            <a:pPr marL="0" marR="0" lvl="0" indent="0" algn="just" defTabSz="914400" rtl="0" eaLnBrk="1" fontAlgn="auto" latinLnBrk="0" hangingPunct="0">
              <a:lnSpc>
                <a:spcPts val="2352"/>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20.000.000</a:t>
            </a:r>
          </a:p>
          <a:p>
            <a:pPr marL="0" marR="0" lvl="0" indent="0" algn="just" defTabSz="914400" rtl="0" eaLnBrk="1" fontAlgn="auto" latinLnBrk="0" hangingPunct="0">
              <a:lnSpc>
                <a:spcPts val="2352"/>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15.000.000</a:t>
            </a:r>
          </a:p>
          <a:p>
            <a:pPr marL="0" marR="0" lvl="0" indent="0" algn="l" defTabSz="914400" rtl="0" eaLnBrk="1" fontAlgn="auto" latinLnBrk="0" hangingPunct="0">
              <a:lnSpc>
                <a:spcPts val="2352"/>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10.000.000 5,000,000 </a:t>
            </a:r>
          </a:p>
          <a:p>
            <a:pPr marL="0" marR="0" lvl="0" indent="0" algn="l" defTabSz="914400" rtl="0" eaLnBrk="1" fontAlgn="auto" latinLnBrk="0" hangingPunct="0">
              <a:lnSpc>
                <a:spcPts val="2352"/>
              </a:lnSpc>
              <a:spcBef>
                <a:spcPts val="0"/>
              </a:spcBef>
              <a:spcAft>
                <a:spcPts val="0"/>
              </a:spcAft>
              <a:buClrTx/>
              <a:buSzTx/>
              <a:buFontTx/>
              <a:buNone/>
              <a:tabLst/>
              <a:defRPr/>
            </a:pPr>
            <a:r>
              <a:rPr kumimoji="0" lang="en-US" altLang="ja-JP" sz="1800" b="0" i="0" u="none" strike="noStrike" kern="0" cap="none" spc="0" normalizeH="0" baseline="0" noProof="0" dirty="0">
                <a:ln>
                  <a:noFill/>
                </a:ln>
                <a:solidFill>
                  <a:srgbClr val="363636"/>
                </a:solidFill>
                <a:effectLst/>
                <a:uLnTx/>
                <a:uFillTx/>
                <a:latin typeface="Calibri" panose="020F0502020204030204" pitchFamily="34" charset="0"/>
                <a:ea typeface="MS Mincho"/>
                <a:cs typeface="Calibri" panose="020F0502020204030204" pitchFamily="34" charset="0"/>
                <a:sym typeface="Arial"/>
              </a:rPr>
              <a:t>0</a:t>
            </a:r>
          </a:p>
        </p:txBody>
      </p:sp>
      <p:sp>
        <p:nvSpPr>
          <p:cNvPr id="61" name="Rectangle 60">
            <a:extLst>
              <a:ext uri="{FF2B5EF4-FFF2-40B4-BE49-F238E27FC236}">
                <a16:creationId xmlns:a16="http://schemas.microsoft.com/office/drawing/2014/main" id="{F4EC2984-7B81-48AD-9178-D404A6A38414}"/>
              </a:ext>
            </a:extLst>
          </p:cNvPr>
          <p:cNvSpPr/>
          <p:nvPr/>
        </p:nvSpPr>
        <p:spPr>
          <a:xfrm>
            <a:off x="1356360" y="2712720"/>
            <a:ext cx="344424" cy="3093720"/>
          </a:xfrm>
          <a:prstGeom prst="rect">
            <a:avLst/>
          </a:prstGeom>
          <a:solidFill>
            <a:schemeClr val="tx2"/>
          </a:solidFill>
        </p:spPr>
        <p:txBody>
          <a:bodyPr lIns="0" tIns="0" rIns="0" bIns="0">
            <a:spAutoFit/>
          </a:bodyPr>
          <a:lstStyle/>
          <a:p>
            <a:pPr marL="0" marR="0" lvl="0" indent="0" algn="just" defTabSz="914400" rtl="0" eaLnBrk="1" fontAlgn="auto" latinLnBrk="0" hangingPunct="0">
              <a:lnSpc>
                <a:spcPts val="2664"/>
              </a:lnSpc>
              <a:spcBef>
                <a:spcPts val="0"/>
              </a:spcBef>
              <a:spcAft>
                <a:spcPts val="0"/>
              </a:spcAft>
              <a:buClrTx/>
              <a:buSzTx/>
              <a:buFontTx/>
              <a:buNone/>
              <a:tabLst/>
              <a:defRPr/>
            </a:pPr>
            <a:r>
              <a:rPr kumimoji="0" lang="en-US" altLang="ja-JP"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4.0</a:t>
            </a:r>
          </a:p>
          <a:p>
            <a:pPr marL="0" marR="0" lvl="0" indent="0" algn="just" defTabSz="914400" rtl="0" eaLnBrk="1" fontAlgn="auto" latinLnBrk="0" hangingPunct="0">
              <a:lnSpc>
                <a:spcPts val="2664"/>
              </a:lnSpc>
              <a:spcBef>
                <a:spcPts val="0"/>
              </a:spcBef>
              <a:spcAft>
                <a:spcPts val="0"/>
              </a:spcAft>
              <a:buClrTx/>
              <a:buSzTx/>
              <a:buFontTx/>
              <a:buNone/>
              <a:tabLst/>
              <a:defRPr/>
            </a:pPr>
            <a:r>
              <a:rPr kumimoji="0" lang="en-US" altLang="ja-JP"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3.5</a:t>
            </a:r>
          </a:p>
          <a:p>
            <a:pPr marL="0" marR="0" lvl="0" indent="0" algn="just" defTabSz="914400" rtl="0" eaLnBrk="1" fontAlgn="auto" latinLnBrk="0" hangingPunct="0">
              <a:lnSpc>
                <a:spcPts val="2664"/>
              </a:lnSpc>
              <a:spcBef>
                <a:spcPts val="0"/>
              </a:spcBef>
              <a:spcAft>
                <a:spcPts val="0"/>
              </a:spcAft>
              <a:buClrTx/>
              <a:buSzTx/>
              <a:buFontTx/>
              <a:buNone/>
              <a:tabLst/>
              <a:defRPr/>
            </a:pPr>
            <a:r>
              <a:rPr kumimoji="0" lang="en-US" altLang="ja-JP"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3.0</a:t>
            </a:r>
          </a:p>
          <a:p>
            <a:pPr marL="0" marR="0" lvl="0" indent="0" algn="just" defTabSz="914400" rtl="0" eaLnBrk="1" fontAlgn="auto" latinLnBrk="0" hangingPunct="0">
              <a:lnSpc>
                <a:spcPts val="2664"/>
              </a:lnSpc>
              <a:spcBef>
                <a:spcPts val="0"/>
              </a:spcBef>
              <a:spcAft>
                <a:spcPts val="0"/>
              </a:spcAft>
              <a:buClrTx/>
              <a:buSzTx/>
              <a:buFontTx/>
              <a:buNone/>
              <a:tabLst/>
              <a:defRPr/>
            </a:pPr>
            <a:r>
              <a:rPr kumimoji="0" lang="en-US" altLang="ja-JP"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2.5</a:t>
            </a:r>
          </a:p>
          <a:p>
            <a:pPr marL="0" marR="0" lvl="0" indent="0" algn="just" defTabSz="914400" rtl="0" eaLnBrk="1" fontAlgn="auto" latinLnBrk="0" hangingPunct="0">
              <a:lnSpc>
                <a:spcPts val="2664"/>
              </a:lnSpc>
              <a:spcBef>
                <a:spcPts val="0"/>
              </a:spcBef>
              <a:spcAft>
                <a:spcPts val="0"/>
              </a:spcAft>
              <a:buClrTx/>
              <a:buSzTx/>
              <a:buFontTx/>
              <a:buNone/>
              <a:tabLst/>
              <a:defRPr/>
            </a:pPr>
            <a:r>
              <a:rPr kumimoji="0" lang="en-US" altLang="ja-JP"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2.0</a:t>
            </a:r>
          </a:p>
          <a:p>
            <a:pPr marL="0" marR="0" lvl="0" indent="0" algn="just" defTabSz="914400" rtl="0" eaLnBrk="1" fontAlgn="auto" latinLnBrk="0" hangingPunct="0">
              <a:lnSpc>
                <a:spcPts val="2664"/>
              </a:lnSpc>
              <a:spcBef>
                <a:spcPts val="0"/>
              </a:spcBef>
              <a:spcAft>
                <a:spcPts val="0"/>
              </a:spcAft>
              <a:buClrTx/>
              <a:buSzTx/>
              <a:buFontTx/>
              <a:buNone/>
              <a:tabLst/>
              <a:defRPr/>
            </a:pPr>
            <a:r>
              <a:rPr kumimoji="0" lang="en-US" altLang="ja-JP" sz="1800" b="0" i="0" u="none" strike="noStrike" kern="0" cap="none" spc="0" normalizeH="0" baseline="0" noProof="0">
                <a:ln>
                  <a:noFill/>
                </a:ln>
                <a:solidFill>
                  <a:srgbClr val="363636"/>
                </a:solidFill>
                <a:effectLst/>
                <a:uLnTx/>
                <a:uFillTx/>
                <a:latin typeface="Calibri" panose="020F0502020204030204" pitchFamily="34" charset="0"/>
                <a:ea typeface="MS Mincho"/>
                <a:cs typeface="Calibri" panose="020F0502020204030204" pitchFamily="34" charset="0"/>
                <a:sym typeface="Arial"/>
              </a:rPr>
              <a:t>1.5 1.0 0.5 0.0</a:t>
            </a:r>
          </a:p>
        </p:txBody>
      </p:sp>
    </p:spTree>
    <p:extLst>
      <p:ext uri="{BB962C8B-B14F-4D97-AF65-F5344CB8AC3E}">
        <p14:creationId xmlns:p14="http://schemas.microsoft.com/office/powerpoint/2010/main" val="22658847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PL02.09：国際肺癌学会（IASLC）による、COVID-19が国際肺癌臨床試験に与える影響に関する研究 – Smeltzer M、他</a:t>
            </a:r>
          </a:p>
        </p:txBody>
      </p:sp>
      <p:sp>
        <p:nvSpPr>
          <p:cNvPr id="3" name="Content Placeholder 2"/>
          <p:cNvSpPr>
            <a:spLocks noGrp="1"/>
          </p:cNvSpPr>
          <p:nvPr>
            <p:ph idx="1"/>
          </p:nvPr>
        </p:nvSpPr>
        <p:spPr>
          <a:xfrm>
            <a:off x="304800" y="1246909"/>
            <a:ext cx="11682608" cy="5055650"/>
          </a:xfrm>
        </p:spPr>
        <p:txBody>
          <a:bodyPr/>
          <a:lstStyle/>
          <a:p>
            <a:pPr>
              <a:spcAft>
                <a:spcPts val="200"/>
              </a:spcAft>
            </a:pPr>
            <a:r>
              <a:rPr lang="ja-JP" b="1"/>
              <a:t>主要な結果（続き）</a:t>
            </a:r>
          </a:p>
          <a:p>
            <a:pPr lvl="1"/>
            <a:r>
              <a:rPr lang="ja-JP"/>
              <a:t>患者の課題は、試験実施施設を訪問する意欲（63%）、移動能力（60%）、試験実施施設へのアクセス（52%）、曝露関連の隔離（40%）、およびCOVID-19感染（26%）などで、懸念としては、COVID-19感染の恐れ（83%）、移動制限（47%）、交通機関の確保（38%）、ラボ/放射線アクセス（14%）など</a:t>
            </a:r>
          </a:p>
          <a:p>
            <a:pPr>
              <a:spcBef>
                <a:spcPts val="24600"/>
              </a:spcBef>
              <a:spcAft>
                <a:spcPts val="200"/>
              </a:spcAft>
            </a:pPr>
            <a:r>
              <a:rPr lang="ja-JP" b="1"/>
              <a:t>結論</a:t>
            </a:r>
          </a:p>
          <a:p>
            <a:pPr lvl="1"/>
            <a:r>
              <a:rPr lang="ja-JP"/>
              <a:t>COVID-19は、登録数の減少など、臨床試験の実施に多くの課題を引き起こしましたが、より柔軟なアプローチなど、緩和戦略が実施されており、今後もこれらを継続する必要があります</a:t>
            </a:r>
          </a:p>
        </p:txBody>
      </p:sp>
      <p:sp>
        <p:nvSpPr>
          <p:cNvPr id="5" name="Text Placeholder 4"/>
          <p:cNvSpPr>
            <a:spLocks noGrp="1"/>
          </p:cNvSpPr>
          <p:nvPr>
            <p:ph type="body" sz="quarter" idx="11"/>
          </p:nvPr>
        </p:nvSpPr>
        <p:spPr/>
        <p:txBody>
          <a:bodyPr/>
          <a:lstStyle/>
          <a:p>
            <a:r>
              <a:rPr lang="ja-JP" dirty="0"/>
              <a:t>Smeltzer M、他J Thorac Oncol 2021年16（補遺）：抄録番号 PL02.09</a:t>
            </a:r>
          </a:p>
        </p:txBody>
      </p:sp>
      <p:graphicFrame>
        <p:nvGraphicFramePr>
          <p:cNvPr id="7" name="Chart 6"/>
          <p:cNvGraphicFramePr>
            <a:graphicFrameLocks/>
          </p:cNvGraphicFramePr>
          <p:nvPr>
            <p:extLst>
              <p:ext uri="{D42A27DB-BD31-4B8C-83A1-F6EECF244321}">
                <p14:modId xmlns:p14="http://schemas.microsoft.com/office/powerpoint/2010/main" val="3890453432"/>
              </p:ext>
            </p:extLst>
          </p:nvPr>
        </p:nvGraphicFramePr>
        <p:xfrm>
          <a:off x="2316455" y="2611586"/>
          <a:ext cx="7737764" cy="3086681"/>
        </p:xfrm>
        <a:graphic>
          <a:graphicData uri="http://schemas.openxmlformats.org/drawingml/2006/chart">
            <c:chart xmlns:c="http://schemas.openxmlformats.org/drawingml/2006/chart" xmlns:r="http://schemas.openxmlformats.org/officeDocument/2006/relationships" r:id="rId3"/>
          </a:graphicData>
        </a:graphic>
      </p:graphicFrame>
      <p:sp>
        <p:nvSpPr>
          <p:cNvPr id="8" name="Freeform 21">
            <a:extLst>
              <a:ext uri="{FF2B5EF4-FFF2-40B4-BE49-F238E27FC236}">
                <a16:creationId xmlns:a16="http://schemas.microsoft.com/office/drawing/2014/main" id="{D50F643A-6742-4CC2-9E78-C48D6445356F}"/>
              </a:ext>
            </a:extLst>
          </p:cNvPr>
          <p:cNvSpPr>
            <a:spLocks/>
          </p:cNvSpPr>
          <p:nvPr/>
        </p:nvSpPr>
        <p:spPr bwMode="auto">
          <a:xfrm>
            <a:off x="5642349" y="2773647"/>
            <a:ext cx="4411870" cy="275003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5400"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9" name="Group 8">
            <a:extLst>
              <a:ext uri="{FF2B5EF4-FFF2-40B4-BE49-F238E27FC236}">
                <a16:creationId xmlns:a16="http://schemas.microsoft.com/office/drawing/2014/main" id="{76BB9A66-8DD3-47AA-9599-D59032F2A593}"/>
              </a:ext>
            </a:extLst>
          </p:cNvPr>
          <p:cNvGrpSpPr/>
          <p:nvPr/>
        </p:nvGrpSpPr>
        <p:grpSpPr>
          <a:xfrm>
            <a:off x="5468977" y="5537535"/>
            <a:ext cx="4641109" cy="360147"/>
            <a:chOff x="1526093" y="4356522"/>
            <a:chExt cx="2046681" cy="360147"/>
          </a:xfrm>
        </p:grpSpPr>
        <p:sp>
          <p:nvSpPr>
            <p:cNvPr id="10" name="Line 21">
              <a:extLst>
                <a:ext uri="{FF2B5EF4-FFF2-40B4-BE49-F238E27FC236}">
                  <a16:creationId xmlns:a16="http://schemas.microsoft.com/office/drawing/2014/main" id="{3ABA70EE-AE22-499C-92F8-6FC58164039A}"/>
                </a:ext>
              </a:extLst>
            </p:cNvPr>
            <p:cNvSpPr>
              <a:spLocks noChangeShapeType="1"/>
            </p:cNvSpPr>
            <p:nvPr/>
          </p:nvSpPr>
          <p:spPr bwMode="auto">
            <a:xfrm>
              <a:off x="3480680"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2795597-58BC-4A9C-A416-00C39083D1D6}"/>
                </a:ext>
              </a:extLst>
            </p:cNvPr>
            <p:cNvSpPr txBox="1"/>
            <p:nvPr/>
          </p:nvSpPr>
          <p:spPr>
            <a:xfrm>
              <a:off x="3382365" y="4428522"/>
              <a:ext cx="19040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50%</a:t>
              </a:r>
            </a:p>
          </p:txBody>
        </p:sp>
        <p:sp>
          <p:nvSpPr>
            <p:cNvPr id="12" name="Line 21">
              <a:extLst>
                <a:ext uri="{FF2B5EF4-FFF2-40B4-BE49-F238E27FC236}">
                  <a16:creationId xmlns:a16="http://schemas.microsoft.com/office/drawing/2014/main" id="{D384573E-0809-4967-841F-4A1337701CA9}"/>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1FDCFC6-EA3E-4F6B-89E8-BD20AE170B92}"/>
                </a:ext>
              </a:extLst>
            </p:cNvPr>
            <p:cNvSpPr txBox="1"/>
            <p:nvPr/>
          </p:nvSpPr>
          <p:spPr>
            <a:xfrm>
              <a:off x="3006728" y="4428522"/>
              <a:ext cx="19040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40%</a:t>
              </a:r>
            </a:p>
          </p:txBody>
        </p:sp>
        <p:sp>
          <p:nvSpPr>
            <p:cNvPr id="14" name="Line 21">
              <a:extLst>
                <a:ext uri="{FF2B5EF4-FFF2-40B4-BE49-F238E27FC236}">
                  <a16:creationId xmlns:a16="http://schemas.microsoft.com/office/drawing/2014/main" id="{9AD5117E-C002-498F-B643-C66C27D95B13}"/>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BF048F07-DD20-4C7C-9218-2A9D7DF73C32}"/>
                </a:ext>
              </a:extLst>
            </p:cNvPr>
            <p:cNvSpPr txBox="1"/>
            <p:nvPr/>
          </p:nvSpPr>
          <p:spPr>
            <a:xfrm>
              <a:off x="2631092" y="4428522"/>
              <a:ext cx="19040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a:t>
              </a:r>
            </a:p>
          </p:txBody>
        </p:sp>
        <p:sp>
          <p:nvSpPr>
            <p:cNvPr id="16" name="Line 21">
              <a:extLst>
                <a:ext uri="{FF2B5EF4-FFF2-40B4-BE49-F238E27FC236}">
                  <a16:creationId xmlns:a16="http://schemas.microsoft.com/office/drawing/2014/main" id="{8D7EE75E-B6D4-4455-A784-30F8580E17F3}"/>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202CAE8-68BD-4301-BC16-DB01F87DBCA6}"/>
                </a:ext>
              </a:extLst>
            </p:cNvPr>
            <p:cNvSpPr txBox="1"/>
            <p:nvPr/>
          </p:nvSpPr>
          <p:spPr>
            <a:xfrm>
              <a:off x="2255454" y="4428522"/>
              <a:ext cx="19040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18" name="Line 21">
              <a:extLst>
                <a:ext uri="{FF2B5EF4-FFF2-40B4-BE49-F238E27FC236}">
                  <a16:creationId xmlns:a16="http://schemas.microsoft.com/office/drawing/2014/main" id="{F06633E6-CCE3-4EF0-ABA8-CF404DB35AE2}"/>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2E9A1598-D7AD-4285-984E-90EE80B5EDBB}"/>
                </a:ext>
              </a:extLst>
            </p:cNvPr>
            <p:cNvSpPr txBox="1"/>
            <p:nvPr/>
          </p:nvSpPr>
          <p:spPr>
            <a:xfrm>
              <a:off x="1879817" y="4428522"/>
              <a:ext cx="19040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20" name="Line 21">
              <a:extLst>
                <a:ext uri="{FF2B5EF4-FFF2-40B4-BE49-F238E27FC236}">
                  <a16:creationId xmlns:a16="http://schemas.microsoft.com/office/drawing/2014/main" id="{FBBDEE72-7FD6-4F5C-BB57-0A7348E11C6C}"/>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01FEE33-1DDF-4295-9DA5-6DF260113CCD}"/>
                </a:ext>
              </a:extLst>
            </p:cNvPr>
            <p:cNvSpPr txBox="1"/>
            <p:nvPr/>
          </p:nvSpPr>
          <p:spPr>
            <a:xfrm>
              <a:off x="1526093" y="4428522"/>
              <a:ext cx="146581"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4" name="TextBox 3"/>
          <p:cNvSpPr txBox="1"/>
          <p:nvPr/>
        </p:nvSpPr>
        <p:spPr>
          <a:xfrm>
            <a:off x="5004195" y="2442309"/>
            <a:ext cx="2183611" cy="338554"/>
          </a:xfrm>
          <a:prstGeom prst="rect">
            <a:avLst/>
          </a:prstGeom>
          <a:noFill/>
        </p:spPr>
        <p:txBody>
          <a:bodyPr wrap="none" rtlCol="0">
            <a:spAutoFit/>
          </a:bodyPr>
          <a:lstStyle/>
          <a:p>
            <a:pPr algn="ctr"/>
            <a:r>
              <a:rPr lang="ja-JP" sz="1600" b="1">
                <a:solidFill>
                  <a:schemeClr val="tx1"/>
                </a:solidFill>
              </a:rPr>
              <a:t>緩和戦略</a:t>
            </a:r>
          </a:p>
        </p:txBody>
      </p:sp>
      <p:sp>
        <p:nvSpPr>
          <p:cNvPr id="22" name="Rectangle 21">
            <a:extLst>
              <a:ext uri="{FF2B5EF4-FFF2-40B4-BE49-F238E27FC236}">
                <a16:creationId xmlns:a16="http://schemas.microsoft.com/office/drawing/2014/main" id="{B64D3E2F-650D-4E25-8105-219E7107DE54}"/>
              </a:ext>
            </a:extLst>
          </p:cNvPr>
          <p:cNvSpPr/>
          <p:nvPr/>
        </p:nvSpPr>
        <p:spPr>
          <a:xfrm>
            <a:off x="1772223" y="2785872"/>
            <a:ext cx="3689793" cy="253916"/>
          </a:xfrm>
          <a:prstGeom prst="rect">
            <a:avLst/>
          </a:prstGeom>
          <a:solidFill>
            <a:schemeClr val="tx2"/>
          </a:solidFill>
        </p:spPr>
        <p:txBody>
          <a:bodyPr wrap="none" lIns="0" tIns="0" rIns="0" bIns="0">
            <a:spAutoFit/>
          </a:bodyPr>
          <a:lstStyle/>
          <a:p>
            <a:pPr marL="553720" indent="0" algn="r">
              <a:spcAft>
                <a:spcPts val="630"/>
              </a:spcAft>
            </a:pPr>
            <a:r>
              <a:rPr lang="ja-JP" sz="1650">
                <a:solidFill>
                  <a:schemeClr val="tx1"/>
                </a:solidFill>
                <a:latin typeface="Arial"/>
                <a:ea typeface="MS Mincho"/>
              </a:rPr>
              <a:t>モニタリング要件の変更</a:t>
            </a:r>
          </a:p>
        </p:txBody>
      </p:sp>
      <p:sp>
        <p:nvSpPr>
          <p:cNvPr id="23" name="Rectangle 22">
            <a:extLst>
              <a:ext uri="{FF2B5EF4-FFF2-40B4-BE49-F238E27FC236}">
                <a16:creationId xmlns:a16="http://schemas.microsoft.com/office/drawing/2014/main" id="{960A55EE-8606-4D76-A13B-C3F2DED11E23}"/>
              </a:ext>
            </a:extLst>
          </p:cNvPr>
          <p:cNvSpPr/>
          <p:nvPr/>
        </p:nvSpPr>
        <p:spPr>
          <a:xfrm>
            <a:off x="2757428" y="3087624"/>
            <a:ext cx="2704588" cy="253916"/>
          </a:xfrm>
          <a:prstGeom prst="rect">
            <a:avLst/>
          </a:prstGeom>
          <a:solidFill>
            <a:schemeClr val="tx2"/>
          </a:solidFill>
        </p:spPr>
        <p:txBody>
          <a:bodyPr wrap="none" lIns="0" tIns="0" rIns="0" bIns="0">
            <a:spAutoFit/>
          </a:bodyPr>
          <a:lstStyle/>
          <a:p>
            <a:pPr marL="1179576" indent="0" algn="r">
              <a:spcBef>
                <a:spcPts val="630"/>
              </a:spcBef>
              <a:spcAft>
                <a:spcPts val="630"/>
              </a:spcAft>
            </a:pPr>
            <a:r>
              <a:rPr lang="ja-JP" sz="1650">
                <a:solidFill>
                  <a:schemeClr val="tx1"/>
                </a:solidFill>
                <a:latin typeface="Arial"/>
                <a:ea typeface="MS Mincho"/>
              </a:rPr>
              <a:t>遠隔医療訪問</a:t>
            </a:r>
          </a:p>
        </p:txBody>
      </p:sp>
      <p:sp>
        <p:nvSpPr>
          <p:cNvPr id="24" name="Rectangle 23">
            <a:extLst>
              <a:ext uri="{FF2B5EF4-FFF2-40B4-BE49-F238E27FC236}">
                <a16:creationId xmlns:a16="http://schemas.microsoft.com/office/drawing/2014/main" id="{FD941DC8-0D5C-40EF-9BBB-61479157D713}"/>
              </a:ext>
            </a:extLst>
          </p:cNvPr>
          <p:cNvSpPr/>
          <p:nvPr/>
        </p:nvSpPr>
        <p:spPr>
          <a:xfrm>
            <a:off x="2084809" y="3429000"/>
            <a:ext cx="3377207" cy="253916"/>
          </a:xfrm>
          <a:prstGeom prst="rect">
            <a:avLst/>
          </a:prstGeom>
          <a:solidFill>
            <a:schemeClr val="tx2"/>
          </a:solidFill>
        </p:spPr>
        <p:txBody>
          <a:bodyPr wrap="none" lIns="0" tIns="0" rIns="0" bIns="0">
            <a:spAutoFit/>
          </a:bodyPr>
          <a:lstStyle/>
          <a:p>
            <a:pPr marL="880872" indent="0" algn="r">
              <a:spcBef>
                <a:spcPts val="630"/>
              </a:spcBef>
              <a:spcAft>
                <a:spcPts val="630"/>
              </a:spcAft>
            </a:pPr>
            <a:r>
              <a:rPr lang="ja-JP" sz="1650">
                <a:solidFill>
                  <a:schemeClr val="tx1"/>
                </a:solidFill>
                <a:latin typeface="Arial"/>
                <a:ea typeface="MS Mincho"/>
              </a:rPr>
              <a:t>非研究施設にあるラボ</a:t>
            </a:r>
          </a:p>
        </p:txBody>
      </p:sp>
      <p:sp>
        <p:nvSpPr>
          <p:cNvPr id="25" name="Rectangle 24">
            <a:extLst>
              <a:ext uri="{FF2B5EF4-FFF2-40B4-BE49-F238E27FC236}">
                <a16:creationId xmlns:a16="http://schemas.microsoft.com/office/drawing/2014/main" id="{F90D9F32-350E-494A-B73C-DDE279B1B5C2}"/>
              </a:ext>
            </a:extLst>
          </p:cNvPr>
          <p:cNvSpPr/>
          <p:nvPr/>
        </p:nvSpPr>
        <p:spPr>
          <a:xfrm>
            <a:off x="2443882" y="3715512"/>
            <a:ext cx="3018134" cy="253916"/>
          </a:xfrm>
          <a:prstGeom prst="rect">
            <a:avLst/>
          </a:prstGeom>
          <a:solidFill>
            <a:schemeClr val="tx2"/>
          </a:solidFill>
        </p:spPr>
        <p:txBody>
          <a:bodyPr wrap="none" lIns="0" tIns="0" rIns="0" bIns="0">
            <a:spAutoFit/>
          </a:bodyPr>
          <a:lstStyle/>
          <a:p>
            <a:pPr marL="851916" indent="0" algn="r">
              <a:spcBef>
                <a:spcPts val="630"/>
              </a:spcBef>
              <a:spcAft>
                <a:spcPts val="630"/>
              </a:spcAft>
            </a:pPr>
            <a:r>
              <a:rPr lang="ja-JP" sz="1650">
                <a:solidFill>
                  <a:schemeClr val="tx1"/>
                </a:solidFill>
                <a:latin typeface="Arial"/>
                <a:ea typeface="MS Mincho"/>
              </a:rPr>
              <a:t>必要な訪問の変更</a:t>
            </a:r>
          </a:p>
        </p:txBody>
      </p:sp>
      <p:sp>
        <p:nvSpPr>
          <p:cNvPr id="26" name="Rectangle 25">
            <a:extLst>
              <a:ext uri="{FF2B5EF4-FFF2-40B4-BE49-F238E27FC236}">
                <a16:creationId xmlns:a16="http://schemas.microsoft.com/office/drawing/2014/main" id="{C55565C2-E71B-4BF9-A60E-5CB7F762CEF0}"/>
              </a:ext>
            </a:extLst>
          </p:cNvPr>
          <p:cNvSpPr/>
          <p:nvPr/>
        </p:nvSpPr>
        <p:spPr>
          <a:xfrm>
            <a:off x="1935730" y="4050792"/>
            <a:ext cx="3526286" cy="253916"/>
          </a:xfrm>
          <a:prstGeom prst="rect">
            <a:avLst/>
          </a:prstGeom>
          <a:solidFill>
            <a:schemeClr val="tx2"/>
          </a:solidFill>
        </p:spPr>
        <p:txBody>
          <a:bodyPr wrap="none" lIns="0" tIns="0" rIns="0" bIns="0">
            <a:spAutoFit/>
          </a:bodyPr>
          <a:lstStyle/>
          <a:p>
            <a:pPr marL="1379220" indent="0" algn="r">
              <a:spcBef>
                <a:spcPts val="630"/>
              </a:spcBef>
              <a:spcAft>
                <a:spcPts val="630"/>
              </a:spcAft>
            </a:pPr>
            <a:r>
              <a:rPr lang="ja-JP" sz="1650">
                <a:solidFill>
                  <a:schemeClr val="tx1"/>
                </a:solidFill>
                <a:latin typeface="Arial"/>
                <a:ea typeface="MS Mincho"/>
              </a:rPr>
              <a:t>薬の通信販売</a:t>
            </a:r>
          </a:p>
        </p:txBody>
      </p:sp>
      <p:sp>
        <p:nvSpPr>
          <p:cNvPr id="27" name="Rectangle 26">
            <a:extLst>
              <a:ext uri="{FF2B5EF4-FFF2-40B4-BE49-F238E27FC236}">
                <a16:creationId xmlns:a16="http://schemas.microsoft.com/office/drawing/2014/main" id="{23DB7CCA-3EBA-4893-A6B0-AAA77CE59967}"/>
              </a:ext>
            </a:extLst>
          </p:cNvPr>
          <p:cNvSpPr/>
          <p:nvPr/>
        </p:nvSpPr>
        <p:spPr>
          <a:xfrm>
            <a:off x="1541391" y="4355592"/>
            <a:ext cx="3920625" cy="253916"/>
          </a:xfrm>
          <a:prstGeom prst="rect">
            <a:avLst/>
          </a:prstGeom>
          <a:solidFill>
            <a:schemeClr val="tx2"/>
          </a:solidFill>
        </p:spPr>
        <p:txBody>
          <a:bodyPr wrap="none" lIns="0" tIns="0" rIns="0" bIns="0">
            <a:spAutoFit/>
          </a:bodyPr>
          <a:lstStyle/>
          <a:p>
            <a:pPr marL="944372" indent="0" algn="r">
              <a:spcBef>
                <a:spcPts val="630"/>
              </a:spcBef>
              <a:spcAft>
                <a:spcPts val="420"/>
              </a:spcAft>
            </a:pPr>
            <a:r>
              <a:rPr lang="ja-JP" sz="1650">
                <a:solidFill>
                  <a:schemeClr val="tx1"/>
                </a:solidFill>
                <a:latin typeface="Arial"/>
                <a:ea typeface="MS Mincho"/>
              </a:rPr>
              <a:t>非研究施設での放射線学</a:t>
            </a:r>
          </a:p>
        </p:txBody>
      </p:sp>
      <p:sp>
        <p:nvSpPr>
          <p:cNvPr id="28" name="Rectangle 27">
            <a:extLst>
              <a:ext uri="{FF2B5EF4-FFF2-40B4-BE49-F238E27FC236}">
                <a16:creationId xmlns:a16="http://schemas.microsoft.com/office/drawing/2014/main" id="{E568785D-C88A-4591-8DA8-41F5625FD03D}"/>
              </a:ext>
            </a:extLst>
          </p:cNvPr>
          <p:cNvSpPr/>
          <p:nvPr/>
        </p:nvSpPr>
        <p:spPr>
          <a:xfrm>
            <a:off x="1796589" y="4657344"/>
            <a:ext cx="3665427" cy="253916"/>
          </a:xfrm>
          <a:prstGeom prst="rect">
            <a:avLst/>
          </a:prstGeom>
          <a:solidFill>
            <a:schemeClr val="tx2"/>
          </a:solidFill>
        </p:spPr>
        <p:txBody>
          <a:bodyPr wrap="none" lIns="0" tIns="0" rIns="0" bIns="0">
            <a:spAutoFit/>
          </a:bodyPr>
          <a:lstStyle/>
          <a:p>
            <a:pPr marL="1574292" indent="0" algn="r">
              <a:spcBef>
                <a:spcPts val="420"/>
              </a:spcBef>
              <a:spcAft>
                <a:spcPts val="630"/>
              </a:spcAft>
            </a:pPr>
            <a:r>
              <a:rPr lang="ja-JP" sz="1650">
                <a:solidFill>
                  <a:schemeClr val="tx1"/>
                </a:solidFill>
                <a:latin typeface="Arial"/>
                <a:ea typeface="MS Mincho"/>
              </a:rPr>
              <a:t>臨床試験スケジュールの変更</a:t>
            </a:r>
          </a:p>
        </p:txBody>
      </p:sp>
      <p:sp>
        <p:nvSpPr>
          <p:cNvPr id="29" name="Rectangle 28">
            <a:extLst>
              <a:ext uri="{FF2B5EF4-FFF2-40B4-BE49-F238E27FC236}">
                <a16:creationId xmlns:a16="http://schemas.microsoft.com/office/drawing/2014/main" id="{F3647FF8-28F0-495C-88AA-4D3A92D8BD56}"/>
              </a:ext>
            </a:extLst>
          </p:cNvPr>
          <p:cNvSpPr/>
          <p:nvPr/>
        </p:nvSpPr>
        <p:spPr>
          <a:xfrm>
            <a:off x="1517025" y="4977384"/>
            <a:ext cx="3944991" cy="253916"/>
          </a:xfrm>
          <a:prstGeom prst="rect">
            <a:avLst/>
          </a:prstGeom>
          <a:solidFill>
            <a:schemeClr val="tx2"/>
          </a:solidFill>
        </p:spPr>
        <p:txBody>
          <a:bodyPr wrap="none" lIns="0" tIns="0" rIns="0" bIns="0">
            <a:spAutoFit/>
          </a:bodyPr>
          <a:lstStyle/>
          <a:p>
            <a:pPr marL="1187704" indent="0" algn="r">
              <a:spcBef>
                <a:spcPts val="630"/>
              </a:spcBef>
              <a:spcAft>
                <a:spcPts val="630"/>
              </a:spcAft>
            </a:pPr>
            <a:r>
              <a:rPr lang="ja-JP" sz="1650">
                <a:solidFill>
                  <a:schemeClr val="tx1"/>
                </a:solidFill>
                <a:latin typeface="Arial"/>
                <a:ea typeface="MS Mincho"/>
              </a:rPr>
              <a:t>電子同意プロセス</a:t>
            </a:r>
          </a:p>
        </p:txBody>
      </p:sp>
      <p:sp>
        <p:nvSpPr>
          <p:cNvPr id="30" name="Rectangle 29">
            <a:extLst>
              <a:ext uri="{FF2B5EF4-FFF2-40B4-BE49-F238E27FC236}">
                <a16:creationId xmlns:a16="http://schemas.microsoft.com/office/drawing/2014/main" id="{5BA9786F-47D4-473B-9AEF-89E67658EC55}"/>
              </a:ext>
            </a:extLst>
          </p:cNvPr>
          <p:cNvSpPr/>
          <p:nvPr/>
        </p:nvSpPr>
        <p:spPr>
          <a:xfrm>
            <a:off x="1736316" y="5297424"/>
            <a:ext cx="3725700" cy="253916"/>
          </a:xfrm>
          <a:prstGeom prst="rect">
            <a:avLst/>
          </a:prstGeom>
          <a:solidFill>
            <a:schemeClr val="tx2"/>
          </a:solidFill>
        </p:spPr>
        <p:txBody>
          <a:bodyPr wrap="none" lIns="0" tIns="0" rIns="0" bIns="0">
            <a:spAutoFit/>
          </a:bodyPr>
          <a:lstStyle/>
          <a:p>
            <a:pPr marL="1446276" indent="0" algn="r">
              <a:spcBef>
                <a:spcPts val="630"/>
              </a:spcBef>
            </a:pPr>
            <a:r>
              <a:rPr lang="ja-JP" sz="1650">
                <a:solidFill>
                  <a:schemeClr val="tx1"/>
                </a:solidFill>
                <a:latin typeface="Arial"/>
                <a:ea typeface="MS Mincho"/>
              </a:rPr>
              <a:t>同意プロセスの変更</a:t>
            </a:r>
          </a:p>
        </p:txBody>
      </p:sp>
    </p:spTree>
    <p:extLst>
      <p:ext uri="{BB962C8B-B14F-4D97-AF65-F5344CB8AC3E}">
        <p14:creationId xmlns:p14="http://schemas.microsoft.com/office/powerpoint/2010/main" val="133998439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OA01.01：SARS-CoV-2ワクチンを投与された肺がん患者の解析により、対照群に比べて抗体反応が不十分な少数の患者が存在することが判明 – Gomez JE、他</a:t>
            </a:r>
          </a:p>
        </p:txBody>
      </p:sp>
      <p:sp>
        <p:nvSpPr>
          <p:cNvPr id="3" name="Content Placeholder 2"/>
          <p:cNvSpPr>
            <a:spLocks noGrp="1"/>
          </p:cNvSpPr>
          <p:nvPr>
            <p:ph idx="1"/>
          </p:nvPr>
        </p:nvSpPr>
        <p:spPr/>
        <p:txBody>
          <a:bodyPr/>
          <a:lstStyle/>
          <a:p>
            <a:r>
              <a:rPr lang="ja-JP" b="1" dirty="0"/>
              <a:t>治験の目的</a:t>
            </a:r>
          </a:p>
          <a:p>
            <a:pPr lvl="1"/>
            <a:r>
              <a:rPr lang="ja-JP" dirty="0"/>
              <a:t>SARS-CoV-2ワクチンを投与された肺がん患者の免疫応答の大きさ、質、持続時間を評価する</a:t>
            </a:r>
          </a:p>
          <a:p>
            <a:pPr>
              <a:spcBef>
                <a:spcPts val="1800"/>
              </a:spcBef>
            </a:pPr>
            <a:r>
              <a:rPr lang="ja-JP" b="1" dirty="0"/>
              <a:t>方法</a:t>
            </a:r>
          </a:p>
          <a:p>
            <a:pPr lvl="1"/>
            <a:r>
              <a:rPr lang="ja-JP" dirty="0"/>
              <a:t>SARS-CoV-2中和抗体価を、SARS-CoV-2感染歴および／またはワクチン接種歴の有無を含めた、あらゆるステージの肺がん患者750人と、条件（年齢、喫煙歴、性別、民族）が一致する健康対象者で比較</a:t>
            </a:r>
          </a:p>
          <a:p>
            <a:pPr lvl="1"/>
            <a:r>
              <a:rPr lang="ja-JP" dirty="0"/>
              <a:t>サンプルを、ベースラインおよび3、6、9、12、24か月の間隔で収集し、他の確立された研究グレードのアッセイと共にFDA承認の抗体アッセイを使用したELISAによって評価</a:t>
            </a:r>
          </a:p>
          <a:p>
            <a:pPr lvl="1"/>
            <a:endParaRPr lang="en-US" dirty="0"/>
          </a:p>
        </p:txBody>
      </p:sp>
      <p:sp>
        <p:nvSpPr>
          <p:cNvPr id="5" name="Text Placeholder 4"/>
          <p:cNvSpPr>
            <a:spLocks noGrp="1"/>
          </p:cNvSpPr>
          <p:nvPr>
            <p:ph type="body" sz="quarter" idx="11"/>
          </p:nvPr>
        </p:nvSpPr>
        <p:spPr/>
        <p:txBody>
          <a:bodyPr/>
          <a:lstStyle/>
          <a:p>
            <a:r>
              <a:rPr lang="ja-JP"/>
              <a:t>Gomez JE、他J Thorac Oncol 2021年16（補遺）：抄録番号 OA01.01</a:t>
            </a:r>
          </a:p>
        </p:txBody>
      </p:sp>
    </p:spTree>
    <p:extLst>
      <p:ext uri="{BB962C8B-B14F-4D97-AF65-F5344CB8AC3E}">
        <p14:creationId xmlns:p14="http://schemas.microsoft.com/office/powerpoint/2010/main" val="15557626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MA07.01：免疫療法中の動的リキッドバイオプシーが、進行性非小細胞肺がんの急速な進行と早期死亡を予測 – Bonanno L、他</a:t>
            </a:r>
          </a:p>
        </p:txBody>
      </p:sp>
      <p:sp>
        <p:nvSpPr>
          <p:cNvPr id="3" name="Content Placeholder 2"/>
          <p:cNvSpPr>
            <a:spLocks noGrp="1"/>
          </p:cNvSpPr>
          <p:nvPr>
            <p:ph idx="1"/>
          </p:nvPr>
        </p:nvSpPr>
        <p:spPr/>
        <p:txBody>
          <a:bodyPr/>
          <a:lstStyle/>
          <a:p>
            <a:r>
              <a:rPr lang="ja-JP" b="1"/>
              <a:t>治験の目的</a:t>
            </a:r>
          </a:p>
          <a:p>
            <a:pPr lvl="1"/>
            <a:r>
              <a:rPr lang="ja-JP"/>
              <a:t>ICIを投与されたNSCLC患者の中で急速な進行または早期死亡（12週間以内）が引き起こされる可能性の高い患者を縦断的リキッドバイオプシーを使用して特定可能かどうかを評価する</a:t>
            </a:r>
          </a:p>
          <a:p>
            <a:pPr>
              <a:spcBef>
                <a:spcPts val="1800"/>
              </a:spcBef>
            </a:pPr>
            <a:r>
              <a:rPr lang="ja-JP" b="1"/>
              <a:t>方法</a:t>
            </a:r>
          </a:p>
          <a:p>
            <a:pPr lvl="1"/>
            <a:r>
              <a:rPr lang="ja-JP"/>
              <a:t>MAGIC試験において、2017年3月から2019年8月の間にICIで治療された進行性NSCLC患者171人の血漿サンプルを、ベースライン時と治療3〜4週間後に収集</a:t>
            </a:r>
          </a:p>
          <a:p>
            <a:pPr lvl="1"/>
            <a:r>
              <a:rPr lang="ja-JP"/>
              <a:t>cfDNAの定量化とNGS解析は、Avenio ctDNA Expanded kit（77遺伝子）を使用して実施</a:t>
            </a:r>
          </a:p>
          <a:p>
            <a:pPr lvl="1"/>
            <a:r>
              <a:rPr lang="ja-JP"/>
              <a:t>cfDNAの定量化と、ベースラインで最も変異アレル頻度（VAF）の高い遺伝子変化が静的・動的パラメータとして、転帰に与える影響を検証</a:t>
            </a:r>
          </a:p>
          <a:p>
            <a:pPr lvl="1"/>
            <a:r>
              <a:rPr lang="ja-JP"/>
              <a:t>171人の患者の内訳は、早期死亡が31人、急速な進行が5人、進行性疾患が39人、安定型疾患が57人、部分奏効が39人</a:t>
            </a:r>
          </a:p>
        </p:txBody>
      </p:sp>
      <p:sp>
        <p:nvSpPr>
          <p:cNvPr id="5" name="Text Placeholder 4"/>
          <p:cNvSpPr>
            <a:spLocks noGrp="1"/>
          </p:cNvSpPr>
          <p:nvPr>
            <p:ph type="body" sz="quarter" idx="11"/>
          </p:nvPr>
        </p:nvSpPr>
        <p:spPr/>
        <p:txBody>
          <a:bodyPr/>
          <a:lstStyle/>
          <a:p>
            <a:r>
              <a:rPr lang="ja-JP"/>
              <a:t>Bonanno L、他J Thorac Oncol 2021年16（補遺）：抄録番号 MA07.01</a:t>
            </a:r>
          </a:p>
        </p:txBody>
      </p:sp>
    </p:spTree>
    <p:extLst>
      <p:ext uri="{BB962C8B-B14F-4D97-AF65-F5344CB8AC3E}">
        <p14:creationId xmlns:p14="http://schemas.microsoft.com/office/powerpoint/2010/main" val="28823433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OA01.01：SARS-CoV-2ワクチンを投与された肺がん患者の解析により、対照群に比べて抗体反応が不十分な少数の患者が存在することが判明 – Gomez JE、他</a:t>
            </a:r>
          </a:p>
        </p:txBody>
      </p:sp>
      <p:sp>
        <p:nvSpPr>
          <p:cNvPr id="3" name="Content Placeholder 2"/>
          <p:cNvSpPr>
            <a:spLocks noGrp="1"/>
          </p:cNvSpPr>
          <p:nvPr>
            <p:ph idx="1"/>
          </p:nvPr>
        </p:nvSpPr>
        <p:spPr/>
        <p:txBody>
          <a:bodyPr/>
          <a:lstStyle/>
          <a:p>
            <a:r>
              <a:rPr lang="ja-JP" b="1" dirty="0"/>
              <a:t>主要な結果</a:t>
            </a:r>
          </a:p>
          <a:p>
            <a:pPr>
              <a:spcBef>
                <a:spcPts val="31200"/>
              </a:spcBef>
            </a:pPr>
            <a:r>
              <a:rPr lang="ja-JP" b="1" dirty="0"/>
              <a:t>結論</a:t>
            </a:r>
          </a:p>
          <a:p>
            <a:pPr lvl="1"/>
            <a:r>
              <a:rPr lang="ja-JP" dirty="0"/>
              <a:t>肺がん患者では、ワクチン接種後にほとんどの患者が適切なスパイク抗体価を示しましたが、一部の患者では、完全なワクチン接種後に健康な対照者よりも有意に低い抗体価を示しました</a:t>
            </a:r>
          </a:p>
        </p:txBody>
      </p:sp>
      <p:sp>
        <p:nvSpPr>
          <p:cNvPr id="5" name="Text Placeholder 4"/>
          <p:cNvSpPr>
            <a:spLocks noGrp="1"/>
          </p:cNvSpPr>
          <p:nvPr>
            <p:ph type="body" sz="quarter" idx="11"/>
          </p:nvPr>
        </p:nvSpPr>
        <p:spPr/>
        <p:txBody>
          <a:bodyPr/>
          <a:lstStyle/>
          <a:p>
            <a:r>
              <a:rPr lang="ja-JP"/>
              <a:t>Gomez JE、他J Thorac Oncol 2021年16（補遺）：抄録番号 OA01.01</a:t>
            </a:r>
          </a:p>
        </p:txBody>
      </p:sp>
      <p:sp>
        <p:nvSpPr>
          <p:cNvPr id="7" name="TextBox 6">
            <a:extLst>
              <a:ext uri="{FF2B5EF4-FFF2-40B4-BE49-F238E27FC236}">
                <a16:creationId xmlns:a16="http://schemas.microsoft.com/office/drawing/2014/main" id="{AC0D60A9-0B95-44B6-882B-446BBA96C9E9}"/>
              </a:ext>
            </a:extLst>
          </p:cNvPr>
          <p:cNvSpPr txBox="1"/>
          <p:nvPr/>
        </p:nvSpPr>
        <p:spPr>
          <a:xfrm>
            <a:off x="4133764" y="1230156"/>
            <a:ext cx="3924472" cy="338554"/>
          </a:xfrm>
          <a:prstGeom prst="rect">
            <a:avLst/>
          </a:prstGeom>
          <a:noFill/>
        </p:spPr>
        <p:txBody>
          <a:bodyPr wrap="none" rtlCol="0">
            <a:spAutoFit/>
          </a:bodyPr>
          <a:lstStyle/>
          <a:p>
            <a:r>
              <a:rPr lang="ja-JP" sz="1600" b="1">
                <a:solidFill>
                  <a:srgbClr val="363636"/>
                </a:solidFill>
              </a:rPr>
              <a:t>患者と対照者の抗体反応</a:t>
            </a:r>
          </a:p>
        </p:txBody>
      </p:sp>
      <p:grpSp>
        <p:nvGrpSpPr>
          <p:cNvPr id="8" name="Group 7">
            <a:extLst>
              <a:ext uri="{FF2B5EF4-FFF2-40B4-BE49-F238E27FC236}">
                <a16:creationId xmlns:a16="http://schemas.microsoft.com/office/drawing/2014/main" id="{69995E29-E723-49F2-AFC9-26D40E7802C6}"/>
              </a:ext>
            </a:extLst>
          </p:cNvPr>
          <p:cNvGrpSpPr/>
          <p:nvPr/>
        </p:nvGrpSpPr>
        <p:grpSpPr>
          <a:xfrm>
            <a:off x="1391428" y="1536086"/>
            <a:ext cx="9298957" cy="4228847"/>
            <a:chOff x="1391428" y="2030863"/>
            <a:chExt cx="9298957" cy="4228847"/>
          </a:xfrm>
        </p:grpSpPr>
        <p:sp>
          <p:nvSpPr>
            <p:cNvPr id="9" name="Freeform 21">
              <a:extLst>
                <a:ext uri="{FF2B5EF4-FFF2-40B4-BE49-F238E27FC236}">
                  <a16:creationId xmlns:a16="http://schemas.microsoft.com/office/drawing/2014/main" id="{9097C324-093C-4FDC-AF49-AC34776163D9}"/>
                </a:ext>
              </a:extLst>
            </p:cNvPr>
            <p:cNvSpPr>
              <a:spLocks/>
            </p:cNvSpPr>
            <p:nvPr/>
          </p:nvSpPr>
          <p:spPr bwMode="auto">
            <a:xfrm>
              <a:off x="2142494" y="2254169"/>
              <a:ext cx="4237139" cy="342817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 name="Group 9">
              <a:extLst>
                <a:ext uri="{FF2B5EF4-FFF2-40B4-BE49-F238E27FC236}">
                  <a16:creationId xmlns:a16="http://schemas.microsoft.com/office/drawing/2014/main" id="{3E6F5FF9-5D83-4126-9AB6-2045D49FAB1C}"/>
                </a:ext>
              </a:extLst>
            </p:cNvPr>
            <p:cNvGrpSpPr/>
            <p:nvPr/>
          </p:nvGrpSpPr>
          <p:grpSpPr>
            <a:xfrm>
              <a:off x="1391428" y="2079259"/>
              <a:ext cx="751066" cy="3662253"/>
              <a:chOff x="1233289" y="1301151"/>
              <a:chExt cx="751066" cy="2823015"/>
            </a:xfrm>
          </p:grpSpPr>
          <p:sp>
            <p:nvSpPr>
              <p:cNvPr id="118" name="TextBox 117">
                <a:extLst>
                  <a:ext uri="{FF2B5EF4-FFF2-40B4-BE49-F238E27FC236}">
                    <a16:creationId xmlns:a16="http://schemas.microsoft.com/office/drawing/2014/main" id="{BEB694F5-5228-4686-88D4-E0AC4EABCE8A}"/>
                  </a:ext>
                </a:extLst>
              </p:cNvPr>
              <p:cNvSpPr txBox="1"/>
              <p:nvPr/>
            </p:nvSpPr>
            <p:spPr>
              <a:xfrm rot="16200000">
                <a:off x="944070" y="2569414"/>
                <a:ext cx="88621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ログ10.スパイク</a:t>
                </a:r>
              </a:p>
            </p:txBody>
          </p:sp>
          <p:sp>
            <p:nvSpPr>
              <p:cNvPr id="119" name="TextBox 118">
                <a:extLst>
                  <a:ext uri="{FF2B5EF4-FFF2-40B4-BE49-F238E27FC236}">
                    <a16:creationId xmlns:a16="http://schemas.microsoft.com/office/drawing/2014/main" id="{4CD07E68-4780-426D-9696-3711A5F34CA3}"/>
                  </a:ext>
                </a:extLst>
              </p:cNvPr>
              <p:cNvSpPr txBox="1"/>
              <p:nvPr/>
            </p:nvSpPr>
            <p:spPr>
              <a:xfrm>
                <a:off x="1630713" y="1301151"/>
                <a:ext cx="284052" cy="23724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5</a:t>
                </a:r>
              </a:p>
            </p:txBody>
          </p:sp>
          <p:sp>
            <p:nvSpPr>
              <p:cNvPr id="120" name="Line 6">
                <a:extLst>
                  <a:ext uri="{FF2B5EF4-FFF2-40B4-BE49-F238E27FC236}">
                    <a16:creationId xmlns:a16="http://schemas.microsoft.com/office/drawing/2014/main" id="{73966105-1910-42FC-A4D0-F2C5B24E6D35}"/>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1" name="Line 7">
                <a:extLst>
                  <a:ext uri="{FF2B5EF4-FFF2-40B4-BE49-F238E27FC236}">
                    <a16:creationId xmlns:a16="http://schemas.microsoft.com/office/drawing/2014/main" id="{2232407B-BCFF-4635-8A89-CA3D3542A943}"/>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2" name="Line 8">
                <a:extLst>
                  <a:ext uri="{FF2B5EF4-FFF2-40B4-BE49-F238E27FC236}">
                    <a16:creationId xmlns:a16="http://schemas.microsoft.com/office/drawing/2014/main" id="{22248D6E-73DA-4D31-879B-D353D8DCD7DF}"/>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3" name="Line 9">
                <a:extLst>
                  <a:ext uri="{FF2B5EF4-FFF2-40B4-BE49-F238E27FC236}">
                    <a16:creationId xmlns:a16="http://schemas.microsoft.com/office/drawing/2014/main" id="{9F60360A-4048-43F4-BFB7-2AE648D5CD07}"/>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4" name="Line 10">
                <a:extLst>
                  <a:ext uri="{FF2B5EF4-FFF2-40B4-BE49-F238E27FC236}">
                    <a16:creationId xmlns:a16="http://schemas.microsoft.com/office/drawing/2014/main" id="{C618D544-9508-4C91-BCA3-A45027898139}"/>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5" name="Line 11">
                <a:extLst>
                  <a:ext uri="{FF2B5EF4-FFF2-40B4-BE49-F238E27FC236}">
                    <a16:creationId xmlns:a16="http://schemas.microsoft.com/office/drawing/2014/main" id="{319642C1-39EF-435B-A920-787A900522DF}"/>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6" name="TextBox 125">
                <a:extLst>
                  <a:ext uri="{FF2B5EF4-FFF2-40B4-BE49-F238E27FC236}">
                    <a16:creationId xmlns:a16="http://schemas.microsoft.com/office/drawing/2014/main" id="{C2871AB3-4B23-4A26-94CF-BC0794370459}"/>
                  </a:ext>
                </a:extLst>
              </p:cNvPr>
              <p:cNvSpPr txBox="1"/>
              <p:nvPr/>
            </p:nvSpPr>
            <p:spPr>
              <a:xfrm>
                <a:off x="1630718" y="1825291"/>
                <a:ext cx="284052" cy="23724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4</a:t>
                </a:r>
              </a:p>
            </p:txBody>
          </p:sp>
          <p:sp>
            <p:nvSpPr>
              <p:cNvPr id="127" name="TextBox 126">
                <a:extLst>
                  <a:ext uri="{FF2B5EF4-FFF2-40B4-BE49-F238E27FC236}">
                    <a16:creationId xmlns:a16="http://schemas.microsoft.com/office/drawing/2014/main" id="{8BF2C6B0-3D45-48F8-A003-39FE6CB7E280}"/>
                  </a:ext>
                </a:extLst>
              </p:cNvPr>
              <p:cNvSpPr txBox="1"/>
              <p:nvPr/>
            </p:nvSpPr>
            <p:spPr>
              <a:xfrm>
                <a:off x="1630718" y="2323821"/>
                <a:ext cx="284052" cy="23724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3</a:t>
                </a:r>
              </a:p>
            </p:txBody>
          </p:sp>
          <p:sp>
            <p:nvSpPr>
              <p:cNvPr id="128" name="TextBox 127">
                <a:extLst>
                  <a:ext uri="{FF2B5EF4-FFF2-40B4-BE49-F238E27FC236}">
                    <a16:creationId xmlns:a16="http://schemas.microsoft.com/office/drawing/2014/main" id="{EB6FB735-73CD-406D-B493-C7870C180DB0}"/>
                  </a:ext>
                </a:extLst>
              </p:cNvPr>
              <p:cNvSpPr txBox="1"/>
              <p:nvPr/>
            </p:nvSpPr>
            <p:spPr>
              <a:xfrm>
                <a:off x="1630718" y="2838475"/>
                <a:ext cx="284052" cy="23724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2</a:t>
                </a:r>
              </a:p>
            </p:txBody>
          </p:sp>
          <p:sp>
            <p:nvSpPr>
              <p:cNvPr id="129" name="TextBox 128">
                <a:extLst>
                  <a:ext uri="{FF2B5EF4-FFF2-40B4-BE49-F238E27FC236}">
                    <a16:creationId xmlns:a16="http://schemas.microsoft.com/office/drawing/2014/main" id="{A4082C09-9566-4E3F-B982-1829B4DBA301}"/>
                  </a:ext>
                </a:extLst>
              </p:cNvPr>
              <p:cNvSpPr txBox="1"/>
              <p:nvPr/>
            </p:nvSpPr>
            <p:spPr>
              <a:xfrm>
                <a:off x="1630718" y="3342377"/>
                <a:ext cx="284052" cy="23724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a:t>
                </a:r>
              </a:p>
            </p:txBody>
          </p:sp>
          <p:sp>
            <p:nvSpPr>
              <p:cNvPr id="130" name="TextBox 129">
                <a:extLst>
                  <a:ext uri="{FF2B5EF4-FFF2-40B4-BE49-F238E27FC236}">
                    <a16:creationId xmlns:a16="http://schemas.microsoft.com/office/drawing/2014/main" id="{C27291B0-0DFF-4F9F-B781-0279C7F422E6}"/>
                  </a:ext>
                </a:extLst>
              </p:cNvPr>
              <p:cNvSpPr txBox="1"/>
              <p:nvPr/>
            </p:nvSpPr>
            <p:spPr>
              <a:xfrm>
                <a:off x="1630726" y="3816389"/>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11" name="TextBox 10">
              <a:extLst>
                <a:ext uri="{FF2B5EF4-FFF2-40B4-BE49-F238E27FC236}">
                  <a16:creationId xmlns:a16="http://schemas.microsoft.com/office/drawing/2014/main" id="{71AB8175-5FB9-4A3C-935A-8FD5088D208C}"/>
                </a:ext>
              </a:extLst>
            </p:cNvPr>
            <p:cNvSpPr txBox="1"/>
            <p:nvPr/>
          </p:nvSpPr>
          <p:spPr>
            <a:xfrm>
              <a:off x="3235744" y="5951933"/>
              <a:ext cx="2672527"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完全なワクチン接種日から数日後</a:t>
              </a:r>
            </a:p>
          </p:txBody>
        </p:sp>
        <p:grpSp>
          <p:nvGrpSpPr>
            <p:cNvPr id="12" name="Group 11">
              <a:extLst>
                <a:ext uri="{FF2B5EF4-FFF2-40B4-BE49-F238E27FC236}">
                  <a16:creationId xmlns:a16="http://schemas.microsoft.com/office/drawing/2014/main" id="{F3165C81-C507-4BCB-93C2-D44ACB53732C}"/>
                </a:ext>
              </a:extLst>
            </p:cNvPr>
            <p:cNvGrpSpPr/>
            <p:nvPr/>
          </p:nvGrpSpPr>
          <p:grpSpPr>
            <a:xfrm>
              <a:off x="2411878" y="5690661"/>
              <a:ext cx="3652433" cy="360147"/>
              <a:chOff x="1462742" y="4356522"/>
              <a:chExt cx="2122588" cy="360147"/>
            </a:xfrm>
          </p:grpSpPr>
          <p:sp>
            <p:nvSpPr>
              <p:cNvPr id="106" name="Line 21">
                <a:extLst>
                  <a:ext uri="{FF2B5EF4-FFF2-40B4-BE49-F238E27FC236}">
                    <a16:creationId xmlns:a16="http://schemas.microsoft.com/office/drawing/2014/main" id="{5BB5F7D1-F458-4561-9306-AEFA4AF558F4}"/>
                  </a:ext>
                </a:extLst>
              </p:cNvPr>
              <p:cNvSpPr>
                <a:spLocks noChangeShapeType="1"/>
              </p:cNvSpPr>
              <p:nvPr/>
            </p:nvSpPr>
            <p:spPr bwMode="auto">
              <a:xfrm>
                <a:off x="3480680"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7" name="TextBox 106">
                <a:extLst>
                  <a:ext uri="{FF2B5EF4-FFF2-40B4-BE49-F238E27FC236}">
                    <a16:creationId xmlns:a16="http://schemas.microsoft.com/office/drawing/2014/main" id="{56161D6B-A85A-49DC-BEF2-81FDB1826E0F}"/>
                  </a:ext>
                </a:extLst>
              </p:cNvPr>
              <p:cNvSpPr txBox="1"/>
              <p:nvPr/>
            </p:nvSpPr>
            <p:spPr>
              <a:xfrm>
                <a:off x="3369806" y="4428522"/>
                <a:ext cx="215524"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100</a:t>
                </a:r>
              </a:p>
            </p:txBody>
          </p:sp>
          <p:sp>
            <p:nvSpPr>
              <p:cNvPr id="108" name="Line 21">
                <a:extLst>
                  <a:ext uri="{FF2B5EF4-FFF2-40B4-BE49-F238E27FC236}">
                    <a16:creationId xmlns:a16="http://schemas.microsoft.com/office/drawing/2014/main" id="{00B3A5D6-3027-445E-8698-5A4B4938D177}"/>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9" name="TextBox 108">
                <a:extLst>
                  <a:ext uri="{FF2B5EF4-FFF2-40B4-BE49-F238E27FC236}">
                    <a16:creationId xmlns:a16="http://schemas.microsoft.com/office/drawing/2014/main" id="{317194C5-76B2-4D73-9272-E2A10954DC43}"/>
                  </a:ext>
                </a:extLst>
              </p:cNvPr>
              <p:cNvSpPr txBox="1"/>
              <p:nvPr/>
            </p:nvSpPr>
            <p:spPr>
              <a:xfrm>
                <a:off x="3023048" y="4428522"/>
                <a:ext cx="15776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50</a:t>
                </a:r>
              </a:p>
            </p:txBody>
          </p:sp>
          <p:sp>
            <p:nvSpPr>
              <p:cNvPr id="110" name="Line 21">
                <a:extLst>
                  <a:ext uri="{FF2B5EF4-FFF2-40B4-BE49-F238E27FC236}">
                    <a16:creationId xmlns:a16="http://schemas.microsoft.com/office/drawing/2014/main" id="{4AD3AEBE-DBA2-4991-B47B-E08ECB1481C1}"/>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C42596E1-5F52-4792-A048-4DFEE134ECFD}"/>
                  </a:ext>
                </a:extLst>
              </p:cNvPr>
              <p:cNvSpPr txBox="1"/>
              <p:nvPr/>
            </p:nvSpPr>
            <p:spPr>
              <a:xfrm>
                <a:off x="2676290" y="4428522"/>
                <a:ext cx="100008"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sp>
            <p:nvSpPr>
              <p:cNvPr id="112" name="Line 21">
                <a:extLst>
                  <a:ext uri="{FF2B5EF4-FFF2-40B4-BE49-F238E27FC236}">
                    <a16:creationId xmlns:a16="http://schemas.microsoft.com/office/drawing/2014/main" id="{4D81C7F6-1E90-41F5-B0EA-A882EC3E49F1}"/>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3" name="TextBox 112">
                <a:extLst>
                  <a:ext uri="{FF2B5EF4-FFF2-40B4-BE49-F238E27FC236}">
                    <a16:creationId xmlns:a16="http://schemas.microsoft.com/office/drawing/2014/main" id="{E4E87526-5486-422F-BC69-98A1A904ACAF}"/>
                  </a:ext>
                </a:extLst>
              </p:cNvPr>
              <p:cNvSpPr txBox="1"/>
              <p:nvPr/>
            </p:nvSpPr>
            <p:spPr>
              <a:xfrm>
                <a:off x="2242895" y="4428522"/>
                <a:ext cx="215524"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-50</a:t>
                </a:r>
              </a:p>
            </p:txBody>
          </p:sp>
          <p:sp>
            <p:nvSpPr>
              <p:cNvPr id="114" name="Line 21">
                <a:extLst>
                  <a:ext uri="{FF2B5EF4-FFF2-40B4-BE49-F238E27FC236}">
                    <a16:creationId xmlns:a16="http://schemas.microsoft.com/office/drawing/2014/main" id="{EBB04021-A47E-44CA-A50A-A77540E4095F}"/>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5" name="TextBox 114">
                <a:extLst>
                  <a:ext uri="{FF2B5EF4-FFF2-40B4-BE49-F238E27FC236}">
                    <a16:creationId xmlns:a16="http://schemas.microsoft.com/office/drawing/2014/main" id="{20C985BB-4F08-4A06-B5DD-67B144E57190}"/>
                  </a:ext>
                </a:extLst>
              </p:cNvPr>
              <p:cNvSpPr txBox="1"/>
              <p:nvPr/>
            </p:nvSpPr>
            <p:spPr>
              <a:xfrm>
                <a:off x="1838380" y="4428522"/>
                <a:ext cx="273282"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-100</a:t>
                </a:r>
              </a:p>
            </p:txBody>
          </p:sp>
          <p:sp>
            <p:nvSpPr>
              <p:cNvPr id="116" name="Line 21">
                <a:extLst>
                  <a:ext uri="{FF2B5EF4-FFF2-40B4-BE49-F238E27FC236}">
                    <a16:creationId xmlns:a16="http://schemas.microsoft.com/office/drawing/2014/main" id="{F40ADE25-3843-46EE-A254-947B1B1208EE}"/>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4FA60C6F-CF04-4055-A0F0-418CDC334DCB}"/>
                  </a:ext>
                </a:extLst>
              </p:cNvPr>
              <p:cNvSpPr txBox="1"/>
              <p:nvPr/>
            </p:nvSpPr>
            <p:spPr>
              <a:xfrm>
                <a:off x="1462742" y="4428522"/>
                <a:ext cx="273282"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–150</a:t>
                </a:r>
              </a:p>
            </p:txBody>
          </p:sp>
        </p:grpSp>
        <p:sp>
          <p:nvSpPr>
            <p:cNvPr id="13" name="Graphic 44">
              <a:extLst>
                <a:ext uri="{FF2B5EF4-FFF2-40B4-BE49-F238E27FC236}">
                  <a16:creationId xmlns:a16="http://schemas.microsoft.com/office/drawing/2014/main" id="{35BD068A-A3F2-4079-B4E9-94DAD9F60A91}"/>
                </a:ext>
              </a:extLst>
            </p:cNvPr>
            <p:cNvSpPr/>
            <p:nvPr/>
          </p:nvSpPr>
          <p:spPr>
            <a:xfrm>
              <a:off x="2647003" y="2966581"/>
              <a:ext cx="3448999" cy="2702567"/>
            </a:xfrm>
            <a:custGeom>
              <a:avLst/>
              <a:gdLst>
                <a:gd name="connsiteX0" fmla="*/ 0 w 4370617"/>
                <a:gd name="connsiteY0" fmla="*/ 3401787 h 3401787"/>
                <a:gd name="connsiteX1" fmla="*/ 1845131 w 4370617"/>
                <a:gd name="connsiteY1" fmla="*/ 1436913 h 3401787"/>
                <a:gd name="connsiteX2" fmla="*/ 1845131 w 4370617"/>
                <a:gd name="connsiteY2" fmla="*/ 1436913 h 3401787"/>
                <a:gd name="connsiteX3" fmla="*/ 2035631 w 4370617"/>
                <a:gd name="connsiteY3" fmla="*/ 1164774 h 3401787"/>
                <a:gd name="connsiteX4" fmla="*/ 2035631 w 4370617"/>
                <a:gd name="connsiteY4" fmla="*/ 1164774 h 3401787"/>
                <a:gd name="connsiteX5" fmla="*/ 2558144 w 4370617"/>
                <a:gd name="connsiteY5" fmla="*/ 408214 h 3401787"/>
                <a:gd name="connsiteX6" fmla="*/ 2558144 w 4370617"/>
                <a:gd name="connsiteY6" fmla="*/ 408214 h 3401787"/>
                <a:gd name="connsiteX7" fmla="*/ 3309257 w 4370617"/>
                <a:gd name="connsiteY7" fmla="*/ 0 h 3401787"/>
                <a:gd name="connsiteX8" fmla="*/ 3309257 w 4370617"/>
                <a:gd name="connsiteY8" fmla="*/ 0 h 3401787"/>
                <a:gd name="connsiteX9" fmla="*/ 3831770 w 4370617"/>
                <a:gd name="connsiteY9" fmla="*/ 190500 h 3401787"/>
                <a:gd name="connsiteX10" fmla="*/ 3831770 w 4370617"/>
                <a:gd name="connsiteY10" fmla="*/ 190500 h 3401787"/>
                <a:gd name="connsiteX11" fmla="*/ 4370618 w 4370617"/>
                <a:gd name="connsiteY11" fmla="*/ 707571 h 3401787"/>
                <a:gd name="connsiteX0" fmla="*/ 0 w 4370618"/>
                <a:gd name="connsiteY0" fmla="*/ 3401787 h 3401787"/>
                <a:gd name="connsiteX1" fmla="*/ 1845131 w 4370618"/>
                <a:gd name="connsiteY1" fmla="*/ 1436913 h 3401787"/>
                <a:gd name="connsiteX2" fmla="*/ 1845131 w 4370618"/>
                <a:gd name="connsiteY2" fmla="*/ 1436913 h 3401787"/>
                <a:gd name="connsiteX3" fmla="*/ 2035631 w 4370618"/>
                <a:gd name="connsiteY3" fmla="*/ 1164774 h 3401787"/>
                <a:gd name="connsiteX4" fmla="*/ 2035631 w 4370618"/>
                <a:gd name="connsiteY4" fmla="*/ 1164774 h 3401787"/>
                <a:gd name="connsiteX5" fmla="*/ 2558144 w 4370618"/>
                <a:gd name="connsiteY5" fmla="*/ 408214 h 3401787"/>
                <a:gd name="connsiteX6" fmla="*/ 2558144 w 4370618"/>
                <a:gd name="connsiteY6" fmla="*/ 408214 h 3401787"/>
                <a:gd name="connsiteX7" fmla="*/ 3309257 w 4370618"/>
                <a:gd name="connsiteY7" fmla="*/ 0 h 3401787"/>
                <a:gd name="connsiteX8" fmla="*/ 3303223 w 4370618"/>
                <a:gd name="connsiteY8" fmla="*/ 64687 h 3401787"/>
                <a:gd name="connsiteX9" fmla="*/ 3831770 w 4370618"/>
                <a:gd name="connsiteY9" fmla="*/ 190500 h 3401787"/>
                <a:gd name="connsiteX10" fmla="*/ 3831770 w 4370618"/>
                <a:gd name="connsiteY10" fmla="*/ 190500 h 3401787"/>
                <a:gd name="connsiteX11" fmla="*/ 4370618 w 4370618"/>
                <a:gd name="connsiteY11" fmla="*/ 707571 h 3401787"/>
                <a:gd name="connsiteX0" fmla="*/ 0 w 4370618"/>
                <a:gd name="connsiteY0" fmla="*/ 3337100 h 3337100"/>
                <a:gd name="connsiteX1" fmla="*/ 1845131 w 4370618"/>
                <a:gd name="connsiteY1" fmla="*/ 1372226 h 3337100"/>
                <a:gd name="connsiteX2" fmla="*/ 1845131 w 4370618"/>
                <a:gd name="connsiteY2" fmla="*/ 1372226 h 3337100"/>
                <a:gd name="connsiteX3" fmla="*/ 2035631 w 4370618"/>
                <a:gd name="connsiteY3" fmla="*/ 1100087 h 3337100"/>
                <a:gd name="connsiteX4" fmla="*/ 2035631 w 4370618"/>
                <a:gd name="connsiteY4" fmla="*/ 1100087 h 3337100"/>
                <a:gd name="connsiteX5" fmla="*/ 2558144 w 4370618"/>
                <a:gd name="connsiteY5" fmla="*/ 343527 h 3337100"/>
                <a:gd name="connsiteX6" fmla="*/ 2558144 w 4370618"/>
                <a:gd name="connsiteY6" fmla="*/ 343527 h 3337100"/>
                <a:gd name="connsiteX7" fmla="*/ 3303223 w 4370618"/>
                <a:gd name="connsiteY7" fmla="*/ 0 h 3337100"/>
                <a:gd name="connsiteX8" fmla="*/ 3831770 w 4370618"/>
                <a:gd name="connsiteY8" fmla="*/ 125813 h 3337100"/>
                <a:gd name="connsiteX9" fmla="*/ 3831770 w 4370618"/>
                <a:gd name="connsiteY9" fmla="*/ 125813 h 3337100"/>
                <a:gd name="connsiteX10" fmla="*/ 4370618 w 4370618"/>
                <a:gd name="connsiteY10" fmla="*/ 642884 h 3337100"/>
                <a:gd name="connsiteX0" fmla="*/ 0 w 4370618"/>
                <a:gd name="connsiteY0" fmla="*/ 3337100 h 3337100"/>
                <a:gd name="connsiteX1" fmla="*/ 1845131 w 4370618"/>
                <a:gd name="connsiteY1" fmla="*/ 1372226 h 3337100"/>
                <a:gd name="connsiteX2" fmla="*/ 1845131 w 4370618"/>
                <a:gd name="connsiteY2" fmla="*/ 1372226 h 3337100"/>
                <a:gd name="connsiteX3" fmla="*/ 2035631 w 4370618"/>
                <a:gd name="connsiteY3" fmla="*/ 1100087 h 3337100"/>
                <a:gd name="connsiteX4" fmla="*/ 2035631 w 4370618"/>
                <a:gd name="connsiteY4" fmla="*/ 1100087 h 3337100"/>
                <a:gd name="connsiteX5" fmla="*/ 2558144 w 4370618"/>
                <a:gd name="connsiteY5" fmla="*/ 343527 h 3337100"/>
                <a:gd name="connsiteX6" fmla="*/ 2558144 w 4370618"/>
                <a:gd name="connsiteY6" fmla="*/ 343527 h 3337100"/>
                <a:gd name="connsiteX7" fmla="*/ 3303223 w 4370618"/>
                <a:gd name="connsiteY7" fmla="*/ 0 h 3337100"/>
                <a:gd name="connsiteX8" fmla="*/ 3831770 w 4370618"/>
                <a:gd name="connsiteY8" fmla="*/ 125813 h 3337100"/>
                <a:gd name="connsiteX9" fmla="*/ 3831770 w 4370618"/>
                <a:gd name="connsiteY9" fmla="*/ 125813 h 3337100"/>
                <a:gd name="connsiteX10" fmla="*/ 4370618 w 4370618"/>
                <a:gd name="connsiteY10" fmla="*/ 642884 h 3337100"/>
                <a:gd name="connsiteX0" fmla="*/ 0 w 4370618"/>
                <a:gd name="connsiteY0" fmla="*/ 3337100 h 3337100"/>
                <a:gd name="connsiteX1" fmla="*/ 1845131 w 4370618"/>
                <a:gd name="connsiteY1" fmla="*/ 1372226 h 3337100"/>
                <a:gd name="connsiteX2" fmla="*/ 1845131 w 4370618"/>
                <a:gd name="connsiteY2" fmla="*/ 1372226 h 3337100"/>
                <a:gd name="connsiteX3" fmla="*/ 2035631 w 4370618"/>
                <a:gd name="connsiteY3" fmla="*/ 1100087 h 3337100"/>
                <a:gd name="connsiteX4" fmla="*/ 2035631 w 4370618"/>
                <a:gd name="connsiteY4" fmla="*/ 1100087 h 3337100"/>
                <a:gd name="connsiteX5" fmla="*/ 2558144 w 4370618"/>
                <a:gd name="connsiteY5" fmla="*/ 343527 h 3337100"/>
                <a:gd name="connsiteX6" fmla="*/ 2558144 w 4370618"/>
                <a:gd name="connsiteY6" fmla="*/ 343527 h 3337100"/>
                <a:gd name="connsiteX7" fmla="*/ 3303223 w 4370618"/>
                <a:gd name="connsiteY7" fmla="*/ 0 h 3337100"/>
                <a:gd name="connsiteX8" fmla="*/ 3831770 w 4370618"/>
                <a:gd name="connsiteY8" fmla="*/ 125813 h 3337100"/>
                <a:gd name="connsiteX9" fmla="*/ 3831770 w 4370618"/>
                <a:gd name="connsiteY9" fmla="*/ 125813 h 3337100"/>
                <a:gd name="connsiteX10" fmla="*/ 4370618 w 4370618"/>
                <a:gd name="connsiteY10" fmla="*/ 642884 h 3337100"/>
                <a:gd name="connsiteX0" fmla="*/ 0 w 4370618"/>
                <a:gd name="connsiteY0" fmla="*/ 3337100 h 3337100"/>
                <a:gd name="connsiteX1" fmla="*/ 1845131 w 4370618"/>
                <a:gd name="connsiteY1" fmla="*/ 1372226 h 3337100"/>
                <a:gd name="connsiteX2" fmla="*/ 1845131 w 4370618"/>
                <a:gd name="connsiteY2" fmla="*/ 1372226 h 3337100"/>
                <a:gd name="connsiteX3" fmla="*/ 2035631 w 4370618"/>
                <a:gd name="connsiteY3" fmla="*/ 1100087 h 3337100"/>
                <a:gd name="connsiteX4" fmla="*/ 2035631 w 4370618"/>
                <a:gd name="connsiteY4" fmla="*/ 1100087 h 3337100"/>
                <a:gd name="connsiteX5" fmla="*/ 2558144 w 4370618"/>
                <a:gd name="connsiteY5" fmla="*/ 343527 h 3337100"/>
                <a:gd name="connsiteX6" fmla="*/ 2612461 w 4370618"/>
                <a:gd name="connsiteY6" fmla="*/ 396454 h 3337100"/>
                <a:gd name="connsiteX7" fmla="*/ 3303223 w 4370618"/>
                <a:gd name="connsiteY7" fmla="*/ 0 h 3337100"/>
                <a:gd name="connsiteX8" fmla="*/ 3831770 w 4370618"/>
                <a:gd name="connsiteY8" fmla="*/ 125813 h 3337100"/>
                <a:gd name="connsiteX9" fmla="*/ 3831770 w 4370618"/>
                <a:gd name="connsiteY9" fmla="*/ 125813 h 3337100"/>
                <a:gd name="connsiteX10" fmla="*/ 4370618 w 4370618"/>
                <a:gd name="connsiteY10" fmla="*/ 642884 h 3337100"/>
                <a:gd name="connsiteX0" fmla="*/ 0 w 4370618"/>
                <a:gd name="connsiteY0" fmla="*/ 3337100 h 3337100"/>
                <a:gd name="connsiteX1" fmla="*/ 1845131 w 4370618"/>
                <a:gd name="connsiteY1" fmla="*/ 1372226 h 3337100"/>
                <a:gd name="connsiteX2" fmla="*/ 1845131 w 4370618"/>
                <a:gd name="connsiteY2" fmla="*/ 1372226 h 3337100"/>
                <a:gd name="connsiteX3" fmla="*/ 2035631 w 4370618"/>
                <a:gd name="connsiteY3" fmla="*/ 1100087 h 3337100"/>
                <a:gd name="connsiteX4" fmla="*/ 2035631 w 4370618"/>
                <a:gd name="connsiteY4" fmla="*/ 1100087 h 3337100"/>
                <a:gd name="connsiteX5" fmla="*/ 2612461 w 4370618"/>
                <a:gd name="connsiteY5" fmla="*/ 396454 h 3337100"/>
                <a:gd name="connsiteX6" fmla="*/ 3303223 w 4370618"/>
                <a:gd name="connsiteY6" fmla="*/ 0 h 3337100"/>
                <a:gd name="connsiteX7" fmla="*/ 3831770 w 4370618"/>
                <a:gd name="connsiteY7" fmla="*/ 125813 h 3337100"/>
                <a:gd name="connsiteX8" fmla="*/ 3831770 w 4370618"/>
                <a:gd name="connsiteY8" fmla="*/ 125813 h 3337100"/>
                <a:gd name="connsiteX9" fmla="*/ 4370618 w 4370618"/>
                <a:gd name="connsiteY9" fmla="*/ 642884 h 3337100"/>
                <a:gd name="connsiteX0" fmla="*/ 0 w 4370618"/>
                <a:gd name="connsiteY0" fmla="*/ 3337100 h 3337100"/>
                <a:gd name="connsiteX1" fmla="*/ 1845131 w 4370618"/>
                <a:gd name="connsiteY1" fmla="*/ 1372226 h 3337100"/>
                <a:gd name="connsiteX2" fmla="*/ 1845131 w 4370618"/>
                <a:gd name="connsiteY2" fmla="*/ 1372226 h 3337100"/>
                <a:gd name="connsiteX3" fmla="*/ 2035631 w 4370618"/>
                <a:gd name="connsiteY3" fmla="*/ 1100087 h 3337100"/>
                <a:gd name="connsiteX4" fmla="*/ 2035631 w 4370618"/>
                <a:gd name="connsiteY4" fmla="*/ 1100087 h 3337100"/>
                <a:gd name="connsiteX5" fmla="*/ 2612461 w 4370618"/>
                <a:gd name="connsiteY5" fmla="*/ 396454 h 3337100"/>
                <a:gd name="connsiteX6" fmla="*/ 3303223 w 4370618"/>
                <a:gd name="connsiteY6" fmla="*/ 0 h 3337100"/>
                <a:gd name="connsiteX7" fmla="*/ 3831770 w 4370618"/>
                <a:gd name="connsiteY7" fmla="*/ 125813 h 3337100"/>
                <a:gd name="connsiteX8" fmla="*/ 3831770 w 4370618"/>
                <a:gd name="connsiteY8" fmla="*/ 125813 h 3337100"/>
                <a:gd name="connsiteX9" fmla="*/ 4123177 w 4370618"/>
                <a:gd name="connsiteY9" fmla="*/ 359285 h 3337100"/>
                <a:gd name="connsiteX10" fmla="*/ 4370618 w 4370618"/>
                <a:gd name="connsiteY10" fmla="*/ 642884 h 3337100"/>
                <a:gd name="connsiteX0" fmla="*/ 0 w 4370618"/>
                <a:gd name="connsiteY0" fmla="*/ 3337100 h 3337100"/>
                <a:gd name="connsiteX1" fmla="*/ 1845131 w 4370618"/>
                <a:gd name="connsiteY1" fmla="*/ 1372226 h 3337100"/>
                <a:gd name="connsiteX2" fmla="*/ 1845131 w 4370618"/>
                <a:gd name="connsiteY2" fmla="*/ 1372226 h 3337100"/>
                <a:gd name="connsiteX3" fmla="*/ 2035631 w 4370618"/>
                <a:gd name="connsiteY3" fmla="*/ 1100087 h 3337100"/>
                <a:gd name="connsiteX4" fmla="*/ 2071842 w 4370618"/>
                <a:gd name="connsiteY4" fmla="*/ 1141252 h 3337100"/>
                <a:gd name="connsiteX5" fmla="*/ 2612461 w 4370618"/>
                <a:gd name="connsiteY5" fmla="*/ 396454 h 3337100"/>
                <a:gd name="connsiteX6" fmla="*/ 3303223 w 4370618"/>
                <a:gd name="connsiteY6" fmla="*/ 0 h 3337100"/>
                <a:gd name="connsiteX7" fmla="*/ 3831770 w 4370618"/>
                <a:gd name="connsiteY7" fmla="*/ 125813 h 3337100"/>
                <a:gd name="connsiteX8" fmla="*/ 3831770 w 4370618"/>
                <a:gd name="connsiteY8" fmla="*/ 125813 h 3337100"/>
                <a:gd name="connsiteX9" fmla="*/ 4123177 w 4370618"/>
                <a:gd name="connsiteY9" fmla="*/ 359285 h 3337100"/>
                <a:gd name="connsiteX10" fmla="*/ 4370618 w 4370618"/>
                <a:gd name="connsiteY10" fmla="*/ 642884 h 3337100"/>
                <a:gd name="connsiteX0" fmla="*/ 0 w 4370618"/>
                <a:gd name="connsiteY0" fmla="*/ 3337100 h 3337100"/>
                <a:gd name="connsiteX1" fmla="*/ 1845131 w 4370618"/>
                <a:gd name="connsiteY1" fmla="*/ 1372226 h 3337100"/>
                <a:gd name="connsiteX2" fmla="*/ 1845131 w 4370618"/>
                <a:gd name="connsiteY2" fmla="*/ 1372226 h 3337100"/>
                <a:gd name="connsiteX3" fmla="*/ 2071842 w 4370618"/>
                <a:gd name="connsiteY3" fmla="*/ 1141252 h 3337100"/>
                <a:gd name="connsiteX4" fmla="*/ 2612461 w 4370618"/>
                <a:gd name="connsiteY4" fmla="*/ 396454 h 3337100"/>
                <a:gd name="connsiteX5" fmla="*/ 3303223 w 4370618"/>
                <a:gd name="connsiteY5" fmla="*/ 0 h 3337100"/>
                <a:gd name="connsiteX6" fmla="*/ 3831770 w 4370618"/>
                <a:gd name="connsiteY6" fmla="*/ 125813 h 3337100"/>
                <a:gd name="connsiteX7" fmla="*/ 3831770 w 4370618"/>
                <a:gd name="connsiteY7" fmla="*/ 125813 h 3337100"/>
                <a:gd name="connsiteX8" fmla="*/ 4123177 w 4370618"/>
                <a:gd name="connsiteY8" fmla="*/ 359285 h 3337100"/>
                <a:gd name="connsiteX9" fmla="*/ 4370618 w 4370618"/>
                <a:gd name="connsiteY9" fmla="*/ 642884 h 3337100"/>
                <a:gd name="connsiteX0" fmla="*/ 0 w 4370618"/>
                <a:gd name="connsiteY0" fmla="*/ 3337100 h 3337100"/>
                <a:gd name="connsiteX1" fmla="*/ 1845131 w 4370618"/>
                <a:gd name="connsiteY1" fmla="*/ 1372226 h 3337100"/>
                <a:gd name="connsiteX2" fmla="*/ 1875306 w 4370618"/>
                <a:gd name="connsiteY2" fmla="*/ 1413391 h 3337100"/>
                <a:gd name="connsiteX3" fmla="*/ 2071842 w 4370618"/>
                <a:gd name="connsiteY3" fmla="*/ 1141252 h 3337100"/>
                <a:gd name="connsiteX4" fmla="*/ 2612461 w 4370618"/>
                <a:gd name="connsiteY4" fmla="*/ 396454 h 3337100"/>
                <a:gd name="connsiteX5" fmla="*/ 3303223 w 4370618"/>
                <a:gd name="connsiteY5" fmla="*/ 0 h 3337100"/>
                <a:gd name="connsiteX6" fmla="*/ 3831770 w 4370618"/>
                <a:gd name="connsiteY6" fmla="*/ 125813 h 3337100"/>
                <a:gd name="connsiteX7" fmla="*/ 3831770 w 4370618"/>
                <a:gd name="connsiteY7" fmla="*/ 125813 h 3337100"/>
                <a:gd name="connsiteX8" fmla="*/ 4123177 w 4370618"/>
                <a:gd name="connsiteY8" fmla="*/ 359285 h 3337100"/>
                <a:gd name="connsiteX9" fmla="*/ 4370618 w 4370618"/>
                <a:gd name="connsiteY9" fmla="*/ 642884 h 3337100"/>
                <a:gd name="connsiteX0" fmla="*/ 0 w 4370618"/>
                <a:gd name="connsiteY0" fmla="*/ 3337100 h 3337100"/>
                <a:gd name="connsiteX1" fmla="*/ 1875306 w 4370618"/>
                <a:gd name="connsiteY1" fmla="*/ 1413391 h 3337100"/>
                <a:gd name="connsiteX2" fmla="*/ 2071842 w 4370618"/>
                <a:gd name="connsiteY2" fmla="*/ 1141252 h 3337100"/>
                <a:gd name="connsiteX3" fmla="*/ 2612461 w 4370618"/>
                <a:gd name="connsiteY3" fmla="*/ 396454 h 3337100"/>
                <a:gd name="connsiteX4" fmla="*/ 3303223 w 4370618"/>
                <a:gd name="connsiteY4" fmla="*/ 0 h 3337100"/>
                <a:gd name="connsiteX5" fmla="*/ 3831770 w 4370618"/>
                <a:gd name="connsiteY5" fmla="*/ 125813 h 3337100"/>
                <a:gd name="connsiteX6" fmla="*/ 3831770 w 4370618"/>
                <a:gd name="connsiteY6" fmla="*/ 125813 h 3337100"/>
                <a:gd name="connsiteX7" fmla="*/ 4123177 w 4370618"/>
                <a:gd name="connsiteY7" fmla="*/ 359285 h 3337100"/>
                <a:gd name="connsiteX8" fmla="*/ 4370618 w 4370618"/>
                <a:gd name="connsiteY8" fmla="*/ 642884 h 3337100"/>
                <a:gd name="connsiteX0" fmla="*/ 0 w 4370618"/>
                <a:gd name="connsiteY0" fmla="*/ 3337100 h 3337100"/>
                <a:gd name="connsiteX1" fmla="*/ 1875306 w 4370618"/>
                <a:gd name="connsiteY1" fmla="*/ 1413391 h 3337100"/>
                <a:gd name="connsiteX2" fmla="*/ 2071842 w 4370618"/>
                <a:gd name="connsiteY2" fmla="*/ 1141252 h 3337100"/>
                <a:gd name="connsiteX3" fmla="*/ 2612461 w 4370618"/>
                <a:gd name="connsiteY3" fmla="*/ 396454 h 3337100"/>
                <a:gd name="connsiteX4" fmla="*/ 3303223 w 4370618"/>
                <a:gd name="connsiteY4" fmla="*/ 0 h 3337100"/>
                <a:gd name="connsiteX5" fmla="*/ 3831770 w 4370618"/>
                <a:gd name="connsiteY5" fmla="*/ 125813 h 3337100"/>
                <a:gd name="connsiteX6" fmla="*/ 3831770 w 4370618"/>
                <a:gd name="connsiteY6" fmla="*/ 125813 h 3337100"/>
                <a:gd name="connsiteX7" fmla="*/ 4123177 w 4370618"/>
                <a:gd name="connsiteY7" fmla="*/ 359285 h 3337100"/>
                <a:gd name="connsiteX8" fmla="*/ 4370618 w 4370618"/>
                <a:gd name="connsiteY8" fmla="*/ 642884 h 3337100"/>
                <a:gd name="connsiteX0" fmla="*/ 0 w 4370618"/>
                <a:gd name="connsiteY0" fmla="*/ 3337100 h 3337100"/>
                <a:gd name="connsiteX1" fmla="*/ 1875306 w 4370618"/>
                <a:gd name="connsiteY1" fmla="*/ 1413391 h 3337100"/>
                <a:gd name="connsiteX2" fmla="*/ 2071842 w 4370618"/>
                <a:gd name="connsiteY2" fmla="*/ 1141252 h 3337100"/>
                <a:gd name="connsiteX3" fmla="*/ 2612461 w 4370618"/>
                <a:gd name="connsiteY3" fmla="*/ 396454 h 3337100"/>
                <a:gd name="connsiteX4" fmla="*/ 3303223 w 4370618"/>
                <a:gd name="connsiteY4" fmla="*/ 0 h 3337100"/>
                <a:gd name="connsiteX5" fmla="*/ 3831770 w 4370618"/>
                <a:gd name="connsiteY5" fmla="*/ 125813 h 3337100"/>
                <a:gd name="connsiteX6" fmla="*/ 3831770 w 4370618"/>
                <a:gd name="connsiteY6" fmla="*/ 125813 h 3337100"/>
                <a:gd name="connsiteX7" fmla="*/ 4123177 w 4370618"/>
                <a:gd name="connsiteY7" fmla="*/ 359285 h 3337100"/>
                <a:gd name="connsiteX8" fmla="*/ 4370618 w 4370618"/>
                <a:gd name="connsiteY8" fmla="*/ 642884 h 333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70618" h="3337100">
                  <a:moveTo>
                    <a:pt x="0" y="3337100"/>
                  </a:moveTo>
                  <a:lnTo>
                    <a:pt x="1875306" y="1413391"/>
                  </a:lnTo>
                  <a:cubicBezTo>
                    <a:pt x="1913091" y="1374895"/>
                    <a:pt x="1943954" y="1303881"/>
                    <a:pt x="2071842" y="1141252"/>
                  </a:cubicBezTo>
                  <a:cubicBezTo>
                    <a:pt x="2199730" y="978623"/>
                    <a:pt x="2479654" y="545497"/>
                    <a:pt x="2612461" y="396454"/>
                  </a:cubicBezTo>
                  <a:cubicBezTo>
                    <a:pt x="2745268" y="247411"/>
                    <a:pt x="2801267" y="71570"/>
                    <a:pt x="3303223" y="0"/>
                  </a:cubicBezTo>
                  <a:cubicBezTo>
                    <a:pt x="3580810" y="0"/>
                    <a:pt x="3743679" y="104844"/>
                    <a:pt x="3831770" y="125813"/>
                  </a:cubicBezTo>
                  <a:lnTo>
                    <a:pt x="3831770" y="125813"/>
                  </a:lnTo>
                  <a:cubicBezTo>
                    <a:pt x="3877320" y="164725"/>
                    <a:pt x="4033369" y="273107"/>
                    <a:pt x="4123177" y="359285"/>
                  </a:cubicBezTo>
                  <a:cubicBezTo>
                    <a:pt x="4212985" y="445464"/>
                    <a:pt x="4326360" y="595618"/>
                    <a:pt x="4370618" y="642884"/>
                  </a:cubicBezTo>
                </a:path>
              </a:pathLst>
            </a:custGeom>
            <a:noFill/>
            <a:ln w="22225" cap="flat">
              <a:solidFill>
                <a:schemeClr val="accent1"/>
              </a:solidFill>
              <a:prstDash val="solid"/>
              <a:miter/>
            </a:ln>
          </p:spPr>
          <p:txBody>
            <a:bodyPr rtlCol="0" anchor="ctr"/>
            <a:lstStyle/>
            <a:p>
              <a:endParaRPr lang="en-GB"/>
            </a:p>
          </p:txBody>
        </p:sp>
        <p:sp>
          <p:nvSpPr>
            <p:cNvPr id="14" name="TextBox 13">
              <a:extLst>
                <a:ext uri="{FF2B5EF4-FFF2-40B4-BE49-F238E27FC236}">
                  <a16:creationId xmlns:a16="http://schemas.microsoft.com/office/drawing/2014/main" id="{5265D3D1-1C66-48A3-9439-AAA9B6F43E38}"/>
                </a:ext>
              </a:extLst>
            </p:cNvPr>
            <p:cNvSpPr txBox="1"/>
            <p:nvPr/>
          </p:nvSpPr>
          <p:spPr>
            <a:xfrm>
              <a:off x="4918593" y="5151088"/>
              <a:ext cx="1468672" cy="523220"/>
            </a:xfrm>
            <a:prstGeom prst="rect">
              <a:avLst/>
            </a:prstGeom>
            <a:noFill/>
          </p:spPr>
          <p:txBody>
            <a:bodyPr wrap="none" rtlCol="0">
              <a:spAutoFit/>
            </a:bodyPr>
            <a:lstStyle/>
            <a:p>
              <a:r>
                <a:rPr lang="ja-JP" sz="1400">
                  <a:solidFill>
                    <a:schemeClr val="tx1"/>
                  </a:solidFill>
                </a:rPr>
                <a:t>がん患者</a:t>
              </a:r>
            </a:p>
            <a:p>
              <a:r>
                <a:rPr lang="ja-JP" sz="1400">
                  <a:solidFill>
                    <a:schemeClr val="tx1"/>
                  </a:solidFill>
                </a:rPr>
                <a:t>健康な患者</a:t>
              </a:r>
            </a:p>
          </p:txBody>
        </p:sp>
        <p:sp>
          <p:nvSpPr>
            <p:cNvPr id="15" name="Graphic 53">
              <a:extLst>
                <a:ext uri="{FF2B5EF4-FFF2-40B4-BE49-F238E27FC236}">
                  <a16:creationId xmlns:a16="http://schemas.microsoft.com/office/drawing/2014/main" id="{0586851C-F71D-4BAD-A323-9660782E2631}"/>
                </a:ext>
              </a:extLst>
            </p:cNvPr>
            <p:cNvSpPr/>
            <p:nvPr/>
          </p:nvSpPr>
          <p:spPr>
            <a:xfrm>
              <a:off x="4415790" y="2708910"/>
              <a:ext cx="1005841" cy="720091"/>
            </a:xfrm>
            <a:custGeom>
              <a:avLst/>
              <a:gdLst>
                <a:gd name="connsiteX0" fmla="*/ 0 w 1269179"/>
                <a:gd name="connsiteY0" fmla="*/ 618657 h 859712"/>
                <a:gd name="connsiteX1" fmla="*/ 357228 w 1269179"/>
                <a:gd name="connsiteY1" fmla="*/ 40702 h 859712"/>
                <a:gd name="connsiteX2" fmla="*/ 357228 w 1269179"/>
                <a:gd name="connsiteY2" fmla="*/ 40702 h 859712"/>
                <a:gd name="connsiteX3" fmla="*/ 586667 w 1269179"/>
                <a:gd name="connsiteY3" fmla="*/ 29085 h 859712"/>
                <a:gd name="connsiteX4" fmla="*/ 586667 w 1269179"/>
                <a:gd name="connsiteY4" fmla="*/ 29085 h 859712"/>
                <a:gd name="connsiteX5" fmla="*/ 775446 w 1269179"/>
                <a:gd name="connsiteY5" fmla="*/ 153969 h 859712"/>
                <a:gd name="connsiteX6" fmla="*/ 775446 w 1269179"/>
                <a:gd name="connsiteY6" fmla="*/ 153969 h 859712"/>
                <a:gd name="connsiteX7" fmla="*/ 987458 w 1269179"/>
                <a:gd name="connsiteY7" fmla="*/ 389218 h 859712"/>
                <a:gd name="connsiteX8" fmla="*/ 1269179 w 1269179"/>
                <a:gd name="connsiteY8" fmla="*/ 859713 h 859712"/>
                <a:gd name="connsiteX0" fmla="*/ 0 w 1250236"/>
                <a:gd name="connsiteY0" fmla="*/ 566347 h 859713"/>
                <a:gd name="connsiteX1" fmla="*/ 338285 w 1250236"/>
                <a:gd name="connsiteY1" fmla="*/ 40702 h 859713"/>
                <a:gd name="connsiteX2" fmla="*/ 338285 w 1250236"/>
                <a:gd name="connsiteY2" fmla="*/ 40702 h 859713"/>
                <a:gd name="connsiteX3" fmla="*/ 567724 w 1250236"/>
                <a:gd name="connsiteY3" fmla="*/ 29085 h 859713"/>
                <a:gd name="connsiteX4" fmla="*/ 567724 w 1250236"/>
                <a:gd name="connsiteY4" fmla="*/ 29085 h 859713"/>
                <a:gd name="connsiteX5" fmla="*/ 756503 w 1250236"/>
                <a:gd name="connsiteY5" fmla="*/ 153969 h 859713"/>
                <a:gd name="connsiteX6" fmla="*/ 756503 w 1250236"/>
                <a:gd name="connsiteY6" fmla="*/ 153969 h 859713"/>
                <a:gd name="connsiteX7" fmla="*/ 968515 w 1250236"/>
                <a:gd name="connsiteY7" fmla="*/ 389218 h 859713"/>
                <a:gd name="connsiteX8" fmla="*/ 1250236 w 1250236"/>
                <a:gd name="connsiteY8" fmla="*/ 859713 h 859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236" h="859713">
                  <a:moveTo>
                    <a:pt x="0" y="566347"/>
                  </a:moveTo>
                  <a:cubicBezTo>
                    <a:pt x="229439" y="63903"/>
                    <a:pt x="338285" y="40702"/>
                    <a:pt x="338285" y="40702"/>
                  </a:cubicBezTo>
                  <a:lnTo>
                    <a:pt x="338285" y="40702"/>
                  </a:lnTo>
                  <a:cubicBezTo>
                    <a:pt x="480595" y="-43523"/>
                    <a:pt x="567724" y="29085"/>
                    <a:pt x="567724" y="29085"/>
                  </a:cubicBezTo>
                  <a:lnTo>
                    <a:pt x="567724" y="29085"/>
                  </a:lnTo>
                  <a:cubicBezTo>
                    <a:pt x="668756" y="87789"/>
                    <a:pt x="756503" y="153969"/>
                    <a:pt x="756503" y="153969"/>
                  </a:cubicBezTo>
                  <a:lnTo>
                    <a:pt x="756503" y="153969"/>
                  </a:lnTo>
                  <a:cubicBezTo>
                    <a:pt x="922049" y="278853"/>
                    <a:pt x="968515" y="389218"/>
                    <a:pt x="968515" y="389218"/>
                  </a:cubicBezTo>
                  <a:lnTo>
                    <a:pt x="1250236" y="859713"/>
                  </a:lnTo>
                </a:path>
              </a:pathLst>
            </a:custGeom>
            <a:noFill/>
            <a:ln w="22225" cap="flat">
              <a:solidFill>
                <a:schemeClr val="accent2"/>
              </a:solidFill>
              <a:prstDash val="solid"/>
              <a:miter/>
            </a:ln>
          </p:spPr>
          <p:txBody>
            <a:bodyPr rtlCol="0" anchor="ctr"/>
            <a:lstStyle/>
            <a:p>
              <a:endParaRPr lang="en-GB"/>
            </a:p>
          </p:txBody>
        </p:sp>
        <p:grpSp>
          <p:nvGrpSpPr>
            <p:cNvPr id="16" name="Group 15">
              <a:extLst>
                <a:ext uri="{FF2B5EF4-FFF2-40B4-BE49-F238E27FC236}">
                  <a16:creationId xmlns:a16="http://schemas.microsoft.com/office/drawing/2014/main" id="{220ECBD2-6BCD-47EB-90DD-2DC202B2C4DA}"/>
                </a:ext>
              </a:extLst>
            </p:cNvPr>
            <p:cNvGrpSpPr/>
            <p:nvPr/>
          </p:nvGrpSpPr>
          <p:grpSpPr>
            <a:xfrm>
              <a:off x="3701716" y="2030863"/>
              <a:ext cx="2491525" cy="3553405"/>
              <a:chOff x="3701716" y="2030863"/>
              <a:chExt cx="2491525" cy="3553405"/>
            </a:xfrm>
          </p:grpSpPr>
          <p:sp>
            <p:nvSpPr>
              <p:cNvPr id="47" name="Oval 46">
                <a:extLst>
                  <a:ext uri="{FF2B5EF4-FFF2-40B4-BE49-F238E27FC236}">
                    <a16:creationId xmlns:a16="http://schemas.microsoft.com/office/drawing/2014/main" id="{50CEAA3A-315D-489A-BE83-01848BDA5165}"/>
                  </a:ext>
                </a:extLst>
              </p:cNvPr>
              <p:cNvSpPr>
                <a:spLocks noChangeAspect="1"/>
              </p:cNvSpPr>
              <p:nvPr/>
            </p:nvSpPr>
            <p:spPr>
              <a:xfrm>
                <a:off x="3701716" y="551226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C6EDD014-0AE8-4433-8644-894168B27062}"/>
                  </a:ext>
                </a:extLst>
              </p:cNvPr>
              <p:cNvSpPr>
                <a:spLocks noChangeAspect="1"/>
              </p:cNvSpPr>
              <p:nvPr/>
            </p:nvSpPr>
            <p:spPr>
              <a:xfrm>
                <a:off x="4131560" y="550656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C3660247-EABA-463E-AE02-E53CE721ABA6}"/>
                  </a:ext>
                </a:extLst>
              </p:cNvPr>
              <p:cNvSpPr>
                <a:spLocks noChangeAspect="1"/>
              </p:cNvSpPr>
              <p:nvPr/>
            </p:nvSpPr>
            <p:spPr>
              <a:xfrm>
                <a:off x="4217438" y="550587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1599B74E-C5F4-4222-A694-CB99E3A7A8F5}"/>
                  </a:ext>
                </a:extLst>
              </p:cNvPr>
              <p:cNvSpPr>
                <a:spLocks noChangeAspect="1"/>
              </p:cNvSpPr>
              <p:nvPr/>
            </p:nvSpPr>
            <p:spPr>
              <a:xfrm>
                <a:off x="4303316" y="550518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Oval 50">
                <a:extLst>
                  <a:ext uri="{FF2B5EF4-FFF2-40B4-BE49-F238E27FC236}">
                    <a16:creationId xmlns:a16="http://schemas.microsoft.com/office/drawing/2014/main" id="{565416E5-6BBC-4451-A868-7A4EA5B25F5B}"/>
                  </a:ext>
                </a:extLst>
              </p:cNvPr>
              <p:cNvSpPr>
                <a:spLocks noChangeAspect="1"/>
              </p:cNvSpPr>
              <p:nvPr/>
            </p:nvSpPr>
            <p:spPr>
              <a:xfrm>
                <a:off x="4389194" y="550450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Oval 51">
                <a:extLst>
                  <a:ext uri="{FF2B5EF4-FFF2-40B4-BE49-F238E27FC236}">
                    <a16:creationId xmlns:a16="http://schemas.microsoft.com/office/drawing/2014/main" id="{93ABB2A4-457C-40F5-A2F4-851B4754341B}"/>
                  </a:ext>
                </a:extLst>
              </p:cNvPr>
              <p:cNvSpPr>
                <a:spLocks noChangeAspect="1"/>
              </p:cNvSpPr>
              <p:nvPr/>
            </p:nvSpPr>
            <p:spPr>
              <a:xfrm>
                <a:off x="4053184" y="422749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98C4FA88-1650-46EE-917C-9E9AEB42FC42}"/>
                  </a:ext>
                </a:extLst>
              </p:cNvPr>
              <p:cNvSpPr>
                <a:spLocks noChangeAspect="1"/>
              </p:cNvSpPr>
              <p:nvPr/>
            </p:nvSpPr>
            <p:spPr>
              <a:xfrm>
                <a:off x="4156344" y="422749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Oval 53">
                <a:extLst>
                  <a:ext uri="{FF2B5EF4-FFF2-40B4-BE49-F238E27FC236}">
                    <a16:creationId xmlns:a16="http://schemas.microsoft.com/office/drawing/2014/main" id="{10D48AEC-B9A3-4229-9C68-A4E388AC6298}"/>
                  </a:ext>
                </a:extLst>
              </p:cNvPr>
              <p:cNvSpPr>
                <a:spLocks noChangeAspect="1"/>
              </p:cNvSpPr>
              <p:nvPr/>
            </p:nvSpPr>
            <p:spPr>
              <a:xfrm>
                <a:off x="4215863" y="423409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2755777B-EBF7-4BC3-901E-CB19EE9C5BE8}"/>
                  </a:ext>
                </a:extLst>
              </p:cNvPr>
              <p:cNvSpPr>
                <a:spLocks noChangeAspect="1"/>
              </p:cNvSpPr>
              <p:nvPr/>
            </p:nvSpPr>
            <p:spPr>
              <a:xfrm>
                <a:off x="4312319" y="423409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D69D90E0-1AD6-4B83-A9B7-3004F7E02AF4}"/>
                  </a:ext>
                </a:extLst>
              </p:cNvPr>
              <p:cNvSpPr>
                <a:spLocks noChangeAspect="1"/>
              </p:cNvSpPr>
              <p:nvPr/>
            </p:nvSpPr>
            <p:spPr>
              <a:xfrm>
                <a:off x="4404219" y="423409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9003991A-654E-43CA-8196-8658C8301339}"/>
                  </a:ext>
                </a:extLst>
              </p:cNvPr>
              <p:cNvSpPr>
                <a:spLocks noChangeAspect="1"/>
              </p:cNvSpPr>
              <p:nvPr/>
            </p:nvSpPr>
            <p:spPr>
              <a:xfrm>
                <a:off x="4565109" y="418137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7">
                <a:extLst>
                  <a:ext uri="{FF2B5EF4-FFF2-40B4-BE49-F238E27FC236}">
                    <a16:creationId xmlns:a16="http://schemas.microsoft.com/office/drawing/2014/main" id="{45E1C11B-6A06-49ED-9EDD-46A4253B78F2}"/>
                  </a:ext>
                </a:extLst>
              </p:cNvPr>
              <p:cNvSpPr>
                <a:spLocks noChangeAspect="1"/>
              </p:cNvSpPr>
              <p:nvPr/>
            </p:nvSpPr>
            <p:spPr>
              <a:xfrm>
                <a:off x="4312319" y="392847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Oval 58">
                <a:extLst>
                  <a:ext uri="{FF2B5EF4-FFF2-40B4-BE49-F238E27FC236}">
                    <a16:creationId xmlns:a16="http://schemas.microsoft.com/office/drawing/2014/main" id="{C8C165EE-B8B0-4AAC-B7A5-ED07D05DDBB5}"/>
                  </a:ext>
                </a:extLst>
              </p:cNvPr>
              <p:cNvSpPr>
                <a:spLocks noChangeAspect="1"/>
              </p:cNvSpPr>
              <p:nvPr/>
            </p:nvSpPr>
            <p:spPr>
              <a:xfrm>
                <a:off x="4415557" y="392999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Oval 59">
                <a:extLst>
                  <a:ext uri="{FF2B5EF4-FFF2-40B4-BE49-F238E27FC236}">
                    <a16:creationId xmlns:a16="http://schemas.microsoft.com/office/drawing/2014/main" id="{A8CCC301-9923-4002-A1B5-489923E5192C}"/>
                  </a:ext>
                </a:extLst>
              </p:cNvPr>
              <p:cNvSpPr>
                <a:spLocks noChangeAspect="1"/>
              </p:cNvSpPr>
              <p:nvPr/>
            </p:nvSpPr>
            <p:spPr>
              <a:xfrm>
                <a:off x="4632576" y="3980497"/>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60">
                <a:extLst>
                  <a:ext uri="{FF2B5EF4-FFF2-40B4-BE49-F238E27FC236}">
                    <a16:creationId xmlns:a16="http://schemas.microsoft.com/office/drawing/2014/main" id="{D114420A-046D-408F-9F34-E19A59C62A93}"/>
                  </a:ext>
                </a:extLst>
              </p:cNvPr>
              <p:cNvSpPr>
                <a:spLocks noChangeAspect="1"/>
              </p:cNvSpPr>
              <p:nvPr/>
            </p:nvSpPr>
            <p:spPr>
              <a:xfrm>
                <a:off x="4793579" y="392419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a:extLst>
                  <a:ext uri="{FF2B5EF4-FFF2-40B4-BE49-F238E27FC236}">
                    <a16:creationId xmlns:a16="http://schemas.microsoft.com/office/drawing/2014/main" id="{993EB197-36EE-495E-B668-0639F78CDF06}"/>
                  </a:ext>
                </a:extLst>
              </p:cNvPr>
              <p:cNvSpPr>
                <a:spLocks noChangeAspect="1"/>
              </p:cNvSpPr>
              <p:nvPr/>
            </p:nvSpPr>
            <p:spPr>
              <a:xfrm>
                <a:off x="4918593" y="361114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Oval 62">
                <a:extLst>
                  <a:ext uri="{FF2B5EF4-FFF2-40B4-BE49-F238E27FC236}">
                    <a16:creationId xmlns:a16="http://schemas.microsoft.com/office/drawing/2014/main" id="{AD60B187-8428-4B5F-BC36-8B163DF0C12D}"/>
                  </a:ext>
                </a:extLst>
              </p:cNvPr>
              <p:cNvSpPr>
                <a:spLocks noChangeAspect="1"/>
              </p:cNvSpPr>
              <p:nvPr/>
            </p:nvSpPr>
            <p:spPr>
              <a:xfrm>
                <a:off x="5419207" y="378116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Oval 63">
                <a:extLst>
                  <a:ext uri="{FF2B5EF4-FFF2-40B4-BE49-F238E27FC236}">
                    <a16:creationId xmlns:a16="http://schemas.microsoft.com/office/drawing/2014/main" id="{BBBC7145-8E96-4ADC-8EC2-590E7B9F455E}"/>
                  </a:ext>
                </a:extLst>
              </p:cNvPr>
              <p:cNvSpPr>
                <a:spLocks noChangeAspect="1"/>
              </p:cNvSpPr>
              <p:nvPr/>
            </p:nvSpPr>
            <p:spPr>
              <a:xfrm>
                <a:off x="5966531" y="378116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1A984C83-6137-4AFD-ADB0-BDA8427C17F4}"/>
                  </a:ext>
                </a:extLst>
              </p:cNvPr>
              <p:cNvSpPr>
                <a:spLocks noChangeAspect="1"/>
              </p:cNvSpPr>
              <p:nvPr/>
            </p:nvSpPr>
            <p:spPr>
              <a:xfrm>
                <a:off x="6121241" y="357514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Oval 65">
                <a:extLst>
                  <a:ext uri="{FF2B5EF4-FFF2-40B4-BE49-F238E27FC236}">
                    <a16:creationId xmlns:a16="http://schemas.microsoft.com/office/drawing/2014/main" id="{336D4E8D-6F22-4BDA-BDB3-C5363FEA1057}"/>
                  </a:ext>
                </a:extLst>
              </p:cNvPr>
              <p:cNvSpPr>
                <a:spLocks noChangeAspect="1"/>
              </p:cNvSpPr>
              <p:nvPr/>
            </p:nvSpPr>
            <p:spPr>
              <a:xfrm>
                <a:off x="4296066" y="329293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D36A0315-F7BE-4AE8-A96C-A4E9AD1BB4AF}"/>
                  </a:ext>
                </a:extLst>
              </p:cNvPr>
              <p:cNvSpPr>
                <a:spLocks noChangeAspect="1"/>
              </p:cNvSpPr>
              <p:nvPr/>
            </p:nvSpPr>
            <p:spPr>
              <a:xfrm>
                <a:off x="4343555" y="329080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32B43F9A-6BDC-40EE-BEA2-32E7381227E0}"/>
                  </a:ext>
                </a:extLst>
              </p:cNvPr>
              <p:cNvSpPr>
                <a:spLocks noChangeAspect="1"/>
              </p:cNvSpPr>
              <p:nvPr/>
            </p:nvSpPr>
            <p:spPr>
              <a:xfrm>
                <a:off x="4487557" y="337504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92932D09-18EA-4CA1-8EBC-4DD6D4CC6B36}"/>
                  </a:ext>
                </a:extLst>
              </p:cNvPr>
              <p:cNvSpPr>
                <a:spLocks noChangeAspect="1"/>
              </p:cNvSpPr>
              <p:nvPr/>
            </p:nvSpPr>
            <p:spPr>
              <a:xfrm>
                <a:off x="4558815" y="338336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C3233604-CCE2-4919-BEE5-964371BCC641}"/>
                  </a:ext>
                </a:extLst>
              </p:cNvPr>
              <p:cNvSpPr>
                <a:spLocks noChangeAspect="1"/>
              </p:cNvSpPr>
              <p:nvPr/>
            </p:nvSpPr>
            <p:spPr>
              <a:xfrm>
                <a:off x="4726380" y="330483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4393877E-4568-42D6-98F8-BC65023E6554}"/>
                  </a:ext>
                </a:extLst>
              </p:cNvPr>
              <p:cNvSpPr>
                <a:spLocks noChangeAspect="1"/>
              </p:cNvSpPr>
              <p:nvPr/>
            </p:nvSpPr>
            <p:spPr>
              <a:xfrm>
                <a:off x="4766792" y="328014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841BD754-E4F8-4545-ABB0-52767CAEE1DA}"/>
                  </a:ext>
                </a:extLst>
              </p:cNvPr>
              <p:cNvSpPr>
                <a:spLocks noChangeAspect="1"/>
              </p:cNvSpPr>
              <p:nvPr/>
            </p:nvSpPr>
            <p:spPr>
              <a:xfrm>
                <a:off x="4267316" y="317448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0DD8CA69-5669-489E-B80A-059ED6E4A4B6}"/>
                  </a:ext>
                </a:extLst>
              </p:cNvPr>
              <p:cNvSpPr>
                <a:spLocks noChangeAspect="1"/>
              </p:cNvSpPr>
              <p:nvPr/>
            </p:nvSpPr>
            <p:spPr>
              <a:xfrm>
                <a:off x="4762380" y="316901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EF193741-08BA-4D33-8C92-33D9E948A5DE}"/>
                  </a:ext>
                </a:extLst>
              </p:cNvPr>
              <p:cNvSpPr>
                <a:spLocks noChangeAspect="1"/>
              </p:cNvSpPr>
              <p:nvPr/>
            </p:nvSpPr>
            <p:spPr>
              <a:xfrm>
                <a:off x="4831990" y="317448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3DB2BBB3-6285-4067-9993-3E265DA88718}"/>
                  </a:ext>
                </a:extLst>
              </p:cNvPr>
              <p:cNvSpPr>
                <a:spLocks noChangeAspect="1"/>
              </p:cNvSpPr>
              <p:nvPr/>
            </p:nvSpPr>
            <p:spPr>
              <a:xfrm>
                <a:off x="5616929" y="299471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DB5696F1-2EC3-47D6-94EF-D85D86EFB37B}"/>
                  </a:ext>
                </a:extLst>
              </p:cNvPr>
              <p:cNvSpPr>
                <a:spLocks noChangeAspect="1"/>
              </p:cNvSpPr>
              <p:nvPr/>
            </p:nvSpPr>
            <p:spPr>
              <a:xfrm>
                <a:off x="5329836" y="316901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178CD51D-9B25-4A5F-9DBB-30DA0067E9EC}"/>
                  </a:ext>
                </a:extLst>
              </p:cNvPr>
              <p:cNvSpPr>
                <a:spLocks noChangeAspect="1"/>
              </p:cNvSpPr>
              <p:nvPr/>
            </p:nvSpPr>
            <p:spPr>
              <a:xfrm>
                <a:off x="5153203" y="318738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6C17B01D-002C-4DDC-B2AB-A43CE83BFF07}"/>
                  </a:ext>
                </a:extLst>
              </p:cNvPr>
              <p:cNvSpPr>
                <a:spLocks noChangeAspect="1"/>
              </p:cNvSpPr>
              <p:nvPr/>
            </p:nvSpPr>
            <p:spPr>
              <a:xfrm>
                <a:off x="5257894" y="298102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981B455D-55E2-41A7-A14F-5DDDB565194C}"/>
                  </a:ext>
                </a:extLst>
              </p:cNvPr>
              <p:cNvSpPr>
                <a:spLocks noChangeAspect="1"/>
              </p:cNvSpPr>
              <p:nvPr/>
            </p:nvSpPr>
            <p:spPr>
              <a:xfrm>
                <a:off x="5347207" y="297809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BFAAE14E-876F-42A9-BF25-E3B25B3F89F0}"/>
                  </a:ext>
                </a:extLst>
              </p:cNvPr>
              <p:cNvSpPr>
                <a:spLocks noChangeAspect="1"/>
              </p:cNvSpPr>
              <p:nvPr/>
            </p:nvSpPr>
            <p:spPr>
              <a:xfrm>
                <a:off x="5189203" y="278055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7175772E-324A-48DE-879D-F94DDE6D8D96}"/>
                  </a:ext>
                </a:extLst>
              </p:cNvPr>
              <p:cNvSpPr>
                <a:spLocks noChangeAspect="1"/>
              </p:cNvSpPr>
              <p:nvPr/>
            </p:nvSpPr>
            <p:spPr>
              <a:xfrm>
                <a:off x="4918593" y="266396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850ACB11-25FE-43B7-9BEB-74699EBB63FD}"/>
                  </a:ext>
                </a:extLst>
              </p:cNvPr>
              <p:cNvSpPr>
                <a:spLocks noChangeAspect="1"/>
              </p:cNvSpPr>
              <p:nvPr/>
            </p:nvSpPr>
            <p:spPr>
              <a:xfrm>
                <a:off x="4793579" y="297453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C7B2DBD5-E6B5-4B7E-9B2D-64007DFF28C5}"/>
                  </a:ext>
                </a:extLst>
              </p:cNvPr>
              <p:cNvSpPr>
                <a:spLocks noChangeAspect="1"/>
              </p:cNvSpPr>
              <p:nvPr/>
            </p:nvSpPr>
            <p:spPr>
              <a:xfrm>
                <a:off x="4748923" y="297675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60C04028-F2FF-44A5-8B2A-E533D39A5E4F}"/>
                  </a:ext>
                </a:extLst>
              </p:cNvPr>
              <p:cNvSpPr>
                <a:spLocks noChangeAspect="1"/>
              </p:cNvSpPr>
              <p:nvPr/>
            </p:nvSpPr>
            <p:spPr>
              <a:xfrm>
                <a:off x="4704267" y="297898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B9EE8A05-A429-4A37-906F-364BE83828A3}"/>
                  </a:ext>
                </a:extLst>
              </p:cNvPr>
              <p:cNvSpPr>
                <a:spLocks noChangeAspect="1"/>
              </p:cNvSpPr>
              <p:nvPr/>
            </p:nvSpPr>
            <p:spPr>
              <a:xfrm>
                <a:off x="4659611" y="298120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44FFFBD1-99EA-40FF-AFDE-C61C2DDFFD68}"/>
                  </a:ext>
                </a:extLst>
              </p:cNvPr>
              <p:cNvSpPr>
                <a:spLocks noChangeAspect="1"/>
              </p:cNvSpPr>
              <p:nvPr/>
            </p:nvSpPr>
            <p:spPr>
              <a:xfrm>
                <a:off x="4556689" y="298343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49C40F3D-2FD1-4988-A1FA-E4DB50FFE49C}"/>
                  </a:ext>
                </a:extLst>
              </p:cNvPr>
              <p:cNvSpPr>
                <a:spLocks noChangeAspect="1"/>
              </p:cNvSpPr>
              <p:nvPr/>
            </p:nvSpPr>
            <p:spPr>
              <a:xfrm>
                <a:off x="4512550" y="298102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07E7DD57-4519-45D3-97C3-9DA622B4CE9C}"/>
                  </a:ext>
                </a:extLst>
              </p:cNvPr>
              <p:cNvSpPr>
                <a:spLocks noChangeAspect="1"/>
              </p:cNvSpPr>
              <p:nvPr/>
            </p:nvSpPr>
            <p:spPr>
              <a:xfrm>
                <a:off x="4503205" y="278342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1702E450-75E3-443A-9347-8C83CF0DB681}"/>
                  </a:ext>
                </a:extLst>
              </p:cNvPr>
              <p:cNvSpPr>
                <a:spLocks noChangeAspect="1"/>
              </p:cNvSpPr>
              <p:nvPr/>
            </p:nvSpPr>
            <p:spPr>
              <a:xfrm>
                <a:off x="4726380" y="277893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A662C246-3AFF-48BD-BD7E-76C3D5958E68}"/>
                  </a:ext>
                </a:extLst>
              </p:cNvPr>
              <p:cNvSpPr>
                <a:spLocks noChangeAspect="1"/>
              </p:cNvSpPr>
              <p:nvPr/>
            </p:nvSpPr>
            <p:spPr>
              <a:xfrm>
                <a:off x="4795957" y="2777677"/>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035932B8-BC46-4790-AA4B-AF70FF8C5FE7}"/>
                  </a:ext>
                </a:extLst>
              </p:cNvPr>
              <p:cNvSpPr>
                <a:spLocks noChangeAspect="1"/>
              </p:cNvSpPr>
              <p:nvPr/>
            </p:nvSpPr>
            <p:spPr>
              <a:xfrm>
                <a:off x="4687295" y="266698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A782FF31-654F-4CBC-9EF3-D7842C12A963}"/>
                  </a:ext>
                </a:extLst>
              </p:cNvPr>
              <p:cNvSpPr>
                <a:spLocks noChangeAspect="1"/>
              </p:cNvSpPr>
              <p:nvPr/>
            </p:nvSpPr>
            <p:spPr>
              <a:xfrm>
                <a:off x="4627550" y="266804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F7B08286-2D8C-4F41-9FE5-12F11A9836CC}"/>
                  </a:ext>
                </a:extLst>
              </p:cNvPr>
              <p:cNvSpPr>
                <a:spLocks noChangeAspect="1"/>
              </p:cNvSpPr>
              <p:nvPr/>
            </p:nvSpPr>
            <p:spPr>
              <a:xfrm>
                <a:off x="4475901" y="266698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EDCF0B34-5E60-46C3-AD10-07FCFDD7BEC4}"/>
                  </a:ext>
                </a:extLst>
              </p:cNvPr>
              <p:cNvSpPr>
                <a:spLocks noChangeAspect="1"/>
              </p:cNvSpPr>
              <p:nvPr/>
            </p:nvSpPr>
            <p:spPr>
              <a:xfrm>
                <a:off x="4373692" y="266804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B80A1DC9-650F-41DC-81F7-6B1C6E52BE90}"/>
                  </a:ext>
                </a:extLst>
              </p:cNvPr>
              <p:cNvSpPr>
                <a:spLocks noChangeAspect="1"/>
              </p:cNvSpPr>
              <p:nvPr/>
            </p:nvSpPr>
            <p:spPr>
              <a:xfrm>
                <a:off x="4143863" y="297453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F98355AB-917D-4E1C-A504-1A005D54B0C5}"/>
                  </a:ext>
                </a:extLst>
              </p:cNvPr>
              <p:cNvSpPr>
                <a:spLocks noChangeAspect="1"/>
              </p:cNvSpPr>
              <p:nvPr/>
            </p:nvSpPr>
            <p:spPr>
              <a:xfrm>
                <a:off x="4095560" y="257751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F7B79A08-5B09-4AF4-BEE5-A03096E680E7}"/>
                  </a:ext>
                </a:extLst>
              </p:cNvPr>
              <p:cNvSpPr>
                <a:spLocks noChangeAspect="1"/>
              </p:cNvSpPr>
              <p:nvPr/>
            </p:nvSpPr>
            <p:spPr>
              <a:xfrm>
                <a:off x="4243838" y="203086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EE158155-BF3E-4D25-9FC5-85C47F0AE6D6}"/>
                  </a:ext>
                </a:extLst>
              </p:cNvPr>
              <p:cNvSpPr>
                <a:spLocks noChangeAspect="1"/>
              </p:cNvSpPr>
              <p:nvPr/>
            </p:nvSpPr>
            <p:spPr>
              <a:xfrm>
                <a:off x="4404466" y="238150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F35AB635-5238-4359-8E0A-9BD5E2060662}"/>
                  </a:ext>
                </a:extLst>
              </p:cNvPr>
              <p:cNvSpPr>
                <a:spLocks noChangeAspect="1"/>
              </p:cNvSpPr>
              <p:nvPr/>
            </p:nvSpPr>
            <p:spPr>
              <a:xfrm>
                <a:off x="4584550" y="238150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571F72B0-553E-4E47-9ED0-CDAA9A0CA0B2}"/>
                  </a:ext>
                </a:extLst>
              </p:cNvPr>
              <p:cNvSpPr>
                <a:spLocks noChangeAspect="1"/>
              </p:cNvSpPr>
              <p:nvPr/>
            </p:nvSpPr>
            <p:spPr>
              <a:xfrm>
                <a:off x="4627735" y="238150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0B463FCD-F4B9-4C65-A75A-CCE458953B30}"/>
                  </a:ext>
                </a:extLst>
              </p:cNvPr>
              <p:cNvSpPr>
                <a:spLocks noChangeAspect="1"/>
              </p:cNvSpPr>
              <p:nvPr/>
            </p:nvSpPr>
            <p:spPr>
              <a:xfrm>
                <a:off x="4829579" y="237909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D071EDB0-633D-459E-A0C4-12CD2A4D2F05}"/>
                  </a:ext>
                </a:extLst>
              </p:cNvPr>
              <p:cNvSpPr>
                <a:spLocks noChangeAspect="1"/>
              </p:cNvSpPr>
              <p:nvPr/>
            </p:nvSpPr>
            <p:spPr>
              <a:xfrm>
                <a:off x="4921419" y="2374317"/>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EC9FAB95-C7F5-44B8-9B41-443F0D380307}"/>
                  </a:ext>
                </a:extLst>
              </p:cNvPr>
              <p:cNvSpPr>
                <a:spLocks noChangeAspect="1"/>
              </p:cNvSpPr>
              <p:nvPr/>
            </p:nvSpPr>
            <p:spPr>
              <a:xfrm>
                <a:off x="4676923" y="257675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887214AA-5DF3-4B3A-A84C-313EC7E97E34}"/>
                  </a:ext>
                </a:extLst>
              </p:cNvPr>
              <p:cNvSpPr>
                <a:spLocks noChangeAspect="1"/>
              </p:cNvSpPr>
              <p:nvPr/>
            </p:nvSpPr>
            <p:spPr>
              <a:xfrm>
                <a:off x="4849016" y="527017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5764C7CE-D711-4F6A-934E-8AF5B324BCDD}"/>
                  </a:ext>
                </a:extLst>
              </p:cNvPr>
              <p:cNvSpPr>
                <a:spLocks noChangeAspect="1"/>
              </p:cNvSpPr>
              <p:nvPr/>
            </p:nvSpPr>
            <p:spPr>
              <a:xfrm>
                <a:off x="4575746" y="257731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 name="Group 16">
              <a:extLst>
                <a:ext uri="{FF2B5EF4-FFF2-40B4-BE49-F238E27FC236}">
                  <a16:creationId xmlns:a16="http://schemas.microsoft.com/office/drawing/2014/main" id="{404926D4-1367-48BE-AFEB-DBDCEEA1F234}"/>
                </a:ext>
              </a:extLst>
            </p:cNvPr>
            <p:cNvGrpSpPr/>
            <p:nvPr/>
          </p:nvGrpSpPr>
          <p:grpSpPr>
            <a:xfrm>
              <a:off x="4358625" y="2379895"/>
              <a:ext cx="842470" cy="3184204"/>
              <a:chOff x="4358625" y="2379895"/>
              <a:chExt cx="842470" cy="3184204"/>
            </a:xfrm>
          </p:grpSpPr>
          <p:sp>
            <p:nvSpPr>
              <p:cNvPr id="25" name="Oval 24">
                <a:extLst>
                  <a:ext uri="{FF2B5EF4-FFF2-40B4-BE49-F238E27FC236}">
                    <a16:creationId xmlns:a16="http://schemas.microsoft.com/office/drawing/2014/main" id="{E63F800D-AADB-410E-827F-A527CB28E1BB}"/>
                  </a:ext>
                </a:extLst>
              </p:cNvPr>
              <p:cNvSpPr>
                <a:spLocks noChangeAspect="1"/>
              </p:cNvSpPr>
              <p:nvPr/>
            </p:nvSpPr>
            <p:spPr>
              <a:xfrm>
                <a:off x="4367340" y="2983564"/>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787E9AA4-E38B-4B1C-9C0D-8DF9C705A810}"/>
                  </a:ext>
                </a:extLst>
              </p:cNvPr>
              <p:cNvSpPr>
                <a:spLocks noChangeAspect="1"/>
              </p:cNvSpPr>
              <p:nvPr/>
            </p:nvSpPr>
            <p:spPr>
              <a:xfrm>
                <a:off x="4434324" y="2985685"/>
                <a:ext cx="72000" cy="72000"/>
              </a:xfrm>
              <a:prstGeom prst="ellipse">
                <a:avLst/>
              </a:prstGeom>
              <a:solidFill>
                <a:srgbClr val="FF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9BB7143E-4DB7-4B1E-AFB1-C4A4E9EE83D5}"/>
                  </a:ext>
                </a:extLst>
              </p:cNvPr>
              <p:cNvSpPr>
                <a:spLocks noChangeAspect="1"/>
              </p:cNvSpPr>
              <p:nvPr/>
            </p:nvSpPr>
            <p:spPr>
              <a:xfrm>
                <a:off x="4612457" y="2976755"/>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0312FD23-C2AE-4B0A-996D-1FE066127C9E}"/>
                  </a:ext>
                </a:extLst>
              </p:cNvPr>
              <p:cNvSpPr>
                <a:spLocks noChangeAspect="1"/>
              </p:cNvSpPr>
              <p:nvPr/>
            </p:nvSpPr>
            <p:spPr>
              <a:xfrm>
                <a:off x="4884792" y="2976569"/>
                <a:ext cx="72000" cy="72000"/>
              </a:xfrm>
              <a:prstGeom prst="ellipse">
                <a:avLst/>
              </a:prstGeom>
              <a:solidFill>
                <a:srgbClr val="FF9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C3EB6124-0985-4823-AD15-C3B898C9D08F}"/>
                  </a:ext>
                </a:extLst>
              </p:cNvPr>
              <p:cNvGrpSpPr/>
              <p:nvPr/>
            </p:nvGrpSpPr>
            <p:grpSpPr>
              <a:xfrm>
                <a:off x="4358625" y="2379895"/>
                <a:ext cx="842470" cy="3184204"/>
                <a:chOff x="4358625" y="2379895"/>
                <a:chExt cx="842470" cy="3184204"/>
              </a:xfrm>
            </p:grpSpPr>
            <p:sp>
              <p:nvSpPr>
                <p:cNvPr id="43" name="Oval 42">
                  <a:extLst>
                    <a:ext uri="{FF2B5EF4-FFF2-40B4-BE49-F238E27FC236}">
                      <a16:creationId xmlns:a16="http://schemas.microsoft.com/office/drawing/2014/main" id="{E7F8CD6B-7CE2-4276-B925-168F66B37024}"/>
                    </a:ext>
                  </a:extLst>
                </p:cNvPr>
                <p:cNvSpPr>
                  <a:spLocks noChangeAspect="1"/>
                </p:cNvSpPr>
                <p:nvPr/>
              </p:nvSpPr>
              <p:spPr>
                <a:xfrm>
                  <a:off x="4596380" y="258076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4C259541-97A9-4F18-8F53-182B23E4D0ED}"/>
                    </a:ext>
                  </a:extLst>
                </p:cNvPr>
                <p:cNvSpPr>
                  <a:spLocks noChangeAspect="1"/>
                </p:cNvSpPr>
                <p:nvPr/>
              </p:nvSpPr>
              <p:spPr>
                <a:xfrm>
                  <a:off x="4846802" y="549209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252A5A1B-1C18-42F3-B8DB-43A1C7D80AB5}"/>
                    </a:ext>
                  </a:extLst>
                </p:cNvPr>
                <p:cNvSpPr>
                  <a:spLocks noChangeAspect="1"/>
                </p:cNvSpPr>
                <p:nvPr/>
              </p:nvSpPr>
              <p:spPr>
                <a:xfrm>
                  <a:off x="4368066" y="3784155"/>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D139827F-B599-41C0-B8C2-C4E57256DE80}"/>
                    </a:ext>
                  </a:extLst>
                </p:cNvPr>
                <p:cNvSpPr>
                  <a:spLocks noChangeAspect="1"/>
                </p:cNvSpPr>
                <p:nvPr/>
              </p:nvSpPr>
              <p:spPr>
                <a:xfrm>
                  <a:off x="4403416" y="3579253"/>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9EBA5A30-7FF6-40F6-83C0-FB466FD283CD}"/>
                    </a:ext>
                  </a:extLst>
                </p:cNvPr>
                <p:cNvSpPr>
                  <a:spLocks noChangeAspect="1"/>
                </p:cNvSpPr>
                <p:nvPr/>
              </p:nvSpPr>
              <p:spPr>
                <a:xfrm>
                  <a:off x="4378460" y="3380458"/>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2C546821-3047-46AD-BF3B-96A4DE74912F}"/>
                    </a:ext>
                  </a:extLst>
                </p:cNvPr>
                <p:cNvSpPr>
                  <a:spLocks noChangeAspect="1"/>
                </p:cNvSpPr>
                <p:nvPr/>
              </p:nvSpPr>
              <p:spPr>
                <a:xfrm>
                  <a:off x="4435922" y="3169028"/>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3BF2EE3D-7FC1-4B73-9996-3A4383E04A39}"/>
                    </a:ext>
                  </a:extLst>
                </p:cNvPr>
                <p:cNvSpPr>
                  <a:spLocks noChangeAspect="1"/>
                </p:cNvSpPr>
                <p:nvPr/>
              </p:nvSpPr>
              <p:spPr>
                <a:xfrm>
                  <a:off x="4358625" y="3171268"/>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EA7EEA4C-F517-458F-A981-29DF5912770B}"/>
                    </a:ext>
                  </a:extLst>
                </p:cNvPr>
                <p:cNvSpPr>
                  <a:spLocks noChangeAspect="1"/>
                </p:cNvSpPr>
                <p:nvPr/>
              </p:nvSpPr>
              <p:spPr>
                <a:xfrm>
                  <a:off x="5129095" y="2783281"/>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8E38DFD8-1C69-441E-B95B-A5F71B894810}"/>
                    </a:ext>
                  </a:extLst>
                </p:cNvPr>
                <p:cNvSpPr>
                  <a:spLocks noChangeAspect="1"/>
                </p:cNvSpPr>
                <p:nvPr/>
              </p:nvSpPr>
              <p:spPr>
                <a:xfrm>
                  <a:off x="5031651" y="278443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9D0818F7-874E-4325-A7C4-5B5BC6B3FA80}"/>
                    </a:ext>
                  </a:extLst>
                </p:cNvPr>
                <p:cNvSpPr>
                  <a:spLocks noChangeAspect="1"/>
                </p:cNvSpPr>
                <p:nvPr/>
              </p:nvSpPr>
              <p:spPr>
                <a:xfrm>
                  <a:off x="4583964" y="2785291"/>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E9AF474E-3D95-453C-AE96-0C21A6D63D91}"/>
                    </a:ext>
                  </a:extLst>
                </p:cNvPr>
                <p:cNvSpPr>
                  <a:spLocks noChangeAspect="1"/>
                </p:cNvSpPr>
                <p:nvPr/>
              </p:nvSpPr>
              <p:spPr>
                <a:xfrm>
                  <a:off x="4450460" y="2787238"/>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845272A5-4F75-421F-946C-DF7679BF8F64}"/>
                    </a:ext>
                  </a:extLst>
                </p:cNvPr>
                <p:cNvSpPr>
                  <a:spLocks noChangeAspect="1"/>
                </p:cNvSpPr>
                <p:nvPr/>
              </p:nvSpPr>
              <p:spPr>
                <a:xfrm>
                  <a:off x="4459652" y="2581557"/>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D302373E-B3B2-41F1-8848-17CEA7A1F640}"/>
                    </a:ext>
                  </a:extLst>
                </p:cNvPr>
                <p:cNvSpPr>
                  <a:spLocks noChangeAspect="1"/>
                </p:cNvSpPr>
                <p:nvPr/>
              </p:nvSpPr>
              <p:spPr>
                <a:xfrm>
                  <a:off x="4528016" y="2581163"/>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37D157D9-0FA9-4CF3-BD18-9FA06D366A12}"/>
                    </a:ext>
                  </a:extLst>
                </p:cNvPr>
                <p:cNvSpPr>
                  <a:spLocks noChangeAspect="1"/>
                </p:cNvSpPr>
                <p:nvPr/>
              </p:nvSpPr>
              <p:spPr>
                <a:xfrm>
                  <a:off x="4766792" y="2380254"/>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BB69F7C8-ABAA-46A1-9464-AB1C7AEA903F}"/>
                    </a:ext>
                  </a:extLst>
                </p:cNvPr>
                <p:cNvSpPr>
                  <a:spLocks noChangeAspect="1"/>
                </p:cNvSpPr>
                <p:nvPr/>
              </p:nvSpPr>
              <p:spPr>
                <a:xfrm>
                  <a:off x="4664570" y="2379895"/>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8A683E50-5BCC-4C11-AF0F-CA234C21BF82}"/>
                    </a:ext>
                  </a:extLst>
                </p:cNvPr>
                <p:cNvSpPr>
                  <a:spLocks noChangeAspect="1"/>
                </p:cNvSpPr>
                <p:nvPr/>
              </p:nvSpPr>
              <p:spPr>
                <a:xfrm>
                  <a:off x="4517768" y="2386483"/>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EEA81F9E-A141-45FA-A3E7-42FAA51ABD82}"/>
                    </a:ext>
                  </a:extLst>
                </p:cNvPr>
                <p:cNvSpPr>
                  <a:spLocks noChangeAspect="1"/>
                </p:cNvSpPr>
                <p:nvPr/>
              </p:nvSpPr>
              <p:spPr>
                <a:xfrm>
                  <a:off x="4389955" y="278298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8" name="Graphic 41">
              <a:extLst>
                <a:ext uri="{FF2B5EF4-FFF2-40B4-BE49-F238E27FC236}">
                  <a16:creationId xmlns:a16="http://schemas.microsoft.com/office/drawing/2014/main" id="{88356EB7-BDB2-46CC-ABCF-74D839945CDE}"/>
                </a:ext>
              </a:extLst>
            </p:cNvPr>
            <p:cNvSpPr/>
            <p:nvPr/>
          </p:nvSpPr>
          <p:spPr>
            <a:xfrm>
              <a:off x="2288689" y="2499359"/>
              <a:ext cx="3807311" cy="3174041"/>
            </a:xfrm>
            <a:custGeom>
              <a:avLst/>
              <a:gdLst>
                <a:gd name="connsiteX0" fmla="*/ 0 w 4828950"/>
                <a:gd name="connsiteY0" fmla="*/ 2522152 h 3923212"/>
                <a:gd name="connsiteX1" fmla="*/ 1672413 w 4828950"/>
                <a:gd name="connsiteY1" fmla="*/ 2045902 h 3923212"/>
                <a:gd name="connsiteX2" fmla="*/ 2126508 w 4828950"/>
                <a:gd name="connsiteY2" fmla="*/ 1752399 h 3923212"/>
                <a:gd name="connsiteX3" fmla="*/ 2126508 w 4828950"/>
                <a:gd name="connsiteY3" fmla="*/ 1752399 h 3923212"/>
                <a:gd name="connsiteX4" fmla="*/ 2336944 w 4828950"/>
                <a:gd name="connsiteY4" fmla="*/ 1580730 h 3923212"/>
                <a:gd name="connsiteX5" fmla="*/ 2336944 w 4828950"/>
                <a:gd name="connsiteY5" fmla="*/ 1580730 h 3923212"/>
                <a:gd name="connsiteX6" fmla="*/ 2647068 w 4828950"/>
                <a:gd name="connsiteY6" fmla="*/ 1154324 h 3923212"/>
                <a:gd name="connsiteX7" fmla="*/ 2647068 w 4828950"/>
                <a:gd name="connsiteY7" fmla="*/ 1154324 h 3923212"/>
                <a:gd name="connsiteX8" fmla="*/ 3228532 w 4828950"/>
                <a:gd name="connsiteY8" fmla="*/ 473173 h 3923212"/>
                <a:gd name="connsiteX9" fmla="*/ 3228532 w 4828950"/>
                <a:gd name="connsiteY9" fmla="*/ 473173 h 3923212"/>
                <a:gd name="connsiteX10" fmla="*/ 3848761 w 4828950"/>
                <a:gd name="connsiteY10" fmla="*/ 91065 h 3923212"/>
                <a:gd name="connsiteX11" fmla="*/ 3848761 w 4828950"/>
                <a:gd name="connsiteY11" fmla="*/ 91065 h 3923212"/>
                <a:gd name="connsiteX12" fmla="*/ 4557603 w 4828950"/>
                <a:gd name="connsiteY12" fmla="*/ 2461 h 3923212"/>
                <a:gd name="connsiteX13" fmla="*/ 4557603 w 4828950"/>
                <a:gd name="connsiteY13" fmla="*/ 2461 h 3923212"/>
                <a:gd name="connsiteX14" fmla="*/ 4817883 w 4828950"/>
                <a:gd name="connsiteY14" fmla="*/ 41226 h 3923212"/>
                <a:gd name="connsiteX15" fmla="*/ 4828951 w 4828950"/>
                <a:gd name="connsiteY15" fmla="*/ 2405861 h 3923212"/>
                <a:gd name="connsiteX16" fmla="*/ 4828951 w 4828950"/>
                <a:gd name="connsiteY16" fmla="*/ 2405861 h 3923212"/>
                <a:gd name="connsiteX17" fmla="*/ 4363778 w 4828950"/>
                <a:gd name="connsiteY17" fmla="*/ 1525351 h 3923212"/>
                <a:gd name="connsiteX18" fmla="*/ 4363778 w 4828950"/>
                <a:gd name="connsiteY18" fmla="*/ 1525351 h 3923212"/>
                <a:gd name="connsiteX19" fmla="*/ 3953984 w 4828950"/>
                <a:gd name="connsiteY19" fmla="*/ 1032490 h 3923212"/>
                <a:gd name="connsiteX20" fmla="*/ 3953984 w 4828950"/>
                <a:gd name="connsiteY20" fmla="*/ 1032490 h 3923212"/>
                <a:gd name="connsiteX21" fmla="*/ 3610636 w 4828950"/>
                <a:gd name="connsiteY21" fmla="*/ 905121 h 3923212"/>
                <a:gd name="connsiteX22" fmla="*/ 3610636 w 4828950"/>
                <a:gd name="connsiteY22" fmla="*/ 905121 h 3923212"/>
                <a:gd name="connsiteX23" fmla="*/ 3090086 w 4828950"/>
                <a:gd name="connsiteY23" fmla="*/ 1110023 h 3923212"/>
                <a:gd name="connsiteX24" fmla="*/ 3090086 w 4828950"/>
                <a:gd name="connsiteY24" fmla="*/ 1110023 h 3923212"/>
                <a:gd name="connsiteX25" fmla="*/ 2735670 w 4828950"/>
                <a:gd name="connsiteY25" fmla="*/ 1503206 h 3923212"/>
                <a:gd name="connsiteX26" fmla="*/ 2519691 w 4828950"/>
                <a:gd name="connsiteY26" fmla="*/ 2001601 h 3923212"/>
                <a:gd name="connsiteX27" fmla="*/ 2519691 w 4828950"/>
                <a:gd name="connsiteY27" fmla="*/ 2001601 h 3923212"/>
                <a:gd name="connsiteX28" fmla="*/ 2281566 w 4828950"/>
                <a:gd name="connsiteY28" fmla="*/ 2361561 h 3923212"/>
                <a:gd name="connsiteX29" fmla="*/ 2281566 w 4828950"/>
                <a:gd name="connsiteY29" fmla="*/ 2361561 h 3923212"/>
                <a:gd name="connsiteX30" fmla="*/ 1711180 w 4828950"/>
                <a:gd name="connsiteY30" fmla="*/ 3181149 h 3923212"/>
                <a:gd name="connsiteX31" fmla="*/ 1711180 w 4828950"/>
                <a:gd name="connsiteY31" fmla="*/ 3181149 h 3923212"/>
                <a:gd name="connsiteX32" fmla="*/ 1329065 w 4828950"/>
                <a:gd name="connsiteY32" fmla="*/ 3912145 h 3923212"/>
                <a:gd name="connsiteX33" fmla="*/ 16613 w 4828950"/>
                <a:gd name="connsiteY33" fmla="*/ 3923213 h 392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828950" h="3923212">
                  <a:moveTo>
                    <a:pt x="0" y="2522152"/>
                  </a:moveTo>
                  <a:cubicBezTo>
                    <a:pt x="0" y="2522152"/>
                    <a:pt x="1450900" y="2134513"/>
                    <a:pt x="1672413" y="2045902"/>
                  </a:cubicBezTo>
                  <a:cubicBezTo>
                    <a:pt x="1893927" y="1957301"/>
                    <a:pt x="2126508" y="1752399"/>
                    <a:pt x="2126508" y="1752399"/>
                  </a:cubicBezTo>
                  <a:cubicBezTo>
                    <a:pt x="2126508" y="1752399"/>
                    <a:pt x="2026829" y="1857621"/>
                    <a:pt x="2126508" y="1752399"/>
                  </a:cubicBezTo>
                  <a:cubicBezTo>
                    <a:pt x="2226187" y="1647186"/>
                    <a:pt x="2336944" y="1580730"/>
                    <a:pt x="2336944" y="1580730"/>
                  </a:cubicBezTo>
                  <a:cubicBezTo>
                    <a:pt x="2336944" y="1580730"/>
                    <a:pt x="2198508" y="1674875"/>
                    <a:pt x="2336944" y="1580730"/>
                  </a:cubicBezTo>
                  <a:cubicBezTo>
                    <a:pt x="2475390" y="1486585"/>
                    <a:pt x="2647068" y="1154324"/>
                    <a:pt x="2647068" y="1154324"/>
                  </a:cubicBezTo>
                  <a:lnTo>
                    <a:pt x="2647068" y="1154324"/>
                  </a:lnTo>
                  <a:cubicBezTo>
                    <a:pt x="2890728" y="766676"/>
                    <a:pt x="3228532" y="473173"/>
                    <a:pt x="3228532" y="473173"/>
                  </a:cubicBezTo>
                  <a:lnTo>
                    <a:pt x="3228532" y="473173"/>
                  </a:lnTo>
                  <a:cubicBezTo>
                    <a:pt x="3450045" y="246124"/>
                    <a:pt x="3848761" y="91065"/>
                    <a:pt x="3848761" y="91065"/>
                  </a:cubicBezTo>
                  <a:lnTo>
                    <a:pt x="3848761" y="91065"/>
                  </a:lnTo>
                  <a:cubicBezTo>
                    <a:pt x="4089353" y="-15528"/>
                    <a:pt x="4557603" y="2461"/>
                    <a:pt x="4557603" y="2461"/>
                  </a:cubicBezTo>
                  <a:cubicBezTo>
                    <a:pt x="4557603" y="2461"/>
                    <a:pt x="4463458" y="-3077"/>
                    <a:pt x="4557603" y="2461"/>
                  </a:cubicBezTo>
                  <a:cubicBezTo>
                    <a:pt x="4651748" y="7999"/>
                    <a:pt x="4817883" y="41226"/>
                    <a:pt x="4817883" y="41226"/>
                  </a:cubicBezTo>
                  <a:lnTo>
                    <a:pt x="4828951" y="2405861"/>
                  </a:lnTo>
                  <a:lnTo>
                    <a:pt x="4828951" y="2405861"/>
                  </a:lnTo>
                  <a:cubicBezTo>
                    <a:pt x="4673893" y="2018213"/>
                    <a:pt x="4363778" y="1525351"/>
                    <a:pt x="4363778" y="1525351"/>
                  </a:cubicBezTo>
                  <a:cubicBezTo>
                    <a:pt x="4363778" y="1525351"/>
                    <a:pt x="4469001" y="1702564"/>
                    <a:pt x="4363778" y="1525351"/>
                  </a:cubicBezTo>
                  <a:cubicBezTo>
                    <a:pt x="4258565" y="1348148"/>
                    <a:pt x="3953984" y="1032490"/>
                    <a:pt x="3953984" y="1032490"/>
                  </a:cubicBezTo>
                  <a:lnTo>
                    <a:pt x="3953984" y="1032490"/>
                  </a:lnTo>
                  <a:cubicBezTo>
                    <a:pt x="3660481" y="882970"/>
                    <a:pt x="3610636" y="905121"/>
                    <a:pt x="3610636" y="905121"/>
                  </a:cubicBezTo>
                  <a:lnTo>
                    <a:pt x="3610636" y="905121"/>
                  </a:lnTo>
                  <a:cubicBezTo>
                    <a:pt x="3361443" y="921735"/>
                    <a:pt x="3090086" y="1110023"/>
                    <a:pt x="3090086" y="1110023"/>
                  </a:cubicBezTo>
                  <a:lnTo>
                    <a:pt x="3090086" y="1110023"/>
                  </a:lnTo>
                  <a:cubicBezTo>
                    <a:pt x="2851961" y="1303838"/>
                    <a:pt x="2735670" y="1503206"/>
                    <a:pt x="2735670" y="1503206"/>
                  </a:cubicBezTo>
                  <a:lnTo>
                    <a:pt x="2519691" y="2001601"/>
                  </a:lnTo>
                  <a:cubicBezTo>
                    <a:pt x="2519691" y="2001601"/>
                    <a:pt x="2555057" y="1940584"/>
                    <a:pt x="2519691" y="2001601"/>
                  </a:cubicBezTo>
                  <a:cubicBezTo>
                    <a:pt x="2403400" y="2212037"/>
                    <a:pt x="2281566" y="2361561"/>
                    <a:pt x="2281566" y="2361561"/>
                  </a:cubicBezTo>
                  <a:cubicBezTo>
                    <a:pt x="2281566" y="2361561"/>
                    <a:pt x="2530768" y="2034834"/>
                    <a:pt x="2281566" y="2361561"/>
                  </a:cubicBezTo>
                  <a:cubicBezTo>
                    <a:pt x="2032372" y="2688287"/>
                    <a:pt x="1711180" y="3181149"/>
                    <a:pt x="1711180" y="3181149"/>
                  </a:cubicBezTo>
                  <a:cubicBezTo>
                    <a:pt x="1711180" y="3181149"/>
                    <a:pt x="1999140" y="2765821"/>
                    <a:pt x="1711180" y="3181149"/>
                  </a:cubicBezTo>
                  <a:cubicBezTo>
                    <a:pt x="1423211" y="3596487"/>
                    <a:pt x="1329065" y="3912145"/>
                    <a:pt x="1329065" y="3912145"/>
                  </a:cubicBezTo>
                  <a:lnTo>
                    <a:pt x="16613" y="3923213"/>
                  </a:lnTo>
                  <a:close/>
                </a:path>
              </a:pathLst>
            </a:custGeom>
            <a:solidFill>
              <a:schemeClr val="accent5">
                <a:alpha val="20000"/>
              </a:schemeClr>
            </a:solidFill>
            <a:ln w="9525" cap="flat">
              <a:noFill/>
              <a:prstDash val="solid"/>
              <a:miter/>
            </a:ln>
          </p:spPr>
          <p:txBody>
            <a:bodyPr rtlCol="0" anchor="ctr"/>
            <a:lstStyle/>
            <a:p>
              <a:endParaRPr lang="en-GB"/>
            </a:p>
          </p:txBody>
        </p:sp>
        <p:sp>
          <p:nvSpPr>
            <p:cNvPr id="19" name="Graphic 50">
              <a:extLst>
                <a:ext uri="{FF2B5EF4-FFF2-40B4-BE49-F238E27FC236}">
                  <a16:creationId xmlns:a16="http://schemas.microsoft.com/office/drawing/2014/main" id="{7B9AB5DA-92B9-4FCC-A1B5-EE70BE0133F2}"/>
                </a:ext>
              </a:extLst>
            </p:cNvPr>
            <p:cNvSpPr/>
            <p:nvPr/>
          </p:nvSpPr>
          <p:spPr>
            <a:xfrm>
              <a:off x="4415557" y="2558658"/>
              <a:ext cx="1006073" cy="1329447"/>
            </a:xfrm>
            <a:custGeom>
              <a:avLst/>
              <a:gdLst>
                <a:gd name="connsiteX0" fmla="*/ 0 w 1277892"/>
                <a:gd name="connsiteY0" fmla="*/ 662582 h 1658755"/>
                <a:gd name="connsiteX1" fmla="*/ 357229 w 1277892"/>
                <a:gd name="connsiteY1" fmla="*/ 75915 h 1658755"/>
                <a:gd name="connsiteX2" fmla="*/ 360133 w 1277892"/>
                <a:gd name="connsiteY2" fmla="*/ 75915 h 1658755"/>
                <a:gd name="connsiteX3" fmla="*/ 679605 w 1277892"/>
                <a:gd name="connsiteY3" fmla="*/ 49776 h 1658755"/>
                <a:gd name="connsiteX4" fmla="*/ 679605 w 1277892"/>
                <a:gd name="connsiteY4" fmla="*/ 49776 h 1658755"/>
                <a:gd name="connsiteX5" fmla="*/ 1277892 w 1277892"/>
                <a:gd name="connsiteY5" fmla="*/ 424429 h 1658755"/>
                <a:gd name="connsiteX6" fmla="*/ 1277892 w 1277892"/>
                <a:gd name="connsiteY6" fmla="*/ 1658755 h 1658755"/>
                <a:gd name="connsiteX7" fmla="*/ 1277892 w 1277892"/>
                <a:gd name="connsiteY7" fmla="*/ 1658755 h 1658755"/>
                <a:gd name="connsiteX8" fmla="*/ 975845 w 1277892"/>
                <a:gd name="connsiteY8" fmla="*/ 839744 h 1658755"/>
                <a:gd name="connsiteX9" fmla="*/ 975845 w 1277892"/>
                <a:gd name="connsiteY9" fmla="*/ 839744 h 1658755"/>
                <a:gd name="connsiteX10" fmla="*/ 702839 w 1277892"/>
                <a:gd name="connsiteY10" fmla="*/ 528984 h 1658755"/>
                <a:gd name="connsiteX11" fmla="*/ 702839 w 1277892"/>
                <a:gd name="connsiteY11" fmla="*/ 528984 h 1658755"/>
                <a:gd name="connsiteX12" fmla="*/ 572146 w 1277892"/>
                <a:gd name="connsiteY12" fmla="*/ 415717 h 1658755"/>
                <a:gd name="connsiteX13" fmla="*/ 569242 w 1277892"/>
                <a:gd name="connsiteY13" fmla="*/ 412812 h 1658755"/>
                <a:gd name="connsiteX14" fmla="*/ 435644 w 1277892"/>
                <a:gd name="connsiteY14" fmla="*/ 363439 h 1658755"/>
                <a:gd name="connsiteX15" fmla="*/ 435644 w 1277892"/>
                <a:gd name="connsiteY15" fmla="*/ 363439 h 1658755"/>
                <a:gd name="connsiteX16" fmla="*/ 252674 w 1277892"/>
                <a:gd name="connsiteY16" fmla="*/ 479611 h 1658755"/>
                <a:gd name="connsiteX17" fmla="*/ 185875 w 1277892"/>
                <a:gd name="connsiteY17" fmla="*/ 555122 h 1658755"/>
                <a:gd name="connsiteX18" fmla="*/ 185875 w 1277892"/>
                <a:gd name="connsiteY18" fmla="*/ 555122 h 1658755"/>
                <a:gd name="connsiteX19" fmla="*/ 2904 w 1277892"/>
                <a:gd name="connsiteY19" fmla="*/ 932681 h 1658755"/>
                <a:gd name="connsiteX0" fmla="*/ 0 w 1277892"/>
                <a:gd name="connsiteY0" fmla="*/ 648146 h 1644319"/>
                <a:gd name="connsiteX1" fmla="*/ 357229 w 1277892"/>
                <a:gd name="connsiteY1" fmla="*/ 61479 h 1644319"/>
                <a:gd name="connsiteX2" fmla="*/ 360133 w 1277892"/>
                <a:gd name="connsiteY2" fmla="*/ 61479 h 1644319"/>
                <a:gd name="connsiteX3" fmla="*/ 679605 w 1277892"/>
                <a:gd name="connsiteY3" fmla="*/ 35340 h 1644319"/>
                <a:gd name="connsiteX4" fmla="*/ 679605 w 1277892"/>
                <a:gd name="connsiteY4" fmla="*/ 35340 h 1644319"/>
                <a:gd name="connsiteX5" fmla="*/ 1277892 w 1277892"/>
                <a:gd name="connsiteY5" fmla="*/ 409993 h 1644319"/>
                <a:gd name="connsiteX6" fmla="*/ 1277892 w 1277892"/>
                <a:gd name="connsiteY6" fmla="*/ 1644319 h 1644319"/>
                <a:gd name="connsiteX7" fmla="*/ 1277892 w 1277892"/>
                <a:gd name="connsiteY7" fmla="*/ 1644319 h 1644319"/>
                <a:gd name="connsiteX8" fmla="*/ 975845 w 1277892"/>
                <a:gd name="connsiteY8" fmla="*/ 825308 h 1644319"/>
                <a:gd name="connsiteX9" fmla="*/ 975845 w 1277892"/>
                <a:gd name="connsiteY9" fmla="*/ 825308 h 1644319"/>
                <a:gd name="connsiteX10" fmla="*/ 702839 w 1277892"/>
                <a:gd name="connsiteY10" fmla="*/ 514548 h 1644319"/>
                <a:gd name="connsiteX11" fmla="*/ 702839 w 1277892"/>
                <a:gd name="connsiteY11" fmla="*/ 514548 h 1644319"/>
                <a:gd name="connsiteX12" fmla="*/ 572146 w 1277892"/>
                <a:gd name="connsiteY12" fmla="*/ 401281 h 1644319"/>
                <a:gd name="connsiteX13" fmla="*/ 569242 w 1277892"/>
                <a:gd name="connsiteY13" fmla="*/ 398376 h 1644319"/>
                <a:gd name="connsiteX14" fmla="*/ 435644 w 1277892"/>
                <a:gd name="connsiteY14" fmla="*/ 349003 h 1644319"/>
                <a:gd name="connsiteX15" fmla="*/ 435644 w 1277892"/>
                <a:gd name="connsiteY15" fmla="*/ 349003 h 1644319"/>
                <a:gd name="connsiteX16" fmla="*/ 252674 w 1277892"/>
                <a:gd name="connsiteY16" fmla="*/ 465175 h 1644319"/>
                <a:gd name="connsiteX17" fmla="*/ 185875 w 1277892"/>
                <a:gd name="connsiteY17" fmla="*/ 540686 h 1644319"/>
                <a:gd name="connsiteX18" fmla="*/ 185875 w 1277892"/>
                <a:gd name="connsiteY18" fmla="*/ 540686 h 1644319"/>
                <a:gd name="connsiteX19" fmla="*/ 2904 w 1277892"/>
                <a:gd name="connsiteY19" fmla="*/ 918245 h 1644319"/>
                <a:gd name="connsiteX20" fmla="*/ 0 w 1277892"/>
                <a:gd name="connsiteY20" fmla="*/ 648146 h 1644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77892" h="1644319">
                  <a:moveTo>
                    <a:pt x="0" y="648146"/>
                  </a:moveTo>
                  <a:cubicBezTo>
                    <a:pt x="206205" y="160225"/>
                    <a:pt x="357229" y="61479"/>
                    <a:pt x="357229" y="61479"/>
                  </a:cubicBezTo>
                  <a:lnTo>
                    <a:pt x="360133" y="61479"/>
                  </a:lnTo>
                  <a:cubicBezTo>
                    <a:pt x="522301" y="-59462"/>
                    <a:pt x="679605" y="35340"/>
                    <a:pt x="679605" y="35340"/>
                  </a:cubicBezTo>
                  <a:lnTo>
                    <a:pt x="679605" y="35340"/>
                  </a:lnTo>
                  <a:cubicBezTo>
                    <a:pt x="737690" y="78904"/>
                    <a:pt x="1277892" y="409993"/>
                    <a:pt x="1277892" y="409993"/>
                  </a:cubicBezTo>
                  <a:lnTo>
                    <a:pt x="1277892" y="1644319"/>
                  </a:lnTo>
                  <a:lnTo>
                    <a:pt x="1277892" y="1644319"/>
                  </a:lnTo>
                  <a:cubicBezTo>
                    <a:pt x="1080401" y="1095403"/>
                    <a:pt x="975845" y="825308"/>
                    <a:pt x="975845" y="825308"/>
                  </a:cubicBezTo>
                  <a:lnTo>
                    <a:pt x="975845" y="825308"/>
                  </a:lnTo>
                  <a:cubicBezTo>
                    <a:pt x="874192" y="656859"/>
                    <a:pt x="702839" y="514548"/>
                    <a:pt x="702839" y="514548"/>
                  </a:cubicBezTo>
                  <a:lnTo>
                    <a:pt x="702839" y="514548"/>
                  </a:lnTo>
                  <a:cubicBezTo>
                    <a:pt x="609902" y="436133"/>
                    <a:pt x="572146" y="401281"/>
                    <a:pt x="572146" y="401281"/>
                  </a:cubicBezTo>
                  <a:cubicBezTo>
                    <a:pt x="572146" y="401281"/>
                    <a:pt x="647657" y="459367"/>
                    <a:pt x="569242" y="398376"/>
                  </a:cubicBezTo>
                  <a:cubicBezTo>
                    <a:pt x="490825" y="337385"/>
                    <a:pt x="435644" y="349003"/>
                    <a:pt x="435644" y="349003"/>
                  </a:cubicBezTo>
                  <a:lnTo>
                    <a:pt x="435644" y="349003"/>
                  </a:lnTo>
                  <a:cubicBezTo>
                    <a:pt x="313664" y="366428"/>
                    <a:pt x="252674" y="465175"/>
                    <a:pt x="252674" y="465175"/>
                  </a:cubicBezTo>
                  <a:lnTo>
                    <a:pt x="185875" y="540686"/>
                  </a:lnTo>
                  <a:lnTo>
                    <a:pt x="185875" y="540686"/>
                  </a:lnTo>
                  <a:cubicBezTo>
                    <a:pt x="90033" y="662667"/>
                    <a:pt x="2904" y="918245"/>
                    <a:pt x="2904" y="918245"/>
                  </a:cubicBezTo>
                  <a:lnTo>
                    <a:pt x="0" y="648146"/>
                  </a:lnTo>
                  <a:close/>
                </a:path>
              </a:pathLst>
            </a:custGeom>
            <a:solidFill>
              <a:schemeClr val="accent3">
                <a:alpha val="30000"/>
              </a:schemeClr>
            </a:solidFill>
            <a:ln w="9525" cap="flat">
              <a:noFill/>
              <a:prstDash val="solid"/>
              <a:miter/>
            </a:ln>
          </p:spPr>
          <p:txBody>
            <a:bodyPr rtlCol="0" anchor="ctr"/>
            <a:lstStyle/>
            <a:p>
              <a:endParaRPr lang="en-GB"/>
            </a:p>
          </p:txBody>
        </p:sp>
        <p:sp>
          <p:nvSpPr>
            <p:cNvPr id="20" name="TextBox 19">
              <a:extLst>
                <a:ext uri="{FF2B5EF4-FFF2-40B4-BE49-F238E27FC236}">
                  <a16:creationId xmlns:a16="http://schemas.microsoft.com/office/drawing/2014/main" id="{E9B8D4A0-D785-4CC9-9C7D-5EF2D72A2F42}"/>
                </a:ext>
              </a:extLst>
            </p:cNvPr>
            <p:cNvSpPr txBox="1"/>
            <p:nvPr/>
          </p:nvSpPr>
          <p:spPr>
            <a:xfrm>
              <a:off x="7353117" y="3236853"/>
              <a:ext cx="3337268" cy="2062103"/>
            </a:xfrm>
            <a:prstGeom prst="rect">
              <a:avLst/>
            </a:prstGeom>
            <a:noFill/>
          </p:spPr>
          <p:txBody>
            <a:bodyPr wrap="square" rtlCol="0">
              <a:spAutoFit/>
            </a:bodyPr>
            <a:lstStyle/>
            <a:p>
              <a:r>
                <a:rPr lang="ja-JP" sz="1600" dirty="0">
                  <a:solidFill>
                    <a:srgbClr val="363636"/>
                  </a:solidFill>
                </a:rPr>
                <a:t>ほとんどの肺がん患者は、ワクチン接種後に「適切な」抗体価を獲得します</a:t>
              </a:r>
            </a:p>
            <a:p>
              <a:endParaRPr lang="en-US" sz="1600" dirty="0">
                <a:solidFill>
                  <a:srgbClr val="363636"/>
                </a:solidFill>
              </a:endParaRPr>
            </a:p>
            <a:p>
              <a:endParaRPr lang="en-US" sz="1600" dirty="0">
                <a:solidFill>
                  <a:srgbClr val="363636"/>
                </a:solidFill>
              </a:endParaRPr>
            </a:p>
            <a:p>
              <a:r>
                <a:rPr lang="ja-JP" sz="1600" dirty="0">
                  <a:solidFill>
                    <a:srgbClr val="363636"/>
                  </a:solidFill>
                </a:rPr>
                <a:t>一部の患者はワクチン接種後に低い抗体価を示します</a:t>
              </a:r>
            </a:p>
            <a:p>
              <a:endParaRPr lang="en-GB" sz="1600" dirty="0">
                <a:solidFill>
                  <a:srgbClr val="363636"/>
                </a:solidFill>
              </a:endParaRPr>
            </a:p>
          </p:txBody>
        </p:sp>
        <p:sp>
          <p:nvSpPr>
            <p:cNvPr id="21" name="Rectangle: Rounded Corners 40">
              <a:extLst>
                <a:ext uri="{FF2B5EF4-FFF2-40B4-BE49-F238E27FC236}">
                  <a16:creationId xmlns:a16="http://schemas.microsoft.com/office/drawing/2014/main" id="{F2DD8EA4-2F55-46D8-B4EC-EB77715BBFFD}"/>
                </a:ext>
              </a:extLst>
            </p:cNvPr>
            <p:cNvSpPr/>
            <p:nvPr/>
          </p:nvSpPr>
          <p:spPr>
            <a:xfrm>
              <a:off x="4528333" y="3575143"/>
              <a:ext cx="1062511" cy="7510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4F2A8899-D135-4387-95B1-F362A9D8C059}"/>
                </a:ext>
              </a:extLst>
            </p:cNvPr>
            <p:cNvSpPr/>
            <p:nvPr/>
          </p:nvSpPr>
          <p:spPr>
            <a:xfrm>
              <a:off x="3967112" y="2213293"/>
              <a:ext cx="1999419" cy="13052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3" name="Straight Connector 22">
              <a:extLst>
                <a:ext uri="{FF2B5EF4-FFF2-40B4-BE49-F238E27FC236}">
                  <a16:creationId xmlns:a16="http://schemas.microsoft.com/office/drawing/2014/main" id="{C21D4F16-1668-4E6B-A330-E113EE2BED57}"/>
                </a:ext>
              </a:extLst>
            </p:cNvPr>
            <p:cNvCxnSpPr>
              <a:cxnSpLocks/>
            </p:cNvCxnSpPr>
            <p:nvPr/>
          </p:nvCxnSpPr>
          <p:spPr>
            <a:xfrm flipH="1" flipV="1">
              <a:off x="5616929" y="2811716"/>
              <a:ext cx="1577491" cy="778779"/>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B4A819-5C75-45BF-A482-606E0592A8BF}"/>
                </a:ext>
              </a:extLst>
            </p:cNvPr>
            <p:cNvCxnSpPr>
              <a:cxnSpLocks/>
            </p:cNvCxnSpPr>
            <p:nvPr/>
          </p:nvCxnSpPr>
          <p:spPr>
            <a:xfrm flipH="1" flipV="1">
              <a:off x="5616929" y="3899021"/>
              <a:ext cx="1577491" cy="778779"/>
            </a:xfrm>
            <a:prstGeom prst="line">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31" name="Oval 130">
            <a:extLst>
              <a:ext uri="{FF2B5EF4-FFF2-40B4-BE49-F238E27FC236}">
                <a16:creationId xmlns:a16="http://schemas.microsoft.com/office/drawing/2014/main" id="{50CEAA3A-315D-489A-BE83-01848BDA5165}"/>
              </a:ext>
            </a:extLst>
          </p:cNvPr>
          <p:cNvSpPr>
            <a:spLocks noChangeAspect="1"/>
          </p:cNvSpPr>
          <p:nvPr/>
        </p:nvSpPr>
        <p:spPr>
          <a:xfrm>
            <a:off x="2263314" y="503210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26476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a:t>MA07.01：免疫療法中の動的リキッドバイオプシーが、進行性非小細胞肺がんの急速な進行と早期死亡を予測 – Bonanno L、他</a:t>
            </a:r>
          </a:p>
        </p:txBody>
      </p:sp>
      <p:sp>
        <p:nvSpPr>
          <p:cNvPr id="3" name="Content Placeholder 2"/>
          <p:cNvSpPr>
            <a:spLocks noGrp="1"/>
          </p:cNvSpPr>
          <p:nvPr>
            <p:ph idx="1"/>
          </p:nvPr>
        </p:nvSpPr>
        <p:spPr>
          <a:xfrm>
            <a:off x="304799" y="1246909"/>
            <a:ext cx="11676345" cy="5055650"/>
          </a:xfrm>
        </p:spPr>
        <p:txBody>
          <a:bodyPr/>
          <a:lstStyle/>
          <a:p>
            <a:r>
              <a:rPr lang="ja-JP" b="1"/>
              <a:t>主要な結果</a:t>
            </a:r>
          </a:p>
          <a:p>
            <a:pPr>
              <a:spcBef>
                <a:spcPts val="31800"/>
              </a:spcBef>
            </a:pPr>
            <a:r>
              <a:rPr lang="ja-JP" b="1"/>
              <a:t>結論</a:t>
            </a:r>
          </a:p>
          <a:p>
            <a:pPr lvl="1"/>
            <a:r>
              <a:rPr lang="ja-JP"/>
              <a:t>進行性NSCLCの患者においては、早期のリキッドバイオプシーがICIによる悪影響のリスクを検出できる可能性があります </a:t>
            </a:r>
          </a:p>
        </p:txBody>
      </p:sp>
      <p:sp>
        <p:nvSpPr>
          <p:cNvPr id="5" name="Text Placeholder 4"/>
          <p:cNvSpPr>
            <a:spLocks noGrp="1"/>
          </p:cNvSpPr>
          <p:nvPr>
            <p:ph type="body" sz="quarter" idx="11"/>
          </p:nvPr>
        </p:nvSpPr>
        <p:spPr/>
        <p:txBody>
          <a:bodyPr/>
          <a:lstStyle/>
          <a:p>
            <a:r>
              <a:rPr lang="ja-JP"/>
              <a:t>Bonanno L、他J Thorac Oncol 2021年16（補遺）：抄録番号 MA07.01</a:t>
            </a:r>
          </a:p>
        </p:txBody>
      </p:sp>
      <p:sp>
        <p:nvSpPr>
          <p:cNvPr id="8" name="TextBox 7">
            <a:extLst>
              <a:ext uri="{FF2B5EF4-FFF2-40B4-BE49-F238E27FC236}">
                <a16:creationId xmlns:a16="http://schemas.microsoft.com/office/drawing/2014/main" id="{DFC293E1-E9C3-438B-877D-55F70BA325FF}"/>
              </a:ext>
            </a:extLst>
          </p:cNvPr>
          <p:cNvSpPr txBox="1"/>
          <p:nvPr/>
        </p:nvSpPr>
        <p:spPr>
          <a:xfrm>
            <a:off x="655547" y="2783596"/>
            <a:ext cx="3890809" cy="923330"/>
          </a:xfrm>
          <a:prstGeom prst="rect">
            <a:avLst/>
          </a:prstGeom>
          <a:noFill/>
        </p:spPr>
        <p:txBody>
          <a:bodyPr wrap="none" rtlCol="0">
            <a:spAutoFit/>
          </a:bodyPr>
          <a:lstStyle/>
          <a:p>
            <a:r>
              <a:rPr lang="ja-JP" dirty="0">
                <a:solidFill>
                  <a:schemeClr val="tx1"/>
                </a:solidFill>
              </a:rPr>
              <a:t>aOR 22.14（2.95、166.34）、p=0.003</a:t>
            </a:r>
          </a:p>
          <a:p>
            <a:r>
              <a:rPr lang="ja-JP" dirty="0">
                <a:solidFill>
                  <a:schemeClr val="tx1"/>
                </a:solidFill>
              </a:rPr>
              <a:t>aOR 68.18（5.51、828.57）、p=0.001</a:t>
            </a:r>
          </a:p>
          <a:p>
            <a:r>
              <a:rPr lang="ja-JP" dirty="0">
                <a:solidFill>
                  <a:schemeClr val="tx1"/>
                </a:solidFill>
              </a:rPr>
              <a:t>aOR 17.21（2.58、114.67）、p=0.003</a:t>
            </a:r>
          </a:p>
        </p:txBody>
      </p:sp>
      <p:sp>
        <p:nvSpPr>
          <p:cNvPr id="9" name="TextBox 8">
            <a:extLst>
              <a:ext uri="{FF2B5EF4-FFF2-40B4-BE49-F238E27FC236}">
                <a16:creationId xmlns:a16="http://schemas.microsoft.com/office/drawing/2014/main" id="{273A181A-96BE-4500-9D6E-E0D8C336868A}"/>
              </a:ext>
            </a:extLst>
          </p:cNvPr>
          <p:cNvSpPr txBox="1"/>
          <p:nvPr/>
        </p:nvSpPr>
        <p:spPr>
          <a:xfrm>
            <a:off x="538890" y="2125104"/>
            <a:ext cx="3995883" cy="584775"/>
          </a:xfrm>
          <a:prstGeom prst="rect">
            <a:avLst/>
          </a:prstGeom>
          <a:noFill/>
        </p:spPr>
        <p:txBody>
          <a:bodyPr wrap="square">
            <a:spAutoFit/>
          </a:bodyPr>
          <a:lstStyle/>
          <a:p>
            <a:r>
              <a:rPr lang="ja-JP" sz="1600" b="1">
                <a:solidFill>
                  <a:schemeClr val="tx1"/>
                </a:solidFill>
              </a:rPr>
              <a:t>T2、ΔT2-T1、ΔT2-T1/ T1でのcfDNAが</a:t>
            </a:r>
            <a:br>
              <a:rPr lang="ja-JP" sz="1600" b="1">
                <a:solidFill>
                  <a:schemeClr val="tx1"/>
                </a:solidFill>
              </a:rPr>
            </a:br>
            <a:r>
              <a:rPr lang="ja-JP" sz="1600" b="1">
                <a:solidFill>
                  <a:schemeClr val="tx1"/>
                </a:solidFill>
              </a:rPr>
              <a:t>早期死亡またはHPDに関連しています</a:t>
            </a:r>
          </a:p>
        </p:txBody>
      </p:sp>
      <p:sp>
        <p:nvSpPr>
          <p:cNvPr id="10" name="TextBox 9">
            <a:extLst>
              <a:ext uri="{FF2B5EF4-FFF2-40B4-BE49-F238E27FC236}">
                <a16:creationId xmlns:a16="http://schemas.microsoft.com/office/drawing/2014/main" id="{C586E21F-809F-458A-B51B-B173A7F7E0B4}"/>
              </a:ext>
            </a:extLst>
          </p:cNvPr>
          <p:cNvSpPr txBox="1"/>
          <p:nvPr/>
        </p:nvSpPr>
        <p:spPr>
          <a:xfrm>
            <a:off x="7638161" y="1394770"/>
            <a:ext cx="2587394" cy="584775"/>
          </a:xfrm>
          <a:prstGeom prst="rect">
            <a:avLst/>
          </a:prstGeom>
          <a:noFill/>
        </p:spPr>
        <p:txBody>
          <a:bodyPr wrap="square">
            <a:spAutoFit/>
          </a:bodyPr>
          <a:lstStyle/>
          <a:p>
            <a:pPr algn="ctr"/>
            <a:r>
              <a:rPr lang="ja-JP" sz="1600" b="1">
                <a:solidFill>
                  <a:schemeClr val="tx1"/>
                </a:solidFill>
              </a:rPr>
              <a:t>VAF最大値 ΔT2-T1/T1 が</a:t>
            </a:r>
            <a:br>
              <a:rPr lang="ja-JP" sz="1600" b="1">
                <a:solidFill>
                  <a:schemeClr val="tx1"/>
                </a:solidFill>
              </a:rPr>
            </a:br>
            <a:r>
              <a:rPr lang="ja-JP" sz="1600" b="1">
                <a:solidFill>
                  <a:schemeClr val="tx1"/>
                </a:solidFill>
              </a:rPr>
              <a:t>HPDと関連しています</a:t>
            </a:r>
          </a:p>
        </p:txBody>
      </p:sp>
      <p:sp>
        <p:nvSpPr>
          <p:cNvPr id="11" name="Freeform 21">
            <a:extLst>
              <a:ext uri="{FF2B5EF4-FFF2-40B4-BE49-F238E27FC236}">
                <a16:creationId xmlns:a16="http://schemas.microsoft.com/office/drawing/2014/main" id="{B8834783-3DD5-48B3-ADB9-0DDD29C6CD23}"/>
              </a:ext>
            </a:extLst>
          </p:cNvPr>
          <p:cNvSpPr>
            <a:spLocks/>
          </p:cNvSpPr>
          <p:nvPr/>
        </p:nvSpPr>
        <p:spPr bwMode="auto">
          <a:xfrm>
            <a:off x="5958353" y="1932391"/>
            <a:ext cx="5792788"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12" name="Group 11">
            <a:extLst>
              <a:ext uri="{FF2B5EF4-FFF2-40B4-BE49-F238E27FC236}">
                <a16:creationId xmlns:a16="http://schemas.microsoft.com/office/drawing/2014/main" id="{361CAD36-B8F3-4866-BB06-674EBCFD5BEB}"/>
              </a:ext>
            </a:extLst>
          </p:cNvPr>
          <p:cNvGrpSpPr/>
          <p:nvPr/>
        </p:nvGrpSpPr>
        <p:grpSpPr>
          <a:xfrm>
            <a:off x="5104667" y="1780639"/>
            <a:ext cx="861380" cy="2808024"/>
            <a:chOff x="6067593" y="1539410"/>
            <a:chExt cx="861380" cy="2275806"/>
          </a:xfrm>
        </p:grpSpPr>
        <p:sp>
          <p:nvSpPr>
            <p:cNvPr id="13" name="Line 7">
              <a:extLst>
                <a:ext uri="{FF2B5EF4-FFF2-40B4-BE49-F238E27FC236}">
                  <a16:creationId xmlns:a16="http://schemas.microsoft.com/office/drawing/2014/main" id="{094C4B40-96C6-48B3-A2EA-22F3BF667C6A}"/>
                </a:ext>
              </a:extLst>
            </p:cNvPr>
            <p:cNvSpPr>
              <a:spLocks noChangeShapeType="1"/>
            </p:cNvSpPr>
            <p:nvPr/>
          </p:nvSpPr>
          <p:spPr bwMode="auto">
            <a:xfrm>
              <a:off x="6842739" y="166497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8">
              <a:extLst>
                <a:ext uri="{FF2B5EF4-FFF2-40B4-BE49-F238E27FC236}">
                  <a16:creationId xmlns:a16="http://schemas.microsoft.com/office/drawing/2014/main" id="{12EE5B0B-100F-46B7-BD81-41C2A486B6D6}"/>
                </a:ext>
              </a:extLst>
            </p:cNvPr>
            <p:cNvSpPr>
              <a:spLocks noChangeShapeType="1"/>
            </p:cNvSpPr>
            <p:nvPr/>
          </p:nvSpPr>
          <p:spPr bwMode="auto">
            <a:xfrm>
              <a:off x="6842739" y="216373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9">
              <a:extLst>
                <a:ext uri="{FF2B5EF4-FFF2-40B4-BE49-F238E27FC236}">
                  <a16:creationId xmlns:a16="http://schemas.microsoft.com/office/drawing/2014/main" id="{C677786D-C8F5-468F-8F90-171698248CB6}"/>
                </a:ext>
              </a:extLst>
            </p:cNvPr>
            <p:cNvSpPr>
              <a:spLocks noChangeShapeType="1"/>
            </p:cNvSpPr>
            <p:nvPr/>
          </p:nvSpPr>
          <p:spPr bwMode="auto">
            <a:xfrm>
              <a:off x="6842739" y="267861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10">
              <a:extLst>
                <a:ext uri="{FF2B5EF4-FFF2-40B4-BE49-F238E27FC236}">
                  <a16:creationId xmlns:a16="http://schemas.microsoft.com/office/drawing/2014/main" id="{B51B1957-407F-407D-BA54-482CCF65C57E}"/>
                </a:ext>
              </a:extLst>
            </p:cNvPr>
            <p:cNvSpPr>
              <a:spLocks noChangeShapeType="1"/>
            </p:cNvSpPr>
            <p:nvPr/>
          </p:nvSpPr>
          <p:spPr bwMode="auto">
            <a:xfrm>
              <a:off x="6842739" y="318274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Line 11">
              <a:extLst>
                <a:ext uri="{FF2B5EF4-FFF2-40B4-BE49-F238E27FC236}">
                  <a16:creationId xmlns:a16="http://schemas.microsoft.com/office/drawing/2014/main" id="{7C9A68EA-2ECC-4FE7-B07A-880108C5847E}"/>
                </a:ext>
              </a:extLst>
            </p:cNvPr>
            <p:cNvSpPr>
              <a:spLocks noChangeShapeType="1"/>
            </p:cNvSpPr>
            <p:nvPr/>
          </p:nvSpPr>
          <p:spPr bwMode="auto">
            <a:xfrm>
              <a:off x="6842739" y="369225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 name="TextBox 17">
              <a:extLst>
                <a:ext uri="{FF2B5EF4-FFF2-40B4-BE49-F238E27FC236}">
                  <a16:creationId xmlns:a16="http://schemas.microsoft.com/office/drawing/2014/main" id="{FBED8E66-A7B5-4D4A-9B5D-4709DC841A1A}"/>
                </a:ext>
              </a:extLst>
            </p:cNvPr>
            <p:cNvSpPr txBox="1"/>
            <p:nvPr/>
          </p:nvSpPr>
          <p:spPr>
            <a:xfrm rot="16200000">
              <a:off x="5537334" y="2534671"/>
              <a:ext cx="1368295"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生存確率</a:t>
              </a:r>
            </a:p>
          </p:txBody>
        </p:sp>
        <p:sp>
          <p:nvSpPr>
            <p:cNvPr id="19" name="TextBox 18">
              <a:extLst>
                <a:ext uri="{FF2B5EF4-FFF2-40B4-BE49-F238E27FC236}">
                  <a16:creationId xmlns:a16="http://schemas.microsoft.com/office/drawing/2014/main" id="{63E88E5A-7DEF-4FCC-AAA0-E0CDC6D9F051}"/>
                </a:ext>
              </a:extLst>
            </p:cNvPr>
            <p:cNvSpPr txBox="1"/>
            <p:nvPr/>
          </p:nvSpPr>
          <p:spPr>
            <a:xfrm>
              <a:off x="6317540" y="1539410"/>
              <a:ext cx="532517" cy="249443"/>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1.00</a:t>
              </a:r>
            </a:p>
          </p:txBody>
        </p:sp>
        <p:sp>
          <p:nvSpPr>
            <p:cNvPr id="20" name="TextBox 19">
              <a:extLst>
                <a:ext uri="{FF2B5EF4-FFF2-40B4-BE49-F238E27FC236}">
                  <a16:creationId xmlns:a16="http://schemas.microsoft.com/office/drawing/2014/main" id="{648432E3-8885-4399-BC70-33E75D28E18D}"/>
                </a:ext>
              </a:extLst>
            </p:cNvPr>
            <p:cNvSpPr txBox="1"/>
            <p:nvPr/>
          </p:nvSpPr>
          <p:spPr>
            <a:xfrm>
              <a:off x="6317540" y="2037941"/>
              <a:ext cx="532517" cy="249443"/>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0.75</a:t>
              </a:r>
            </a:p>
          </p:txBody>
        </p:sp>
        <p:sp>
          <p:nvSpPr>
            <p:cNvPr id="21" name="TextBox 20">
              <a:extLst>
                <a:ext uri="{FF2B5EF4-FFF2-40B4-BE49-F238E27FC236}">
                  <a16:creationId xmlns:a16="http://schemas.microsoft.com/office/drawing/2014/main" id="{46EE2724-21DD-42FE-96A8-27F50E6C5496}"/>
                </a:ext>
              </a:extLst>
            </p:cNvPr>
            <p:cNvSpPr txBox="1"/>
            <p:nvPr/>
          </p:nvSpPr>
          <p:spPr>
            <a:xfrm>
              <a:off x="6317540" y="2552594"/>
              <a:ext cx="532517" cy="249443"/>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0.50</a:t>
              </a:r>
            </a:p>
          </p:txBody>
        </p:sp>
        <p:sp>
          <p:nvSpPr>
            <p:cNvPr id="22" name="TextBox 21">
              <a:extLst>
                <a:ext uri="{FF2B5EF4-FFF2-40B4-BE49-F238E27FC236}">
                  <a16:creationId xmlns:a16="http://schemas.microsoft.com/office/drawing/2014/main" id="{FF68E4E8-D4EE-4B1B-B3F0-8C7D8E5AFDD0}"/>
                </a:ext>
              </a:extLst>
            </p:cNvPr>
            <p:cNvSpPr txBox="1"/>
            <p:nvPr/>
          </p:nvSpPr>
          <p:spPr>
            <a:xfrm>
              <a:off x="6317540" y="3056497"/>
              <a:ext cx="532517" cy="249443"/>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0.25</a:t>
              </a:r>
            </a:p>
          </p:txBody>
        </p:sp>
        <p:sp>
          <p:nvSpPr>
            <p:cNvPr id="23" name="TextBox 22">
              <a:extLst>
                <a:ext uri="{FF2B5EF4-FFF2-40B4-BE49-F238E27FC236}">
                  <a16:creationId xmlns:a16="http://schemas.microsoft.com/office/drawing/2014/main" id="{2F0D5D8E-8EB8-40D4-8A9C-6A2E2E8A55E4}"/>
                </a:ext>
              </a:extLst>
            </p:cNvPr>
            <p:cNvSpPr txBox="1"/>
            <p:nvPr/>
          </p:nvSpPr>
          <p:spPr>
            <a:xfrm>
              <a:off x="6566013" y="3565773"/>
              <a:ext cx="284052" cy="249443"/>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a:t>
              </a:r>
            </a:p>
          </p:txBody>
        </p:sp>
      </p:grpSp>
      <p:sp>
        <p:nvSpPr>
          <p:cNvPr id="24" name="TextBox 23">
            <a:extLst>
              <a:ext uri="{FF2B5EF4-FFF2-40B4-BE49-F238E27FC236}">
                <a16:creationId xmlns:a16="http://schemas.microsoft.com/office/drawing/2014/main" id="{2BFCEBD2-8C69-4368-9F2F-B0076C4F0F9C}"/>
              </a:ext>
            </a:extLst>
          </p:cNvPr>
          <p:cNvSpPr txBox="1"/>
          <p:nvPr/>
        </p:nvSpPr>
        <p:spPr>
          <a:xfrm>
            <a:off x="8236364" y="4834232"/>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経過期間、月</a:t>
            </a:r>
          </a:p>
        </p:txBody>
      </p:sp>
      <p:grpSp>
        <p:nvGrpSpPr>
          <p:cNvPr id="25" name="Group 24">
            <a:extLst>
              <a:ext uri="{FF2B5EF4-FFF2-40B4-BE49-F238E27FC236}">
                <a16:creationId xmlns:a16="http://schemas.microsoft.com/office/drawing/2014/main" id="{466933A8-AA2B-47D3-A58F-385865729EAC}"/>
              </a:ext>
            </a:extLst>
          </p:cNvPr>
          <p:cNvGrpSpPr/>
          <p:nvPr/>
        </p:nvGrpSpPr>
        <p:grpSpPr>
          <a:xfrm>
            <a:off x="6061587" y="4518597"/>
            <a:ext cx="5659944" cy="360147"/>
            <a:chOff x="4792613" y="5803758"/>
            <a:chExt cx="4691476" cy="360147"/>
          </a:xfrm>
        </p:grpSpPr>
        <p:sp>
          <p:nvSpPr>
            <p:cNvPr id="26" name="Line 21">
              <a:extLst>
                <a:ext uri="{FF2B5EF4-FFF2-40B4-BE49-F238E27FC236}">
                  <a16:creationId xmlns:a16="http://schemas.microsoft.com/office/drawing/2014/main" id="{FD8C809E-FA9B-4003-85D0-440A1DBF75C5}"/>
                </a:ext>
              </a:extLst>
            </p:cNvPr>
            <p:cNvSpPr>
              <a:spLocks noChangeShapeType="1"/>
            </p:cNvSpPr>
            <p:nvPr/>
          </p:nvSpPr>
          <p:spPr bwMode="auto">
            <a:xfrm>
              <a:off x="9374690"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7" name="TextBox 26">
              <a:extLst>
                <a:ext uri="{FF2B5EF4-FFF2-40B4-BE49-F238E27FC236}">
                  <a16:creationId xmlns:a16="http://schemas.microsoft.com/office/drawing/2014/main" id="{92D06DBD-2B6D-4F78-9223-B7E0C126F248}"/>
                </a:ext>
              </a:extLst>
            </p:cNvPr>
            <p:cNvSpPr txBox="1"/>
            <p:nvPr/>
          </p:nvSpPr>
          <p:spPr>
            <a:xfrm>
              <a:off x="9259066" y="5875758"/>
              <a:ext cx="22502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36</a:t>
              </a:r>
            </a:p>
          </p:txBody>
        </p:sp>
        <p:sp>
          <p:nvSpPr>
            <p:cNvPr id="28" name="Line 21">
              <a:extLst>
                <a:ext uri="{FF2B5EF4-FFF2-40B4-BE49-F238E27FC236}">
                  <a16:creationId xmlns:a16="http://schemas.microsoft.com/office/drawing/2014/main" id="{FE4D8C4A-5057-4B7A-9681-52EF8C607697}"/>
                </a:ext>
              </a:extLst>
            </p:cNvPr>
            <p:cNvSpPr>
              <a:spLocks noChangeShapeType="1"/>
            </p:cNvSpPr>
            <p:nvPr/>
          </p:nvSpPr>
          <p:spPr bwMode="auto">
            <a:xfrm>
              <a:off x="8999053"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9" name="TextBox 28">
              <a:extLst>
                <a:ext uri="{FF2B5EF4-FFF2-40B4-BE49-F238E27FC236}">
                  <a16:creationId xmlns:a16="http://schemas.microsoft.com/office/drawing/2014/main" id="{B594DD73-BEA7-4E79-A8B1-51C7BAEAE762}"/>
                </a:ext>
              </a:extLst>
            </p:cNvPr>
            <p:cNvSpPr txBox="1"/>
            <p:nvPr/>
          </p:nvSpPr>
          <p:spPr>
            <a:xfrm>
              <a:off x="8883430" y="5875758"/>
              <a:ext cx="22502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33</a:t>
              </a:r>
            </a:p>
          </p:txBody>
        </p:sp>
        <p:sp>
          <p:nvSpPr>
            <p:cNvPr id="30" name="Line 21">
              <a:extLst>
                <a:ext uri="{FF2B5EF4-FFF2-40B4-BE49-F238E27FC236}">
                  <a16:creationId xmlns:a16="http://schemas.microsoft.com/office/drawing/2014/main" id="{2DB43F86-6642-46CE-AB48-C6A99F471537}"/>
                </a:ext>
              </a:extLst>
            </p:cNvPr>
            <p:cNvSpPr>
              <a:spLocks noChangeShapeType="1"/>
            </p:cNvSpPr>
            <p:nvPr/>
          </p:nvSpPr>
          <p:spPr bwMode="auto">
            <a:xfrm>
              <a:off x="8623416"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1" name="TextBox 30">
              <a:extLst>
                <a:ext uri="{FF2B5EF4-FFF2-40B4-BE49-F238E27FC236}">
                  <a16:creationId xmlns:a16="http://schemas.microsoft.com/office/drawing/2014/main" id="{72369924-7F6E-4B5B-A25F-F9AAFA4AEDB8}"/>
                </a:ext>
              </a:extLst>
            </p:cNvPr>
            <p:cNvSpPr txBox="1"/>
            <p:nvPr/>
          </p:nvSpPr>
          <p:spPr>
            <a:xfrm>
              <a:off x="8507792" y="5875758"/>
              <a:ext cx="22502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30</a:t>
              </a:r>
            </a:p>
          </p:txBody>
        </p:sp>
        <p:sp>
          <p:nvSpPr>
            <p:cNvPr id="32" name="Line 21">
              <a:extLst>
                <a:ext uri="{FF2B5EF4-FFF2-40B4-BE49-F238E27FC236}">
                  <a16:creationId xmlns:a16="http://schemas.microsoft.com/office/drawing/2014/main" id="{588EF430-2007-42C7-8A68-EFEF061F0014}"/>
                </a:ext>
              </a:extLst>
            </p:cNvPr>
            <p:cNvSpPr>
              <a:spLocks noChangeShapeType="1"/>
            </p:cNvSpPr>
            <p:nvPr/>
          </p:nvSpPr>
          <p:spPr bwMode="auto">
            <a:xfrm>
              <a:off x="8247779"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3" name="TextBox 32">
              <a:extLst>
                <a:ext uri="{FF2B5EF4-FFF2-40B4-BE49-F238E27FC236}">
                  <a16:creationId xmlns:a16="http://schemas.microsoft.com/office/drawing/2014/main" id="{75C78E08-0F87-4353-B1B7-F16F6D9BA599}"/>
                </a:ext>
              </a:extLst>
            </p:cNvPr>
            <p:cNvSpPr txBox="1"/>
            <p:nvPr/>
          </p:nvSpPr>
          <p:spPr>
            <a:xfrm>
              <a:off x="8132155" y="5875758"/>
              <a:ext cx="22502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27</a:t>
              </a:r>
            </a:p>
          </p:txBody>
        </p:sp>
        <p:sp>
          <p:nvSpPr>
            <p:cNvPr id="34" name="Line 21">
              <a:extLst>
                <a:ext uri="{FF2B5EF4-FFF2-40B4-BE49-F238E27FC236}">
                  <a16:creationId xmlns:a16="http://schemas.microsoft.com/office/drawing/2014/main" id="{154876ED-3822-4E4B-80D1-23F39B53AA94}"/>
                </a:ext>
              </a:extLst>
            </p:cNvPr>
            <p:cNvSpPr>
              <a:spLocks noChangeShapeType="1"/>
            </p:cNvSpPr>
            <p:nvPr/>
          </p:nvSpPr>
          <p:spPr bwMode="auto">
            <a:xfrm>
              <a:off x="7872142"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5" name="TextBox 34">
              <a:extLst>
                <a:ext uri="{FF2B5EF4-FFF2-40B4-BE49-F238E27FC236}">
                  <a16:creationId xmlns:a16="http://schemas.microsoft.com/office/drawing/2014/main" id="{A32EF8BA-FDB0-4912-AA70-0A7CCC4F5D43}"/>
                </a:ext>
              </a:extLst>
            </p:cNvPr>
            <p:cNvSpPr txBox="1"/>
            <p:nvPr/>
          </p:nvSpPr>
          <p:spPr>
            <a:xfrm>
              <a:off x="7756519" y="5875758"/>
              <a:ext cx="22502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24</a:t>
              </a:r>
            </a:p>
          </p:txBody>
        </p:sp>
        <p:sp>
          <p:nvSpPr>
            <p:cNvPr id="36" name="Line 21">
              <a:extLst>
                <a:ext uri="{FF2B5EF4-FFF2-40B4-BE49-F238E27FC236}">
                  <a16:creationId xmlns:a16="http://schemas.microsoft.com/office/drawing/2014/main" id="{41E9A069-8A07-4ACB-A21E-95E2362F6B0A}"/>
                </a:ext>
              </a:extLst>
            </p:cNvPr>
            <p:cNvSpPr>
              <a:spLocks noChangeShapeType="1"/>
            </p:cNvSpPr>
            <p:nvPr/>
          </p:nvSpPr>
          <p:spPr bwMode="auto">
            <a:xfrm>
              <a:off x="7496505"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7" name="TextBox 36">
              <a:extLst>
                <a:ext uri="{FF2B5EF4-FFF2-40B4-BE49-F238E27FC236}">
                  <a16:creationId xmlns:a16="http://schemas.microsoft.com/office/drawing/2014/main" id="{21873F6F-CC29-4E6C-89F4-82DD64D53F91}"/>
                </a:ext>
              </a:extLst>
            </p:cNvPr>
            <p:cNvSpPr txBox="1"/>
            <p:nvPr/>
          </p:nvSpPr>
          <p:spPr>
            <a:xfrm>
              <a:off x="7380882" y="5875758"/>
              <a:ext cx="22502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21</a:t>
              </a:r>
            </a:p>
          </p:txBody>
        </p:sp>
        <p:sp>
          <p:nvSpPr>
            <p:cNvPr id="38" name="Line 21">
              <a:extLst>
                <a:ext uri="{FF2B5EF4-FFF2-40B4-BE49-F238E27FC236}">
                  <a16:creationId xmlns:a16="http://schemas.microsoft.com/office/drawing/2014/main" id="{640F8DE4-CE61-4A67-BFCF-49DCFF655C26}"/>
                </a:ext>
              </a:extLst>
            </p:cNvPr>
            <p:cNvSpPr>
              <a:spLocks noChangeShapeType="1"/>
            </p:cNvSpPr>
            <p:nvPr/>
          </p:nvSpPr>
          <p:spPr bwMode="auto">
            <a:xfrm>
              <a:off x="7120868"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9" name="TextBox 38">
              <a:extLst>
                <a:ext uri="{FF2B5EF4-FFF2-40B4-BE49-F238E27FC236}">
                  <a16:creationId xmlns:a16="http://schemas.microsoft.com/office/drawing/2014/main" id="{1B743F0C-D43C-4771-89C9-8D5971A212FA}"/>
                </a:ext>
              </a:extLst>
            </p:cNvPr>
            <p:cNvSpPr txBox="1"/>
            <p:nvPr/>
          </p:nvSpPr>
          <p:spPr>
            <a:xfrm>
              <a:off x="7005244" y="5875758"/>
              <a:ext cx="22502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18</a:t>
              </a:r>
            </a:p>
          </p:txBody>
        </p:sp>
        <p:sp>
          <p:nvSpPr>
            <p:cNvPr id="40" name="Line 21">
              <a:extLst>
                <a:ext uri="{FF2B5EF4-FFF2-40B4-BE49-F238E27FC236}">
                  <a16:creationId xmlns:a16="http://schemas.microsoft.com/office/drawing/2014/main" id="{CF4BB73F-8998-4B49-8CB0-FAEF0946F129}"/>
                </a:ext>
              </a:extLst>
            </p:cNvPr>
            <p:cNvSpPr>
              <a:spLocks noChangeShapeType="1"/>
            </p:cNvSpPr>
            <p:nvPr/>
          </p:nvSpPr>
          <p:spPr bwMode="auto">
            <a:xfrm>
              <a:off x="6745231"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1" name="TextBox 40">
              <a:extLst>
                <a:ext uri="{FF2B5EF4-FFF2-40B4-BE49-F238E27FC236}">
                  <a16:creationId xmlns:a16="http://schemas.microsoft.com/office/drawing/2014/main" id="{A1C9497F-D276-4334-BF17-3743F255C8D7}"/>
                </a:ext>
              </a:extLst>
            </p:cNvPr>
            <p:cNvSpPr txBox="1"/>
            <p:nvPr/>
          </p:nvSpPr>
          <p:spPr>
            <a:xfrm>
              <a:off x="6629607" y="5875758"/>
              <a:ext cx="22502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15</a:t>
              </a:r>
            </a:p>
          </p:txBody>
        </p:sp>
        <p:sp>
          <p:nvSpPr>
            <p:cNvPr id="42" name="Line 21">
              <a:extLst>
                <a:ext uri="{FF2B5EF4-FFF2-40B4-BE49-F238E27FC236}">
                  <a16:creationId xmlns:a16="http://schemas.microsoft.com/office/drawing/2014/main" id="{8C5FC4D2-60BA-40C4-AF57-8E59CFEF5988}"/>
                </a:ext>
              </a:extLst>
            </p:cNvPr>
            <p:cNvSpPr>
              <a:spLocks noChangeShapeType="1"/>
            </p:cNvSpPr>
            <p:nvPr/>
          </p:nvSpPr>
          <p:spPr bwMode="auto">
            <a:xfrm>
              <a:off x="6369594"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3" name="TextBox 42">
              <a:extLst>
                <a:ext uri="{FF2B5EF4-FFF2-40B4-BE49-F238E27FC236}">
                  <a16:creationId xmlns:a16="http://schemas.microsoft.com/office/drawing/2014/main" id="{906CB706-2DF4-4754-80DB-9EC2585458F8}"/>
                </a:ext>
              </a:extLst>
            </p:cNvPr>
            <p:cNvSpPr txBox="1"/>
            <p:nvPr/>
          </p:nvSpPr>
          <p:spPr>
            <a:xfrm>
              <a:off x="6253971" y="5875758"/>
              <a:ext cx="22502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12</a:t>
              </a:r>
            </a:p>
          </p:txBody>
        </p:sp>
        <p:sp>
          <p:nvSpPr>
            <p:cNvPr id="44" name="Line 21">
              <a:extLst>
                <a:ext uri="{FF2B5EF4-FFF2-40B4-BE49-F238E27FC236}">
                  <a16:creationId xmlns:a16="http://schemas.microsoft.com/office/drawing/2014/main" id="{864BCDB5-09B2-472A-A508-59EEFBB0D0EC}"/>
                </a:ext>
              </a:extLst>
            </p:cNvPr>
            <p:cNvSpPr>
              <a:spLocks noChangeShapeType="1"/>
            </p:cNvSpPr>
            <p:nvPr/>
          </p:nvSpPr>
          <p:spPr bwMode="auto">
            <a:xfrm>
              <a:off x="5993957"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5" name="TextBox 44">
              <a:extLst>
                <a:ext uri="{FF2B5EF4-FFF2-40B4-BE49-F238E27FC236}">
                  <a16:creationId xmlns:a16="http://schemas.microsoft.com/office/drawing/2014/main" id="{5B5A7861-253B-4B98-BC13-46E47F871B13}"/>
                </a:ext>
              </a:extLst>
            </p:cNvPr>
            <p:cNvSpPr txBox="1"/>
            <p:nvPr/>
          </p:nvSpPr>
          <p:spPr>
            <a:xfrm>
              <a:off x="5919524" y="5875758"/>
              <a:ext cx="14264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9</a:t>
              </a:r>
            </a:p>
          </p:txBody>
        </p:sp>
        <p:sp>
          <p:nvSpPr>
            <p:cNvPr id="46" name="Line 21">
              <a:extLst>
                <a:ext uri="{FF2B5EF4-FFF2-40B4-BE49-F238E27FC236}">
                  <a16:creationId xmlns:a16="http://schemas.microsoft.com/office/drawing/2014/main" id="{53C82FAE-13E6-4DA7-A451-7A7EBB5D2D47}"/>
                </a:ext>
              </a:extLst>
            </p:cNvPr>
            <p:cNvSpPr>
              <a:spLocks noChangeShapeType="1"/>
            </p:cNvSpPr>
            <p:nvPr/>
          </p:nvSpPr>
          <p:spPr bwMode="auto">
            <a:xfrm>
              <a:off x="5618320"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7" name="TextBox 46">
              <a:extLst>
                <a:ext uri="{FF2B5EF4-FFF2-40B4-BE49-F238E27FC236}">
                  <a16:creationId xmlns:a16="http://schemas.microsoft.com/office/drawing/2014/main" id="{208A2589-EEA2-4F3E-A959-79BB0ED914EF}"/>
                </a:ext>
              </a:extLst>
            </p:cNvPr>
            <p:cNvSpPr txBox="1"/>
            <p:nvPr/>
          </p:nvSpPr>
          <p:spPr>
            <a:xfrm>
              <a:off x="5543887" y="5875758"/>
              <a:ext cx="14264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6</a:t>
              </a:r>
            </a:p>
          </p:txBody>
        </p:sp>
        <p:sp>
          <p:nvSpPr>
            <p:cNvPr id="48" name="Line 21">
              <a:extLst>
                <a:ext uri="{FF2B5EF4-FFF2-40B4-BE49-F238E27FC236}">
                  <a16:creationId xmlns:a16="http://schemas.microsoft.com/office/drawing/2014/main" id="{C3157D6B-CC66-4A59-97AD-A3111C346C26}"/>
                </a:ext>
              </a:extLst>
            </p:cNvPr>
            <p:cNvSpPr>
              <a:spLocks noChangeShapeType="1"/>
            </p:cNvSpPr>
            <p:nvPr/>
          </p:nvSpPr>
          <p:spPr bwMode="auto">
            <a:xfrm>
              <a:off x="5242683"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9" name="TextBox 48">
              <a:extLst>
                <a:ext uri="{FF2B5EF4-FFF2-40B4-BE49-F238E27FC236}">
                  <a16:creationId xmlns:a16="http://schemas.microsoft.com/office/drawing/2014/main" id="{05E75F3E-FA5E-44DC-AB81-2EC8196C40BF}"/>
                </a:ext>
              </a:extLst>
            </p:cNvPr>
            <p:cNvSpPr txBox="1"/>
            <p:nvPr/>
          </p:nvSpPr>
          <p:spPr>
            <a:xfrm>
              <a:off x="5168250" y="5875758"/>
              <a:ext cx="14264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3</a:t>
              </a:r>
            </a:p>
          </p:txBody>
        </p:sp>
        <p:sp>
          <p:nvSpPr>
            <p:cNvPr id="50" name="Line 21">
              <a:extLst>
                <a:ext uri="{FF2B5EF4-FFF2-40B4-BE49-F238E27FC236}">
                  <a16:creationId xmlns:a16="http://schemas.microsoft.com/office/drawing/2014/main" id="{9C41D2A4-175C-4186-9895-9D785CA7136A}"/>
                </a:ext>
              </a:extLst>
            </p:cNvPr>
            <p:cNvSpPr>
              <a:spLocks noChangeShapeType="1"/>
            </p:cNvSpPr>
            <p:nvPr/>
          </p:nvSpPr>
          <p:spPr bwMode="auto">
            <a:xfrm>
              <a:off x="4867046" y="5803758"/>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51" name="TextBox 50">
              <a:extLst>
                <a:ext uri="{FF2B5EF4-FFF2-40B4-BE49-F238E27FC236}">
                  <a16:creationId xmlns:a16="http://schemas.microsoft.com/office/drawing/2014/main" id="{95B06A1D-00E7-43CD-9EEE-964B6AFD3624}"/>
                </a:ext>
              </a:extLst>
            </p:cNvPr>
            <p:cNvSpPr txBox="1"/>
            <p:nvPr/>
          </p:nvSpPr>
          <p:spPr>
            <a:xfrm>
              <a:off x="4792613" y="5875758"/>
              <a:ext cx="14264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0</a:t>
              </a:r>
            </a:p>
          </p:txBody>
        </p:sp>
      </p:grpSp>
      <p:sp>
        <p:nvSpPr>
          <p:cNvPr id="52" name="TextBox 51">
            <a:extLst>
              <a:ext uri="{FF2B5EF4-FFF2-40B4-BE49-F238E27FC236}">
                <a16:creationId xmlns:a16="http://schemas.microsoft.com/office/drawing/2014/main" id="{521F48CB-7A19-45A3-928F-611F42BBFF5E}"/>
              </a:ext>
            </a:extLst>
          </p:cNvPr>
          <p:cNvSpPr txBox="1"/>
          <p:nvPr/>
        </p:nvSpPr>
        <p:spPr>
          <a:xfrm>
            <a:off x="4967375" y="4888003"/>
            <a:ext cx="990977" cy="307777"/>
          </a:xfrm>
          <a:prstGeom prst="rect">
            <a:avLst/>
          </a:prstGeom>
          <a:noFill/>
          <a:ln>
            <a:noFill/>
          </a:ln>
        </p:spPr>
        <p:txBody>
          <a:bodyPr wrap="none" rtlCol="0">
            <a:spAutoFit/>
          </a:bodyPr>
          <a:lstStyle/>
          <a:p>
            <a:pPr algn="r"/>
            <a:r>
              <a:rPr lang="ja-JP" sz="1400">
                <a:solidFill>
                  <a:schemeClr val="tx1"/>
                </a:solidFill>
              </a:rPr>
              <a:t>リスク有患者数</a:t>
            </a:r>
          </a:p>
        </p:txBody>
      </p:sp>
      <p:grpSp>
        <p:nvGrpSpPr>
          <p:cNvPr id="53" name="Group 52">
            <a:extLst>
              <a:ext uri="{FF2B5EF4-FFF2-40B4-BE49-F238E27FC236}">
                <a16:creationId xmlns:a16="http://schemas.microsoft.com/office/drawing/2014/main" id="{A6A66B60-A520-4C4E-AC75-3C66A95F483A}"/>
              </a:ext>
            </a:extLst>
          </p:cNvPr>
          <p:cNvGrpSpPr/>
          <p:nvPr/>
        </p:nvGrpSpPr>
        <p:grpSpPr>
          <a:xfrm>
            <a:off x="5962201" y="5124627"/>
            <a:ext cx="5709637" cy="288147"/>
            <a:chOff x="1518355" y="6142038"/>
            <a:chExt cx="5709637" cy="288147"/>
          </a:xfrm>
        </p:grpSpPr>
        <p:sp>
          <p:nvSpPr>
            <p:cNvPr id="54" name="TextBox 53">
              <a:extLst>
                <a:ext uri="{FF2B5EF4-FFF2-40B4-BE49-F238E27FC236}">
                  <a16:creationId xmlns:a16="http://schemas.microsoft.com/office/drawing/2014/main" id="{5C42F67C-1907-4AEB-973D-CDE49BED313F}"/>
                </a:ext>
              </a:extLst>
            </p:cNvPr>
            <p:cNvSpPr txBox="1"/>
            <p:nvPr/>
          </p:nvSpPr>
          <p:spPr>
            <a:xfrm>
              <a:off x="7055903" y="6142038"/>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3</a:t>
              </a:r>
            </a:p>
          </p:txBody>
        </p:sp>
        <p:sp>
          <p:nvSpPr>
            <p:cNvPr id="55" name="TextBox 54">
              <a:extLst>
                <a:ext uri="{FF2B5EF4-FFF2-40B4-BE49-F238E27FC236}">
                  <a16:creationId xmlns:a16="http://schemas.microsoft.com/office/drawing/2014/main" id="{2B4FCED6-DF7E-4FE0-AA13-A09B007CB7CC}"/>
                </a:ext>
              </a:extLst>
            </p:cNvPr>
            <p:cNvSpPr txBox="1"/>
            <p:nvPr/>
          </p:nvSpPr>
          <p:spPr>
            <a:xfrm>
              <a:off x="6602724" y="6142038"/>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6</a:t>
              </a:r>
            </a:p>
          </p:txBody>
        </p:sp>
        <p:sp>
          <p:nvSpPr>
            <p:cNvPr id="56" name="TextBox 55">
              <a:extLst>
                <a:ext uri="{FF2B5EF4-FFF2-40B4-BE49-F238E27FC236}">
                  <a16:creationId xmlns:a16="http://schemas.microsoft.com/office/drawing/2014/main" id="{672B719A-20CF-4042-98EA-770FF95FAC22}"/>
                </a:ext>
              </a:extLst>
            </p:cNvPr>
            <p:cNvSpPr txBox="1"/>
            <p:nvPr/>
          </p:nvSpPr>
          <p:spPr>
            <a:xfrm>
              <a:off x="6099850" y="6142038"/>
              <a:ext cx="271476"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11</a:t>
              </a:r>
            </a:p>
          </p:txBody>
        </p:sp>
        <p:sp>
          <p:nvSpPr>
            <p:cNvPr id="57" name="TextBox 56">
              <a:extLst>
                <a:ext uri="{FF2B5EF4-FFF2-40B4-BE49-F238E27FC236}">
                  <a16:creationId xmlns:a16="http://schemas.microsoft.com/office/drawing/2014/main" id="{B1C1DDB8-C152-446D-B381-F8ADB650E14E}"/>
                </a:ext>
              </a:extLst>
            </p:cNvPr>
            <p:cNvSpPr txBox="1"/>
            <p:nvPr/>
          </p:nvSpPr>
          <p:spPr>
            <a:xfrm>
              <a:off x="5646669" y="6142038"/>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12</a:t>
              </a:r>
            </a:p>
          </p:txBody>
        </p:sp>
        <p:sp>
          <p:nvSpPr>
            <p:cNvPr id="58" name="TextBox 57">
              <a:extLst>
                <a:ext uri="{FF2B5EF4-FFF2-40B4-BE49-F238E27FC236}">
                  <a16:creationId xmlns:a16="http://schemas.microsoft.com/office/drawing/2014/main" id="{F34B33B6-4C8B-4FD4-B315-7BFE4A1EE284}"/>
                </a:ext>
              </a:extLst>
            </p:cNvPr>
            <p:cNvSpPr txBox="1"/>
            <p:nvPr/>
          </p:nvSpPr>
          <p:spPr>
            <a:xfrm>
              <a:off x="5193490" y="6142038"/>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21</a:t>
              </a:r>
            </a:p>
          </p:txBody>
        </p:sp>
        <p:sp>
          <p:nvSpPr>
            <p:cNvPr id="59" name="TextBox 58">
              <a:extLst>
                <a:ext uri="{FF2B5EF4-FFF2-40B4-BE49-F238E27FC236}">
                  <a16:creationId xmlns:a16="http://schemas.microsoft.com/office/drawing/2014/main" id="{B78325A4-E97D-4D79-938B-5F8BDCF93BF1}"/>
                </a:ext>
              </a:extLst>
            </p:cNvPr>
            <p:cNvSpPr txBox="1"/>
            <p:nvPr/>
          </p:nvSpPr>
          <p:spPr>
            <a:xfrm>
              <a:off x="4740310" y="6142038"/>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28</a:t>
              </a:r>
            </a:p>
          </p:txBody>
        </p:sp>
        <p:sp>
          <p:nvSpPr>
            <p:cNvPr id="60" name="TextBox 59">
              <a:extLst>
                <a:ext uri="{FF2B5EF4-FFF2-40B4-BE49-F238E27FC236}">
                  <a16:creationId xmlns:a16="http://schemas.microsoft.com/office/drawing/2014/main" id="{9652C388-7B3D-46C0-9AFE-280201FD9237}"/>
                </a:ext>
              </a:extLst>
            </p:cNvPr>
            <p:cNvSpPr txBox="1"/>
            <p:nvPr/>
          </p:nvSpPr>
          <p:spPr>
            <a:xfrm>
              <a:off x="4287129" y="6142038"/>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35</a:t>
              </a:r>
            </a:p>
          </p:txBody>
        </p:sp>
        <p:sp>
          <p:nvSpPr>
            <p:cNvPr id="61" name="TextBox 60">
              <a:extLst>
                <a:ext uri="{FF2B5EF4-FFF2-40B4-BE49-F238E27FC236}">
                  <a16:creationId xmlns:a16="http://schemas.microsoft.com/office/drawing/2014/main" id="{EC88E49A-6B95-44EA-871B-43CE7CC1F536}"/>
                </a:ext>
              </a:extLst>
            </p:cNvPr>
            <p:cNvSpPr txBox="1"/>
            <p:nvPr/>
          </p:nvSpPr>
          <p:spPr>
            <a:xfrm>
              <a:off x="3833948" y="6142038"/>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47</a:t>
              </a:r>
            </a:p>
          </p:txBody>
        </p:sp>
        <p:sp>
          <p:nvSpPr>
            <p:cNvPr id="62" name="TextBox 61">
              <a:extLst>
                <a:ext uri="{FF2B5EF4-FFF2-40B4-BE49-F238E27FC236}">
                  <a16:creationId xmlns:a16="http://schemas.microsoft.com/office/drawing/2014/main" id="{D5CD0E65-6387-4445-956B-9DC447444199}"/>
                </a:ext>
              </a:extLst>
            </p:cNvPr>
            <p:cNvSpPr txBox="1"/>
            <p:nvPr/>
          </p:nvSpPr>
          <p:spPr>
            <a:xfrm>
              <a:off x="3380769" y="6142038"/>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80</a:t>
              </a:r>
            </a:p>
          </p:txBody>
        </p:sp>
        <p:sp>
          <p:nvSpPr>
            <p:cNvPr id="63" name="TextBox 62">
              <a:extLst>
                <a:ext uri="{FF2B5EF4-FFF2-40B4-BE49-F238E27FC236}">
                  <a16:creationId xmlns:a16="http://schemas.microsoft.com/office/drawing/2014/main" id="{84C8EE8A-B511-472F-8F4E-B1E715FFD6B4}"/>
                </a:ext>
              </a:extLst>
            </p:cNvPr>
            <p:cNvSpPr txBox="1"/>
            <p:nvPr/>
          </p:nvSpPr>
          <p:spPr>
            <a:xfrm>
              <a:off x="2927589" y="6142038"/>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95</a:t>
              </a:r>
            </a:p>
          </p:txBody>
        </p:sp>
        <p:sp>
          <p:nvSpPr>
            <p:cNvPr id="64" name="TextBox 63">
              <a:extLst>
                <a:ext uri="{FF2B5EF4-FFF2-40B4-BE49-F238E27FC236}">
                  <a16:creationId xmlns:a16="http://schemas.microsoft.com/office/drawing/2014/main" id="{9D3C49BD-2E9B-4ED8-AB00-B9BC73643083}"/>
                </a:ext>
              </a:extLst>
            </p:cNvPr>
            <p:cNvSpPr txBox="1"/>
            <p:nvPr/>
          </p:nvSpPr>
          <p:spPr>
            <a:xfrm>
              <a:off x="2424715" y="6142038"/>
              <a:ext cx="370863"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113</a:t>
              </a:r>
            </a:p>
          </p:txBody>
        </p:sp>
        <p:sp>
          <p:nvSpPr>
            <p:cNvPr id="65" name="TextBox 64">
              <a:extLst>
                <a:ext uri="{FF2B5EF4-FFF2-40B4-BE49-F238E27FC236}">
                  <a16:creationId xmlns:a16="http://schemas.microsoft.com/office/drawing/2014/main" id="{E7192B15-4130-41CF-9BB5-C40F6AA712AF}"/>
                </a:ext>
              </a:extLst>
            </p:cNvPr>
            <p:cNvSpPr txBox="1"/>
            <p:nvPr/>
          </p:nvSpPr>
          <p:spPr>
            <a:xfrm>
              <a:off x="1971535" y="6142038"/>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136</a:t>
              </a:r>
            </a:p>
          </p:txBody>
        </p:sp>
        <p:sp>
          <p:nvSpPr>
            <p:cNvPr id="66" name="TextBox 65">
              <a:extLst>
                <a:ext uri="{FF2B5EF4-FFF2-40B4-BE49-F238E27FC236}">
                  <a16:creationId xmlns:a16="http://schemas.microsoft.com/office/drawing/2014/main" id="{37CA8DF1-49DB-4BB3-A6C2-F18E7068AA90}"/>
                </a:ext>
              </a:extLst>
            </p:cNvPr>
            <p:cNvSpPr txBox="1"/>
            <p:nvPr/>
          </p:nvSpPr>
          <p:spPr>
            <a:xfrm>
              <a:off x="1518355" y="6142038"/>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166</a:t>
              </a:r>
            </a:p>
          </p:txBody>
        </p:sp>
      </p:grpSp>
      <p:grpSp>
        <p:nvGrpSpPr>
          <p:cNvPr id="67" name="Group 66">
            <a:extLst>
              <a:ext uri="{FF2B5EF4-FFF2-40B4-BE49-F238E27FC236}">
                <a16:creationId xmlns:a16="http://schemas.microsoft.com/office/drawing/2014/main" id="{12C774D2-0671-47D5-BE99-6D153AABF653}"/>
              </a:ext>
            </a:extLst>
          </p:cNvPr>
          <p:cNvGrpSpPr/>
          <p:nvPr/>
        </p:nvGrpSpPr>
        <p:grpSpPr>
          <a:xfrm>
            <a:off x="6061587" y="5447190"/>
            <a:ext cx="5610251" cy="288147"/>
            <a:chOff x="1617741" y="6142038"/>
            <a:chExt cx="5610251" cy="288147"/>
          </a:xfrm>
        </p:grpSpPr>
        <p:sp>
          <p:nvSpPr>
            <p:cNvPr id="68" name="TextBox 67">
              <a:extLst>
                <a:ext uri="{FF2B5EF4-FFF2-40B4-BE49-F238E27FC236}">
                  <a16:creationId xmlns:a16="http://schemas.microsoft.com/office/drawing/2014/main" id="{90DAD7E2-8DAD-484E-A10A-2BA0853B5F39}"/>
                </a:ext>
              </a:extLst>
            </p:cNvPr>
            <p:cNvSpPr txBox="1"/>
            <p:nvPr/>
          </p:nvSpPr>
          <p:spPr>
            <a:xfrm>
              <a:off x="7055903" y="6142038"/>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cs typeface="Arial" panose="020B0604020202020204" pitchFamily="34" charset="0"/>
                </a:rPr>
                <a:t>0</a:t>
              </a:r>
            </a:p>
          </p:txBody>
        </p:sp>
        <p:sp>
          <p:nvSpPr>
            <p:cNvPr id="69" name="TextBox 68">
              <a:extLst>
                <a:ext uri="{FF2B5EF4-FFF2-40B4-BE49-F238E27FC236}">
                  <a16:creationId xmlns:a16="http://schemas.microsoft.com/office/drawing/2014/main" id="{41B58088-0222-4313-AE69-57E7B5ECBB2F}"/>
                </a:ext>
              </a:extLst>
            </p:cNvPr>
            <p:cNvSpPr txBox="1"/>
            <p:nvPr/>
          </p:nvSpPr>
          <p:spPr>
            <a:xfrm>
              <a:off x="6602724" y="6142038"/>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cs typeface="Arial" panose="020B0604020202020204" pitchFamily="34" charset="0"/>
                </a:rPr>
                <a:t>0</a:t>
              </a:r>
            </a:p>
          </p:txBody>
        </p:sp>
        <p:sp>
          <p:nvSpPr>
            <p:cNvPr id="70" name="TextBox 69">
              <a:extLst>
                <a:ext uri="{FF2B5EF4-FFF2-40B4-BE49-F238E27FC236}">
                  <a16:creationId xmlns:a16="http://schemas.microsoft.com/office/drawing/2014/main" id="{0D475934-0170-41AD-A960-94162F73EFE8}"/>
                </a:ext>
              </a:extLst>
            </p:cNvPr>
            <p:cNvSpPr txBox="1"/>
            <p:nvPr/>
          </p:nvSpPr>
          <p:spPr>
            <a:xfrm>
              <a:off x="6149543" y="6142038"/>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cs typeface="Arial" panose="020B0604020202020204" pitchFamily="34" charset="0"/>
                </a:rPr>
                <a:t>0</a:t>
              </a:r>
            </a:p>
          </p:txBody>
        </p:sp>
        <p:sp>
          <p:nvSpPr>
            <p:cNvPr id="71" name="TextBox 70">
              <a:extLst>
                <a:ext uri="{FF2B5EF4-FFF2-40B4-BE49-F238E27FC236}">
                  <a16:creationId xmlns:a16="http://schemas.microsoft.com/office/drawing/2014/main" id="{A97F8366-5447-4ABF-BA19-4E33E591BDCB}"/>
                </a:ext>
              </a:extLst>
            </p:cNvPr>
            <p:cNvSpPr txBox="1"/>
            <p:nvPr/>
          </p:nvSpPr>
          <p:spPr>
            <a:xfrm>
              <a:off x="5696362" y="6142038"/>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cs typeface="Arial" panose="020B0604020202020204" pitchFamily="34" charset="0"/>
                </a:rPr>
                <a:t>0</a:t>
              </a:r>
            </a:p>
          </p:txBody>
        </p:sp>
        <p:sp>
          <p:nvSpPr>
            <p:cNvPr id="72" name="TextBox 71">
              <a:extLst>
                <a:ext uri="{FF2B5EF4-FFF2-40B4-BE49-F238E27FC236}">
                  <a16:creationId xmlns:a16="http://schemas.microsoft.com/office/drawing/2014/main" id="{636E2181-E396-4548-8AEC-A2AC9EAD9C40}"/>
                </a:ext>
              </a:extLst>
            </p:cNvPr>
            <p:cNvSpPr txBox="1"/>
            <p:nvPr/>
          </p:nvSpPr>
          <p:spPr>
            <a:xfrm>
              <a:off x="5243183" y="6142038"/>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cs typeface="Arial" panose="020B0604020202020204" pitchFamily="34" charset="0"/>
                </a:rPr>
                <a:t>0</a:t>
              </a:r>
            </a:p>
          </p:txBody>
        </p:sp>
        <p:sp>
          <p:nvSpPr>
            <p:cNvPr id="73" name="TextBox 72">
              <a:extLst>
                <a:ext uri="{FF2B5EF4-FFF2-40B4-BE49-F238E27FC236}">
                  <a16:creationId xmlns:a16="http://schemas.microsoft.com/office/drawing/2014/main" id="{396C4C99-CF48-49B2-8E0E-1CA53BF65750}"/>
                </a:ext>
              </a:extLst>
            </p:cNvPr>
            <p:cNvSpPr txBox="1"/>
            <p:nvPr/>
          </p:nvSpPr>
          <p:spPr>
            <a:xfrm>
              <a:off x="4790003" y="6142038"/>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cs typeface="Arial" panose="020B0604020202020204" pitchFamily="34" charset="0"/>
                </a:rPr>
                <a:t>0</a:t>
              </a:r>
            </a:p>
          </p:txBody>
        </p:sp>
        <p:sp>
          <p:nvSpPr>
            <p:cNvPr id="74" name="TextBox 73">
              <a:extLst>
                <a:ext uri="{FF2B5EF4-FFF2-40B4-BE49-F238E27FC236}">
                  <a16:creationId xmlns:a16="http://schemas.microsoft.com/office/drawing/2014/main" id="{410E0F53-8C19-4696-ABAB-747C9B1158E7}"/>
                </a:ext>
              </a:extLst>
            </p:cNvPr>
            <p:cNvSpPr txBox="1"/>
            <p:nvPr/>
          </p:nvSpPr>
          <p:spPr>
            <a:xfrm>
              <a:off x="4336822" y="6142038"/>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cs typeface="Arial" panose="020B0604020202020204" pitchFamily="34" charset="0"/>
                </a:rPr>
                <a:t>0</a:t>
              </a:r>
            </a:p>
          </p:txBody>
        </p:sp>
        <p:sp>
          <p:nvSpPr>
            <p:cNvPr id="75" name="TextBox 74">
              <a:extLst>
                <a:ext uri="{FF2B5EF4-FFF2-40B4-BE49-F238E27FC236}">
                  <a16:creationId xmlns:a16="http://schemas.microsoft.com/office/drawing/2014/main" id="{EB90A4DB-0627-4B1D-8307-0ED8FFBB8A50}"/>
                </a:ext>
              </a:extLst>
            </p:cNvPr>
            <p:cNvSpPr txBox="1"/>
            <p:nvPr/>
          </p:nvSpPr>
          <p:spPr>
            <a:xfrm>
              <a:off x="3883641" y="6142038"/>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cs typeface="Arial" panose="020B0604020202020204" pitchFamily="34" charset="0"/>
                </a:rPr>
                <a:t>0</a:t>
              </a:r>
            </a:p>
          </p:txBody>
        </p:sp>
        <p:sp>
          <p:nvSpPr>
            <p:cNvPr id="76" name="TextBox 75">
              <a:extLst>
                <a:ext uri="{FF2B5EF4-FFF2-40B4-BE49-F238E27FC236}">
                  <a16:creationId xmlns:a16="http://schemas.microsoft.com/office/drawing/2014/main" id="{A58A3BD7-C0E1-45E5-A498-4180A6843A6E}"/>
                </a:ext>
              </a:extLst>
            </p:cNvPr>
            <p:cNvSpPr txBox="1"/>
            <p:nvPr/>
          </p:nvSpPr>
          <p:spPr>
            <a:xfrm>
              <a:off x="3430462" y="6142038"/>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cs typeface="Arial" panose="020B0604020202020204" pitchFamily="34" charset="0"/>
                </a:rPr>
                <a:t>1</a:t>
              </a:r>
            </a:p>
          </p:txBody>
        </p:sp>
        <p:sp>
          <p:nvSpPr>
            <p:cNvPr id="77" name="TextBox 76">
              <a:extLst>
                <a:ext uri="{FF2B5EF4-FFF2-40B4-BE49-F238E27FC236}">
                  <a16:creationId xmlns:a16="http://schemas.microsoft.com/office/drawing/2014/main" id="{F94CB501-5672-4C93-A338-8B7B60A170A3}"/>
                </a:ext>
              </a:extLst>
            </p:cNvPr>
            <p:cNvSpPr txBox="1"/>
            <p:nvPr/>
          </p:nvSpPr>
          <p:spPr>
            <a:xfrm>
              <a:off x="2977282" y="6142038"/>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cs typeface="Arial" panose="020B0604020202020204" pitchFamily="34" charset="0"/>
                </a:rPr>
                <a:t>1</a:t>
              </a:r>
            </a:p>
          </p:txBody>
        </p:sp>
        <p:sp>
          <p:nvSpPr>
            <p:cNvPr id="78" name="TextBox 77">
              <a:extLst>
                <a:ext uri="{FF2B5EF4-FFF2-40B4-BE49-F238E27FC236}">
                  <a16:creationId xmlns:a16="http://schemas.microsoft.com/office/drawing/2014/main" id="{7D3C079D-C14F-40B8-9652-D435B6391C95}"/>
                </a:ext>
              </a:extLst>
            </p:cNvPr>
            <p:cNvSpPr txBox="1"/>
            <p:nvPr/>
          </p:nvSpPr>
          <p:spPr>
            <a:xfrm>
              <a:off x="2524102" y="6142038"/>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cs typeface="Arial" panose="020B0604020202020204" pitchFamily="34" charset="0"/>
                </a:rPr>
                <a:t>1</a:t>
              </a:r>
            </a:p>
          </p:txBody>
        </p:sp>
        <p:sp>
          <p:nvSpPr>
            <p:cNvPr id="79" name="TextBox 78">
              <a:extLst>
                <a:ext uri="{FF2B5EF4-FFF2-40B4-BE49-F238E27FC236}">
                  <a16:creationId xmlns:a16="http://schemas.microsoft.com/office/drawing/2014/main" id="{EC45D78D-B21D-44D6-B7C2-27069C4DDB65}"/>
                </a:ext>
              </a:extLst>
            </p:cNvPr>
            <p:cNvSpPr txBox="1"/>
            <p:nvPr/>
          </p:nvSpPr>
          <p:spPr>
            <a:xfrm>
              <a:off x="2070921" y="6142038"/>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cs typeface="Arial" panose="020B0604020202020204" pitchFamily="34" charset="0"/>
                </a:rPr>
                <a:t>4</a:t>
              </a:r>
            </a:p>
          </p:txBody>
        </p:sp>
        <p:sp>
          <p:nvSpPr>
            <p:cNvPr id="80" name="TextBox 79">
              <a:extLst>
                <a:ext uri="{FF2B5EF4-FFF2-40B4-BE49-F238E27FC236}">
                  <a16:creationId xmlns:a16="http://schemas.microsoft.com/office/drawing/2014/main" id="{FA620DD0-0A36-4285-924F-103D00D722E8}"/>
                </a:ext>
              </a:extLst>
            </p:cNvPr>
            <p:cNvSpPr txBox="1"/>
            <p:nvPr/>
          </p:nvSpPr>
          <p:spPr>
            <a:xfrm>
              <a:off x="1617741" y="6142038"/>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cs typeface="Arial" panose="020B0604020202020204" pitchFamily="34" charset="0"/>
                </a:rPr>
                <a:t>5</a:t>
              </a:r>
            </a:p>
          </p:txBody>
        </p:sp>
      </p:grpSp>
      <p:sp>
        <p:nvSpPr>
          <p:cNvPr id="81" name="TextBox 80">
            <a:extLst>
              <a:ext uri="{FF2B5EF4-FFF2-40B4-BE49-F238E27FC236}">
                <a16:creationId xmlns:a16="http://schemas.microsoft.com/office/drawing/2014/main" id="{DCEEAD63-F9AC-48FB-BD02-CE82E53CEC49}"/>
              </a:ext>
            </a:extLst>
          </p:cNvPr>
          <p:cNvSpPr txBox="1"/>
          <p:nvPr/>
        </p:nvSpPr>
        <p:spPr>
          <a:xfrm>
            <a:off x="8250558" y="2088453"/>
            <a:ext cx="2759089" cy="307777"/>
          </a:xfrm>
          <a:prstGeom prst="rect">
            <a:avLst/>
          </a:prstGeom>
          <a:noFill/>
        </p:spPr>
        <p:txBody>
          <a:bodyPr wrap="none" rtlCol="0">
            <a:spAutoFit/>
          </a:bodyPr>
          <a:lstStyle/>
          <a:p>
            <a:r>
              <a:rPr lang="ja-JP" sz="1400">
                <a:solidFill>
                  <a:schemeClr val="tx1"/>
                </a:solidFill>
              </a:rPr>
              <a:t>OR 13.5（1.34、135.97）、p=0.027</a:t>
            </a:r>
          </a:p>
        </p:txBody>
      </p:sp>
      <p:sp>
        <p:nvSpPr>
          <p:cNvPr id="82" name="TextBox 81">
            <a:extLst>
              <a:ext uri="{FF2B5EF4-FFF2-40B4-BE49-F238E27FC236}">
                <a16:creationId xmlns:a16="http://schemas.microsoft.com/office/drawing/2014/main" id="{2DCF9716-4CD4-4F7D-83E5-616F5799EBC2}"/>
              </a:ext>
            </a:extLst>
          </p:cNvPr>
          <p:cNvSpPr txBox="1"/>
          <p:nvPr/>
        </p:nvSpPr>
        <p:spPr>
          <a:xfrm>
            <a:off x="10349959" y="2510214"/>
            <a:ext cx="744114" cy="523220"/>
          </a:xfrm>
          <a:prstGeom prst="rect">
            <a:avLst/>
          </a:prstGeom>
          <a:noFill/>
        </p:spPr>
        <p:txBody>
          <a:bodyPr wrap="none" rtlCol="0">
            <a:spAutoFit/>
          </a:bodyPr>
          <a:lstStyle/>
          <a:p>
            <a:r>
              <a:rPr lang="ja-JP" sz="1400" dirty="0">
                <a:solidFill>
                  <a:schemeClr val="accent1"/>
                </a:solidFill>
              </a:rPr>
              <a:t>非HPD</a:t>
            </a:r>
          </a:p>
          <a:p>
            <a:r>
              <a:rPr lang="ja-JP" sz="1400" dirty="0">
                <a:solidFill>
                  <a:srgbClr val="FF6600"/>
                </a:solidFill>
              </a:rPr>
              <a:t>HPD</a:t>
            </a:r>
          </a:p>
        </p:txBody>
      </p:sp>
      <p:sp>
        <p:nvSpPr>
          <p:cNvPr id="83" name="TextBox 82">
            <a:extLst>
              <a:ext uri="{FF2B5EF4-FFF2-40B4-BE49-F238E27FC236}">
                <a16:creationId xmlns:a16="http://schemas.microsoft.com/office/drawing/2014/main" id="{97C5ADEA-1E9A-4C6F-BACE-655685888358}"/>
              </a:ext>
            </a:extLst>
          </p:cNvPr>
          <p:cNvSpPr txBox="1"/>
          <p:nvPr/>
        </p:nvSpPr>
        <p:spPr>
          <a:xfrm>
            <a:off x="5146872" y="5114812"/>
            <a:ext cx="843501" cy="307777"/>
          </a:xfrm>
          <a:prstGeom prst="rect">
            <a:avLst/>
          </a:prstGeom>
          <a:noFill/>
        </p:spPr>
        <p:txBody>
          <a:bodyPr wrap="none" rtlCol="0">
            <a:spAutoFit/>
          </a:bodyPr>
          <a:lstStyle/>
          <a:p>
            <a:pPr algn="r"/>
            <a:r>
              <a:rPr lang="ja-JP" sz="1400">
                <a:solidFill>
                  <a:schemeClr val="accent1"/>
                </a:solidFill>
              </a:rPr>
              <a:t>非HPD</a:t>
            </a:r>
          </a:p>
        </p:txBody>
      </p:sp>
      <p:sp>
        <p:nvSpPr>
          <p:cNvPr id="84" name="TextBox 83">
            <a:extLst>
              <a:ext uri="{FF2B5EF4-FFF2-40B4-BE49-F238E27FC236}">
                <a16:creationId xmlns:a16="http://schemas.microsoft.com/office/drawing/2014/main" id="{A04FA72F-43E9-4B93-8F79-8E135D368626}"/>
              </a:ext>
            </a:extLst>
          </p:cNvPr>
          <p:cNvSpPr txBox="1"/>
          <p:nvPr/>
        </p:nvSpPr>
        <p:spPr>
          <a:xfrm>
            <a:off x="5425795" y="5437375"/>
            <a:ext cx="564578" cy="307777"/>
          </a:xfrm>
          <a:prstGeom prst="rect">
            <a:avLst/>
          </a:prstGeom>
          <a:noFill/>
        </p:spPr>
        <p:txBody>
          <a:bodyPr wrap="none" rtlCol="0">
            <a:spAutoFit/>
          </a:bodyPr>
          <a:lstStyle/>
          <a:p>
            <a:pPr algn="r"/>
            <a:r>
              <a:rPr lang="ja-JP" sz="1400">
                <a:solidFill>
                  <a:srgbClr val="FF6600"/>
                </a:solidFill>
              </a:rPr>
              <a:t>HPD</a:t>
            </a:r>
          </a:p>
        </p:txBody>
      </p:sp>
      <p:grpSp>
        <p:nvGrpSpPr>
          <p:cNvPr id="85" name="Group 84">
            <a:extLst>
              <a:ext uri="{FF2B5EF4-FFF2-40B4-BE49-F238E27FC236}">
                <a16:creationId xmlns:a16="http://schemas.microsoft.com/office/drawing/2014/main" id="{55AB39EF-E53A-4481-A0E3-1C0AC2C6FE0D}"/>
              </a:ext>
            </a:extLst>
          </p:cNvPr>
          <p:cNvGrpSpPr/>
          <p:nvPr/>
        </p:nvGrpSpPr>
        <p:grpSpPr>
          <a:xfrm>
            <a:off x="6151385" y="1936205"/>
            <a:ext cx="5669381" cy="2089526"/>
            <a:chOff x="6289033" y="2580754"/>
            <a:chExt cx="5669381" cy="2089526"/>
          </a:xfrm>
        </p:grpSpPr>
        <p:sp>
          <p:nvSpPr>
            <p:cNvPr id="86" name="Freeform: Shape 166">
              <a:extLst>
                <a:ext uri="{FF2B5EF4-FFF2-40B4-BE49-F238E27FC236}">
                  <a16:creationId xmlns:a16="http://schemas.microsoft.com/office/drawing/2014/main" id="{4E96F039-08D6-40AF-941E-D929E86D88ED}"/>
                </a:ext>
              </a:extLst>
            </p:cNvPr>
            <p:cNvSpPr/>
            <p:nvPr/>
          </p:nvSpPr>
          <p:spPr>
            <a:xfrm>
              <a:off x="6289033" y="2580754"/>
              <a:ext cx="5669381" cy="2024081"/>
            </a:xfrm>
            <a:custGeom>
              <a:avLst/>
              <a:gdLst>
                <a:gd name="connsiteX0" fmla="*/ 7157440 w 7157229"/>
                <a:gd name="connsiteY0" fmla="*/ 2486299 h 2505356"/>
                <a:gd name="connsiteX1" fmla="*/ 5692346 w 7157229"/>
                <a:gd name="connsiteY1" fmla="*/ 2505426 h 2505356"/>
                <a:gd name="connsiteX2" fmla="*/ 5691230 w 7157229"/>
                <a:gd name="connsiteY2" fmla="*/ 2417561 h 2505356"/>
                <a:gd name="connsiteX3" fmla="*/ 5691158 w 7157229"/>
                <a:gd name="connsiteY3" fmla="*/ 2413036 h 2505356"/>
                <a:gd name="connsiteX4" fmla="*/ 5690186 w 7157229"/>
                <a:gd name="connsiteY4" fmla="*/ 2340416 h 2505356"/>
                <a:gd name="connsiteX5" fmla="*/ 5690186 w 7157229"/>
                <a:gd name="connsiteY5" fmla="*/ 2339268 h 2505356"/>
                <a:gd name="connsiteX6" fmla="*/ 5689826 w 7157229"/>
                <a:gd name="connsiteY6" fmla="*/ 2312498 h 2505356"/>
                <a:gd name="connsiteX7" fmla="*/ 5689790 w 7157229"/>
                <a:gd name="connsiteY7" fmla="*/ 2310219 h 2505356"/>
                <a:gd name="connsiteX8" fmla="*/ 5689718 w 7157229"/>
                <a:gd name="connsiteY8" fmla="*/ 2304748 h 2505356"/>
                <a:gd name="connsiteX9" fmla="*/ 5546582 w 7157229"/>
                <a:gd name="connsiteY9" fmla="*/ 2306616 h 2505356"/>
                <a:gd name="connsiteX10" fmla="*/ 5546078 w 7157229"/>
                <a:gd name="connsiteY10" fmla="*/ 2268319 h 2505356"/>
                <a:gd name="connsiteX11" fmla="*/ 4494842 w 7157229"/>
                <a:gd name="connsiteY11" fmla="*/ 2282042 h 2505356"/>
                <a:gd name="connsiteX12" fmla="*/ 4493546 w 7157229"/>
                <a:gd name="connsiteY12" fmla="*/ 2183921 h 2505356"/>
                <a:gd name="connsiteX13" fmla="*/ 4108813 w 7157229"/>
                <a:gd name="connsiteY13" fmla="*/ 2188943 h 2505356"/>
                <a:gd name="connsiteX14" fmla="*/ 4108201 w 7157229"/>
                <a:gd name="connsiteY14" fmla="*/ 2142031 h 2505356"/>
                <a:gd name="connsiteX15" fmla="*/ 3733801 w 7157229"/>
                <a:gd name="connsiteY15" fmla="*/ 2146916 h 2505356"/>
                <a:gd name="connsiteX16" fmla="*/ 3733297 w 7157229"/>
                <a:gd name="connsiteY16" fmla="*/ 2107752 h 2505356"/>
                <a:gd name="connsiteX17" fmla="*/ 3634405 w 7157229"/>
                <a:gd name="connsiteY17" fmla="*/ 2109044 h 2505356"/>
                <a:gd name="connsiteX18" fmla="*/ 3633685 w 7157229"/>
                <a:gd name="connsiteY18" fmla="*/ 2054050 h 2505356"/>
                <a:gd name="connsiteX19" fmla="*/ 3507865 w 7157229"/>
                <a:gd name="connsiteY19" fmla="*/ 2055692 h 2505356"/>
                <a:gd name="connsiteX20" fmla="*/ 3507253 w 7157229"/>
                <a:gd name="connsiteY20" fmla="*/ 2008100 h 2505356"/>
                <a:gd name="connsiteX21" fmla="*/ 3217129 w 7157229"/>
                <a:gd name="connsiteY21" fmla="*/ 2011887 h 2505356"/>
                <a:gd name="connsiteX22" fmla="*/ 3216553 w 7157229"/>
                <a:gd name="connsiteY22" fmla="*/ 1969846 h 2505356"/>
                <a:gd name="connsiteX23" fmla="*/ 3071941 w 7157229"/>
                <a:gd name="connsiteY23" fmla="*/ 1971733 h 2505356"/>
                <a:gd name="connsiteX24" fmla="*/ 3071473 w 7157229"/>
                <a:gd name="connsiteY24" fmla="*/ 1935463 h 2505356"/>
                <a:gd name="connsiteX25" fmla="*/ 2930136 w 7157229"/>
                <a:gd name="connsiteY25" fmla="*/ 1937310 h 2505356"/>
                <a:gd name="connsiteX26" fmla="*/ 2929705 w 7157229"/>
                <a:gd name="connsiteY26" fmla="*/ 1904863 h 2505356"/>
                <a:gd name="connsiteX27" fmla="*/ 2785200 w 7157229"/>
                <a:gd name="connsiteY27" fmla="*/ 1906753 h 2505356"/>
                <a:gd name="connsiteX28" fmla="*/ 2784696 w 7157229"/>
                <a:gd name="connsiteY28" fmla="*/ 1870382 h 2505356"/>
                <a:gd name="connsiteX29" fmla="*/ 2678064 w 7157229"/>
                <a:gd name="connsiteY29" fmla="*/ 1871775 h 2505356"/>
                <a:gd name="connsiteX30" fmla="*/ 2677344 w 7157229"/>
                <a:gd name="connsiteY30" fmla="*/ 1816782 h 2505356"/>
                <a:gd name="connsiteX31" fmla="*/ 2498352 w 7157229"/>
                <a:gd name="connsiteY31" fmla="*/ 1819118 h 2505356"/>
                <a:gd name="connsiteX32" fmla="*/ 2497164 w 7157229"/>
                <a:gd name="connsiteY32" fmla="*/ 1728905 h 2505356"/>
                <a:gd name="connsiteX33" fmla="*/ 2456196 w 7157229"/>
                <a:gd name="connsiteY33" fmla="*/ 1729438 h 2505356"/>
                <a:gd name="connsiteX34" fmla="*/ 2455044 w 7157229"/>
                <a:gd name="connsiteY34" fmla="*/ 1640572 h 2505356"/>
                <a:gd name="connsiteX35" fmla="*/ 2375772 w 7157229"/>
                <a:gd name="connsiteY35" fmla="*/ 1641609 h 2505356"/>
                <a:gd name="connsiteX36" fmla="*/ 2374368 w 7157229"/>
                <a:gd name="connsiteY36" fmla="*/ 1533771 h 2505356"/>
                <a:gd name="connsiteX37" fmla="*/ 2222376 w 7157229"/>
                <a:gd name="connsiteY37" fmla="*/ 1535755 h 2505356"/>
                <a:gd name="connsiteX38" fmla="*/ 2221800 w 7157229"/>
                <a:gd name="connsiteY38" fmla="*/ 1492285 h 2505356"/>
                <a:gd name="connsiteX39" fmla="*/ 2115672 w 7157229"/>
                <a:gd name="connsiteY39" fmla="*/ 1493670 h 2505356"/>
                <a:gd name="connsiteX40" fmla="*/ 2114880 w 7157229"/>
                <a:gd name="connsiteY40" fmla="*/ 1434854 h 2505356"/>
                <a:gd name="connsiteX41" fmla="*/ 2077224 w 7157229"/>
                <a:gd name="connsiteY41" fmla="*/ 1435343 h 2505356"/>
                <a:gd name="connsiteX42" fmla="*/ 2076576 w 7157229"/>
                <a:gd name="connsiteY42" fmla="*/ 1384724 h 2505356"/>
                <a:gd name="connsiteX43" fmla="*/ 2031324 w 7157229"/>
                <a:gd name="connsiteY43" fmla="*/ 1385314 h 2505356"/>
                <a:gd name="connsiteX44" fmla="*/ 2030784 w 7157229"/>
                <a:gd name="connsiteY44" fmla="*/ 1342496 h 2505356"/>
                <a:gd name="connsiteX45" fmla="*/ 1775076 w 7157229"/>
                <a:gd name="connsiteY45" fmla="*/ 1345833 h 2505356"/>
                <a:gd name="connsiteX46" fmla="*/ 1774644 w 7157229"/>
                <a:gd name="connsiteY46" fmla="*/ 1312241 h 2505356"/>
                <a:gd name="connsiteX47" fmla="*/ 1679208 w 7157229"/>
                <a:gd name="connsiteY47" fmla="*/ 1313487 h 2505356"/>
                <a:gd name="connsiteX48" fmla="*/ 1678848 w 7157229"/>
                <a:gd name="connsiteY48" fmla="*/ 1285216 h 2505356"/>
                <a:gd name="connsiteX49" fmla="*/ 1518575 w 7157229"/>
                <a:gd name="connsiteY49" fmla="*/ 1287308 h 2505356"/>
                <a:gd name="connsiteX50" fmla="*/ 1517495 w 7157229"/>
                <a:gd name="connsiteY50" fmla="*/ 1204994 h 2505356"/>
                <a:gd name="connsiteX51" fmla="*/ 1434696 w 7157229"/>
                <a:gd name="connsiteY51" fmla="*/ 1206074 h 2505356"/>
                <a:gd name="connsiteX52" fmla="*/ 1434299 w 7157229"/>
                <a:gd name="connsiteY52" fmla="*/ 1174329 h 2505356"/>
                <a:gd name="connsiteX53" fmla="*/ 1377311 w 7157229"/>
                <a:gd name="connsiteY53" fmla="*/ 1175074 h 2505356"/>
                <a:gd name="connsiteX54" fmla="*/ 1376591 w 7157229"/>
                <a:gd name="connsiteY54" fmla="*/ 1120779 h 2505356"/>
                <a:gd name="connsiteX55" fmla="*/ 1285475 w 7157229"/>
                <a:gd name="connsiteY55" fmla="*/ 1121967 h 2505356"/>
                <a:gd name="connsiteX56" fmla="*/ 1284935 w 7157229"/>
                <a:gd name="connsiteY56" fmla="*/ 1082572 h 2505356"/>
                <a:gd name="connsiteX57" fmla="*/ 1243427 w 7157229"/>
                <a:gd name="connsiteY57" fmla="*/ 1083115 h 2505356"/>
                <a:gd name="connsiteX58" fmla="*/ 1243031 w 7157229"/>
                <a:gd name="connsiteY58" fmla="*/ 1051968 h 2505356"/>
                <a:gd name="connsiteX59" fmla="*/ 1220423 w 7157229"/>
                <a:gd name="connsiteY59" fmla="*/ 1052264 h 2505356"/>
                <a:gd name="connsiteX60" fmla="*/ 1219775 w 7157229"/>
                <a:gd name="connsiteY60" fmla="*/ 1002342 h 2505356"/>
                <a:gd name="connsiteX61" fmla="*/ 1132249 w 7157229"/>
                <a:gd name="connsiteY61" fmla="*/ 1003487 h 2505356"/>
                <a:gd name="connsiteX62" fmla="*/ 1131982 w 7157229"/>
                <a:gd name="connsiteY62" fmla="*/ 983064 h 2505356"/>
                <a:gd name="connsiteX63" fmla="*/ 1059363 w 7157229"/>
                <a:gd name="connsiteY63" fmla="*/ 984011 h 2505356"/>
                <a:gd name="connsiteX64" fmla="*/ 1058452 w 7157229"/>
                <a:gd name="connsiteY64" fmla="*/ 914020 h 2505356"/>
                <a:gd name="connsiteX65" fmla="*/ 979579 w 7157229"/>
                <a:gd name="connsiteY65" fmla="*/ 915049 h 2505356"/>
                <a:gd name="connsiteX66" fmla="*/ 978820 w 7157229"/>
                <a:gd name="connsiteY66" fmla="*/ 856733 h 2505356"/>
                <a:gd name="connsiteX67" fmla="*/ 845706 w 7157229"/>
                <a:gd name="connsiteY67" fmla="*/ 858468 h 2505356"/>
                <a:gd name="connsiteX68" fmla="*/ 845037 w 7157229"/>
                <a:gd name="connsiteY68" fmla="*/ 807201 h 2505356"/>
                <a:gd name="connsiteX69" fmla="*/ 807291 w 7157229"/>
                <a:gd name="connsiteY69" fmla="*/ 807694 h 2505356"/>
                <a:gd name="connsiteX70" fmla="*/ 806833 w 7157229"/>
                <a:gd name="connsiteY70" fmla="*/ 772723 h 2505356"/>
                <a:gd name="connsiteX71" fmla="*/ 757560 w 7157229"/>
                <a:gd name="connsiteY71" fmla="*/ 773364 h 2505356"/>
                <a:gd name="connsiteX72" fmla="*/ 756952 w 7157229"/>
                <a:gd name="connsiteY72" fmla="*/ 726622 h 2505356"/>
                <a:gd name="connsiteX73" fmla="*/ 688606 w 7157229"/>
                <a:gd name="connsiteY73" fmla="*/ 727514 h 2505356"/>
                <a:gd name="connsiteX74" fmla="*/ 687644 w 7157229"/>
                <a:gd name="connsiteY74" fmla="*/ 653747 h 2505356"/>
                <a:gd name="connsiteX75" fmla="*/ 619849 w 7157229"/>
                <a:gd name="connsiteY75" fmla="*/ 654632 h 2505356"/>
                <a:gd name="connsiteX76" fmla="*/ 618643 w 7157229"/>
                <a:gd name="connsiteY76" fmla="*/ 562242 h 2505356"/>
                <a:gd name="connsiteX77" fmla="*/ 505052 w 7157229"/>
                <a:gd name="connsiteY77" fmla="*/ 563721 h 2505356"/>
                <a:gd name="connsiteX78" fmla="*/ 504131 w 7157229"/>
                <a:gd name="connsiteY78" fmla="*/ 493280 h 2505356"/>
                <a:gd name="connsiteX79" fmla="*/ 463210 w 7157229"/>
                <a:gd name="connsiteY79" fmla="*/ 493817 h 2505356"/>
                <a:gd name="connsiteX80" fmla="*/ 462500 w 7157229"/>
                <a:gd name="connsiteY80" fmla="*/ 439471 h 2505356"/>
                <a:gd name="connsiteX81" fmla="*/ 421079 w 7157229"/>
                <a:gd name="connsiteY81" fmla="*/ 440011 h 2505356"/>
                <a:gd name="connsiteX82" fmla="*/ 420229 w 7157229"/>
                <a:gd name="connsiteY82" fmla="*/ 374995 h 2505356"/>
                <a:gd name="connsiteX83" fmla="*/ 363558 w 7157229"/>
                <a:gd name="connsiteY83" fmla="*/ 375733 h 2505356"/>
                <a:gd name="connsiteX84" fmla="*/ 362543 w 7157229"/>
                <a:gd name="connsiteY84" fmla="*/ 297991 h 2505356"/>
                <a:gd name="connsiteX85" fmla="*/ 275477 w 7157229"/>
                <a:gd name="connsiteY85" fmla="*/ 299128 h 2505356"/>
                <a:gd name="connsiteX86" fmla="*/ 275066 w 7157229"/>
                <a:gd name="connsiteY86" fmla="*/ 267733 h 2505356"/>
                <a:gd name="connsiteX87" fmla="*/ 252717 w 7157229"/>
                <a:gd name="connsiteY87" fmla="*/ 268025 h 2505356"/>
                <a:gd name="connsiteX88" fmla="*/ 251465 w 7157229"/>
                <a:gd name="connsiteY88" fmla="*/ 172009 h 2505356"/>
                <a:gd name="connsiteX89" fmla="*/ 191467 w 7157229"/>
                <a:gd name="connsiteY89" fmla="*/ 172794 h 2505356"/>
                <a:gd name="connsiteX90" fmla="*/ 190510 w 7157229"/>
                <a:gd name="connsiteY90" fmla="*/ 99375 h 2505356"/>
                <a:gd name="connsiteX91" fmla="*/ 134036 w 7157229"/>
                <a:gd name="connsiteY91" fmla="*/ 100113 h 2505356"/>
                <a:gd name="connsiteX92" fmla="*/ 133680 w 7157229"/>
                <a:gd name="connsiteY92" fmla="*/ 72642 h 2505356"/>
                <a:gd name="connsiteX93" fmla="*/ 76562 w 7157229"/>
                <a:gd name="connsiteY93" fmla="*/ 73387 h 2505356"/>
                <a:gd name="connsiteX94" fmla="*/ 75605 w 7157229"/>
                <a:gd name="connsiteY94" fmla="*/ 69 h 2505356"/>
                <a:gd name="connsiteX95" fmla="*/ 210 w 7157229"/>
                <a:gd name="connsiteY95" fmla="*/ 1052 h 250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157229" h="2505356">
                  <a:moveTo>
                    <a:pt x="7157440" y="2486299"/>
                  </a:moveTo>
                  <a:lnTo>
                    <a:pt x="5692346" y="2505426"/>
                  </a:lnTo>
                  <a:lnTo>
                    <a:pt x="5691230" y="2417561"/>
                  </a:lnTo>
                  <a:lnTo>
                    <a:pt x="5691158" y="2413036"/>
                  </a:lnTo>
                  <a:lnTo>
                    <a:pt x="5690186" y="2340416"/>
                  </a:lnTo>
                  <a:lnTo>
                    <a:pt x="5690186" y="2339268"/>
                  </a:lnTo>
                  <a:lnTo>
                    <a:pt x="5689826" y="2312498"/>
                  </a:lnTo>
                  <a:lnTo>
                    <a:pt x="5689790" y="2310219"/>
                  </a:lnTo>
                  <a:lnTo>
                    <a:pt x="5689718" y="2304748"/>
                  </a:lnTo>
                  <a:lnTo>
                    <a:pt x="5546582" y="2306616"/>
                  </a:lnTo>
                  <a:lnTo>
                    <a:pt x="5546078" y="2268319"/>
                  </a:lnTo>
                  <a:lnTo>
                    <a:pt x="4494842" y="2282042"/>
                  </a:lnTo>
                  <a:lnTo>
                    <a:pt x="4493546" y="2183921"/>
                  </a:lnTo>
                  <a:lnTo>
                    <a:pt x="4108813" y="2188943"/>
                  </a:lnTo>
                  <a:lnTo>
                    <a:pt x="4108201" y="2142031"/>
                  </a:lnTo>
                  <a:lnTo>
                    <a:pt x="3733801" y="2146916"/>
                  </a:lnTo>
                  <a:lnTo>
                    <a:pt x="3733297" y="2107752"/>
                  </a:lnTo>
                  <a:lnTo>
                    <a:pt x="3634405" y="2109044"/>
                  </a:lnTo>
                  <a:lnTo>
                    <a:pt x="3633685" y="2054050"/>
                  </a:lnTo>
                  <a:lnTo>
                    <a:pt x="3507865" y="2055692"/>
                  </a:lnTo>
                  <a:lnTo>
                    <a:pt x="3507253" y="2008100"/>
                  </a:lnTo>
                  <a:lnTo>
                    <a:pt x="3217129" y="2011887"/>
                  </a:lnTo>
                  <a:lnTo>
                    <a:pt x="3216553" y="1969846"/>
                  </a:lnTo>
                  <a:lnTo>
                    <a:pt x="3071941" y="1971733"/>
                  </a:lnTo>
                  <a:lnTo>
                    <a:pt x="3071473" y="1935463"/>
                  </a:lnTo>
                  <a:lnTo>
                    <a:pt x="2930136" y="1937310"/>
                  </a:lnTo>
                  <a:lnTo>
                    <a:pt x="2929705" y="1904863"/>
                  </a:lnTo>
                  <a:lnTo>
                    <a:pt x="2785200" y="1906753"/>
                  </a:lnTo>
                  <a:lnTo>
                    <a:pt x="2784696" y="1870382"/>
                  </a:lnTo>
                  <a:lnTo>
                    <a:pt x="2678064" y="1871775"/>
                  </a:lnTo>
                  <a:lnTo>
                    <a:pt x="2677344" y="1816782"/>
                  </a:lnTo>
                  <a:lnTo>
                    <a:pt x="2498352" y="1819118"/>
                  </a:lnTo>
                  <a:lnTo>
                    <a:pt x="2497164" y="1728905"/>
                  </a:lnTo>
                  <a:lnTo>
                    <a:pt x="2456196" y="1729438"/>
                  </a:lnTo>
                  <a:lnTo>
                    <a:pt x="2455044" y="1640572"/>
                  </a:lnTo>
                  <a:lnTo>
                    <a:pt x="2375772" y="1641609"/>
                  </a:lnTo>
                  <a:lnTo>
                    <a:pt x="2374368" y="1533771"/>
                  </a:lnTo>
                  <a:lnTo>
                    <a:pt x="2222376" y="1535755"/>
                  </a:lnTo>
                  <a:lnTo>
                    <a:pt x="2221800" y="1492285"/>
                  </a:lnTo>
                  <a:lnTo>
                    <a:pt x="2115672" y="1493670"/>
                  </a:lnTo>
                  <a:lnTo>
                    <a:pt x="2114880" y="1434854"/>
                  </a:lnTo>
                  <a:lnTo>
                    <a:pt x="2077224" y="1435343"/>
                  </a:lnTo>
                  <a:lnTo>
                    <a:pt x="2076576" y="1384724"/>
                  </a:lnTo>
                  <a:lnTo>
                    <a:pt x="2031324" y="1385314"/>
                  </a:lnTo>
                  <a:lnTo>
                    <a:pt x="2030784" y="1342496"/>
                  </a:lnTo>
                  <a:lnTo>
                    <a:pt x="1775076" y="1345833"/>
                  </a:lnTo>
                  <a:lnTo>
                    <a:pt x="1774644" y="1312241"/>
                  </a:lnTo>
                  <a:lnTo>
                    <a:pt x="1679208" y="1313487"/>
                  </a:lnTo>
                  <a:lnTo>
                    <a:pt x="1678848" y="1285216"/>
                  </a:lnTo>
                  <a:lnTo>
                    <a:pt x="1518575" y="1287308"/>
                  </a:lnTo>
                  <a:lnTo>
                    <a:pt x="1517495" y="1204994"/>
                  </a:lnTo>
                  <a:lnTo>
                    <a:pt x="1434696" y="1206074"/>
                  </a:lnTo>
                  <a:lnTo>
                    <a:pt x="1434299" y="1174329"/>
                  </a:lnTo>
                  <a:lnTo>
                    <a:pt x="1377311" y="1175074"/>
                  </a:lnTo>
                  <a:lnTo>
                    <a:pt x="1376591" y="1120779"/>
                  </a:lnTo>
                  <a:lnTo>
                    <a:pt x="1285475" y="1121967"/>
                  </a:lnTo>
                  <a:lnTo>
                    <a:pt x="1284935" y="1082572"/>
                  </a:lnTo>
                  <a:lnTo>
                    <a:pt x="1243427" y="1083115"/>
                  </a:lnTo>
                  <a:lnTo>
                    <a:pt x="1243031" y="1051968"/>
                  </a:lnTo>
                  <a:lnTo>
                    <a:pt x="1220423" y="1052264"/>
                  </a:lnTo>
                  <a:lnTo>
                    <a:pt x="1219775" y="1002342"/>
                  </a:lnTo>
                  <a:lnTo>
                    <a:pt x="1132249" y="1003487"/>
                  </a:lnTo>
                  <a:lnTo>
                    <a:pt x="1131982" y="983064"/>
                  </a:lnTo>
                  <a:lnTo>
                    <a:pt x="1059363" y="984011"/>
                  </a:lnTo>
                  <a:lnTo>
                    <a:pt x="1058452" y="914020"/>
                  </a:lnTo>
                  <a:lnTo>
                    <a:pt x="979579" y="915049"/>
                  </a:lnTo>
                  <a:lnTo>
                    <a:pt x="978820" y="856733"/>
                  </a:lnTo>
                  <a:lnTo>
                    <a:pt x="845706" y="858468"/>
                  </a:lnTo>
                  <a:lnTo>
                    <a:pt x="845037" y="807201"/>
                  </a:lnTo>
                  <a:lnTo>
                    <a:pt x="807291" y="807694"/>
                  </a:lnTo>
                  <a:lnTo>
                    <a:pt x="806833" y="772723"/>
                  </a:lnTo>
                  <a:lnTo>
                    <a:pt x="757560" y="773364"/>
                  </a:lnTo>
                  <a:lnTo>
                    <a:pt x="756952" y="726622"/>
                  </a:lnTo>
                  <a:lnTo>
                    <a:pt x="688606" y="727514"/>
                  </a:lnTo>
                  <a:lnTo>
                    <a:pt x="687644" y="653747"/>
                  </a:lnTo>
                  <a:lnTo>
                    <a:pt x="619849" y="654632"/>
                  </a:lnTo>
                  <a:lnTo>
                    <a:pt x="618643" y="562242"/>
                  </a:lnTo>
                  <a:lnTo>
                    <a:pt x="505052" y="563721"/>
                  </a:lnTo>
                  <a:lnTo>
                    <a:pt x="504131" y="493280"/>
                  </a:lnTo>
                  <a:lnTo>
                    <a:pt x="463210" y="493817"/>
                  </a:lnTo>
                  <a:lnTo>
                    <a:pt x="462500" y="439471"/>
                  </a:lnTo>
                  <a:lnTo>
                    <a:pt x="421079" y="440011"/>
                  </a:lnTo>
                  <a:lnTo>
                    <a:pt x="420229" y="374995"/>
                  </a:lnTo>
                  <a:lnTo>
                    <a:pt x="363558" y="375733"/>
                  </a:lnTo>
                  <a:lnTo>
                    <a:pt x="362543" y="297991"/>
                  </a:lnTo>
                  <a:lnTo>
                    <a:pt x="275477" y="299128"/>
                  </a:lnTo>
                  <a:lnTo>
                    <a:pt x="275066" y="267733"/>
                  </a:lnTo>
                  <a:lnTo>
                    <a:pt x="252717" y="268025"/>
                  </a:lnTo>
                  <a:lnTo>
                    <a:pt x="251465" y="172009"/>
                  </a:lnTo>
                  <a:lnTo>
                    <a:pt x="191467" y="172794"/>
                  </a:lnTo>
                  <a:lnTo>
                    <a:pt x="190510" y="99375"/>
                  </a:lnTo>
                  <a:lnTo>
                    <a:pt x="134036" y="100113"/>
                  </a:lnTo>
                  <a:lnTo>
                    <a:pt x="133680" y="72642"/>
                  </a:lnTo>
                  <a:lnTo>
                    <a:pt x="76562" y="73387"/>
                  </a:lnTo>
                  <a:lnTo>
                    <a:pt x="75605" y="69"/>
                  </a:lnTo>
                  <a:lnTo>
                    <a:pt x="210" y="1052"/>
                  </a:lnTo>
                </a:path>
              </a:pathLst>
            </a:custGeom>
            <a:ln w="222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cxnSp>
          <p:nvCxnSpPr>
            <p:cNvPr id="87" name="Straight Connector 86">
              <a:extLst>
                <a:ext uri="{FF2B5EF4-FFF2-40B4-BE49-F238E27FC236}">
                  <a16:creationId xmlns:a16="http://schemas.microsoft.com/office/drawing/2014/main" id="{E711A676-DA5A-4F76-8680-6B2DBEA3D4F1}"/>
                </a:ext>
              </a:extLst>
            </p:cNvPr>
            <p:cNvCxnSpPr/>
            <p:nvPr/>
          </p:nvCxnSpPr>
          <p:spPr>
            <a:xfrm flipV="1">
              <a:off x="10052538" y="3325160"/>
              <a:ext cx="360000"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84F73620-C76B-497B-8106-7850A6FF1510}"/>
                </a:ext>
              </a:extLst>
            </p:cNvPr>
            <p:cNvCxnSpPr/>
            <p:nvPr/>
          </p:nvCxnSpPr>
          <p:spPr>
            <a:xfrm>
              <a:off x="11954604" y="450723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4E51612-BD81-46C9-8774-3668896C618B}"/>
                </a:ext>
              </a:extLst>
            </p:cNvPr>
            <p:cNvCxnSpPr/>
            <p:nvPr/>
          </p:nvCxnSpPr>
          <p:spPr>
            <a:xfrm>
              <a:off x="11832684" y="451104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0A4D52E-9967-441B-9DFE-BCB57A2C66AA}"/>
                </a:ext>
              </a:extLst>
            </p:cNvPr>
            <p:cNvCxnSpPr/>
            <p:nvPr/>
          </p:nvCxnSpPr>
          <p:spPr>
            <a:xfrm>
              <a:off x="11710764" y="451485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0574F62-61C0-48E1-8FE7-6C7316AA2F02}"/>
                </a:ext>
              </a:extLst>
            </p:cNvPr>
            <p:cNvCxnSpPr/>
            <p:nvPr/>
          </p:nvCxnSpPr>
          <p:spPr>
            <a:xfrm>
              <a:off x="11645994" y="451866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596D0B57-82CF-48AE-B637-9F79E38317FB}"/>
                </a:ext>
              </a:extLst>
            </p:cNvPr>
            <p:cNvCxnSpPr/>
            <p:nvPr/>
          </p:nvCxnSpPr>
          <p:spPr>
            <a:xfrm>
              <a:off x="11581224" y="452247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EE956B2-632E-4C51-B41D-DF37FE378DD1}"/>
                </a:ext>
              </a:extLst>
            </p:cNvPr>
            <p:cNvCxnSpPr/>
            <p:nvPr/>
          </p:nvCxnSpPr>
          <p:spPr>
            <a:xfrm>
              <a:off x="11268804" y="452628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4BD163C-49B1-48F7-A0FE-64D4149790C7}"/>
                </a:ext>
              </a:extLst>
            </p:cNvPr>
            <p:cNvCxnSpPr/>
            <p:nvPr/>
          </p:nvCxnSpPr>
          <p:spPr>
            <a:xfrm>
              <a:off x="11154504" y="452628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3720221-449A-4084-A8FF-9757218D57D8}"/>
                </a:ext>
              </a:extLst>
            </p:cNvPr>
            <p:cNvCxnSpPr/>
            <p:nvPr/>
          </p:nvCxnSpPr>
          <p:spPr>
            <a:xfrm>
              <a:off x="10983054" y="452247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8BFEC4CE-D2D6-481D-B7AB-9999D9BC9EFD}"/>
                </a:ext>
              </a:extLst>
            </p:cNvPr>
            <p:cNvCxnSpPr/>
            <p:nvPr/>
          </p:nvCxnSpPr>
          <p:spPr>
            <a:xfrm>
              <a:off x="10114374" y="434037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6735AD9-3076-4E61-A010-FF3107157D61}"/>
                </a:ext>
              </a:extLst>
            </p:cNvPr>
            <p:cNvCxnSpPr/>
            <p:nvPr/>
          </p:nvCxnSpPr>
          <p:spPr>
            <a:xfrm>
              <a:off x="10052538" y="434037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EE7A4055-C457-40CA-A7CC-9DC193B74F4F}"/>
                </a:ext>
              </a:extLst>
            </p:cNvPr>
            <p:cNvCxnSpPr/>
            <p:nvPr/>
          </p:nvCxnSpPr>
          <p:spPr>
            <a:xfrm>
              <a:off x="9990702" y="434037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B8A2728-5C6B-4288-851D-3CA849C3762C}"/>
                </a:ext>
              </a:extLst>
            </p:cNvPr>
            <p:cNvCxnSpPr/>
            <p:nvPr/>
          </p:nvCxnSpPr>
          <p:spPr>
            <a:xfrm>
              <a:off x="9906006" y="434037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A736C58-4456-4561-A846-9C7871FE9213}"/>
                </a:ext>
              </a:extLst>
            </p:cNvPr>
            <p:cNvCxnSpPr/>
            <p:nvPr/>
          </p:nvCxnSpPr>
          <p:spPr>
            <a:xfrm>
              <a:off x="9821310" y="426798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6ED83C3C-7274-4E9E-9354-4CE63D9DDCC2}"/>
                </a:ext>
              </a:extLst>
            </p:cNvPr>
            <p:cNvCxnSpPr/>
            <p:nvPr/>
          </p:nvCxnSpPr>
          <p:spPr>
            <a:xfrm>
              <a:off x="9679464" y="426417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5C0C3775-CF35-498C-BFAE-2644E2BE4800}"/>
                </a:ext>
              </a:extLst>
            </p:cNvPr>
            <p:cNvCxnSpPr/>
            <p:nvPr/>
          </p:nvCxnSpPr>
          <p:spPr>
            <a:xfrm>
              <a:off x="9522378" y="426036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A9D193D-626A-4C70-A8E6-C54FBBEB36C4}"/>
                </a:ext>
              </a:extLst>
            </p:cNvPr>
            <p:cNvCxnSpPr/>
            <p:nvPr/>
          </p:nvCxnSpPr>
          <p:spPr>
            <a:xfrm>
              <a:off x="9399582" y="425655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42FF6B2F-0C3F-470D-A0C2-17DD5BD6D496}"/>
                </a:ext>
              </a:extLst>
            </p:cNvPr>
            <p:cNvCxnSpPr/>
            <p:nvPr/>
          </p:nvCxnSpPr>
          <p:spPr>
            <a:xfrm>
              <a:off x="9261546" y="421083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250E1226-FCB0-4375-A704-49B3CF343525}"/>
                </a:ext>
              </a:extLst>
            </p:cNvPr>
            <p:cNvCxnSpPr/>
            <p:nvPr/>
          </p:nvCxnSpPr>
          <p:spPr>
            <a:xfrm>
              <a:off x="9005400" y="413844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96697E0-3C88-4CB1-8F72-09340EC4D27F}"/>
                </a:ext>
              </a:extLst>
            </p:cNvPr>
            <p:cNvCxnSpPr/>
            <p:nvPr/>
          </p:nvCxnSpPr>
          <p:spPr>
            <a:xfrm>
              <a:off x="8916894" y="413082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677C89D5-E5EB-4EB5-B6DF-3C0935A957BF}"/>
                </a:ext>
              </a:extLst>
            </p:cNvPr>
            <p:cNvCxnSpPr/>
            <p:nvPr/>
          </p:nvCxnSpPr>
          <p:spPr>
            <a:xfrm>
              <a:off x="8813148" y="411177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D180969-6AB7-4B2C-B8F2-9E72C533D039}"/>
                </a:ext>
              </a:extLst>
            </p:cNvPr>
            <p:cNvCxnSpPr/>
            <p:nvPr/>
          </p:nvCxnSpPr>
          <p:spPr>
            <a:xfrm>
              <a:off x="8690469" y="406683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34772E3-BE85-4C97-8592-3B0AD97EBD18}"/>
                </a:ext>
              </a:extLst>
            </p:cNvPr>
            <p:cNvCxnSpPr/>
            <p:nvPr/>
          </p:nvCxnSpPr>
          <p:spPr>
            <a:xfrm>
              <a:off x="8633319" y="406380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8512C118-77B5-47A8-9F1B-E7390F1DE39A}"/>
                </a:ext>
              </a:extLst>
            </p:cNvPr>
            <p:cNvCxnSpPr/>
            <p:nvPr/>
          </p:nvCxnSpPr>
          <p:spPr>
            <a:xfrm>
              <a:off x="8576169" y="406077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6B6C1EF-CDDD-4C1B-BC2F-E0DE37DC1F88}"/>
                </a:ext>
              </a:extLst>
            </p:cNvPr>
            <p:cNvCxnSpPr/>
            <p:nvPr/>
          </p:nvCxnSpPr>
          <p:spPr>
            <a:xfrm>
              <a:off x="8492349" y="401583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4295C73-6D0B-4E01-A0E1-0DAB32B66AF2}"/>
                </a:ext>
              </a:extLst>
            </p:cNvPr>
            <p:cNvCxnSpPr/>
            <p:nvPr/>
          </p:nvCxnSpPr>
          <p:spPr>
            <a:xfrm>
              <a:off x="8408529" y="401280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ACECB310-2ACA-4FAE-8870-7BA067CF2ACC}"/>
                </a:ext>
              </a:extLst>
            </p:cNvPr>
            <p:cNvCxnSpPr/>
            <p:nvPr/>
          </p:nvCxnSpPr>
          <p:spPr>
            <a:xfrm>
              <a:off x="8324709" y="398691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EC9E005-1886-4A80-8DED-486E6F296137}"/>
                </a:ext>
              </a:extLst>
            </p:cNvPr>
            <p:cNvCxnSpPr/>
            <p:nvPr/>
          </p:nvCxnSpPr>
          <p:spPr>
            <a:xfrm>
              <a:off x="8240889" y="385053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A9E0CF-77EC-47AD-B0C3-6F295DFD2D90}"/>
                </a:ext>
              </a:extLst>
            </p:cNvPr>
            <p:cNvCxnSpPr/>
            <p:nvPr/>
          </p:nvCxnSpPr>
          <p:spPr>
            <a:xfrm>
              <a:off x="8138019" y="374463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577D3EFA-F0BF-4CF2-BE63-603D7F81C253}"/>
                </a:ext>
              </a:extLst>
            </p:cNvPr>
            <p:cNvCxnSpPr/>
            <p:nvPr/>
          </p:nvCxnSpPr>
          <p:spPr>
            <a:xfrm>
              <a:off x="8035149" y="373398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1F7B422-C848-4AEF-8413-718F6E75616B}"/>
                </a:ext>
              </a:extLst>
            </p:cNvPr>
            <p:cNvCxnSpPr/>
            <p:nvPr/>
          </p:nvCxnSpPr>
          <p:spPr>
            <a:xfrm>
              <a:off x="7955139" y="364713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736CAB6-F6E7-482B-B1C9-9722642664E2}"/>
                </a:ext>
              </a:extLst>
            </p:cNvPr>
            <p:cNvCxnSpPr/>
            <p:nvPr/>
          </p:nvCxnSpPr>
          <p:spPr>
            <a:xfrm>
              <a:off x="7806549" y="360600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2598A3D-6D85-4E71-A516-3AE672B4B8B2}"/>
                </a:ext>
              </a:extLst>
            </p:cNvPr>
            <p:cNvCxnSpPr/>
            <p:nvPr/>
          </p:nvCxnSpPr>
          <p:spPr>
            <a:xfrm>
              <a:off x="7657959" y="359154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213D9B3-21E6-4739-81ED-8BB474A861DB}"/>
                </a:ext>
              </a:extLst>
            </p:cNvPr>
            <p:cNvCxnSpPr/>
            <p:nvPr/>
          </p:nvCxnSpPr>
          <p:spPr>
            <a:xfrm>
              <a:off x="7360779" y="342849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D523A02-7340-4512-8BB2-6490346E9FDB}"/>
                </a:ext>
              </a:extLst>
            </p:cNvPr>
            <p:cNvCxnSpPr/>
            <p:nvPr/>
          </p:nvCxnSpPr>
          <p:spPr>
            <a:xfrm>
              <a:off x="7143609" y="3311160"/>
              <a:ext cx="0" cy="144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22" name="Straight Connector 121">
            <a:extLst>
              <a:ext uri="{FF2B5EF4-FFF2-40B4-BE49-F238E27FC236}">
                <a16:creationId xmlns:a16="http://schemas.microsoft.com/office/drawing/2014/main" id="{69AF7965-C2E4-4926-9D57-5D7659F9845A}"/>
              </a:ext>
            </a:extLst>
          </p:cNvPr>
          <p:cNvCxnSpPr/>
          <p:nvPr/>
        </p:nvCxnSpPr>
        <p:spPr>
          <a:xfrm flipV="1">
            <a:off x="9914890" y="2897831"/>
            <a:ext cx="360000" cy="0"/>
          </a:xfrm>
          <a:prstGeom prst="line">
            <a:avLst/>
          </a:prstGeom>
          <a:ln w="22225">
            <a:solidFill>
              <a:srgbClr val="FF6600"/>
            </a:solidFill>
          </a:ln>
        </p:spPr>
        <p:style>
          <a:lnRef idx="1">
            <a:schemeClr val="accent1"/>
          </a:lnRef>
          <a:fillRef idx="0">
            <a:schemeClr val="accent1"/>
          </a:fillRef>
          <a:effectRef idx="0">
            <a:schemeClr val="accent1"/>
          </a:effectRef>
          <a:fontRef idx="minor">
            <a:schemeClr val="tx1"/>
          </a:fontRef>
        </p:style>
      </p:cxnSp>
      <p:sp>
        <p:nvSpPr>
          <p:cNvPr id="123" name="Freeform: Shape 211">
            <a:extLst>
              <a:ext uri="{FF2B5EF4-FFF2-40B4-BE49-F238E27FC236}">
                <a16:creationId xmlns:a16="http://schemas.microsoft.com/office/drawing/2014/main" id="{E3BB14C0-F9C6-4C42-A11D-F83011F77AD2}"/>
              </a:ext>
            </a:extLst>
          </p:cNvPr>
          <p:cNvSpPr/>
          <p:nvPr/>
        </p:nvSpPr>
        <p:spPr>
          <a:xfrm>
            <a:off x="6151385" y="1936206"/>
            <a:ext cx="1970895" cy="2500740"/>
          </a:xfrm>
          <a:custGeom>
            <a:avLst/>
            <a:gdLst>
              <a:gd name="connsiteX0" fmla="*/ 2402842 w 2402778"/>
              <a:gd name="connsiteY0" fmla="*/ 3124542 h 3124409"/>
              <a:gd name="connsiteX1" fmla="*/ 2395624 w 2402778"/>
              <a:gd name="connsiteY1" fmla="*/ 2482326 h 3124409"/>
              <a:gd name="connsiteX2" fmla="*/ 808163 w 2402778"/>
              <a:gd name="connsiteY2" fmla="*/ 2500161 h 3124409"/>
              <a:gd name="connsiteX3" fmla="*/ 801147 w 2402778"/>
              <a:gd name="connsiteY3" fmla="*/ 1875697 h 3124409"/>
              <a:gd name="connsiteX4" fmla="*/ 714322 w 2402778"/>
              <a:gd name="connsiteY4" fmla="*/ 1876673 h 3124409"/>
              <a:gd name="connsiteX5" fmla="*/ 707424 w 2402778"/>
              <a:gd name="connsiteY5" fmla="*/ 1262671 h 3124409"/>
              <a:gd name="connsiteX6" fmla="*/ 649378 w 2402778"/>
              <a:gd name="connsiteY6" fmla="*/ 1263322 h 3124409"/>
              <a:gd name="connsiteX7" fmla="*/ 642243 w 2402778"/>
              <a:gd name="connsiteY7" fmla="*/ 628158 h 3124409"/>
              <a:gd name="connsiteX8" fmla="*/ 324539 w 2402778"/>
              <a:gd name="connsiteY8" fmla="*/ 631728 h 3124409"/>
              <a:gd name="connsiteX9" fmla="*/ 317443 w 2402778"/>
              <a:gd name="connsiteY9" fmla="*/ 132 h 3124409"/>
              <a:gd name="connsiteX10" fmla="*/ 63 w 2402778"/>
              <a:gd name="connsiteY10" fmla="*/ 3700 h 3124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2778" h="3124409">
                <a:moveTo>
                  <a:pt x="2402842" y="3124542"/>
                </a:moveTo>
                <a:lnTo>
                  <a:pt x="2395624" y="2482326"/>
                </a:lnTo>
                <a:lnTo>
                  <a:pt x="808163" y="2500161"/>
                </a:lnTo>
                <a:lnTo>
                  <a:pt x="801147" y="1875697"/>
                </a:lnTo>
                <a:lnTo>
                  <a:pt x="714322" y="1876673"/>
                </a:lnTo>
                <a:lnTo>
                  <a:pt x="707424" y="1262671"/>
                </a:lnTo>
                <a:lnTo>
                  <a:pt x="649378" y="1263322"/>
                </a:lnTo>
                <a:lnTo>
                  <a:pt x="642243" y="628158"/>
                </a:lnTo>
                <a:lnTo>
                  <a:pt x="324539" y="631728"/>
                </a:lnTo>
                <a:lnTo>
                  <a:pt x="317443" y="132"/>
                </a:lnTo>
                <a:lnTo>
                  <a:pt x="63" y="3700"/>
                </a:lnTo>
              </a:path>
            </a:pathLst>
          </a:custGeom>
          <a:ln w="22225">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cxnSp>
        <p:nvCxnSpPr>
          <p:cNvPr id="124" name="Straight Connector 123">
            <a:extLst>
              <a:ext uri="{FF2B5EF4-FFF2-40B4-BE49-F238E27FC236}">
                <a16:creationId xmlns:a16="http://schemas.microsoft.com/office/drawing/2014/main" id="{DCA716E7-670D-426C-8019-B96F5481CDEE}"/>
              </a:ext>
            </a:extLst>
          </p:cNvPr>
          <p:cNvCxnSpPr>
            <a:endCxn id="86" idx="36"/>
          </p:cNvCxnSpPr>
          <p:nvPr/>
        </p:nvCxnSpPr>
        <p:spPr>
          <a:xfrm flipV="1">
            <a:off x="5966047" y="3175341"/>
            <a:ext cx="2066121" cy="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46277D6-A6AE-4F30-A590-C057213080F5}"/>
              </a:ext>
            </a:extLst>
          </p:cNvPr>
          <p:cNvCxnSpPr/>
          <p:nvPr/>
        </p:nvCxnSpPr>
        <p:spPr>
          <a:xfrm>
            <a:off x="6755680" y="3175341"/>
            <a:ext cx="0" cy="1343256"/>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C1E26EF3-A959-4AEE-B7C0-01AF55E08F4D}"/>
              </a:ext>
            </a:extLst>
          </p:cNvPr>
          <p:cNvCxnSpPr/>
          <p:nvPr/>
        </p:nvCxnSpPr>
        <p:spPr>
          <a:xfrm>
            <a:off x="8033096" y="3149519"/>
            <a:ext cx="0" cy="1343256"/>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344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MA07.02：IMpower150における非扁平上皮非小細胞肺がんの全生存リスクを予測するための血中循環腫瘍DNAを評価 – Reck M、他</a:t>
            </a:r>
          </a:p>
        </p:txBody>
      </p:sp>
      <p:sp>
        <p:nvSpPr>
          <p:cNvPr id="3" name="Content Placeholder 2"/>
          <p:cNvSpPr>
            <a:spLocks noGrp="1"/>
          </p:cNvSpPr>
          <p:nvPr>
            <p:ph idx="1"/>
          </p:nvPr>
        </p:nvSpPr>
        <p:spPr/>
        <p:txBody>
          <a:bodyPr/>
          <a:lstStyle/>
          <a:p>
            <a:r>
              <a:rPr lang="ja-JP" b="1" dirty="0"/>
              <a:t>治験の目的</a:t>
            </a:r>
          </a:p>
          <a:p>
            <a:pPr lvl="1"/>
            <a:r>
              <a:rPr lang="ja-JP" dirty="0"/>
              <a:t>IMpower150における非扁平上皮NSCLC患者の生存転帰を予測するために縦断的 ctDNA検査を使用可能かどうかを評価する</a:t>
            </a:r>
          </a:p>
        </p:txBody>
      </p:sp>
      <p:sp>
        <p:nvSpPr>
          <p:cNvPr id="5" name="Text Placeholder 4"/>
          <p:cNvSpPr>
            <a:spLocks noGrp="1"/>
          </p:cNvSpPr>
          <p:nvPr>
            <p:ph type="body" sz="quarter" idx="11"/>
          </p:nvPr>
        </p:nvSpPr>
        <p:spPr/>
        <p:txBody>
          <a:bodyPr/>
          <a:lstStyle/>
          <a:p>
            <a:r>
              <a:rPr lang="ja-JP"/>
              <a:t>Reck M、他J Thorac Oncol 2021年16（補遺）：抄録番号 MA07.02</a:t>
            </a:r>
          </a:p>
        </p:txBody>
      </p:sp>
      <p:sp>
        <p:nvSpPr>
          <p:cNvPr id="6" name="Content Placeholder 26"/>
          <p:cNvSpPr txBox="1">
            <a:spLocks/>
          </p:cNvSpPr>
          <p:nvPr/>
        </p:nvSpPr>
        <p:spPr bwMode="auto">
          <a:xfrm>
            <a:off x="4441425" y="4612472"/>
            <a:ext cx="3507106" cy="417004"/>
          </a:xfrm>
          <a:prstGeom prst="rect">
            <a:avLst/>
          </a:prstGeom>
          <a:noFill/>
          <a:ln w="9525">
            <a:noFill/>
            <a:miter lim="800000"/>
            <a:headEnd/>
            <a:tailEnd/>
          </a:ln>
        </p:spPr>
        <p:txBody>
          <a:bodyPr lIns="0" rIns="0"/>
          <a:lstStyle/>
          <a:p>
            <a:pPr marL="190500" indent="-190500">
              <a:spcBef>
                <a:spcPts val="0"/>
              </a:spcBef>
              <a:spcAft>
                <a:spcPts val="400"/>
              </a:spcAft>
              <a:defRPr/>
            </a:pPr>
            <a:r>
              <a:rPr lang="ja-JP" sz="1050" b="1">
                <a:solidFill>
                  <a:srgbClr val="363636"/>
                </a:solidFill>
                <a:latin typeface="Arial"/>
                <a:ea typeface="MS Mincho"/>
              </a:rPr>
              <a:t>層別化</a:t>
            </a:r>
          </a:p>
          <a:p>
            <a:pPr marL="203200" indent="-203200">
              <a:spcBef>
                <a:spcPts val="0"/>
              </a:spcBef>
              <a:spcAft>
                <a:spcPts val="400"/>
              </a:spcAft>
              <a:buFont typeface="Arial" pitchFamily="34" charset="0"/>
              <a:buChar char="•"/>
              <a:defRPr/>
            </a:pPr>
            <a:r>
              <a:rPr lang="ja-JP" sz="1050">
                <a:solidFill>
                  <a:srgbClr val="363636"/>
                </a:solidFill>
                <a:latin typeface="Arial"/>
                <a:ea typeface="MS Mincho"/>
              </a:rPr>
              <a:t>性別、PD-L1 IHC発現、肝転移</a:t>
            </a:r>
          </a:p>
        </p:txBody>
      </p:sp>
      <p:sp>
        <p:nvSpPr>
          <p:cNvPr id="7" name="AutoShape 8"/>
          <p:cNvSpPr>
            <a:spLocks noChangeArrowheads="1"/>
          </p:cNvSpPr>
          <p:nvPr/>
        </p:nvSpPr>
        <p:spPr bwMode="auto">
          <a:xfrm>
            <a:off x="5149635" y="3163895"/>
            <a:ext cx="3318873" cy="840661"/>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defRPr/>
            </a:pPr>
            <a:r>
              <a:rPr lang="ja-JP" sz="1400" b="1" u="sng">
                <a:solidFill>
                  <a:srgbClr val="FFFFFF"/>
                </a:solidFill>
                <a:ea typeface="SimSun" pitchFamily="2" charset="-122"/>
              </a:rPr>
              <a:t>ABCP：</a:t>
            </a:r>
            <a:r>
              <a:rPr lang="ja-JP" sz="1400">
                <a:solidFill>
                  <a:srgbClr val="FFFFFF"/>
                </a:solidFill>
                <a:ea typeface="SimSun" pitchFamily="2" charset="-122"/>
              </a:rPr>
              <a:t>アテゾリズマブ+ベバシズマブ+カルボプラチン+パクリタキセル</a:t>
            </a:r>
          </a:p>
          <a:p>
            <a:pPr algn="ctr" defTabSz="892175" eaLnBrk="0" hangingPunct="0">
              <a:defRPr/>
            </a:pPr>
            <a:r>
              <a:rPr lang="ja-JP" sz="1400">
                <a:solidFill>
                  <a:srgbClr val="FFFFFF"/>
                </a:solidFill>
                <a:ea typeface="SimSun" pitchFamily="2" charset="-122"/>
              </a:rPr>
              <a:t>4または6サイクル（n=359）</a:t>
            </a:r>
          </a:p>
        </p:txBody>
      </p:sp>
      <p:cxnSp>
        <p:nvCxnSpPr>
          <p:cNvPr id="8" name="Straight Arrow Connector 7"/>
          <p:cNvCxnSpPr>
            <a:stCxn id="9" idx="6"/>
            <a:endCxn id="7" idx="1"/>
          </p:cNvCxnSpPr>
          <p:nvPr/>
        </p:nvCxnSpPr>
        <p:spPr bwMode="auto">
          <a:xfrm>
            <a:off x="4903979" y="3584225"/>
            <a:ext cx="245656" cy="1"/>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9" name="Oval 14"/>
          <p:cNvSpPr>
            <a:spLocks noChangeArrowheads="1"/>
          </p:cNvSpPr>
          <p:nvPr/>
        </p:nvSpPr>
        <p:spPr bwMode="auto">
          <a:xfrm>
            <a:off x="4320384" y="3292125"/>
            <a:ext cx="583595" cy="584200"/>
          </a:xfrm>
          <a:prstGeom prst="ellipse">
            <a:avLst/>
          </a:prstGeom>
          <a:noFill/>
          <a:ln w="38100">
            <a:solidFill>
              <a:schemeClr val="bg1"/>
            </a:solidFill>
            <a:round/>
            <a:headEnd/>
            <a:tailEnd/>
          </a:ln>
        </p:spPr>
        <p:txBody>
          <a:bodyPr wrap="none" anchor="ctr"/>
          <a:lstStyle/>
          <a:p>
            <a:pPr algn="ctr">
              <a:defRPr/>
            </a:pPr>
            <a:r>
              <a:rPr lang="ja-JP" sz="1400" b="1">
                <a:solidFill>
                  <a:srgbClr val="002850"/>
                </a:solidFill>
                <a:ea typeface="SimSun" pitchFamily="2" charset="-122"/>
              </a:rPr>
              <a:t>R</a:t>
            </a:r>
          </a:p>
          <a:p>
            <a:pPr algn="ctr">
              <a:defRPr/>
            </a:pPr>
            <a:r>
              <a:rPr lang="ja-JP" sz="1400" b="1">
                <a:solidFill>
                  <a:srgbClr val="002850"/>
                </a:solidFill>
                <a:ea typeface="SimSun" pitchFamily="2" charset="-122"/>
              </a:rPr>
              <a:t>1:1:1</a:t>
            </a:r>
          </a:p>
        </p:txBody>
      </p:sp>
      <p:cxnSp>
        <p:nvCxnSpPr>
          <p:cNvPr id="10" name="AutoShape 15"/>
          <p:cNvCxnSpPr>
            <a:cxnSpLocks noChangeShapeType="1"/>
            <a:stCxn id="9" idx="0"/>
            <a:endCxn id="13" idx="1"/>
          </p:cNvCxnSpPr>
          <p:nvPr/>
        </p:nvCxnSpPr>
        <p:spPr bwMode="auto">
          <a:xfrm rot="5400000" flipH="1" flipV="1">
            <a:off x="4603274" y="2745765"/>
            <a:ext cx="555268" cy="537453"/>
          </a:xfrm>
          <a:prstGeom prst="bentConnector2">
            <a:avLst/>
          </a:prstGeom>
          <a:noFill/>
          <a:ln w="38100">
            <a:solidFill>
              <a:schemeClr val="bg1"/>
            </a:solidFill>
            <a:miter lim="800000"/>
            <a:headEnd/>
            <a:tailEnd type="triangle" w="med" len="med"/>
          </a:ln>
        </p:spPr>
      </p:cxnSp>
      <p:cxnSp>
        <p:nvCxnSpPr>
          <p:cNvPr id="11" name="AutoShape 16"/>
          <p:cNvCxnSpPr>
            <a:cxnSpLocks noChangeShapeType="1"/>
            <a:stCxn id="9" idx="4"/>
            <a:endCxn id="12" idx="1"/>
          </p:cNvCxnSpPr>
          <p:nvPr/>
        </p:nvCxnSpPr>
        <p:spPr bwMode="auto">
          <a:xfrm rot="16200000" flipH="1">
            <a:off x="4598339" y="3890168"/>
            <a:ext cx="565900" cy="538214"/>
          </a:xfrm>
          <a:prstGeom prst="bentConnector2">
            <a:avLst/>
          </a:prstGeom>
          <a:noFill/>
          <a:ln w="38100">
            <a:solidFill>
              <a:schemeClr val="bg1"/>
            </a:solidFill>
            <a:miter lim="800000"/>
            <a:headEnd/>
            <a:tailEnd type="triangle" w="med" len="med"/>
          </a:ln>
        </p:spPr>
      </p:cxnSp>
      <p:sp>
        <p:nvSpPr>
          <p:cNvPr id="12" name="AutoShape 12"/>
          <p:cNvSpPr>
            <a:spLocks noChangeArrowheads="1"/>
          </p:cNvSpPr>
          <p:nvPr/>
        </p:nvSpPr>
        <p:spPr bwMode="auto">
          <a:xfrm>
            <a:off x="5150396" y="4081666"/>
            <a:ext cx="3316915" cy="721118"/>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defRPr/>
            </a:pPr>
            <a:r>
              <a:rPr lang="ja-JP" sz="1400" b="1" u="sng">
                <a:solidFill>
                  <a:srgbClr val="FFFFFF"/>
                </a:solidFill>
                <a:ea typeface="SimSun" pitchFamily="2" charset="-122"/>
              </a:rPr>
              <a:t>BCP（コントロール）：</a:t>
            </a:r>
            <a:r>
              <a:rPr lang="ja-JP" sz="1400">
                <a:solidFill>
                  <a:srgbClr val="FFFFFF"/>
                </a:solidFill>
                <a:ea typeface="SimSun" pitchFamily="2" charset="-122"/>
              </a:rPr>
              <a:t>ベバシズマブ+カルボプラチン+パクリタキセル</a:t>
            </a:r>
          </a:p>
          <a:p>
            <a:pPr algn="ctr" defTabSz="892175" eaLnBrk="0" hangingPunct="0">
              <a:defRPr/>
            </a:pPr>
            <a:r>
              <a:rPr lang="ja-JP" sz="1400">
                <a:solidFill>
                  <a:srgbClr val="FFFFFF"/>
                </a:solidFill>
                <a:ea typeface="SimSun" pitchFamily="2" charset="-122"/>
              </a:rPr>
              <a:t>4または6サイクル（n=337）</a:t>
            </a:r>
          </a:p>
        </p:txBody>
      </p:sp>
      <p:sp>
        <p:nvSpPr>
          <p:cNvPr id="13" name="AutoShape 8"/>
          <p:cNvSpPr>
            <a:spLocks noChangeArrowheads="1"/>
          </p:cNvSpPr>
          <p:nvPr/>
        </p:nvSpPr>
        <p:spPr bwMode="auto">
          <a:xfrm>
            <a:off x="5149635" y="2396650"/>
            <a:ext cx="3318873" cy="680413"/>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defRPr/>
            </a:pPr>
            <a:r>
              <a:rPr lang="ja-JP" sz="1400" b="1" u="sng" dirty="0">
                <a:solidFill>
                  <a:srgbClr val="FFFFFF"/>
                </a:solidFill>
                <a:ea typeface="SimSun" pitchFamily="2" charset="-122"/>
              </a:rPr>
              <a:t>ACP：</a:t>
            </a:r>
            <a:r>
              <a:rPr lang="ja-JP" sz="1400" dirty="0">
                <a:solidFill>
                  <a:srgbClr val="FFFFFF"/>
                </a:solidFill>
                <a:ea typeface="SimSun" pitchFamily="2" charset="-122"/>
              </a:rPr>
              <a:t>アテゾリズマブ+</a:t>
            </a:r>
          </a:p>
          <a:p>
            <a:pPr algn="ctr" defTabSz="892175" eaLnBrk="0" hangingPunct="0">
              <a:defRPr/>
            </a:pPr>
            <a:r>
              <a:rPr lang="ja-JP" sz="1400" dirty="0">
                <a:solidFill>
                  <a:srgbClr val="FFFFFF"/>
                </a:solidFill>
                <a:ea typeface="SimSun" pitchFamily="2" charset="-122"/>
              </a:rPr>
              <a:t>カルボプラチン+パクリタキセル</a:t>
            </a:r>
          </a:p>
          <a:p>
            <a:pPr algn="ctr" defTabSz="892175" eaLnBrk="0" hangingPunct="0">
              <a:defRPr/>
            </a:pPr>
            <a:r>
              <a:rPr lang="ja-JP" sz="1400" dirty="0">
                <a:solidFill>
                  <a:srgbClr val="FFFFFF"/>
                </a:solidFill>
                <a:ea typeface="SimSun" pitchFamily="2" charset="-122"/>
              </a:rPr>
              <a:t> 4または6サイクル（n=349）</a:t>
            </a:r>
          </a:p>
        </p:txBody>
      </p:sp>
      <p:cxnSp>
        <p:nvCxnSpPr>
          <p:cNvPr id="14" name="AutoShape 19"/>
          <p:cNvCxnSpPr>
            <a:cxnSpLocks noChangeShapeType="1"/>
            <a:stCxn id="15" idx="3"/>
            <a:endCxn id="9" idx="2"/>
          </p:cNvCxnSpPr>
          <p:nvPr/>
        </p:nvCxnSpPr>
        <p:spPr bwMode="auto">
          <a:xfrm>
            <a:off x="4252923" y="3584225"/>
            <a:ext cx="67461" cy="0"/>
          </a:xfrm>
          <a:prstGeom prst="straightConnector1">
            <a:avLst/>
          </a:prstGeom>
          <a:noFill/>
          <a:ln w="38100">
            <a:solidFill>
              <a:schemeClr val="bg1"/>
            </a:solidFill>
            <a:round/>
            <a:headEnd type="none" w="med" len="med"/>
            <a:tailEnd type="none" w="med" len="med"/>
          </a:ln>
        </p:spPr>
      </p:cxnSp>
      <p:sp>
        <p:nvSpPr>
          <p:cNvPr id="15" name="AutoShape 9"/>
          <p:cNvSpPr>
            <a:spLocks noChangeArrowheads="1"/>
          </p:cNvSpPr>
          <p:nvPr/>
        </p:nvSpPr>
        <p:spPr bwMode="auto">
          <a:xfrm>
            <a:off x="945227" y="2577259"/>
            <a:ext cx="3307696" cy="2013932"/>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defRPr/>
            </a:pPr>
            <a:r>
              <a:rPr lang="ja-JP" sz="1400" b="1">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defRPr/>
            </a:pPr>
            <a:r>
              <a:rPr lang="ja-JP" sz="1400">
                <a:solidFill>
                  <a:srgbClr val="FFFFFF"/>
                </a:solidFill>
                <a:ea typeface="SimSun" pitchFamily="2" charset="-122"/>
              </a:rPr>
              <a:t>ステージIVまたは再発・転移性非扁平上皮NSCLC</a:t>
            </a:r>
          </a:p>
          <a:p>
            <a:pPr marL="228600" indent="-228600" defTabSz="892175" eaLnBrk="0" hangingPunct="0">
              <a:spcAft>
                <a:spcPct val="30000"/>
              </a:spcAft>
              <a:buFont typeface="Arial" pitchFamily="34" charset="0"/>
              <a:buChar char="•"/>
              <a:defRPr/>
            </a:pPr>
            <a:r>
              <a:rPr lang="ja-JP" sz="1400">
                <a:solidFill>
                  <a:srgbClr val="FFFFFF"/>
                </a:solidFill>
                <a:ea typeface="SimSun" pitchFamily="2" charset="-122"/>
              </a:rPr>
              <a:t>化学療法未実施</a:t>
            </a:r>
          </a:p>
          <a:p>
            <a:pPr marL="228600" indent="-228600" defTabSz="892175" eaLnBrk="0" hangingPunct="0">
              <a:spcAft>
                <a:spcPct val="30000"/>
              </a:spcAft>
              <a:buFont typeface="Arial" pitchFamily="34" charset="0"/>
              <a:buChar char="•"/>
              <a:defRPr/>
            </a:pPr>
            <a:r>
              <a:rPr lang="ja-JP" sz="1400">
                <a:solidFill>
                  <a:srgbClr val="FFFFFF"/>
                </a:solidFill>
                <a:ea typeface="SimSun" pitchFamily="2" charset="-122"/>
              </a:rPr>
              <a:t>バイオマーカー試験用の腫瘍組織</a:t>
            </a:r>
          </a:p>
          <a:p>
            <a:pPr marL="228600" indent="-228600" defTabSz="892175" eaLnBrk="0" hangingPunct="0">
              <a:spcAft>
                <a:spcPct val="30000"/>
              </a:spcAft>
              <a:buFont typeface="Arial" pitchFamily="34" charset="0"/>
              <a:buChar char="•"/>
              <a:defRPr/>
            </a:pPr>
            <a:r>
              <a:rPr lang="ja-JP" sz="1400">
                <a:solidFill>
                  <a:srgbClr val="FFFFFF"/>
                </a:solidFill>
                <a:ea typeface="SimSun" pitchFamily="2" charset="-122"/>
              </a:rPr>
              <a:t>PD-L1 IHCステータス</a:t>
            </a:r>
          </a:p>
          <a:p>
            <a:pPr marL="292100" indent="-292100" defTabSz="892175" eaLnBrk="0" hangingPunct="0">
              <a:spcAft>
                <a:spcPct val="30000"/>
              </a:spcAft>
              <a:buFont typeface="Wingdings" pitchFamily="2" charset="2"/>
              <a:buNone/>
              <a:defRPr/>
            </a:pPr>
            <a:r>
              <a:rPr lang="ja-JP" sz="1400">
                <a:solidFill>
                  <a:srgbClr val="FFFFFF"/>
                </a:solidFill>
                <a:ea typeface="SimSun" pitchFamily="2" charset="-122"/>
              </a:rPr>
              <a:t>（n=1202）</a:t>
            </a:r>
          </a:p>
        </p:txBody>
      </p:sp>
      <p:sp>
        <p:nvSpPr>
          <p:cNvPr id="16" name="AutoShape 12"/>
          <p:cNvSpPr>
            <a:spLocks noChangeArrowheads="1"/>
          </p:cNvSpPr>
          <p:nvPr/>
        </p:nvSpPr>
        <p:spPr bwMode="auto">
          <a:xfrm>
            <a:off x="10309346" y="2438215"/>
            <a:ext cx="804921" cy="1472204"/>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defRPr/>
            </a:pPr>
            <a:r>
              <a:rPr lang="ja-JP" sz="1200">
                <a:solidFill>
                  <a:srgbClr val="FFFFFF"/>
                </a:solidFill>
                <a:ea typeface="SimSun" pitchFamily="2" charset="-122"/>
              </a:rPr>
              <a:t>PD/</a:t>
            </a:r>
            <a:br>
              <a:rPr lang="ja-JP" sz="1200">
                <a:solidFill>
                  <a:srgbClr val="FFFFFF"/>
                </a:solidFill>
                <a:ea typeface="SimSun" pitchFamily="2" charset="-122"/>
              </a:rPr>
            </a:br>
            <a:r>
              <a:rPr lang="ja-JP" sz="1200">
                <a:solidFill>
                  <a:srgbClr val="FFFFFF"/>
                </a:solidFill>
                <a:ea typeface="SimSun" pitchFamily="2" charset="-122"/>
              </a:rPr>
              <a:t>臨床的有効性の喪失</a:t>
            </a:r>
          </a:p>
        </p:txBody>
      </p:sp>
      <p:cxnSp>
        <p:nvCxnSpPr>
          <p:cNvPr id="17" name="AutoShape 20"/>
          <p:cNvCxnSpPr>
            <a:cxnSpLocks noChangeShapeType="1"/>
            <a:stCxn id="12" idx="3"/>
            <a:endCxn id="22" idx="1"/>
          </p:cNvCxnSpPr>
          <p:nvPr/>
        </p:nvCxnSpPr>
        <p:spPr bwMode="auto">
          <a:xfrm>
            <a:off x="8467311" y="4442225"/>
            <a:ext cx="151669" cy="0"/>
          </a:xfrm>
          <a:prstGeom prst="straightConnector1">
            <a:avLst/>
          </a:prstGeom>
          <a:noFill/>
          <a:ln w="38100">
            <a:solidFill>
              <a:schemeClr val="bg1"/>
            </a:solidFill>
            <a:prstDash val="dash"/>
            <a:round/>
            <a:headEnd/>
            <a:tailEnd type="triangle" w="med" len="med"/>
          </a:ln>
        </p:spPr>
      </p:cxnSp>
      <p:cxnSp>
        <p:nvCxnSpPr>
          <p:cNvPr id="18" name="AutoShape 21"/>
          <p:cNvCxnSpPr>
            <a:cxnSpLocks noChangeShapeType="1"/>
            <a:stCxn id="13" idx="3"/>
            <a:endCxn id="20" idx="1"/>
          </p:cNvCxnSpPr>
          <p:nvPr/>
        </p:nvCxnSpPr>
        <p:spPr bwMode="auto">
          <a:xfrm flipV="1">
            <a:off x="8468508" y="2736856"/>
            <a:ext cx="150472" cy="1"/>
          </a:xfrm>
          <a:prstGeom prst="straightConnector1">
            <a:avLst/>
          </a:prstGeom>
          <a:noFill/>
          <a:ln w="38100">
            <a:solidFill>
              <a:schemeClr val="bg1"/>
            </a:solidFill>
            <a:round/>
            <a:headEnd/>
            <a:tailEnd type="triangle" w="med" len="med"/>
          </a:ln>
        </p:spPr>
      </p:cxnSp>
      <p:cxnSp>
        <p:nvCxnSpPr>
          <p:cNvPr id="19" name="AutoShape 21"/>
          <p:cNvCxnSpPr>
            <a:cxnSpLocks noChangeShapeType="1"/>
            <a:stCxn id="7" idx="3"/>
            <a:endCxn id="21" idx="1"/>
          </p:cNvCxnSpPr>
          <p:nvPr/>
        </p:nvCxnSpPr>
        <p:spPr bwMode="auto">
          <a:xfrm>
            <a:off x="8468508" y="3584226"/>
            <a:ext cx="150471" cy="0"/>
          </a:xfrm>
          <a:prstGeom prst="straightConnector1">
            <a:avLst/>
          </a:prstGeom>
          <a:noFill/>
          <a:ln w="38100">
            <a:solidFill>
              <a:schemeClr val="bg1"/>
            </a:solidFill>
            <a:round/>
            <a:headEnd/>
            <a:tailEnd type="triangle" w="med" len="med"/>
          </a:ln>
        </p:spPr>
      </p:cxnSp>
      <p:sp>
        <p:nvSpPr>
          <p:cNvPr id="20" name="AutoShape 8"/>
          <p:cNvSpPr>
            <a:spLocks noChangeArrowheads="1"/>
          </p:cNvSpPr>
          <p:nvPr/>
        </p:nvSpPr>
        <p:spPr bwMode="auto">
          <a:xfrm>
            <a:off x="8618980" y="2462225"/>
            <a:ext cx="1520930" cy="549262"/>
          </a:xfrm>
          <a:prstGeom prst="roundRect">
            <a:avLst>
              <a:gd name="adj" fmla="val 16667"/>
            </a:avLst>
          </a:prstGeom>
          <a:solidFill>
            <a:schemeClr val="bg2"/>
          </a:solidFill>
          <a:ln w="9525" algn="ctr">
            <a:noFill/>
            <a:round/>
            <a:headEnd/>
            <a:tailEnd/>
          </a:ln>
        </p:spPr>
        <p:txBody>
          <a:bodyPr lIns="90488" tIns="0" rIns="90488" bIns="0" anchor="ctr"/>
          <a:lstStyle/>
          <a:p>
            <a:pPr algn="ctr" defTabSz="892175" eaLnBrk="0" hangingPunct="0">
              <a:defRPr/>
            </a:pPr>
            <a:r>
              <a:rPr lang="ja-JP" sz="1400">
                <a:solidFill>
                  <a:srgbClr val="FFFFFF"/>
                </a:solidFill>
                <a:ea typeface="SimSun" pitchFamily="2" charset="-122"/>
              </a:rPr>
              <a:t>アテゾリズマブ</a:t>
            </a:r>
          </a:p>
        </p:txBody>
      </p:sp>
      <p:sp>
        <p:nvSpPr>
          <p:cNvPr id="21" name="AutoShape 8"/>
          <p:cNvSpPr>
            <a:spLocks noChangeArrowheads="1"/>
          </p:cNvSpPr>
          <p:nvPr/>
        </p:nvSpPr>
        <p:spPr bwMode="auto">
          <a:xfrm>
            <a:off x="8618979" y="3266699"/>
            <a:ext cx="1520931" cy="635053"/>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defRPr/>
            </a:pPr>
            <a:r>
              <a:rPr lang="ja-JP" sz="1400">
                <a:solidFill>
                  <a:srgbClr val="FFFFFF"/>
                </a:solidFill>
                <a:ea typeface="SimSun" pitchFamily="2" charset="-122"/>
              </a:rPr>
              <a:t>アテゾリズマブ+ベバシズマブ</a:t>
            </a:r>
          </a:p>
        </p:txBody>
      </p:sp>
      <p:sp>
        <p:nvSpPr>
          <p:cNvPr id="22" name="AutoShape 8"/>
          <p:cNvSpPr>
            <a:spLocks noChangeArrowheads="1"/>
          </p:cNvSpPr>
          <p:nvPr/>
        </p:nvSpPr>
        <p:spPr bwMode="auto">
          <a:xfrm>
            <a:off x="8618980" y="4124682"/>
            <a:ext cx="1520930" cy="635086"/>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defRPr/>
            </a:pPr>
            <a:r>
              <a:rPr lang="ja-JP" sz="1400">
                <a:solidFill>
                  <a:srgbClr val="FFFFFF"/>
                </a:solidFill>
                <a:ea typeface="SimSun" pitchFamily="2" charset="-122"/>
              </a:rPr>
              <a:t>ベバシズマブ</a:t>
            </a:r>
          </a:p>
        </p:txBody>
      </p:sp>
      <p:cxnSp>
        <p:nvCxnSpPr>
          <p:cNvPr id="23" name="AutoShape 21"/>
          <p:cNvCxnSpPr>
            <a:cxnSpLocks noChangeShapeType="1"/>
            <a:stCxn id="20" idx="3"/>
          </p:cNvCxnSpPr>
          <p:nvPr/>
        </p:nvCxnSpPr>
        <p:spPr bwMode="auto">
          <a:xfrm>
            <a:off x="10139910" y="2736856"/>
            <a:ext cx="169436" cy="0"/>
          </a:xfrm>
          <a:prstGeom prst="straightConnector1">
            <a:avLst/>
          </a:prstGeom>
          <a:noFill/>
          <a:ln w="38100">
            <a:solidFill>
              <a:schemeClr val="bg1"/>
            </a:solidFill>
            <a:round/>
            <a:headEnd/>
            <a:tailEnd type="triangle" w="med" len="med"/>
          </a:ln>
        </p:spPr>
      </p:cxnSp>
      <p:cxnSp>
        <p:nvCxnSpPr>
          <p:cNvPr id="24" name="AutoShape 21"/>
          <p:cNvCxnSpPr>
            <a:cxnSpLocks noChangeShapeType="1"/>
            <a:stCxn id="21" idx="3"/>
          </p:cNvCxnSpPr>
          <p:nvPr/>
        </p:nvCxnSpPr>
        <p:spPr bwMode="auto">
          <a:xfrm flipV="1">
            <a:off x="10139910" y="3584225"/>
            <a:ext cx="180299" cy="1"/>
          </a:xfrm>
          <a:prstGeom prst="straightConnector1">
            <a:avLst/>
          </a:prstGeom>
          <a:noFill/>
          <a:ln w="38100">
            <a:solidFill>
              <a:schemeClr val="bg1"/>
            </a:solidFill>
            <a:round/>
            <a:headEnd/>
            <a:tailEnd type="triangle" w="med" len="med"/>
          </a:ln>
        </p:spPr>
      </p:cxnSp>
      <p:cxnSp>
        <p:nvCxnSpPr>
          <p:cNvPr id="25" name="AutoShape 21"/>
          <p:cNvCxnSpPr>
            <a:cxnSpLocks noChangeShapeType="1"/>
            <a:stCxn id="22" idx="3"/>
            <a:endCxn id="29" idx="1"/>
          </p:cNvCxnSpPr>
          <p:nvPr/>
        </p:nvCxnSpPr>
        <p:spPr bwMode="auto">
          <a:xfrm>
            <a:off x="10139910" y="4442225"/>
            <a:ext cx="169436" cy="1"/>
          </a:xfrm>
          <a:prstGeom prst="straightConnector1">
            <a:avLst/>
          </a:prstGeom>
          <a:noFill/>
          <a:ln w="38100">
            <a:solidFill>
              <a:schemeClr val="bg1"/>
            </a:solidFill>
            <a:round/>
            <a:headEnd/>
            <a:tailEnd type="triangle" w="med" len="med"/>
          </a:ln>
        </p:spPr>
      </p:cxnSp>
      <p:sp>
        <p:nvSpPr>
          <p:cNvPr id="26" name="TextBox 25"/>
          <p:cNvSpPr txBox="1"/>
          <p:nvPr/>
        </p:nvSpPr>
        <p:spPr>
          <a:xfrm>
            <a:off x="8346606" y="2001554"/>
            <a:ext cx="2109172" cy="461665"/>
          </a:xfrm>
          <a:prstGeom prst="rect">
            <a:avLst/>
          </a:prstGeom>
          <a:noFill/>
        </p:spPr>
        <p:txBody>
          <a:bodyPr wrap="square" rtlCol="0">
            <a:spAutoFit/>
          </a:bodyPr>
          <a:lstStyle/>
          <a:p>
            <a:pPr algn="ctr"/>
            <a:r>
              <a:rPr lang="ja-JP" sz="1200" i="1">
                <a:solidFill>
                  <a:srgbClr val="363636"/>
                </a:solidFill>
              </a:rPr>
              <a:t>維持療法</a:t>
            </a:r>
          </a:p>
          <a:p>
            <a:pPr algn="ctr"/>
            <a:r>
              <a:rPr lang="ja-JP" sz="1200" i="1">
                <a:solidFill>
                  <a:srgbClr val="363636"/>
                </a:solidFill>
              </a:rPr>
              <a:t>（クロスオーバー禁止）</a:t>
            </a:r>
          </a:p>
        </p:txBody>
      </p:sp>
      <p:sp>
        <p:nvSpPr>
          <p:cNvPr id="28" name="Content Placeholder 26"/>
          <p:cNvSpPr txBox="1">
            <a:spLocks/>
          </p:cNvSpPr>
          <p:nvPr/>
        </p:nvSpPr>
        <p:spPr>
          <a:xfrm>
            <a:off x="145905" y="5120327"/>
            <a:ext cx="9473219" cy="103479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spcBef>
                <a:spcPts val="0"/>
              </a:spcBef>
              <a:buClr>
                <a:srgbClr val="002850"/>
              </a:buClr>
              <a:buFontTx/>
              <a:buNone/>
              <a:defRPr/>
            </a:pPr>
            <a:r>
              <a:rPr lang="ja-JP" sz="1400" b="1" dirty="0"/>
              <a:t>ctDNA下位調査とカスタム設計されたFoundation Medicine Inc（FMI）社のリキッドバイオプシーアッセイ</a:t>
            </a:r>
          </a:p>
        </p:txBody>
      </p:sp>
      <p:sp>
        <p:nvSpPr>
          <p:cNvPr id="29" name="AutoShape 12"/>
          <p:cNvSpPr>
            <a:spLocks noChangeArrowheads="1"/>
          </p:cNvSpPr>
          <p:nvPr/>
        </p:nvSpPr>
        <p:spPr bwMode="auto">
          <a:xfrm>
            <a:off x="10309346" y="4229474"/>
            <a:ext cx="804921" cy="425503"/>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defRPr/>
            </a:pPr>
            <a:r>
              <a:rPr lang="ja-JP" sz="1200">
                <a:solidFill>
                  <a:srgbClr val="FFFFFF"/>
                </a:solidFill>
                <a:ea typeface="SimSun" pitchFamily="2" charset="-122"/>
              </a:rPr>
              <a:t>PD</a:t>
            </a:r>
          </a:p>
        </p:txBody>
      </p:sp>
      <p:sp>
        <p:nvSpPr>
          <p:cNvPr id="31" name="AutoShape 8"/>
          <p:cNvSpPr>
            <a:spLocks noChangeArrowheads="1"/>
          </p:cNvSpPr>
          <p:nvPr/>
        </p:nvSpPr>
        <p:spPr bwMode="auto">
          <a:xfrm>
            <a:off x="124501" y="5448802"/>
            <a:ext cx="1967058" cy="927476"/>
          </a:xfrm>
          <a:prstGeom prst="roundRect">
            <a:avLst>
              <a:gd name="adj" fmla="val 16667"/>
            </a:avLst>
          </a:prstGeom>
          <a:solidFill>
            <a:schemeClr val="accent5"/>
          </a:solidFill>
          <a:ln w="9525" algn="ctr">
            <a:noFill/>
            <a:round/>
            <a:headEnd/>
            <a:tailEnd/>
          </a:ln>
        </p:spPr>
        <p:txBody>
          <a:bodyPr lIns="90488" tIns="0" rIns="90488" bIns="0" anchor="ctr"/>
          <a:lstStyle/>
          <a:p>
            <a:pPr algn="ctr" defTabSz="892175" eaLnBrk="0" hangingPunct="0">
              <a:defRPr/>
            </a:pPr>
            <a:r>
              <a:rPr lang="ja-JP" sz="1400">
                <a:solidFill>
                  <a:schemeClr val="tx1"/>
                </a:solidFill>
                <a:ea typeface="SimSun" pitchFamily="2" charset="-122"/>
              </a:rPr>
              <a:t>ベースライン血液サンプルで実行されたFMI 1.25MB遺伝子パネル（n=1062）</a:t>
            </a:r>
          </a:p>
        </p:txBody>
      </p:sp>
      <p:sp>
        <p:nvSpPr>
          <p:cNvPr id="35" name="AutoShape 8"/>
          <p:cNvSpPr>
            <a:spLocks noChangeArrowheads="1"/>
          </p:cNvSpPr>
          <p:nvPr/>
        </p:nvSpPr>
        <p:spPr bwMode="auto">
          <a:xfrm>
            <a:off x="2221005" y="5448802"/>
            <a:ext cx="2031918" cy="927476"/>
          </a:xfrm>
          <a:prstGeom prst="roundRect">
            <a:avLst>
              <a:gd name="adj" fmla="val 16667"/>
            </a:avLst>
          </a:prstGeom>
          <a:solidFill>
            <a:schemeClr val="accent5"/>
          </a:solidFill>
          <a:ln w="9525" algn="ctr">
            <a:noFill/>
            <a:round/>
            <a:headEnd/>
            <a:tailEnd/>
          </a:ln>
        </p:spPr>
        <p:txBody>
          <a:bodyPr lIns="90488" tIns="0" rIns="90488" bIns="0" anchor="ctr"/>
          <a:lstStyle/>
          <a:p>
            <a:pPr algn="ctr" defTabSz="892175" eaLnBrk="0" hangingPunct="0">
              <a:defRPr/>
            </a:pPr>
            <a:r>
              <a:rPr lang="ja-JP" sz="1400">
                <a:solidFill>
                  <a:schemeClr val="tx1"/>
                </a:solidFill>
                <a:ea typeface="SimSun" pitchFamily="2" charset="-122"/>
              </a:rPr>
              <a:t>FMI 330kbパネルをカスタム設計し、下位調査コホートで検出された変異を強化</a:t>
            </a:r>
          </a:p>
        </p:txBody>
      </p:sp>
      <p:sp>
        <p:nvSpPr>
          <p:cNvPr id="36" name="AutoShape 8"/>
          <p:cNvSpPr>
            <a:spLocks noChangeArrowheads="1"/>
          </p:cNvSpPr>
          <p:nvPr/>
        </p:nvSpPr>
        <p:spPr bwMode="auto">
          <a:xfrm>
            <a:off x="4382369" y="5448802"/>
            <a:ext cx="3171385" cy="927476"/>
          </a:xfrm>
          <a:prstGeom prst="roundRect">
            <a:avLst>
              <a:gd name="adj" fmla="val 16667"/>
            </a:avLst>
          </a:prstGeom>
          <a:solidFill>
            <a:schemeClr val="accent5"/>
          </a:solidFill>
          <a:ln w="9525" algn="ctr">
            <a:noFill/>
            <a:round/>
            <a:headEnd/>
            <a:tailEnd/>
          </a:ln>
        </p:spPr>
        <p:txBody>
          <a:bodyPr lIns="90488" tIns="0" rIns="90488" bIns="0" anchor="ctr"/>
          <a:lstStyle/>
          <a:p>
            <a:pPr algn="ctr" defTabSz="892175" eaLnBrk="0" hangingPunct="0">
              <a:defRPr/>
            </a:pPr>
            <a:r>
              <a:rPr lang="ja-JP" sz="1400">
                <a:solidFill>
                  <a:schemeClr val="tx1"/>
                </a:solidFill>
                <a:ea typeface="SimSun" pitchFamily="2" charset="-122"/>
              </a:rPr>
              <a:t>CHIP/生殖細胞系列補正のためにPBMCを採取した患者を対象に、治療中の時点でカスタムパネルを実施（n=466）</a:t>
            </a:r>
          </a:p>
        </p:txBody>
      </p:sp>
      <p:sp>
        <p:nvSpPr>
          <p:cNvPr id="37" name="AutoShape 8"/>
          <p:cNvSpPr>
            <a:spLocks noChangeArrowheads="1"/>
          </p:cNvSpPr>
          <p:nvPr/>
        </p:nvSpPr>
        <p:spPr bwMode="auto">
          <a:xfrm>
            <a:off x="7683200" y="5448802"/>
            <a:ext cx="2064078" cy="927476"/>
          </a:xfrm>
          <a:prstGeom prst="roundRect">
            <a:avLst>
              <a:gd name="adj" fmla="val 16667"/>
            </a:avLst>
          </a:prstGeom>
          <a:solidFill>
            <a:schemeClr val="accent5"/>
          </a:solidFill>
          <a:ln w="9525" algn="ctr">
            <a:noFill/>
            <a:round/>
            <a:headEnd/>
            <a:tailEnd/>
          </a:ln>
        </p:spPr>
        <p:txBody>
          <a:bodyPr lIns="90488" tIns="0" rIns="90488" bIns="0" anchor="ctr"/>
          <a:lstStyle/>
          <a:p>
            <a:pPr algn="ctr" defTabSz="892175" eaLnBrk="0" hangingPunct="0">
              <a:defRPr/>
            </a:pPr>
            <a:r>
              <a:rPr lang="ja-JP" sz="1400">
                <a:solidFill>
                  <a:schemeClr val="tx1"/>
                </a:solidFill>
                <a:ea typeface="SimSun" pitchFamily="2" charset="-122"/>
              </a:rPr>
              <a:t>非混合データセットの約50%でモデルトレーニングを行い、残りのデータで検証を実施</a:t>
            </a:r>
          </a:p>
        </p:txBody>
      </p:sp>
      <p:sp>
        <p:nvSpPr>
          <p:cNvPr id="38" name="AutoShape 8"/>
          <p:cNvSpPr>
            <a:spLocks noChangeArrowheads="1"/>
          </p:cNvSpPr>
          <p:nvPr/>
        </p:nvSpPr>
        <p:spPr bwMode="auto">
          <a:xfrm>
            <a:off x="9876724" y="5448802"/>
            <a:ext cx="2138630" cy="927476"/>
          </a:xfrm>
          <a:prstGeom prst="roundRect">
            <a:avLst>
              <a:gd name="adj" fmla="val 16667"/>
            </a:avLst>
          </a:prstGeom>
          <a:solidFill>
            <a:schemeClr val="accent3"/>
          </a:solidFill>
          <a:ln w="9525" algn="ctr">
            <a:noFill/>
            <a:round/>
            <a:headEnd/>
            <a:tailEnd/>
          </a:ln>
        </p:spPr>
        <p:txBody>
          <a:bodyPr lIns="90488" tIns="0" rIns="90488" bIns="0" anchor="ctr"/>
          <a:lstStyle/>
          <a:p>
            <a:pPr algn="ctr" defTabSz="892175" eaLnBrk="0" hangingPunct="0">
              <a:defRPr/>
            </a:pPr>
            <a:r>
              <a:rPr lang="ja-JP" sz="1400" b="1">
                <a:solidFill>
                  <a:schemeClr val="tx1"/>
                </a:solidFill>
                <a:ea typeface="SimSun" pitchFamily="2" charset="-122"/>
              </a:rPr>
              <a:t>ctDNA評価可能</a:t>
            </a:r>
            <a:br>
              <a:rPr lang="ja-JP" sz="1400" b="1">
                <a:solidFill>
                  <a:schemeClr val="tx1"/>
                </a:solidFill>
                <a:ea typeface="SimSun" pitchFamily="2" charset="-122"/>
              </a:rPr>
            </a:br>
            <a:r>
              <a:rPr lang="ja-JP" sz="1400" b="1">
                <a:solidFill>
                  <a:schemeClr val="tx1"/>
                </a:solidFill>
                <a:ea typeface="SimSun" pitchFamily="2" charset="-122"/>
              </a:rPr>
              <a:t>トレーニングセット n=240</a:t>
            </a:r>
          </a:p>
          <a:p>
            <a:pPr algn="ctr" defTabSz="892175" eaLnBrk="0" hangingPunct="0">
              <a:defRPr/>
            </a:pPr>
            <a:r>
              <a:rPr lang="ja-JP" sz="1400" b="1">
                <a:solidFill>
                  <a:schemeClr val="tx1"/>
                </a:solidFill>
                <a:ea typeface="SimSun" pitchFamily="2" charset="-122"/>
              </a:rPr>
              <a:t>検証セット n=226</a:t>
            </a:r>
          </a:p>
        </p:txBody>
      </p:sp>
      <p:cxnSp>
        <p:nvCxnSpPr>
          <p:cNvPr id="39" name="AutoShape 21"/>
          <p:cNvCxnSpPr>
            <a:cxnSpLocks noChangeShapeType="1"/>
            <a:stCxn id="31" idx="3"/>
            <a:endCxn id="35" idx="1"/>
          </p:cNvCxnSpPr>
          <p:nvPr/>
        </p:nvCxnSpPr>
        <p:spPr bwMode="auto">
          <a:xfrm>
            <a:off x="2091559" y="5912540"/>
            <a:ext cx="129446" cy="0"/>
          </a:xfrm>
          <a:prstGeom prst="straightConnector1">
            <a:avLst/>
          </a:prstGeom>
          <a:noFill/>
          <a:ln w="38100">
            <a:solidFill>
              <a:schemeClr val="bg1"/>
            </a:solidFill>
            <a:round/>
            <a:headEnd/>
            <a:tailEnd type="triangle" w="med" len="med"/>
          </a:ln>
        </p:spPr>
      </p:cxnSp>
      <p:cxnSp>
        <p:nvCxnSpPr>
          <p:cNvPr id="43" name="AutoShape 21"/>
          <p:cNvCxnSpPr>
            <a:cxnSpLocks noChangeShapeType="1"/>
            <a:stCxn id="35" idx="3"/>
            <a:endCxn id="36" idx="1"/>
          </p:cNvCxnSpPr>
          <p:nvPr/>
        </p:nvCxnSpPr>
        <p:spPr bwMode="auto">
          <a:xfrm>
            <a:off x="4252923" y="5912540"/>
            <a:ext cx="129446" cy="0"/>
          </a:xfrm>
          <a:prstGeom prst="straightConnector1">
            <a:avLst/>
          </a:prstGeom>
          <a:noFill/>
          <a:ln w="38100">
            <a:solidFill>
              <a:schemeClr val="bg1"/>
            </a:solidFill>
            <a:round/>
            <a:headEnd/>
            <a:tailEnd type="triangle" w="med" len="med"/>
          </a:ln>
        </p:spPr>
      </p:cxnSp>
      <p:cxnSp>
        <p:nvCxnSpPr>
          <p:cNvPr id="47" name="AutoShape 21"/>
          <p:cNvCxnSpPr>
            <a:cxnSpLocks noChangeShapeType="1"/>
            <a:stCxn id="36" idx="3"/>
            <a:endCxn id="37" idx="1"/>
          </p:cNvCxnSpPr>
          <p:nvPr/>
        </p:nvCxnSpPr>
        <p:spPr bwMode="auto">
          <a:xfrm>
            <a:off x="7553754" y="5912540"/>
            <a:ext cx="129446" cy="0"/>
          </a:xfrm>
          <a:prstGeom prst="straightConnector1">
            <a:avLst/>
          </a:prstGeom>
          <a:noFill/>
          <a:ln w="38100">
            <a:solidFill>
              <a:schemeClr val="bg1"/>
            </a:solidFill>
            <a:round/>
            <a:headEnd/>
            <a:tailEnd type="triangle" w="med" len="med"/>
          </a:ln>
        </p:spPr>
      </p:cxnSp>
      <p:cxnSp>
        <p:nvCxnSpPr>
          <p:cNvPr id="50" name="AutoShape 21"/>
          <p:cNvCxnSpPr>
            <a:cxnSpLocks noChangeShapeType="1"/>
            <a:stCxn id="37" idx="3"/>
            <a:endCxn id="38" idx="1"/>
          </p:cNvCxnSpPr>
          <p:nvPr/>
        </p:nvCxnSpPr>
        <p:spPr bwMode="auto">
          <a:xfrm>
            <a:off x="9747278" y="5912540"/>
            <a:ext cx="129446" cy="0"/>
          </a:xfrm>
          <a:prstGeom prst="straightConnector1">
            <a:avLst/>
          </a:prstGeom>
          <a:noFill/>
          <a:ln w="38100">
            <a:solidFill>
              <a:schemeClr val="bg1"/>
            </a:solidFill>
            <a:round/>
            <a:headEnd/>
            <a:tailEnd type="triangle" w="med" len="med"/>
          </a:ln>
        </p:spPr>
      </p:cxnSp>
    </p:spTree>
    <p:extLst>
      <p:ext uri="{BB962C8B-B14F-4D97-AF65-F5344CB8AC3E}">
        <p14:creationId xmlns:p14="http://schemas.microsoft.com/office/powerpoint/2010/main" val="473749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a:t>MA07.02：IMpower150における非扁平上皮非小細胞肺がんの全生存リスクを予測するための血中循環腫瘍DNAを評価 – Reck M、他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Reck M、他J Thorac Oncol 2021年16（補遺）：抄録番号 MA07.02</a:t>
            </a:r>
          </a:p>
        </p:txBody>
      </p:sp>
      <p:sp>
        <p:nvSpPr>
          <p:cNvPr id="7" name="TextBox 6">
            <a:extLst>
              <a:ext uri="{FF2B5EF4-FFF2-40B4-BE49-F238E27FC236}">
                <a16:creationId xmlns:a16="http://schemas.microsoft.com/office/drawing/2014/main" id="{71E8F4FE-B421-456F-A18A-65B2CDB9D6E6}"/>
              </a:ext>
            </a:extLst>
          </p:cNvPr>
          <p:cNvSpPr txBox="1"/>
          <p:nvPr/>
        </p:nvSpPr>
        <p:spPr>
          <a:xfrm>
            <a:off x="1071698" y="2080356"/>
            <a:ext cx="4634602" cy="584775"/>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ja-JP" sz="1600" b="1" i="0" u="none" strike="noStrike" cap="none" normalizeH="0" baseline="0" noProof="0">
                <a:ln>
                  <a:noFill/>
                </a:ln>
                <a:solidFill>
                  <a:schemeClr val="tx1"/>
                </a:solidFill>
                <a:uLnTx/>
                <a:uFillTx/>
                <a:latin typeface="Arial"/>
                <a:ea typeface="MS Mincho"/>
                <a:cs typeface="Arial"/>
                <a:sym typeface="Arial"/>
              </a:rPr>
              <a:t>サイクル3でのctDNAクリアランスが</a:t>
            </a:r>
            <a:br>
              <a:rPr kumimoji="0" lang="ja-JP" sz="1600" b="1" i="0" u="none" strike="noStrike" cap="none" normalizeH="0" baseline="0" noProof="0">
                <a:ln>
                  <a:noFill/>
                </a:ln>
                <a:solidFill>
                  <a:schemeClr val="tx1"/>
                </a:solidFill>
                <a:uLnTx/>
                <a:uFillTx/>
                <a:latin typeface="Arial"/>
                <a:ea typeface="MS Mincho"/>
                <a:cs typeface="Arial"/>
                <a:sym typeface="Arial"/>
              </a:rPr>
            </a:br>
            <a:r>
              <a:rPr kumimoji="0" lang="ja-JP" sz="1600" b="1" i="0" u="none" strike="noStrike" cap="none" normalizeH="0" baseline="0" noProof="0">
                <a:ln>
                  <a:noFill/>
                </a:ln>
                <a:solidFill>
                  <a:schemeClr val="tx1"/>
                </a:solidFill>
                <a:uLnTx/>
                <a:uFillTx/>
                <a:latin typeface="Arial"/>
                <a:ea typeface="MS Mincho"/>
                <a:cs typeface="Arial"/>
                <a:sym typeface="Arial"/>
              </a:rPr>
              <a:t>PFSを改善したSD患者を特定</a:t>
            </a:r>
          </a:p>
        </p:txBody>
      </p:sp>
      <p:sp>
        <p:nvSpPr>
          <p:cNvPr id="8" name="TextBox 7">
            <a:extLst>
              <a:ext uri="{FF2B5EF4-FFF2-40B4-BE49-F238E27FC236}">
                <a16:creationId xmlns:a16="http://schemas.microsoft.com/office/drawing/2014/main" id="{4DDF41FE-5E40-4E59-B9D1-E1ED314C19C4}"/>
              </a:ext>
            </a:extLst>
          </p:cNvPr>
          <p:cNvSpPr txBox="1"/>
          <p:nvPr/>
        </p:nvSpPr>
        <p:spPr>
          <a:xfrm>
            <a:off x="7802075" y="1521205"/>
            <a:ext cx="3945311" cy="584775"/>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ja-JP" sz="1600" b="1" i="0" u="none" strike="noStrike" cap="none" normalizeH="0" baseline="0" noProof="0">
                <a:ln>
                  <a:noFill/>
                </a:ln>
                <a:solidFill>
                  <a:schemeClr val="tx1"/>
                </a:solidFill>
                <a:uLnTx/>
                <a:uFillTx/>
                <a:latin typeface="Arial"/>
                <a:ea typeface="MS Mincho"/>
                <a:cs typeface="Arial"/>
                <a:sym typeface="Arial"/>
              </a:rPr>
              <a:t>サイクル3における治療反応とctDNA</a:t>
            </a:r>
            <a:br>
              <a:rPr kumimoji="0" lang="ja-JP" sz="1600" b="1" i="0" u="none" strike="noStrike" cap="none" normalizeH="0" baseline="0" noProof="0">
                <a:ln>
                  <a:noFill/>
                </a:ln>
                <a:solidFill>
                  <a:schemeClr val="tx1"/>
                </a:solidFill>
                <a:uLnTx/>
                <a:uFillTx/>
                <a:latin typeface="Arial"/>
                <a:ea typeface="MS Mincho"/>
                <a:cs typeface="Arial"/>
                <a:sym typeface="Arial"/>
              </a:rPr>
            </a:br>
            <a:r>
              <a:rPr kumimoji="0" lang="ja-JP" sz="1600" b="1" i="0" u="none" strike="noStrike" cap="none" normalizeH="0" baseline="0" noProof="0">
                <a:ln>
                  <a:noFill/>
                </a:ln>
                <a:solidFill>
                  <a:schemeClr val="tx1"/>
                </a:solidFill>
                <a:uLnTx/>
                <a:uFillTx/>
                <a:latin typeface="Arial"/>
                <a:ea typeface="MS Mincho"/>
                <a:cs typeface="Arial"/>
                <a:sym typeface="Arial"/>
              </a:rPr>
              <a:t>クリアランスによるPFS</a:t>
            </a:r>
          </a:p>
        </p:txBody>
      </p:sp>
      <p:graphicFrame>
        <p:nvGraphicFramePr>
          <p:cNvPr id="9" name="Table 9">
            <a:extLst>
              <a:ext uri="{FF2B5EF4-FFF2-40B4-BE49-F238E27FC236}">
                <a16:creationId xmlns:a16="http://schemas.microsoft.com/office/drawing/2014/main" id="{6DA84E2A-EA27-46DA-B91E-8CCAC37C041E}"/>
              </a:ext>
            </a:extLst>
          </p:cNvPr>
          <p:cNvGraphicFramePr>
            <a:graphicFrameLocks noGrp="1"/>
          </p:cNvGraphicFramePr>
          <p:nvPr>
            <p:extLst>
              <p:ext uri="{D42A27DB-BD31-4B8C-83A1-F6EECF244321}">
                <p14:modId xmlns:p14="http://schemas.microsoft.com/office/powerpoint/2010/main" val="1912621980"/>
              </p:ext>
            </p:extLst>
          </p:nvPr>
        </p:nvGraphicFramePr>
        <p:xfrm>
          <a:off x="150313" y="2897821"/>
          <a:ext cx="6234989" cy="1651000"/>
        </p:xfrm>
        <a:graphic>
          <a:graphicData uri="http://schemas.openxmlformats.org/drawingml/2006/table">
            <a:tbl>
              <a:tblPr firstRow="1" bandRow="1">
                <a:tableStyleId>{5C22544A-7EE6-4342-B048-85BDC9FD1C3A}</a:tableStyleId>
              </a:tblPr>
              <a:tblGrid>
                <a:gridCol w="1389185">
                  <a:extLst>
                    <a:ext uri="{9D8B030D-6E8A-4147-A177-3AD203B41FA5}">
                      <a16:colId xmlns:a16="http://schemas.microsoft.com/office/drawing/2014/main" val="3124139509"/>
                    </a:ext>
                  </a:extLst>
                </a:gridCol>
                <a:gridCol w="1234699">
                  <a:extLst>
                    <a:ext uri="{9D8B030D-6E8A-4147-A177-3AD203B41FA5}">
                      <a16:colId xmlns:a16="http://schemas.microsoft.com/office/drawing/2014/main" val="957043721"/>
                    </a:ext>
                  </a:extLst>
                </a:gridCol>
                <a:gridCol w="1239864">
                  <a:extLst>
                    <a:ext uri="{9D8B030D-6E8A-4147-A177-3AD203B41FA5}">
                      <a16:colId xmlns:a16="http://schemas.microsoft.com/office/drawing/2014/main" val="709745150"/>
                    </a:ext>
                  </a:extLst>
                </a:gridCol>
                <a:gridCol w="1250197">
                  <a:extLst>
                    <a:ext uri="{9D8B030D-6E8A-4147-A177-3AD203B41FA5}">
                      <a16:colId xmlns:a16="http://schemas.microsoft.com/office/drawing/2014/main" val="3381315416"/>
                    </a:ext>
                  </a:extLst>
                </a:gridCol>
                <a:gridCol w="1121044">
                  <a:extLst>
                    <a:ext uri="{9D8B030D-6E8A-4147-A177-3AD203B41FA5}">
                      <a16:colId xmlns:a16="http://schemas.microsoft.com/office/drawing/2014/main" val="954700668"/>
                    </a:ext>
                  </a:extLst>
                </a:gridCol>
              </a:tblGrid>
              <a:tr h="370840">
                <a:tc>
                  <a:txBody>
                    <a:bodyPr/>
                    <a:lstStyle/>
                    <a:p>
                      <a:pPr algn="l" rtl="0"/>
                      <a:endParaRPr lang="en-GB" sz="1200" dirty="0">
                        <a:solidFill>
                          <a:schemeClr val="tx2"/>
                        </a:solidFill>
                      </a:endParaRP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ja-JP" sz="1200" dirty="0">
                          <a:solidFill>
                            <a:schemeClr val="tx2"/>
                          </a:solidFill>
                        </a:rPr>
                        <a:t>全患者</a:t>
                      </a:r>
                    </a:p>
                  </a:txBody>
                  <a:tcPr anchor="b">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ja-JP" sz="1200">
                          <a:solidFill>
                            <a:schemeClr val="tx2"/>
                          </a:solidFill>
                        </a:rPr>
                        <a:t>CR/PR</a:t>
                      </a:r>
                    </a:p>
                  </a:txBody>
                  <a:tcPr anchor="b">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ja-JP" sz="1200">
                          <a:solidFill>
                            <a:schemeClr val="tx2"/>
                          </a:solidFill>
                        </a:rPr>
                        <a:t>SD</a:t>
                      </a:r>
                    </a:p>
                  </a:txBody>
                  <a:tcPr anchor="b">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ja-JP" sz="1200">
                          <a:solidFill>
                            <a:schemeClr val="tx2"/>
                          </a:solidFill>
                        </a:rPr>
                        <a:t>PD</a:t>
                      </a:r>
                    </a:p>
                  </a:txBody>
                  <a:tcPr anchor="b">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10324578"/>
                  </a:ext>
                </a:extLst>
              </a:tr>
              <a:tr h="370840">
                <a:tc>
                  <a:txBody>
                    <a:bodyPr/>
                    <a:lstStyle/>
                    <a:p>
                      <a:pPr algn="l"/>
                      <a:r>
                        <a:rPr lang="ja-JP" sz="1200" dirty="0">
                          <a:solidFill>
                            <a:srgbClr val="363636"/>
                          </a:solidFill>
                        </a:rPr>
                        <a:t>PFS HR </a:t>
                      </a:r>
                      <a:br>
                        <a:rPr lang="ja-JP" sz="1200" dirty="0">
                          <a:solidFill>
                            <a:srgbClr val="363636"/>
                          </a:solidFill>
                        </a:rPr>
                      </a:br>
                      <a:r>
                        <a:rPr lang="ja-JP" sz="1200" dirty="0">
                          <a:solidFill>
                            <a:srgbClr val="363636"/>
                          </a:solidFill>
                        </a:rPr>
                        <a:t>（95%CI）</a:t>
                      </a:r>
                    </a:p>
                  </a:txBody>
                  <a:tcPr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363636"/>
                          </a:solidFill>
                        </a:rPr>
                        <a:t>0.79</a:t>
                      </a:r>
                      <a:br>
                        <a:rPr lang="ja-JP" sz="1200" dirty="0">
                          <a:solidFill>
                            <a:srgbClr val="363636"/>
                          </a:solidFill>
                        </a:rPr>
                      </a:br>
                      <a:r>
                        <a:rPr lang="ja-JP" sz="1200" dirty="0">
                          <a:solidFill>
                            <a:srgbClr val="363636"/>
                          </a:solidFill>
                        </a:rPr>
                        <a:t>（0.54、1.17）</a:t>
                      </a:r>
                    </a:p>
                  </a:txBody>
                  <a:tcPr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363636"/>
                          </a:solidFill>
                        </a:rPr>
                        <a:t>1.08</a:t>
                      </a:r>
                      <a:br>
                        <a:rPr lang="ja-JP" sz="1200" dirty="0">
                          <a:solidFill>
                            <a:srgbClr val="363636"/>
                          </a:solidFill>
                        </a:rPr>
                      </a:br>
                      <a:r>
                        <a:rPr lang="ja-JP" sz="1200" dirty="0">
                          <a:solidFill>
                            <a:srgbClr val="363636"/>
                          </a:solidFill>
                        </a:rPr>
                        <a:t>（0.67、1.76）</a:t>
                      </a:r>
                    </a:p>
                  </a:txBody>
                  <a:tcPr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363636"/>
                          </a:solidFill>
                        </a:rPr>
                        <a:t>0.41</a:t>
                      </a:r>
                      <a:br>
                        <a:rPr lang="ja-JP" sz="1200" dirty="0">
                          <a:solidFill>
                            <a:srgbClr val="363636"/>
                          </a:solidFill>
                        </a:rPr>
                      </a:br>
                      <a:r>
                        <a:rPr lang="ja-JP" sz="1200" dirty="0">
                          <a:solidFill>
                            <a:srgbClr val="363636"/>
                          </a:solidFill>
                        </a:rPr>
                        <a:t>（0.19、0.89）</a:t>
                      </a:r>
                    </a:p>
                  </a:txBody>
                  <a:tcPr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363636"/>
                          </a:solidFill>
                        </a:rPr>
                        <a:t>&lt;0.01</a:t>
                      </a:r>
                      <a:br>
                        <a:rPr lang="ja-JP" sz="1200" dirty="0">
                          <a:solidFill>
                            <a:srgbClr val="363636"/>
                          </a:solidFill>
                        </a:rPr>
                      </a:br>
                      <a:r>
                        <a:rPr lang="ja-JP" sz="1200" dirty="0">
                          <a:solidFill>
                            <a:srgbClr val="363636"/>
                          </a:solidFill>
                        </a:rPr>
                        <a:t>（0、無限）</a:t>
                      </a:r>
                    </a:p>
                  </a:txBody>
                  <a:tcPr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4222189"/>
                  </a:ext>
                </a:extLst>
              </a:tr>
              <a:tr h="370840">
                <a:tc>
                  <a:txBody>
                    <a:bodyPr/>
                    <a:lstStyle/>
                    <a:p>
                      <a:pPr algn="l"/>
                      <a:r>
                        <a:rPr lang="ja-JP" sz="1200">
                          <a:solidFill>
                            <a:srgbClr val="363636"/>
                          </a:solidFill>
                        </a:rPr>
                        <a:t>サイクル3の非クリアランス対クリアランスのmPFS、月</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363636"/>
                          </a:solidFill>
                        </a:rPr>
                        <a:t>5.7 対 7.2</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363636"/>
                          </a:solidFill>
                        </a:rPr>
                        <a:t>8.2 対 7.2</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363636"/>
                          </a:solidFill>
                        </a:rPr>
                        <a:t>3.9 対 8.5</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363636"/>
                          </a:solidFill>
                        </a:rPr>
                        <a:t>0.8 対 1.5</a:t>
                      </a: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5587786"/>
                  </a:ext>
                </a:extLst>
              </a:tr>
            </a:tbl>
          </a:graphicData>
        </a:graphic>
      </p:graphicFrame>
      <p:grpSp>
        <p:nvGrpSpPr>
          <p:cNvPr id="13" name="Group 12">
            <a:extLst>
              <a:ext uri="{FF2B5EF4-FFF2-40B4-BE49-F238E27FC236}">
                <a16:creationId xmlns:a16="http://schemas.microsoft.com/office/drawing/2014/main" id="{7514FB62-B9C8-4B1B-A4A8-183991422D5F}"/>
              </a:ext>
            </a:extLst>
          </p:cNvPr>
          <p:cNvGrpSpPr/>
          <p:nvPr/>
        </p:nvGrpSpPr>
        <p:grpSpPr>
          <a:xfrm>
            <a:off x="5293735" y="1872264"/>
            <a:ext cx="6713211" cy="4570281"/>
            <a:chOff x="5070215" y="1872264"/>
            <a:chExt cx="6713211" cy="4570281"/>
          </a:xfrm>
        </p:grpSpPr>
        <p:sp>
          <p:nvSpPr>
            <p:cNvPr id="14" name="Freeform 21">
              <a:extLst>
                <a:ext uri="{FF2B5EF4-FFF2-40B4-BE49-F238E27FC236}">
                  <a16:creationId xmlns:a16="http://schemas.microsoft.com/office/drawing/2014/main" id="{31E4D767-DCAE-4458-9F9B-EF49BB9CED62}"/>
                </a:ext>
              </a:extLst>
            </p:cNvPr>
            <p:cNvSpPr>
              <a:spLocks/>
            </p:cNvSpPr>
            <p:nvPr/>
          </p:nvSpPr>
          <p:spPr bwMode="auto">
            <a:xfrm>
              <a:off x="7246822" y="2053564"/>
              <a:ext cx="4430045" cy="27495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5" name="Group 14">
              <a:extLst>
                <a:ext uri="{FF2B5EF4-FFF2-40B4-BE49-F238E27FC236}">
                  <a16:creationId xmlns:a16="http://schemas.microsoft.com/office/drawing/2014/main" id="{8353914B-7B6C-4D97-B10A-09A0A75CC3C0}"/>
                </a:ext>
              </a:extLst>
            </p:cNvPr>
            <p:cNvGrpSpPr/>
            <p:nvPr/>
          </p:nvGrpSpPr>
          <p:grpSpPr>
            <a:xfrm>
              <a:off x="6392792" y="1872264"/>
              <a:ext cx="854029" cy="3015817"/>
              <a:chOff x="2977991" y="1743827"/>
              <a:chExt cx="786745" cy="2334140"/>
            </a:xfrm>
          </p:grpSpPr>
          <p:sp>
            <p:nvSpPr>
              <p:cNvPr id="83" name="Line 7">
                <a:extLst>
                  <a:ext uri="{FF2B5EF4-FFF2-40B4-BE49-F238E27FC236}">
                    <a16:creationId xmlns:a16="http://schemas.microsoft.com/office/drawing/2014/main" id="{16804B88-0EA3-4992-AAD7-E78552697572}"/>
                  </a:ext>
                </a:extLst>
              </p:cNvPr>
              <p:cNvSpPr>
                <a:spLocks noChangeShapeType="1"/>
              </p:cNvSpPr>
              <p:nvPr/>
            </p:nvSpPr>
            <p:spPr bwMode="auto">
              <a:xfrm>
                <a:off x="3678502" y="188885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84" name="Line 8">
                <a:extLst>
                  <a:ext uri="{FF2B5EF4-FFF2-40B4-BE49-F238E27FC236}">
                    <a16:creationId xmlns:a16="http://schemas.microsoft.com/office/drawing/2014/main" id="{F24FD585-6F3D-4F0E-A162-A3C3D2D850A6}"/>
                  </a:ext>
                </a:extLst>
              </p:cNvPr>
              <p:cNvSpPr>
                <a:spLocks noChangeShapeType="1"/>
              </p:cNvSpPr>
              <p:nvPr/>
            </p:nvSpPr>
            <p:spPr bwMode="auto">
              <a:xfrm>
                <a:off x="3678502" y="239731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85" name="Line 9">
                <a:extLst>
                  <a:ext uri="{FF2B5EF4-FFF2-40B4-BE49-F238E27FC236}">
                    <a16:creationId xmlns:a16="http://schemas.microsoft.com/office/drawing/2014/main" id="{C53D6D28-6FED-4040-9055-73E77FCAD7AE}"/>
                  </a:ext>
                </a:extLst>
              </p:cNvPr>
              <p:cNvSpPr>
                <a:spLocks noChangeShapeType="1"/>
              </p:cNvSpPr>
              <p:nvPr/>
            </p:nvSpPr>
            <p:spPr bwMode="auto">
              <a:xfrm>
                <a:off x="3678502" y="291219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86" name="Line 10">
                <a:extLst>
                  <a:ext uri="{FF2B5EF4-FFF2-40B4-BE49-F238E27FC236}">
                    <a16:creationId xmlns:a16="http://schemas.microsoft.com/office/drawing/2014/main" id="{1AAD1F5E-A5C9-4BB4-8162-6A565BD85B69}"/>
                  </a:ext>
                </a:extLst>
              </p:cNvPr>
              <p:cNvSpPr>
                <a:spLocks noChangeShapeType="1"/>
              </p:cNvSpPr>
              <p:nvPr/>
            </p:nvSpPr>
            <p:spPr bwMode="auto">
              <a:xfrm>
                <a:off x="3678502" y="34163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87" name="Line 11">
                <a:extLst>
                  <a:ext uri="{FF2B5EF4-FFF2-40B4-BE49-F238E27FC236}">
                    <a16:creationId xmlns:a16="http://schemas.microsoft.com/office/drawing/2014/main" id="{7B883102-1DDA-4B8C-8CEC-7E4DF1496C53}"/>
                  </a:ext>
                </a:extLst>
              </p:cNvPr>
              <p:cNvSpPr>
                <a:spLocks noChangeShapeType="1"/>
              </p:cNvSpPr>
              <p:nvPr/>
            </p:nvSpPr>
            <p:spPr bwMode="auto">
              <a:xfrm>
                <a:off x="3678502" y="392583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88" name="TextBox 87">
                <a:extLst>
                  <a:ext uri="{FF2B5EF4-FFF2-40B4-BE49-F238E27FC236}">
                    <a16:creationId xmlns:a16="http://schemas.microsoft.com/office/drawing/2014/main" id="{A3DAF399-2A1D-4400-B162-536C105B1227}"/>
                  </a:ext>
                </a:extLst>
              </p:cNvPr>
              <p:cNvSpPr txBox="1"/>
              <p:nvPr/>
            </p:nvSpPr>
            <p:spPr>
              <a:xfrm rot="16200000">
                <a:off x="2812566" y="2780379"/>
                <a:ext cx="614380" cy="283529"/>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PFS、%</a:t>
                </a:r>
              </a:p>
            </p:txBody>
          </p:sp>
          <p:sp>
            <p:nvSpPr>
              <p:cNvPr id="89" name="TextBox 88">
                <a:extLst>
                  <a:ext uri="{FF2B5EF4-FFF2-40B4-BE49-F238E27FC236}">
                    <a16:creationId xmlns:a16="http://schemas.microsoft.com/office/drawing/2014/main" id="{49E8F05A-681B-40F9-9688-7E6D79E3700C}"/>
                  </a:ext>
                </a:extLst>
              </p:cNvPr>
              <p:cNvSpPr txBox="1"/>
              <p:nvPr/>
            </p:nvSpPr>
            <p:spPr>
              <a:xfrm>
                <a:off x="3208358" y="1743827"/>
                <a:ext cx="482824"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100</a:t>
                </a:r>
              </a:p>
            </p:txBody>
          </p:sp>
          <p:sp>
            <p:nvSpPr>
              <p:cNvPr id="90" name="TextBox 89">
                <a:extLst>
                  <a:ext uri="{FF2B5EF4-FFF2-40B4-BE49-F238E27FC236}">
                    <a16:creationId xmlns:a16="http://schemas.microsoft.com/office/drawing/2014/main" id="{F5D76C92-6B3F-4B84-B5E3-1579ACE9B8E1}"/>
                  </a:ext>
                </a:extLst>
              </p:cNvPr>
              <p:cNvSpPr txBox="1"/>
              <p:nvPr/>
            </p:nvSpPr>
            <p:spPr>
              <a:xfrm>
                <a:off x="3307744" y="2242358"/>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75</a:t>
                </a:r>
              </a:p>
            </p:txBody>
          </p:sp>
          <p:sp>
            <p:nvSpPr>
              <p:cNvPr id="91" name="TextBox 90">
                <a:extLst>
                  <a:ext uri="{FF2B5EF4-FFF2-40B4-BE49-F238E27FC236}">
                    <a16:creationId xmlns:a16="http://schemas.microsoft.com/office/drawing/2014/main" id="{B34FD478-0C5C-4FCF-A465-CB40B34BBA6D}"/>
                  </a:ext>
                </a:extLst>
              </p:cNvPr>
              <p:cNvSpPr txBox="1"/>
              <p:nvPr/>
            </p:nvSpPr>
            <p:spPr>
              <a:xfrm>
                <a:off x="3307743" y="2757011"/>
                <a:ext cx="383439"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50</a:t>
                </a:r>
              </a:p>
            </p:txBody>
          </p:sp>
          <p:sp>
            <p:nvSpPr>
              <p:cNvPr id="92" name="TextBox 91">
                <a:extLst>
                  <a:ext uri="{FF2B5EF4-FFF2-40B4-BE49-F238E27FC236}">
                    <a16:creationId xmlns:a16="http://schemas.microsoft.com/office/drawing/2014/main" id="{ADD5F35B-7C9E-48EA-AF4A-D2FAC9A9BE2C}"/>
                  </a:ext>
                </a:extLst>
              </p:cNvPr>
              <p:cNvSpPr txBox="1"/>
              <p:nvPr/>
            </p:nvSpPr>
            <p:spPr>
              <a:xfrm>
                <a:off x="3307743" y="3260914"/>
                <a:ext cx="383439"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25</a:t>
                </a:r>
              </a:p>
            </p:txBody>
          </p:sp>
          <p:sp>
            <p:nvSpPr>
              <p:cNvPr id="93" name="TextBox 92">
                <a:extLst>
                  <a:ext uri="{FF2B5EF4-FFF2-40B4-BE49-F238E27FC236}">
                    <a16:creationId xmlns:a16="http://schemas.microsoft.com/office/drawing/2014/main" id="{09CF9627-8334-471B-BE90-9FA69FBF6453}"/>
                  </a:ext>
                </a:extLst>
              </p:cNvPr>
              <p:cNvSpPr txBox="1"/>
              <p:nvPr/>
            </p:nvSpPr>
            <p:spPr>
              <a:xfrm>
                <a:off x="3407138" y="3770190"/>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grpSp>
          <p:nvGrpSpPr>
            <p:cNvPr id="16" name="Group 15">
              <a:extLst>
                <a:ext uri="{FF2B5EF4-FFF2-40B4-BE49-F238E27FC236}">
                  <a16:creationId xmlns:a16="http://schemas.microsoft.com/office/drawing/2014/main" id="{C4DDB7A3-5025-46C7-9BCA-190141B73DBE}"/>
                </a:ext>
              </a:extLst>
            </p:cNvPr>
            <p:cNvGrpSpPr/>
            <p:nvPr/>
          </p:nvGrpSpPr>
          <p:grpSpPr>
            <a:xfrm>
              <a:off x="7276599" y="4807061"/>
              <a:ext cx="4506827" cy="360147"/>
              <a:chOff x="1566575" y="4356522"/>
              <a:chExt cx="1583034" cy="360147"/>
            </a:xfrm>
          </p:grpSpPr>
          <p:sp>
            <p:nvSpPr>
              <p:cNvPr id="73" name="Line 21">
                <a:extLst>
                  <a:ext uri="{FF2B5EF4-FFF2-40B4-BE49-F238E27FC236}">
                    <a16:creationId xmlns:a16="http://schemas.microsoft.com/office/drawing/2014/main" id="{416C964E-98F4-4F92-A77E-9F76DC156299}"/>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43A6808F-414B-4D42-B13F-677FDA1A1BF8}"/>
                  </a:ext>
                </a:extLst>
              </p:cNvPr>
              <p:cNvSpPr txBox="1"/>
              <p:nvPr/>
            </p:nvSpPr>
            <p:spPr>
              <a:xfrm>
                <a:off x="3054253" y="4428522"/>
                <a:ext cx="9535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48</a:t>
                </a:r>
              </a:p>
            </p:txBody>
          </p:sp>
          <p:sp>
            <p:nvSpPr>
              <p:cNvPr id="75" name="Line 21">
                <a:extLst>
                  <a:ext uri="{FF2B5EF4-FFF2-40B4-BE49-F238E27FC236}">
                    <a16:creationId xmlns:a16="http://schemas.microsoft.com/office/drawing/2014/main" id="{0F5B4F1A-D5D6-4F5E-B94E-B410829127B3}"/>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19986F89-97DA-4EA4-828B-339F5297D721}"/>
                  </a:ext>
                </a:extLst>
              </p:cNvPr>
              <p:cNvSpPr txBox="1"/>
              <p:nvPr/>
            </p:nvSpPr>
            <p:spPr>
              <a:xfrm>
                <a:off x="2678616" y="4428522"/>
                <a:ext cx="9535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36</a:t>
                </a:r>
              </a:p>
            </p:txBody>
          </p:sp>
          <p:sp>
            <p:nvSpPr>
              <p:cNvPr id="77" name="Line 21">
                <a:extLst>
                  <a:ext uri="{FF2B5EF4-FFF2-40B4-BE49-F238E27FC236}">
                    <a16:creationId xmlns:a16="http://schemas.microsoft.com/office/drawing/2014/main" id="{FC659D69-49BE-495B-BFBF-DF645971A3EE}"/>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4C2BCB95-A910-4EB6-8798-D8C27CCF15EB}"/>
                  </a:ext>
                </a:extLst>
              </p:cNvPr>
              <p:cNvSpPr txBox="1"/>
              <p:nvPr/>
            </p:nvSpPr>
            <p:spPr>
              <a:xfrm>
                <a:off x="2302979" y="4428522"/>
                <a:ext cx="9535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24</a:t>
                </a:r>
              </a:p>
            </p:txBody>
          </p:sp>
          <p:sp>
            <p:nvSpPr>
              <p:cNvPr id="79" name="Line 21">
                <a:extLst>
                  <a:ext uri="{FF2B5EF4-FFF2-40B4-BE49-F238E27FC236}">
                    <a16:creationId xmlns:a16="http://schemas.microsoft.com/office/drawing/2014/main" id="{D1D30D2F-BF5B-4FEA-AA16-586CEE2E3135}"/>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85750A6D-3F39-4364-B0BF-E3DA984DF0B3}"/>
                  </a:ext>
                </a:extLst>
              </p:cNvPr>
              <p:cNvSpPr txBox="1"/>
              <p:nvPr/>
            </p:nvSpPr>
            <p:spPr>
              <a:xfrm>
                <a:off x="1927342" y="4428522"/>
                <a:ext cx="9535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a:t>
                </a:r>
              </a:p>
            </p:txBody>
          </p:sp>
          <p:sp>
            <p:nvSpPr>
              <p:cNvPr id="81" name="Line 21">
                <a:extLst>
                  <a:ext uri="{FF2B5EF4-FFF2-40B4-BE49-F238E27FC236}">
                    <a16:creationId xmlns:a16="http://schemas.microsoft.com/office/drawing/2014/main" id="{AB98EFD7-F834-4C19-986D-77B23EF0EC99}"/>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47B247AD-307A-4556-8623-4746F1E17B1A}"/>
                  </a:ext>
                </a:extLst>
              </p:cNvPr>
              <p:cNvSpPr txBox="1"/>
              <p:nvPr/>
            </p:nvSpPr>
            <p:spPr>
              <a:xfrm>
                <a:off x="1566575" y="4428522"/>
                <a:ext cx="65616"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17" name="TextBox 16">
              <a:extLst>
                <a:ext uri="{FF2B5EF4-FFF2-40B4-BE49-F238E27FC236}">
                  <a16:creationId xmlns:a16="http://schemas.microsoft.com/office/drawing/2014/main" id="{FE918617-4CDA-4F66-B87A-0BF25A1C02BA}"/>
                </a:ext>
              </a:extLst>
            </p:cNvPr>
            <p:cNvSpPr txBox="1"/>
            <p:nvPr/>
          </p:nvSpPr>
          <p:spPr>
            <a:xfrm>
              <a:off x="8880278" y="5061593"/>
              <a:ext cx="1268296" cy="307777"/>
            </a:xfrm>
            <a:prstGeom prst="rect">
              <a:avLst/>
            </a:prstGeom>
            <a:noFill/>
          </p:spPr>
          <p:txBody>
            <a:bodyPr wrap="none" rtlCol="0">
              <a:spAutoFit/>
            </a:bodyPr>
            <a:lstStyle/>
            <a:p>
              <a:pPr algn="ctr"/>
              <a:r>
                <a:rPr lang="ja-JP" sz="1400">
                  <a:solidFill>
                    <a:schemeClr val="tx1"/>
                  </a:solidFill>
                </a:rPr>
                <a:t>経過期間、月</a:t>
              </a:r>
            </a:p>
          </p:txBody>
        </p:sp>
        <p:grpSp>
          <p:nvGrpSpPr>
            <p:cNvPr id="18" name="Group 17">
              <a:extLst>
                <a:ext uri="{FF2B5EF4-FFF2-40B4-BE49-F238E27FC236}">
                  <a16:creationId xmlns:a16="http://schemas.microsoft.com/office/drawing/2014/main" id="{A9A1AD73-4DED-432B-B07A-7EF9015054B4}"/>
                </a:ext>
              </a:extLst>
            </p:cNvPr>
            <p:cNvGrpSpPr/>
            <p:nvPr/>
          </p:nvGrpSpPr>
          <p:grpSpPr>
            <a:xfrm>
              <a:off x="6533083" y="5306151"/>
              <a:ext cx="5200651" cy="307777"/>
              <a:chOff x="6533083" y="5306151"/>
              <a:chExt cx="5200651" cy="307777"/>
            </a:xfrm>
          </p:grpSpPr>
          <p:grpSp>
            <p:nvGrpSpPr>
              <p:cNvPr id="66" name="Group 65">
                <a:extLst>
                  <a:ext uri="{FF2B5EF4-FFF2-40B4-BE49-F238E27FC236}">
                    <a16:creationId xmlns:a16="http://schemas.microsoft.com/office/drawing/2014/main" id="{A70BA8CA-9C32-4DA1-AAC4-685DA2962430}"/>
                  </a:ext>
                </a:extLst>
              </p:cNvPr>
              <p:cNvGrpSpPr/>
              <p:nvPr/>
            </p:nvGrpSpPr>
            <p:grpSpPr>
              <a:xfrm>
                <a:off x="7234264" y="5315966"/>
                <a:ext cx="4499470" cy="288147"/>
                <a:chOff x="1442534" y="6123788"/>
                <a:chExt cx="4144980" cy="288147"/>
              </a:xfrm>
            </p:grpSpPr>
            <p:sp>
              <p:nvSpPr>
                <p:cNvPr id="68" name="TextBox 67">
                  <a:extLst>
                    <a:ext uri="{FF2B5EF4-FFF2-40B4-BE49-F238E27FC236}">
                      <a16:creationId xmlns:a16="http://schemas.microsoft.com/office/drawing/2014/main" id="{5AFB5671-9DA1-4619-AD7C-ADEDC3A4434F}"/>
                    </a:ext>
                  </a:extLst>
                </p:cNvPr>
                <p:cNvSpPr txBox="1"/>
                <p:nvPr/>
              </p:nvSpPr>
              <p:spPr>
                <a:xfrm>
                  <a:off x="5428983" y="6123788"/>
                  <a:ext cx="158531" cy="288147"/>
                </a:xfrm>
                <a:prstGeom prst="rect">
                  <a:avLst/>
                </a:prstGeom>
                <a:noFill/>
              </p:spPr>
              <p:txBody>
                <a:bodyPr wrap="none" lIns="36000" tIns="36000" rIns="36000" bIns="36000" rtlCol="0" anchor="t" anchorCtr="0">
                  <a:spAutoFit/>
                </a:bodyPr>
                <a:lstStyle/>
                <a:p>
                  <a:pPr algn="ctr"/>
                  <a:r>
                    <a:rPr lang="ja-JP" sz="1400">
                      <a:solidFill>
                        <a:srgbClr val="2894FF"/>
                      </a:solidFill>
                      <a:latin typeface="Arial" panose="020B0604020202020204" pitchFamily="34" charset="0"/>
                      <a:ea typeface="MS Mincho"/>
                      <a:cs typeface="Arial" panose="020B0604020202020204" pitchFamily="34" charset="0"/>
                    </a:rPr>
                    <a:t>0</a:t>
                  </a:r>
                </a:p>
              </p:txBody>
            </p:sp>
            <p:sp>
              <p:nvSpPr>
                <p:cNvPr id="69" name="TextBox 68">
                  <a:extLst>
                    <a:ext uri="{FF2B5EF4-FFF2-40B4-BE49-F238E27FC236}">
                      <a16:creationId xmlns:a16="http://schemas.microsoft.com/office/drawing/2014/main" id="{814946B0-D79E-4702-BC2A-997A26A03785}"/>
                    </a:ext>
                  </a:extLst>
                </p:cNvPr>
                <p:cNvSpPr txBox="1"/>
                <p:nvPr/>
              </p:nvSpPr>
              <p:spPr>
                <a:xfrm>
                  <a:off x="4443814" y="6123788"/>
                  <a:ext cx="158531" cy="288147"/>
                </a:xfrm>
                <a:prstGeom prst="rect">
                  <a:avLst/>
                </a:prstGeom>
                <a:noFill/>
              </p:spPr>
              <p:txBody>
                <a:bodyPr wrap="none" lIns="36000" tIns="36000" rIns="36000" bIns="36000" rtlCol="0" anchor="t" anchorCtr="0">
                  <a:spAutoFit/>
                </a:bodyPr>
                <a:lstStyle/>
                <a:p>
                  <a:pPr algn="ctr"/>
                  <a:r>
                    <a:rPr lang="ja-JP" sz="1400">
                      <a:solidFill>
                        <a:srgbClr val="2894FF"/>
                      </a:solidFill>
                      <a:latin typeface="Arial" panose="020B0604020202020204" pitchFamily="34" charset="0"/>
                      <a:ea typeface="MS Mincho"/>
                      <a:cs typeface="Arial" panose="020B0604020202020204" pitchFamily="34" charset="0"/>
                    </a:rPr>
                    <a:t>6</a:t>
                  </a:r>
                </a:p>
              </p:txBody>
            </p:sp>
            <p:sp>
              <p:nvSpPr>
                <p:cNvPr id="70" name="TextBox 69">
                  <a:extLst>
                    <a:ext uri="{FF2B5EF4-FFF2-40B4-BE49-F238E27FC236}">
                      <a16:creationId xmlns:a16="http://schemas.microsoft.com/office/drawing/2014/main" id="{2F090F88-CD62-41A7-98A5-062BA09BF353}"/>
                    </a:ext>
                  </a:extLst>
                </p:cNvPr>
                <p:cNvSpPr txBox="1"/>
                <p:nvPr/>
              </p:nvSpPr>
              <p:spPr>
                <a:xfrm>
                  <a:off x="3412869" y="6123788"/>
                  <a:ext cx="250087" cy="288147"/>
                </a:xfrm>
                <a:prstGeom prst="rect">
                  <a:avLst/>
                </a:prstGeom>
                <a:noFill/>
              </p:spPr>
              <p:txBody>
                <a:bodyPr wrap="none" lIns="36000" tIns="36000" rIns="36000" bIns="36000" rtlCol="0" anchor="t" anchorCtr="0">
                  <a:spAutoFit/>
                </a:bodyPr>
                <a:lstStyle/>
                <a:p>
                  <a:pPr algn="ctr"/>
                  <a:r>
                    <a:rPr lang="ja-JP" sz="1400">
                      <a:solidFill>
                        <a:srgbClr val="2894FF"/>
                      </a:solidFill>
                      <a:latin typeface="Arial" panose="020B0604020202020204" pitchFamily="34" charset="0"/>
                      <a:ea typeface="MS Mincho"/>
                      <a:cs typeface="Arial" panose="020B0604020202020204" pitchFamily="34" charset="0"/>
                    </a:rPr>
                    <a:t>16</a:t>
                  </a:r>
                </a:p>
              </p:txBody>
            </p:sp>
            <p:sp>
              <p:nvSpPr>
                <p:cNvPr id="71" name="TextBox 70">
                  <a:extLst>
                    <a:ext uri="{FF2B5EF4-FFF2-40B4-BE49-F238E27FC236}">
                      <a16:creationId xmlns:a16="http://schemas.microsoft.com/office/drawing/2014/main" id="{61594E0E-1E88-4933-A3D9-06B2E00ACE96}"/>
                    </a:ext>
                  </a:extLst>
                </p:cNvPr>
                <p:cNvSpPr txBox="1"/>
                <p:nvPr/>
              </p:nvSpPr>
              <p:spPr>
                <a:xfrm>
                  <a:off x="2427702" y="6123788"/>
                  <a:ext cx="250087" cy="288147"/>
                </a:xfrm>
                <a:prstGeom prst="rect">
                  <a:avLst/>
                </a:prstGeom>
                <a:noFill/>
              </p:spPr>
              <p:txBody>
                <a:bodyPr wrap="none" lIns="36000" tIns="36000" rIns="36000" bIns="36000" rtlCol="0" anchor="t" anchorCtr="0">
                  <a:spAutoFit/>
                </a:bodyPr>
                <a:lstStyle/>
                <a:p>
                  <a:pPr algn="ctr"/>
                  <a:r>
                    <a:rPr lang="ja-JP" sz="1400">
                      <a:solidFill>
                        <a:srgbClr val="2894FF"/>
                      </a:solidFill>
                      <a:latin typeface="Arial" panose="020B0604020202020204" pitchFamily="34" charset="0"/>
                      <a:ea typeface="MS Mincho"/>
                      <a:cs typeface="Arial" panose="020B0604020202020204" pitchFamily="34" charset="0"/>
                    </a:rPr>
                    <a:t>28</a:t>
                  </a:r>
                </a:p>
              </p:txBody>
            </p:sp>
            <p:sp>
              <p:nvSpPr>
                <p:cNvPr id="72" name="TextBox 71">
                  <a:extLst>
                    <a:ext uri="{FF2B5EF4-FFF2-40B4-BE49-F238E27FC236}">
                      <a16:creationId xmlns:a16="http://schemas.microsoft.com/office/drawing/2014/main" id="{F8ED07DF-178D-4BA2-8D7F-FD15B7D07202}"/>
                    </a:ext>
                  </a:extLst>
                </p:cNvPr>
                <p:cNvSpPr txBox="1"/>
                <p:nvPr/>
              </p:nvSpPr>
              <p:spPr>
                <a:xfrm>
                  <a:off x="1442534" y="6123788"/>
                  <a:ext cx="250087" cy="288147"/>
                </a:xfrm>
                <a:prstGeom prst="rect">
                  <a:avLst/>
                </a:prstGeom>
                <a:noFill/>
              </p:spPr>
              <p:txBody>
                <a:bodyPr wrap="none" lIns="36000" tIns="36000" rIns="36000" bIns="36000" rtlCol="0" anchor="t" anchorCtr="0">
                  <a:spAutoFit/>
                </a:bodyPr>
                <a:lstStyle/>
                <a:p>
                  <a:pPr algn="ctr"/>
                  <a:r>
                    <a:rPr lang="ja-JP" sz="1400">
                      <a:solidFill>
                        <a:srgbClr val="2894FF"/>
                      </a:solidFill>
                      <a:latin typeface="Arial" panose="020B0604020202020204" pitchFamily="34" charset="0"/>
                      <a:ea typeface="MS Mincho"/>
                      <a:cs typeface="Arial" panose="020B0604020202020204" pitchFamily="34" charset="0"/>
                    </a:rPr>
                    <a:t>94</a:t>
                  </a:r>
                </a:p>
              </p:txBody>
            </p:sp>
          </p:grpSp>
          <p:sp>
            <p:nvSpPr>
              <p:cNvPr id="67" name="TextBox 66">
                <a:extLst>
                  <a:ext uri="{FF2B5EF4-FFF2-40B4-BE49-F238E27FC236}">
                    <a16:creationId xmlns:a16="http://schemas.microsoft.com/office/drawing/2014/main" id="{CE4CDE34-CC5B-44D5-A127-A57BE5FD0C52}"/>
                  </a:ext>
                </a:extLst>
              </p:cNvPr>
              <p:cNvSpPr txBox="1"/>
              <p:nvPr/>
            </p:nvSpPr>
            <p:spPr>
              <a:xfrm>
                <a:off x="6533083" y="5306151"/>
                <a:ext cx="744114" cy="307777"/>
              </a:xfrm>
              <a:prstGeom prst="rect">
                <a:avLst/>
              </a:prstGeom>
              <a:noFill/>
            </p:spPr>
            <p:txBody>
              <a:bodyPr wrap="none" rtlCol="0">
                <a:spAutoFit/>
              </a:bodyPr>
              <a:lstStyle/>
              <a:p>
                <a:pPr algn="r"/>
                <a:r>
                  <a:rPr lang="ja-JP" sz="1400">
                    <a:solidFill>
                      <a:srgbClr val="2894FF"/>
                    </a:solidFill>
                  </a:rPr>
                  <a:t>CR/PR</a:t>
                </a:r>
              </a:p>
            </p:txBody>
          </p:sp>
        </p:grpSp>
        <p:grpSp>
          <p:nvGrpSpPr>
            <p:cNvPr id="19" name="Group 18">
              <a:extLst>
                <a:ext uri="{FF2B5EF4-FFF2-40B4-BE49-F238E27FC236}">
                  <a16:creationId xmlns:a16="http://schemas.microsoft.com/office/drawing/2014/main" id="{8815909D-4173-4C1C-9D5A-0A383F64011A}"/>
                </a:ext>
              </a:extLst>
            </p:cNvPr>
            <p:cNvGrpSpPr/>
            <p:nvPr/>
          </p:nvGrpSpPr>
          <p:grpSpPr>
            <a:xfrm>
              <a:off x="5609753" y="5858563"/>
              <a:ext cx="6123981" cy="307777"/>
              <a:chOff x="5609753" y="5858563"/>
              <a:chExt cx="6123981" cy="307777"/>
            </a:xfrm>
          </p:grpSpPr>
          <p:grpSp>
            <p:nvGrpSpPr>
              <p:cNvPr id="59" name="Group 58">
                <a:extLst>
                  <a:ext uri="{FF2B5EF4-FFF2-40B4-BE49-F238E27FC236}">
                    <a16:creationId xmlns:a16="http://schemas.microsoft.com/office/drawing/2014/main" id="{A24A3C64-34DF-4E87-8901-38744DFA5A71}"/>
                  </a:ext>
                </a:extLst>
              </p:cNvPr>
              <p:cNvGrpSpPr/>
              <p:nvPr/>
            </p:nvGrpSpPr>
            <p:grpSpPr>
              <a:xfrm>
                <a:off x="7234264" y="5868378"/>
                <a:ext cx="4499470" cy="288147"/>
                <a:chOff x="1442534" y="6117349"/>
                <a:chExt cx="4144980" cy="288147"/>
              </a:xfrm>
            </p:grpSpPr>
            <p:sp>
              <p:nvSpPr>
                <p:cNvPr id="61" name="TextBox 60">
                  <a:extLst>
                    <a:ext uri="{FF2B5EF4-FFF2-40B4-BE49-F238E27FC236}">
                      <a16:creationId xmlns:a16="http://schemas.microsoft.com/office/drawing/2014/main" id="{01EE2CB9-DA9F-49A6-BA29-BA301975A30B}"/>
                    </a:ext>
                  </a:extLst>
                </p:cNvPr>
                <p:cNvSpPr txBox="1"/>
                <p:nvPr/>
              </p:nvSpPr>
              <p:spPr>
                <a:xfrm>
                  <a:off x="5428983" y="6117349"/>
                  <a:ext cx="158531"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62" name="TextBox 61">
                  <a:extLst>
                    <a:ext uri="{FF2B5EF4-FFF2-40B4-BE49-F238E27FC236}">
                      <a16:creationId xmlns:a16="http://schemas.microsoft.com/office/drawing/2014/main" id="{C57AE130-8A33-4D7C-A864-BC04235A1A69}"/>
                    </a:ext>
                  </a:extLst>
                </p:cNvPr>
                <p:cNvSpPr txBox="1"/>
                <p:nvPr/>
              </p:nvSpPr>
              <p:spPr>
                <a:xfrm>
                  <a:off x="4443814" y="6117349"/>
                  <a:ext cx="158531"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63" name="TextBox 62">
                  <a:extLst>
                    <a:ext uri="{FF2B5EF4-FFF2-40B4-BE49-F238E27FC236}">
                      <a16:creationId xmlns:a16="http://schemas.microsoft.com/office/drawing/2014/main" id="{FEDD2F3A-5707-466C-BA91-FF68335F1D87}"/>
                    </a:ext>
                  </a:extLst>
                </p:cNvPr>
                <p:cNvSpPr txBox="1"/>
                <p:nvPr/>
              </p:nvSpPr>
              <p:spPr>
                <a:xfrm>
                  <a:off x="3435757" y="6117349"/>
                  <a:ext cx="204310"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 0</a:t>
                  </a:r>
                </a:p>
              </p:txBody>
            </p:sp>
            <p:sp>
              <p:nvSpPr>
                <p:cNvPr id="64" name="TextBox 63">
                  <a:extLst>
                    <a:ext uri="{FF2B5EF4-FFF2-40B4-BE49-F238E27FC236}">
                      <a16:creationId xmlns:a16="http://schemas.microsoft.com/office/drawing/2014/main" id="{1C64C756-433D-45AE-A2E6-CBB955625470}"/>
                    </a:ext>
                  </a:extLst>
                </p:cNvPr>
                <p:cNvSpPr txBox="1"/>
                <p:nvPr/>
              </p:nvSpPr>
              <p:spPr>
                <a:xfrm>
                  <a:off x="2473480" y="6117349"/>
                  <a:ext cx="158531"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a:t>
                  </a:r>
                </a:p>
              </p:txBody>
            </p:sp>
            <p:sp>
              <p:nvSpPr>
                <p:cNvPr id="65" name="TextBox 64">
                  <a:extLst>
                    <a:ext uri="{FF2B5EF4-FFF2-40B4-BE49-F238E27FC236}">
                      <a16:creationId xmlns:a16="http://schemas.microsoft.com/office/drawing/2014/main" id="{E39E45FE-D917-4C7E-A677-F302F07A97CE}"/>
                    </a:ext>
                  </a:extLst>
                </p:cNvPr>
                <p:cNvSpPr txBox="1"/>
                <p:nvPr/>
              </p:nvSpPr>
              <p:spPr>
                <a:xfrm>
                  <a:off x="1442534" y="6117349"/>
                  <a:ext cx="250087"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42</a:t>
                  </a:r>
                </a:p>
              </p:txBody>
            </p:sp>
          </p:grpSp>
          <p:sp>
            <p:nvSpPr>
              <p:cNvPr id="60" name="TextBox 59">
                <a:extLst>
                  <a:ext uri="{FF2B5EF4-FFF2-40B4-BE49-F238E27FC236}">
                    <a16:creationId xmlns:a16="http://schemas.microsoft.com/office/drawing/2014/main" id="{E51F2BA1-AB79-4CD1-8234-B040EDB0863E}"/>
                  </a:ext>
                </a:extLst>
              </p:cNvPr>
              <p:cNvSpPr txBox="1"/>
              <p:nvPr/>
            </p:nvSpPr>
            <p:spPr>
              <a:xfrm>
                <a:off x="5609753" y="5858563"/>
                <a:ext cx="1667444" cy="307777"/>
              </a:xfrm>
              <a:prstGeom prst="rect">
                <a:avLst/>
              </a:prstGeom>
              <a:noFill/>
            </p:spPr>
            <p:txBody>
              <a:bodyPr wrap="none" rtlCol="0">
                <a:spAutoFit/>
              </a:bodyPr>
              <a:lstStyle/>
              <a:p>
                <a:pPr algn="r"/>
                <a:r>
                  <a:rPr lang="ja-JP" sz="1400">
                    <a:solidFill>
                      <a:schemeClr val="accent3"/>
                    </a:solidFill>
                  </a:rPr>
                  <a:t>SD：非クリアランス</a:t>
                </a:r>
              </a:p>
            </p:txBody>
          </p:sp>
        </p:grpSp>
        <p:grpSp>
          <p:nvGrpSpPr>
            <p:cNvPr id="20" name="Group 19">
              <a:extLst>
                <a:ext uri="{FF2B5EF4-FFF2-40B4-BE49-F238E27FC236}">
                  <a16:creationId xmlns:a16="http://schemas.microsoft.com/office/drawing/2014/main" id="{4345E472-A201-414B-86AA-957803778865}"/>
                </a:ext>
              </a:extLst>
            </p:cNvPr>
            <p:cNvGrpSpPr/>
            <p:nvPr/>
          </p:nvGrpSpPr>
          <p:grpSpPr>
            <a:xfrm>
              <a:off x="6842463" y="6134768"/>
              <a:ext cx="4891272" cy="307777"/>
              <a:chOff x="6842463" y="6134768"/>
              <a:chExt cx="4891272" cy="307777"/>
            </a:xfrm>
          </p:grpSpPr>
          <p:grpSp>
            <p:nvGrpSpPr>
              <p:cNvPr id="52" name="Group 51">
                <a:extLst>
                  <a:ext uri="{FF2B5EF4-FFF2-40B4-BE49-F238E27FC236}">
                    <a16:creationId xmlns:a16="http://schemas.microsoft.com/office/drawing/2014/main" id="{E7BACCD3-7712-4307-891E-01F94D79AA7D}"/>
                  </a:ext>
                </a:extLst>
              </p:cNvPr>
              <p:cNvGrpSpPr/>
              <p:nvPr/>
            </p:nvGrpSpPr>
            <p:grpSpPr>
              <a:xfrm>
                <a:off x="7259111" y="6144583"/>
                <a:ext cx="4474624" cy="288147"/>
                <a:chOff x="1465423" y="6123788"/>
                <a:chExt cx="4122091" cy="288147"/>
              </a:xfrm>
            </p:grpSpPr>
            <p:sp>
              <p:nvSpPr>
                <p:cNvPr id="54" name="TextBox 53">
                  <a:extLst>
                    <a:ext uri="{FF2B5EF4-FFF2-40B4-BE49-F238E27FC236}">
                      <a16:creationId xmlns:a16="http://schemas.microsoft.com/office/drawing/2014/main" id="{D4009BD6-3884-4A84-B890-61B00A291860}"/>
                    </a:ext>
                  </a:extLst>
                </p:cNvPr>
                <p:cNvSpPr txBox="1"/>
                <p:nvPr/>
              </p:nvSpPr>
              <p:spPr>
                <a:xfrm>
                  <a:off x="5428983" y="6123788"/>
                  <a:ext cx="158531"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0</a:t>
                  </a:r>
                </a:p>
              </p:txBody>
            </p:sp>
            <p:sp>
              <p:nvSpPr>
                <p:cNvPr id="55" name="TextBox 54">
                  <a:extLst>
                    <a:ext uri="{FF2B5EF4-FFF2-40B4-BE49-F238E27FC236}">
                      <a16:creationId xmlns:a16="http://schemas.microsoft.com/office/drawing/2014/main" id="{D4471F09-7B30-4FEF-BDD1-96A0B28AAA4B}"/>
                    </a:ext>
                  </a:extLst>
                </p:cNvPr>
                <p:cNvSpPr txBox="1"/>
                <p:nvPr/>
              </p:nvSpPr>
              <p:spPr>
                <a:xfrm>
                  <a:off x="4443814" y="6123788"/>
                  <a:ext cx="158531"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0</a:t>
                  </a:r>
                </a:p>
              </p:txBody>
            </p:sp>
            <p:sp>
              <p:nvSpPr>
                <p:cNvPr id="56" name="TextBox 55">
                  <a:extLst>
                    <a:ext uri="{FF2B5EF4-FFF2-40B4-BE49-F238E27FC236}">
                      <a16:creationId xmlns:a16="http://schemas.microsoft.com/office/drawing/2014/main" id="{4FBAAC53-6F14-47DF-8663-5FD5E5AB7B0C}"/>
                    </a:ext>
                  </a:extLst>
                </p:cNvPr>
                <p:cNvSpPr txBox="1"/>
                <p:nvPr/>
              </p:nvSpPr>
              <p:spPr>
                <a:xfrm>
                  <a:off x="3435758" y="6123788"/>
                  <a:ext cx="204310"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 0</a:t>
                  </a:r>
                </a:p>
              </p:txBody>
            </p:sp>
            <p:sp>
              <p:nvSpPr>
                <p:cNvPr id="57" name="TextBox 56">
                  <a:extLst>
                    <a:ext uri="{FF2B5EF4-FFF2-40B4-BE49-F238E27FC236}">
                      <a16:creationId xmlns:a16="http://schemas.microsoft.com/office/drawing/2014/main" id="{9F5E96D7-0A67-457E-B9FF-B04CE0C904BC}"/>
                    </a:ext>
                  </a:extLst>
                </p:cNvPr>
                <p:cNvSpPr txBox="1"/>
                <p:nvPr/>
              </p:nvSpPr>
              <p:spPr>
                <a:xfrm>
                  <a:off x="2473480" y="6123788"/>
                  <a:ext cx="158531"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0</a:t>
                  </a:r>
                </a:p>
              </p:txBody>
            </p:sp>
            <p:sp>
              <p:nvSpPr>
                <p:cNvPr id="58" name="TextBox 57">
                  <a:extLst>
                    <a:ext uri="{FF2B5EF4-FFF2-40B4-BE49-F238E27FC236}">
                      <a16:creationId xmlns:a16="http://schemas.microsoft.com/office/drawing/2014/main" id="{38E1C734-BB7C-4AB4-8FF4-1F9BD5174D36}"/>
                    </a:ext>
                  </a:extLst>
                </p:cNvPr>
                <p:cNvSpPr txBox="1"/>
                <p:nvPr/>
              </p:nvSpPr>
              <p:spPr>
                <a:xfrm>
                  <a:off x="1465423" y="6123788"/>
                  <a:ext cx="204310" cy="288147"/>
                </a:xfrm>
                <a:prstGeom prst="rect">
                  <a:avLst/>
                </a:prstGeom>
                <a:noFill/>
              </p:spPr>
              <p:txBody>
                <a:bodyPr wrap="none" lIns="36000" tIns="36000" rIns="36000" bIns="36000" rtlCol="0" anchor="t" anchorCtr="0">
                  <a:spAutoFit/>
                </a:bodyPr>
                <a:lstStyle/>
                <a:p>
                  <a:pPr algn="ctr"/>
                  <a:r>
                    <a:rPr lang="ja-JP" sz="1400">
                      <a:solidFill>
                        <a:schemeClr val="bg2"/>
                      </a:solidFill>
                      <a:latin typeface="Arial" panose="020B0604020202020204" pitchFamily="34" charset="0"/>
                      <a:ea typeface="MS Mincho"/>
                      <a:cs typeface="Arial" panose="020B0604020202020204" pitchFamily="34" charset="0"/>
                    </a:rPr>
                    <a:t> 7</a:t>
                  </a:r>
                </a:p>
              </p:txBody>
            </p:sp>
          </p:grpSp>
          <p:sp>
            <p:nvSpPr>
              <p:cNvPr id="53" name="TextBox 52">
                <a:extLst>
                  <a:ext uri="{FF2B5EF4-FFF2-40B4-BE49-F238E27FC236}">
                    <a16:creationId xmlns:a16="http://schemas.microsoft.com/office/drawing/2014/main" id="{D3F92689-1A44-4EE4-9EA1-FF25933C1A5E}"/>
                  </a:ext>
                </a:extLst>
              </p:cNvPr>
              <p:cNvSpPr txBox="1"/>
              <p:nvPr/>
            </p:nvSpPr>
            <p:spPr>
              <a:xfrm>
                <a:off x="6842463" y="6134768"/>
                <a:ext cx="434734" cy="307777"/>
              </a:xfrm>
              <a:prstGeom prst="rect">
                <a:avLst/>
              </a:prstGeom>
              <a:noFill/>
            </p:spPr>
            <p:txBody>
              <a:bodyPr wrap="none" rtlCol="0">
                <a:spAutoFit/>
              </a:bodyPr>
              <a:lstStyle/>
              <a:p>
                <a:pPr algn="r"/>
                <a:r>
                  <a:rPr lang="ja-JP" sz="1400">
                    <a:solidFill>
                      <a:schemeClr val="bg2"/>
                    </a:solidFill>
                  </a:rPr>
                  <a:t>PD</a:t>
                </a:r>
              </a:p>
            </p:txBody>
          </p:sp>
        </p:grpSp>
        <p:grpSp>
          <p:nvGrpSpPr>
            <p:cNvPr id="21" name="Group 20">
              <a:extLst>
                <a:ext uri="{FF2B5EF4-FFF2-40B4-BE49-F238E27FC236}">
                  <a16:creationId xmlns:a16="http://schemas.microsoft.com/office/drawing/2014/main" id="{5D095F10-23B0-4769-BB60-6E4F0ABBF957}"/>
                </a:ext>
              </a:extLst>
            </p:cNvPr>
            <p:cNvGrpSpPr/>
            <p:nvPr/>
          </p:nvGrpSpPr>
          <p:grpSpPr>
            <a:xfrm>
              <a:off x="5967222" y="5582357"/>
              <a:ext cx="5766513" cy="307777"/>
              <a:chOff x="5967222" y="5582357"/>
              <a:chExt cx="5766513" cy="307777"/>
            </a:xfrm>
          </p:grpSpPr>
          <p:sp>
            <p:nvSpPr>
              <p:cNvPr id="45" name="TextBox 44">
                <a:extLst>
                  <a:ext uri="{FF2B5EF4-FFF2-40B4-BE49-F238E27FC236}">
                    <a16:creationId xmlns:a16="http://schemas.microsoft.com/office/drawing/2014/main" id="{5072946B-E38E-457B-8273-012CAE731233}"/>
                  </a:ext>
                </a:extLst>
              </p:cNvPr>
              <p:cNvSpPr txBox="1"/>
              <p:nvPr/>
            </p:nvSpPr>
            <p:spPr>
              <a:xfrm>
                <a:off x="5967222" y="5582357"/>
                <a:ext cx="1309975" cy="307777"/>
              </a:xfrm>
              <a:prstGeom prst="rect">
                <a:avLst/>
              </a:prstGeom>
              <a:noFill/>
            </p:spPr>
            <p:txBody>
              <a:bodyPr wrap="none" rtlCol="0">
                <a:spAutoFit/>
              </a:bodyPr>
              <a:lstStyle/>
              <a:p>
                <a:pPr algn="r"/>
                <a:r>
                  <a:rPr lang="ja-JP" sz="1400">
                    <a:solidFill>
                      <a:schemeClr val="accent2"/>
                    </a:solidFill>
                  </a:rPr>
                  <a:t>SD：クリアランス</a:t>
                </a:r>
              </a:p>
            </p:txBody>
          </p:sp>
          <p:grpSp>
            <p:nvGrpSpPr>
              <p:cNvPr id="46" name="Group 45">
                <a:extLst>
                  <a:ext uri="{FF2B5EF4-FFF2-40B4-BE49-F238E27FC236}">
                    <a16:creationId xmlns:a16="http://schemas.microsoft.com/office/drawing/2014/main" id="{E12894A4-DFD6-41CD-ADA3-89FCB461C635}"/>
                  </a:ext>
                </a:extLst>
              </p:cNvPr>
              <p:cNvGrpSpPr/>
              <p:nvPr/>
            </p:nvGrpSpPr>
            <p:grpSpPr>
              <a:xfrm>
                <a:off x="7259111" y="5592172"/>
                <a:ext cx="4474624" cy="288147"/>
                <a:chOff x="1465423" y="6105521"/>
                <a:chExt cx="4122091" cy="288147"/>
              </a:xfrm>
            </p:grpSpPr>
            <p:sp>
              <p:nvSpPr>
                <p:cNvPr id="47" name="TextBox 46">
                  <a:extLst>
                    <a:ext uri="{FF2B5EF4-FFF2-40B4-BE49-F238E27FC236}">
                      <a16:creationId xmlns:a16="http://schemas.microsoft.com/office/drawing/2014/main" id="{F8B1DB5E-C51D-4070-A0A7-4FA404C84850}"/>
                    </a:ext>
                  </a:extLst>
                </p:cNvPr>
                <p:cNvSpPr txBox="1"/>
                <p:nvPr/>
              </p:nvSpPr>
              <p:spPr>
                <a:xfrm>
                  <a:off x="5428983" y="6105521"/>
                  <a:ext cx="158531"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48" name="TextBox 47">
                  <a:extLst>
                    <a:ext uri="{FF2B5EF4-FFF2-40B4-BE49-F238E27FC236}">
                      <a16:creationId xmlns:a16="http://schemas.microsoft.com/office/drawing/2014/main" id="{8FD7B427-94E0-4E03-B89E-2BCBC56F0DD1}"/>
                    </a:ext>
                  </a:extLst>
                </p:cNvPr>
                <p:cNvSpPr txBox="1"/>
                <p:nvPr/>
              </p:nvSpPr>
              <p:spPr>
                <a:xfrm>
                  <a:off x="4443814" y="6105521"/>
                  <a:ext cx="158531"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49" name="TextBox 48">
                  <a:extLst>
                    <a:ext uri="{FF2B5EF4-FFF2-40B4-BE49-F238E27FC236}">
                      <a16:creationId xmlns:a16="http://schemas.microsoft.com/office/drawing/2014/main" id="{651591D8-F3EA-42D8-9291-DBF5EABE0C33}"/>
                    </a:ext>
                  </a:extLst>
                </p:cNvPr>
                <p:cNvSpPr txBox="1"/>
                <p:nvPr/>
              </p:nvSpPr>
              <p:spPr>
                <a:xfrm>
                  <a:off x="3435758" y="6105521"/>
                  <a:ext cx="204310"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 1</a:t>
                  </a:r>
                </a:p>
              </p:txBody>
            </p:sp>
            <p:sp>
              <p:nvSpPr>
                <p:cNvPr id="50" name="TextBox 49">
                  <a:extLst>
                    <a:ext uri="{FF2B5EF4-FFF2-40B4-BE49-F238E27FC236}">
                      <a16:creationId xmlns:a16="http://schemas.microsoft.com/office/drawing/2014/main" id="{B5E568E5-3180-45FD-A8F3-8139A374BC99}"/>
                    </a:ext>
                  </a:extLst>
                </p:cNvPr>
                <p:cNvSpPr txBox="1"/>
                <p:nvPr/>
              </p:nvSpPr>
              <p:spPr>
                <a:xfrm>
                  <a:off x="2473479" y="6105521"/>
                  <a:ext cx="158531"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a:t>
                  </a:r>
                </a:p>
              </p:txBody>
            </p:sp>
            <p:sp>
              <p:nvSpPr>
                <p:cNvPr id="51" name="TextBox 50">
                  <a:extLst>
                    <a:ext uri="{FF2B5EF4-FFF2-40B4-BE49-F238E27FC236}">
                      <a16:creationId xmlns:a16="http://schemas.microsoft.com/office/drawing/2014/main" id="{E91A9430-0991-413E-9CA2-F3C2AE024994}"/>
                    </a:ext>
                  </a:extLst>
                </p:cNvPr>
                <p:cNvSpPr txBox="1"/>
                <p:nvPr/>
              </p:nvSpPr>
              <p:spPr>
                <a:xfrm>
                  <a:off x="1465423" y="6105521"/>
                  <a:ext cx="204310"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 9</a:t>
                  </a:r>
                </a:p>
              </p:txBody>
            </p:sp>
          </p:grpSp>
        </p:grpSp>
        <p:sp>
          <p:nvSpPr>
            <p:cNvPr id="22" name="TextBox 21">
              <a:extLst>
                <a:ext uri="{FF2B5EF4-FFF2-40B4-BE49-F238E27FC236}">
                  <a16:creationId xmlns:a16="http://schemas.microsoft.com/office/drawing/2014/main" id="{4B4FA175-65B5-4F4C-814A-8F3094CD826E}"/>
                </a:ext>
              </a:extLst>
            </p:cNvPr>
            <p:cNvSpPr txBox="1"/>
            <p:nvPr/>
          </p:nvSpPr>
          <p:spPr>
            <a:xfrm>
              <a:off x="6290109" y="5096073"/>
              <a:ext cx="990977" cy="307777"/>
            </a:xfrm>
            <a:prstGeom prst="rect">
              <a:avLst/>
            </a:prstGeom>
            <a:noFill/>
          </p:spPr>
          <p:txBody>
            <a:bodyPr wrap="none" rtlCol="0">
              <a:spAutoFit/>
            </a:bodyPr>
            <a:lstStyle/>
            <a:p>
              <a:pPr algn="r"/>
              <a:r>
                <a:rPr lang="ja-JP" sz="1400">
                  <a:solidFill>
                    <a:schemeClr val="tx1"/>
                  </a:solidFill>
                </a:rPr>
                <a:t>リスク有患者数</a:t>
              </a:r>
            </a:p>
          </p:txBody>
        </p:sp>
        <p:cxnSp>
          <p:nvCxnSpPr>
            <p:cNvPr id="23" name="Straight Connector 22">
              <a:extLst>
                <a:ext uri="{FF2B5EF4-FFF2-40B4-BE49-F238E27FC236}">
                  <a16:creationId xmlns:a16="http://schemas.microsoft.com/office/drawing/2014/main" id="{CB59CCE3-0E4E-4EF8-BEC0-D26DD43624C0}"/>
                </a:ext>
              </a:extLst>
            </p:cNvPr>
            <p:cNvCxnSpPr/>
            <p:nvPr/>
          </p:nvCxnSpPr>
          <p:spPr>
            <a:xfrm>
              <a:off x="6185337" y="5461989"/>
              <a:ext cx="343073" cy="0"/>
            </a:xfrm>
            <a:prstGeom prst="line">
              <a:avLst/>
            </a:prstGeom>
            <a:noFill/>
            <a:ln w="19050" cap="flat">
              <a:solidFill>
                <a:srgbClr val="2894FF"/>
              </a:solidFill>
              <a:prstDash val="solid"/>
              <a:miter/>
            </a:ln>
          </p:spPr>
        </p:cxnSp>
        <p:cxnSp>
          <p:nvCxnSpPr>
            <p:cNvPr id="24" name="Straight Connector 23">
              <a:extLst>
                <a:ext uri="{FF2B5EF4-FFF2-40B4-BE49-F238E27FC236}">
                  <a16:creationId xmlns:a16="http://schemas.microsoft.com/office/drawing/2014/main" id="{3F68C037-A993-4467-9406-3DB7FB88780C}"/>
                </a:ext>
              </a:extLst>
            </p:cNvPr>
            <p:cNvCxnSpPr/>
            <p:nvPr/>
          </p:nvCxnSpPr>
          <p:spPr>
            <a:xfrm>
              <a:off x="5243876" y="5752146"/>
              <a:ext cx="343073" cy="0"/>
            </a:xfrm>
            <a:prstGeom prst="line">
              <a:avLst/>
            </a:prstGeom>
            <a:noFill/>
            <a:ln w="19050" cap="flat">
              <a:solidFill>
                <a:schemeClr val="accent2"/>
              </a:solidFill>
              <a:prstDash val="solid"/>
              <a:miter/>
            </a:ln>
          </p:spPr>
        </p:cxnSp>
        <p:cxnSp>
          <p:nvCxnSpPr>
            <p:cNvPr id="25" name="Straight Connector 24">
              <a:extLst>
                <a:ext uri="{FF2B5EF4-FFF2-40B4-BE49-F238E27FC236}">
                  <a16:creationId xmlns:a16="http://schemas.microsoft.com/office/drawing/2014/main" id="{DF48249C-3482-434B-93E1-B5E246C6DE7A}"/>
                </a:ext>
              </a:extLst>
            </p:cNvPr>
            <p:cNvCxnSpPr/>
            <p:nvPr/>
          </p:nvCxnSpPr>
          <p:spPr>
            <a:xfrm>
              <a:off x="5070215" y="6006395"/>
              <a:ext cx="343073" cy="0"/>
            </a:xfrm>
            <a:prstGeom prst="line">
              <a:avLst/>
            </a:prstGeom>
            <a:noFill/>
            <a:ln w="19050" cap="flat">
              <a:solidFill>
                <a:schemeClr val="accent3"/>
              </a:solidFill>
              <a:prstDash val="solid"/>
              <a:miter/>
            </a:ln>
          </p:spPr>
        </p:cxnSp>
        <p:cxnSp>
          <p:nvCxnSpPr>
            <p:cNvPr id="26" name="Straight Connector 25">
              <a:extLst>
                <a:ext uri="{FF2B5EF4-FFF2-40B4-BE49-F238E27FC236}">
                  <a16:creationId xmlns:a16="http://schemas.microsoft.com/office/drawing/2014/main" id="{AE7D606B-9F59-464C-8604-13C655E784DB}"/>
                </a:ext>
              </a:extLst>
            </p:cNvPr>
            <p:cNvCxnSpPr/>
            <p:nvPr/>
          </p:nvCxnSpPr>
          <p:spPr>
            <a:xfrm>
              <a:off x="6521586" y="6291022"/>
              <a:ext cx="343073" cy="0"/>
            </a:xfrm>
            <a:prstGeom prst="line">
              <a:avLst/>
            </a:prstGeom>
            <a:noFill/>
            <a:ln w="19050" cap="flat">
              <a:solidFill>
                <a:schemeClr val="bg2"/>
              </a:solidFill>
              <a:prstDash val="solid"/>
              <a:miter/>
            </a:ln>
          </p:spPr>
        </p:cxnSp>
        <p:grpSp>
          <p:nvGrpSpPr>
            <p:cNvPr id="27" name="Group 26">
              <a:extLst>
                <a:ext uri="{FF2B5EF4-FFF2-40B4-BE49-F238E27FC236}">
                  <a16:creationId xmlns:a16="http://schemas.microsoft.com/office/drawing/2014/main" id="{9E7C5C65-8C9F-43FD-8F40-94F519AFA881}"/>
                </a:ext>
              </a:extLst>
            </p:cNvPr>
            <p:cNvGrpSpPr/>
            <p:nvPr/>
          </p:nvGrpSpPr>
          <p:grpSpPr>
            <a:xfrm>
              <a:off x="7430420" y="2080356"/>
              <a:ext cx="3601364" cy="2268395"/>
              <a:chOff x="3852862" y="2000249"/>
              <a:chExt cx="4485284" cy="2862605"/>
            </a:xfrm>
          </p:grpSpPr>
          <p:sp>
            <p:nvSpPr>
              <p:cNvPr id="33" name="Freeform: Shape 96">
                <a:extLst>
                  <a:ext uri="{FF2B5EF4-FFF2-40B4-BE49-F238E27FC236}">
                    <a16:creationId xmlns:a16="http://schemas.microsoft.com/office/drawing/2014/main" id="{D96C57A8-D9B5-4D05-840A-622A50971C86}"/>
                  </a:ext>
                </a:extLst>
              </p:cNvPr>
              <p:cNvSpPr/>
              <p:nvPr/>
            </p:nvSpPr>
            <p:spPr>
              <a:xfrm>
                <a:off x="3852862" y="2000249"/>
                <a:ext cx="4485284" cy="2827286"/>
              </a:xfrm>
              <a:custGeom>
                <a:avLst/>
                <a:gdLst>
                  <a:gd name="connsiteX0" fmla="*/ 4485285 w 4485284"/>
                  <a:gd name="connsiteY0" fmla="*/ 2827287 h 2827286"/>
                  <a:gd name="connsiteX1" fmla="*/ 3536823 w 4485284"/>
                  <a:gd name="connsiteY1" fmla="*/ 2827287 h 2827286"/>
                  <a:gd name="connsiteX2" fmla="*/ 3536823 w 4485284"/>
                  <a:gd name="connsiteY2" fmla="*/ 2783843 h 2827286"/>
                  <a:gd name="connsiteX3" fmla="*/ 3265313 w 4485284"/>
                  <a:gd name="connsiteY3" fmla="*/ 2783843 h 2827286"/>
                  <a:gd name="connsiteX4" fmla="*/ 3265313 w 4485284"/>
                  <a:gd name="connsiteY4" fmla="*/ 2736780 h 2827286"/>
                  <a:gd name="connsiteX5" fmla="*/ 2512343 w 4485284"/>
                  <a:gd name="connsiteY5" fmla="*/ 2736780 h 2827286"/>
                  <a:gd name="connsiteX6" fmla="*/ 2512343 w 4485284"/>
                  <a:gd name="connsiteY6" fmla="*/ 2704205 h 2827286"/>
                  <a:gd name="connsiteX7" fmla="*/ 2295135 w 4485284"/>
                  <a:gd name="connsiteY7" fmla="*/ 2704205 h 2827286"/>
                  <a:gd name="connsiteX8" fmla="*/ 2295135 w 4485284"/>
                  <a:gd name="connsiteY8" fmla="*/ 2668000 h 2827286"/>
                  <a:gd name="connsiteX9" fmla="*/ 2226355 w 4485284"/>
                  <a:gd name="connsiteY9" fmla="*/ 2668000 h 2827286"/>
                  <a:gd name="connsiteX10" fmla="*/ 2226355 w 4485284"/>
                  <a:gd name="connsiteY10" fmla="*/ 2631805 h 2827286"/>
                  <a:gd name="connsiteX11" fmla="*/ 1857108 w 4485284"/>
                  <a:gd name="connsiteY11" fmla="*/ 2631805 h 2827286"/>
                  <a:gd name="connsiteX12" fmla="*/ 1857108 w 4485284"/>
                  <a:gd name="connsiteY12" fmla="*/ 2584742 h 2827286"/>
                  <a:gd name="connsiteX13" fmla="*/ 1788319 w 4485284"/>
                  <a:gd name="connsiteY13" fmla="*/ 2584742 h 2827286"/>
                  <a:gd name="connsiteX14" fmla="*/ 1788319 w 4485284"/>
                  <a:gd name="connsiteY14" fmla="*/ 2559396 h 2827286"/>
                  <a:gd name="connsiteX15" fmla="*/ 1748504 w 4485284"/>
                  <a:gd name="connsiteY15" fmla="*/ 2559396 h 2827286"/>
                  <a:gd name="connsiteX16" fmla="*/ 1748504 w 4485284"/>
                  <a:gd name="connsiteY16" fmla="*/ 2515962 h 2827286"/>
                  <a:gd name="connsiteX17" fmla="*/ 1643520 w 4485284"/>
                  <a:gd name="connsiteY17" fmla="*/ 2515962 h 2827286"/>
                  <a:gd name="connsiteX18" fmla="*/ 1643520 w 4485284"/>
                  <a:gd name="connsiteY18" fmla="*/ 2458041 h 2827286"/>
                  <a:gd name="connsiteX19" fmla="*/ 1567501 w 4485284"/>
                  <a:gd name="connsiteY19" fmla="*/ 2458041 h 2827286"/>
                  <a:gd name="connsiteX20" fmla="*/ 1567501 w 4485284"/>
                  <a:gd name="connsiteY20" fmla="*/ 2407358 h 2827286"/>
                  <a:gd name="connsiteX21" fmla="*/ 1520438 w 4485284"/>
                  <a:gd name="connsiteY21" fmla="*/ 2407358 h 2827286"/>
                  <a:gd name="connsiteX22" fmla="*/ 1520438 w 4485284"/>
                  <a:gd name="connsiteY22" fmla="*/ 2385641 h 2827286"/>
                  <a:gd name="connsiteX23" fmla="*/ 1429931 w 4485284"/>
                  <a:gd name="connsiteY23" fmla="*/ 2385641 h 2827286"/>
                  <a:gd name="connsiteX24" fmla="*/ 1429931 w 4485284"/>
                  <a:gd name="connsiteY24" fmla="*/ 2273418 h 2827286"/>
                  <a:gd name="connsiteX25" fmla="*/ 1212733 w 4485284"/>
                  <a:gd name="connsiteY25" fmla="*/ 2273418 h 2827286"/>
                  <a:gd name="connsiteX26" fmla="*/ 1212733 w 4485284"/>
                  <a:gd name="connsiteY26" fmla="*/ 2121370 h 2827286"/>
                  <a:gd name="connsiteX27" fmla="*/ 1191006 w 4485284"/>
                  <a:gd name="connsiteY27" fmla="*/ 2121370 h 2827286"/>
                  <a:gd name="connsiteX28" fmla="*/ 1191006 w 4485284"/>
                  <a:gd name="connsiteY28" fmla="*/ 2081546 h 2827286"/>
                  <a:gd name="connsiteX29" fmla="*/ 1129465 w 4485284"/>
                  <a:gd name="connsiteY29" fmla="*/ 2081546 h 2827286"/>
                  <a:gd name="connsiteX30" fmla="*/ 1129465 w 4485284"/>
                  <a:gd name="connsiteY30" fmla="*/ 2012766 h 2827286"/>
                  <a:gd name="connsiteX31" fmla="*/ 984666 w 4485284"/>
                  <a:gd name="connsiteY31" fmla="*/ 2012766 h 2827286"/>
                  <a:gd name="connsiteX32" fmla="*/ 984666 w 4485284"/>
                  <a:gd name="connsiteY32" fmla="*/ 1943986 h 2827286"/>
                  <a:gd name="connsiteX33" fmla="*/ 970178 w 4485284"/>
                  <a:gd name="connsiteY33" fmla="*/ 1943986 h 2827286"/>
                  <a:gd name="connsiteX34" fmla="*/ 970178 w 4485284"/>
                  <a:gd name="connsiteY34" fmla="*/ 1907781 h 2827286"/>
                  <a:gd name="connsiteX35" fmla="*/ 897781 w 4485284"/>
                  <a:gd name="connsiteY35" fmla="*/ 1907781 h 2827286"/>
                  <a:gd name="connsiteX36" fmla="*/ 897781 w 4485284"/>
                  <a:gd name="connsiteY36" fmla="*/ 1835382 h 2827286"/>
                  <a:gd name="connsiteX37" fmla="*/ 829000 w 4485284"/>
                  <a:gd name="connsiteY37" fmla="*/ 1835382 h 2827286"/>
                  <a:gd name="connsiteX38" fmla="*/ 829000 w 4485284"/>
                  <a:gd name="connsiteY38" fmla="*/ 1672476 h 2827286"/>
                  <a:gd name="connsiteX39" fmla="*/ 800039 w 4485284"/>
                  <a:gd name="connsiteY39" fmla="*/ 1672476 h 2827286"/>
                  <a:gd name="connsiteX40" fmla="*/ 800039 w 4485284"/>
                  <a:gd name="connsiteY40" fmla="*/ 1636281 h 2827286"/>
                  <a:gd name="connsiteX41" fmla="*/ 738498 w 4485284"/>
                  <a:gd name="connsiteY41" fmla="*/ 1636281 h 2827286"/>
                  <a:gd name="connsiteX42" fmla="*/ 738498 w 4485284"/>
                  <a:gd name="connsiteY42" fmla="*/ 1563881 h 2827286"/>
                  <a:gd name="connsiteX43" fmla="*/ 713157 w 4485284"/>
                  <a:gd name="connsiteY43" fmla="*/ 1563881 h 2827286"/>
                  <a:gd name="connsiteX44" fmla="*/ 713157 w 4485284"/>
                  <a:gd name="connsiteY44" fmla="*/ 1343054 h 2827286"/>
                  <a:gd name="connsiteX45" fmla="*/ 695056 w 4485284"/>
                  <a:gd name="connsiteY45" fmla="*/ 1343054 h 2827286"/>
                  <a:gd name="connsiteX46" fmla="*/ 695056 w 4485284"/>
                  <a:gd name="connsiteY46" fmla="*/ 1285132 h 2827286"/>
                  <a:gd name="connsiteX47" fmla="*/ 629895 w 4485284"/>
                  <a:gd name="connsiteY47" fmla="*/ 1285132 h 2827286"/>
                  <a:gd name="connsiteX48" fmla="*/ 629895 w 4485284"/>
                  <a:gd name="connsiteY48" fmla="*/ 1209113 h 2827286"/>
                  <a:gd name="connsiteX49" fmla="*/ 579213 w 4485284"/>
                  <a:gd name="connsiteY49" fmla="*/ 1209113 h 2827286"/>
                  <a:gd name="connsiteX50" fmla="*/ 579213 w 4485284"/>
                  <a:gd name="connsiteY50" fmla="*/ 962939 h 2827286"/>
                  <a:gd name="connsiteX51" fmla="*/ 550253 w 4485284"/>
                  <a:gd name="connsiteY51" fmla="*/ 962939 h 2827286"/>
                  <a:gd name="connsiteX52" fmla="*/ 550253 w 4485284"/>
                  <a:gd name="connsiteY52" fmla="*/ 644375 h 2827286"/>
                  <a:gd name="connsiteX53" fmla="*/ 499572 w 4485284"/>
                  <a:gd name="connsiteY53" fmla="*/ 644375 h 2827286"/>
                  <a:gd name="connsiteX54" fmla="*/ 499572 w 4485284"/>
                  <a:gd name="connsiteY54" fmla="*/ 582834 h 2827286"/>
                  <a:gd name="connsiteX55" fmla="*/ 463371 w 4485284"/>
                  <a:gd name="connsiteY55" fmla="*/ 582834 h 2827286"/>
                  <a:gd name="connsiteX56" fmla="*/ 463371 w 4485284"/>
                  <a:gd name="connsiteY56" fmla="*/ 510432 h 2827286"/>
                  <a:gd name="connsiteX57" fmla="*/ 419930 w 4485284"/>
                  <a:gd name="connsiteY57" fmla="*/ 510432 h 2827286"/>
                  <a:gd name="connsiteX58" fmla="*/ 419930 w 4485284"/>
                  <a:gd name="connsiteY58" fmla="*/ 325807 h 2827286"/>
                  <a:gd name="connsiteX59" fmla="*/ 380109 w 4485284"/>
                  <a:gd name="connsiteY59" fmla="*/ 325807 h 2827286"/>
                  <a:gd name="connsiteX60" fmla="*/ 380109 w 4485284"/>
                  <a:gd name="connsiteY60" fmla="*/ 177384 h 2827286"/>
                  <a:gd name="connsiteX61" fmla="*/ 333048 w 4485284"/>
                  <a:gd name="connsiteY61" fmla="*/ 177384 h 2827286"/>
                  <a:gd name="connsiteX62" fmla="*/ 333048 w 4485284"/>
                  <a:gd name="connsiteY62" fmla="*/ 130323 h 2827286"/>
                  <a:gd name="connsiteX63" fmla="*/ 318567 w 4485284"/>
                  <a:gd name="connsiteY63" fmla="*/ 130323 h 2827286"/>
                  <a:gd name="connsiteX64" fmla="*/ 318567 w 4485284"/>
                  <a:gd name="connsiteY64" fmla="*/ 90502 h 2827286"/>
                  <a:gd name="connsiteX65" fmla="*/ 300467 w 4485284"/>
                  <a:gd name="connsiteY65" fmla="*/ 90502 h 2827286"/>
                  <a:gd name="connsiteX66" fmla="*/ 300467 w 4485284"/>
                  <a:gd name="connsiteY66" fmla="*/ 65161 h 2827286"/>
                  <a:gd name="connsiteX67" fmla="*/ 282367 w 4485284"/>
                  <a:gd name="connsiteY67" fmla="*/ 65161 h 2827286"/>
                  <a:gd name="connsiteX68" fmla="*/ 282367 w 4485284"/>
                  <a:gd name="connsiteY68" fmla="*/ 0 h 2827286"/>
                  <a:gd name="connsiteX69" fmla="*/ 0 w 4485284"/>
                  <a:gd name="connsiteY69" fmla="*/ 0 h 2827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85284" h="2827286">
                    <a:moveTo>
                      <a:pt x="4485285" y="2827287"/>
                    </a:moveTo>
                    <a:lnTo>
                      <a:pt x="3536823" y="2827287"/>
                    </a:lnTo>
                    <a:lnTo>
                      <a:pt x="3536823" y="2783843"/>
                    </a:lnTo>
                    <a:lnTo>
                      <a:pt x="3265313" y="2783843"/>
                    </a:lnTo>
                    <a:lnTo>
                      <a:pt x="3265313" y="2736780"/>
                    </a:lnTo>
                    <a:lnTo>
                      <a:pt x="2512343" y="2736780"/>
                    </a:lnTo>
                    <a:lnTo>
                      <a:pt x="2512343" y="2704205"/>
                    </a:lnTo>
                    <a:lnTo>
                      <a:pt x="2295135" y="2704205"/>
                    </a:lnTo>
                    <a:lnTo>
                      <a:pt x="2295135" y="2668000"/>
                    </a:lnTo>
                    <a:lnTo>
                      <a:pt x="2226355" y="2668000"/>
                    </a:lnTo>
                    <a:lnTo>
                      <a:pt x="2226355" y="2631805"/>
                    </a:lnTo>
                    <a:lnTo>
                      <a:pt x="1857108" y="2631805"/>
                    </a:lnTo>
                    <a:lnTo>
                      <a:pt x="1857108" y="2584742"/>
                    </a:lnTo>
                    <a:lnTo>
                      <a:pt x="1788319" y="2584742"/>
                    </a:lnTo>
                    <a:lnTo>
                      <a:pt x="1788319" y="2559396"/>
                    </a:lnTo>
                    <a:lnTo>
                      <a:pt x="1748504" y="2559396"/>
                    </a:lnTo>
                    <a:lnTo>
                      <a:pt x="1748504" y="2515962"/>
                    </a:lnTo>
                    <a:lnTo>
                      <a:pt x="1643520" y="2515962"/>
                    </a:lnTo>
                    <a:lnTo>
                      <a:pt x="1643520" y="2458041"/>
                    </a:lnTo>
                    <a:lnTo>
                      <a:pt x="1567501" y="2458041"/>
                    </a:lnTo>
                    <a:lnTo>
                      <a:pt x="1567501" y="2407358"/>
                    </a:lnTo>
                    <a:lnTo>
                      <a:pt x="1520438" y="2407358"/>
                    </a:lnTo>
                    <a:lnTo>
                      <a:pt x="1520438" y="2385641"/>
                    </a:lnTo>
                    <a:lnTo>
                      <a:pt x="1429931" y="2385641"/>
                    </a:lnTo>
                    <a:lnTo>
                      <a:pt x="1429931" y="2273418"/>
                    </a:lnTo>
                    <a:lnTo>
                      <a:pt x="1212733" y="2273418"/>
                    </a:lnTo>
                    <a:lnTo>
                      <a:pt x="1212733" y="2121370"/>
                    </a:lnTo>
                    <a:lnTo>
                      <a:pt x="1191006" y="2121370"/>
                    </a:lnTo>
                    <a:lnTo>
                      <a:pt x="1191006" y="2081546"/>
                    </a:lnTo>
                    <a:lnTo>
                      <a:pt x="1129465" y="2081546"/>
                    </a:lnTo>
                    <a:lnTo>
                      <a:pt x="1129465" y="2012766"/>
                    </a:lnTo>
                    <a:lnTo>
                      <a:pt x="984666" y="2012766"/>
                    </a:lnTo>
                    <a:lnTo>
                      <a:pt x="984666" y="1943986"/>
                    </a:lnTo>
                    <a:lnTo>
                      <a:pt x="970178" y="1943986"/>
                    </a:lnTo>
                    <a:lnTo>
                      <a:pt x="970178" y="1907781"/>
                    </a:lnTo>
                    <a:lnTo>
                      <a:pt x="897781" y="1907781"/>
                    </a:lnTo>
                    <a:lnTo>
                      <a:pt x="897781" y="1835382"/>
                    </a:lnTo>
                    <a:lnTo>
                      <a:pt x="829000" y="1835382"/>
                    </a:lnTo>
                    <a:lnTo>
                      <a:pt x="829000" y="1672476"/>
                    </a:lnTo>
                    <a:lnTo>
                      <a:pt x="800039" y="1672476"/>
                    </a:lnTo>
                    <a:lnTo>
                      <a:pt x="800039" y="1636281"/>
                    </a:lnTo>
                    <a:lnTo>
                      <a:pt x="738498" y="1636281"/>
                    </a:lnTo>
                    <a:lnTo>
                      <a:pt x="738498" y="1563881"/>
                    </a:lnTo>
                    <a:lnTo>
                      <a:pt x="713157" y="1563881"/>
                    </a:lnTo>
                    <a:lnTo>
                      <a:pt x="713157" y="1343054"/>
                    </a:lnTo>
                    <a:lnTo>
                      <a:pt x="695056" y="1343054"/>
                    </a:lnTo>
                    <a:lnTo>
                      <a:pt x="695056" y="1285132"/>
                    </a:lnTo>
                    <a:lnTo>
                      <a:pt x="629895" y="1285132"/>
                    </a:lnTo>
                    <a:lnTo>
                      <a:pt x="629895" y="1209113"/>
                    </a:lnTo>
                    <a:lnTo>
                      <a:pt x="579213" y="1209113"/>
                    </a:lnTo>
                    <a:lnTo>
                      <a:pt x="579213" y="962939"/>
                    </a:lnTo>
                    <a:lnTo>
                      <a:pt x="550253" y="962939"/>
                    </a:lnTo>
                    <a:lnTo>
                      <a:pt x="550253" y="644375"/>
                    </a:lnTo>
                    <a:lnTo>
                      <a:pt x="499572" y="644375"/>
                    </a:lnTo>
                    <a:lnTo>
                      <a:pt x="499572" y="582834"/>
                    </a:lnTo>
                    <a:lnTo>
                      <a:pt x="463371" y="582834"/>
                    </a:lnTo>
                    <a:lnTo>
                      <a:pt x="463371" y="510432"/>
                    </a:lnTo>
                    <a:lnTo>
                      <a:pt x="419930" y="510432"/>
                    </a:lnTo>
                    <a:lnTo>
                      <a:pt x="419930" y="325807"/>
                    </a:lnTo>
                    <a:lnTo>
                      <a:pt x="380109" y="325807"/>
                    </a:lnTo>
                    <a:lnTo>
                      <a:pt x="380109" y="177384"/>
                    </a:lnTo>
                    <a:lnTo>
                      <a:pt x="333048" y="177384"/>
                    </a:lnTo>
                    <a:lnTo>
                      <a:pt x="333048" y="130323"/>
                    </a:lnTo>
                    <a:lnTo>
                      <a:pt x="318567" y="130323"/>
                    </a:lnTo>
                    <a:lnTo>
                      <a:pt x="318567" y="90502"/>
                    </a:lnTo>
                    <a:lnTo>
                      <a:pt x="300467" y="90502"/>
                    </a:lnTo>
                    <a:lnTo>
                      <a:pt x="300467" y="65161"/>
                    </a:lnTo>
                    <a:lnTo>
                      <a:pt x="282367" y="65161"/>
                    </a:lnTo>
                    <a:lnTo>
                      <a:pt x="282367" y="0"/>
                    </a:lnTo>
                    <a:lnTo>
                      <a:pt x="0" y="0"/>
                    </a:lnTo>
                  </a:path>
                </a:pathLst>
              </a:custGeom>
              <a:noFill/>
              <a:ln w="19050" cap="flat">
                <a:solidFill>
                  <a:srgbClr val="2894FF"/>
                </a:solidFill>
                <a:prstDash val="solid"/>
                <a:miter/>
              </a:ln>
            </p:spPr>
            <p:txBody>
              <a:bodyPr rtlCol="0" anchor="ctr"/>
              <a:lstStyle/>
              <a:p>
                <a:endParaRPr lang="en-GB"/>
              </a:p>
            </p:txBody>
          </p:sp>
          <p:sp>
            <p:nvSpPr>
              <p:cNvPr id="34" name="Freeform: Shape 97">
                <a:extLst>
                  <a:ext uri="{FF2B5EF4-FFF2-40B4-BE49-F238E27FC236}">
                    <a16:creationId xmlns:a16="http://schemas.microsoft.com/office/drawing/2014/main" id="{B98EEC3C-6207-4ED1-9EF6-DDDBEC31B58A}"/>
                  </a:ext>
                </a:extLst>
              </p:cNvPr>
              <p:cNvSpPr/>
              <p:nvPr/>
            </p:nvSpPr>
            <p:spPr>
              <a:xfrm>
                <a:off x="5005768" y="402990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19050" cap="flat">
                <a:solidFill>
                  <a:srgbClr val="2894FF"/>
                </a:solidFill>
                <a:prstDash val="solid"/>
                <a:miter/>
              </a:ln>
            </p:spPr>
            <p:txBody>
              <a:bodyPr rtlCol="0" anchor="ctr"/>
              <a:lstStyle/>
              <a:p>
                <a:endParaRPr lang="en-GB"/>
              </a:p>
            </p:txBody>
          </p:sp>
          <p:sp>
            <p:nvSpPr>
              <p:cNvPr id="35" name="Freeform: Shape 98">
                <a:extLst>
                  <a:ext uri="{FF2B5EF4-FFF2-40B4-BE49-F238E27FC236}">
                    <a16:creationId xmlns:a16="http://schemas.microsoft.com/office/drawing/2014/main" id="{BA0905EC-2BDD-4041-92EB-C03646A57D55}"/>
                  </a:ext>
                </a:extLst>
              </p:cNvPr>
              <p:cNvSpPr/>
              <p:nvPr/>
            </p:nvSpPr>
            <p:spPr>
              <a:xfrm>
                <a:off x="6986986" y="46966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2894FF"/>
                </a:solidFill>
                <a:prstDash val="solid"/>
                <a:miter/>
              </a:ln>
            </p:spPr>
            <p:txBody>
              <a:bodyPr rtlCol="0" anchor="ctr"/>
              <a:lstStyle/>
              <a:p>
                <a:endParaRPr lang="en-GB"/>
              </a:p>
            </p:txBody>
          </p:sp>
          <p:sp>
            <p:nvSpPr>
              <p:cNvPr id="36" name="Freeform: Shape 99">
                <a:extLst>
                  <a:ext uri="{FF2B5EF4-FFF2-40B4-BE49-F238E27FC236}">
                    <a16:creationId xmlns:a16="http://schemas.microsoft.com/office/drawing/2014/main" id="{A6531D46-1174-4A7E-8CA6-4AA7F7C041D8}"/>
                  </a:ext>
                </a:extLst>
              </p:cNvPr>
              <p:cNvSpPr/>
              <p:nvPr/>
            </p:nvSpPr>
            <p:spPr>
              <a:xfrm>
                <a:off x="7196536" y="47347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2894FF"/>
                </a:solidFill>
                <a:prstDash val="solid"/>
                <a:miter/>
              </a:ln>
            </p:spPr>
            <p:txBody>
              <a:bodyPr rtlCol="0" anchor="ctr"/>
              <a:lstStyle/>
              <a:p>
                <a:endParaRPr lang="en-GB"/>
              </a:p>
            </p:txBody>
          </p:sp>
          <p:sp>
            <p:nvSpPr>
              <p:cNvPr id="37" name="Freeform: Shape 100">
                <a:extLst>
                  <a:ext uri="{FF2B5EF4-FFF2-40B4-BE49-F238E27FC236}">
                    <a16:creationId xmlns:a16="http://schemas.microsoft.com/office/drawing/2014/main" id="{E7E49BFD-5EF9-4A85-B30A-140833F9FB77}"/>
                  </a:ext>
                </a:extLst>
              </p:cNvPr>
              <p:cNvSpPr/>
              <p:nvPr/>
            </p:nvSpPr>
            <p:spPr>
              <a:xfrm>
                <a:off x="7291786" y="47347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2894FF"/>
                </a:solidFill>
                <a:prstDash val="solid"/>
                <a:miter/>
              </a:ln>
            </p:spPr>
            <p:txBody>
              <a:bodyPr rtlCol="0" anchor="ctr"/>
              <a:lstStyle/>
              <a:p>
                <a:endParaRPr lang="en-GB"/>
              </a:p>
            </p:txBody>
          </p:sp>
          <p:sp>
            <p:nvSpPr>
              <p:cNvPr id="38" name="Freeform: Shape 101">
                <a:extLst>
                  <a:ext uri="{FF2B5EF4-FFF2-40B4-BE49-F238E27FC236}">
                    <a16:creationId xmlns:a16="http://schemas.microsoft.com/office/drawing/2014/main" id="{F3F50A26-CC41-40F5-B362-CE55AF1691CA}"/>
                  </a:ext>
                </a:extLst>
              </p:cNvPr>
              <p:cNvSpPr/>
              <p:nvPr/>
            </p:nvSpPr>
            <p:spPr>
              <a:xfrm>
                <a:off x="7329886" y="47347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2894FF"/>
                </a:solidFill>
                <a:prstDash val="solid"/>
                <a:miter/>
              </a:ln>
            </p:spPr>
            <p:txBody>
              <a:bodyPr rtlCol="0" anchor="ctr"/>
              <a:lstStyle/>
              <a:p>
                <a:endParaRPr lang="en-GB"/>
              </a:p>
            </p:txBody>
          </p:sp>
          <p:sp>
            <p:nvSpPr>
              <p:cNvPr id="39" name="Freeform: Shape 102">
                <a:extLst>
                  <a:ext uri="{FF2B5EF4-FFF2-40B4-BE49-F238E27FC236}">
                    <a16:creationId xmlns:a16="http://schemas.microsoft.com/office/drawing/2014/main" id="{201D0A64-883E-4CDC-8BC9-FA6401D6BA5A}"/>
                  </a:ext>
                </a:extLst>
              </p:cNvPr>
              <p:cNvSpPr/>
              <p:nvPr/>
            </p:nvSpPr>
            <p:spPr>
              <a:xfrm>
                <a:off x="7425136" y="47728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2894FF"/>
                </a:solidFill>
                <a:prstDash val="solid"/>
                <a:miter/>
              </a:ln>
            </p:spPr>
            <p:txBody>
              <a:bodyPr rtlCol="0" anchor="ctr"/>
              <a:lstStyle/>
              <a:p>
                <a:endParaRPr lang="en-GB"/>
              </a:p>
            </p:txBody>
          </p:sp>
          <p:sp>
            <p:nvSpPr>
              <p:cNvPr id="40" name="Freeform: Shape 103">
                <a:extLst>
                  <a:ext uri="{FF2B5EF4-FFF2-40B4-BE49-F238E27FC236}">
                    <a16:creationId xmlns:a16="http://schemas.microsoft.com/office/drawing/2014/main" id="{D6FDBB39-9CEA-4FD6-B4CC-B027BCD3A002}"/>
                  </a:ext>
                </a:extLst>
              </p:cNvPr>
              <p:cNvSpPr/>
              <p:nvPr/>
            </p:nvSpPr>
            <p:spPr>
              <a:xfrm>
                <a:off x="7615636" y="47728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2894FF"/>
                </a:solidFill>
                <a:prstDash val="solid"/>
                <a:miter/>
              </a:ln>
            </p:spPr>
            <p:txBody>
              <a:bodyPr rtlCol="0" anchor="ctr"/>
              <a:lstStyle/>
              <a:p>
                <a:endParaRPr lang="en-GB"/>
              </a:p>
            </p:txBody>
          </p:sp>
          <p:sp>
            <p:nvSpPr>
              <p:cNvPr id="41" name="Freeform: Shape 104">
                <a:extLst>
                  <a:ext uri="{FF2B5EF4-FFF2-40B4-BE49-F238E27FC236}">
                    <a16:creationId xmlns:a16="http://schemas.microsoft.com/office/drawing/2014/main" id="{01560A7F-923E-404B-8008-7646B38F4793}"/>
                  </a:ext>
                </a:extLst>
              </p:cNvPr>
              <p:cNvSpPr/>
              <p:nvPr/>
            </p:nvSpPr>
            <p:spPr>
              <a:xfrm>
                <a:off x="7844236" y="47728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2894FF"/>
                </a:solidFill>
                <a:prstDash val="solid"/>
                <a:miter/>
              </a:ln>
            </p:spPr>
            <p:txBody>
              <a:bodyPr rtlCol="0" anchor="ctr"/>
              <a:lstStyle/>
              <a:p>
                <a:endParaRPr lang="en-GB"/>
              </a:p>
            </p:txBody>
          </p:sp>
          <p:sp>
            <p:nvSpPr>
              <p:cNvPr id="42" name="Freeform: Shape 105">
                <a:extLst>
                  <a:ext uri="{FF2B5EF4-FFF2-40B4-BE49-F238E27FC236}">
                    <a16:creationId xmlns:a16="http://schemas.microsoft.com/office/drawing/2014/main" id="{767F8835-460F-49CA-A3AC-43283C90D81F}"/>
                  </a:ext>
                </a:extLst>
              </p:cNvPr>
              <p:cNvSpPr/>
              <p:nvPr/>
            </p:nvSpPr>
            <p:spPr>
              <a:xfrm>
                <a:off x="8015686" y="47728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2894FF"/>
                </a:solidFill>
                <a:prstDash val="solid"/>
                <a:miter/>
              </a:ln>
            </p:spPr>
            <p:txBody>
              <a:bodyPr rtlCol="0" anchor="ctr"/>
              <a:lstStyle/>
              <a:p>
                <a:endParaRPr lang="en-GB"/>
              </a:p>
            </p:txBody>
          </p:sp>
          <p:sp>
            <p:nvSpPr>
              <p:cNvPr id="43" name="Freeform: Shape 106">
                <a:extLst>
                  <a:ext uri="{FF2B5EF4-FFF2-40B4-BE49-F238E27FC236}">
                    <a16:creationId xmlns:a16="http://schemas.microsoft.com/office/drawing/2014/main" id="{FD3C05CA-5470-4D52-AF04-E590500149A4}"/>
                  </a:ext>
                </a:extLst>
              </p:cNvPr>
              <p:cNvSpPr/>
              <p:nvPr/>
            </p:nvSpPr>
            <p:spPr>
              <a:xfrm>
                <a:off x="8053786" y="47728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2894FF"/>
                </a:solidFill>
                <a:prstDash val="solid"/>
                <a:miter/>
              </a:ln>
            </p:spPr>
            <p:txBody>
              <a:bodyPr rtlCol="0" anchor="ctr"/>
              <a:lstStyle/>
              <a:p>
                <a:endParaRPr lang="en-GB"/>
              </a:p>
            </p:txBody>
          </p:sp>
          <p:sp>
            <p:nvSpPr>
              <p:cNvPr id="44" name="Freeform: Shape 107">
                <a:extLst>
                  <a:ext uri="{FF2B5EF4-FFF2-40B4-BE49-F238E27FC236}">
                    <a16:creationId xmlns:a16="http://schemas.microsoft.com/office/drawing/2014/main" id="{3148358E-B27A-456D-AAC6-413EB5DD605F}"/>
                  </a:ext>
                </a:extLst>
              </p:cNvPr>
              <p:cNvSpPr/>
              <p:nvPr/>
            </p:nvSpPr>
            <p:spPr>
              <a:xfrm>
                <a:off x="8320486" y="477285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2894FF"/>
                </a:solidFill>
                <a:prstDash val="solid"/>
                <a:miter/>
              </a:ln>
            </p:spPr>
            <p:txBody>
              <a:bodyPr rtlCol="0" anchor="ctr"/>
              <a:lstStyle/>
              <a:p>
                <a:endParaRPr lang="en-GB"/>
              </a:p>
            </p:txBody>
          </p:sp>
        </p:grpSp>
        <p:grpSp>
          <p:nvGrpSpPr>
            <p:cNvPr id="28" name="Group 27">
              <a:extLst>
                <a:ext uri="{FF2B5EF4-FFF2-40B4-BE49-F238E27FC236}">
                  <a16:creationId xmlns:a16="http://schemas.microsoft.com/office/drawing/2014/main" id="{8BC3CF6E-DCA9-41F9-93D0-212417D53A61}"/>
                </a:ext>
              </a:extLst>
            </p:cNvPr>
            <p:cNvGrpSpPr/>
            <p:nvPr/>
          </p:nvGrpSpPr>
          <p:grpSpPr>
            <a:xfrm>
              <a:off x="7430420" y="2080357"/>
              <a:ext cx="2757610" cy="2336618"/>
              <a:chOff x="4314825" y="1966912"/>
              <a:chExt cx="3568826" cy="2930861"/>
            </a:xfrm>
          </p:grpSpPr>
          <p:sp>
            <p:nvSpPr>
              <p:cNvPr id="31" name="Freeform: Shape 112">
                <a:extLst>
                  <a:ext uri="{FF2B5EF4-FFF2-40B4-BE49-F238E27FC236}">
                    <a16:creationId xmlns:a16="http://schemas.microsoft.com/office/drawing/2014/main" id="{1D495409-0B3F-4859-BCEB-55E46505AC7C}"/>
                  </a:ext>
                </a:extLst>
              </p:cNvPr>
              <p:cNvSpPr/>
              <p:nvPr/>
            </p:nvSpPr>
            <p:spPr>
              <a:xfrm>
                <a:off x="4314825" y="1966912"/>
                <a:ext cx="3559301" cy="2892761"/>
              </a:xfrm>
              <a:custGeom>
                <a:avLst/>
                <a:gdLst>
                  <a:gd name="connsiteX0" fmla="*/ 3559302 w 3559301"/>
                  <a:gd name="connsiteY0" fmla="*/ 2892762 h 2892761"/>
                  <a:gd name="connsiteX1" fmla="*/ 1195321 w 3559301"/>
                  <a:gd name="connsiteY1" fmla="*/ 2892762 h 2892761"/>
                  <a:gd name="connsiteX2" fmla="*/ 1195321 w 3559301"/>
                  <a:gd name="connsiteY2" fmla="*/ 2523944 h 2892761"/>
                  <a:gd name="connsiteX3" fmla="*/ 1124226 w 3559301"/>
                  <a:gd name="connsiteY3" fmla="*/ 2523944 h 2892761"/>
                  <a:gd name="connsiteX4" fmla="*/ 1124226 w 3559301"/>
                  <a:gd name="connsiteY4" fmla="*/ 2155127 h 2892761"/>
                  <a:gd name="connsiteX5" fmla="*/ 955367 w 3559301"/>
                  <a:gd name="connsiteY5" fmla="*/ 2155127 h 2892761"/>
                  <a:gd name="connsiteX6" fmla="*/ 955367 w 3559301"/>
                  <a:gd name="connsiteY6" fmla="*/ 1808531 h 2892761"/>
                  <a:gd name="connsiteX7" fmla="*/ 884271 w 3559301"/>
                  <a:gd name="connsiteY7" fmla="*/ 1808531 h 2892761"/>
                  <a:gd name="connsiteX8" fmla="*/ 884271 w 3559301"/>
                  <a:gd name="connsiteY8" fmla="*/ 1439713 h 2892761"/>
                  <a:gd name="connsiteX9" fmla="*/ 702084 w 3559301"/>
                  <a:gd name="connsiteY9" fmla="*/ 1439713 h 2892761"/>
                  <a:gd name="connsiteX10" fmla="*/ 702084 w 3559301"/>
                  <a:gd name="connsiteY10" fmla="*/ 1084231 h 2892761"/>
                  <a:gd name="connsiteX11" fmla="*/ 662092 w 3559301"/>
                  <a:gd name="connsiteY11" fmla="*/ 1084231 h 2892761"/>
                  <a:gd name="connsiteX12" fmla="*/ 662092 w 3559301"/>
                  <a:gd name="connsiteY12" fmla="*/ 706527 h 2892761"/>
                  <a:gd name="connsiteX13" fmla="*/ 439913 w 3559301"/>
                  <a:gd name="connsiteY13" fmla="*/ 706527 h 2892761"/>
                  <a:gd name="connsiteX14" fmla="*/ 439913 w 3559301"/>
                  <a:gd name="connsiteY14" fmla="*/ 346599 h 2892761"/>
                  <a:gd name="connsiteX15" fmla="*/ 133307 w 3559301"/>
                  <a:gd name="connsiteY15" fmla="*/ 346599 h 2892761"/>
                  <a:gd name="connsiteX16" fmla="*/ 133307 w 3559301"/>
                  <a:gd name="connsiteY16" fmla="*/ 0 h 2892761"/>
                  <a:gd name="connsiteX17" fmla="*/ 0 w 3559301"/>
                  <a:gd name="connsiteY17" fmla="*/ 0 h 2892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559301" h="2892761">
                    <a:moveTo>
                      <a:pt x="3559302" y="2892762"/>
                    </a:moveTo>
                    <a:lnTo>
                      <a:pt x="1195321" y="2892762"/>
                    </a:lnTo>
                    <a:lnTo>
                      <a:pt x="1195321" y="2523944"/>
                    </a:lnTo>
                    <a:lnTo>
                      <a:pt x="1124226" y="2523944"/>
                    </a:lnTo>
                    <a:lnTo>
                      <a:pt x="1124226" y="2155127"/>
                    </a:lnTo>
                    <a:lnTo>
                      <a:pt x="955367" y="2155127"/>
                    </a:lnTo>
                    <a:lnTo>
                      <a:pt x="955367" y="1808531"/>
                    </a:lnTo>
                    <a:lnTo>
                      <a:pt x="884271" y="1808531"/>
                    </a:lnTo>
                    <a:lnTo>
                      <a:pt x="884271" y="1439713"/>
                    </a:lnTo>
                    <a:lnTo>
                      <a:pt x="702084" y="1439713"/>
                    </a:lnTo>
                    <a:lnTo>
                      <a:pt x="702084" y="1084231"/>
                    </a:lnTo>
                    <a:lnTo>
                      <a:pt x="662092" y="1084231"/>
                    </a:lnTo>
                    <a:lnTo>
                      <a:pt x="662092" y="706527"/>
                    </a:lnTo>
                    <a:lnTo>
                      <a:pt x="439913" y="706527"/>
                    </a:lnTo>
                    <a:lnTo>
                      <a:pt x="439913" y="346599"/>
                    </a:lnTo>
                    <a:lnTo>
                      <a:pt x="133307" y="346599"/>
                    </a:lnTo>
                    <a:lnTo>
                      <a:pt x="133307" y="0"/>
                    </a:lnTo>
                    <a:lnTo>
                      <a:pt x="0" y="0"/>
                    </a:lnTo>
                  </a:path>
                </a:pathLst>
              </a:custGeom>
              <a:noFill/>
              <a:ln w="19050" cap="flat">
                <a:solidFill>
                  <a:schemeClr val="accent2"/>
                </a:solidFill>
                <a:prstDash val="solid"/>
                <a:miter/>
              </a:ln>
            </p:spPr>
            <p:txBody>
              <a:bodyPr rtlCol="0" anchor="ctr"/>
              <a:lstStyle/>
              <a:p>
                <a:endParaRPr lang="en-GB"/>
              </a:p>
            </p:txBody>
          </p:sp>
          <p:sp>
            <p:nvSpPr>
              <p:cNvPr id="32" name="Freeform: Shape 113">
                <a:extLst>
                  <a:ext uri="{FF2B5EF4-FFF2-40B4-BE49-F238E27FC236}">
                    <a16:creationId xmlns:a16="http://schemas.microsoft.com/office/drawing/2014/main" id="{72701A93-39AA-41CF-A808-76075DAF4447}"/>
                  </a:ext>
                </a:extLst>
              </p:cNvPr>
              <p:cNvSpPr/>
              <p:nvPr/>
            </p:nvSpPr>
            <p:spPr>
              <a:xfrm>
                <a:off x="7874126" y="480777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19050" cap="flat">
                <a:solidFill>
                  <a:srgbClr val="C0C0C0"/>
                </a:solidFill>
                <a:prstDash val="solid"/>
                <a:miter/>
              </a:ln>
            </p:spPr>
            <p:txBody>
              <a:bodyPr rtlCol="0" anchor="ctr"/>
              <a:lstStyle/>
              <a:p>
                <a:endParaRPr lang="en-GB"/>
              </a:p>
            </p:txBody>
          </p:sp>
        </p:grpSp>
        <p:sp>
          <p:nvSpPr>
            <p:cNvPr id="29" name="Graphic 116">
              <a:extLst>
                <a:ext uri="{FF2B5EF4-FFF2-40B4-BE49-F238E27FC236}">
                  <a16:creationId xmlns:a16="http://schemas.microsoft.com/office/drawing/2014/main" id="{0CD992E3-ACE0-4691-8484-30E816F4483B}"/>
                </a:ext>
              </a:extLst>
            </p:cNvPr>
            <p:cNvSpPr/>
            <p:nvPr/>
          </p:nvSpPr>
          <p:spPr>
            <a:xfrm>
              <a:off x="7430420" y="2080356"/>
              <a:ext cx="1591062" cy="2606047"/>
            </a:xfrm>
            <a:custGeom>
              <a:avLst/>
              <a:gdLst>
                <a:gd name="connsiteX0" fmla="*/ 2048485 w 2048484"/>
                <a:gd name="connsiteY0" fmla="*/ 3283801 h 3283801"/>
                <a:gd name="connsiteX1" fmla="*/ 2048485 w 2048484"/>
                <a:gd name="connsiteY1" fmla="*/ 3199371 h 3283801"/>
                <a:gd name="connsiteX2" fmla="*/ 1653007 w 2048484"/>
                <a:gd name="connsiteY2" fmla="*/ 3199371 h 3283801"/>
                <a:gd name="connsiteX3" fmla="*/ 1653007 w 2048484"/>
                <a:gd name="connsiteY3" fmla="*/ 3106055 h 3283801"/>
                <a:gd name="connsiteX4" fmla="*/ 1128665 w 2048484"/>
                <a:gd name="connsiteY4" fmla="*/ 3106055 h 3283801"/>
                <a:gd name="connsiteX5" fmla="*/ 1128665 w 2048484"/>
                <a:gd name="connsiteY5" fmla="*/ 3034961 h 3283801"/>
                <a:gd name="connsiteX6" fmla="*/ 1110891 w 2048484"/>
                <a:gd name="connsiteY6" fmla="*/ 3034961 h 3283801"/>
                <a:gd name="connsiteX7" fmla="*/ 1110891 w 2048484"/>
                <a:gd name="connsiteY7" fmla="*/ 2968304 h 3283801"/>
                <a:gd name="connsiteX8" fmla="*/ 1008688 w 2048484"/>
                <a:gd name="connsiteY8" fmla="*/ 2968304 h 3283801"/>
                <a:gd name="connsiteX9" fmla="*/ 1008688 w 2048484"/>
                <a:gd name="connsiteY9" fmla="*/ 2879436 h 3283801"/>
                <a:gd name="connsiteX10" fmla="*/ 875384 w 2048484"/>
                <a:gd name="connsiteY10" fmla="*/ 2879436 h 3283801"/>
                <a:gd name="connsiteX11" fmla="*/ 875384 w 2048484"/>
                <a:gd name="connsiteY11" fmla="*/ 2799445 h 3283801"/>
                <a:gd name="connsiteX12" fmla="*/ 839835 w 2048484"/>
                <a:gd name="connsiteY12" fmla="*/ 2799445 h 3283801"/>
                <a:gd name="connsiteX13" fmla="*/ 839835 w 2048484"/>
                <a:gd name="connsiteY13" fmla="*/ 2728351 h 3283801"/>
                <a:gd name="connsiteX14" fmla="*/ 737632 w 2048484"/>
                <a:gd name="connsiteY14" fmla="*/ 2728351 h 3283801"/>
                <a:gd name="connsiteX15" fmla="*/ 737632 w 2048484"/>
                <a:gd name="connsiteY15" fmla="*/ 2652808 h 3283801"/>
                <a:gd name="connsiteX16" fmla="*/ 688754 w 2048484"/>
                <a:gd name="connsiteY16" fmla="*/ 2652808 h 3283801"/>
                <a:gd name="connsiteX17" fmla="*/ 688754 w 2048484"/>
                <a:gd name="connsiteY17" fmla="*/ 2568388 h 3283801"/>
                <a:gd name="connsiteX18" fmla="*/ 595438 w 2048484"/>
                <a:gd name="connsiteY18" fmla="*/ 2568388 h 3283801"/>
                <a:gd name="connsiteX19" fmla="*/ 595438 w 2048484"/>
                <a:gd name="connsiteY19" fmla="*/ 2337321 h 3283801"/>
                <a:gd name="connsiteX20" fmla="*/ 582108 w 2048484"/>
                <a:gd name="connsiteY20" fmla="*/ 2337321 h 3283801"/>
                <a:gd name="connsiteX21" fmla="*/ 582108 w 2048484"/>
                <a:gd name="connsiteY21" fmla="*/ 2257330 h 3283801"/>
                <a:gd name="connsiteX22" fmla="*/ 542115 w 2048484"/>
                <a:gd name="connsiteY22" fmla="*/ 2257330 h 3283801"/>
                <a:gd name="connsiteX23" fmla="*/ 542115 w 2048484"/>
                <a:gd name="connsiteY23" fmla="*/ 2186235 h 3283801"/>
                <a:gd name="connsiteX24" fmla="*/ 519897 w 2048484"/>
                <a:gd name="connsiteY24" fmla="*/ 2186235 h 3283801"/>
                <a:gd name="connsiteX25" fmla="*/ 519897 w 2048484"/>
                <a:gd name="connsiteY25" fmla="*/ 2110693 h 3283801"/>
                <a:gd name="connsiteX26" fmla="*/ 479906 w 2048484"/>
                <a:gd name="connsiteY26" fmla="*/ 2110693 h 3283801"/>
                <a:gd name="connsiteX27" fmla="*/ 479906 w 2048484"/>
                <a:gd name="connsiteY27" fmla="*/ 2008489 h 3283801"/>
                <a:gd name="connsiteX28" fmla="*/ 435470 w 2048484"/>
                <a:gd name="connsiteY28" fmla="*/ 2008489 h 3283801"/>
                <a:gd name="connsiteX29" fmla="*/ 435470 w 2048484"/>
                <a:gd name="connsiteY29" fmla="*/ 1790757 h 3283801"/>
                <a:gd name="connsiteX30" fmla="*/ 408808 w 2048484"/>
                <a:gd name="connsiteY30" fmla="*/ 1790757 h 3283801"/>
                <a:gd name="connsiteX31" fmla="*/ 408808 w 2048484"/>
                <a:gd name="connsiteY31" fmla="*/ 1648568 h 3283801"/>
                <a:gd name="connsiteX32" fmla="*/ 373260 w 2048484"/>
                <a:gd name="connsiteY32" fmla="*/ 1648568 h 3283801"/>
                <a:gd name="connsiteX33" fmla="*/ 373260 w 2048484"/>
                <a:gd name="connsiteY33" fmla="*/ 1564138 h 3283801"/>
                <a:gd name="connsiteX34" fmla="*/ 342155 w 2048484"/>
                <a:gd name="connsiteY34" fmla="*/ 1564138 h 3283801"/>
                <a:gd name="connsiteX35" fmla="*/ 342155 w 2048484"/>
                <a:gd name="connsiteY35" fmla="*/ 1413053 h 3283801"/>
                <a:gd name="connsiteX36" fmla="*/ 297719 w 2048484"/>
                <a:gd name="connsiteY36" fmla="*/ 1413053 h 3283801"/>
                <a:gd name="connsiteX37" fmla="*/ 297719 w 2048484"/>
                <a:gd name="connsiteY37" fmla="*/ 777625 h 3283801"/>
                <a:gd name="connsiteX38" fmla="*/ 177743 w 2048484"/>
                <a:gd name="connsiteY38" fmla="*/ 777625 h 3283801"/>
                <a:gd name="connsiteX39" fmla="*/ 177743 w 2048484"/>
                <a:gd name="connsiteY39" fmla="*/ 613213 h 3283801"/>
                <a:gd name="connsiteX40" fmla="*/ 137751 w 2048484"/>
                <a:gd name="connsiteY40" fmla="*/ 613213 h 3283801"/>
                <a:gd name="connsiteX41" fmla="*/ 137751 w 2048484"/>
                <a:gd name="connsiteY41" fmla="*/ 462131 h 3283801"/>
                <a:gd name="connsiteX42" fmla="*/ 119977 w 2048484"/>
                <a:gd name="connsiteY42" fmla="*/ 462131 h 3283801"/>
                <a:gd name="connsiteX43" fmla="*/ 119977 w 2048484"/>
                <a:gd name="connsiteY43" fmla="*/ 84428 h 3283801"/>
                <a:gd name="connsiteX44" fmla="*/ 75541 w 2048484"/>
                <a:gd name="connsiteY44" fmla="*/ 84428 h 3283801"/>
                <a:gd name="connsiteX45" fmla="*/ 75541 w 2048484"/>
                <a:gd name="connsiteY45" fmla="*/ 0 h 3283801"/>
                <a:gd name="connsiteX46" fmla="*/ 0 w 2048484"/>
                <a:gd name="connsiteY46" fmla="*/ 0 h 3283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2048484" h="3283801">
                  <a:moveTo>
                    <a:pt x="2048485" y="3283801"/>
                  </a:moveTo>
                  <a:lnTo>
                    <a:pt x="2048485" y="3199371"/>
                  </a:lnTo>
                  <a:lnTo>
                    <a:pt x="1653007" y="3199371"/>
                  </a:lnTo>
                  <a:lnTo>
                    <a:pt x="1653007" y="3106055"/>
                  </a:lnTo>
                  <a:lnTo>
                    <a:pt x="1128665" y="3106055"/>
                  </a:lnTo>
                  <a:lnTo>
                    <a:pt x="1128665" y="3034961"/>
                  </a:lnTo>
                  <a:lnTo>
                    <a:pt x="1110891" y="3034961"/>
                  </a:lnTo>
                  <a:lnTo>
                    <a:pt x="1110891" y="2968304"/>
                  </a:lnTo>
                  <a:lnTo>
                    <a:pt x="1008688" y="2968304"/>
                  </a:lnTo>
                  <a:lnTo>
                    <a:pt x="1008688" y="2879436"/>
                  </a:lnTo>
                  <a:lnTo>
                    <a:pt x="875384" y="2879436"/>
                  </a:lnTo>
                  <a:lnTo>
                    <a:pt x="875384" y="2799445"/>
                  </a:lnTo>
                  <a:lnTo>
                    <a:pt x="839835" y="2799445"/>
                  </a:lnTo>
                  <a:lnTo>
                    <a:pt x="839835" y="2728351"/>
                  </a:lnTo>
                  <a:lnTo>
                    <a:pt x="737632" y="2728351"/>
                  </a:lnTo>
                  <a:lnTo>
                    <a:pt x="737632" y="2652808"/>
                  </a:lnTo>
                  <a:lnTo>
                    <a:pt x="688754" y="2652808"/>
                  </a:lnTo>
                  <a:lnTo>
                    <a:pt x="688754" y="2568388"/>
                  </a:lnTo>
                  <a:lnTo>
                    <a:pt x="595438" y="2568388"/>
                  </a:lnTo>
                  <a:lnTo>
                    <a:pt x="595438" y="2337321"/>
                  </a:lnTo>
                  <a:lnTo>
                    <a:pt x="582108" y="2337321"/>
                  </a:lnTo>
                  <a:lnTo>
                    <a:pt x="582108" y="2257330"/>
                  </a:lnTo>
                  <a:lnTo>
                    <a:pt x="542115" y="2257330"/>
                  </a:lnTo>
                  <a:lnTo>
                    <a:pt x="542115" y="2186235"/>
                  </a:lnTo>
                  <a:lnTo>
                    <a:pt x="519897" y="2186235"/>
                  </a:lnTo>
                  <a:lnTo>
                    <a:pt x="519897" y="2110693"/>
                  </a:lnTo>
                  <a:lnTo>
                    <a:pt x="479906" y="2110693"/>
                  </a:lnTo>
                  <a:lnTo>
                    <a:pt x="479906" y="2008489"/>
                  </a:lnTo>
                  <a:lnTo>
                    <a:pt x="435470" y="2008489"/>
                  </a:lnTo>
                  <a:lnTo>
                    <a:pt x="435470" y="1790757"/>
                  </a:lnTo>
                  <a:lnTo>
                    <a:pt x="408808" y="1790757"/>
                  </a:lnTo>
                  <a:lnTo>
                    <a:pt x="408808" y="1648568"/>
                  </a:lnTo>
                  <a:lnTo>
                    <a:pt x="373260" y="1648568"/>
                  </a:lnTo>
                  <a:lnTo>
                    <a:pt x="373260" y="1564138"/>
                  </a:lnTo>
                  <a:lnTo>
                    <a:pt x="342155" y="1564138"/>
                  </a:lnTo>
                  <a:lnTo>
                    <a:pt x="342155" y="1413053"/>
                  </a:lnTo>
                  <a:lnTo>
                    <a:pt x="297719" y="1413053"/>
                  </a:lnTo>
                  <a:lnTo>
                    <a:pt x="297719" y="777625"/>
                  </a:lnTo>
                  <a:lnTo>
                    <a:pt x="177743" y="777625"/>
                  </a:lnTo>
                  <a:lnTo>
                    <a:pt x="177743" y="613213"/>
                  </a:lnTo>
                  <a:lnTo>
                    <a:pt x="137751" y="613213"/>
                  </a:lnTo>
                  <a:lnTo>
                    <a:pt x="137751" y="462131"/>
                  </a:lnTo>
                  <a:lnTo>
                    <a:pt x="119977" y="462131"/>
                  </a:lnTo>
                  <a:lnTo>
                    <a:pt x="119977" y="84428"/>
                  </a:lnTo>
                  <a:lnTo>
                    <a:pt x="75541" y="84428"/>
                  </a:lnTo>
                  <a:lnTo>
                    <a:pt x="75541" y="0"/>
                  </a:lnTo>
                  <a:lnTo>
                    <a:pt x="0" y="0"/>
                  </a:lnTo>
                </a:path>
              </a:pathLst>
            </a:custGeom>
            <a:noFill/>
            <a:ln w="19050" cap="flat">
              <a:solidFill>
                <a:schemeClr val="accent3"/>
              </a:solidFill>
              <a:prstDash val="solid"/>
              <a:miter/>
            </a:ln>
          </p:spPr>
          <p:txBody>
            <a:bodyPr rtlCol="0" anchor="ctr"/>
            <a:lstStyle/>
            <a:p>
              <a:endParaRPr lang="en-GB"/>
            </a:p>
          </p:txBody>
        </p:sp>
        <p:sp>
          <p:nvSpPr>
            <p:cNvPr id="30" name="Graphic 119">
              <a:extLst>
                <a:ext uri="{FF2B5EF4-FFF2-40B4-BE49-F238E27FC236}">
                  <a16:creationId xmlns:a16="http://schemas.microsoft.com/office/drawing/2014/main" id="{2514608F-1085-43FD-B18E-F74EA394B148}"/>
                </a:ext>
              </a:extLst>
            </p:cNvPr>
            <p:cNvSpPr/>
            <p:nvPr/>
          </p:nvSpPr>
          <p:spPr>
            <a:xfrm>
              <a:off x="7430421" y="2080356"/>
              <a:ext cx="74588" cy="2606046"/>
            </a:xfrm>
            <a:custGeom>
              <a:avLst/>
              <a:gdLst>
                <a:gd name="connsiteX0" fmla="*/ 186630 w 186629"/>
                <a:gd name="connsiteY0" fmla="*/ 3274914 h 3274914"/>
                <a:gd name="connsiteX1" fmla="*/ 186630 w 186629"/>
                <a:gd name="connsiteY1" fmla="*/ 2799445 h 3274914"/>
                <a:gd name="connsiteX2" fmla="*/ 173299 w 186629"/>
                <a:gd name="connsiteY2" fmla="*/ 2799445 h 3274914"/>
                <a:gd name="connsiteX3" fmla="*/ 173299 w 186629"/>
                <a:gd name="connsiteY3" fmla="*/ 2341760 h 3274914"/>
                <a:gd name="connsiteX4" fmla="*/ 159969 w 186629"/>
                <a:gd name="connsiteY4" fmla="*/ 2341760 h 3274914"/>
                <a:gd name="connsiteX5" fmla="*/ 159969 w 186629"/>
                <a:gd name="connsiteY5" fmla="*/ 1884074 h 3274914"/>
                <a:gd name="connsiteX6" fmla="*/ 151082 w 186629"/>
                <a:gd name="connsiteY6" fmla="*/ 1884074 h 3274914"/>
                <a:gd name="connsiteX7" fmla="*/ 151082 w 186629"/>
                <a:gd name="connsiteY7" fmla="*/ 1390841 h 3274914"/>
                <a:gd name="connsiteX8" fmla="*/ 93315 w 186629"/>
                <a:gd name="connsiteY8" fmla="*/ 1390841 h 3274914"/>
                <a:gd name="connsiteX9" fmla="*/ 93315 w 186629"/>
                <a:gd name="connsiteY9" fmla="*/ 937593 h 3274914"/>
                <a:gd name="connsiteX10" fmla="*/ 57766 w 186629"/>
                <a:gd name="connsiteY10" fmla="*/ 937593 h 3274914"/>
                <a:gd name="connsiteX11" fmla="*/ 57766 w 186629"/>
                <a:gd name="connsiteY11" fmla="*/ 475461 h 3274914"/>
                <a:gd name="connsiteX12" fmla="*/ 0 w 186629"/>
                <a:gd name="connsiteY12" fmla="*/ 475461 h 3274914"/>
                <a:gd name="connsiteX13" fmla="*/ 0 w 186629"/>
                <a:gd name="connsiteY13" fmla="*/ 0 h 3274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629" h="3274914">
                  <a:moveTo>
                    <a:pt x="186630" y="3274914"/>
                  </a:moveTo>
                  <a:lnTo>
                    <a:pt x="186630" y="2799445"/>
                  </a:lnTo>
                  <a:lnTo>
                    <a:pt x="173299" y="2799445"/>
                  </a:lnTo>
                  <a:lnTo>
                    <a:pt x="173299" y="2341760"/>
                  </a:lnTo>
                  <a:lnTo>
                    <a:pt x="159969" y="2341760"/>
                  </a:lnTo>
                  <a:lnTo>
                    <a:pt x="159969" y="1884074"/>
                  </a:lnTo>
                  <a:lnTo>
                    <a:pt x="151082" y="1884074"/>
                  </a:lnTo>
                  <a:lnTo>
                    <a:pt x="151082" y="1390841"/>
                  </a:lnTo>
                  <a:lnTo>
                    <a:pt x="93315" y="1390841"/>
                  </a:lnTo>
                  <a:lnTo>
                    <a:pt x="93315" y="937593"/>
                  </a:lnTo>
                  <a:lnTo>
                    <a:pt x="57766" y="937593"/>
                  </a:lnTo>
                  <a:lnTo>
                    <a:pt x="57766" y="475461"/>
                  </a:lnTo>
                  <a:lnTo>
                    <a:pt x="0" y="475461"/>
                  </a:lnTo>
                  <a:lnTo>
                    <a:pt x="0" y="0"/>
                  </a:lnTo>
                </a:path>
              </a:pathLst>
            </a:custGeom>
            <a:noFill/>
            <a:ln w="19050" cap="flat">
              <a:solidFill>
                <a:schemeClr val="bg2"/>
              </a:solidFill>
              <a:prstDash val="solid"/>
              <a:miter/>
            </a:ln>
          </p:spPr>
          <p:txBody>
            <a:bodyPr rtlCol="0" anchor="ctr"/>
            <a:lstStyle/>
            <a:p>
              <a:endParaRPr lang="en-GB"/>
            </a:p>
          </p:txBody>
        </p:sp>
      </p:grpSp>
    </p:spTree>
    <p:extLst>
      <p:ext uri="{BB962C8B-B14F-4D97-AF65-F5344CB8AC3E}">
        <p14:creationId xmlns:p14="http://schemas.microsoft.com/office/powerpoint/2010/main" val="456426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MA07.02：IMpower150における非扁平上皮非小細胞肺がんの全生存リスクを予測するための血中循環腫瘍DNAを評価 – Reck M、他</a:t>
            </a:r>
          </a:p>
        </p:txBody>
      </p:sp>
      <p:sp>
        <p:nvSpPr>
          <p:cNvPr id="3" name="Content Placeholder 2"/>
          <p:cNvSpPr>
            <a:spLocks noGrp="1"/>
          </p:cNvSpPr>
          <p:nvPr>
            <p:ph idx="1"/>
          </p:nvPr>
        </p:nvSpPr>
        <p:spPr/>
        <p:txBody>
          <a:bodyPr/>
          <a:lstStyle/>
          <a:p>
            <a:r>
              <a:rPr lang="ja-JP" b="1"/>
              <a:t>主要な結果（続き）</a:t>
            </a:r>
          </a:p>
          <a:p>
            <a:pPr>
              <a:spcBef>
                <a:spcPts val="31200"/>
              </a:spcBef>
            </a:pPr>
            <a:r>
              <a:rPr lang="ja-JP" b="1"/>
              <a:t>結論</a:t>
            </a:r>
          </a:p>
          <a:p>
            <a:pPr lvl="1"/>
            <a:r>
              <a:rPr lang="ja-JP"/>
              <a:t>非扁平上皮NSCLCの患者においては、ctDNAレベルを使用して、治療への反応および腫瘍組織量と相関するctDNAの変化を伴うOSを予測できます</a:t>
            </a:r>
          </a:p>
        </p:txBody>
      </p:sp>
      <p:sp>
        <p:nvSpPr>
          <p:cNvPr id="5" name="Text Placeholder 4"/>
          <p:cNvSpPr>
            <a:spLocks noGrp="1"/>
          </p:cNvSpPr>
          <p:nvPr>
            <p:ph type="body" sz="quarter" idx="11"/>
          </p:nvPr>
        </p:nvSpPr>
        <p:spPr/>
        <p:txBody>
          <a:bodyPr/>
          <a:lstStyle/>
          <a:p>
            <a:r>
              <a:rPr lang="ja-JP"/>
              <a:t>Reck M、他J Thorac Oncol 2021年16（補遺）：抄録番号 MA07.02</a:t>
            </a:r>
          </a:p>
        </p:txBody>
      </p:sp>
      <p:sp>
        <p:nvSpPr>
          <p:cNvPr id="6" name="TextBox 5">
            <a:extLst>
              <a:ext uri="{FF2B5EF4-FFF2-40B4-BE49-F238E27FC236}">
                <a16:creationId xmlns:a16="http://schemas.microsoft.com/office/drawing/2014/main" id="{15D03C01-C9F4-45F5-941F-E55E2FC76A1C}"/>
              </a:ext>
            </a:extLst>
          </p:cNvPr>
          <p:cNvSpPr txBox="1"/>
          <p:nvPr/>
        </p:nvSpPr>
        <p:spPr>
          <a:xfrm>
            <a:off x="338338" y="1610634"/>
            <a:ext cx="6101350" cy="553998"/>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ja-JP" sz="1600" b="1" i="0" u="none" strike="noStrike" cap="none" normalizeH="0" baseline="0" noProof="0" dirty="0">
                <a:ln>
                  <a:noFill/>
                </a:ln>
                <a:solidFill>
                  <a:schemeClr val="tx1"/>
                </a:solidFill>
                <a:uLnTx/>
                <a:uFillTx/>
                <a:latin typeface="Arial"/>
                <a:ea typeface="MS Mincho"/>
                <a:cs typeface="Arial"/>
                <a:sym typeface="Arial"/>
              </a:rPr>
              <a:t>ctDNAモデル（n=192）</a:t>
            </a:r>
            <a:br>
              <a:rPr kumimoji="0" lang="ja-JP" sz="1600" b="1" i="0" u="none" strike="noStrike" cap="none" normalizeH="0" baseline="0" noProof="0" dirty="0">
                <a:ln>
                  <a:noFill/>
                </a:ln>
                <a:solidFill>
                  <a:schemeClr val="tx1"/>
                </a:solidFill>
                <a:uLnTx/>
                <a:uFillTx/>
                <a:latin typeface="Arial"/>
                <a:ea typeface="MS Mincho"/>
                <a:cs typeface="Arial"/>
                <a:sym typeface="Arial"/>
              </a:rPr>
            </a:br>
            <a:r>
              <a:rPr kumimoji="0" lang="ja-JP" sz="1400" b="1" i="0" u="none" strike="noStrike" cap="none" normalizeH="0" baseline="0" noProof="0" dirty="0">
                <a:ln>
                  <a:noFill/>
                </a:ln>
                <a:solidFill>
                  <a:schemeClr val="tx1"/>
                </a:solidFill>
                <a:uLnTx/>
                <a:uFillTx/>
                <a:latin typeface="Arial"/>
                <a:ea typeface="MS Mincho"/>
                <a:cs typeface="Arial"/>
                <a:sym typeface="Arial"/>
              </a:rPr>
              <a:t>（ 機械学習のアルゴリズム</a:t>
            </a:r>
            <a:r>
              <a:rPr kumimoji="0" lang="ja-JP" b="1" i="0" u="none" strike="noStrike" cap="none" normalizeH="0" noProof="0" dirty="0">
                <a:ln>
                  <a:noFill/>
                </a:ln>
                <a:solidFill>
                  <a:schemeClr val="tx1"/>
                </a:solidFill>
                <a:uLnTx/>
                <a:uFillTx/>
                <a:latin typeface="Arial"/>
                <a:ea typeface="MS Mincho"/>
                <a:cs typeface="Arial"/>
                <a:sym typeface="Arial"/>
              </a:rPr>
              <a:t>で設計された、</a:t>
            </a:r>
            <a:r>
              <a:rPr kumimoji="0" lang="ja-JP" sz="1400" b="1" i="0" u="none" strike="noStrike" cap="none" normalizeH="0" noProof="0" dirty="0">
                <a:ln>
                  <a:noFill/>
                </a:ln>
                <a:solidFill>
                  <a:schemeClr val="tx1"/>
                </a:solidFill>
                <a:uLnTx/>
                <a:uFillTx/>
                <a:latin typeface="Arial"/>
                <a:ea typeface="MS Mincho"/>
                <a:cs typeface="Arial"/>
                <a:sym typeface="Arial"/>
              </a:rPr>
              <a:t>さまざまなctDNAメトリック ）</a:t>
            </a:r>
          </a:p>
        </p:txBody>
      </p:sp>
      <p:sp>
        <p:nvSpPr>
          <p:cNvPr id="7" name="Freeform 21">
            <a:extLst>
              <a:ext uri="{FF2B5EF4-FFF2-40B4-BE49-F238E27FC236}">
                <a16:creationId xmlns:a16="http://schemas.microsoft.com/office/drawing/2014/main" id="{0B343C9D-11A5-4431-B77C-CED5C316472C}"/>
              </a:ext>
            </a:extLst>
          </p:cNvPr>
          <p:cNvSpPr>
            <a:spLocks/>
          </p:cNvSpPr>
          <p:nvPr/>
        </p:nvSpPr>
        <p:spPr bwMode="auto">
          <a:xfrm>
            <a:off x="1879600" y="2217859"/>
            <a:ext cx="3596640" cy="223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8" name="Group 7">
            <a:extLst>
              <a:ext uri="{FF2B5EF4-FFF2-40B4-BE49-F238E27FC236}">
                <a16:creationId xmlns:a16="http://schemas.microsoft.com/office/drawing/2014/main" id="{2F45BD81-3725-4EAF-9E15-25670E16F829}"/>
              </a:ext>
            </a:extLst>
          </p:cNvPr>
          <p:cNvGrpSpPr/>
          <p:nvPr/>
        </p:nvGrpSpPr>
        <p:grpSpPr>
          <a:xfrm>
            <a:off x="1080730" y="2061749"/>
            <a:ext cx="798870" cy="2426519"/>
            <a:chOff x="2965866" y="1743827"/>
            <a:chExt cx="798870" cy="2334140"/>
          </a:xfrm>
        </p:grpSpPr>
        <p:sp>
          <p:nvSpPr>
            <p:cNvPr id="9" name="Line 7">
              <a:extLst>
                <a:ext uri="{FF2B5EF4-FFF2-40B4-BE49-F238E27FC236}">
                  <a16:creationId xmlns:a16="http://schemas.microsoft.com/office/drawing/2014/main" id="{98650AEF-28F1-4789-8142-E700FD1D159A}"/>
                </a:ext>
              </a:extLst>
            </p:cNvPr>
            <p:cNvSpPr>
              <a:spLocks noChangeShapeType="1"/>
            </p:cNvSpPr>
            <p:nvPr/>
          </p:nvSpPr>
          <p:spPr bwMode="auto">
            <a:xfrm>
              <a:off x="3678502" y="189855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0" name="Line 8">
              <a:extLst>
                <a:ext uri="{FF2B5EF4-FFF2-40B4-BE49-F238E27FC236}">
                  <a16:creationId xmlns:a16="http://schemas.microsoft.com/office/drawing/2014/main" id="{11C4BFED-9B64-4680-AB29-530600351F10}"/>
                </a:ext>
              </a:extLst>
            </p:cNvPr>
            <p:cNvSpPr>
              <a:spLocks noChangeShapeType="1"/>
            </p:cNvSpPr>
            <p:nvPr/>
          </p:nvSpPr>
          <p:spPr bwMode="auto">
            <a:xfrm>
              <a:off x="3678502" y="239731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 name="Line 9">
              <a:extLst>
                <a:ext uri="{FF2B5EF4-FFF2-40B4-BE49-F238E27FC236}">
                  <a16:creationId xmlns:a16="http://schemas.microsoft.com/office/drawing/2014/main" id="{2DC1E108-0591-403A-81FB-B60082E8C1DB}"/>
                </a:ext>
              </a:extLst>
            </p:cNvPr>
            <p:cNvSpPr>
              <a:spLocks noChangeShapeType="1"/>
            </p:cNvSpPr>
            <p:nvPr/>
          </p:nvSpPr>
          <p:spPr bwMode="auto">
            <a:xfrm>
              <a:off x="3678502" y="291219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10">
              <a:extLst>
                <a:ext uri="{FF2B5EF4-FFF2-40B4-BE49-F238E27FC236}">
                  <a16:creationId xmlns:a16="http://schemas.microsoft.com/office/drawing/2014/main" id="{9E2D5777-11AD-4418-AB04-5225A1CE1D28}"/>
                </a:ext>
              </a:extLst>
            </p:cNvPr>
            <p:cNvSpPr>
              <a:spLocks noChangeShapeType="1"/>
            </p:cNvSpPr>
            <p:nvPr/>
          </p:nvSpPr>
          <p:spPr bwMode="auto">
            <a:xfrm>
              <a:off x="3678502" y="34163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11">
              <a:extLst>
                <a:ext uri="{FF2B5EF4-FFF2-40B4-BE49-F238E27FC236}">
                  <a16:creationId xmlns:a16="http://schemas.microsoft.com/office/drawing/2014/main" id="{62C3FBB7-103E-4F59-AF98-5958C6637F45}"/>
                </a:ext>
              </a:extLst>
            </p:cNvPr>
            <p:cNvSpPr>
              <a:spLocks noChangeShapeType="1"/>
            </p:cNvSpPr>
            <p:nvPr/>
          </p:nvSpPr>
          <p:spPr bwMode="auto">
            <a:xfrm>
              <a:off x="3678502" y="392583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TextBox 13">
              <a:extLst>
                <a:ext uri="{FF2B5EF4-FFF2-40B4-BE49-F238E27FC236}">
                  <a16:creationId xmlns:a16="http://schemas.microsoft.com/office/drawing/2014/main" id="{A46CC8C0-AB7E-4F94-AB6D-B2E2B81AFC2D}"/>
                </a:ext>
              </a:extLst>
            </p:cNvPr>
            <p:cNvSpPr txBox="1"/>
            <p:nvPr/>
          </p:nvSpPr>
          <p:spPr>
            <a:xfrm rot="16200000">
              <a:off x="2781137" y="2768255"/>
              <a:ext cx="67723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OS、%</a:t>
              </a:r>
            </a:p>
          </p:txBody>
        </p:sp>
        <p:sp>
          <p:nvSpPr>
            <p:cNvPr id="15" name="TextBox 14">
              <a:extLst>
                <a:ext uri="{FF2B5EF4-FFF2-40B4-BE49-F238E27FC236}">
                  <a16:creationId xmlns:a16="http://schemas.microsoft.com/office/drawing/2014/main" id="{A132B71E-8CB2-456B-BF0A-886A45062E97}"/>
                </a:ext>
              </a:extLst>
            </p:cNvPr>
            <p:cNvSpPr txBox="1"/>
            <p:nvPr/>
          </p:nvSpPr>
          <p:spPr>
            <a:xfrm>
              <a:off x="3208358" y="1743827"/>
              <a:ext cx="482824"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100</a:t>
              </a:r>
            </a:p>
          </p:txBody>
        </p:sp>
        <p:sp>
          <p:nvSpPr>
            <p:cNvPr id="16" name="TextBox 15">
              <a:extLst>
                <a:ext uri="{FF2B5EF4-FFF2-40B4-BE49-F238E27FC236}">
                  <a16:creationId xmlns:a16="http://schemas.microsoft.com/office/drawing/2014/main" id="{033D7BCF-6EF4-44E8-88DF-028A3EC28976}"/>
                </a:ext>
              </a:extLst>
            </p:cNvPr>
            <p:cNvSpPr txBox="1"/>
            <p:nvPr/>
          </p:nvSpPr>
          <p:spPr>
            <a:xfrm>
              <a:off x="3307744" y="2242358"/>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75</a:t>
              </a:r>
            </a:p>
          </p:txBody>
        </p:sp>
        <p:sp>
          <p:nvSpPr>
            <p:cNvPr id="17" name="TextBox 16">
              <a:extLst>
                <a:ext uri="{FF2B5EF4-FFF2-40B4-BE49-F238E27FC236}">
                  <a16:creationId xmlns:a16="http://schemas.microsoft.com/office/drawing/2014/main" id="{64679F6D-7E31-4F63-BA50-359A709F93BA}"/>
                </a:ext>
              </a:extLst>
            </p:cNvPr>
            <p:cNvSpPr txBox="1"/>
            <p:nvPr/>
          </p:nvSpPr>
          <p:spPr>
            <a:xfrm>
              <a:off x="3307743" y="2757011"/>
              <a:ext cx="383439"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50</a:t>
              </a:r>
            </a:p>
          </p:txBody>
        </p:sp>
        <p:sp>
          <p:nvSpPr>
            <p:cNvPr id="18" name="TextBox 17">
              <a:extLst>
                <a:ext uri="{FF2B5EF4-FFF2-40B4-BE49-F238E27FC236}">
                  <a16:creationId xmlns:a16="http://schemas.microsoft.com/office/drawing/2014/main" id="{98D88C7C-6791-4F9A-97AA-9895D2EAB3A8}"/>
                </a:ext>
              </a:extLst>
            </p:cNvPr>
            <p:cNvSpPr txBox="1"/>
            <p:nvPr/>
          </p:nvSpPr>
          <p:spPr>
            <a:xfrm>
              <a:off x="3307743" y="3260914"/>
              <a:ext cx="383439"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25</a:t>
              </a:r>
            </a:p>
          </p:txBody>
        </p:sp>
        <p:sp>
          <p:nvSpPr>
            <p:cNvPr id="19" name="TextBox 18">
              <a:extLst>
                <a:ext uri="{FF2B5EF4-FFF2-40B4-BE49-F238E27FC236}">
                  <a16:creationId xmlns:a16="http://schemas.microsoft.com/office/drawing/2014/main" id="{EC7DCCC9-FBF6-4A56-9504-22B843222F66}"/>
                </a:ext>
              </a:extLst>
            </p:cNvPr>
            <p:cNvSpPr txBox="1"/>
            <p:nvPr/>
          </p:nvSpPr>
          <p:spPr>
            <a:xfrm>
              <a:off x="3407138" y="3770190"/>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grpSp>
        <p:nvGrpSpPr>
          <p:cNvPr id="20" name="Group 19">
            <a:extLst>
              <a:ext uri="{FF2B5EF4-FFF2-40B4-BE49-F238E27FC236}">
                <a16:creationId xmlns:a16="http://schemas.microsoft.com/office/drawing/2014/main" id="{4BD5C25A-3817-4403-8AF5-EF6B4D6880F7}"/>
              </a:ext>
            </a:extLst>
          </p:cNvPr>
          <p:cNvGrpSpPr/>
          <p:nvPr/>
        </p:nvGrpSpPr>
        <p:grpSpPr>
          <a:xfrm>
            <a:off x="1889257" y="4447628"/>
            <a:ext cx="3688121" cy="360147"/>
            <a:chOff x="1513339" y="4356522"/>
            <a:chExt cx="2039282" cy="360147"/>
          </a:xfrm>
        </p:grpSpPr>
        <p:sp>
          <p:nvSpPr>
            <p:cNvPr id="21" name="Line 21">
              <a:extLst>
                <a:ext uri="{FF2B5EF4-FFF2-40B4-BE49-F238E27FC236}">
                  <a16:creationId xmlns:a16="http://schemas.microsoft.com/office/drawing/2014/main" id="{CC37A548-5A99-4FDD-A8CA-D683791F4949}"/>
                </a:ext>
              </a:extLst>
            </p:cNvPr>
            <p:cNvSpPr>
              <a:spLocks noChangeShapeType="1"/>
            </p:cNvSpPr>
            <p:nvPr/>
          </p:nvSpPr>
          <p:spPr bwMode="auto">
            <a:xfrm>
              <a:off x="3480680"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6DD678B-5DE3-4B00-8B69-879B11E87A36}"/>
                </a:ext>
              </a:extLst>
            </p:cNvPr>
            <p:cNvSpPr txBox="1"/>
            <p:nvPr/>
          </p:nvSpPr>
          <p:spPr>
            <a:xfrm>
              <a:off x="3402514" y="4428522"/>
              <a:ext cx="15010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50</a:t>
              </a:r>
            </a:p>
          </p:txBody>
        </p:sp>
        <p:sp>
          <p:nvSpPr>
            <p:cNvPr id="23" name="Line 21">
              <a:extLst>
                <a:ext uri="{FF2B5EF4-FFF2-40B4-BE49-F238E27FC236}">
                  <a16:creationId xmlns:a16="http://schemas.microsoft.com/office/drawing/2014/main" id="{E1CA815D-1614-491E-BACD-CED365F92A54}"/>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8A4CB22-EDD0-47AC-9912-27DCDECE07F2}"/>
                </a:ext>
              </a:extLst>
            </p:cNvPr>
            <p:cNvSpPr txBox="1"/>
            <p:nvPr/>
          </p:nvSpPr>
          <p:spPr>
            <a:xfrm>
              <a:off x="3026877" y="4428522"/>
              <a:ext cx="15010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40</a:t>
              </a:r>
            </a:p>
          </p:txBody>
        </p:sp>
        <p:sp>
          <p:nvSpPr>
            <p:cNvPr id="25" name="Line 21">
              <a:extLst>
                <a:ext uri="{FF2B5EF4-FFF2-40B4-BE49-F238E27FC236}">
                  <a16:creationId xmlns:a16="http://schemas.microsoft.com/office/drawing/2014/main" id="{EA201E87-12D9-462A-B3F6-E7A05F9F7F63}"/>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440C5826-8C29-40E3-B364-141FCC2F0575}"/>
                </a:ext>
              </a:extLst>
            </p:cNvPr>
            <p:cNvSpPr txBox="1"/>
            <p:nvPr/>
          </p:nvSpPr>
          <p:spPr>
            <a:xfrm>
              <a:off x="2651241" y="4428522"/>
              <a:ext cx="15010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a:t>
              </a:r>
            </a:p>
          </p:txBody>
        </p:sp>
        <p:sp>
          <p:nvSpPr>
            <p:cNvPr id="27" name="Line 21">
              <a:extLst>
                <a:ext uri="{FF2B5EF4-FFF2-40B4-BE49-F238E27FC236}">
                  <a16:creationId xmlns:a16="http://schemas.microsoft.com/office/drawing/2014/main" id="{F7A7F6B9-B3CA-4F2F-9D94-294E6D3CA658}"/>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E1C56990-F6D3-4284-8B52-202D9F76BC58}"/>
                </a:ext>
              </a:extLst>
            </p:cNvPr>
            <p:cNvSpPr txBox="1"/>
            <p:nvPr/>
          </p:nvSpPr>
          <p:spPr>
            <a:xfrm>
              <a:off x="2275604" y="4428522"/>
              <a:ext cx="15010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29" name="Line 21">
              <a:extLst>
                <a:ext uri="{FF2B5EF4-FFF2-40B4-BE49-F238E27FC236}">
                  <a16:creationId xmlns:a16="http://schemas.microsoft.com/office/drawing/2014/main" id="{EBD278CB-8F10-4CB7-B9A6-656C46176424}"/>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24B9F4A-96BF-4990-92F4-EAF5D1D389A0}"/>
                </a:ext>
              </a:extLst>
            </p:cNvPr>
            <p:cNvSpPr txBox="1"/>
            <p:nvPr/>
          </p:nvSpPr>
          <p:spPr>
            <a:xfrm>
              <a:off x="1899967" y="4428522"/>
              <a:ext cx="15010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31" name="Line 21">
              <a:extLst>
                <a:ext uri="{FF2B5EF4-FFF2-40B4-BE49-F238E27FC236}">
                  <a16:creationId xmlns:a16="http://schemas.microsoft.com/office/drawing/2014/main" id="{BABB9C4F-1687-4F3C-A6B6-B78B6C578C10}"/>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58A4AFB1-4CE2-4B8D-894F-17F3DBD50523}"/>
                </a:ext>
              </a:extLst>
            </p:cNvPr>
            <p:cNvSpPr txBox="1"/>
            <p:nvPr/>
          </p:nvSpPr>
          <p:spPr>
            <a:xfrm>
              <a:off x="1513339" y="4428522"/>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33" name="TextBox 32">
            <a:extLst>
              <a:ext uri="{FF2B5EF4-FFF2-40B4-BE49-F238E27FC236}">
                <a16:creationId xmlns:a16="http://schemas.microsoft.com/office/drawing/2014/main" id="{E289499E-559C-4BE3-B236-5A9CB4D2B4B7}"/>
              </a:ext>
            </a:extLst>
          </p:cNvPr>
          <p:cNvSpPr txBox="1"/>
          <p:nvPr/>
        </p:nvSpPr>
        <p:spPr>
          <a:xfrm>
            <a:off x="3114126" y="4729203"/>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経過期間、月</a:t>
            </a:r>
          </a:p>
        </p:txBody>
      </p:sp>
      <p:grpSp>
        <p:nvGrpSpPr>
          <p:cNvPr id="34" name="Group 33">
            <a:extLst>
              <a:ext uri="{FF2B5EF4-FFF2-40B4-BE49-F238E27FC236}">
                <a16:creationId xmlns:a16="http://schemas.microsoft.com/office/drawing/2014/main" id="{11FCE33E-060B-4CD2-B14E-FDA17998D12A}"/>
              </a:ext>
            </a:extLst>
          </p:cNvPr>
          <p:cNvGrpSpPr/>
          <p:nvPr/>
        </p:nvGrpSpPr>
        <p:grpSpPr>
          <a:xfrm>
            <a:off x="1909134" y="4981408"/>
            <a:ext cx="3618551" cy="288147"/>
            <a:chOff x="4102791" y="5402845"/>
            <a:chExt cx="3618551" cy="288147"/>
          </a:xfrm>
        </p:grpSpPr>
        <p:sp>
          <p:nvSpPr>
            <p:cNvPr id="35" name="TextBox 34">
              <a:extLst>
                <a:ext uri="{FF2B5EF4-FFF2-40B4-BE49-F238E27FC236}">
                  <a16:creationId xmlns:a16="http://schemas.microsoft.com/office/drawing/2014/main" id="{2B138CFA-8F5C-47D1-B9AB-9D178630145C}"/>
                </a:ext>
              </a:extLst>
            </p:cNvPr>
            <p:cNvSpPr txBox="1"/>
            <p:nvPr/>
          </p:nvSpPr>
          <p:spPr>
            <a:xfrm>
              <a:off x="7549253" y="5402845"/>
              <a:ext cx="172089" cy="288147"/>
            </a:xfrm>
            <a:prstGeom prst="rect">
              <a:avLst/>
            </a:prstGeom>
            <a:noFill/>
          </p:spPr>
          <p:txBody>
            <a:bodyPr wrap="none" lIns="36000" tIns="36000" rIns="36000" bIns="36000" rtlCol="0" anchor="t" anchorCtr="0">
              <a:spAutoFit/>
            </a:bodyPr>
            <a:lstStyle/>
            <a:p>
              <a:pPr algn="ctr"/>
              <a:r>
                <a:rPr lang="ja-JP" sz="1400">
                  <a:solidFill>
                    <a:srgbClr val="002850"/>
                  </a:solidFill>
                  <a:latin typeface="Arial" panose="020B0604020202020204" pitchFamily="34" charset="0"/>
                  <a:ea typeface="MS Mincho"/>
                  <a:cs typeface="Arial" panose="020B0604020202020204" pitchFamily="34" charset="0"/>
                </a:rPr>
                <a:t>0</a:t>
              </a:r>
            </a:p>
          </p:txBody>
        </p:sp>
        <p:sp>
          <p:nvSpPr>
            <p:cNvPr id="36" name="TextBox 35">
              <a:extLst>
                <a:ext uri="{FF2B5EF4-FFF2-40B4-BE49-F238E27FC236}">
                  <a16:creationId xmlns:a16="http://schemas.microsoft.com/office/drawing/2014/main" id="{9B716134-6F6D-482F-8A72-BF7D8ABA421C}"/>
                </a:ext>
              </a:extLst>
            </p:cNvPr>
            <p:cNvSpPr txBox="1"/>
            <p:nvPr/>
          </p:nvSpPr>
          <p:spPr>
            <a:xfrm>
              <a:off x="6820205" y="5402845"/>
              <a:ext cx="271475" cy="288147"/>
            </a:xfrm>
            <a:prstGeom prst="rect">
              <a:avLst/>
            </a:prstGeom>
            <a:noFill/>
          </p:spPr>
          <p:txBody>
            <a:bodyPr wrap="none" lIns="36000" tIns="36000" rIns="36000" bIns="36000" rtlCol="0" anchor="t" anchorCtr="0">
              <a:spAutoFit/>
            </a:bodyPr>
            <a:lstStyle/>
            <a:p>
              <a:pPr algn="ctr"/>
              <a:r>
                <a:rPr lang="ja-JP" sz="1400">
                  <a:solidFill>
                    <a:srgbClr val="002850"/>
                  </a:solidFill>
                  <a:latin typeface="Arial" panose="020B0604020202020204" pitchFamily="34" charset="0"/>
                  <a:ea typeface="MS Mincho"/>
                  <a:cs typeface="Arial" panose="020B0604020202020204" pitchFamily="34" charset="0"/>
                </a:rPr>
                <a:t>16</a:t>
              </a:r>
            </a:p>
          </p:txBody>
        </p:sp>
        <p:sp>
          <p:nvSpPr>
            <p:cNvPr id="37" name="TextBox 36">
              <a:extLst>
                <a:ext uri="{FF2B5EF4-FFF2-40B4-BE49-F238E27FC236}">
                  <a16:creationId xmlns:a16="http://schemas.microsoft.com/office/drawing/2014/main" id="{05A92288-649E-49FC-B097-96D59954695F}"/>
                </a:ext>
              </a:extLst>
            </p:cNvPr>
            <p:cNvSpPr txBox="1"/>
            <p:nvPr/>
          </p:nvSpPr>
          <p:spPr>
            <a:xfrm>
              <a:off x="6140853" y="5402845"/>
              <a:ext cx="271475" cy="288147"/>
            </a:xfrm>
            <a:prstGeom prst="rect">
              <a:avLst/>
            </a:prstGeom>
            <a:noFill/>
          </p:spPr>
          <p:txBody>
            <a:bodyPr wrap="none" lIns="36000" tIns="36000" rIns="36000" bIns="36000" rtlCol="0" anchor="t" anchorCtr="0">
              <a:spAutoFit/>
            </a:bodyPr>
            <a:lstStyle/>
            <a:p>
              <a:pPr algn="ctr"/>
              <a:r>
                <a:rPr lang="ja-JP" sz="1400">
                  <a:solidFill>
                    <a:srgbClr val="002850"/>
                  </a:solidFill>
                  <a:latin typeface="Arial" panose="020B0604020202020204" pitchFamily="34" charset="0"/>
                  <a:ea typeface="MS Mincho"/>
                  <a:cs typeface="Arial" panose="020B0604020202020204" pitchFamily="34" charset="0"/>
                </a:rPr>
                <a:t>42</a:t>
              </a:r>
            </a:p>
          </p:txBody>
        </p:sp>
        <p:sp>
          <p:nvSpPr>
            <p:cNvPr id="38" name="TextBox 37">
              <a:extLst>
                <a:ext uri="{FF2B5EF4-FFF2-40B4-BE49-F238E27FC236}">
                  <a16:creationId xmlns:a16="http://schemas.microsoft.com/office/drawing/2014/main" id="{91E4E35C-C02A-4590-AEAC-E6FD93048C3C}"/>
                </a:ext>
              </a:extLst>
            </p:cNvPr>
            <p:cNvSpPr txBox="1"/>
            <p:nvPr/>
          </p:nvSpPr>
          <p:spPr>
            <a:xfrm>
              <a:off x="5461499" y="5402845"/>
              <a:ext cx="271475" cy="288147"/>
            </a:xfrm>
            <a:prstGeom prst="rect">
              <a:avLst/>
            </a:prstGeom>
            <a:noFill/>
          </p:spPr>
          <p:txBody>
            <a:bodyPr wrap="none" lIns="36000" tIns="36000" rIns="36000" bIns="36000" rtlCol="0" anchor="t" anchorCtr="0">
              <a:spAutoFit/>
            </a:bodyPr>
            <a:lstStyle/>
            <a:p>
              <a:pPr algn="ctr"/>
              <a:r>
                <a:rPr lang="ja-JP" sz="1400">
                  <a:solidFill>
                    <a:srgbClr val="002850"/>
                  </a:solidFill>
                  <a:latin typeface="Arial" panose="020B0604020202020204" pitchFamily="34" charset="0"/>
                  <a:ea typeface="MS Mincho"/>
                  <a:cs typeface="Arial" panose="020B0604020202020204" pitchFamily="34" charset="0"/>
                </a:rPr>
                <a:t>64</a:t>
              </a:r>
            </a:p>
          </p:txBody>
        </p:sp>
        <p:sp>
          <p:nvSpPr>
            <p:cNvPr id="39" name="TextBox 38">
              <a:extLst>
                <a:ext uri="{FF2B5EF4-FFF2-40B4-BE49-F238E27FC236}">
                  <a16:creationId xmlns:a16="http://schemas.microsoft.com/office/drawing/2014/main" id="{EDCD7172-F075-47C7-9744-6553F683DE27}"/>
                </a:ext>
              </a:extLst>
            </p:cNvPr>
            <p:cNvSpPr txBox="1"/>
            <p:nvPr/>
          </p:nvSpPr>
          <p:spPr>
            <a:xfrm>
              <a:off x="4782145" y="5402845"/>
              <a:ext cx="271475" cy="288147"/>
            </a:xfrm>
            <a:prstGeom prst="rect">
              <a:avLst/>
            </a:prstGeom>
            <a:noFill/>
          </p:spPr>
          <p:txBody>
            <a:bodyPr wrap="none" lIns="36000" tIns="36000" rIns="36000" bIns="36000" rtlCol="0" anchor="t" anchorCtr="0">
              <a:spAutoFit/>
            </a:bodyPr>
            <a:lstStyle/>
            <a:p>
              <a:pPr algn="ctr"/>
              <a:r>
                <a:rPr lang="ja-JP" sz="1400">
                  <a:solidFill>
                    <a:srgbClr val="002850"/>
                  </a:solidFill>
                  <a:latin typeface="Arial" panose="020B0604020202020204" pitchFamily="34" charset="0"/>
                  <a:ea typeface="MS Mincho"/>
                  <a:cs typeface="Arial" panose="020B0604020202020204" pitchFamily="34" charset="0"/>
                </a:rPr>
                <a:t>81</a:t>
              </a:r>
            </a:p>
          </p:txBody>
        </p:sp>
        <p:sp>
          <p:nvSpPr>
            <p:cNvPr id="40" name="TextBox 39">
              <a:extLst>
                <a:ext uri="{FF2B5EF4-FFF2-40B4-BE49-F238E27FC236}">
                  <a16:creationId xmlns:a16="http://schemas.microsoft.com/office/drawing/2014/main" id="{C6A9463B-7AC6-49DC-A2CC-EAD9B4977D26}"/>
                </a:ext>
              </a:extLst>
            </p:cNvPr>
            <p:cNvSpPr txBox="1"/>
            <p:nvPr/>
          </p:nvSpPr>
          <p:spPr>
            <a:xfrm>
              <a:off x="4102791" y="5402845"/>
              <a:ext cx="271475" cy="288147"/>
            </a:xfrm>
            <a:prstGeom prst="rect">
              <a:avLst/>
            </a:prstGeom>
            <a:noFill/>
          </p:spPr>
          <p:txBody>
            <a:bodyPr wrap="none" lIns="36000" tIns="36000" rIns="36000" bIns="36000" rtlCol="0" anchor="t" anchorCtr="0">
              <a:spAutoFit/>
            </a:bodyPr>
            <a:lstStyle/>
            <a:p>
              <a:pPr algn="ctr"/>
              <a:r>
                <a:rPr lang="ja-JP" sz="1400">
                  <a:solidFill>
                    <a:srgbClr val="002850"/>
                  </a:solidFill>
                  <a:latin typeface="Arial" panose="020B0604020202020204" pitchFamily="34" charset="0"/>
                  <a:ea typeface="MS Mincho"/>
                  <a:cs typeface="Arial" panose="020B0604020202020204" pitchFamily="34" charset="0"/>
                </a:rPr>
                <a:t>96</a:t>
              </a:r>
            </a:p>
          </p:txBody>
        </p:sp>
      </p:grpSp>
      <p:grpSp>
        <p:nvGrpSpPr>
          <p:cNvPr id="41" name="Group 40">
            <a:extLst>
              <a:ext uri="{FF2B5EF4-FFF2-40B4-BE49-F238E27FC236}">
                <a16:creationId xmlns:a16="http://schemas.microsoft.com/office/drawing/2014/main" id="{0BCFE0EF-9219-4FCC-A282-7373A6788B77}"/>
              </a:ext>
            </a:extLst>
          </p:cNvPr>
          <p:cNvGrpSpPr/>
          <p:nvPr/>
        </p:nvGrpSpPr>
        <p:grpSpPr>
          <a:xfrm>
            <a:off x="1909134" y="5260590"/>
            <a:ext cx="3618551" cy="288147"/>
            <a:chOff x="4102791" y="5402845"/>
            <a:chExt cx="3618551" cy="288147"/>
          </a:xfrm>
        </p:grpSpPr>
        <p:sp>
          <p:nvSpPr>
            <p:cNvPr id="42" name="TextBox 41">
              <a:extLst>
                <a:ext uri="{FF2B5EF4-FFF2-40B4-BE49-F238E27FC236}">
                  <a16:creationId xmlns:a16="http://schemas.microsoft.com/office/drawing/2014/main" id="{669202E8-DEA5-453B-AC09-80521E2E5109}"/>
                </a:ext>
              </a:extLst>
            </p:cNvPr>
            <p:cNvSpPr txBox="1"/>
            <p:nvPr/>
          </p:nvSpPr>
          <p:spPr>
            <a:xfrm>
              <a:off x="7549253" y="5402845"/>
              <a:ext cx="172089" cy="288147"/>
            </a:xfrm>
            <a:prstGeom prst="rect">
              <a:avLst/>
            </a:prstGeom>
            <a:noFill/>
          </p:spPr>
          <p:txBody>
            <a:bodyPr wrap="none" lIns="36000" tIns="36000" rIns="36000" bIns="36000" rtlCol="0" anchor="t" anchorCtr="0">
              <a:spAutoFit/>
            </a:bodyPr>
            <a:lstStyle/>
            <a:p>
              <a:pPr algn="ctr"/>
              <a:r>
                <a:rPr lang="ja-JP" sz="1400">
                  <a:solidFill>
                    <a:srgbClr val="2894FF"/>
                  </a:solidFill>
                  <a:latin typeface="Arial" panose="020B0604020202020204" pitchFamily="34" charset="0"/>
                  <a:ea typeface="MS Mincho"/>
                  <a:cs typeface="Arial" panose="020B0604020202020204" pitchFamily="34" charset="0"/>
                </a:rPr>
                <a:t>0</a:t>
              </a:r>
            </a:p>
          </p:txBody>
        </p:sp>
        <p:sp>
          <p:nvSpPr>
            <p:cNvPr id="43" name="TextBox 42">
              <a:extLst>
                <a:ext uri="{FF2B5EF4-FFF2-40B4-BE49-F238E27FC236}">
                  <a16:creationId xmlns:a16="http://schemas.microsoft.com/office/drawing/2014/main" id="{E25B9446-234B-4380-AA0B-0532ED00E850}"/>
                </a:ext>
              </a:extLst>
            </p:cNvPr>
            <p:cNvSpPr txBox="1"/>
            <p:nvPr/>
          </p:nvSpPr>
          <p:spPr>
            <a:xfrm>
              <a:off x="6845051" y="5402845"/>
              <a:ext cx="221783" cy="288147"/>
            </a:xfrm>
            <a:prstGeom prst="rect">
              <a:avLst/>
            </a:prstGeom>
            <a:noFill/>
          </p:spPr>
          <p:txBody>
            <a:bodyPr wrap="none" lIns="36000" tIns="36000" rIns="36000" bIns="36000" rtlCol="0" anchor="t" anchorCtr="0">
              <a:spAutoFit/>
            </a:bodyPr>
            <a:lstStyle/>
            <a:p>
              <a:pPr algn="ctr"/>
              <a:r>
                <a:rPr lang="ja-JP" sz="1400">
                  <a:solidFill>
                    <a:srgbClr val="2894FF"/>
                  </a:solidFill>
                  <a:latin typeface="Arial" panose="020B0604020202020204" pitchFamily="34" charset="0"/>
                  <a:ea typeface="MS Mincho"/>
                  <a:cs typeface="Arial" panose="020B0604020202020204" pitchFamily="34" charset="0"/>
                </a:rPr>
                <a:t> 6</a:t>
              </a:r>
            </a:p>
          </p:txBody>
        </p:sp>
        <p:sp>
          <p:nvSpPr>
            <p:cNvPr id="44" name="TextBox 43">
              <a:extLst>
                <a:ext uri="{FF2B5EF4-FFF2-40B4-BE49-F238E27FC236}">
                  <a16:creationId xmlns:a16="http://schemas.microsoft.com/office/drawing/2014/main" id="{F4452F30-3CE1-4500-8818-EC7B2D896470}"/>
                </a:ext>
              </a:extLst>
            </p:cNvPr>
            <p:cNvSpPr txBox="1"/>
            <p:nvPr/>
          </p:nvSpPr>
          <p:spPr>
            <a:xfrm>
              <a:off x="6140853" y="5402845"/>
              <a:ext cx="271475" cy="288147"/>
            </a:xfrm>
            <a:prstGeom prst="rect">
              <a:avLst/>
            </a:prstGeom>
            <a:noFill/>
          </p:spPr>
          <p:txBody>
            <a:bodyPr wrap="none" lIns="36000" tIns="36000" rIns="36000" bIns="36000" rtlCol="0" anchor="t" anchorCtr="0">
              <a:spAutoFit/>
            </a:bodyPr>
            <a:lstStyle/>
            <a:p>
              <a:pPr algn="ctr"/>
              <a:r>
                <a:rPr lang="ja-JP" sz="1400">
                  <a:solidFill>
                    <a:srgbClr val="2894FF"/>
                  </a:solidFill>
                  <a:latin typeface="Arial" panose="020B0604020202020204" pitchFamily="34" charset="0"/>
                  <a:ea typeface="MS Mincho"/>
                  <a:cs typeface="Arial" panose="020B0604020202020204" pitchFamily="34" charset="0"/>
                </a:rPr>
                <a:t>20</a:t>
              </a:r>
            </a:p>
          </p:txBody>
        </p:sp>
        <p:sp>
          <p:nvSpPr>
            <p:cNvPr id="45" name="TextBox 44">
              <a:extLst>
                <a:ext uri="{FF2B5EF4-FFF2-40B4-BE49-F238E27FC236}">
                  <a16:creationId xmlns:a16="http://schemas.microsoft.com/office/drawing/2014/main" id="{79C429C0-9058-4F6B-86A5-A5E4331E98EB}"/>
                </a:ext>
              </a:extLst>
            </p:cNvPr>
            <p:cNvSpPr txBox="1"/>
            <p:nvPr/>
          </p:nvSpPr>
          <p:spPr>
            <a:xfrm>
              <a:off x="5461499" y="5402845"/>
              <a:ext cx="271475" cy="288147"/>
            </a:xfrm>
            <a:prstGeom prst="rect">
              <a:avLst/>
            </a:prstGeom>
            <a:noFill/>
          </p:spPr>
          <p:txBody>
            <a:bodyPr wrap="none" lIns="36000" tIns="36000" rIns="36000" bIns="36000" rtlCol="0" anchor="t" anchorCtr="0">
              <a:spAutoFit/>
            </a:bodyPr>
            <a:lstStyle/>
            <a:p>
              <a:pPr algn="ctr"/>
              <a:r>
                <a:rPr lang="ja-JP" sz="1400">
                  <a:solidFill>
                    <a:srgbClr val="2894FF"/>
                  </a:solidFill>
                  <a:latin typeface="Arial" panose="020B0604020202020204" pitchFamily="34" charset="0"/>
                  <a:ea typeface="MS Mincho"/>
                  <a:cs typeface="Arial" panose="020B0604020202020204" pitchFamily="34" charset="0"/>
                </a:rPr>
                <a:t>35</a:t>
              </a:r>
            </a:p>
          </p:txBody>
        </p:sp>
        <p:sp>
          <p:nvSpPr>
            <p:cNvPr id="46" name="TextBox 45">
              <a:extLst>
                <a:ext uri="{FF2B5EF4-FFF2-40B4-BE49-F238E27FC236}">
                  <a16:creationId xmlns:a16="http://schemas.microsoft.com/office/drawing/2014/main" id="{04850B02-C716-4E3E-B21C-0176C984DD3A}"/>
                </a:ext>
              </a:extLst>
            </p:cNvPr>
            <p:cNvSpPr txBox="1"/>
            <p:nvPr/>
          </p:nvSpPr>
          <p:spPr>
            <a:xfrm>
              <a:off x="4782145" y="5402845"/>
              <a:ext cx="271475" cy="288147"/>
            </a:xfrm>
            <a:prstGeom prst="rect">
              <a:avLst/>
            </a:prstGeom>
            <a:noFill/>
          </p:spPr>
          <p:txBody>
            <a:bodyPr wrap="none" lIns="36000" tIns="36000" rIns="36000" bIns="36000" rtlCol="0" anchor="t" anchorCtr="0">
              <a:spAutoFit/>
            </a:bodyPr>
            <a:lstStyle/>
            <a:p>
              <a:pPr algn="ctr"/>
              <a:r>
                <a:rPr lang="ja-JP" sz="1400">
                  <a:solidFill>
                    <a:srgbClr val="2894FF"/>
                  </a:solidFill>
                  <a:latin typeface="Arial" panose="020B0604020202020204" pitchFamily="34" charset="0"/>
                  <a:ea typeface="MS Mincho"/>
                  <a:cs typeface="Arial" panose="020B0604020202020204" pitchFamily="34" charset="0"/>
                </a:rPr>
                <a:t>57</a:t>
              </a:r>
            </a:p>
          </p:txBody>
        </p:sp>
        <p:sp>
          <p:nvSpPr>
            <p:cNvPr id="47" name="TextBox 46">
              <a:extLst>
                <a:ext uri="{FF2B5EF4-FFF2-40B4-BE49-F238E27FC236}">
                  <a16:creationId xmlns:a16="http://schemas.microsoft.com/office/drawing/2014/main" id="{D10152C5-127B-407E-986D-0AC388867A53}"/>
                </a:ext>
              </a:extLst>
            </p:cNvPr>
            <p:cNvSpPr txBox="1"/>
            <p:nvPr/>
          </p:nvSpPr>
          <p:spPr>
            <a:xfrm>
              <a:off x="4102791" y="5402845"/>
              <a:ext cx="271475" cy="288147"/>
            </a:xfrm>
            <a:prstGeom prst="rect">
              <a:avLst/>
            </a:prstGeom>
            <a:noFill/>
          </p:spPr>
          <p:txBody>
            <a:bodyPr wrap="none" lIns="36000" tIns="36000" rIns="36000" bIns="36000" rtlCol="0" anchor="t" anchorCtr="0">
              <a:spAutoFit/>
            </a:bodyPr>
            <a:lstStyle/>
            <a:p>
              <a:pPr algn="ctr"/>
              <a:r>
                <a:rPr lang="ja-JP" sz="1400">
                  <a:solidFill>
                    <a:srgbClr val="2894FF"/>
                  </a:solidFill>
                  <a:latin typeface="Arial" panose="020B0604020202020204" pitchFamily="34" charset="0"/>
                  <a:ea typeface="MS Mincho"/>
                  <a:cs typeface="Arial" panose="020B0604020202020204" pitchFamily="34" charset="0"/>
                </a:rPr>
                <a:t>96</a:t>
              </a:r>
            </a:p>
          </p:txBody>
        </p:sp>
      </p:grpSp>
      <p:sp>
        <p:nvSpPr>
          <p:cNvPr id="48" name="TextBox 47">
            <a:extLst>
              <a:ext uri="{FF2B5EF4-FFF2-40B4-BE49-F238E27FC236}">
                <a16:creationId xmlns:a16="http://schemas.microsoft.com/office/drawing/2014/main" id="{A1B6D442-A3C0-4BC3-91DB-45D00E2EB0A3}"/>
              </a:ext>
            </a:extLst>
          </p:cNvPr>
          <p:cNvSpPr txBox="1"/>
          <p:nvPr/>
        </p:nvSpPr>
        <p:spPr>
          <a:xfrm>
            <a:off x="935746" y="4734060"/>
            <a:ext cx="990977" cy="307777"/>
          </a:xfrm>
          <a:prstGeom prst="rect">
            <a:avLst/>
          </a:prstGeom>
          <a:noFill/>
        </p:spPr>
        <p:txBody>
          <a:bodyPr wrap="none" rtlCol="0">
            <a:spAutoFit/>
          </a:bodyPr>
          <a:lstStyle/>
          <a:p>
            <a:pPr algn="r"/>
            <a:r>
              <a:rPr lang="ja-JP" sz="1400">
                <a:solidFill>
                  <a:schemeClr val="tx1"/>
                </a:solidFill>
              </a:rPr>
              <a:t>リスク有患者数</a:t>
            </a:r>
          </a:p>
        </p:txBody>
      </p:sp>
      <p:sp>
        <p:nvSpPr>
          <p:cNvPr id="49" name="TextBox 48">
            <a:extLst>
              <a:ext uri="{FF2B5EF4-FFF2-40B4-BE49-F238E27FC236}">
                <a16:creationId xmlns:a16="http://schemas.microsoft.com/office/drawing/2014/main" id="{F9B69961-AB3E-4594-86EA-A50652A42804}"/>
              </a:ext>
            </a:extLst>
          </p:cNvPr>
          <p:cNvSpPr txBox="1"/>
          <p:nvPr/>
        </p:nvSpPr>
        <p:spPr>
          <a:xfrm>
            <a:off x="525377" y="4971593"/>
            <a:ext cx="1401346" cy="307777"/>
          </a:xfrm>
          <a:prstGeom prst="rect">
            <a:avLst/>
          </a:prstGeom>
          <a:noFill/>
        </p:spPr>
        <p:txBody>
          <a:bodyPr wrap="none" rtlCol="0">
            <a:spAutoFit/>
          </a:bodyPr>
          <a:lstStyle/>
          <a:p>
            <a:pPr algn="r"/>
            <a:r>
              <a:rPr lang="ja-JP" sz="1400">
                <a:solidFill>
                  <a:srgbClr val="002850"/>
                </a:solidFill>
              </a:rPr>
              <a:t>ctDNA：低リスク</a:t>
            </a:r>
          </a:p>
        </p:txBody>
      </p:sp>
      <p:sp>
        <p:nvSpPr>
          <p:cNvPr id="50" name="TextBox 49">
            <a:extLst>
              <a:ext uri="{FF2B5EF4-FFF2-40B4-BE49-F238E27FC236}">
                <a16:creationId xmlns:a16="http://schemas.microsoft.com/office/drawing/2014/main" id="{E225981D-C3BA-46E4-8D40-9431E6427259}"/>
              </a:ext>
            </a:extLst>
          </p:cNvPr>
          <p:cNvSpPr txBox="1"/>
          <p:nvPr/>
        </p:nvSpPr>
        <p:spPr>
          <a:xfrm>
            <a:off x="456449" y="5250775"/>
            <a:ext cx="1470274" cy="307777"/>
          </a:xfrm>
          <a:prstGeom prst="rect">
            <a:avLst/>
          </a:prstGeom>
          <a:noFill/>
        </p:spPr>
        <p:txBody>
          <a:bodyPr wrap="none" rtlCol="0">
            <a:spAutoFit/>
          </a:bodyPr>
          <a:lstStyle/>
          <a:p>
            <a:pPr algn="r"/>
            <a:r>
              <a:rPr lang="ja-JP" sz="1400">
                <a:solidFill>
                  <a:srgbClr val="2894FF"/>
                </a:solidFill>
              </a:rPr>
              <a:t>ctDNA：高リスク</a:t>
            </a:r>
          </a:p>
        </p:txBody>
      </p:sp>
      <p:grpSp>
        <p:nvGrpSpPr>
          <p:cNvPr id="51" name="Group 50">
            <a:extLst>
              <a:ext uri="{FF2B5EF4-FFF2-40B4-BE49-F238E27FC236}">
                <a16:creationId xmlns:a16="http://schemas.microsoft.com/office/drawing/2014/main" id="{6A3FAB3B-C913-4B66-A139-C79DDA9AE8CA}"/>
              </a:ext>
            </a:extLst>
          </p:cNvPr>
          <p:cNvGrpSpPr/>
          <p:nvPr/>
        </p:nvGrpSpPr>
        <p:grpSpPr>
          <a:xfrm>
            <a:off x="2106349" y="2262876"/>
            <a:ext cx="3096033" cy="1410647"/>
            <a:chOff x="4138612" y="2547937"/>
            <a:chExt cx="3916870" cy="1766049"/>
          </a:xfrm>
        </p:grpSpPr>
        <p:sp>
          <p:nvSpPr>
            <p:cNvPr id="52" name="Freeform: Shape 61">
              <a:extLst>
                <a:ext uri="{FF2B5EF4-FFF2-40B4-BE49-F238E27FC236}">
                  <a16:creationId xmlns:a16="http://schemas.microsoft.com/office/drawing/2014/main" id="{AF21E3AA-BB50-4064-A9DE-DDF6ADA26521}"/>
                </a:ext>
              </a:extLst>
            </p:cNvPr>
            <p:cNvSpPr/>
            <p:nvPr/>
          </p:nvSpPr>
          <p:spPr>
            <a:xfrm>
              <a:off x="7569707" y="39943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53" name="Freeform: Shape 62">
              <a:extLst>
                <a:ext uri="{FF2B5EF4-FFF2-40B4-BE49-F238E27FC236}">
                  <a16:creationId xmlns:a16="http://schemas.microsoft.com/office/drawing/2014/main" id="{8D48CD2F-3B83-4D37-99FB-D84179D8AFD2}"/>
                </a:ext>
              </a:extLst>
            </p:cNvPr>
            <p:cNvSpPr/>
            <p:nvPr/>
          </p:nvSpPr>
          <p:spPr>
            <a:xfrm>
              <a:off x="4138612" y="2547937"/>
              <a:ext cx="3913412" cy="1733892"/>
            </a:xfrm>
            <a:custGeom>
              <a:avLst/>
              <a:gdLst>
                <a:gd name="connsiteX0" fmla="*/ 3913413 w 3913412"/>
                <a:gd name="connsiteY0" fmla="*/ 1733893 h 1733892"/>
                <a:gd name="connsiteX1" fmla="*/ 3618881 w 3913412"/>
                <a:gd name="connsiteY1" fmla="*/ 1733893 h 1733892"/>
                <a:gd name="connsiteX2" fmla="*/ 3618881 w 3913412"/>
                <a:gd name="connsiteY2" fmla="*/ 1613516 h 1733892"/>
                <a:gd name="connsiteX3" fmla="*/ 3542052 w 3913412"/>
                <a:gd name="connsiteY3" fmla="*/ 1613516 h 1733892"/>
                <a:gd name="connsiteX4" fmla="*/ 3542052 w 3913412"/>
                <a:gd name="connsiteY4" fmla="*/ 1490577 h 1733892"/>
                <a:gd name="connsiteX5" fmla="*/ 3237271 w 3913412"/>
                <a:gd name="connsiteY5" fmla="*/ 1490577 h 1733892"/>
                <a:gd name="connsiteX6" fmla="*/ 3237271 w 3913412"/>
                <a:gd name="connsiteY6" fmla="*/ 1421435 h 1733892"/>
                <a:gd name="connsiteX7" fmla="*/ 3032389 w 3913412"/>
                <a:gd name="connsiteY7" fmla="*/ 1421435 h 1733892"/>
                <a:gd name="connsiteX8" fmla="*/ 3032389 w 3913412"/>
                <a:gd name="connsiteY8" fmla="*/ 1385573 h 1733892"/>
                <a:gd name="connsiteX9" fmla="*/ 2509914 w 3913412"/>
                <a:gd name="connsiteY9" fmla="*/ 1385573 h 1733892"/>
                <a:gd name="connsiteX10" fmla="*/ 2509914 w 3913412"/>
                <a:gd name="connsiteY10" fmla="*/ 1359961 h 1733892"/>
                <a:gd name="connsiteX11" fmla="*/ 2392099 w 3913412"/>
                <a:gd name="connsiteY11" fmla="*/ 1359961 h 1733892"/>
                <a:gd name="connsiteX12" fmla="*/ 2392099 w 3913412"/>
                <a:gd name="connsiteY12" fmla="*/ 1334348 h 1733892"/>
                <a:gd name="connsiteX13" fmla="*/ 2264045 w 3913412"/>
                <a:gd name="connsiteY13" fmla="*/ 1334348 h 1733892"/>
                <a:gd name="connsiteX14" fmla="*/ 2264045 w 3913412"/>
                <a:gd name="connsiteY14" fmla="*/ 1301058 h 1733892"/>
                <a:gd name="connsiteX15" fmla="*/ 2225631 w 3913412"/>
                <a:gd name="connsiteY15" fmla="*/ 1301058 h 1733892"/>
                <a:gd name="connsiteX16" fmla="*/ 2225631 w 3913412"/>
                <a:gd name="connsiteY16" fmla="*/ 1234469 h 1733892"/>
                <a:gd name="connsiteX17" fmla="*/ 2207695 w 3913412"/>
                <a:gd name="connsiteY17" fmla="*/ 1234469 h 1733892"/>
                <a:gd name="connsiteX18" fmla="*/ 2207695 w 3913412"/>
                <a:gd name="connsiteY18" fmla="*/ 1193492 h 1733892"/>
                <a:gd name="connsiteX19" fmla="*/ 2169281 w 3913412"/>
                <a:gd name="connsiteY19" fmla="*/ 1193492 h 1733892"/>
                <a:gd name="connsiteX20" fmla="*/ 2169281 w 3913412"/>
                <a:gd name="connsiteY20" fmla="*/ 1167879 h 1733892"/>
                <a:gd name="connsiteX21" fmla="*/ 2130866 w 3913412"/>
                <a:gd name="connsiteY21" fmla="*/ 1167879 h 1733892"/>
                <a:gd name="connsiteX22" fmla="*/ 2130866 w 3913412"/>
                <a:gd name="connsiteY22" fmla="*/ 1139704 h 1733892"/>
                <a:gd name="connsiteX23" fmla="*/ 2092452 w 3913412"/>
                <a:gd name="connsiteY23" fmla="*/ 1139704 h 1733892"/>
                <a:gd name="connsiteX24" fmla="*/ 2092452 w 3913412"/>
                <a:gd name="connsiteY24" fmla="*/ 1101290 h 1733892"/>
                <a:gd name="connsiteX25" fmla="*/ 1977200 w 3913412"/>
                <a:gd name="connsiteY25" fmla="*/ 1101290 h 1733892"/>
                <a:gd name="connsiteX26" fmla="*/ 1977200 w 3913412"/>
                <a:gd name="connsiteY26" fmla="*/ 1075677 h 1733892"/>
                <a:gd name="connsiteX27" fmla="*/ 1936223 w 3913412"/>
                <a:gd name="connsiteY27" fmla="*/ 1075677 h 1733892"/>
                <a:gd name="connsiteX28" fmla="*/ 1936223 w 3913412"/>
                <a:gd name="connsiteY28" fmla="*/ 1024452 h 1733892"/>
                <a:gd name="connsiteX29" fmla="*/ 1892675 w 3913412"/>
                <a:gd name="connsiteY29" fmla="*/ 1024452 h 1733892"/>
                <a:gd name="connsiteX30" fmla="*/ 1892675 w 3913412"/>
                <a:gd name="connsiteY30" fmla="*/ 1006526 h 1733892"/>
                <a:gd name="connsiteX31" fmla="*/ 1841459 w 3913412"/>
                <a:gd name="connsiteY31" fmla="*/ 1006526 h 1733892"/>
                <a:gd name="connsiteX32" fmla="*/ 1841459 w 3913412"/>
                <a:gd name="connsiteY32" fmla="*/ 970674 h 1733892"/>
                <a:gd name="connsiteX33" fmla="*/ 1836334 w 3913412"/>
                <a:gd name="connsiteY33" fmla="*/ 970674 h 1733892"/>
                <a:gd name="connsiteX34" fmla="*/ 1836334 w 3913412"/>
                <a:gd name="connsiteY34" fmla="*/ 939937 h 1733892"/>
                <a:gd name="connsiteX35" fmla="*/ 1774869 w 3913412"/>
                <a:gd name="connsiteY35" fmla="*/ 939937 h 1733892"/>
                <a:gd name="connsiteX36" fmla="*/ 1774869 w 3913412"/>
                <a:gd name="connsiteY36" fmla="*/ 909203 h 1733892"/>
                <a:gd name="connsiteX37" fmla="*/ 1759496 w 3913412"/>
                <a:gd name="connsiteY37" fmla="*/ 909203 h 1733892"/>
                <a:gd name="connsiteX38" fmla="*/ 1759496 w 3913412"/>
                <a:gd name="connsiteY38" fmla="*/ 886153 h 1733892"/>
                <a:gd name="connsiteX39" fmla="*/ 1687792 w 3913412"/>
                <a:gd name="connsiteY39" fmla="*/ 886153 h 1733892"/>
                <a:gd name="connsiteX40" fmla="*/ 1687792 w 3913412"/>
                <a:gd name="connsiteY40" fmla="*/ 834930 h 1733892"/>
                <a:gd name="connsiteX41" fmla="*/ 1580217 w 3913412"/>
                <a:gd name="connsiteY41" fmla="*/ 834930 h 1733892"/>
                <a:gd name="connsiteX42" fmla="*/ 1580217 w 3913412"/>
                <a:gd name="connsiteY42" fmla="*/ 801635 h 1733892"/>
                <a:gd name="connsiteX43" fmla="*/ 1477775 w 3913412"/>
                <a:gd name="connsiteY43" fmla="*/ 801635 h 1733892"/>
                <a:gd name="connsiteX44" fmla="*/ 1477775 w 3913412"/>
                <a:gd name="connsiteY44" fmla="*/ 783707 h 1733892"/>
                <a:gd name="connsiteX45" fmla="*/ 1347159 w 3913412"/>
                <a:gd name="connsiteY45" fmla="*/ 783707 h 1733892"/>
                <a:gd name="connsiteX46" fmla="*/ 1347159 w 3913412"/>
                <a:gd name="connsiteY46" fmla="*/ 760657 h 1733892"/>
                <a:gd name="connsiteX47" fmla="*/ 1275445 w 3913412"/>
                <a:gd name="connsiteY47" fmla="*/ 760657 h 1733892"/>
                <a:gd name="connsiteX48" fmla="*/ 1275445 w 3913412"/>
                <a:gd name="connsiteY48" fmla="*/ 722241 h 1733892"/>
                <a:gd name="connsiteX49" fmla="*/ 1165317 w 3913412"/>
                <a:gd name="connsiteY49" fmla="*/ 722241 h 1733892"/>
                <a:gd name="connsiteX50" fmla="*/ 1165317 w 3913412"/>
                <a:gd name="connsiteY50" fmla="*/ 696629 h 1733892"/>
                <a:gd name="connsiteX51" fmla="*/ 1144829 w 3913412"/>
                <a:gd name="connsiteY51" fmla="*/ 696629 h 1733892"/>
                <a:gd name="connsiteX52" fmla="*/ 1144829 w 3913412"/>
                <a:gd name="connsiteY52" fmla="*/ 676140 h 1733892"/>
                <a:gd name="connsiteX53" fmla="*/ 1111529 w 3913412"/>
                <a:gd name="connsiteY53" fmla="*/ 676140 h 1733892"/>
                <a:gd name="connsiteX54" fmla="*/ 1111529 w 3913412"/>
                <a:gd name="connsiteY54" fmla="*/ 637723 h 1733892"/>
                <a:gd name="connsiteX55" fmla="*/ 1080802 w 3913412"/>
                <a:gd name="connsiteY55" fmla="*/ 637723 h 1733892"/>
                <a:gd name="connsiteX56" fmla="*/ 1080802 w 3913412"/>
                <a:gd name="connsiteY56" fmla="*/ 619795 h 1733892"/>
                <a:gd name="connsiteX57" fmla="*/ 1070553 w 3913412"/>
                <a:gd name="connsiteY57" fmla="*/ 619795 h 1733892"/>
                <a:gd name="connsiteX58" fmla="*/ 1070553 w 3913412"/>
                <a:gd name="connsiteY58" fmla="*/ 591623 h 1733892"/>
                <a:gd name="connsiteX59" fmla="*/ 1050065 w 3913412"/>
                <a:gd name="connsiteY59" fmla="*/ 591623 h 1733892"/>
                <a:gd name="connsiteX60" fmla="*/ 1050065 w 3913412"/>
                <a:gd name="connsiteY60" fmla="*/ 560888 h 1733892"/>
                <a:gd name="connsiteX61" fmla="*/ 1027014 w 3913412"/>
                <a:gd name="connsiteY61" fmla="*/ 560888 h 1733892"/>
                <a:gd name="connsiteX62" fmla="*/ 1027014 w 3913412"/>
                <a:gd name="connsiteY62" fmla="*/ 535277 h 1733892"/>
                <a:gd name="connsiteX63" fmla="*/ 945059 w 3913412"/>
                <a:gd name="connsiteY63" fmla="*/ 535277 h 1733892"/>
                <a:gd name="connsiteX64" fmla="*/ 945059 w 3913412"/>
                <a:gd name="connsiteY64" fmla="*/ 481494 h 1733892"/>
                <a:gd name="connsiteX65" fmla="*/ 916887 w 3913412"/>
                <a:gd name="connsiteY65" fmla="*/ 481494 h 1733892"/>
                <a:gd name="connsiteX66" fmla="*/ 916887 w 3913412"/>
                <a:gd name="connsiteY66" fmla="*/ 448199 h 1733892"/>
                <a:gd name="connsiteX67" fmla="*/ 878470 w 3913412"/>
                <a:gd name="connsiteY67" fmla="*/ 448199 h 1733892"/>
                <a:gd name="connsiteX68" fmla="*/ 878470 w 3913412"/>
                <a:gd name="connsiteY68" fmla="*/ 396976 h 1733892"/>
                <a:gd name="connsiteX69" fmla="*/ 824686 w 3913412"/>
                <a:gd name="connsiteY69" fmla="*/ 396976 h 1733892"/>
                <a:gd name="connsiteX70" fmla="*/ 824686 w 3913412"/>
                <a:gd name="connsiteY70" fmla="*/ 345754 h 1733892"/>
                <a:gd name="connsiteX71" fmla="*/ 799074 w 3913412"/>
                <a:gd name="connsiteY71" fmla="*/ 345754 h 1733892"/>
                <a:gd name="connsiteX72" fmla="*/ 799074 w 3913412"/>
                <a:gd name="connsiteY72" fmla="*/ 284286 h 1733892"/>
                <a:gd name="connsiteX73" fmla="*/ 624917 w 3913412"/>
                <a:gd name="connsiteY73" fmla="*/ 284286 h 1733892"/>
                <a:gd name="connsiteX74" fmla="*/ 624917 w 3913412"/>
                <a:gd name="connsiteY74" fmla="*/ 227941 h 1733892"/>
                <a:gd name="connsiteX75" fmla="*/ 566011 w 3913412"/>
                <a:gd name="connsiteY75" fmla="*/ 227941 h 1733892"/>
                <a:gd name="connsiteX76" fmla="*/ 566011 w 3913412"/>
                <a:gd name="connsiteY76" fmla="*/ 143424 h 1733892"/>
                <a:gd name="connsiteX77" fmla="*/ 399537 w 3913412"/>
                <a:gd name="connsiteY77" fmla="*/ 143424 h 1733892"/>
                <a:gd name="connsiteX78" fmla="*/ 399537 w 3913412"/>
                <a:gd name="connsiteY78" fmla="*/ 120373 h 1733892"/>
                <a:gd name="connsiteX79" fmla="*/ 317581 w 3913412"/>
                <a:gd name="connsiteY79" fmla="*/ 120373 h 1733892"/>
                <a:gd name="connsiteX80" fmla="*/ 317581 w 3913412"/>
                <a:gd name="connsiteY80" fmla="*/ 64028 h 1733892"/>
                <a:gd name="connsiteX81" fmla="*/ 184402 w 3913412"/>
                <a:gd name="connsiteY81" fmla="*/ 64028 h 1733892"/>
                <a:gd name="connsiteX82" fmla="*/ 184402 w 3913412"/>
                <a:gd name="connsiteY82" fmla="*/ 51223 h 1733892"/>
                <a:gd name="connsiteX83" fmla="*/ 43539 w 3913412"/>
                <a:gd name="connsiteY83" fmla="*/ 51223 h 1733892"/>
                <a:gd name="connsiteX84" fmla="*/ 43539 w 3913412"/>
                <a:gd name="connsiteY84" fmla="*/ 0 h 1733892"/>
                <a:gd name="connsiteX85" fmla="*/ 0 w 3913412"/>
                <a:gd name="connsiteY85" fmla="*/ 0 h 1733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913412" h="1733892">
                  <a:moveTo>
                    <a:pt x="3913413" y="1733893"/>
                  </a:moveTo>
                  <a:lnTo>
                    <a:pt x="3618881" y="1733893"/>
                  </a:lnTo>
                  <a:lnTo>
                    <a:pt x="3618881" y="1613516"/>
                  </a:lnTo>
                  <a:lnTo>
                    <a:pt x="3542052" y="1613516"/>
                  </a:lnTo>
                  <a:lnTo>
                    <a:pt x="3542052" y="1490577"/>
                  </a:lnTo>
                  <a:lnTo>
                    <a:pt x="3237271" y="1490577"/>
                  </a:lnTo>
                  <a:lnTo>
                    <a:pt x="3237271" y="1421435"/>
                  </a:lnTo>
                  <a:lnTo>
                    <a:pt x="3032389" y="1421435"/>
                  </a:lnTo>
                  <a:lnTo>
                    <a:pt x="3032389" y="1385573"/>
                  </a:lnTo>
                  <a:lnTo>
                    <a:pt x="2509914" y="1385573"/>
                  </a:lnTo>
                  <a:lnTo>
                    <a:pt x="2509914" y="1359961"/>
                  </a:lnTo>
                  <a:lnTo>
                    <a:pt x="2392099" y="1359961"/>
                  </a:lnTo>
                  <a:lnTo>
                    <a:pt x="2392099" y="1334348"/>
                  </a:lnTo>
                  <a:lnTo>
                    <a:pt x="2264045" y="1334348"/>
                  </a:lnTo>
                  <a:lnTo>
                    <a:pt x="2264045" y="1301058"/>
                  </a:lnTo>
                  <a:lnTo>
                    <a:pt x="2225631" y="1301058"/>
                  </a:lnTo>
                  <a:lnTo>
                    <a:pt x="2225631" y="1234469"/>
                  </a:lnTo>
                  <a:lnTo>
                    <a:pt x="2207695" y="1234469"/>
                  </a:lnTo>
                  <a:lnTo>
                    <a:pt x="2207695" y="1193492"/>
                  </a:lnTo>
                  <a:lnTo>
                    <a:pt x="2169281" y="1193492"/>
                  </a:lnTo>
                  <a:lnTo>
                    <a:pt x="2169281" y="1167879"/>
                  </a:lnTo>
                  <a:lnTo>
                    <a:pt x="2130866" y="1167879"/>
                  </a:lnTo>
                  <a:lnTo>
                    <a:pt x="2130866" y="1139704"/>
                  </a:lnTo>
                  <a:lnTo>
                    <a:pt x="2092452" y="1139704"/>
                  </a:lnTo>
                  <a:lnTo>
                    <a:pt x="2092452" y="1101290"/>
                  </a:lnTo>
                  <a:lnTo>
                    <a:pt x="1977200" y="1101290"/>
                  </a:lnTo>
                  <a:lnTo>
                    <a:pt x="1977200" y="1075677"/>
                  </a:lnTo>
                  <a:lnTo>
                    <a:pt x="1936223" y="1075677"/>
                  </a:lnTo>
                  <a:lnTo>
                    <a:pt x="1936223" y="1024452"/>
                  </a:lnTo>
                  <a:lnTo>
                    <a:pt x="1892675" y="1024452"/>
                  </a:lnTo>
                  <a:lnTo>
                    <a:pt x="1892675" y="1006526"/>
                  </a:lnTo>
                  <a:lnTo>
                    <a:pt x="1841459" y="1006526"/>
                  </a:lnTo>
                  <a:lnTo>
                    <a:pt x="1841459" y="970674"/>
                  </a:lnTo>
                  <a:lnTo>
                    <a:pt x="1836334" y="970674"/>
                  </a:lnTo>
                  <a:lnTo>
                    <a:pt x="1836334" y="939937"/>
                  </a:lnTo>
                  <a:lnTo>
                    <a:pt x="1774869" y="939937"/>
                  </a:lnTo>
                  <a:lnTo>
                    <a:pt x="1774869" y="909203"/>
                  </a:lnTo>
                  <a:lnTo>
                    <a:pt x="1759496" y="909203"/>
                  </a:lnTo>
                  <a:lnTo>
                    <a:pt x="1759496" y="886153"/>
                  </a:lnTo>
                  <a:lnTo>
                    <a:pt x="1687792" y="886153"/>
                  </a:lnTo>
                  <a:lnTo>
                    <a:pt x="1687792" y="834930"/>
                  </a:lnTo>
                  <a:lnTo>
                    <a:pt x="1580217" y="834930"/>
                  </a:lnTo>
                  <a:lnTo>
                    <a:pt x="1580217" y="801635"/>
                  </a:lnTo>
                  <a:lnTo>
                    <a:pt x="1477775" y="801635"/>
                  </a:lnTo>
                  <a:lnTo>
                    <a:pt x="1477775" y="783707"/>
                  </a:lnTo>
                  <a:lnTo>
                    <a:pt x="1347159" y="783707"/>
                  </a:lnTo>
                  <a:lnTo>
                    <a:pt x="1347159" y="760657"/>
                  </a:lnTo>
                  <a:lnTo>
                    <a:pt x="1275445" y="760657"/>
                  </a:lnTo>
                  <a:lnTo>
                    <a:pt x="1275445" y="722241"/>
                  </a:lnTo>
                  <a:lnTo>
                    <a:pt x="1165317" y="722241"/>
                  </a:lnTo>
                  <a:lnTo>
                    <a:pt x="1165317" y="696629"/>
                  </a:lnTo>
                  <a:lnTo>
                    <a:pt x="1144829" y="696629"/>
                  </a:lnTo>
                  <a:lnTo>
                    <a:pt x="1144829" y="676140"/>
                  </a:lnTo>
                  <a:lnTo>
                    <a:pt x="1111529" y="676140"/>
                  </a:lnTo>
                  <a:lnTo>
                    <a:pt x="1111529" y="637723"/>
                  </a:lnTo>
                  <a:lnTo>
                    <a:pt x="1080802" y="637723"/>
                  </a:lnTo>
                  <a:lnTo>
                    <a:pt x="1080802" y="619795"/>
                  </a:lnTo>
                  <a:lnTo>
                    <a:pt x="1070553" y="619795"/>
                  </a:lnTo>
                  <a:lnTo>
                    <a:pt x="1070553" y="591623"/>
                  </a:lnTo>
                  <a:lnTo>
                    <a:pt x="1050065" y="591623"/>
                  </a:lnTo>
                  <a:lnTo>
                    <a:pt x="1050065" y="560888"/>
                  </a:lnTo>
                  <a:lnTo>
                    <a:pt x="1027014" y="560888"/>
                  </a:lnTo>
                  <a:lnTo>
                    <a:pt x="1027014" y="535277"/>
                  </a:lnTo>
                  <a:lnTo>
                    <a:pt x="945059" y="535277"/>
                  </a:lnTo>
                  <a:lnTo>
                    <a:pt x="945059" y="481494"/>
                  </a:lnTo>
                  <a:lnTo>
                    <a:pt x="916887" y="481494"/>
                  </a:lnTo>
                  <a:lnTo>
                    <a:pt x="916887" y="448199"/>
                  </a:lnTo>
                  <a:lnTo>
                    <a:pt x="878470" y="448199"/>
                  </a:lnTo>
                  <a:lnTo>
                    <a:pt x="878470" y="396976"/>
                  </a:lnTo>
                  <a:lnTo>
                    <a:pt x="824686" y="396976"/>
                  </a:lnTo>
                  <a:lnTo>
                    <a:pt x="824686" y="345754"/>
                  </a:lnTo>
                  <a:lnTo>
                    <a:pt x="799074" y="345754"/>
                  </a:lnTo>
                  <a:lnTo>
                    <a:pt x="799074" y="284286"/>
                  </a:lnTo>
                  <a:lnTo>
                    <a:pt x="624917" y="284286"/>
                  </a:lnTo>
                  <a:lnTo>
                    <a:pt x="624917" y="227941"/>
                  </a:lnTo>
                  <a:lnTo>
                    <a:pt x="566011" y="227941"/>
                  </a:lnTo>
                  <a:lnTo>
                    <a:pt x="566011" y="143424"/>
                  </a:lnTo>
                  <a:lnTo>
                    <a:pt x="399537" y="143424"/>
                  </a:lnTo>
                  <a:lnTo>
                    <a:pt x="399537" y="120373"/>
                  </a:lnTo>
                  <a:lnTo>
                    <a:pt x="317581" y="120373"/>
                  </a:lnTo>
                  <a:lnTo>
                    <a:pt x="317581" y="64028"/>
                  </a:lnTo>
                  <a:lnTo>
                    <a:pt x="184402" y="64028"/>
                  </a:lnTo>
                  <a:lnTo>
                    <a:pt x="184402" y="51223"/>
                  </a:lnTo>
                  <a:lnTo>
                    <a:pt x="43539" y="51223"/>
                  </a:lnTo>
                  <a:lnTo>
                    <a:pt x="43539" y="0"/>
                  </a:lnTo>
                  <a:lnTo>
                    <a:pt x="0" y="0"/>
                  </a:lnTo>
                </a:path>
              </a:pathLst>
            </a:custGeom>
            <a:noFill/>
            <a:ln w="25400" cap="flat">
              <a:solidFill>
                <a:srgbClr val="002850"/>
              </a:solidFill>
              <a:prstDash val="solid"/>
              <a:miter/>
            </a:ln>
          </p:spPr>
          <p:txBody>
            <a:bodyPr rtlCol="0" anchor="ctr"/>
            <a:lstStyle/>
            <a:p>
              <a:endParaRPr lang="en-GB"/>
            </a:p>
          </p:txBody>
        </p:sp>
        <p:sp>
          <p:nvSpPr>
            <p:cNvPr id="54" name="Freeform: Shape 63">
              <a:extLst>
                <a:ext uri="{FF2B5EF4-FFF2-40B4-BE49-F238E27FC236}">
                  <a16:creationId xmlns:a16="http://schemas.microsoft.com/office/drawing/2014/main" id="{3C749D0C-C637-4777-9696-D91FF4AD2622}"/>
                </a:ext>
              </a:extLst>
            </p:cNvPr>
            <p:cNvSpPr/>
            <p:nvPr/>
          </p:nvSpPr>
          <p:spPr>
            <a:xfrm>
              <a:off x="4235935" y="256557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55" name="Freeform: Shape 64">
              <a:extLst>
                <a:ext uri="{FF2B5EF4-FFF2-40B4-BE49-F238E27FC236}">
                  <a16:creationId xmlns:a16="http://schemas.microsoft.com/office/drawing/2014/main" id="{B1BA11A0-3923-41E8-B793-86BF956EBD2F}"/>
                </a:ext>
              </a:extLst>
            </p:cNvPr>
            <p:cNvSpPr/>
            <p:nvPr/>
          </p:nvSpPr>
          <p:spPr>
            <a:xfrm>
              <a:off x="6655297" y="38990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56" name="Freeform: Shape 65">
              <a:extLst>
                <a:ext uri="{FF2B5EF4-FFF2-40B4-BE49-F238E27FC236}">
                  <a16:creationId xmlns:a16="http://schemas.microsoft.com/office/drawing/2014/main" id="{B3B63731-461C-4DFA-826B-6DCB3FD2CE41}"/>
                </a:ext>
              </a:extLst>
            </p:cNvPr>
            <p:cNvSpPr/>
            <p:nvPr/>
          </p:nvSpPr>
          <p:spPr>
            <a:xfrm>
              <a:off x="6731497" y="38990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57" name="Freeform: Shape 66">
              <a:extLst>
                <a:ext uri="{FF2B5EF4-FFF2-40B4-BE49-F238E27FC236}">
                  <a16:creationId xmlns:a16="http://schemas.microsoft.com/office/drawing/2014/main" id="{41777559-47A4-44F3-A36B-0D25D6219A71}"/>
                </a:ext>
              </a:extLst>
            </p:cNvPr>
            <p:cNvSpPr/>
            <p:nvPr/>
          </p:nvSpPr>
          <p:spPr>
            <a:xfrm>
              <a:off x="6807697" y="38990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58" name="Freeform: Shape 67">
              <a:extLst>
                <a:ext uri="{FF2B5EF4-FFF2-40B4-BE49-F238E27FC236}">
                  <a16:creationId xmlns:a16="http://schemas.microsoft.com/office/drawing/2014/main" id="{515EB6F5-2E34-47C0-81E3-95B50BE94B5A}"/>
                </a:ext>
              </a:extLst>
            </p:cNvPr>
            <p:cNvSpPr/>
            <p:nvPr/>
          </p:nvSpPr>
          <p:spPr>
            <a:xfrm>
              <a:off x="6826747" y="38990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59" name="Freeform: Shape 68">
              <a:extLst>
                <a:ext uri="{FF2B5EF4-FFF2-40B4-BE49-F238E27FC236}">
                  <a16:creationId xmlns:a16="http://schemas.microsoft.com/office/drawing/2014/main" id="{1B67A962-85DF-448A-9987-1BC2C412C78B}"/>
                </a:ext>
              </a:extLst>
            </p:cNvPr>
            <p:cNvSpPr/>
            <p:nvPr/>
          </p:nvSpPr>
          <p:spPr>
            <a:xfrm>
              <a:off x="6921997" y="38990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60" name="Freeform: Shape 69">
              <a:extLst>
                <a:ext uri="{FF2B5EF4-FFF2-40B4-BE49-F238E27FC236}">
                  <a16:creationId xmlns:a16="http://schemas.microsoft.com/office/drawing/2014/main" id="{BACC8D87-91FC-4553-923D-68C8676FF43F}"/>
                </a:ext>
              </a:extLst>
            </p:cNvPr>
            <p:cNvSpPr/>
            <p:nvPr/>
          </p:nvSpPr>
          <p:spPr>
            <a:xfrm>
              <a:off x="6941047" y="38990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61" name="Freeform: Shape 70">
              <a:extLst>
                <a:ext uri="{FF2B5EF4-FFF2-40B4-BE49-F238E27FC236}">
                  <a16:creationId xmlns:a16="http://schemas.microsoft.com/office/drawing/2014/main" id="{DE35A914-C3AC-4789-AD7D-2D4AA5D4B160}"/>
                </a:ext>
              </a:extLst>
            </p:cNvPr>
            <p:cNvSpPr/>
            <p:nvPr/>
          </p:nvSpPr>
          <p:spPr>
            <a:xfrm>
              <a:off x="7017247" y="38990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62" name="Freeform: Shape 71">
              <a:extLst>
                <a:ext uri="{FF2B5EF4-FFF2-40B4-BE49-F238E27FC236}">
                  <a16:creationId xmlns:a16="http://schemas.microsoft.com/office/drawing/2014/main" id="{04ED754F-FCA9-4703-B042-E41F3AFF717A}"/>
                </a:ext>
              </a:extLst>
            </p:cNvPr>
            <p:cNvSpPr/>
            <p:nvPr/>
          </p:nvSpPr>
          <p:spPr>
            <a:xfrm>
              <a:off x="7036307" y="38990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63" name="Freeform: Shape 72">
              <a:extLst>
                <a:ext uri="{FF2B5EF4-FFF2-40B4-BE49-F238E27FC236}">
                  <a16:creationId xmlns:a16="http://schemas.microsoft.com/office/drawing/2014/main" id="{CD4D9798-4974-4A2D-A4AD-5AE429A0EDE8}"/>
                </a:ext>
              </a:extLst>
            </p:cNvPr>
            <p:cNvSpPr/>
            <p:nvPr/>
          </p:nvSpPr>
          <p:spPr>
            <a:xfrm>
              <a:off x="7074407" y="38990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64" name="Freeform: Shape 73">
              <a:extLst>
                <a:ext uri="{FF2B5EF4-FFF2-40B4-BE49-F238E27FC236}">
                  <a16:creationId xmlns:a16="http://schemas.microsoft.com/office/drawing/2014/main" id="{5BE59E52-1E6C-4D0A-BBE2-AB22DD2A5438}"/>
                </a:ext>
              </a:extLst>
            </p:cNvPr>
            <p:cNvSpPr/>
            <p:nvPr/>
          </p:nvSpPr>
          <p:spPr>
            <a:xfrm>
              <a:off x="7188707" y="39371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65" name="Freeform: Shape 74">
              <a:extLst>
                <a:ext uri="{FF2B5EF4-FFF2-40B4-BE49-F238E27FC236}">
                  <a16:creationId xmlns:a16="http://schemas.microsoft.com/office/drawing/2014/main" id="{40B16D22-2613-441E-9E9E-9BC866010CA5}"/>
                </a:ext>
              </a:extLst>
            </p:cNvPr>
            <p:cNvSpPr/>
            <p:nvPr/>
          </p:nvSpPr>
          <p:spPr>
            <a:xfrm>
              <a:off x="7264907" y="39371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66" name="Freeform: Shape 75">
              <a:extLst>
                <a:ext uri="{FF2B5EF4-FFF2-40B4-BE49-F238E27FC236}">
                  <a16:creationId xmlns:a16="http://schemas.microsoft.com/office/drawing/2014/main" id="{6B093405-14E7-4876-BC3F-1B70BC63CC16}"/>
                </a:ext>
              </a:extLst>
            </p:cNvPr>
            <p:cNvSpPr/>
            <p:nvPr/>
          </p:nvSpPr>
          <p:spPr>
            <a:xfrm>
              <a:off x="7303007" y="39371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67" name="Freeform: Shape 76">
              <a:extLst>
                <a:ext uri="{FF2B5EF4-FFF2-40B4-BE49-F238E27FC236}">
                  <a16:creationId xmlns:a16="http://schemas.microsoft.com/office/drawing/2014/main" id="{5609313A-D880-4937-9308-D75005F0D385}"/>
                </a:ext>
              </a:extLst>
            </p:cNvPr>
            <p:cNvSpPr/>
            <p:nvPr/>
          </p:nvSpPr>
          <p:spPr>
            <a:xfrm>
              <a:off x="7360157" y="39371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68" name="Freeform: Shape 77">
              <a:extLst>
                <a:ext uri="{FF2B5EF4-FFF2-40B4-BE49-F238E27FC236}">
                  <a16:creationId xmlns:a16="http://schemas.microsoft.com/office/drawing/2014/main" id="{9231FA90-DD01-49B7-830B-2CA501218F95}"/>
                </a:ext>
              </a:extLst>
            </p:cNvPr>
            <p:cNvSpPr/>
            <p:nvPr/>
          </p:nvSpPr>
          <p:spPr>
            <a:xfrm>
              <a:off x="7417307" y="39943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69" name="Freeform: Shape 78">
              <a:extLst>
                <a:ext uri="{FF2B5EF4-FFF2-40B4-BE49-F238E27FC236}">
                  <a16:creationId xmlns:a16="http://schemas.microsoft.com/office/drawing/2014/main" id="{00853B19-2D70-4B2B-A638-82132A268936}"/>
                </a:ext>
              </a:extLst>
            </p:cNvPr>
            <p:cNvSpPr/>
            <p:nvPr/>
          </p:nvSpPr>
          <p:spPr>
            <a:xfrm>
              <a:off x="7474457" y="39943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70" name="Freeform: Shape 79">
              <a:extLst>
                <a:ext uri="{FF2B5EF4-FFF2-40B4-BE49-F238E27FC236}">
                  <a16:creationId xmlns:a16="http://schemas.microsoft.com/office/drawing/2014/main" id="{5244C163-E824-4F38-B36A-77107FF48618}"/>
                </a:ext>
              </a:extLst>
            </p:cNvPr>
            <p:cNvSpPr/>
            <p:nvPr/>
          </p:nvSpPr>
          <p:spPr>
            <a:xfrm>
              <a:off x="7493507" y="39943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71" name="Freeform: Shape 80">
              <a:extLst>
                <a:ext uri="{FF2B5EF4-FFF2-40B4-BE49-F238E27FC236}">
                  <a16:creationId xmlns:a16="http://schemas.microsoft.com/office/drawing/2014/main" id="{6CA133B1-5937-421C-BAA9-92914D000C33}"/>
                </a:ext>
              </a:extLst>
            </p:cNvPr>
            <p:cNvSpPr/>
            <p:nvPr/>
          </p:nvSpPr>
          <p:spPr>
            <a:xfrm>
              <a:off x="7512557" y="39943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72" name="Freeform: Shape 81">
              <a:extLst>
                <a:ext uri="{FF2B5EF4-FFF2-40B4-BE49-F238E27FC236}">
                  <a16:creationId xmlns:a16="http://schemas.microsoft.com/office/drawing/2014/main" id="{860874EE-4F72-4C36-A532-47234A770365}"/>
                </a:ext>
              </a:extLst>
            </p:cNvPr>
            <p:cNvSpPr/>
            <p:nvPr/>
          </p:nvSpPr>
          <p:spPr>
            <a:xfrm>
              <a:off x="7531607" y="39943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73" name="Freeform: Shape 82">
              <a:extLst>
                <a:ext uri="{FF2B5EF4-FFF2-40B4-BE49-F238E27FC236}">
                  <a16:creationId xmlns:a16="http://schemas.microsoft.com/office/drawing/2014/main" id="{020810AA-1B81-4BFB-ABB0-334A199D8ECE}"/>
                </a:ext>
              </a:extLst>
            </p:cNvPr>
            <p:cNvSpPr/>
            <p:nvPr/>
          </p:nvSpPr>
          <p:spPr>
            <a:xfrm>
              <a:off x="7550657" y="39943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74" name="Freeform: Shape 83">
              <a:extLst>
                <a:ext uri="{FF2B5EF4-FFF2-40B4-BE49-F238E27FC236}">
                  <a16:creationId xmlns:a16="http://schemas.microsoft.com/office/drawing/2014/main" id="{913515C1-EA54-4D85-A706-71E83E27359D}"/>
                </a:ext>
              </a:extLst>
            </p:cNvPr>
            <p:cNvSpPr/>
            <p:nvPr/>
          </p:nvSpPr>
          <p:spPr>
            <a:xfrm>
              <a:off x="7684007" y="399433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75" name="Freeform: Shape 84">
              <a:extLst>
                <a:ext uri="{FF2B5EF4-FFF2-40B4-BE49-F238E27FC236}">
                  <a16:creationId xmlns:a16="http://schemas.microsoft.com/office/drawing/2014/main" id="{4C282E7F-A76C-4CDD-B485-8456F508F617}"/>
                </a:ext>
              </a:extLst>
            </p:cNvPr>
            <p:cNvSpPr/>
            <p:nvPr/>
          </p:nvSpPr>
          <p:spPr>
            <a:xfrm>
              <a:off x="7779257" y="42419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76" name="Freeform: Shape 85">
              <a:extLst>
                <a:ext uri="{FF2B5EF4-FFF2-40B4-BE49-F238E27FC236}">
                  <a16:creationId xmlns:a16="http://schemas.microsoft.com/office/drawing/2014/main" id="{16424887-E234-457E-BEFE-557EF6B74CBA}"/>
                </a:ext>
              </a:extLst>
            </p:cNvPr>
            <p:cNvSpPr/>
            <p:nvPr/>
          </p:nvSpPr>
          <p:spPr>
            <a:xfrm>
              <a:off x="7855457" y="42419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77" name="Freeform: Shape 86">
              <a:extLst>
                <a:ext uri="{FF2B5EF4-FFF2-40B4-BE49-F238E27FC236}">
                  <a16:creationId xmlns:a16="http://schemas.microsoft.com/office/drawing/2014/main" id="{4F41E27C-75BA-41FA-A582-A35C5843F7D1}"/>
                </a:ext>
              </a:extLst>
            </p:cNvPr>
            <p:cNvSpPr/>
            <p:nvPr/>
          </p:nvSpPr>
          <p:spPr>
            <a:xfrm>
              <a:off x="7893557" y="42419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78" name="Freeform: Shape 87">
              <a:extLst>
                <a:ext uri="{FF2B5EF4-FFF2-40B4-BE49-F238E27FC236}">
                  <a16:creationId xmlns:a16="http://schemas.microsoft.com/office/drawing/2014/main" id="{37D133F6-D06C-4F48-A677-4470BC2212F9}"/>
                </a:ext>
              </a:extLst>
            </p:cNvPr>
            <p:cNvSpPr/>
            <p:nvPr/>
          </p:nvSpPr>
          <p:spPr>
            <a:xfrm>
              <a:off x="8007857" y="42419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sp>
          <p:nvSpPr>
            <p:cNvPr id="79" name="Freeform: Shape 88">
              <a:extLst>
                <a:ext uri="{FF2B5EF4-FFF2-40B4-BE49-F238E27FC236}">
                  <a16:creationId xmlns:a16="http://schemas.microsoft.com/office/drawing/2014/main" id="{0A3503A7-D53F-4F92-8ACF-82CA615764B2}"/>
                </a:ext>
              </a:extLst>
            </p:cNvPr>
            <p:cNvSpPr/>
            <p:nvPr/>
          </p:nvSpPr>
          <p:spPr>
            <a:xfrm>
              <a:off x="8045957" y="4241987"/>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002850"/>
              </a:solidFill>
              <a:prstDash val="solid"/>
              <a:miter/>
            </a:ln>
          </p:spPr>
          <p:txBody>
            <a:bodyPr rtlCol="0" anchor="ctr"/>
            <a:lstStyle/>
            <a:p>
              <a:endParaRPr lang="en-GB"/>
            </a:p>
          </p:txBody>
        </p:sp>
      </p:grpSp>
      <p:grpSp>
        <p:nvGrpSpPr>
          <p:cNvPr id="80" name="Group 79">
            <a:extLst>
              <a:ext uri="{FF2B5EF4-FFF2-40B4-BE49-F238E27FC236}">
                <a16:creationId xmlns:a16="http://schemas.microsoft.com/office/drawing/2014/main" id="{2FEB37BE-4AB2-480D-91C3-B8F0A5E9833A}"/>
              </a:ext>
            </a:extLst>
          </p:cNvPr>
          <p:cNvGrpSpPr/>
          <p:nvPr/>
        </p:nvGrpSpPr>
        <p:grpSpPr>
          <a:xfrm>
            <a:off x="2106349" y="2262876"/>
            <a:ext cx="3118616" cy="1849735"/>
            <a:chOff x="4119562" y="2290762"/>
            <a:chExt cx="3958790" cy="2277875"/>
          </a:xfrm>
        </p:grpSpPr>
        <p:sp>
          <p:nvSpPr>
            <p:cNvPr id="81" name="Freeform: Shape 94">
              <a:extLst>
                <a:ext uri="{FF2B5EF4-FFF2-40B4-BE49-F238E27FC236}">
                  <a16:creationId xmlns:a16="http://schemas.microsoft.com/office/drawing/2014/main" id="{4DCAB2D0-B298-455B-B86A-A069F15EEBCB}"/>
                </a:ext>
              </a:extLst>
            </p:cNvPr>
            <p:cNvSpPr/>
            <p:nvPr/>
          </p:nvSpPr>
          <p:spPr>
            <a:xfrm>
              <a:off x="4119562" y="2290762"/>
              <a:ext cx="3953351" cy="2248671"/>
            </a:xfrm>
            <a:custGeom>
              <a:avLst/>
              <a:gdLst>
                <a:gd name="connsiteX0" fmla="*/ 3953351 w 3953351"/>
                <a:gd name="connsiteY0" fmla="*/ 2248672 h 2248671"/>
                <a:gd name="connsiteX1" fmla="*/ 3368259 w 3953351"/>
                <a:gd name="connsiteY1" fmla="*/ 2248672 h 2248671"/>
                <a:gd name="connsiteX2" fmla="*/ 3368259 w 3953351"/>
                <a:gd name="connsiteY2" fmla="*/ 2185416 h 2248671"/>
                <a:gd name="connsiteX3" fmla="*/ 3286030 w 3953351"/>
                <a:gd name="connsiteY3" fmla="*/ 2185416 h 2248671"/>
                <a:gd name="connsiteX4" fmla="*/ 3286030 w 3953351"/>
                <a:gd name="connsiteY4" fmla="*/ 2137972 h 2248671"/>
                <a:gd name="connsiteX5" fmla="*/ 3159519 w 3953351"/>
                <a:gd name="connsiteY5" fmla="*/ 2137972 h 2248671"/>
                <a:gd name="connsiteX6" fmla="*/ 3159519 w 3953351"/>
                <a:gd name="connsiteY6" fmla="*/ 2090538 h 2248671"/>
                <a:gd name="connsiteX7" fmla="*/ 2621861 w 3953351"/>
                <a:gd name="connsiteY7" fmla="*/ 2090538 h 2248671"/>
                <a:gd name="connsiteX8" fmla="*/ 2621861 w 3953351"/>
                <a:gd name="connsiteY8" fmla="*/ 2062067 h 2248671"/>
                <a:gd name="connsiteX9" fmla="*/ 2422617 w 3953351"/>
                <a:gd name="connsiteY9" fmla="*/ 2062067 h 2248671"/>
                <a:gd name="connsiteX10" fmla="*/ 2422617 w 3953351"/>
                <a:gd name="connsiteY10" fmla="*/ 2008308 h 2248671"/>
                <a:gd name="connsiteX11" fmla="*/ 2318242 w 3953351"/>
                <a:gd name="connsiteY11" fmla="*/ 2008308 h 2248671"/>
                <a:gd name="connsiteX12" fmla="*/ 2318242 w 3953351"/>
                <a:gd name="connsiteY12" fmla="*/ 1976676 h 2248671"/>
                <a:gd name="connsiteX13" fmla="*/ 2172767 w 3953351"/>
                <a:gd name="connsiteY13" fmla="*/ 1976676 h 2248671"/>
                <a:gd name="connsiteX14" fmla="*/ 2172767 w 3953351"/>
                <a:gd name="connsiteY14" fmla="*/ 1945053 h 2248671"/>
                <a:gd name="connsiteX15" fmla="*/ 2137972 w 3953351"/>
                <a:gd name="connsiteY15" fmla="*/ 1945053 h 2248671"/>
                <a:gd name="connsiteX16" fmla="*/ 2137972 w 3953351"/>
                <a:gd name="connsiteY16" fmla="*/ 1919745 h 2248671"/>
                <a:gd name="connsiteX17" fmla="*/ 2096862 w 3953351"/>
                <a:gd name="connsiteY17" fmla="*/ 1919745 h 2248671"/>
                <a:gd name="connsiteX18" fmla="*/ 2096862 w 3953351"/>
                <a:gd name="connsiteY18" fmla="*/ 1888122 h 2248671"/>
                <a:gd name="connsiteX19" fmla="*/ 2020957 w 3953351"/>
                <a:gd name="connsiteY19" fmla="*/ 1888122 h 2248671"/>
                <a:gd name="connsiteX20" fmla="*/ 2020957 w 3953351"/>
                <a:gd name="connsiteY20" fmla="*/ 1856499 h 2248671"/>
                <a:gd name="connsiteX21" fmla="*/ 1960864 w 3953351"/>
                <a:gd name="connsiteY21" fmla="*/ 1856499 h 2248671"/>
                <a:gd name="connsiteX22" fmla="*/ 1960864 w 3953351"/>
                <a:gd name="connsiteY22" fmla="*/ 1834353 h 2248671"/>
                <a:gd name="connsiteX23" fmla="*/ 1922907 w 3953351"/>
                <a:gd name="connsiteY23" fmla="*/ 1834353 h 2248671"/>
                <a:gd name="connsiteX24" fmla="*/ 1922907 w 3953351"/>
                <a:gd name="connsiteY24" fmla="*/ 1802730 h 2248671"/>
                <a:gd name="connsiteX25" fmla="*/ 1862823 w 3953351"/>
                <a:gd name="connsiteY25" fmla="*/ 1802730 h 2248671"/>
                <a:gd name="connsiteX26" fmla="*/ 1862823 w 3953351"/>
                <a:gd name="connsiteY26" fmla="*/ 1777432 h 2248671"/>
                <a:gd name="connsiteX27" fmla="*/ 1733150 w 3953351"/>
                <a:gd name="connsiteY27" fmla="*/ 1777432 h 2248671"/>
                <a:gd name="connsiteX28" fmla="*/ 1733150 w 3953351"/>
                <a:gd name="connsiteY28" fmla="*/ 1701527 h 2248671"/>
                <a:gd name="connsiteX29" fmla="*/ 1698365 w 3953351"/>
                <a:gd name="connsiteY29" fmla="*/ 1701527 h 2248671"/>
                <a:gd name="connsiteX30" fmla="*/ 1698365 w 3953351"/>
                <a:gd name="connsiteY30" fmla="*/ 1641434 h 2248671"/>
                <a:gd name="connsiteX31" fmla="*/ 1635109 w 3953351"/>
                <a:gd name="connsiteY31" fmla="*/ 1641434 h 2248671"/>
                <a:gd name="connsiteX32" fmla="*/ 1635109 w 3953351"/>
                <a:gd name="connsiteY32" fmla="*/ 1578178 h 2248671"/>
                <a:gd name="connsiteX33" fmla="*/ 1584503 w 3953351"/>
                <a:gd name="connsiteY33" fmla="*/ 1578178 h 2248671"/>
                <a:gd name="connsiteX34" fmla="*/ 1584503 w 3953351"/>
                <a:gd name="connsiteY34" fmla="*/ 1505436 h 2248671"/>
                <a:gd name="connsiteX35" fmla="*/ 1502273 w 3953351"/>
                <a:gd name="connsiteY35" fmla="*/ 1505436 h 2248671"/>
                <a:gd name="connsiteX36" fmla="*/ 1502273 w 3953351"/>
                <a:gd name="connsiteY36" fmla="*/ 1470651 h 2248671"/>
                <a:gd name="connsiteX37" fmla="*/ 1480137 w 3953351"/>
                <a:gd name="connsiteY37" fmla="*/ 1470651 h 2248671"/>
                <a:gd name="connsiteX38" fmla="*/ 1480137 w 3953351"/>
                <a:gd name="connsiteY38" fmla="*/ 1445343 h 2248671"/>
                <a:gd name="connsiteX39" fmla="*/ 1439018 w 3953351"/>
                <a:gd name="connsiteY39" fmla="*/ 1445343 h 2248671"/>
                <a:gd name="connsiteX40" fmla="*/ 1439018 w 3953351"/>
                <a:gd name="connsiteY40" fmla="*/ 1413720 h 2248671"/>
                <a:gd name="connsiteX41" fmla="*/ 1404233 w 3953351"/>
                <a:gd name="connsiteY41" fmla="*/ 1413720 h 2248671"/>
                <a:gd name="connsiteX42" fmla="*/ 1404233 w 3953351"/>
                <a:gd name="connsiteY42" fmla="*/ 1378934 h 2248671"/>
                <a:gd name="connsiteX43" fmla="*/ 1366276 w 3953351"/>
                <a:gd name="connsiteY43" fmla="*/ 1378934 h 2248671"/>
                <a:gd name="connsiteX44" fmla="*/ 1366276 w 3953351"/>
                <a:gd name="connsiteY44" fmla="*/ 1359951 h 2248671"/>
                <a:gd name="connsiteX45" fmla="*/ 1325166 w 3953351"/>
                <a:gd name="connsiteY45" fmla="*/ 1359951 h 2248671"/>
                <a:gd name="connsiteX46" fmla="*/ 1325166 w 3953351"/>
                <a:gd name="connsiteY46" fmla="*/ 1328328 h 2248671"/>
                <a:gd name="connsiteX47" fmla="*/ 1299867 w 3953351"/>
                <a:gd name="connsiteY47" fmla="*/ 1328328 h 2248671"/>
                <a:gd name="connsiteX48" fmla="*/ 1299867 w 3953351"/>
                <a:gd name="connsiteY48" fmla="*/ 1296695 h 2248671"/>
                <a:gd name="connsiteX49" fmla="*/ 1246099 w 3953351"/>
                <a:gd name="connsiteY49" fmla="*/ 1296695 h 2248671"/>
                <a:gd name="connsiteX50" fmla="*/ 1246099 w 3953351"/>
                <a:gd name="connsiteY50" fmla="*/ 1274559 h 2248671"/>
                <a:gd name="connsiteX51" fmla="*/ 1195492 w 3953351"/>
                <a:gd name="connsiteY51" fmla="*/ 1274559 h 2248671"/>
                <a:gd name="connsiteX52" fmla="*/ 1195492 w 3953351"/>
                <a:gd name="connsiteY52" fmla="*/ 1242936 h 2248671"/>
                <a:gd name="connsiteX53" fmla="*/ 1151220 w 3953351"/>
                <a:gd name="connsiteY53" fmla="*/ 1242936 h 2248671"/>
                <a:gd name="connsiteX54" fmla="*/ 1151220 w 3953351"/>
                <a:gd name="connsiteY54" fmla="*/ 1211304 h 2248671"/>
                <a:gd name="connsiteX55" fmla="*/ 1138561 w 3953351"/>
                <a:gd name="connsiteY55" fmla="*/ 1211304 h 2248671"/>
                <a:gd name="connsiteX56" fmla="*/ 1138561 w 3953351"/>
                <a:gd name="connsiteY56" fmla="*/ 1160707 h 2248671"/>
                <a:gd name="connsiteX57" fmla="*/ 1040521 w 3953351"/>
                <a:gd name="connsiteY57" fmla="*/ 1160707 h 2248671"/>
                <a:gd name="connsiteX58" fmla="*/ 1040521 w 3953351"/>
                <a:gd name="connsiteY58" fmla="*/ 1110101 h 2248671"/>
                <a:gd name="connsiteX59" fmla="*/ 993086 w 3953351"/>
                <a:gd name="connsiteY59" fmla="*/ 1110101 h 2248671"/>
                <a:gd name="connsiteX60" fmla="*/ 993086 w 3953351"/>
                <a:gd name="connsiteY60" fmla="*/ 1087965 h 2248671"/>
                <a:gd name="connsiteX61" fmla="*/ 974103 w 3953351"/>
                <a:gd name="connsiteY61" fmla="*/ 1087965 h 2248671"/>
                <a:gd name="connsiteX62" fmla="*/ 974103 w 3953351"/>
                <a:gd name="connsiteY62" fmla="*/ 1043683 h 2248671"/>
                <a:gd name="connsiteX63" fmla="*/ 869737 w 3953351"/>
                <a:gd name="connsiteY63" fmla="*/ 1043683 h 2248671"/>
                <a:gd name="connsiteX64" fmla="*/ 869737 w 3953351"/>
                <a:gd name="connsiteY64" fmla="*/ 1008898 h 2248671"/>
                <a:gd name="connsiteX65" fmla="*/ 803321 w 3953351"/>
                <a:gd name="connsiteY65" fmla="*/ 1008898 h 2248671"/>
                <a:gd name="connsiteX66" fmla="*/ 803321 w 3953351"/>
                <a:gd name="connsiteY66" fmla="*/ 993086 h 2248671"/>
                <a:gd name="connsiteX67" fmla="*/ 781182 w 3953351"/>
                <a:gd name="connsiteY67" fmla="*/ 993086 h 2248671"/>
                <a:gd name="connsiteX68" fmla="*/ 781182 w 3953351"/>
                <a:gd name="connsiteY68" fmla="*/ 939316 h 2248671"/>
                <a:gd name="connsiteX69" fmla="*/ 746393 w 3953351"/>
                <a:gd name="connsiteY69" fmla="*/ 939316 h 2248671"/>
                <a:gd name="connsiteX70" fmla="*/ 746393 w 3953351"/>
                <a:gd name="connsiteY70" fmla="*/ 888714 h 2248671"/>
                <a:gd name="connsiteX71" fmla="*/ 705279 w 3953351"/>
                <a:gd name="connsiteY71" fmla="*/ 888714 h 2248671"/>
                <a:gd name="connsiteX72" fmla="*/ 705279 w 3953351"/>
                <a:gd name="connsiteY72" fmla="*/ 847599 h 2248671"/>
                <a:gd name="connsiteX73" fmla="*/ 632536 w 3953351"/>
                <a:gd name="connsiteY73" fmla="*/ 847599 h 2248671"/>
                <a:gd name="connsiteX74" fmla="*/ 632536 w 3953351"/>
                <a:gd name="connsiteY74" fmla="*/ 774857 h 2248671"/>
                <a:gd name="connsiteX75" fmla="*/ 594584 w 3953351"/>
                <a:gd name="connsiteY75" fmla="*/ 774857 h 2248671"/>
                <a:gd name="connsiteX76" fmla="*/ 594584 w 3953351"/>
                <a:gd name="connsiteY76" fmla="*/ 736905 h 2248671"/>
                <a:gd name="connsiteX77" fmla="*/ 540819 w 3953351"/>
                <a:gd name="connsiteY77" fmla="*/ 736905 h 2248671"/>
                <a:gd name="connsiteX78" fmla="*/ 540819 w 3953351"/>
                <a:gd name="connsiteY78" fmla="*/ 642025 h 2248671"/>
                <a:gd name="connsiteX79" fmla="*/ 502867 w 3953351"/>
                <a:gd name="connsiteY79" fmla="*/ 642025 h 2248671"/>
                <a:gd name="connsiteX80" fmla="*/ 502867 w 3953351"/>
                <a:gd name="connsiteY80" fmla="*/ 588259 h 2248671"/>
                <a:gd name="connsiteX81" fmla="*/ 445938 w 3953351"/>
                <a:gd name="connsiteY81" fmla="*/ 588259 h 2248671"/>
                <a:gd name="connsiteX82" fmla="*/ 445938 w 3953351"/>
                <a:gd name="connsiteY82" fmla="*/ 525006 h 2248671"/>
                <a:gd name="connsiteX83" fmla="*/ 414312 w 3953351"/>
                <a:gd name="connsiteY83" fmla="*/ 525006 h 2248671"/>
                <a:gd name="connsiteX84" fmla="*/ 414312 w 3953351"/>
                <a:gd name="connsiteY84" fmla="*/ 439613 h 2248671"/>
                <a:gd name="connsiteX85" fmla="*/ 392173 w 3953351"/>
                <a:gd name="connsiteY85" fmla="*/ 439613 h 2248671"/>
                <a:gd name="connsiteX86" fmla="*/ 392173 w 3953351"/>
                <a:gd name="connsiteY86" fmla="*/ 389010 h 2248671"/>
                <a:gd name="connsiteX87" fmla="*/ 373196 w 3953351"/>
                <a:gd name="connsiteY87" fmla="*/ 389010 h 2248671"/>
                <a:gd name="connsiteX88" fmla="*/ 373196 w 3953351"/>
                <a:gd name="connsiteY88" fmla="*/ 357383 h 2248671"/>
                <a:gd name="connsiteX89" fmla="*/ 338407 w 3953351"/>
                <a:gd name="connsiteY89" fmla="*/ 357383 h 2248671"/>
                <a:gd name="connsiteX90" fmla="*/ 338407 w 3953351"/>
                <a:gd name="connsiteY90" fmla="*/ 259340 h 2248671"/>
                <a:gd name="connsiteX91" fmla="*/ 290967 w 3953351"/>
                <a:gd name="connsiteY91" fmla="*/ 259340 h 2248671"/>
                <a:gd name="connsiteX92" fmla="*/ 290967 w 3953351"/>
                <a:gd name="connsiteY92" fmla="*/ 218225 h 2248671"/>
                <a:gd name="connsiteX93" fmla="*/ 221388 w 3953351"/>
                <a:gd name="connsiteY93" fmla="*/ 218225 h 2248671"/>
                <a:gd name="connsiteX94" fmla="*/ 221388 w 3953351"/>
                <a:gd name="connsiteY94" fmla="*/ 170785 h 2248671"/>
                <a:gd name="connsiteX95" fmla="*/ 199249 w 3953351"/>
                <a:gd name="connsiteY95" fmla="*/ 170785 h 2248671"/>
                <a:gd name="connsiteX96" fmla="*/ 199249 w 3953351"/>
                <a:gd name="connsiteY96" fmla="*/ 151809 h 2248671"/>
                <a:gd name="connsiteX97" fmla="*/ 158134 w 3953351"/>
                <a:gd name="connsiteY97" fmla="*/ 151809 h 2248671"/>
                <a:gd name="connsiteX98" fmla="*/ 158134 w 3953351"/>
                <a:gd name="connsiteY98" fmla="*/ 63254 h 2248671"/>
                <a:gd name="connsiteX99" fmla="*/ 104368 w 3953351"/>
                <a:gd name="connsiteY99" fmla="*/ 63254 h 2248671"/>
                <a:gd name="connsiteX100" fmla="*/ 104368 w 3953351"/>
                <a:gd name="connsiteY100" fmla="*/ 37952 h 2248671"/>
                <a:gd name="connsiteX101" fmla="*/ 41115 w 3953351"/>
                <a:gd name="connsiteY101" fmla="*/ 37952 h 2248671"/>
                <a:gd name="connsiteX102" fmla="*/ 41115 w 3953351"/>
                <a:gd name="connsiteY102" fmla="*/ 0 h 2248671"/>
                <a:gd name="connsiteX103" fmla="*/ 0 w 3953351"/>
                <a:gd name="connsiteY103" fmla="*/ 0 h 2248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53351" h="2248671">
                  <a:moveTo>
                    <a:pt x="3953351" y="2248672"/>
                  </a:moveTo>
                  <a:lnTo>
                    <a:pt x="3368259" y="2248672"/>
                  </a:lnTo>
                  <a:lnTo>
                    <a:pt x="3368259" y="2185416"/>
                  </a:lnTo>
                  <a:lnTo>
                    <a:pt x="3286030" y="2185416"/>
                  </a:lnTo>
                  <a:lnTo>
                    <a:pt x="3286030" y="2137972"/>
                  </a:lnTo>
                  <a:lnTo>
                    <a:pt x="3159519" y="2137972"/>
                  </a:lnTo>
                  <a:lnTo>
                    <a:pt x="3159519" y="2090538"/>
                  </a:lnTo>
                  <a:lnTo>
                    <a:pt x="2621861" y="2090538"/>
                  </a:lnTo>
                  <a:lnTo>
                    <a:pt x="2621861" y="2062067"/>
                  </a:lnTo>
                  <a:lnTo>
                    <a:pt x="2422617" y="2062067"/>
                  </a:lnTo>
                  <a:lnTo>
                    <a:pt x="2422617" y="2008308"/>
                  </a:lnTo>
                  <a:lnTo>
                    <a:pt x="2318242" y="2008308"/>
                  </a:lnTo>
                  <a:lnTo>
                    <a:pt x="2318242" y="1976676"/>
                  </a:lnTo>
                  <a:lnTo>
                    <a:pt x="2172767" y="1976676"/>
                  </a:lnTo>
                  <a:lnTo>
                    <a:pt x="2172767" y="1945053"/>
                  </a:lnTo>
                  <a:lnTo>
                    <a:pt x="2137972" y="1945053"/>
                  </a:lnTo>
                  <a:lnTo>
                    <a:pt x="2137972" y="1919745"/>
                  </a:lnTo>
                  <a:lnTo>
                    <a:pt x="2096862" y="1919745"/>
                  </a:lnTo>
                  <a:lnTo>
                    <a:pt x="2096862" y="1888122"/>
                  </a:lnTo>
                  <a:lnTo>
                    <a:pt x="2020957" y="1888122"/>
                  </a:lnTo>
                  <a:lnTo>
                    <a:pt x="2020957" y="1856499"/>
                  </a:lnTo>
                  <a:lnTo>
                    <a:pt x="1960864" y="1856499"/>
                  </a:lnTo>
                  <a:lnTo>
                    <a:pt x="1960864" y="1834353"/>
                  </a:lnTo>
                  <a:lnTo>
                    <a:pt x="1922907" y="1834353"/>
                  </a:lnTo>
                  <a:lnTo>
                    <a:pt x="1922907" y="1802730"/>
                  </a:lnTo>
                  <a:lnTo>
                    <a:pt x="1862823" y="1802730"/>
                  </a:lnTo>
                  <a:lnTo>
                    <a:pt x="1862823" y="1777432"/>
                  </a:lnTo>
                  <a:lnTo>
                    <a:pt x="1733150" y="1777432"/>
                  </a:lnTo>
                  <a:lnTo>
                    <a:pt x="1733150" y="1701527"/>
                  </a:lnTo>
                  <a:lnTo>
                    <a:pt x="1698365" y="1701527"/>
                  </a:lnTo>
                  <a:lnTo>
                    <a:pt x="1698365" y="1641434"/>
                  </a:lnTo>
                  <a:lnTo>
                    <a:pt x="1635109" y="1641434"/>
                  </a:lnTo>
                  <a:lnTo>
                    <a:pt x="1635109" y="1578178"/>
                  </a:lnTo>
                  <a:lnTo>
                    <a:pt x="1584503" y="1578178"/>
                  </a:lnTo>
                  <a:lnTo>
                    <a:pt x="1584503" y="1505436"/>
                  </a:lnTo>
                  <a:lnTo>
                    <a:pt x="1502273" y="1505436"/>
                  </a:lnTo>
                  <a:lnTo>
                    <a:pt x="1502273" y="1470651"/>
                  </a:lnTo>
                  <a:lnTo>
                    <a:pt x="1480137" y="1470651"/>
                  </a:lnTo>
                  <a:lnTo>
                    <a:pt x="1480137" y="1445343"/>
                  </a:lnTo>
                  <a:lnTo>
                    <a:pt x="1439018" y="1445343"/>
                  </a:lnTo>
                  <a:lnTo>
                    <a:pt x="1439018" y="1413720"/>
                  </a:lnTo>
                  <a:lnTo>
                    <a:pt x="1404233" y="1413720"/>
                  </a:lnTo>
                  <a:lnTo>
                    <a:pt x="1404233" y="1378934"/>
                  </a:lnTo>
                  <a:lnTo>
                    <a:pt x="1366276" y="1378934"/>
                  </a:lnTo>
                  <a:lnTo>
                    <a:pt x="1366276" y="1359951"/>
                  </a:lnTo>
                  <a:lnTo>
                    <a:pt x="1325166" y="1359951"/>
                  </a:lnTo>
                  <a:lnTo>
                    <a:pt x="1325166" y="1328328"/>
                  </a:lnTo>
                  <a:lnTo>
                    <a:pt x="1299867" y="1328328"/>
                  </a:lnTo>
                  <a:lnTo>
                    <a:pt x="1299867" y="1296695"/>
                  </a:lnTo>
                  <a:lnTo>
                    <a:pt x="1246099" y="1296695"/>
                  </a:lnTo>
                  <a:lnTo>
                    <a:pt x="1246099" y="1274559"/>
                  </a:lnTo>
                  <a:lnTo>
                    <a:pt x="1195492" y="1274559"/>
                  </a:lnTo>
                  <a:lnTo>
                    <a:pt x="1195492" y="1242936"/>
                  </a:lnTo>
                  <a:lnTo>
                    <a:pt x="1151220" y="1242936"/>
                  </a:lnTo>
                  <a:lnTo>
                    <a:pt x="1151220" y="1211304"/>
                  </a:lnTo>
                  <a:lnTo>
                    <a:pt x="1138561" y="1211304"/>
                  </a:lnTo>
                  <a:lnTo>
                    <a:pt x="1138561" y="1160707"/>
                  </a:lnTo>
                  <a:lnTo>
                    <a:pt x="1040521" y="1160707"/>
                  </a:lnTo>
                  <a:lnTo>
                    <a:pt x="1040521" y="1110101"/>
                  </a:lnTo>
                  <a:lnTo>
                    <a:pt x="993086" y="1110101"/>
                  </a:lnTo>
                  <a:lnTo>
                    <a:pt x="993086" y="1087965"/>
                  </a:lnTo>
                  <a:lnTo>
                    <a:pt x="974103" y="1087965"/>
                  </a:lnTo>
                  <a:lnTo>
                    <a:pt x="974103" y="1043683"/>
                  </a:lnTo>
                  <a:lnTo>
                    <a:pt x="869737" y="1043683"/>
                  </a:lnTo>
                  <a:lnTo>
                    <a:pt x="869737" y="1008898"/>
                  </a:lnTo>
                  <a:lnTo>
                    <a:pt x="803321" y="1008898"/>
                  </a:lnTo>
                  <a:lnTo>
                    <a:pt x="803321" y="993086"/>
                  </a:lnTo>
                  <a:lnTo>
                    <a:pt x="781182" y="993086"/>
                  </a:lnTo>
                  <a:lnTo>
                    <a:pt x="781182" y="939316"/>
                  </a:lnTo>
                  <a:lnTo>
                    <a:pt x="746393" y="939316"/>
                  </a:lnTo>
                  <a:lnTo>
                    <a:pt x="746393" y="888714"/>
                  </a:lnTo>
                  <a:lnTo>
                    <a:pt x="705279" y="888714"/>
                  </a:lnTo>
                  <a:lnTo>
                    <a:pt x="705279" y="847599"/>
                  </a:lnTo>
                  <a:lnTo>
                    <a:pt x="632536" y="847599"/>
                  </a:lnTo>
                  <a:lnTo>
                    <a:pt x="632536" y="774857"/>
                  </a:lnTo>
                  <a:lnTo>
                    <a:pt x="594584" y="774857"/>
                  </a:lnTo>
                  <a:lnTo>
                    <a:pt x="594584" y="736905"/>
                  </a:lnTo>
                  <a:lnTo>
                    <a:pt x="540819" y="736905"/>
                  </a:lnTo>
                  <a:lnTo>
                    <a:pt x="540819" y="642025"/>
                  </a:lnTo>
                  <a:lnTo>
                    <a:pt x="502867" y="642025"/>
                  </a:lnTo>
                  <a:lnTo>
                    <a:pt x="502867" y="588259"/>
                  </a:lnTo>
                  <a:lnTo>
                    <a:pt x="445938" y="588259"/>
                  </a:lnTo>
                  <a:lnTo>
                    <a:pt x="445938" y="525006"/>
                  </a:lnTo>
                  <a:lnTo>
                    <a:pt x="414312" y="525006"/>
                  </a:lnTo>
                  <a:lnTo>
                    <a:pt x="414312" y="439613"/>
                  </a:lnTo>
                  <a:lnTo>
                    <a:pt x="392173" y="439613"/>
                  </a:lnTo>
                  <a:lnTo>
                    <a:pt x="392173" y="389010"/>
                  </a:lnTo>
                  <a:lnTo>
                    <a:pt x="373196" y="389010"/>
                  </a:lnTo>
                  <a:lnTo>
                    <a:pt x="373196" y="357383"/>
                  </a:lnTo>
                  <a:lnTo>
                    <a:pt x="338407" y="357383"/>
                  </a:lnTo>
                  <a:lnTo>
                    <a:pt x="338407" y="259340"/>
                  </a:lnTo>
                  <a:lnTo>
                    <a:pt x="290967" y="259340"/>
                  </a:lnTo>
                  <a:lnTo>
                    <a:pt x="290967" y="218225"/>
                  </a:lnTo>
                  <a:lnTo>
                    <a:pt x="221388" y="218225"/>
                  </a:lnTo>
                  <a:lnTo>
                    <a:pt x="221388" y="170785"/>
                  </a:lnTo>
                  <a:lnTo>
                    <a:pt x="199249" y="170785"/>
                  </a:lnTo>
                  <a:lnTo>
                    <a:pt x="199249" y="151809"/>
                  </a:lnTo>
                  <a:lnTo>
                    <a:pt x="158134" y="151809"/>
                  </a:lnTo>
                  <a:lnTo>
                    <a:pt x="158134" y="63254"/>
                  </a:lnTo>
                  <a:lnTo>
                    <a:pt x="104368" y="63254"/>
                  </a:lnTo>
                  <a:lnTo>
                    <a:pt x="104368" y="37952"/>
                  </a:lnTo>
                  <a:lnTo>
                    <a:pt x="41115" y="37952"/>
                  </a:lnTo>
                  <a:lnTo>
                    <a:pt x="41115" y="0"/>
                  </a:lnTo>
                  <a:lnTo>
                    <a:pt x="0" y="0"/>
                  </a:lnTo>
                </a:path>
              </a:pathLst>
            </a:custGeom>
            <a:noFill/>
            <a:ln w="25400" cap="flat">
              <a:solidFill>
                <a:srgbClr val="2894FF"/>
              </a:solidFill>
              <a:prstDash val="solid"/>
              <a:miter/>
            </a:ln>
          </p:spPr>
          <p:txBody>
            <a:bodyPr rtlCol="0" anchor="ctr"/>
            <a:lstStyle/>
            <a:p>
              <a:endParaRPr lang="en-GB"/>
            </a:p>
          </p:txBody>
        </p:sp>
        <p:sp>
          <p:nvSpPr>
            <p:cNvPr id="82" name="Freeform: Shape 95">
              <a:extLst>
                <a:ext uri="{FF2B5EF4-FFF2-40B4-BE49-F238E27FC236}">
                  <a16:creationId xmlns:a16="http://schemas.microsoft.com/office/drawing/2014/main" id="{B7049427-256F-4F47-9617-B0DB1CEEF1B0}"/>
                </a:ext>
              </a:extLst>
            </p:cNvPr>
            <p:cNvSpPr/>
            <p:nvPr/>
          </p:nvSpPr>
          <p:spPr>
            <a:xfrm>
              <a:off x="6735327" y="4306128"/>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rgbClr val="2894FF"/>
              </a:solidFill>
              <a:prstDash val="solid"/>
              <a:miter/>
            </a:ln>
          </p:spPr>
          <p:txBody>
            <a:bodyPr rtlCol="0" anchor="ctr"/>
            <a:lstStyle/>
            <a:p>
              <a:endParaRPr lang="en-GB"/>
            </a:p>
          </p:txBody>
        </p:sp>
        <p:sp>
          <p:nvSpPr>
            <p:cNvPr id="83" name="Freeform: Shape 96">
              <a:extLst>
                <a:ext uri="{FF2B5EF4-FFF2-40B4-BE49-F238E27FC236}">
                  <a16:creationId xmlns:a16="http://schemas.microsoft.com/office/drawing/2014/main" id="{1195ECF7-DB27-4A1C-B196-81088F5108F5}"/>
                </a:ext>
              </a:extLst>
            </p:cNvPr>
            <p:cNvSpPr/>
            <p:nvPr/>
          </p:nvSpPr>
          <p:spPr>
            <a:xfrm>
              <a:off x="6811527" y="4344228"/>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rgbClr val="2894FF"/>
              </a:solidFill>
              <a:prstDash val="solid"/>
              <a:miter/>
            </a:ln>
          </p:spPr>
          <p:txBody>
            <a:bodyPr rtlCol="0" anchor="ctr"/>
            <a:lstStyle/>
            <a:p>
              <a:endParaRPr lang="en-GB"/>
            </a:p>
          </p:txBody>
        </p:sp>
        <p:sp>
          <p:nvSpPr>
            <p:cNvPr id="84" name="Freeform: Shape 97">
              <a:extLst>
                <a:ext uri="{FF2B5EF4-FFF2-40B4-BE49-F238E27FC236}">
                  <a16:creationId xmlns:a16="http://schemas.microsoft.com/office/drawing/2014/main" id="{7C71FD58-4495-460A-92A8-320531E3C635}"/>
                </a:ext>
              </a:extLst>
            </p:cNvPr>
            <p:cNvSpPr/>
            <p:nvPr/>
          </p:nvSpPr>
          <p:spPr>
            <a:xfrm>
              <a:off x="6849627" y="4344228"/>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rgbClr val="2894FF"/>
              </a:solidFill>
              <a:prstDash val="solid"/>
              <a:miter/>
            </a:ln>
          </p:spPr>
          <p:txBody>
            <a:bodyPr rtlCol="0" anchor="ctr"/>
            <a:lstStyle/>
            <a:p>
              <a:endParaRPr lang="en-GB"/>
            </a:p>
          </p:txBody>
        </p:sp>
        <p:sp>
          <p:nvSpPr>
            <p:cNvPr id="85" name="Freeform: Shape 98">
              <a:extLst>
                <a:ext uri="{FF2B5EF4-FFF2-40B4-BE49-F238E27FC236}">
                  <a16:creationId xmlns:a16="http://schemas.microsoft.com/office/drawing/2014/main" id="{2206020B-BCE7-4A27-B054-099AFFF0BA7F}"/>
                </a:ext>
              </a:extLst>
            </p:cNvPr>
            <p:cNvSpPr/>
            <p:nvPr/>
          </p:nvSpPr>
          <p:spPr>
            <a:xfrm>
              <a:off x="6925827" y="4344228"/>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rgbClr val="2894FF"/>
              </a:solidFill>
              <a:prstDash val="solid"/>
              <a:miter/>
            </a:ln>
          </p:spPr>
          <p:txBody>
            <a:bodyPr rtlCol="0" anchor="ctr"/>
            <a:lstStyle/>
            <a:p>
              <a:endParaRPr lang="en-GB"/>
            </a:p>
          </p:txBody>
        </p:sp>
        <p:sp>
          <p:nvSpPr>
            <p:cNvPr id="86" name="Freeform: Shape 99">
              <a:extLst>
                <a:ext uri="{FF2B5EF4-FFF2-40B4-BE49-F238E27FC236}">
                  <a16:creationId xmlns:a16="http://schemas.microsoft.com/office/drawing/2014/main" id="{9E79EB76-EEB5-484B-8A0E-AFC56E4E3CA3}"/>
                </a:ext>
              </a:extLst>
            </p:cNvPr>
            <p:cNvSpPr/>
            <p:nvPr/>
          </p:nvSpPr>
          <p:spPr>
            <a:xfrm>
              <a:off x="6963927" y="4344228"/>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rgbClr val="2894FF"/>
              </a:solidFill>
              <a:prstDash val="solid"/>
              <a:miter/>
            </a:ln>
          </p:spPr>
          <p:txBody>
            <a:bodyPr rtlCol="0" anchor="ctr"/>
            <a:lstStyle/>
            <a:p>
              <a:endParaRPr lang="en-GB"/>
            </a:p>
          </p:txBody>
        </p:sp>
        <p:sp>
          <p:nvSpPr>
            <p:cNvPr id="87" name="Freeform: Shape 100">
              <a:extLst>
                <a:ext uri="{FF2B5EF4-FFF2-40B4-BE49-F238E27FC236}">
                  <a16:creationId xmlns:a16="http://schemas.microsoft.com/office/drawing/2014/main" id="{E4166E69-E4EE-45BA-9F12-B0A512498BE6}"/>
                </a:ext>
              </a:extLst>
            </p:cNvPr>
            <p:cNvSpPr/>
            <p:nvPr/>
          </p:nvSpPr>
          <p:spPr>
            <a:xfrm>
              <a:off x="6944877" y="4344228"/>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rgbClr val="2894FF"/>
              </a:solidFill>
              <a:prstDash val="solid"/>
              <a:miter/>
            </a:ln>
          </p:spPr>
          <p:txBody>
            <a:bodyPr rtlCol="0" anchor="ctr"/>
            <a:lstStyle/>
            <a:p>
              <a:endParaRPr lang="en-GB"/>
            </a:p>
          </p:txBody>
        </p:sp>
        <p:sp>
          <p:nvSpPr>
            <p:cNvPr id="88" name="Freeform: Shape 101">
              <a:extLst>
                <a:ext uri="{FF2B5EF4-FFF2-40B4-BE49-F238E27FC236}">
                  <a16:creationId xmlns:a16="http://schemas.microsoft.com/office/drawing/2014/main" id="{4910184E-B27E-434E-B736-453E0B6971C9}"/>
                </a:ext>
              </a:extLst>
            </p:cNvPr>
            <p:cNvSpPr/>
            <p:nvPr/>
          </p:nvSpPr>
          <p:spPr>
            <a:xfrm>
              <a:off x="7230627" y="4344228"/>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5400" cap="flat">
              <a:solidFill>
                <a:srgbClr val="2894FF"/>
              </a:solidFill>
              <a:prstDash val="solid"/>
              <a:miter/>
            </a:ln>
          </p:spPr>
          <p:txBody>
            <a:bodyPr rtlCol="0" anchor="ctr"/>
            <a:lstStyle/>
            <a:p>
              <a:endParaRPr lang="en-GB"/>
            </a:p>
          </p:txBody>
        </p:sp>
        <p:sp>
          <p:nvSpPr>
            <p:cNvPr id="89" name="Freeform: Shape 102">
              <a:extLst>
                <a:ext uri="{FF2B5EF4-FFF2-40B4-BE49-F238E27FC236}">
                  <a16:creationId xmlns:a16="http://schemas.microsoft.com/office/drawing/2014/main" id="{6464E43E-4F72-417A-BC43-B22B24ADDBBD}"/>
                </a:ext>
              </a:extLst>
            </p:cNvPr>
            <p:cNvSpPr/>
            <p:nvPr/>
          </p:nvSpPr>
          <p:spPr>
            <a:xfrm>
              <a:off x="7363977" y="440138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2894FF"/>
              </a:solidFill>
              <a:prstDash val="solid"/>
              <a:miter/>
            </a:ln>
          </p:spPr>
          <p:txBody>
            <a:bodyPr rtlCol="0" anchor="ctr"/>
            <a:lstStyle/>
            <a:p>
              <a:endParaRPr lang="en-GB"/>
            </a:p>
          </p:txBody>
        </p:sp>
        <p:sp>
          <p:nvSpPr>
            <p:cNvPr id="90" name="Freeform: Shape 103">
              <a:extLst>
                <a:ext uri="{FF2B5EF4-FFF2-40B4-BE49-F238E27FC236}">
                  <a16:creationId xmlns:a16="http://schemas.microsoft.com/office/drawing/2014/main" id="{62DC7AAA-1A6B-4C7D-84A3-5C755FFD2D3F}"/>
                </a:ext>
              </a:extLst>
            </p:cNvPr>
            <p:cNvSpPr/>
            <p:nvPr/>
          </p:nvSpPr>
          <p:spPr>
            <a:xfrm>
              <a:off x="7592577" y="449663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2894FF"/>
              </a:solidFill>
              <a:prstDash val="solid"/>
              <a:miter/>
            </a:ln>
          </p:spPr>
          <p:txBody>
            <a:bodyPr rtlCol="0" anchor="ctr"/>
            <a:lstStyle/>
            <a:p>
              <a:endParaRPr lang="en-GB"/>
            </a:p>
          </p:txBody>
        </p:sp>
        <p:sp>
          <p:nvSpPr>
            <p:cNvPr id="91" name="Freeform: Shape 104">
              <a:extLst>
                <a:ext uri="{FF2B5EF4-FFF2-40B4-BE49-F238E27FC236}">
                  <a16:creationId xmlns:a16="http://schemas.microsoft.com/office/drawing/2014/main" id="{08A43941-9671-4325-93E7-4BCE63B70F48}"/>
                </a:ext>
              </a:extLst>
            </p:cNvPr>
            <p:cNvSpPr/>
            <p:nvPr/>
          </p:nvSpPr>
          <p:spPr>
            <a:xfrm>
              <a:off x="7706877" y="449663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2894FF"/>
              </a:solidFill>
              <a:prstDash val="solid"/>
              <a:miter/>
            </a:ln>
          </p:spPr>
          <p:txBody>
            <a:bodyPr rtlCol="0" anchor="ctr"/>
            <a:lstStyle/>
            <a:p>
              <a:endParaRPr lang="en-GB"/>
            </a:p>
          </p:txBody>
        </p:sp>
        <p:sp>
          <p:nvSpPr>
            <p:cNvPr id="92" name="Freeform: Shape 105">
              <a:extLst>
                <a:ext uri="{FF2B5EF4-FFF2-40B4-BE49-F238E27FC236}">
                  <a16:creationId xmlns:a16="http://schemas.microsoft.com/office/drawing/2014/main" id="{C61D05A4-FCFF-47E8-960A-CF6540491C32}"/>
                </a:ext>
              </a:extLst>
            </p:cNvPr>
            <p:cNvSpPr/>
            <p:nvPr/>
          </p:nvSpPr>
          <p:spPr>
            <a:xfrm>
              <a:off x="7744977" y="449663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2894FF"/>
              </a:solidFill>
              <a:prstDash val="solid"/>
              <a:miter/>
            </a:ln>
          </p:spPr>
          <p:txBody>
            <a:bodyPr rtlCol="0" anchor="ctr"/>
            <a:lstStyle/>
            <a:p>
              <a:endParaRPr lang="en-GB"/>
            </a:p>
          </p:txBody>
        </p:sp>
        <p:sp>
          <p:nvSpPr>
            <p:cNvPr id="93" name="Freeform: Shape 106">
              <a:extLst>
                <a:ext uri="{FF2B5EF4-FFF2-40B4-BE49-F238E27FC236}">
                  <a16:creationId xmlns:a16="http://schemas.microsoft.com/office/drawing/2014/main" id="{64E55202-3F29-4BFD-A245-F19172D443E7}"/>
                </a:ext>
              </a:extLst>
            </p:cNvPr>
            <p:cNvSpPr/>
            <p:nvPr/>
          </p:nvSpPr>
          <p:spPr>
            <a:xfrm>
              <a:off x="8068827" y="4496638"/>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5400" cap="flat">
              <a:solidFill>
                <a:srgbClr val="2894FF"/>
              </a:solidFill>
              <a:prstDash val="solid"/>
              <a:miter/>
            </a:ln>
          </p:spPr>
          <p:txBody>
            <a:bodyPr rtlCol="0" anchor="ctr"/>
            <a:lstStyle/>
            <a:p>
              <a:endParaRPr lang="en-GB"/>
            </a:p>
          </p:txBody>
        </p:sp>
      </p:grpSp>
      <p:cxnSp>
        <p:nvCxnSpPr>
          <p:cNvPr id="94" name="Straight Connector 93">
            <a:extLst>
              <a:ext uri="{FF2B5EF4-FFF2-40B4-BE49-F238E27FC236}">
                <a16:creationId xmlns:a16="http://schemas.microsoft.com/office/drawing/2014/main" id="{2962D082-F5A9-4A94-B00C-944938687349}"/>
              </a:ext>
            </a:extLst>
          </p:cNvPr>
          <p:cNvCxnSpPr>
            <a:cxnSpLocks/>
          </p:cNvCxnSpPr>
          <p:nvPr/>
        </p:nvCxnSpPr>
        <p:spPr>
          <a:xfrm flipV="1">
            <a:off x="147040" y="5125482"/>
            <a:ext cx="212872" cy="0"/>
          </a:xfrm>
          <a:prstGeom prst="line">
            <a:avLst/>
          </a:prstGeom>
          <a:noFill/>
          <a:ln w="25400" cap="flat">
            <a:solidFill>
              <a:srgbClr val="002850"/>
            </a:solidFill>
            <a:prstDash val="solid"/>
            <a:miter/>
          </a:ln>
        </p:spPr>
      </p:cxnSp>
      <p:cxnSp>
        <p:nvCxnSpPr>
          <p:cNvPr id="95" name="Straight Connector 94">
            <a:extLst>
              <a:ext uri="{FF2B5EF4-FFF2-40B4-BE49-F238E27FC236}">
                <a16:creationId xmlns:a16="http://schemas.microsoft.com/office/drawing/2014/main" id="{C59C3768-FEE4-4F86-85DD-0CF517055918}"/>
              </a:ext>
            </a:extLst>
          </p:cNvPr>
          <p:cNvCxnSpPr/>
          <p:nvPr/>
        </p:nvCxnSpPr>
        <p:spPr>
          <a:xfrm flipV="1">
            <a:off x="137748" y="5416428"/>
            <a:ext cx="212872" cy="0"/>
          </a:xfrm>
          <a:prstGeom prst="line">
            <a:avLst/>
          </a:prstGeom>
          <a:noFill/>
          <a:ln w="25400" cap="flat">
            <a:solidFill>
              <a:srgbClr val="2894FF"/>
            </a:solidFill>
            <a:prstDash val="solid"/>
            <a:miter/>
          </a:ln>
        </p:spPr>
      </p:cxnSp>
      <p:sp>
        <p:nvSpPr>
          <p:cNvPr id="96" name="TextBox 95">
            <a:extLst>
              <a:ext uri="{FF2B5EF4-FFF2-40B4-BE49-F238E27FC236}">
                <a16:creationId xmlns:a16="http://schemas.microsoft.com/office/drawing/2014/main" id="{8A049789-0B52-4FDF-B8B9-4AD1F863801B}"/>
              </a:ext>
            </a:extLst>
          </p:cNvPr>
          <p:cNvSpPr txBox="1"/>
          <p:nvPr/>
        </p:nvSpPr>
        <p:spPr>
          <a:xfrm>
            <a:off x="3479017" y="2369108"/>
            <a:ext cx="2452916" cy="307777"/>
          </a:xfrm>
          <a:prstGeom prst="rect">
            <a:avLst/>
          </a:prstGeom>
          <a:noFill/>
        </p:spPr>
        <p:txBody>
          <a:bodyPr wrap="none" rtlCol="0">
            <a:spAutoFit/>
          </a:bodyPr>
          <a:lstStyle/>
          <a:p>
            <a:r>
              <a:rPr lang="ja-JP" sz="1400">
                <a:solidFill>
                  <a:schemeClr val="tx1"/>
                </a:solidFill>
              </a:rPr>
              <a:t>HR 0.45（95%CI 0.31、0.63）</a:t>
            </a:r>
          </a:p>
        </p:txBody>
      </p:sp>
      <p:grpSp>
        <p:nvGrpSpPr>
          <p:cNvPr id="104" name="Group 103">
            <a:extLst>
              <a:ext uri="{FF2B5EF4-FFF2-40B4-BE49-F238E27FC236}">
                <a16:creationId xmlns:a16="http://schemas.microsoft.com/office/drawing/2014/main" id="{3F3EF1C0-53AE-44D8-BCE3-C54863F4B86F}"/>
              </a:ext>
            </a:extLst>
          </p:cNvPr>
          <p:cNvGrpSpPr/>
          <p:nvPr/>
        </p:nvGrpSpPr>
        <p:grpSpPr>
          <a:xfrm>
            <a:off x="5838492" y="1611118"/>
            <a:ext cx="6291767" cy="3947434"/>
            <a:chOff x="5838492" y="1366595"/>
            <a:chExt cx="6291767" cy="3947434"/>
          </a:xfrm>
        </p:grpSpPr>
        <p:sp>
          <p:nvSpPr>
            <p:cNvPr id="105" name="TextBox 104">
              <a:extLst>
                <a:ext uri="{FF2B5EF4-FFF2-40B4-BE49-F238E27FC236}">
                  <a16:creationId xmlns:a16="http://schemas.microsoft.com/office/drawing/2014/main" id="{00A4F3D2-8371-4965-AAAC-100E21F56231}"/>
                </a:ext>
              </a:extLst>
            </p:cNvPr>
            <p:cNvSpPr txBox="1"/>
            <p:nvPr/>
          </p:nvSpPr>
          <p:spPr>
            <a:xfrm>
              <a:off x="7516496" y="1366595"/>
              <a:ext cx="4613763" cy="553998"/>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ja-JP" sz="1600" b="1" i="0" u="none" strike="noStrike" cap="none" normalizeH="0" baseline="0" noProof="0">
                  <a:ln>
                    <a:noFill/>
                  </a:ln>
                  <a:solidFill>
                    <a:schemeClr val="tx1"/>
                  </a:solidFill>
                  <a:uLnTx/>
                  <a:uFillTx/>
                  <a:latin typeface="Arial"/>
                  <a:ea typeface="MS Mincho"/>
                  <a:cs typeface="Arial"/>
                  <a:sym typeface="Arial"/>
                </a:rPr>
                <a:t>ctDNA+CTAモデル（n=192）</a:t>
              </a:r>
            </a:p>
            <a:p>
              <a:pPr marL="0" marR="0" lvl="0" indent="0" algn="ctr" defTabSz="914400" rtl="0" eaLnBrk="1" fontAlgn="auto" latinLnBrk="0" hangingPunct="0">
                <a:lnSpc>
                  <a:spcPct val="100000"/>
                </a:lnSpc>
                <a:spcBef>
                  <a:spcPts val="0"/>
                </a:spcBef>
                <a:spcAft>
                  <a:spcPts val="0"/>
                </a:spcAft>
                <a:buClrTx/>
                <a:buSzTx/>
                <a:buFontTx/>
                <a:buNone/>
                <a:tabLst/>
                <a:defRPr/>
              </a:pPr>
              <a:r>
                <a:rPr lang="ja-JP" sz="1400" b="1">
                  <a:solidFill>
                    <a:schemeClr val="tx1"/>
                  </a:solidFill>
                </a:rPr>
                <a:t>（追加の臨床データセットからの機能を含む）</a:t>
              </a:r>
            </a:p>
          </p:txBody>
        </p:sp>
        <p:sp>
          <p:nvSpPr>
            <p:cNvPr id="106" name="Freeform 21">
              <a:extLst>
                <a:ext uri="{FF2B5EF4-FFF2-40B4-BE49-F238E27FC236}">
                  <a16:creationId xmlns:a16="http://schemas.microsoft.com/office/drawing/2014/main" id="{4100198F-E42F-4674-BECC-91D277BC6C3F}"/>
                </a:ext>
              </a:extLst>
            </p:cNvPr>
            <p:cNvSpPr>
              <a:spLocks/>
            </p:cNvSpPr>
            <p:nvPr/>
          </p:nvSpPr>
          <p:spPr bwMode="auto">
            <a:xfrm>
              <a:off x="8047598" y="1973336"/>
              <a:ext cx="3596640" cy="2232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7" name="Group 106">
              <a:extLst>
                <a:ext uri="{FF2B5EF4-FFF2-40B4-BE49-F238E27FC236}">
                  <a16:creationId xmlns:a16="http://schemas.microsoft.com/office/drawing/2014/main" id="{1F8CFD79-AD23-4D59-845A-39B4BB17B2C6}"/>
                </a:ext>
              </a:extLst>
            </p:cNvPr>
            <p:cNvGrpSpPr/>
            <p:nvPr/>
          </p:nvGrpSpPr>
          <p:grpSpPr>
            <a:xfrm>
              <a:off x="7248726" y="1817227"/>
              <a:ext cx="798872" cy="2426520"/>
              <a:chOff x="2965864" y="1743827"/>
              <a:chExt cx="798872" cy="2334140"/>
            </a:xfrm>
          </p:grpSpPr>
          <p:sp>
            <p:nvSpPr>
              <p:cNvPr id="149" name="Line 7">
                <a:extLst>
                  <a:ext uri="{FF2B5EF4-FFF2-40B4-BE49-F238E27FC236}">
                    <a16:creationId xmlns:a16="http://schemas.microsoft.com/office/drawing/2014/main" id="{DBEAC76E-E8D4-4BBD-AA8E-8D8AA1281EE7}"/>
                  </a:ext>
                </a:extLst>
              </p:cNvPr>
              <p:cNvSpPr>
                <a:spLocks noChangeShapeType="1"/>
              </p:cNvSpPr>
              <p:nvPr/>
            </p:nvSpPr>
            <p:spPr bwMode="auto">
              <a:xfrm>
                <a:off x="3678502" y="18985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0" name="Line 8">
                <a:extLst>
                  <a:ext uri="{FF2B5EF4-FFF2-40B4-BE49-F238E27FC236}">
                    <a16:creationId xmlns:a16="http://schemas.microsoft.com/office/drawing/2014/main" id="{5F547142-6F4D-49A1-AA3A-C9FE25C029F4}"/>
                  </a:ext>
                </a:extLst>
              </p:cNvPr>
              <p:cNvSpPr>
                <a:spLocks noChangeShapeType="1"/>
              </p:cNvSpPr>
              <p:nvPr/>
            </p:nvSpPr>
            <p:spPr bwMode="auto">
              <a:xfrm>
                <a:off x="3678502" y="239731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1" name="Line 9">
                <a:extLst>
                  <a:ext uri="{FF2B5EF4-FFF2-40B4-BE49-F238E27FC236}">
                    <a16:creationId xmlns:a16="http://schemas.microsoft.com/office/drawing/2014/main" id="{E5483588-B4E2-4ECA-8F67-C6025343C527}"/>
                  </a:ext>
                </a:extLst>
              </p:cNvPr>
              <p:cNvSpPr>
                <a:spLocks noChangeShapeType="1"/>
              </p:cNvSpPr>
              <p:nvPr/>
            </p:nvSpPr>
            <p:spPr bwMode="auto">
              <a:xfrm>
                <a:off x="3678502" y="29121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2" name="Line 10">
                <a:extLst>
                  <a:ext uri="{FF2B5EF4-FFF2-40B4-BE49-F238E27FC236}">
                    <a16:creationId xmlns:a16="http://schemas.microsoft.com/office/drawing/2014/main" id="{D355B4E5-3C15-4B4D-A90E-EF38A5C108A1}"/>
                  </a:ext>
                </a:extLst>
              </p:cNvPr>
              <p:cNvSpPr>
                <a:spLocks noChangeShapeType="1"/>
              </p:cNvSpPr>
              <p:nvPr/>
            </p:nvSpPr>
            <p:spPr bwMode="auto">
              <a:xfrm>
                <a:off x="3678502" y="341632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3" name="Line 11">
                <a:extLst>
                  <a:ext uri="{FF2B5EF4-FFF2-40B4-BE49-F238E27FC236}">
                    <a16:creationId xmlns:a16="http://schemas.microsoft.com/office/drawing/2014/main" id="{8A24F42F-7587-4A12-9A32-63BC4DE631EA}"/>
                  </a:ext>
                </a:extLst>
              </p:cNvPr>
              <p:cNvSpPr>
                <a:spLocks noChangeShapeType="1"/>
              </p:cNvSpPr>
              <p:nvPr/>
            </p:nvSpPr>
            <p:spPr bwMode="auto">
              <a:xfrm>
                <a:off x="3678502" y="392583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4" name="TextBox 153">
                <a:extLst>
                  <a:ext uri="{FF2B5EF4-FFF2-40B4-BE49-F238E27FC236}">
                    <a16:creationId xmlns:a16="http://schemas.microsoft.com/office/drawing/2014/main" id="{2C31EDFD-82A8-4CF9-BB7C-ADF9238CC753}"/>
                  </a:ext>
                </a:extLst>
              </p:cNvPr>
              <p:cNvSpPr txBox="1"/>
              <p:nvPr/>
            </p:nvSpPr>
            <p:spPr>
              <a:xfrm rot="16200000">
                <a:off x="2781135" y="2768254"/>
                <a:ext cx="67723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OS、%</a:t>
                </a:r>
              </a:p>
            </p:txBody>
          </p:sp>
          <p:sp>
            <p:nvSpPr>
              <p:cNvPr id="155" name="TextBox 154">
                <a:extLst>
                  <a:ext uri="{FF2B5EF4-FFF2-40B4-BE49-F238E27FC236}">
                    <a16:creationId xmlns:a16="http://schemas.microsoft.com/office/drawing/2014/main" id="{36F5BF5D-A547-4D32-AF31-9D71D63FA418}"/>
                  </a:ext>
                </a:extLst>
              </p:cNvPr>
              <p:cNvSpPr txBox="1"/>
              <p:nvPr/>
            </p:nvSpPr>
            <p:spPr>
              <a:xfrm>
                <a:off x="3208358" y="1743827"/>
                <a:ext cx="482824"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100</a:t>
                </a:r>
              </a:p>
            </p:txBody>
          </p:sp>
          <p:sp>
            <p:nvSpPr>
              <p:cNvPr id="156" name="TextBox 155">
                <a:extLst>
                  <a:ext uri="{FF2B5EF4-FFF2-40B4-BE49-F238E27FC236}">
                    <a16:creationId xmlns:a16="http://schemas.microsoft.com/office/drawing/2014/main" id="{BAA6B97E-0955-4D11-9C53-7099B2D90FAC}"/>
                  </a:ext>
                </a:extLst>
              </p:cNvPr>
              <p:cNvSpPr txBox="1"/>
              <p:nvPr/>
            </p:nvSpPr>
            <p:spPr>
              <a:xfrm>
                <a:off x="3307744" y="2242359"/>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75</a:t>
                </a:r>
              </a:p>
            </p:txBody>
          </p:sp>
          <p:sp>
            <p:nvSpPr>
              <p:cNvPr id="157" name="TextBox 156">
                <a:extLst>
                  <a:ext uri="{FF2B5EF4-FFF2-40B4-BE49-F238E27FC236}">
                    <a16:creationId xmlns:a16="http://schemas.microsoft.com/office/drawing/2014/main" id="{5440DF01-9366-4B99-8396-7CC60B65993C}"/>
                  </a:ext>
                </a:extLst>
              </p:cNvPr>
              <p:cNvSpPr txBox="1"/>
              <p:nvPr/>
            </p:nvSpPr>
            <p:spPr>
              <a:xfrm>
                <a:off x="3307743" y="2757010"/>
                <a:ext cx="383439"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50</a:t>
                </a:r>
              </a:p>
            </p:txBody>
          </p:sp>
          <p:sp>
            <p:nvSpPr>
              <p:cNvPr id="158" name="TextBox 157">
                <a:extLst>
                  <a:ext uri="{FF2B5EF4-FFF2-40B4-BE49-F238E27FC236}">
                    <a16:creationId xmlns:a16="http://schemas.microsoft.com/office/drawing/2014/main" id="{391630A3-9112-4A43-8D22-BC9473157E7A}"/>
                  </a:ext>
                </a:extLst>
              </p:cNvPr>
              <p:cNvSpPr txBox="1"/>
              <p:nvPr/>
            </p:nvSpPr>
            <p:spPr>
              <a:xfrm>
                <a:off x="3307743" y="3260914"/>
                <a:ext cx="383439"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25</a:t>
                </a:r>
              </a:p>
            </p:txBody>
          </p:sp>
          <p:sp>
            <p:nvSpPr>
              <p:cNvPr id="159" name="TextBox 158">
                <a:extLst>
                  <a:ext uri="{FF2B5EF4-FFF2-40B4-BE49-F238E27FC236}">
                    <a16:creationId xmlns:a16="http://schemas.microsoft.com/office/drawing/2014/main" id="{2EB26D36-1FA2-42BD-A1E1-BEA1A49C3E28}"/>
                  </a:ext>
                </a:extLst>
              </p:cNvPr>
              <p:cNvSpPr txBox="1"/>
              <p:nvPr/>
            </p:nvSpPr>
            <p:spPr>
              <a:xfrm>
                <a:off x="3407138" y="3770190"/>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grpSp>
          <p:nvGrpSpPr>
            <p:cNvPr id="108" name="Group 107">
              <a:extLst>
                <a:ext uri="{FF2B5EF4-FFF2-40B4-BE49-F238E27FC236}">
                  <a16:creationId xmlns:a16="http://schemas.microsoft.com/office/drawing/2014/main" id="{0595A7B9-97B8-42E6-A669-FCAF7E9148AB}"/>
                </a:ext>
              </a:extLst>
            </p:cNvPr>
            <p:cNvGrpSpPr/>
            <p:nvPr/>
          </p:nvGrpSpPr>
          <p:grpSpPr>
            <a:xfrm>
              <a:off x="8057258" y="4203105"/>
              <a:ext cx="3688118" cy="360147"/>
              <a:chOff x="1513339" y="4356522"/>
              <a:chExt cx="2039278" cy="360147"/>
            </a:xfrm>
          </p:grpSpPr>
          <p:sp>
            <p:nvSpPr>
              <p:cNvPr id="137" name="Line 21">
                <a:extLst>
                  <a:ext uri="{FF2B5EF4-FFF2-40B4-BE49-F238E27FC236}">
                    <a16:creationId xmlns:a16="http://schemas.microsoft.com/office/drawing/2014/main" id="{BB00E682-1B2A-46C3-8264-A3A69A7EF518}"/>
                  </a:ext>
                </a:extLst>
              </p:cNvPr>
              <p:cNvSpPr>
                <a:spLocks noChangeShapeType="1"/>
              </p:cNvSpPr>
              <p:nvPr/>
            </p:nvSpPr>
            <p:spPr bwMode="auto">
              <a:xfrm>
                <a:off x="348067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8" name="TextBox 137">
                <a:extLst>
                  <a:ext uri="{FF2B5EF4-FFF2-40B4-BE49-F238E27FC236}">
                    <a16:creationId xmlns:a16="http://schemas.microsoft.com/office/drawing/2014/main" id="{4E3136F3-8C72-4AAD-923B-39635692D608}"/>
                  </a:ext>
                </a:extLst>
              </p:cNvPr>
              <p:cNvSpPr txBox="1"/>
              <p:nvPr/>
            </p:nvSpPr>
            <p:spPr>
              <a:xfrm>
                <a:off x="3402510" y="4428522"/>
                <a:ext cx="15010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50</a:t>
                </a:r>
              </a:p>
            </p:txBody>
          </p:sp>
          <p:sp>
            <p:nvSpPr>
              <p:cNvPr id="139" name="Line 21">
                <a:extLst>
                  <a:ext uri="{FF2B5EF4-FFF2-40B4-BE49-F238E27FC236}">
                    <a16:creationId xmlns:a16="http://schemas.microsoft.com/office/drawing/2014/main" id="{A10DDAA5-2DE6-46AB-A219-FADEF281E992}"/>
                  </a:ext>
                </a:extLst>
              </p:cNvPr>
              <p:cNvSpPr>
                <a:spLocks noChangeShapeType="1"/>
              </p:cNvSpPr>
              <p:nvPr/>
            </p:nvSpPr>
            <p:spPr bwMode="auto">
              <a:xfrm>
                <a:off x="3105040"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40" name="TextBox 139">
                <a:extLst>
                  <a:ext uri="{FF2B5EF4-FFF2-40B4-BE49-F238E27FC236}">
                    <a16:creationId xmlns:a16="http://schemas.microsoft.com/office/drawing/2014/main" id="{518DD079-0A1B-4A78-A3CC-23C48A922E12}"/>
                  </a:ext>
                </a:extLst>
              </p:cNvPr>
              <p:cNvSpPr txBox="1"/>
              <p:nvPr/>
            </p:nvSpPr>
            <p:spPr>
              <a:xfrm>
                <a:off x="3026873" y="4428522"/>
                <a:ext cx="15010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40</a:t>
                </a:r>
              </a:p>
            </p:txBody>
          </p:sp>
          <p:sp>
            <p:nvSpPr>
              <p:cNvPr id="141" name="Line 21">
                <a:extLst>
                  <a:ext uri="{FF2B5EF4-FFF2-40B4-BE49-F238E27FC236}">
                    <a16:creationId xmlns:a16="http://schemas.microsoft.com/office/drawing/2014/main" id="{DA70F38D-3C28-4BFD-BB6D-B4E0F7DDA0B0}"/>
                  </a:ext>
                </a:extLst>
              </p:cNvPr>
              <p:cNvSpPr>
                <a:spLocks noChangeShapeType="1"/>
              </p:cNvSpPr>
              <p:nvPr/>
            </p:nvSpPr>
            <p:spPr bwMode="auto">
              <a:xfrm>
                <a:off x="272940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42" name="TextBox 141">
                <a:extLst>
                  <a:ext uri="{FF2B5EF4-FFF2-40B4-BE49-F238E27FC236}">
                    <a16:creationId xmlns:a16="http://schemas.microsoft.com/office/drawing/2014/main" id="{429ABF42-FBC1-41A3-A34A-E4FB1C42AC21}"/>
                  </a:ext>
                </a:extLst>
              </p:cNvPr>
              <p:cNvSpPr txBox="1"/>
              <p:nvPr/>
            </p:nvSpPr>
            <p:spPr>
              <a:xfrm>
                <a:off x="2651238" y="4428522"/>
                <a:ext cx="15010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a:t>
                </a:r>
              </a:p>
            </p:txBody>
          </p:sp>
          <p:sp>
            <p:nvSpPr>
              <p:cNvPr id="143" name="Line 21">
                <a:extLst>
                  <a:ext uri="{FF2B5EF4-FFF2-40B4-BE49-F238E27FC236}">
                    <a16:creationId xmlns:a16="http://schemas.microsoft.com/office/drawing/2014/main" id="{C5E0AE56-E902-43BE-8F8E-3832DEBD42B4}"/>
                  </a:ext>
                </a:extLst>
              </p:cNvPr>
              <p:cNvSpPr>
                <a:spLocks noChangeShapeType="1"/>
              </p:cNvSpPr>
              <p:nvPr/>
            </p:nvSpPr>
            <p:spPr bwMode="auto">
              <a:xfrm>
                <a:off x="235376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44" name="TextBox 143">
                <a:extLst>
                  <a:ext uri="{FF2B5EF4-FFF2-40B4-BE49-F238E27FC236}">
                    <a16:creationId xmlns:a16="http://schemas.microsoft.com/office/drawing/2014/main" id="{28CC8139-71FB-4E26-8488-01517671D02C}"/>
                  </a:ext>
                </a:extLst>
              </p:cNvPr>
              <p:cNvSpPr txBox="1"/>
              <p:nvPr/>
            </p:nvSpPr>
            <p:spPr>
              <a:xfrm>
                <a:off x="2275601" y="4428522"/>
                <a:ext cx="15010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145" name="Line 21">
                <a:extLst>
                  <a:ext uri="{FF2B5EF4-FFF2-40B4-BE49-F238E27FC236}">
                    <a16:creationId xmlns:a16="http://schemas.microsoft.com/office/drawing/2014/main" id="{68FB90B2-67BB-4B44-9833-A8AD65FED4A8}"/>
                  </a:ext>
                </a:extLst>
              </p:cNvPr>
              <p:cNvSpPr>
                <a:spLocks noChangeShapeType="1"/>
              </p:cNvSpPr>
              <p:nvPr/>
            </p:nvSpPr>
            <p:spPr bwMode="auto">
              <a:xfrm>
                <a:off x="197812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46" name="TextBox 145">
                <a:extLst>
                  <a:ext uri="{FF2B5EF4-FFF2-40B4-BE49-F238E27FC236}">
                    <a16:creationId xmlns:a16="http://schemas.microsoft.com/office/drawing/2014/main" id="{0140AC8E-0082-4332-A999-867F184BE9A6}"/>
                  </a:ext>
                </a:extLst>
              </p:cNvPr>
              <p:cNvSpPr txBox="1"/>
              <p:nvPr/>
            </p:nvSpPr>
            <p:spPr>
              <a:xfrm>
                <a:off x="1899965" y="4428522"/>
                <a:ext cx="15010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147" name="Line 21">
                <a:extLst>
                  <a:ext uri="{FF2B5EF4-FFF2-40B4-BE49-F238E27FC236}">
                    <a16:creationId xmlns:a16="http://schemas.microsoft.com/office/drawing/2014/main" id="{0D41B3E5-C7D4-4D09-9A00-00026A9FBDD2}"/>
                  </a:ext>
                </a:extLst>
              </p:cNvPr>
              <p:cNvSpPr>
                <a:spLocks noChangeShapeType="1"/>
              </p:cNvSpPr>
              <p:nvPr/>
            </p:nvSpPr>
            <p:spPr bwMode="auto">
              <a:xfrm>
                <a:off x="160249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48" name="TextBox 147">
                <a:extLst>
                  <a:ext uri="{FF2B5EF4-FFF2-40B4-BE49-F238E27FC236}">
                    <a16:creationId xmlns:a16="http://schemas.microsoft.com/office/drawing/2014/main" id="{FCEAEBD1-73DA-4746-8108-E321BF9DB7B3}"/>
                  </a:ext>
                </a:extLst>
              </p:cNvPr>
              <p:cNvSpPr txBox="1"/>
              <p:nvPr/>
            </p:nvSpPr>
            <p:spPr>
              <a:xfrm>
                <a:off x="1513339" y="4428522"/>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109" name="TextBox 108">
              <a:extLst>
                <a:ext uri="{FF2B5EF4-FFF2-40B4-BE49-F238E27FC236}">
                  <a16:creationId xmlns:a16="http://schemas.microsoft.com/office/drawing/2014/main" id="{0E230E70-440F-419D-A6CA-7058A01CC77E}"/>
                </a:ext>
              </a:extLst>
            </p:cNvPr>
            <p:cNvSpPr txBox="1"/>
            <p:nvPr/>
          </p:nvSpPr>
          <p:spPr>
            <a:xfrm>
              <a:off x="9297889" y="4484680"/>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経過期間、月</a:t>
              </a:r>
            </a:p>
          </p:txBody>
        </p:sp>
        <p:grpSp>
          <p:nvGrpSpPr>
            <p:cNvPr id="110" name="Group 109">
              <a:extLst>
                <a:ext uri="{FF2B5EF4-FFF2-40B4-BE49-F238E27FC236}">
                  <a16:creationId xmlns:a16="http://schemas.microsoft.com/office/drawing/2014/main" id="{8582D39D-0BBC-4AB4-9B5F-B6750D04950D}"/>
                </a:ext>
              </a:extLst>
            </p:cNvPr>
            <p:cNvGrpSpPr/>
            <p:nvPr/>
          </p:nvGrpSpPr>
          <p:grpSpPr>
            <a:xfrm>
              <a:off x="8077132" y="4736885"/>
              <a:ext cx="3618551" cy="288147"/>
              <a:chOff x="4102791" y="5402845"/>
              <a:chExt cx="3618551" cy="288147"/>
            </a:xfrm>
          </p:grpSpPr>
          <p:sp>
            <p:nvSpPr>
              <p:cNvPr id="131" name="TextBox 130">
                <a:extLst>
                  <a:ext uri="{FF2B5EF4-FFF2-40B4-BE49-F238E27FC236}">
                    <a16:creationId xmlns:a16="http://schemas.microsoft.com/office/drawing/2014/main" id="{6C4118DF-C5CE-4ABA-8FDC-6376D36FD2F2}"/>
                  </a:ext>
                </a:extLst>
              </p:cNvPr>
              <p:cNvSpPr txBox="1"/>
              <p:nvPr/>
            </p:nvSpPr>
            <p:spPr>
              <a:xfrm>
                <a:off x="7549253" y="5402845"/>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0</a:t>
                </a:r>
              </a:p>
            </p:txBody>
          </p:sp>
          <p:sp>
            <p:nvSpPr>
              <p:cNvPr id="132" name="TextBox 131">
                <a:extLst>
                  <a:ext uri="{FF2B5EF4-FFF2-40B4-BE49-F238E27FC236}">
                    <a16:creationId xmlns:a16="http://schemas.microsoft.com/office/drawing/2014/main" id="{2206F7F9-6556-4851-A5FE-86694D35D509}"/>
                  </a:ext>
                </a:extLst>
              </p:cNvPr>
              <p:cNvSpPr txBox="1"/>
              <p:nvPr/>
            </p:nvSpPr>
            <p:spPr>
              <a:xfrm>
                <a:off x="6820205" y="5402845"/>
                <a:ext cx="271475"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16</a:t>
                </a:r>
              </a:p>
            </p:txBody>
          </p:sp>
          <p:sp>
            <p:nvSpPr>
              <p:cNvPr id="133" name="TextBox 132">
                <a:extLst>
                  <a:ext uri="{FF2B5EF4-FFF2-40B4-BE49-F238E27FC236}">
                    <a16:creationId xmlns:a16="http://schemas.microsoft.com/office/drawing/2014/main" id="{49FA02BF-834E-4941-85C0-E267652C7A14}"/>
                  </a:ext>
                </a:extLst>
              </p:cNvPr>
              <p:cNvSpPr txBox="1"/>
              <p:nvPr/>
            </p:nvSpPr>
            <p:spPr>
              <a:xfrm>
                <a:off x="6140853" y="5402845"/>
                <a:ext cx="271475"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46</a:t>
                </a:r>
              </a:p>
            </p:txBody>
          </p:sp>
          <p:sp>
            <p:nvSpPr>
              <p:cNvPr id="134" name="TextBox 133">
                <a:extLst>
                  <a:ext uri="{FF2B5EF4-FFF2-40B4-BE49-F238E27FC236}">
                    <a16:creationId xmlns:a16="http://schemas.microsoft.com/office/drawing/2014/main" id="{5007EDA3-8F21-4D57-91C2-1E7DDB4EF37D}"/>
                  </a:ext>
                </a:extLst>
              </p:cNvPr>
              <p:cNvSpPr txBox="1"/>
              <p:nvPr/>
            </p:nvSpPr>
            <p:spPr>
              <a:xfrm>
                <a:off x="5461499" y="5402845"/>
                <a:ext cx="271475"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65</a:t>
                </a:r>
              </a:p>
            </p:txBody>
          </p:sp>
          <p:sp>
            <p:nvSpPr>
              <p:cNvPr id="135" name="TextBox 134">
                <a:extLst>
                  <a:ext uri="{FF2B5EF4-FFF2-40B4-BE49-F238E27FC236}">
                    <a16:creationId xmlns:a16="http://schemas.microsoft.com/office/drawing/2014/main" id="{957CA177-D4B3-4E6C-B880-F91DF456668F}"/>
                  </a:ext>
                </a:extLst>
              </p:cNvPr>
              <p:cNvSpPr txBox="1"/>
              <p:nvPr/>
            </p:nvSpPr>
            <p:spPr>
              <a:xfrm>
                <a:off x="4782145" y="5402845"/>
                <a:ext cx="271475"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82</a:t>
                </a:r>
              </a:p>
            </p:txBody>
          </p:sp>
          <p:sp>
            <p:nvSpPr>
              <p:cNvPr id="136" name="TextBox 135">
                <a:extLst>
                  <a:ext uri="{FF2B5EF4-FFF2-40B4-BE49-F238E27FC236}">
                    <a16:creationId xmlns:a16="http://schemas.microsoft.com/office/drawing/2014/main" id="{C65EA344-8D21-4AF9-BA8F-8799B83B5026}"/>
                  </a:ext>
                </a:extLst>
              </p:cNvPr>
              <p:cNvSpPr txBox="1"/>
              <p:nvPr/>
            </p:nvSpPr>
            <p:spPr>
              <a:xfrm>
                <a:off x="4102791" y="5402845"/>
                <a:ext cx="271475"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96</a:t>
                </a:r>
              </a:p>
            </p:txBody>
          </p:sp>
        </p:grpSp>
        <p:grpSp>
          <p:nvGrpSpPr>
            <p:cNvPr id="111" name="Group 110">
              <a:extLst>
                <a:ext uri="{FF2B5EF4-FFF2-40B4-BE49-F238E27FC236}">
                  <a16:creationId xmlns:a16="http://schemas.microsoft.com/office/drawing/2014/main" id="{37EE443C-F220-4C15-883D-FCB671E0BC35}"/>
                </a:ext>
              </a:extLst>
            </p:cNvPr>
            <p:cNvGrpSpPr/>
            <p:nvPr/>
          </p:nvGrpSpPr>
          <p:grpSpPr>
            <a:xfrm>
              <a:off x="8077132" y="5016067"/>
              <a:ext cx="3618551" cy="288147"/>
              <a:chOff x="4102791" y="5402845"/>
              <a:chExt cx="3618551" cy="288147"/>
            </a:xfrm>
          </p:grpSpPr>
          <p:sp>
            <p:nvSpPr>
              <p:cNvPr id="125" name="TextBox 124">
                <a:extLst>
                  <a:ext uri="{FF2B5EF4-FFF2-40B4-BE49-F238E27FC236}">
                    <a16:creationId xmlns:a16="http://schemas.microsoft.com/office/drawing/2014/main" id="{B32EB6C4-B469-4EA2-A503-5354725572E5}"/>
                  </a:ext>
                </a:extLst>
              </p:cNvPr>
              <p:cNvSpPr txBox="1"/>
              <p:nvPr/>
            </p:nvSpPr>
            <p:spPr>
              <a:xfrm>
                <a:off x="7549253" y="5402845"/>
                <a:ext cx="172089" cy="288147"/>
              </a:xfrm>
              <a:prstGeom prst="rect">
                <a:avLst/>
              </a:prstGeom>
              <a:noFill/>
            </p:spPr>
            <p:txBody>
              <a:bodyPr wrap="none" lIns="36000" tIns="36000" rIns="36000" bIns="36000" rtlCol="0" anchor="t" anchorCtr="0">
                <a:spAutoFit/>
              </a:bodyPr>
              <a:lstStyle/>
              <a:p>
                <a:pPr algn="ctr"/>
                <a:r>
                  <a:rPr lang="ja-JP" sz="1400">
                    <a:solidFill>
                      <a:srgbClr val="FFC000"/>
                    </a:solidFill>
                    <a:latin typeface="Arial" panose="020B0604020202020204" pitchFamily="34" charset="0"/>
                    <a:ea typeface="MS Mincho"/>
                    <a:cs typeface="Arial" panose="020B0604020202020204" pitchFamily="34" charset="0"/>
                  </a:rPr>
                  <a:t>0</a:t>
                </a:r>
              </a:p>
            </p:txBody>
          </p:sp>
          <p:sp>
            <p:nvSpPr>
              <p:cNvPr id="126" name="TextBox 125">
                <a:extLst>
                  <a:ext uri="{FF2B5EF4-FFF2-40B4-BE49-F238E27FC236}">
                    <a16:creationId xmlns:a16="http://schemas.microsoft.com/office/drawing/2014/main" id="{9603C9EF-7E11-4C65-BD95-E4CF770F5A81}"/>
                  </a:ext>
                </a:extLst>
              </p:cNvPr>
              <p:cNvSpPr txBox="1"/>
              <p:nvPr/>
            </p:nvSpPr>
            <p:spPr>
              <a:xfrm>
                <a:off x="6869898" y="5402845"/>
                <a:ext cx="172089" cy="288147"/>
              </a:xfrm>
              <a:prstGeom prst="rect">
                <a:avLst/>
              </a:prstGeom>
              <a:noFill/>
            </p:spPr>
            <p:txBody>
              <a:bodyPr wrap="none" lIns="36000" tIns="36000" rIns="36000" bIns="36000" rtlCol="0" anchor="t" anchorCtr="0">
                <a:spAutoFit/>
              </a:bodyPr>
              <a:lstStyle/>
              <a:p>
                <a:pPr algn="ctr"/>
                <a:r>
                  <a:rPr lang="ja-JP" sz="1400">
                    <a:solidFill>
                      <a:srgbClr val="FFC000"/>
                    </a:solidFill>
                    <a:latin typeface="Arial" panose="020B0604020202020204" pitchFamily="34" charset="0"/>
                    <a:ea typeface="MS Mincho"/>
                    <a:cs typeface="Arial" panose="020B0604020202020204" pitchFamily="34" charset="0"/>
                  </a:rPr>
                  <a:t>6</a:t>
                </a:r>
              </a:p>
            </p:txBody>
          </p:sp>
          <p:sp>
            <p:nvSpPr>
              <p:cNvPr id="127" name="TextBox 126">
                <a:extLst>
                  <a:ext uri="{FF2B5EF4-FFF2-40B4-BE49-F238E27FC236}">
                    <a16:creationId xmlns:a16="http://schemas.microsoft.com/office/drawing/2014/main" id="{5CA9DC19-1653-4C04-B45E-450DFFCAFA5C}"/>
                  </a:ext>
                </a:extLst>
              </p:cNvPr>
              <p:cNvSpPr txBox="1"/>
              <p:nvPr/>
            </p:nvSpPr>
            <p:spPr>
              <a:xfrm>
                <a:off x="6140853" y="5402845"/>
                <a:ext cx="271475" cy="288147"/>
              </a:xfrm>
              <a:prstGeom prst="rect">
                <a:avLst/>
              </a:prstGeom>
              <a:noFill/>
            </p:spPr>
            <p:txBody>
              <a:bodyPr wrap="none" lIns="36000" tIns="36000" rIns="36000" bIns="36000" rtlCol="0" anchor="t" anchorCtr="0">
                <a:spAutoFit/>
              </a:bodyPr>
              <a:lstStyle/>
              <a:p>
                <a:pPr algn="ctr"/>
                <a:r>
                  <a:rPr lang="ja-JP" sz="1400">
                    <a:solidFill>
                      <a:srgbClr val="FFC000"/>
                    </a:solidFill>
                    <a:latin typeface="Arial" panose="020B0604020202020204" pitchFamily="34" charset="0"/>
                    <a:ea typeface="MS Mincho"/>
                    <a:cs typeface="Arial" panose="020B0604020202020204" pitchFamily="34" charset="0"/>
                  </a:rPr>
                  <a:t>16</a:t>
                </a:r>
              </a:p>
            </p:txBody>
          </p:sp>
          <p:sp>
            <p:nvSpPr>
              <p:cNvPr id="128" name="TextBox 127">
                <a:extLst>
                  <a:ext uri="{FF2B5EF4-FFF2-40B4-BE49-F238E27FC236}">
                    <a16:creationId xmlns:a16="http://schemas.microsoft.com/office/drawing/2014/main" id="{864B95E9-F2F6-4078-85E1-AF19ADC5C7E5}"/>
                  </a:ext>
                </a:extLst>
              </p:cNvPr>
              <p:cNvSpPr txBox="1"/>
              <p:nvPr/>
            </p:nvSpPr>
            <p:spPr>
              <a:xfrm>
                <a:off x="5461499" y="5402845"/>
                <a:ext cx="271475" cy="288147"/>
              </a:xfrm>
              <a:prstGeom prst="rect">
                <a:avLst/>
              </a:prstGeom>
              <a:noFill/>
            </p:spPr>
            <p:txBody>
              <a:bodyPr wrap="none" lIns="36000" tIns="36000" rIns="36000" bIns="36000" rtlCol="0" anchor="t" anchorCtr="0">
                <a:spAutoFit/>
              </a:bodyPr>
              <a:lstStyle/>
              <a:p>
                <a:pPr algn="ctr"/>
                <a:r>
                  <a:rPr lang="ja-JP" sz="1400">
                    <a:solidFill>
                      <a:srgbClr val="FFC000"/>
                    </a:solidFill>
                    <a:latin typeface="Arial" panose="020B0604020202020204" pitchFamily="34" charset="0"/>
                    <a:ea typeface="MS Mincho"/>
                    <a:cs typeface="Arial" panose="020B0604020202020204" pitchFamily="34" charset="0"/>
                  </a:rPr>
                  <a:t>34</a:t>
                </a:r>
              </a:p>
            </p:txBody>
          </p:sp>
          <p:sp>
            <p:nvSpPr>
              <p:cNvPr id="129" name="TextBox 128">
                <a:extLst>
                  <a:ext uri="{FF2B5EF4-FFF2-40B4-BE49-F238E27FC236}">
                    <a16:creationId xmlns:a16="http://schemas.microsoft.com/office/drawing/2014/main" id="{CA2B2FF1-900E-4A3C-B643-5114FBD9DDE9}"/>
                  </a:ext>
                </a:extLst>
              </p:cNvPr>
              <p:cNvSpPr txBox="1"/>
              <p:nvPr/>
            </p:nvSpPr>
            <p:spPr>
              <a:xfrm>
                <a:off x="4782145" y="5402845"/>
                <a:ext cx="271475" cy="288147"/>
              </a:xfrm>
              <a:prstGeom prst="rect">
                <a:avLst/>
              </a:prstGeom>
              <a:noFill/>
            </p:spPr>
            <p:txBody>
              <a:bodyPr wrap="none" lIns="36000" tIns="36000" rIns="36000" bIns="36000" rtlCol="0" anchor="t" anchorCtr="0">
                <a:spAutoFit/>
              </a:bodyPr>
              <a:lstStyle/>
              <a:p>
                <a:pPr algn="ctr"/>
                <a:r>
                  <a:rPr lang="ja-JP" sz="1400">
                    <a:solidFill>
                      <a:srgbClr val="FFC000"/>
                    </a:solidFill>
                    <a:latin typeface="Arial" panose="020B0604020202020204" pitchFamily="34" charset="0"/>
                    <a:ea typeface="MS Mincho"/>
                    <a:cs typeface="Arial" panose="020B0604020202020204" pitchFamily="34" charset="0"/>
                  </a:rPr>
                  <a:t>56</a:t>
                </a:r>
              </a:p>
            </p:txBody>
          </p:sp>
          <p:sp>
            <p:nvSpPr>
              <p:cNvPr id="130" name="TextBox 129">
                <a:extLst>
                  <a:ext uri="{FF2B5EF4-FFF2-40B4-BE49-F238E27FC236}">
                    <a16:creationId xmlns:a16="http://schemas.microsoft.com/office/drawing/2014/main" id="{AE237A2F-EA3C-4C16-A88B-4E6BD01C71FF}"/>
                  </a:ext>
                </a:extLst>
              </p:cNvPr>
              <p:cNvSpPr txBox="1"/>
              <p:nvPr/>
            </p:nvSpPr>
            <p:spPr>
              <a:xfrm>
                <a:off x="4102791" y="5402845"/>
                <a:ext cx="271475" cy="288147"/>
              </a:xfrm>
              <a:prstGeom prst="rect">
                <a:avLst/>
              </a:prstGeom>
              <a:noFill/>
            </p:spPr>
            <p:txBody>
              <a:bodyPr wrap="none" lIns="36000" tIns="36000" rIns="36000" bIns="36000" rtlCol="0" anchor="t" anchorCtr="0">
                <a:spAutoFit/>
              </a:bodyPr>
              <a:lstStyle/>
              <a:p>
                <a:pPr algn="ctr"/>
                <a:r>
                  <a:rPr lang="ja-JP" sz="1400">
                    <a:solidFill>
                      <a:srgbClr val="FFC000"/>
                    </a:solidFill>
                    <a:latin typeface="Arial" panose="020B0604020202020204" pitchFamily="34" charset="0"/>
                    <a:ea typeface="MS Mincho"/>
                    <a:cs typeface="Arial" panose="020B0604020202020204" pitchFamily="34" charset="0"/>
                  </a:rPr>
                  <a:t>96</a:t>
                </a:r>
              </a:p>
            </p:txBody>
          </p:sp>
        </p:grpSp>
        <p:sp>
          <p:nvSpPr>
            <p:cNvPr id="112" name="TextBox 111">
              <a:extLst>
                <a:ext uri="{FF2B5EF4-FFF2-40B4-BE49-F238E27FC236}">
                  <a16:creationId xmlns:a16="http://schemas.microsoft.com/office/drawing/2014/main" id="{235C32D7-EAEA-4F6B-A5D2-2A228E600FB9}"/>
                </a:ext>
              </a:extLst>
            </p:cNvPr>
            <p:cNvSpPr txBox="1"/>
            <p:nvPr/>
          </p:nvSpPr>
          <p:spPr>
            <a:xfrm>
              <a:off x="7095116" y="4492504"/>
              <a:ext cx="990977" cy="307777"/>
            </a:xfrm>
            <a:prstGeom prst="rect">
              <a:avLst/>
            </a:prstGeom>
            <a:noFill/>
          </p:spPr>
          <p:txBody>
            <a:bodyPr wrap="none" rtlCol="0">
              <a:spAutoFit/>
            </a:bodyPr>
            <a:lstStyle/>
            <a:p>
              <a:pPr algn="r"/>
              <a:r>
                <a:rPr lang="ja-JP" sz="1400">
                  <a:solidFill>
                    <a:schemeClr val="tx1"/>
                  </a:solidFill>
                </a:rPr>
                <a:t>リスク有患者数</a:t>
              </a:r>
            </a:p>
          </p:txBody>
        </p:sp>
        <p:sp>
          <p:nvSpPr>
            <p:cNvPr id="113" name="TextBox 112">
              <a:extLst>
                <a:ext uri="{FF2B5EF4-FFF2-40B4-BE49-F238E27FC236}">
                  <a16:creationId xmlns:a16="http://schemas.microsoft.com/office/drawing/2014/main" id="{4D69F82A-C3D6-4B59-BAA4-C6187E2CB48F}"/>
                </a:ext>
              </a:extLst>
            </p:cNvPr>
            <p:cNvSpPr txBox="1"/>
            <p:nvPr/>
          </p:nvSpPr>
          <p:spPr>
            <a:xfrm>
              <a:off x="6153933" y="4727070"/>
              <a:ext cx="1940788" cy="307777"/>
            </a:xfrm>
            <a:prstGeom prst="rect">
              <a:avLst/>
            </a:prstGeom>
            <a:noFill/>
          </p:spPr>
          <p:txBody>
            <a:bodyPr wrap="none" rtlCol="0">
              <a:spAutoFit/>
            </a:bodyPr>
            <a:lstStyle/>
            <a:p>
              <a:pPr algn="r"/>
              <a:r>
                <a:rPr lang="ja-JP" sz="1400">
                  <a:solidFill>
                    <a:srgbClr val="FF6600"/>
                  </a:solidFill>
                </a:rPr>
                <a:t>ctDNA+CTA：低リスク</a:t>
              </a:r>
            </a:p>
          </p:txBody>
        </p:sp>
        <p:sp>
          <p:nvSpPr>
            <p:cNvPr id="114" name="TextBox 113">
              <a:extLst>
                <a:ext uri="{FF2B5EF4-FFF2-40B4-BE49-F238E27FC236}">
                  <a16:creationId xmlns:a16="http://schemas.microsoft.com/office/drawing/2014/main" id="{1061EE65-C729-4242-8D1A-8E35AEAE78F1}"/>
                </a:ext>
              </a:extLst>
            </p:cNvPr>
            <p:cNvSpPr txBox="1"/>
            <p:nvPr/>
          </p:nvSpPr>
          <p:spPr>
            <a:xfrm>
              <a:off x="6085004" y="5006252"/>
              <a:ext cx="2009717" cy="307777"/>
            </a:xfrm>
            <a:prstGeom prst="rect">
              <a:avLst/>
            </a:prstGeom>
            <a:noFill/>
          </p:spPr>
          <p:txBody>
            <a:bodyPr wrap="none" rtlCol="0">
              <a:spAutoFit/>
            </a:bodyPr>
            <a:lstStyle/>
            <a:p>
              <a:pPr algn="r"/>
              <a:r>
                <a:rPr lang="ja-JP" sz="1400">
                  <a:solidFill>
                    <a:srgbClr val="FFC000"/>
                  </a:solidFill>
                </a:rPr>
                <a:t>ctDNA+CTA：高リスク</a:t>
              </a:r>
            </a:p>
          </p:txBody>
        </p:sp>
        <p:cxnSp>
          <p:nvCxnSpPr>
            <p:cNvPr id="115" name="Straight Connector 114">
              <a:extLst>
                <a:ext uri="{FF2B5EF4-FFF2-40B4-BE49-F238E27FC236}">
                  <a16:creationId xmlns:a16="http://schemas.microsoft.com/office/drawing/2014/main" id="{7439BD40-0F87-4935-AFAF-B812284CAE33}"/>
                </a:ext>
              </a:extLst>
            </p:cNvPr>
            <p:cNvCxnSpPr>
              <a:cxnSpLocks/>
            </p:cNvCxnSpPr>
            <p:nvPr/>
          </p:nvCxnSpPr>
          <p:spPr>
            <a:xfrm flipH="1">
              <a:off x="5838492" y="4880959"/>
              <a:ext cx="237060" cy="0"/>
            </a:xfrm>
            <a:prstGeom prst="line">
              <a:avLst/>
            </a:prstGeom>
            <a:noFill/>
            <a:ln w="25400" cap="flat">
              <a:solidFill>
                <a:srgbClr val="FF6600"/>
              </a:solidFill>
              <a:prstDash val="solid"/>
              <a:miter/>
            </a:ln>
          </p:spPr>
        </p:cxnSp>
        <p:cxnSp>
          <p:nvCxnSpPr>
            <p:cNvPr id="116" name="Straight Connector 115">
              <a:extLst>
                <a:ext uri="{FF2B5EF4-FFF2-40B4-BE49-F238E27FC236}">
                  <a16:creationId xmlns:a16="http://schemas.microsoft.com/office/drawing/2014/main" id="{4DC53AD4-DEFC-4DFA-9245-BC105FF969FA}"/>
                </a:ext>
              </a:extLst>
            </p:cNvPr>
            <p:cNvCxnSpPr>
              <a:cxnSpLocks/>
            </p:cNvCxnSpPr>
            <p:nvPr/>
          </p:nvCxnSpPr>
          <p:spPr>
            <a:xfrm flipV="1">
              <a:off x="5847201" y="5171905"/>
              <a:ext cx="212872" cy="0"/>
            </a:xfrm>
            <a:prstGeom prst="line">
              <a:avLst/>
            </a:prstGeom>
            <a:noFill/>
            <a:ln w="25400" cap="flat">
              <a:solidFill>
                <a:srgbClr val="FFC000"/>
              </a:solidFill>
              <a:prstDash val="solid"/>
              <a:miter/>
            </a:ln>
          </p:spPr>
        </p:cxnSp>
      </p:grpSp>
      <p:grpSp>
        <p:nvGrpSpPr>
          <p:cNvPr id="160" name="Group 159">
            <a:extLst>
              <a:ext uri="{FF2B5EF4-FFF2-40B4-BE49-F238E27FC236}">
                <a16:creationId xmlns:a16="http://schemas.microsoft.com/office/drawing/2014/main" id="{0AC1300A-3273-4FB7-9B49-71570670352C}"/>
              </a:ext>
            </a:extLst>
          </p:cNvPr>
          <p:cNvGrpSpPr/>
          <p:nvPr/>
        </p:nvGrpSpPr>
        <p:grpSpPr>
          <a:xfrm>
            <a:off x="8235711" y="2229541"/>
            <a:ext cx="3151956" cy="1354019"/>
            <a:chOff x="4114800" y="2571750"/>
            <a:chExt cx="3959313" cy="1710308"/>
          </a:xfrm>
        </p:grpSpPr>
        <p:sp>
          <p:nvSpPr>
            <p:cNvPr id="161" name="Freeform: Shape 228">
              <a:extLst>
                <a:ext uri="{FF2B5EF4-FFF2-40B4-BE49-F238E27FC236}">
                  <a16:creationId xmlns:a16="http://schemas.microsoft.com/office/drawing/2014/main" id="{8B844D9B-2A4D-4377-BCFA-9FF734D95F5F}"/>
                </a:ext>
              </a:extLst>
            </p:cNvPr>
            <p:cNvSpPr/>
            <p:nvPr/>
          </p:nvSpPr>
          <p:spPr>
            <a:xfrm>
              <a:off x="4114800" y="2594433"/>
              <a:ext cx="3959313" cy="1661869"/>
            </a:xfrm>
            <a:custGeom>
              <a:avLst/>
              <a:gdLst>
                <a:gd name="connsiteX0" fmla="*/ 3959314 w 3959313"/>
                <a:gd name="connsiteY0" fmla="*/ 1661870 h 1661869"/>
                <a:gd name="connsiteX1" fmla="*/ 3552101 w 3959313"/>
                <a:gd name="connsiteY1" fmla="*/ 1661870 h 1661869"/>
                <a:gd name="connsiteX2" fmla="*/ 3552101 w 3959313"/>
                <a:gd name="connsiteY2" fmla="*/ 1491277 h 1661869"/>
                <a:gd name="connsiteX3" fmla="*/ 3370507 w 3959313"/>
                <a:gd name="connsiteY3" fmla="*/ 1491277 h 1661869"/>
                <a:gd name="connsiteX4" fmla="*/ 3370507 w 3959313"/>
                <a:gd name="connsiteY4" fmla="*/ 1430745 h 1661869"/>
                <a:gd name="connsiteX5" fmla="*/ 3271457 w 3959313"/>
                <a:gd name="connsiteY5" fmla="*/ 1430745 h 1661869"/>
                <a:gd name="connsiteX6" fmla="*/ 3271457 w 3959313"/>
                <a:gd name="connsiteY6" fmla="*/ 1381225 h 1661869"/>
                <a:gd name="connsiteX7" fmla="*/ 3243939 w 3959313"/>
                <a:gd name="connsiteY7" fmla="*/ 1381225 h 1661869"/>
                <a:gd name="connsiteX8" fmla="*/ 3243939 w 3959313"/>
                <a:gd name="connsiteY8" fmla="*/ 1337200 h 1661869"/>
                <a:gd name="connsiteX9" fmla="*/ 3161405 w 3959313"/>
                <a:gd name="connsiteY9" fmla="*/ 1337200 h 1661869"/>
                <a:gd name="connsiteX10" fmla="*/ 3161405 w 3959313"/>
                <a:gd name="connsiteY10" fmla="*/ 1276669 h 1661869"/>
                <a:gd name="connsiteX11" fmla="*/ 3037589 w 3959313"/>
                <a:gd name="connsiteY11" fmla="*/ 1276669 h 1661869"/>
                <a:gd name="connsiteX12" fmla="*/ 3037589 w 3959313"/>
                <a:gd name="connsiteY12" fmla="*/ 1246399 h 1661869"/>
                <a:gd name="connsiteX13" fmla="*/ 2503808 w 3959313"/>
                <a:gd name="connsiteY13" fmla="*/ 1246399 h 1661869"/>
                <a:gd name="connsiteX14" fmla="*/ 2503808 w 3959313"/>
                <a:gd name="connsiteY14" fmla="*/ 1207879 h 1661869"/>
                <a:gd name="connsiteX15" fmla="*/ 2402005 w 3959313"/>
                <a:gd name="connsiteY15" fmla="*/ 1207879 h 1661869"/>
                <a:gd name="connsiteX16" fmla="*/ 2402005 w 3959313"/>
                <a:gd name="connsiteY16" fmla="*/ 1152853 h 1661869"/>
                <a:gd name="connsiteX17" fmla="*/ 2308450 w 3959313"/>
                <a:gd name="connsiteY17" fmla="*/ 1152853 h 1661869"/>
                <a:gd name="connsiteX18" fmla="*/ 2308450 w 3959313"/>
                <a:gd name="connsiteY18" fmla="*/ 1133594 h 1661869"/>
                <a:gd name="connsiteX19" fmla="*/ 2261683 w 3959313"/>
                <a:gd name="connsiteY19" fmla="*/ 1133594 h 1661869"/>
                <a:gd name="connsiteX20" fmla="*/ 2261683 w 3959313"/>
                <a:gd name="connsiteY20" fmla="*/ 1108829 h 1661869"/>
                <a:gd name="connsiteX21" fmla="*/ 2192893 w 3959313"/>
                <a:gd name="connsiteY21" fmla="*/ 1108829 h 1661869"/>
                <a:gd name="connsiteX22" fmla="*/ 2192893 w 3959313"/>
                <a:gd name="connsiteY22" fmla="*/ 1037296 h 1661869"/>
                <a:gd name="connsiteX23" fmla="*/ 2124113 w 3959313"/>
                <a:gd name="connsiteY23" fmla="*/ 1037296 h 1661869"/>
                <a:gd name="connsiteX24" fmla="*/ 2124113 w 3959313"/>
                <a:gd name="connsiteY24" fmla="*/ 979508 h 1661869"/>
                <a:gd name="connsiteX25" fmla="*/ 2082841 w 3959313"/>
                <a:gd name="connsiteY25" fmla="*/ 979508 h 1661869"/>
                <a:gd name="connsiteX26" fmla="*/ 2082841 w 3959313"/>
                <a:gd name="connsiteY26" fmla="*/ 938236 h 1661869"/>
                <a:gd name="connsiteX27" fmla="*/ 2030559 w 3959313"/>
                <a:gd name="connsiteY27" fmla="*/ 938236 h 1661869"/>
                <a:gd name="connsiteX28" fmla="*/ 2030559 w 3959313"/>
                <a:gd name="connsiteY28" fmla="*/ 921731 h 1661869"/>
                <a:gd name="connsiteX29" fmla="*/ 1970027 w 3959313"/>
                <a:gd name="connsiteY29" fmla="*/ 921731 h 1661869"/>
                <a:gd name="connsiteX30" fmla="*/ 1970027 w 3959313"/>
                <a:gd name="connsiteY30" fmla="*/ 877709 h 1661869"/>
                <a:gd name="connsiteX31" fmla="*/ 1945262 w 3959313"/>
                <a:gd name="connsiteY31" fmla="*/ 877709 h 1661869"/>
                <a:gd name="connsiteX32" fmla="*/ 1945262 w 3959313"/>
                <a:gd name="connsiteY32" fmla="*/ 855697 h 1661869"/>
                <a:gd name="connsiteX33" fmla="*/ 1906743 w 3959313"/>
                <a:gd name="connsiteY33" fmla="*/ 855697 h 1661869"/>
                <a:gd name="connsiteX34" fmla="*/ 1906743 w 3959313"/>
                <a:gd name="connsiteY34" fmla="*/ 828182 h 1661869"/>
                <a:gd name="connsiteX35" fmla="*/ 1840706 w 3959313"/>
                <a:gd name="connsiteY35" fmla="*/ 828182 h 1661869"/>
                <a:gd name="connsiteX36" fmla="*/ 1840706 w 3959313"/>
                <a:gd name="connsiteY36" fmla="*/ 808923 h 1661869"/>
                <a:gd name="connsiteX37" fmla="*/ 1678372 w 3959313"/>
                <a:gd name="connsiteY37" fmla="*/ 808923 h 1661869"/>
                <a:gd name="connsiteX38" fmla="*/ 1678372 w 3959313"/>
                <a:gd name="connsiteY38" fmla="*/ 778656 h 1661869"/>
                <a:gd name="connsiteX39" fmla="*/ 1631604 w 3959313"/>
                <a:gd name="connsiteY39" fmla="*/ 778656 h 1661869"/>
                <a:gd name="connsiteX40" fmla="*/ 1631604 w 3959313"/>
                <a:gd name="connsiteY40" fmla="*/ 756645 h 1661869"/>
                <a:gd name="connsiteX41" fmla="*/ 1612344 w 3959313"/>
                <a:gd name="connsiteY41" fmla="*/ 756645 h 1661869"/>
                <a:gd name="connsiteX42" fmla="*/ 1612344 w 3959313"/>
                <a:gd name="connsiteY42" fmla="*/ 723627 h 1661869"/>
                <a:gd name="connsiteX43" fmla="*/ 1587579 w 3959313"/>
                <a:gd name="connsiteY43" fmla="*/ 723627 h 1661869"/>
                <a:gd name="connsiteX44" fmla="*/ 1587579 w 3959313"/>
                <a:gd name="connsiteY44" fmla="*/ 676854 h 1661869"/>
                <a:gd name="connsiteX45" fmla="*/ 1494034 w 3959313"/>
                <a:gd name="connsiteY45" fmla="*/ 676854 h 1661869"/>
                <a:gd name="connsiteX46" fmla="*/ 1494034 w 3959313"/>
                <a:gd name="connsiteY46" fmla="*/ 646587 h 1661869"/>
                <a:gd name="connsiteX47" fmla="*/ 1273912 w 3959313"/>
                <a:gd name="connsiteY47" fmla="*/ 646587 h 1661869"/>
                <a:gd name="connsiteX48" fmla="*/ 1273912 w 3959313"/>
                <a:gd name="connsiteY48" fmla="*/ 616322 h 1661869"/>
                <a:gd name="connsiteX49" fmla="*/ 1180367 w 3959313"/>
                <a:gd name="connsiteY49" fmla="*/ 616322 h 1661869"/>
                <a:gd name="connsiteX50" fmla="*/ 1180367 w 3959313"/>
                <a:gd name="connsiteY50" fmla="*/ 553038 h 1661869"/>
                <a:gd name="connsiteX51" fmla="*/ 1106081 w 3959313"/>
                <a:gd name="connsiteY51" fmla="*/ 553038 h 1661869"/>
                <a:gd name="connsiteX52" fmla="*/ 1106081 w 3959313"/>
                <a:gd name="connsiteY52" fmla="*/ 533779 h 1661869"/>
                <a:gd name="connsiteX53" fmla="*/ 1048293 w 3959313"/>
                <a:gd name="connsiteY53" fmla="*/ 533779 h 1661869"/>
                <a:gd name="connsiteX54" fmla="*/ 1048293 w 3959313"/>
                <a:gd name="connsiteY54" fmla="*/ 498010 h 1661869"/>
                <a:gd name="connsiteX55" fmla="*/ 1026290 w 3959313"/>
                <a:gd name="connsiteY55" fmla="*/ 498010 h 1661869"/>
                <a:gd name="connsiteX56" fmla="*/ 1026290 w 3959313"/>
                <a:gd name="connsiteY56" fmla="*/ 467744 h 1661869"/>
                <a:gd name="connsiteX57" fmla="*/ 946495 w 3959313"/>
                <a:gd name="connsiteY57" fmla="*/ 467744 h 1661869"/>
                <a:gd name="connsiteX58" fmla="*/ 946495 w 3959313"/>
                <a:gd name="connsiteY58" fmla="*/ 423721 h 1661869"/>
                <a:gd name="connsiteX59" fmla="*/ 918980 w 3959313"/>
                <a:gd name="connsiteY59" fmla="*/ 423721 h 1661869"/>
                <a:gd name="connsiteX60" fmla="*/ 918980 w 3959313"/>
                <a:gd name="connsiteY60" fmla="*/ 387952 h 1661869"/>
                <a:gd name="connsiteX61" fmla="*/ 869453 w 3959313"/>
                <a:gd name="connsiteY61" fmla="*/ 387952 h 1661869"/>
                <a:gd name="connsiteX62" fmla="*/ 869453 w 3959313"/>
                <a:gd name="connsiteY62" fmla="*/ 332924 h 1661869"/>
                <a:gd name="connsiteX63" fmla="*/ 828183 w 3959313"/>
                <a:gd name="connsiteY63" fmla="*/ 332924 h 1661869"/>
                <a:gd name="connsiteX64" fmla="*/ 828183 w 3959313"/>
                <a:gd name="connsiteY64" fmla="*/ 280646 h 1661869"/>
                <a:gd name="connsiteX65" fmla="*/ 649339 w 3959313"/>
                <a:gd name="connsiteY65" fmla="*/ 280646 h 1661869"/>
                <a:gd name="connsiteX66" fmla="*/ 649339 w 3959313"/>
                <a:gd name="connsiteY66" fmla="*/ 250381 h 1661869"/>
                <a:gd name="connsiteX67" fmla="*/ 613570 w 3959313"/>
                <a:gd name="connsiteY67" fmla="*/ 250381 h 1661869"/>
                <a:gd name="connsiteX68" fmla="*/ 613570 w 3959313"/>
                <a:gd name="connsiteY68" fmla="*/ 217364 h 1661869"/>
                <a:gd name="connsiteX69" fmla="*/ 564045 w 3959313"/>
                <a:gd name="connsiteY69" fmla="*/ 217364 h 1661869"/>
                <a:gd name="connsiteX70" fmla="*/ 564045 w 3959313"/>
                <a:gd name="connsiteY70" fmla="*/ 162334 h 1661869"/>
                <a:gd name="connsiteX71" fmla="*/ 544784 w 3959313"/>
                <a:gd name="connsiteY71" fmla="*/ 162334 h 1661869"/>
                <a:gd name="connsiteX72" fmla="*/ 544784 w 3959313"/>
                <a:gd name="connsiteY72" fmla="*/ 115560 h 1661869"/>
                <a:gd name="connsiteX73" fmla="*/ 434727 w 3959313"/>
                <a:gd name="connsiteY73" fmla="*/ 115560 h 1661869"/>
                <a:gd name="connsiteX74" fmla="*/ 434727 w 3959313"/>
                <a:gd name="connsiteY74" fmla="*/ 88046 h 1661869"/>
                <a:gd name="connsiteX75" fmla="*/ 343930 w 3959313"/>
                <a:gd name="connsiteY75" fmla="*/ 88046 h 1661869"/>
                <a:gd name="connsiteX76" fmla="*/ 343930 w 3959313"/>
                <a:gd name="connsiteY76" fmla="*/ 27514 h 1661869"/>
                <a:gd name="connsiteX77" fmla="*/ 167837 w 3959313"/>
                <a:gd name="connsiteY77" fmla="*/ 27514 h 1661869"/>
                <a:gd name="connsiteX78" fmla="*/ 167837 w 3959313"/>
                <a:gd name="connsiteY78" fmla="*/ 0 h 1661869"/>
                <a:gd name="connsiteX79" fmla="*/ 0 w 3959313"/>
                <a:gd name="connsiteY79" fmla="*/ 0 h 166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59313" h="1661869">
                  <a:moveTo>
                    <a:pt x="3959314" y="1661870"/>
                  </a:moveTo>
                  <a:lnTo>
                    <a:pt x="3552101" y="1661870"/>
                  </a:lnTo>
                  <a:lnTo>
                    <a:pt x="3552101" y="1491277"/>
                  </a:lnTo>
                  <a:lnTo>
                    <a:pt x="3370507" y="1491277"/>
                  </a:lnTo>
                  <a:lnTo>
                    <a:pt x="3370507" y="1430745"/>
                  </a:lnTo>
                  <a:lnTo>
                    <a:pt x="3271457" y="1430745"/>
                  </a:lnTo>
                  <a:lnTo>
                    <a:pt x="3271457" y="1381225"/>
                  </a:lnTo>
                  <a:lnTo>
                    <a:pt x="3243939" y="1381225"/>
                  </a:lnTo>
                  <a:lnTo>
                    <a:pt x="3243939" y="1337200"/>
                  </a:lnTo>
                  <a:lnTo>
                    <a:pt x="3161405" y="1337200"/>
                  </a:lnTo>
                  <a:lnTo>
                    <a:pt x="3161405" y="1276669"/>
                  </a:lnTo>
                  <a:lnTo>
                    <a:pt x="3037589" y="1276669"/>
                  </a:lnTo>
                  <a:lnTo>
                    <a:pt x="3037589" y="1246399"/>
                  </a:lnTo>
                  <a:lnTo>
                    <a:pt x="2503808" y="1246399"/>
                  </a:lnTo>
                  <a:lnTo>
                    <a:pt x="2503808" y="1207879"/>
                  </a:lnTo>
                  <a:lnTo>
                    <a:pt x="2402005" y="1207879"/>
                  </a:lnTo>
                  <a:lnTo>
                    <a:pt x="2402005" y="1152853"/>
                  </a:lnTo>
                  <a:lnTo>
                    <a:pt x="2308450" y="1152853"/>
                  </a:lnTo>
                  <a:lnTo>
                    <a:pt x="2308450" y="1133594"/>
                  </a:lnTo>
                  <a:lnTo>
                    <a:pt x="2261683" y="1133594"/>
                  </a:lnTo>
                  <a:lnTo>
                    <a:pt x="2261683" y="1108829"/>
                  </a:lnTo>
                  <a:lnTo>
                    <a:pt x="2192893" y="1108829"/>
                  </a:lnTo>
                  <a:lnTo>
                    <a:pt x="2192893" y="1037296"/>
                  </a:lnTo>
                  <a:lnTo>
                    <a:pt x="2124113" y="1037296"/>
                  </a:lnTo>
                  <a:lnTo>
                    <a:pt x="2124113" y="979508"/>
                  </a:lnTo>
                  <a:lnTo>
                    <a:pt x="2082841" y="979508"/>
                  </a:lnTo>
                  <a:lnTo>
                    <a:pt x="2082841" y="938236"/>
                  </a:lnTo>
                  <a:lnTo>
                    <a:pt x="2030559" y="938236"/>
                  </a:lnTo>
                  <a:lnTo>
                    <a:pt x="2030559" y="921731"/>
                  </a:lnTo>
                  <a:lnTo>
                    <a:pt x="1970027" y="921731"/>
                  </a:lnTo>
                  <a:lnTo>
                    <a:pt x="1970027" y="877709"/>
                  </a:lnTo>
                  <a:lnTo>
                    <a:pt x="1945262" y="877709"/>
                  </a:lnTo>
                  <a:lnTo>
                    <a:pt x="1945262" y="855697"/>
                  </a:lnTo>
                  <a:lnTo>
                    <a:pt x="1906743" y="855697"/>
                  </a:lnTo>
                  <a:lnTo>
                    <a:pt x="1906743" y="828182"/>
                  </a:lnTo>
                  <a:lnTo>
                    <a:pt x="1840706" y="828182"/>
                  </a:lnTo>
                  <a:lnTo>
                    <a:pt x="1840706" y="808923"/>
                  </a:lnTo>
                  <a:lnTo>
                    <a:pt x="1678372" y="808923"/>
                  </a:lnTo>
                  <a:lnTo>
                    <a:pt x="1678372" y="778656"/>
                  </a:lnTo>
                  <a:lnTo>
                    <a:pt x="1631604" y="778656"/>
                  </a:lnTo>
                  <a:lnTo>
                    <a:pt x="1631604" y="756645"/>
                  </a:lnTo>
                  <a:lnTo>
                    <a:pt x="1612344" y="756645"/>
                  </a:lnTo>
                  <a:lnTo>
                    <a:pt x="1612344" y="723627"/>
                  </a:lnTo>
                  <a:lnTo>
                    <a:pt x="1587579" y="723627"/>
                  </a:lnTo>
                  <a:lnTo>
                    <a:pt x="1587579" y="676854"/>
                  </a:lnTo>
                  <a:lnTo>
                    <a:pt x="1494034" y="676854"/>
                  </a:lnTo>
                  <a:lnTo>
                    <a:pt x="1494034" y="646587"/>
                  </a:lnTo>
                  <a:lnTo>
                    <a:pt x="1273912" y="646587"/>
                  </a:lnTo>
                  <a:lnTo>
                    <a:pt x="1273912" y="616322"/>
                  </a:lnTo>
                  <a:lnTo>
                    <a:pt x="1180367" y="616322"/>
                  </a:lnTo>
                  <a:lnTo>
                    <a:pt x="1180367" y="553038"/>
                  </a:lnTo>
                  <a:lnTo>
                    <a:pt x="1106081" y="553038"/>
                  </a:lnTo>
                  <a:lnTo>
                    <a:pt x="1106081" y="533779"/>
                  </a:lnTo>
                  <a:lnTo>
                    <a:pt x="1048293" y="533779"/>
                  </a:lnTo>
                  <a:lnTo>
                    <a:pt x="1048293" y="498010"/>
                  </a:lnTo>
                  <a:lnTo>
                    <a:pt x="1026290" y="498010"/>
                  </a:lnTo>
                  <a:lnTo>
                    <a:pt x="1026290" y="467744"/>
                  </a:lnTo>
                  <a:lnTo>
                    <a:pt x="946495" y="467744"/>
                  </a:lnTo>
                  <a:lnTo>
                    <a:pt x="946495" y="423721"/>
                  </a:lnTo>
                  <a:lnTo>
                    <a:pt x="918980" y="423721"/>
                  </a:lnTo>
                  <a:lnTo>
                    <a:pt x="918980" y="387952"/>
                  </a:lnTo>
                  <a:lnTo>
                    <a:pt x="869453" y="387952"/>
                  </a:lnTo>
                  <a:lnTo>
                    <a:pt x="869453" y="332924"/>
                  </a:lnTo>
                  <a:lnTo>
                    <a:pt x="828183" y="332924"/>
                  </a:lnTo>
                  <a:lnTo>
                    <a:pt x="828183" y="280646"/>
                  </a:lnTo>
                  <a:lnTo>
                    <a:pt x="649339" y="280646"/>
                  </a:lnTo>
                  <a:lnTo>
                    <a:pt x="649339" y="250381"/>
                  </a:lnTo>
                  <a:lnTo>
                    <a:pt x="613570" y="250381"/>
                  </a:lnTo>
                  <a:lnTo>
                    <a:pt x="613570" y="217364"/>
                  </a:lnTo>
                  <a:lnTo>
                    <a:pt x="564045" y="217364"/>
                  </a:lnTo>
                  <a:lnTo>
                    <a:pt x="564045" y="162334"/>
                  </a:lnTo>
                  <a:lnTo>
                    <a:pt x="544784" y="162334"/>
                  </a:lnTo>
                  <a:lnTo>
                    <a:pt x="544784" y="115560"/>
                  </a:lnTo>
                  <a:lnTo>
                    <a:pt x="434727" y="115560"/>
                  </a:lnTo>
                  <a:lnTo>
                    <a:pt x="434727" y="88046"/>
                  </a:lnTo>
                  <a:lnTo>
                    <a:pt x="343930" y="88046"/>
                  </a:lnTo>
                  <a:lnTo>
                    <a:pt x="343930" y="27514"/>
                  </a:lnTo>
                  <a:lnTo>
                    <a:pt x="167837" y="27514"/>
                  </a:lnTo>
                  <a:lnTo>
                    <a:pt x="167837" y="0"/>
                  </a:lnTo>
                  <a:lnTo>
                    <a:pt x="0" y="0"/>
                  </a:lnTo>
                </a:path>
              </a:pathLst>
            </a:custGeom>
            <a:noFill/>
            <a:ln w="25400" cap="flat">
              <a:solidFill>
                <a:srgbClr val="FF6600"/>
              </a:solidFill>
              <a:prstDash val="solid"/>
              <a:miter/>
            </a:ln>
          </p:spPr>
          <p:txBody>
            <a:bodyPr rtlCol="0" anchor="ctr"/>
            <a:lstStyle/>
            <a:p>
              <a:endParaRPr lang="en-GB"/>
            </a:p>
          </p:txBody>
        </p:sp>
        <p:sp>
          <p:nvSpPr>
            <p:cNvPr id="162" name="Freeform: Shape 229">
              <a:extLst>
                <a:ext uri="{FF2B5EF4-FFF2-40B4-BE49-F238E27FC236}">
                  <a16:creationId xmlns:a16="http://schemas.microsoft.com/office/drawing/2014/main" id="{202E4C8C-F26E-4A43-8A5F-CBE2C1506C8C}"/>
                </a:ext>
              </a:extLst>
            </p:cNvPr>
            <p:cNvSpPr/>
            <p:nvPr/>
          </p:nvSpPr>
          <p:spPr>
            <a:xfrm>
              <a:off x="4216603" y="25717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5400" cap="flat">
              <a:solidFill>
                <a:srgbClr val="FF6600"/>
              </a:solidFill>
              <a:prstDash val="solid"/>
              <a:miter/>
            </a:ln>
          </p:spPr>
          <p:txBody>
            <a:bodyPr rtlCol="0" anchor="ctr"/>
            <a:lstStyle/>
            <a:p>
              <a:endParaRPr lang="en-GB"/>
            </a:p>
          </p:txBody>
        </p:sp>
        <p:sp>
          <p:nvSpPr>
            <p:cNvPr id="163" name="Freeform: Shape 230">
              <a:extLst>
                <a:ext uri="{FF2B5EF4-FFF2-40B4-BE49-F238E27FC236}">
                  <a16:creationId xmlns:a16="http://schemas.microsoft.com/office/drawing/2014/main" id="{0A1E136D-C8FE-4773-B18B-E625991008F9}"/>
                </a:ext>
              </a:extLst>
            </p:cNvPr>
            <p:cNvSpPr/>
            <p:nvPr/>
          </p:nvSpPr>
          <p:spPr>
            <a:xfrm>
              <a:off x="4616655" y="266700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64" name="Freeform: Shape 231">
              <a:extLst>
                <a:ext uri="{FF2B5EF4-FFF2-40B4-BE49-F238E27FC236}">
                  <a16:creationId xmlns:a16="http://schemas.microsoft.com/office/drawing/2014/main" id="{05A923AE-6DC6-44D2-9480-22AC7D6ACB44}"/>
                </a:ext>
              </a:extLst>
            </p:cNvPr>
            <p:cNvSpPr/>
            <p:nvPr/>
          </p:nvSpPr>
          <p:spPr>
            <a:xfrm>
              <a:off x="6693122" y="3810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65" name="Freeform: Shape 232">
              <a:extLst>
                <a:ext uri="{FF2B5EF4-FFF2-40B4-BE49-F238E27FC236}">
                  <a16:creationId xmlns:a16="http://schemas.microsoft.com/office/drawing/2014/main" id="{A4583EC3-1F69-4768-B3C8-094086A7BD1A}"/>
                </a:ext>
              </a:extLst>
            </p:cNvPr>
            <p:cNvSpPr/>
            <p:nvPr/>
          </p:nvSpPr>
          <p:spPr>
            <a:xfrm>
              <a:off x="6731222" y="3810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66" name="Freeform: Shape 233">
              <a:extLst>
                <a:ext uri="{FF2B5EF4-FFF2-40B4-BE49-F238E27FC236}">
                  <a16:creationId xmlns:a16="http://schemas.microsoft.com/office/drawing/2014/main" id="{B09EB1FE-B140-4435-812F-7B6A9314BE39}"/>
                </a:ext>
              </a:extLst>
            </p:cNvPr>
            <p:cNvSpPr/>
            <p:nvPr/>
          </p:nvSpPr>
          <p:spPr>
            <a:xfrm>
              <a:off x="6788372" y="3810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67" name="Freeform: Shape 234">
              <a:extLst>
                <a:ext uri="{FF2B5EF4-FFF2-40B4-BE49-F238E27FC236}">
                  <a16:creationId xmlns:a16="http://schemas.microsoft.com/office/drawing/2014/main" id="{C31035F5-1232-49E8-9973-DC8F8886935D}"/>
                </a:ext>
              </a:extLst>
            </p:cNvPr>
            <p:cNvSpPr/>
            <p:nvPr/>
          </p:nvSpPr>
          <p:spPr>
            <a:xfrm>
              <a:off x="6826472" y="3810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68" name="Freeform: Shape 235">
              <a:extLst>
                <a:ext uri="{FF2B5EF4-FFF2-40B4-BE49-F238E27FC236}">
                  <a16:creationId xmlns:a16="http://schemas.microsoft.com/office/drawing/2014/main" id="{CA428DE8-A596-4E14-9F12-1FF5F0F8F53F}"/>
                </a:ext>
              </a:extLst>
            </p:cNvPr>
            <p:cNvSpPr/>
            <p:nvPr/>
          </p:nvSpPr>
          <p:spPr>
            <a:xfrm>
              <a:off x="6921722" y="3810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69" name="Freeform: Shape 236">
              <a:extLst>
                <a:ext uri="{FF2B5EF4-FFF2-40B4-BE49-F238E27FC236}">
                  <a16:creationId xmlns:a16="http://schemas.microsoft.com/office/drawing/2014/main" id="{2345524D-DE53-4DE9-B879-A1E1E47B98E0}"/>
                </a:ext>
              </a:extLst>
            </p:cNvPr>
            <p:cNvSpPr/>
            <p:nvPr/>
          </p:nvSpPr>
          <p:spPr>
            <a:xfrm>
              <a:off x="7016972" y="38100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70" name="Freeform: Shape 237">
              <a:extLst>
                <a:ext uri="{FF2B5EF4-FFF2-40B4-BE49-F238E27FC236}">
                  <a16:creationId xmlns:a16="http://schemas.microsoft.com/office/drawing/2014/main" id="{285B7BA8-E8E4-4C8A-941D-2643A5720473}"/>
                </a:ext>
              </a:extLst>
            </p:cNvPr>
            <p:cNvSpPr/>
            <p:nvPr/>
          </p:nvSpPr>
          <p:spPr>
            <a:xfrm>
              <a:off x="7150322" y="3829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71" name="Freeform: Shape 238">
              <a:extLst>
                <a:ext uri="{FF2B5EF4-FFF2-40B4-BE49-F238E27FC236}">
                  <a16:creationId xmlns:a16="http://schemas.microsoft.com/office/drawing/2014/main" id="{71EAABD1-5A9A-4E25-928D-E79AF6DE4929}"/>
                </a:ext>
              </a:extLst>
            </p:cNvPr>
            <p:cNvSpPr/>
            <p:nvPr/>
          </p:nvSpPr>
          <p:spPr>
            <a:xfrm>
              <a:off x="7245572" y="3848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72" name="Freeform: Shape 239">
              <a:extLst>
                <a:ext uri="{FF2B5EF4-FFF2-40B4-BE49-F238E27FC236}">
                  <a16:creationId xmlns:a16="http://schemas.microsoft.com/office/drawing/2014/main" id="{B30108F0-542A-4B2B-AF14-6A151BE1204C}"/>
                </a:ext>
              </a:extLst>
            </p:cNvPr>
            <p:cNvSpPr/>
            <p:nvPr/>
          </p:nvSpPr>
          <p:spPr>
            <a:xfrm>
              <a:off x="7283672" y="38481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73" name="Freeform: Shape 240">
              <a:extLst>
                <a:ext uri="{FF2B5EF4-FFF2-40B4-BE49-F238E27FC236}">
                  <a16:creationId xmlns:a16="http://schemas.microsoft.com/office/drawing/2014/main" id="{89046020-B018-45DB-A095-E853B5A16059}"/>
                </a:ext>
              </a:extLst>
            </p:cNvPr>
            <p:cNvSpPr/>
            <p:nvPr/>
          </p:nvSpPr>
          <p:spPr>
            <a:xfrm>
              <a:off x="7321772" y="3886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74" name="Freeform: Shape 241">
              <a:extLst>
                <a:ext uri="{FF2B5EF4-FFF2-40B4-BE49-F238E27FC236}">
                  <a16:creationId xmlns:a16="http://schemas.microsoft.com/office/drawing/2014/main" id="{978C7803-B458-4F19-82C4-FB62A3E047A2}"/>
                </a:ext>
              </a:extLst>
            </p:cNvPr>
            <p:cNvSpPr/>
            <p:nvPr/>
          </p:nvSpPr>
          <p:spPr>
            <a:xfrm>
              <a:off x="7397972" y="40005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75" name="Freeform: Shape 242">
              <a:extLst>
                <a:ext uri="{FF2B5EF4-FFF2-40B4-BE49-F238E27FC236}">
                  <a16:creationId xmlns:a16="http://schemas.microsoft.com/office/drawing/2014/main" id="{9CE4F6B7-4625-4F35-9740-873FDCA3E055}"/>
                </a:ext>
              </a:extLst>
            </p:cNvPr>
            <p:cNvSpPr/>
            <p:nvPr/>
          </p:nvSpPr>
          <p:spPr>
            <a:xfrm>
              <a:off x="7397972" y="40005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76" name="Freeform: Shape 243">
              <a:extLst>
                <a:ext uri="{FF2B5EF4-FFF2-40B4-BE49-F238E27FC236}">
                  <a16:creationId xmlns:a16="http://schemas.microsoft.com/office/drawing/2014/main" id="{3D5B4279-8639-4833-9A96-B3FA7B445138}"/>
                </a:ext>
              </a:extLst>
            </p:cNvPr>
            <p:cNvSpPr/>
            <p:nvPr/>
          </p:nvSpPr>
          <p:spPr>
            <a:xfrm>
              <a:off x="7455122" y="40005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77" name="Freeform: Shape 244">
              <a:extLst>
                <a:ext uri="{FF2B5EF4-FFF2-40B4-BE49-F238E27FC236}">
                  <a16:creationId xmlns:a16="http://schemas.microsoft.com/office/drawing/2014/main" id="{B08473B7-59A2-4C59-9D0F-E8803C70A8FD}"/>
                </a:ext>
              </a:extLst>
            </p:cNvPr>
            <p:cNvSpPr/>
            <p:nvPr/>
          </p:nvSpPr>
          <p:spPr>
            <a:xfrm>
              <a:off x="7493222" y="4057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78" name="Freeform: Shape 245">
              <a:extLst>
                <a:ext uri="{FF2B5EF4-FFF2-40B4-BE49-F238E27FC236}">
                  <a16:creationId xmlns:a16="http://schemas.microsoft.com/office/drawing/2014/main" id="{D3DB54CE-84BE-4897-B251-0A8F6C82F64F}"/>
                </a:ext>
              </a:extLst>
            </p:cNvPr>
            <p:cNvSpPr/>
            <p:nvPr/>
          </p:nvSpPr>
          <p:spPr>
            <a:xfrm>
              <a:off x="7531322" y="4057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79" name="Freeform: Shape 246">
              <a:extLst>
                <a:ext uri="{FF2B5EF4-FFF2-40B4-BE49-F238E27FC236}">
                  <a16:creationId xmlns:a16="http://schemas.microsoft.com/office/drawing/2014/main" id="{5AC4BA0D-1318-4DCC-9A1B-1E9CE10ACA8A}"/>
                </a:ext>
              </a:extLst>
            </p:cNvPr>
            <p:cNvSpPr/>
            <p:nvPr/>
          </p:nvSpPr>
          <p:spPr>
            <a:xfrm>
              <a:off x="7550372" y="4057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80" name="Freeform: Shape 247">
              <a:extLst>
                <a:ext uri="{FF2B5EF4-FFF2-40B4-BE49-F238E27FC236}">
                  <a16:creationId xmlns:a16="http://schemas.microsoft.com/office/drawing/2014/main" id="{E535A9C8-3B84-45A8-B10C-859C8B00C35C}"/>
                </a:ext>
              </a:extLst>
            </p:cNvPr>
            <p:cNvSpPr/>
            <p:nvPr/>
          </p:nvSpPr>
          <p:spPr>
            <a:xfrm>
              <a:off x="7588472" y="4057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81" name="Freeform: Shape 248">
              <a:extLst>
                <a:ext uri="{FF2B5EF4-FFF2-40B4-BE49-F238E27FC236}">
                  <a16:creationId xmlns:a16="http://schemas.microsoft.com/office/drawing/2014/main" id="{B7E1DB66-9001-4DB9-99F1-BC13C2132DF0}"/>
                </a:ext>
              </a:extLst>
            </p:cNvPr>
            <p:cNvSpPr/>
            <p:nvPr/>
          </p:nvSpPr>
          <p:spPr>
            <a:xfrm>
              <a:off x="7664672" y="40576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82" name="Freeform: Shape 249">
              <a:extLst>
                <a:ext uri="{FF2B5EF4-FFF2-40B4-BE49-F238E27FC236}">
                  <a16:creationId xmlns:a16="http://schemas.microsoft.com/office/drawing/2014/main" id="{3030F508-C0F0-455F-9A26-410AFEF582F9}"/>
                </a:ext>
              </a:extLst>
            </p:cNvPr>
            <p:cNvSpPr/>
            <p:nvPr/>
          </p:nvSpPr>
          <p:spPr>
            <a:xfrm>
              <a:off x="7740872" y="4210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83" name="Freeform: Shape 250">
              <a:extLst>
                <a:ext uri="{FF2B5EF4-FFF2-40B4-BE49-F238E27FC236}">
                  <a16:creationId xmlns:a16="http://schemas.microsoft.com/office/drawing/2014/main" id="{4F5AE697-6BD4-4784-9C8E-A6244A1CE495}"/>
                </a:ext>
              </a:extLst>
            </p:cNvPr>
            <p:cNvSpPr/>
            <p:nvPr/>
          </p:nvSpPr>
          <p:spPr>
            <a:xfrm>
              <a:off x="7817072" y="4210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84" name="Freeform: Shape 251">
              <a:extLst>
                <a:ext uri="{FF2B5EF4-FFF2-40B4-BE49-F238E27FC236}">
                  <a16:creationId xmlns:a16="http://schemas.microsoft.com/office/drawing/2014/main" id="{7F3CF843-975D-4806-BCB3-3AEB54DCC96E}"/>
                </a:ext>
              </a:extLst>
            </p:cNvPr>
            <p:cNvSpPr/>
            <p:nvPr/>
          </p:nvSpPr>
          <p:spPr>
            <a:xfrm>
              <a:off x="7855172" y="4210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85" name="Freeform: Shape 252">
              <a:extLst>
                <a:ext uri="{FF2B5EF4-FFF2-40B4-BE49-F238E27FC236}">
                  <a16:creationId xmlns:a16="http://schemas.microsoft.com/office/drawing/2014/main" id="{B420D470-032B-4742-989F-E9AB14D93CAB}"/>
                </a:ext>
              </a:extLst>
            </p:cNvPr>
            <p:cNvSpPr/>
            <p:nvPr/>
          </p:nvSpPr>
          <p:spPr>
            <a:xfrm>
              <a:off x="7988522" y="4210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sp>
          <p:nvSpPr>
            <p:cNvPr id="186" name="Freeform: Shape 253">
              <a:extLst>
                <a:ext uri="{FF2B5EF4-FFF2-40B4-BE49-F238E27FC236}">
                  <a16:creationId xmlns:a16="http://schemas.microsoft.com/office/drawing/2014/main" id="{EE5628F3-9744-475A-9144-D9C49DED2D0B}"/>
                </a:ext>
              </a:extLst>
            </p:cNvPr>
            <p:cNvSpPr/>
            <p:nvPr/>
          </p:nvSpPr>
          <p:spPr>
            <a:xfrm>
              <a:off x="8045681" y="42100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6600"/>
              </a:solidFill>
              <a:prstDash val="solid"/>
              <a:miter/>
            </a:ln>
          </p:spPr>
          <p:txBody>
            <a:bodyPr rtlCol="0" anchor="ctr"/>
            <a:lstStyle/>
            <a:p>
              <a:endParaRPr lang="en-GB"/>
            </a:p>
          </p:txBody>
        </p:sp>
      </p:grpSp>
      <p:grpSp>
        <p:nvGrpSpPr>
          <p:cNvPr id="187" name="Group 186">
            <a:extLst>
              <a:ext uri="{FF2B5EF4-FFF2-40B4-BE49-F238E27FC236}">
                <a16:creationId xmlns:a16="http://schemas.microsoft.com/office/drawing/2014/main" id="{219C346C-A0B0-4264-A83F-A3F3AF755537}"/>
              </a:ext>
            </a:extLst>
          </p:cNvPr>
          <p:cNvGrpSpPr/>
          <p:nvPr/>
        </p:nvGrpSpPr>
        <p:grpSpPr>
          <a:xfrm>
            <a:off x="8235711" y="2229541"/>
            <a:ext cx="3136902" cy="1900380"/>
            <a:chOff x="4138612" y="2266949"/>
            <a:chExt cx="3915832" cy="2331320"/>
          </a:xfrm>
        </p:grpSpPr>
        <p:sp>
          <p:nvSpPr>
            <p:cNvPr id="188" name="Freeform: Shape 259">
              <a:extLst>
                <a:ext uri="{FF2B5EF4-FFF2-40B4-BE49-F238E27FC236}">
                  <a16:creationId xmlns:a16="http://schemas.microsoft.com/office/drawing/2014/main" id="{E9410A65-1F7E-4DBA-A05E-9C3E7E291FEA}"/>
                </a:ext>
              </a:extLst>
            </p:cNvPr>
            <p:cNvSpPr/>
            <p:nvPr/>
          </p:nvSpPr>
          <p:spPr>
            <a:xfrm>
              <a:off x="4138612" y="2266949"/>
              <a:ext cx="3915832" cy="2294096"/>
            </a:xfrm>
            <a:custGeom>
              <a:avLst/>
              <a:gdLst>
                <a:gd name="connsiteX0" fmla="*/ 3915832 w 3915832"/>
                <a:gd name="connsiteY0" fmla="*/ 2294096 h 2294096"/>
                <a:gd name="connsiteX1" fmla="*/ 3617014 w 3915832"/>
                <a:gd name="connsiteY1" fmla="*/ 2294096 h 2294096"/>
                <a:gd name="connsiteX2" fmla="*/ 3617014 w 3915832"/>
                <a:gd name="connsiteY2" fmla="*/ 2178920 h 2294096"/>
                <a:gd name="connsiteX3" fmla="*/ 2602259 w 3915832"/>
                <a:gd name="connsiteY3" fmla="*/ 2178920 h 2294096"/>
                <a:gd name="connsiteX4" fmla="*/ 2602259 w 3915832"/>
                <a:gd name="connsiteY4" fmla="*/ 2166471 h 2294096"/>
                <a:gd name="connsiteX5" fmla="*/ 2406148 w 3915832"/>
                <a:gd name="connsiteY5" fmla="*/ 2166471 h 2294096"/>
                <a:gd name="connsiteX6" fmla="*/ 2406148 w 3915832"/>
                <a:gd name="connsiteY6" fmla="*/ 2126009 h 2294096"/>
                <a:gd name="connsiteX7" fmla="*/ 2213162 w 3915832"/>
                <a:gd name="connsiteY7" fmla="*/ 2126009 h 2294096"/>
                <a:gd name="connsiteX8" fmla="*/ 2213162 w 3915832"/>
                <a:gd name="connsiteY8" fmla="*/ 2094881 h 2294096"/>
                <a:gd name="connsiteX9" fmla="*/ 2163356 w 3915832"/>
                <a:gd name="connsiteY9" fmla="*/ 2094881 h 2294096"/>
                <a:gd name="connsiteX10" fmla="*/ 2163356 w 3915832"/>
                <a:gd name="connsiteY10" fmla="*/ 2051294 h 2294096"/>
                <a:gd name="connsiteX11" fmla="*/ 2088652 w 3915832"/>
                <a:gd name="connsiteY11" fmla="*/ 2051294 h 2294096"/>
                <a:gd name="connsiteX12" fmla="*/ 2088652 w 3915832"/>
                <a:gd name="connsiteY12" fmla="*/ 2026396 h 2294096"/>
                <a:gd name="connsiteX13" fmla="*/ 1948577 w 3915832"/>
                <a:gd name="connsiteY13" fmla="*/ 2026396 h 2294096"/>
                <a:gd name="connsiteX14" fmla="*/ 1948577 w 3915832"/>
                <a:gd name="connsiteY14" fmla="*/ 1998383 h 2294096"/>
                <a:gd name="connsiteX15" fmla="*/ 1929898 w 3915832"/>
                <a:gd name="connsiteY15" fmla="*/ 1998383 h 2294096"/>
                <a:gd name="connsiteX16" fmla="*/ 1929898 w 3915832"/>
                <a:gd name="connsiteY16" fmla="*/ 1967255 h 2294096"/>
                <a:gd name="connsiteX17" fmla="*/ 1855194 w 3915832"/>
                <a:gd name="connsiteY17" fmla="*/ 1967255 h 2294096"/>
                <a:gd name="connsiteX18" fmla="*/ 1855194 w 3915832"/>
                <a:gd name="connsiteY18" fmla="*/ 1895666 h 2294096"/>
                <a:gd name="connsiteX19" fmla="*/ 1786719 w 3915832"/>
                <a:gd name="connsiteY19" fmla="*/ 1895666 h 2294096"/>
                <a:gd name="connsiteX20" fmla="*/ 1786719 w 3915832"/>
                <a:gd name="connsiteY20" fmla="*/ 1861423 h 2294096"/>
                <a:gd name="connsiteX21" fmla="*/ 1724463 w 3915832"/>
                <a:gd name="connsiteY21" fmla="*/ 1861423 h 2294096"/>
                <a:gd name="connsiteX22" fmla="*/ 1724463 w 3915832"/>
                <a:gd name="connsiteY22" fmla="*/ 1761811 h 2294096"/>
                <a:gd name="connsiteX23" fmla="*/ 1690221 w 3915832"/>
                <a:gd name="connsiteY23" fmla="*/ 1761811 h 2294096"/>
                <a:gd name="connsiteX24" fmla="*/ 1690221 w 3915832"/>
                <a:gd name="connsiteY24" fmla="*/ 1671542 h 2294096"/>
                <a:gd name="connsiteX25" fmla="*/ 1627965 w 3915832"/>
                <a:gd name="connsiteY25" fmla="*/ 1671542 h 2294096"/>
                <a:gd name="connsiteX26" fmla="*/ 1627965 w 3915832"/>
                <a:gd name="connsiteY26" fmla="*/ 1640415 h 2294096"/>
                <a:gd name="connsiteX27" fmla="*/ 1581274 w 3915832"/>
                <a:gd name="connsiteY27" fmla="*/ 1640415 h 2294096"/>
                <a:gd name="connsiteX28" fmla="*/ 1581274 w 3915832"/>
                <a:gd name="connsiteY28" fmla="*/ 1615516 h 2294096"/>
                <a:gd name="connsiteX29" fmla="*/ 1503455 w 3915832"/>
                <a:gd name="connsiteY29" fmla="*/ 1615516 h 2294096"/>
                <a:gd name="connsiteX30" fmla="*/ 1503455 w 3915832"/>
                <a:gd name="connsiteY30" fmla="*/ 1568825 h 2294096"/>
                <a:gd name="connsiteX31" fmla="*/ 1462992 w 3915832"/>
                <a:gd name="connsiteY31" fmla="*/ 1568825 h 2294096"/>
                <a:gd name="connsiteX32" fmla="*/ 1462992 w 3915832"/>
                <a:gd name="connsiteY32" fmla="*/ 1547032 h 2294096"/>
                <a:gd name="connsiteX33" fmla="*/ 1438085 w 3915832"/>
                <a:gd name="connsiteY33" fmla="*/ 1547032 h 2294096"/>
                <a:gd name="connsiteX34" fmla="*/ 1438085 w 3915832"/>
                <a:gd name="connsiteY34" fmla="*/ 1531468 h 2294096"/>
                <a:gd name="connsiteX35" fmla="*/ 1400737 w 3915832"/>
                <a:gd name="connsiteY35" fmla="*/ 1531468 h 2294096"/>
                <a:gd name="connsiteX36" fmla="*/ 1400737 w 3915832"/>
                <a:gd name="connsiteY36" fmla="*/ 1494120 h 2294096"/>
                <a:gd name="connsiteX37" fmla="*/ 1319803 w 3915832"/>
                <a:gd name="connsiteY37" fmla="*/ 1494120 h 2294096"/>
                <a:gd name="connsiteX38" fmla="*/ 1319803 w 3915832"/>
                <a:gd name="connsiteY38" fmla="*/ 1444314 h 2294096"/>
                <a:gd name="connsiteX39" fmla="*/ 1316688 w 3915832"/>
                <a:gd name="connsiteY39" fmla="*/ 1444314 h 2294096"/>
                <a:gd name="connsiteX40" fmla="*/ 1316688 w 3915832"/>
                <a:gd name="connsiteY40" fmla="*/ 1422521 h 2294096"/>
                <a:gd name="connsiteX41" fmla="*/ 1282446 w 3915832"/>
                <a:gd name="connsiteY41" fmla="*/ 1422521 h 2294096"/>
                <a:gd name="connsiteX42" fmla="*/ 1282446 w 3915832"/>
                <a:gd name="connsiteY42" fmla="*/ 1394508 h 2294096"/>
                <a:gd name="connsiteX43" fmla="*/ 1241984 w 3915832"/>
                <a:gd name="connsiteY43" fmla="*/ 1394508 h 2294096"/>
                <a:gd name="connsiteX44" fmla="*/ 1241984 w 3915832"/>
                <a:gd name="connsiteY44" fmla="*/ 1363380 h 2294096"/>
                <a:gd name="connsiteX45" fmla="*/ 1210856 w 3915832"/>
                <a:gd name="connsiteY45" fmla="*/ 1363380 h 2294096"/>
                <a:gd name="connsiteX46" fmla="*/ 1210856 w 3915832"/>
                <a:gd name="connsiteY46" fmla="*/ 1326032 h 2294096"/>
                <a:gd name="connsiteX47" fmla="*/ 1133037 w 3915832"/>
                <a:gd name="connsiteY47" fmla="*/ 1326032 h 2294096"/>
                <a:gd name="connsiteX48" fmla="*/ 1133037 w 3915832"/>
                <a:gd name="connsiteY48" fmla="*/ 1266892 h 2294096"/>
                <a:gd name="connsiteX49" fmla="*/ 1042768 w 3915832"/>
                <a:gd name="connsiteY49" fmla="*/ 1266892 h 2294096"/>
                <a:gd name="connsiteX50" fmla="*/ 1042768 w 3915832"/>
                <a:gd name="connsiteY50" fmla="*/ 1139266 h 2294096"/>
                <a:gd name="connsiteX51" fmla="*/ 986742 w 3915832"/>
                <a:gd name="connsiteY51" fmla="*/ 1139266 h 2294096"/>
                <a:gd name="connsiteX52" fmla="*/ 986742 w 3915832"/>
                <a:gd name="connsiteY52" fmla="*/ 1108139 h 2294096"/>
                <a:gd name="connsiteX53" fmla="*/ 968064 w 3915832"/>
                <a:gd name="connsiteY53" fmla="*/ 1108139 h 2294096"/>
                <a:gd name="connsiteX54" fmla="*/ 968064 w 3915832"/>
                <a:gd name="connsiteY54" fmla="*/ 1077011 h 2294096"/>
                <a:gd name="connsiteX55" fmla="*/ 865342 w 3915832"/>
                <a:gd name="connsiteY55" fmla="*/ 1077011 h 2294096"/>
                <a:gd name="connsiteX56" fmla="*/ 865342 w 3915832"/>
                <a:gd name="connsiteY56" fmla="*/ 1058332 h 2294096"/>
                <a:gd name="connsiteX57" fmla="*/ 803087 w 3915832"/>
                <a:gd name="connsiteY57" fmla="*/ 1058332 h 2294096"/>
                <a:gd name="connsiteX58" fmla="*/ 803087 w 3915832"/>
                <a:gd name="connsiteY58" fmla="*/ 968064 h 2294096"/>
                <a:gd name="connsiteX59" fmla="*/ 775072 w 3915832"/>
                <a:gd name="connsiteY59" fmla="*/ 968064 h 2294096"/>
                <a:gd name="connsiteX60" fmla="*/ 775072 w 3915832"/>
                <a:gd name="connsiteY60" fmla="*/ 930711 h 2294096"/>
                <a:gd name="connsiteX61" fmla="*/ 731494 w 3915832"/>
                <a:gd name="connsiteY61" fmla="*/ 930711 h 2294096"/>
                <a:gd name="connsiteX62" fmla="*/ 731494 w 3915832"/>
                <a:gd name="connsiteY62" fmla="*/ 871569 h 2294096"/>
                <a:gd name="connsiteX63" fmla="*/ 709705 w 3915832"/>
                <a:gd name="connsiteY63" fmla="*/ 871569 h 2294096"/>
                <a:gd name="connsiteX64" fmla="*/ 709705 w 3915832"/>
                <a:gd name="connsiteY64" fmla="*/ 831103 h 2294096"/>
                <a:gd name="connsiteX65" fmla="*/ 634999 w 3915832"/>
                <a:gd name="connsiteY65" fmla="*/ 831103 h 2294096"/>
                <a:gd name="connsiteX66" fmla="*/ 634999 w 3915832"/>
                <a:gd name="connsiteY66" fmla="*/ 806201 h 2294096"/>
                <a:gd name="connsiteX67" fmla="*/ 603872 w 3915832"/>
                <a:gd name="connsiteY67" fmla="*/ 806201 h 2294096"/>
                <a:gd name="connsiteX68" fmla="*/ 603872 w 3915832"/>
                <a:gd name="connsiteY68" fmla="*/ 731495 h 2294096"/>
                <a:gd name="connsiteX69" fmla="*/ 557180 w 3915832"/>
                <a:gd name="connsiteY69" fmla="*/ 731495 h 2294096"/>
                <a:gd name="connsiteX70" fmla="*/ 557180 w 3915832"/>
                <a:gd name="connsiteY70" fmla="*/ 622549 h 2294096"/>
                <a:gd name="connsiteX71" fmla="*/ 498038 w 3915832"/>
                <a:gd name="connsiteY71" fmla="*/ 622549 h 2294096"/>
                <a:gd name="connsiteX72" fmla="*/ 498038 w 3915832"/>
                <a:gd name="connsiteY72" fmla="*/ 575858 h 2294096"/>
                <a:gd name="connsiteX73" fmla="*/ 454460 w 3915832"/>
                <a:gd name="connsiteY73" fmla="*/ 575858 h 2294096"/>
                <a:gd name="connsiteX74" fmla="*/ 454460 w 3915832"/>
                <a:gd name="connsiteY74" fmla="*/ 538504 h 2294096"/>
                <a:gd name="connsiteX75" fmla="*/ 410881 w 3915832"/>
                <a:gd name="connsiteY75" fmla="*/ 538504 h 2294096"/>
                <a:gd name="connsiteX76" fmla="*/ 410881 w 3915832"/>
                <a:gd name="connsiteY76" fmla="*/ 435784 h 2294096"/>
                <a:gd name="connsiteX77" fmla="*/ 395319 w 3915832"/>
                <a:gd name="connsiteY77" fmla="*/ 435784 h 2294096"/>
                <a:gd name="connsiteX78" fmla="*/ 395319 w 3915832"/>
                <a:gd name="connsiteY78" fmla="*/ 404656 h 2294096"/>
                <a:gd name="connsiteX79" fmla="*/ 361078 w 3915832"/>
                <a:gd name="connsiteY79" fmla="*/ 404656 h 2294096"/>
                <a:gd name="connsiteX80" fmla="*/ 361078 w 3915832"/>
                <a:gd name="connsiteY80" fmla="*/ 373530 h 2294096"/>
                <a:gd name="connsiteX81" fmla="*/ 329951 w 3915832"/>
                <a:gd name="connsiteY81" fmla="*/ 373530 h 2294096"/>
                <a:gd name="connsiteX82" fmla="*/ 329951 w 3915832"/>
                <a:gd name="connsiteY82" fmla="*/ 273922 h 2294096"/>
                <a:gd name="connsiteX83" fmla="*/ 283260 w 3915832"/>
                <a:gd name="connsiteY83" fmla="*/ 273922 h 2294096"/>
                <a:gd name="connsiteX84" fmla="*/ 283260 w 3915832"/>
                <a:gd name="connsiteY84" fmla="*/ 236569 h 2294096"/>
                <a:gd name="connsiteX85" fmla="*/ 211666 w 3915832"/>
                <a:gd name="connsiteY85" fmla="*/ 236569 h 2294096"/>
                <a:gd name="connsiteX86" fmla="*/ 211666 w 3915832"/>
                <a:gd name="connsiteY86" fmla="*/ 180540 h 2294096"/>
                <a:gd name="connsiteX87" fmla="*/ 174314 w 3915832"/>
                <a:gd name="connsiteY87" fmla="*/ 180540 h 2294096"/>
                <a:gd name="connsiteX88" fmla="*/ 174314 w 3915832"/>
                <a:gd name="connsiteY88" fmla="*/ 84044 h 2294096"/>
                <a:gd name="connsiteX89" fmla="*/ 118284 w 3915832"/>
                <a:gd name="connsiteY89" fmla="*/ 84044 h 2294096"/>
                <a:gd name="connsiteX90" fmla="*/ 118284 w 3915832"/>
                <a:gd name="connsiteY90" fmla="*/ 65368 h 2294096"/>
                <a:gd name="connsiteX91" fmla="*/ 49804 w 3915832"/>
                <a:gd name="connsiteY91" fmla="*/ 65368 h 2294096"/>
                <a:gd name="connsiteX92" fmla="*/ 49804 w 3915832"/>
                <a:gd name="connsiteY92" fmla="*/ 0 h 2294096"/>
                <a:gd name="connsiteX93" fmla="*/ 0 w 3915832"/>
                <a:gd name="connsiteY93" fmla="*/ 0 h 229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915832" h="2294096">
                  <a:moveTo>
                    <a:pt x="3915832" y="2294096"/>
                  </a:moveTo>
                  <a:lnTo>
                    <a:pt x="3617014" y="2294096"/>
                  </a:lnTo>
                  <a:lnTo>
                    <a:pt x="3617014" y="2178920"/>
                  </a:lnTo>
                  <a:lnTo>
                    <a:pt x="2602259" y="2178920"/>
                  </a:lnTo>
                  <a:lnTo>
                    <a:pt x="2602259" y="2166471"/>
                  </a:lnTo>
                  <a:lnTo>
                    <a:pt x="2406148" y="2166471"/>
                  </a:lnTo>
                  <a:lnTo>
                    <a:pt x="2406148" y="2126009"/>
                  </a:lnTo>
                  <a:lnTo>
                    <a:pt x="2213162" y="2126009"/>
                  </a:lnTo>
                  <a:lnTo>
                    <a:pt x="2213162" y="2094881"/>
                  </a:lnTo>
                  <a:lnTo>
                    <a:pt x="2163356" y="2094881"/>
                  </a:lnTo>
                  <a:lnTo>
                    <a:pt x="2163356" y="2051294"/>
                  </a:lnTo>
                  <a:lnTo>
                    <a:pt x="2088652" y="2051294"/>
                  </a:lnTo>
                  <a:lnTo>
                    <a:pt x="2088652" y="2026396"/>
                  </a:lnTo>
                  <a:lnTo>
                    <a:pt x="1948577" y="2026396"/>
                  </a:lnTo>
                  <a:lnTo>
                    <a:pt x="1948577" y="1998383"/>
                  </a:lnTo>
                  <a:lnTo>
                    <a:pt x="1929898" y="1998383"/>
                  </a:lnTo>
                  <a:lnTo>
                    <a:pt x="1929898" y="1967255"/>
                  </a:lnTo>
                  <a:lnTo>
                    <a:pt x="1855194" y="1967255"/>
                  </a:lnTo>
                  <a:lnTo>
                    <a:pt x="1855194" y="1895666"/>
                  </a:lnTo>
                  <a:lnTo>
                    <a:pt x="1786719" y="1895666"/>
                  </a:lnTo>
                  <a:lnTo>
                    <a:pt x="1786719" y="1861423"/>
                  </a:lnTo>
                  <a:lnTo>
                    <a:pt x="1724463" y="1861423"/>
                  </a:lnTo>
                  <a:lnTo>
                    <a:pt x="1724463" y="1761811"/>
                  </a:lnTo>
                  <a:lnTo>
                    <a:pt x="1690221" y="1761811"/>
                  </a:lnTo>
                  <a:lnTo>
                    <a:pt x="1690221" y="1671542"/>
                  </a:lnTo>
                  <a:lnTo>
                    <a:pt x="1627965" y="1671542"/>
                  </a:lnTo>
                  <a:lnTo>
                    <a:pt x="1627965" y="1640415"/>
                  </a:lnTo>
                  <a:lnTo>
                    <a:pt x="1581274" y="1640415"/>
                  </a:lnTo>
                  <a:lnTo>
                    <a:pt x="1581274" y="1615516"/>
                  </a:lnTo>
                  <a:lnTo>
                    <a:pt x="1503455" y="1615516"/>
                  </a:lnTo>
                  <a:lnTo>
                    <a:pt x="1503455" y="1568825"/>
                  </a:lnTo>
                  <a:lnTo>
                    <a:pt x="1462992" y="1568825"/>
                  </a:lnTo>
                  <a:lnTo>
                    <a:pt x="1462992" y="1547032"/>
                  </a:lnTo>
                  <a:lnTo>
                    <a:pt x="1438085" y="1547032"/>
                  </a:lnTo>
                  <a:lnTo>
                    <a:pt x="1438085" y="1531468"/>
                  </a:lnTo>
                  <a:lnTo>
                    <a:pt x="1400737" y="1531468"/>
                  </a:lnTo>
                  <a:lnTo>
                    <a:pt x="1400737" y="1494120"/>
                  </a:lnTo>
                  <a:lnTo>
                    <a:pt x="1319803" y="1494120"/>
                  </a:lnTo>
                  <a:lnTo>
                    <a:pt x="1319803" y="1444314"/>
                  </a:lnTo>
                  <a:lnTo>
                    <a:pt x="1316688" y="1444314"/>
                  </a:lnTo>
                  <a:lnTo>
                    <a:pt x="1316688" y="1422521"/>
                  </a:lnTo>
                  <a:lnTo>
                    <a:pt x="1282446" y="1422521"/>
                  </a:lnTo>
                  <a:lnTo>
                    <a:pt x="1282446" y="1394508"/>
                  </a:lnTo>
                  <a:lnTo>
                    <a:pt x="1241984" y="1394508"/>
                  </a:lnTo>
                  <a:lnTo>
                    <a:pt x="1241984" y="1363380"/>
                  </a:lnTo>
                  <a:lnTo>
                    <a:pt x="1210856" y="1363380"/>
                  </a:lnTo>
                  <a:lnTo>
                    <a:pt x="1210856" y="1326032"/>
                  </a:lnTo>
                  <a:lnTo>
                    <a:pt x="1133037" y="1326032"/>
                  </a:lnTo>
                  <a:lnTo>
                    <a:pt x="1133037" y="1266892"/>
                  </a:lnTo>
                  <a:lnTo>
                    <a:pt x="1042768" y="1266892"/>
                  </a:lnTo>
                  <a:lnTo>
                    <a:pt x="1042768" y="1139266"/>
                  </a:lnTo>
                  <a:lnTo>
                    <a:pt x="986742" y="1139266"/>
                  </a:lnTo>
                  <a:lnTo>
                    <a:pt x="986742" y="1108139"/>
                  </a:lnTo>
                  <a:lnTo>
                    <a:pt x="968064" y="1108139"/>
                  </a:lnTo>
                  <a:lnTo>
                    <a:pt x="968064" y="1077011"/>
                  </a:lnTo>
                  <a:lnTo>
                    <a:pt x="865342" y="1077011"/>
                  </a:lnTo>
                  <a:lnTo>
                    <a:pt x="865342" y="1058332"/>
                  </a:lnTo>
                  <a:lnTo>
                    <a:pt x="803087" y="1058332"/>
                  </a:lnTo>
                  <a:lnTo>
                    <a:pt x="803087" y="968064"/>
                  </a:lnTo>
                  <a:lnTo>
                    <a:pt x="775072" y="968064"/>
                  </a:lnTo>
                  <a:lnTo>
                    <a:pt x="775072" y="930711"/>
                  </a:lnTo>
                  <a:lnTo>
                    <a:pt x="731494" y="930711"/>
                  </a:lnTo>
                  <a:lnTo>
                    <a:pt x="731494" y="871569"/>
                  </a:lnTo>
                  <a:lnTo>
                    <a:pt x="709705" y="871569"/>
                  </a:lnTo>
                  <a:lnTo>
                    <a:pt x="709705" y="831103"/>
                  </a:lnTo>
                  <a:lnTo>
                    <a:pt x="634999" y="831103"/>
                  </a:lnTo>
                  <a:lnTo>
                    <a:pt x="634999" y="806201"/>
                  </a:lnTo>
                  <a:lnTo>
                    <a:pt x="603872" y="806201"/>
                  </a:lnTo>
                  <a:lnTo>
                    <a:pt x="603872" y="731495"/>
                  </a:lnTo>
                  <a:lnTo>
                    <a:pt x="557180" y="731495"/>
                  </a:lnTo>
                  <a:lnTo>
                    <a:pt x="557180" y="622549"/>
                  </a:lnTo>
                  <a:lnTo>
                    <a:pt x="498038" y="622549"/>
                  </a:lnTo>
                  <a:lnTo>
                    <a:pt x="498038" y="575858"/>
                  </a:lnTo>
                  <a:lnTo>
                    <a:pt x="454460" y="575858"/>
                  </a:lnTo>
                  <a:lnTo>
                    <a:pt x="454460" y="538504"/>
                  </a:lnTo>
                  <a:lnTo>
                    <a:pt x="410881" y="538504"/>
                  </a:lnTo>
                  <a:lnTo>
                    <a:pt x="410881" y="435784"/>
                  </a:lnTo>
                  <a:lnTo>
                    <a:pt x="395319" y="435784"/>
                  </a:lnTo>
                  <a:lnTo>
                    <a:pt x="395319" y="404656"/>
                  </a:lnTo>
                  <a:lnTo>
                    <a:pt x="361078" y="404656"/>
                  </a:lnTo>
                  <a:lnTo>
                    <a:pt x="361078" y="373530"/>
                  </a:lnTo>
                  <a:lnTo>
                    <a:pt x="329951" y="373530"/>
                  </a:lnTo>
                  <a:lnTo>
                    <a:pt x="329951" y="273922"/>
                  </a:lnTo>
                  <a:lnTo>
                    <a:pt x="283260" y="273922"/>
                  </a:lnTo>
                  <a:lnTo>
                    <a:pt x="283260" y="236569"/>
                  </a:lnTo>
                  <a:lnTo>
                    <a:pt x="211666" y="236569"/>
                  </a:lnTo>
                  <a:lnTo>
                    <a:pt x="211666" y="180540"/>
                  </a:lnTo>
                  <a:lnTo>
                    <a:pt x="174314" y="180540"/>
                  </a:lnTo>
                  <a:lnTo>
                    <a:pt x="174314" y="84044"/>
                  </a:lnTo>
                  <a:lnTo>
                    <a:pt x="118284" y="84044"/>
                  </a:lnTo>
                  <a:lnTo>
                    <a:pt x="118284" y="65368"/>
                  </a:lnTo>
                  <a:lnTo>
                    <a:pt x="49804" y="65368"/>
                  </a:lnTo>
                  <a:lnTo>
                    <a:pt x="49804" y="0"/>
                  </a:lnTo>
                  <a:lnTo>
                    <a:pt x="0" y="0"/>
                  </a:lnTo>
                </a:path>
              </a:pathLst>
            </a:custGeom>
            <a:noFill/>
            <a:ln w="25400" cap="flat">
              <a:solidFill>
                <a:srgbClr val="FFC000"/>
              </a:solidFill>
              <a:prstDash val="solid"/>
              <a:miter/>
            </a:ln>
          </p:spPr>
          <p:txBody>
            <a:bodyPr rtlCol="0" anchor="ctr"/>
            <a:lstStyle/>
            <a:p>
              <a:endParaRPr lang="en-GB"/>
            </a:p>
          </p:txBody>
        </p:sp>
        <p:sp>
          <p:nvSpPr>
            <p:cNvPr id="189" name="Freeform: Shape 260">
              <a:extLst>
                <a:ext uri="{FF2B5EF4-FFF2-40B4-BE49-F238E27FC236}">
                  <a16:creationId xmlns:a16="http://schemas.microsoft.com/office/drawing/2014/main" id="{E4D4459C-9AA6-4D11-98B7-E2491389DE9F}"/>
                </a:ext>
              </a:extLst>
            </p:cNvPr>
            <p:cNvSpPr/>
            <p:nvPr/>
          </p:nvSpPr>
          <p:spPr>
            <a:xfrm>
              <a:off x="6740870" y="44119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sp>
          <p:nvSpPr>
            <p:cNvPr id="190" name="Freeform: Shape 261">
              <a:extLst>
                <a:ext uri="{FF2B5EF4-FFF2-40B4-BE49-F238E27FC236}">
                  <a16:creationId xmlns:a16="http://schemas.microsoft.com/office/drawing/2014/main" id="{05D81E49-57DB-4BB6-8439-4D74F6237847}"/>
                </a:ext>
              </a:extLst>
            </p:cNvPr>
            <p:cNvSpPr/>
            <p:nvPr/>
          </p:nvSpPr>
          <p:spPr>
            <a:xfrm>
              <a:off x="6855170" y="44119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sp>
          <p:nvSpPr>
            <p:cNvPr id="191" name="Freeform: Shape 262">
              <a:extLst>
                <a:ext uri="{FF2B5EF4-FFF2-40B4-BE49-F238E27FC236}">
                  <a16:creationId xmlns:a16="http://schemas.microsoft.com/office/drawing/2014/main" id="{93F3FC1B-D277-45D2-9048-67628ECB86DD}"/>
                </a:ext>
              </a:extLst>
            </p:cNvPr>
            <p:cNvSpPr/>
            <p:nvPr/>
          </p:nvSpPr>
          <p:spPr>
            <a:xfrm>
              <a:off x="6931370" y="44119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sp>
          <p:nvSpPr>
            <p:cNvPr id="192" name="Freeform: Shape 263">
              <a:extLst>
                <a:ext uri="{FF2B5EF4-FFF2-40B4-BE49-F238E27FC236}">
                  <a16:creationId xmlns:a16="http://schemas.microsoft.com/office/drawing/2014/main" id="{E9CAED93-D0AB-48ED-81E7-771CD7E4CF97}"/>
                </a:ext>
              </a:extLst>
            </p:cNvPr>
            <p:cNvSpPr/>
            <p:nvPr/>
          </p:nvSpPr>
          <p:spPr>
            <a:xfrm>
              <a:off x="6969470" y="44119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sp>
          <p:nvSpPr>
            <p:cNvPr id="193" name="Freeform: Shape 264">
              <a:extLst>
                <a:ext uri="{FF2B5EF4-FFF2-40B4-BE49-F238E27FC236}">
                  <a16:creationId xmlns:a16="http://schemas.microsoft.com/office/drawing/2014/main" id="{706A315D-3A32-4E5F-8C10-197875347D3D}"/>
                </a:ext>
              </a:extLst>
            </p:cNvPr>
            <p:cNvSpPr/>
            <p:nvPr/>
          </p:nvSpPr>
          <p:spPr>
            <a:xfrm>
              <a:off x="7007570" y="44119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sp>
          <p:nvSpPr>
            <p:cNvPr id="194" name="Freeform: Shape 265">
              <a:extLst>
                <a:ext uri="{FF2B5EF4-FFF2-40B4-BE49-F238E27FC236}">
                  <a16:creationId xmlns:a16="http://schemas.microsoft.com/office/drawing/2014/main" id="{75B0C37B-9866-40AF-952D-3DD038DB3D8B}"/>
                </a:ext>
              </a:extLst>
            </p:cNvPr>
            <p:cNvSpPr/>
            <p:nvPr/>
          </p:nvSpPr>
          <p:spPr>
            <a:xfrm>
              <a:off x="7045670" y="44119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sp>
          <p:nvSpPr>
            <p:cNvPr id="195" name="Freeform: Shape 266">
              <a:extLst>
                <a:ext uri="{FF2B5EF4-FFF2-40B4-BE49-F238E27FC236}">
                  <a16:creationId xmlns:a16="http://schemas.microsoft.com/office/drawing/2014/main" id="{E986A992-0FD6-4BF6-A01F-1BF09365275B}"/>
                </a:ext>
              </a:extLst>
            </p:cNvPr>
            <p:cNvSpPr/>
            <p:nvPr/>
          </p:nvSpPr>
          <p:spPr>
            <a:xfrm>
              <a:off x="7369520" y="44119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sp>
          <p:nvSpPr>
            <p:cNvPr id="196" name="Freeform: Shape 267">
              <a:extLst>
                <a:ext uri="{FF2B5EF4-FFF2-40B4-BE49-F238E27FC236}">
                  <a16:creationId xmlns:a16="http://schemas.microsoft.com/office/drawing/2014/main" id="{4307B72B-2B3C-4D4A-8A09-C27C2DE371B7}"/>
                </a:ext>
              </a:extLst>
            </p:cNvPr>
            <p:cNvSpPr/>
            <p:nvPr/>
          </p:nvSpPr>
          <p:spPr>
            <a:xfrm>
              <a:off x="7483820" y="44119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sp>
          <p:nvSpPr>
            <p:cNvPr id="197" name="Freeform: Shape 268">
              <a:extLst>
                <a:ext uri="{FF2B5EF4-FFF2-40B4-BE49-F238E27FC236}">
                  <a16:creationId xmlns:a16="http://schemas.microsoft.com/office/drawing/2014/main" id="{5135AC47-2EDA-47F5-BDF8-2805100A21D7}"/>
                </a:ext>
              </a:extLst>
            </p:cNvPr>
            <p:cNvSpPr/>
            <p:nvPr/>
          </p:nvSpPr>
          <p:spPr>
            <a:xfrm>
              <a:off x="7540970" y="44119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sp>
          <p:nvSpPr>
            <p:cNvPr id="198" name="Freeform: Shape 269">
              <a:extLst>
                <a:ext uri="{FF2B5EF4-FFF2-40B4-BE49-F238E27FC236}">
                  <a16:creationId xmlns:a16="http://schemas.microsoft.com/office/drawing/2014/main" id="{B4AB3648-6B79-474C-BD4C-FED696F60EE8}"/>
                </a:ext>
              </a:extLst>
            </p:cNvPr>
            <p:cNvSpPr/>
            <p:nvPr/>
          </p:nvSpPr>
          <p:spPr>
            <a:xfrm>
              <a:off x="7712420" y="44119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sp>
          <p:nvSpPr>
            <p:cNvPr id="199" name="Freeform: Shape 270">
              <a:extLst>
                <a:ext uri="{FF2B5EF4-FFF2-40B4-BE49-F238E27FC236}">
                  <a16:creationId xmlns:a16="http://schemas.microsoft.com/office/drawing/2014/main" id="{DA34AA5F-3EEB-42F2-8656-E1B5F9A2E8C1}"/>
                </a:ext>
              </a:extLst>
            </p:cNvPr>
            <p:cNvSpPr/>
            <p:nvPr/>
          </p:nvSpPr>
          <p:spPr>
            <a:xfrm>
              <a:off x="7845770" y="45262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sp>
          <p:nvSpPr>
            <p:cNvPr id="200" name="Freeform: Shape 271">
              <a:extLst>
                <a:ext uri="{FF2B5EF4-FFF2-40B4-BE49-F238E27FC236}">
                  <a16:creationId xmlns:a16="http://schemas.microsoft.com/office/drawing/2014/main" id="{41345634-293E-497C-A9F8-E6985F54C31E}"/>
                </a:ext>
              </a:extLst>
            </p:cNvPr>
            <p:cNvSpPr/>
            <p:nvPr/>
          </p:nvSpPr>
          <p:spPr>
            <a:xfrm>
              <a:off x="8036270" y="4526270"/>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5400" cap="flat">
              <a:solidFill>
                <a:srgbClr val="FFC000"/>
              </a:solidFill>
              <a:prstDash val="solid"/>
              <a:miter/>
            </a:ln>
          </p:spPr>
          <p:txBody>
            <a:bodyPr rtlCol="0" anchor="ctr"/>
            <a:lstStyle/>
            <a:p>
              <a:endParaRPr lang="en-GB"/>
            </a:p>
          </p:txBody>
        </p:sp>
      </p:grpSp>
      <p:sp>
        <p:nvSpPr>
          <p:cNvPr id="201" name="TextBox 200">
            <a:extLst>
              <a:ext uri="{FF2B5EF4-FFF2-40B4-BE49-F238E27FC236}">
                <a16:creationId xmlns:a16="http://schemas.microsoft.com/office/drawing/2014/main" id="{8A049789-0B52-4FDF-B8B9-4AD1F863801B}"/>
              </a:ext>
            </a:extLst>
          </p:cNvPr>
          <p:cNvSpPr txBox="1"/>
          <p:nvPr/>
        </p:nvSpPr>
        <p:spPr>
          <a:xfrm>
            <a:off x="9379435" y="2370096"/>
            <a:ext cx="2393604" cy="307777"/>
          </a:xfrm>
          <a:prstGeom prst="rect">
            <a:avLst/>
          </a:prstGeom>
          <a:noFill/>
        </p:spPr>
        <p:txBody>
          <a:bodyPr wrap="none" rtlCol="0">
            <a:spAutoFit/>
          </a:bodyPr>
          <a:lstStyle/>
          <a:p>
            <a:r>
              <a:rPr lang="ja-JP" sz="1400">
                <a:solidFill>
                  <a:schemeClr val="tx1"/>
                </a:solidFill>
              </a:rPr>
              <a:t>HR 0.37（95%CI 0.26、0.52）</a:t>
            </a:r>
          </a:p>
        </p:txBody>
      </p:sp>
      <p:sp>
        <p:nvSpPr>
          <p:cNvPr id="202" name="TextBox 201">
            <a:extLst>
              <a:ext uri="{FF2B5EF4-FFF2-40B4-BE49-F238E27FC236}">
                <a16:creationId xmlns:a16="http://schemas.microsoft.com/office/drawing/2014/main" id="{15D03C01-C9F4-45F5-941F-E55E2FC76A1C}"/>
              </a:ext>
            </a:extLst>
          </p:cNvPr>
          <p:cNvSpPr txBox="1"/>
          <p:nvPr/>
        </p:nvSpPr>
        <p:spPr>
          <a:xfrm>
            <a:off x="4221929" y="1262555"/>
            <a:ext cx="3748142" cy="338554"/>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ja-JP" sz="1600" b="1" i="0" u="none" strike="noStrike" cap="none" normalizeH="0" baseline="0" noProof="0">
                <a:ln>
                  <a:noFill/>
                </a:ln>
                <a:solidFill>
                  <a:schemeClr val="tx1"/>
                </a:solidFill>
                <a:uLnTx/>
                <a:uFillTx/>
                <a:latin typeface="Arial"/>
                <a:ea typeface="MS Mincho"/>
                <a:cs typeface="Arial"/>
                <a:sym typeface="Arial"/>
              </a:rPr>
              <a:t>サイクル3予測での全生存期間</a:t>
            </a:r>
          </a:p>
        </p:txBody>
      </p:sp>
    </p:spTree>
    <p:extLst>
      <p:ext uri="{BB962C8B-B14F-4D97-AF65-F5344CB8AC3E}">
        <p14:creationId xmlns:p14="http://schemas.microsoft.com/office/powerpoint/2010/main" val="1837439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MA09.01：LCMC3試験：免疫細胞のサブタイプが、切除可能なNSCLCにおけるアテゾリズマブによる術前補助療法後の結節状態と病理学的奏効を予測 – Oezkan F、他</a:t>
            </a:r>
          </a:p>
        </p:txBody>
      </p:sp>
      <p:sp>
        <p:nvSpPr>
          <p:cNvPr id="3" name="Content Placeholder 2"/>
          <p:cNvSpPr>
            <a:spLocks noGrp="1"/>
          </p:cNvSpPr>
          <p:nvPr>
            <p:ph idx="1"/>
          </p:nvPr>
        </p:nvSpPr>
        <p:spPr/>
        <p:txBody>
          <a:bodyPr/>
          <a:lstStyle/>
          <a:p>
            <a:r>
              <a:rPr lang="ja-JP" b="1" dirty="0"/>
              <a:t>治験の目的</a:t>
            </a:r>
          </a:p>
          <a:p>
            <a:pPr lvl="1"/>
            <a:r>
              <a:rPr lang="ja-JP" dirty="0"/>
              <a:t>末梢血の免疫表現型</a:t>
            </a:r>
            <a:r>
              <a:rPr lang="ja-JP" baseline="30000" dirty="0"/>
              <a:t>a</a:t>
            </a:r>
            <a:r>
              <a:rPr lang="ja-JP" dirty="0"/>
              <a:t> および腫瘍内微小環境</a:t>
            </a:r>
            <a:r>
              <a:rPr lang="ja-JP" baseline="30000" dirty="0"/>
              <a:t>b</a:t>
            </a:r>
            <a:r>
              <a:rPr lang="ja-JP" dirty="0"/>
              <a:t> を使用して、LCMC3試験で切除可能なステージIB–IIIBのNSCLC患者のMPRを予測可能かどうかを評価する</a:t>
            </a:r>
          </a:p>
        </p:txBody>
      </p:sp>
      <p:sp>
        <p:nvSpPr>
          <p:cNvPr id="5" name="Text Placeholder 4"/>
          <p:cNvSpPr>
            <a:spLocks noGrp="1"/>
          </p:cNvSpPr>
          <p:nvPr>
            <p:ph type="body" sz="quarter" idx="11"/>
          </p:nvPr>
        </p:nvSpPr>
        <p:spPr/>
        <p:txBody>
          <a:bodyPr/>
          <a:lstStyle/>
          <a:p>
            <a:r>
              <a:rPr lang="ja-JP"/>
              <a:t>Oezkan F、他J Thorac Oncol 2021年16（補遺）：抄録番号 MA09.01</a:t>
            </a:r>
          </a:p>
        </p:txBody>
      </p:sp>
      <p:sp>
        <p:nvSpPr>
          <p:cNvPr id="6" name="AutoShape 12"/>
          <p:cNvSpPr>
            <a:spLocks noChangeArrowheads="1"/>
          </p:cNvSpPr>
          <p:nvPr/>
        </p:nvSpPr>
        <p:spPr bwMode="auto">
          <a:xfrm>
            <a:off x="4414332" y="3271896"/>
            <a:ext cx="1908000" cy="1019816"/>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noProof="0" dirty="0">
                <a:solidFill>
                  <a:srgbClr val="FFFFFF"/>
                </a:solidFill>
                <a:ea typeface="SimSun" pitchFamily="2" charset="-122"/>
              </a:rPr>
              <a:t>アテゾリズマブ</a:t>
            </a:r>
            <a:r>
              <a:rPr kumimoji="0" lang="ja-JP" b="0" i="0" u="none" strike="noStrike" cap="none" normalizeH="0" baseline="0" noProof="0" dirty="0">
                <a:ln>
                  <a:noFill/>
                </a:ln>
                <a:solidFill>
                  <a:srgbClr val="FFFFFF"/>
                </a:solidFill>
                <a:uLnTx/>
                <a:uFillTx/>
                <a:ea typeface="SimSun" pitchFamily="2" charset="-122"/>
              </a:rPr>
              <a:t> </a:t>
            </a:r>
            <a:br>
              <a:rPr kumimoji="0" lang="ja-JP" b="0" i="0" u="none" strike="noStrike" cap="none" normalizeH="0" baseline="0" noProof="0" dirty="0">
                <a:ln>
                  <a:noFill/>
                </a:ln>
                <a:solidFill>
                  <a:srgbClr val="FFFFFF"/>
                </a:solidFill>
                <a:uLnTx/>
                <a:uFillTx/>
                <a:ea typeface="SimSun" pitchFamily="2" charset="-122"/>
              </a:rPr>
            </a:br>
            <a:r>
              <a:rPr kumimoji="0" lang="ja-JP" b="0" i="0" u="none" strike="noStrike" cap="none" normalizeH="0" baseline="0" noProof="0" dirty="0">
                <a:ln>
                  <a:noFill/>
                </a:ln>
                <a:solidFill>
                  <a:srgbClr val="FFFFFF"/>
                </a:solidFill>
                <a:uLnTx/>
                <a:uFillTx/>
                <a:ea typeface="SimSun" pitchFamily="2" charset="-122"/>
              </a:rPr>
              <a:t>1</a:t>
            </a:r>
            <a:r>
              <a:rPr lang="ja-JP" dirty="0">
                <a:solidFill>
                  <a:srgbClr val="FFFFFF"/>
                </a:solidFill>
                <a:ea typeface="SimSun" pitchFamily="2" charset="-122"/>
              </a:rPr>
              <a:t>2</a:t>
            </a:r>
            <a:r>
              <a:rPr kumimoji="0" lang="ja-JP" b="0" i="0" u="none" strike="noStrike" cap="none" normalizeH="0" baseline="0" noProof="0" dirty="0">
                <a:ln>
                  <a:noFill/>
                </a:ln>
                <a:solidFill>
                  <a:srgbClr val="FFFFFF"/>
                </a:solidFill>
                <a:uLnTx/>
                <a:uFillTx/>
                <a:ea typeface="SimSun" pitchFamily="2" charset="-122"/>
              </a:rPr>
              <a:t>00</a:t>
            </a:r>
            <a:r>
              <a:rPr kumimoji="0" lang="ja-JP" b="0" i="0" u="none" strike="noStrike" cap="none" normalizeH="0" noProof="0" dirty="0">
                <a:ln>
                  <a:noFill/>
                </a:ln>
                <a:solidFill>
                  <a:srgbClr val="FFFFFF"/>
                </a:solidFill>
                <a:uLnTx/>
                <a:uFillTx/>
                <a:ea typeface="SimSun" pitchFamily="2" charset="-122"/>
              </a:rPr>
              <a:t> mg q3w</a:t>
            </a:r>
          </a:p>
          <a:p>
            <a:pPr marL="0" marR="0" lvl="0" indent="0" algn="ctr" defTabSz="892175" rtl="0" eaLnBrk="0" fontAlgn="base" latinLnBrk="0" hangingPunct="0">
              <a:lnSpc>
                <a:spcPct val="100000"/>
              </a:lnSpc>
              <a:spcBef>
                <a:spcPct val="0"/>
              </a:spcBef>
              <a:spcAft>
                <a:spcPct val="0"/>
              </a:spcAft>
              <a:buClrTx/>
              <a:buSzTx/>
              <a:buFontTx/>
              <a:buNone/>
              <a:tabLst/>
              <a:defRPr/>
            </a:pPr>
            <a:r>
              <a:rPr lang="ja-JP" baseline="0" dirty="0">
                <a:solidFill>
                  <a:srgbClr val="FFFFFF"/>
                </a:solidFill>
                <a:ea typeface="SimSun" pitchFamily="2" charset="-122"/>
              </a:rPr>
              <a:t>（2サイクル）</a:t>
            </a:r>
          </a:p>
        </p:txBody>
      </p:sp>
      <p:cxnSp>
        <p:nvCxnSpPr>
          <p:cNvPr id="7" name="AutoShape 19"/>
          <p:cNvCxnSpPr>
            <a:cxnSpLocks noChangeShapeType="1"/>
            <a:stCxn id="8" idx="3"/>
            <a:endCxn id="6" idx="1"/>
          </p:cNvCxnSpPr>
          <p:nvPr/>
        </p:nvCxnSpPr>
        <p:spPr bwMode="auto">
          <a:xfrm flipV="1">
            <a:off x="4078063" y="3781804"/>
            <a:ext cx="336269" cy="1"/>
          </a:xfrm>
          <a:prstGeom prst="straightConnector1">
            <a:avLst/>
          </a:prstGeom>
          <a:noFill/>
          <a:ln w="38100">
            <a:solidFill>
              <a:schemeClr val="bg1"/>
            </a:solidFill>
            <a:round/>
            <a:headEnd/>
            <a:tailEnd type="triangle" w="med" len="med"/>
          </a:ln>
        </p:spPr>
      </p:cxnSp>
      <p:sp>
        <p:nvSpPr>
          <p:cNvPr id="8" name="AutoShape 9"/>
          <p:cNvSpPr>
            <a:spLocks noChangeArrowheads="1"/>
          </p:cNvSpPr>
          <p:nvPr/>
        </p:nvSpPr>
        <p:spPr bwMode="auto">
          <a:xfrm>
            <a:off x="910986" y="2805491"/>
            <a:ext cx="3167077" cy="1952627"/>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IB〜IIIB期の切除可能なNSCLC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a:solidFill>
                  <a:srgbClr val="FFFFFF"/>
                </a:solidFill>
                <a:ea typeface="SimSun" pitchFamily="2" charset="-122"/>
              </a:rPr>
              <a:t>治療歴なし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a:solidFill>
                  <a:srgbClr val="FFFFFF"/>
                </a:solidFill>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（n=</a:t>
            </a:r>
            <a:r>
              <a:rPr kumimoji="0" lang="ja-JP" sz="1600" b="0" i="0" u="none" strike="noStrike" cap="none" normalizeH="0" noProof="0">
                <a:ln>
                  <a:noFill/>
                </a:ln>
                <a:solidFill>
                  <a:srgbClr val="FFFFFF"/>
                </a:solidFill>
                <a:uLnTx/>
                <a:uFillTx/>
                <a:latin typeface="Arial" charset="0"/>
                <a:ea typeface="MS Mincho" pitchFamily="2" charset="-122"/>
                <a:cs typeface="Arial" charset="0"/>
              </a:rPr>
              <a:t>181</a:t>
            </a: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a:t>
            </a:r>
          </a:p>
        </p:txBody>
      </p:sp>
      <p:sp>
        <p:nvSpPr>
          <p:cNvPr id="9" name="Rectangle 9"/>
          <p:cNvSpPr txBox="1">
            <a:spLocks noChangeArrowheads="1"/>
          </p:cNvSpPr>
          <p:nvPr/>
        </p:nvSpPr>
        <p:spPr bwMode="auto">
          <a:xfrm>
            <a:off x="1407496" y="4957533"/>
            <a:ext cx="4267200" cy="77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ja-JP" sz="1600" b="1" i="0" u="none" strike="noStrike" cap="none" normalizeH="0" baseline="0" noProof="0">
                <a:ln>
                  <a:noFill/>
                </a:ln>
                <a:solidFill>
                  <a:srgbClr val="363636"/>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ja-JP" sz="1600" noProof="0">
                <a:solidFill>
                  <a:srgbClr val="363636"/>
                </a:solidFill>
                <a:latin typeface="Arial"/>
                <a:ea typeface="MS Mincho"/>
                <a:cs typeface="Arial"/>
              </a:rPr>
              <a:t>MPR（≤10</a:t>
            </a:r>
            <a:r>
              <a:rPr lang="ja-JP" sz="1600" noProof="0">
                <a:solidFill>
                  <a:srgbClr val="363636"/>
                </a:solidFill>
                <a:latin typeface="Arial" panose="020B0604020202020204" pitchFamily="34" charset="0"/>
                <a:ea typeface="MS Mincho"/>
                <a:cs typeface="Arial" panose="020B0604020202020204" pitchFamily="34" charset="0"/>
              </a:rPr>
              <a:t>% 生存腫瘍細胞）</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0" name="Content Placeholder 26"/>
          <p:cNvSpPr txBox="1">
            <a:spLocks/>
          </p:cNvSpPr>
          <p:nvPr/>
        </p:nvSpPr>
        <p:spPr>
          <a:xfrm>
            <a:off x="5976996" y="4957533"/>
            <a:ext cx="4267200" cy="778812"/>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
                <a:srgbClr val="002850"/>
              </a:buClr>
              <a:buSzPct val="110000"/>
              <a:buFontTx/>
              <a:buNone/>
              <a:tabLst/>
              <a:defRPr/>
            </a:pPr>
            <a:r>
              <a:rPr kumimoji="0" lang="ja-JP" sz="1600" b="1" i="0" u="none" strike="noStrike" cap="none" normalizeH="0" baseline="0" noProof="0">
                <a:ln>
                  <a:noFill/>
                </a:ln>
                <a:solidFill>
                  <a:srgbClr val="363636"/>
                </a:solidFill>
                <a:uLnTx/>
                <a:uFillTx/>
                <a:latin typeface="Arial"/>
                <a:ea typeface="MS Mincho"/>
                <a:cs typeface="Arial"/>
              </a:rPr>
              <a:t>探索的評価項目</a:t>
            </a:r>
          </a:p>
          <a:p>
            <a:pPr lvl="0">
              <a:buClr>
                <a:srgbClr val="002850"/>
              </a:buClr>
              <a:defRPr/>
            </a:pPr>
            <a:r>
              <a:rPr lang="ja-JP" sz="1600">
                <a:solidFill>
                  <a:srgbClr val="363636"/>
                </a:solidFill>
              </a:rPr>
              <a:t>バイオマーカー：フローサイトメトリー、scRNAseq、バルクRNAseq、TCRseq</a:t>
            </a:r>
          </a:p>
        </p:txBody>
      </p:sp>
      <p:sp>
        <p:nvSpPr>
          <p:cNvPr id="11" name="AutoShape 12"/>
          <p:cNvSpPr>
            <a:spLocks noChangeArrowheads="1"/>
          </p:cNvSpPr>
          <p:nvPr/>
        </p:nvSpPr>
        <p:spPr bwMode="auto">
          <a:xfrm>
            <a:off x="6660635" y="3335923"/>
            <a:ext cx="1142664" cy="891763"/>
          </a:xfrm>
          <a:prstGeom prst="roundRect">
            <a:avLst>
              <a:gd name="adj" fmla="val 16667"/>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noProof="0">
                <a:ln>
                  <a:noFill/>
                </a:ln>
                <a:solidFill>
                  <a:srgbClr val="FFFFFF"/>
                </a:solidFill>
                <a:uLnTx/>
                <a:uFillTx/>
                <a:latin typeface="Arial" charset="0"/>
                <a:ea typeface="MS Mincho" pitchFamily="2" charset="-122"/>
                <a:cs typeface="Arial" charset="0"/>
              </a:rPr>
              <a:t>外科</a:t>
            </a:r>
            <a:br>
              <a:rPr kumimoji="0" lang="ja-JP" sz="1600" b="0" i="0" u="none" strike="noStrike" cap="none" normalizeH="0" noProof="0">
                <a:ln>
                  <a:noFill/>
                </a:ln>
                <a:solidFill>
                  <a:srgbClr val="FFFFFF"/>
                </a:solidFill>
                <a:uLnTx/>
                <a:uFillTx/>
                <a:latin typeface="Arial" charset="0"/>
                <a:ea typeface="MS Mincho" pitchFamily="2" charset="-122"/>
                <a:cs typeface="Arial" charset="0"/>
              </a:rPr>
            </a:br>
            <a:r>
              <a:rPr kumimoji="0" lang="ja-JP" sz="1600" b="0" i="0" u="none" strike="noStrike" cap="none" normalizeH="0" noProof="0">
                <a:ln>
                  <a:noFill/>
                </a:ln>
                <a:solidFill>
                  <a:srgbClr val="FFFFFF"/>
                </a:solidFill>
                <a:uLnTx/>
                <a:uFillTx/>
                <a:latin typeface="Arial" charset="0"/>
                <a:ea typeface="MS Mincho" pitchFamily="2" charset="-122"/>
                <a:cs typeface="Arial" charset="0"/>
              </a:rPr>
              <a:t>切除</a:t>
            </a:r>
          </a:p>
        </p:txBody>
      </p:sp>
      <p:cxnSp>
        <p:nvCxnSpPr>
          <p:cNvPr id="12" name="AutoShape 19"/>
          <p:cNvCxnSpPr>
            <a:cxnSpLocks noChangeShapeType="1"/>
            <a:stCxn id="6" idx="3"/>
            <a:endCxn id="11" idx="1"/>
          </p:cNvCxnSpPr>
          <p:nvPr/>
        </p:nvCxnSpPr>
        <p:spPr bwMode="auto">
          <a:xfrm>
            <a:off x="6322332" y="3781804"/>
            <a:ext cx="338303" cy="1"/>
          </a:xfrm>
          <a:prstGeom prst="straightConnector1">
            <a:avLst/>
          </a:prstGeom>
          <a:noFill/>
          <a:ln w="38100">
            <a:solidFill>
              <a:schemeClr val="bg1"/>
            </a:solidFill>
            <a:round/>
            <a:headEnd/>
            <a:tailEnd type="triangle" w="med" len="med"/>
          </a:ln>
        </p:spPr>
      </p:cxnSp>
      <p:sp>
        <p:nvSpPr>
          <p:cNvPr id="13" name="AutoShape 12"/>
          <p:cNvSpPr>
            <a:spLocks noChangeArrowheads="1"/>
          </p:cNvSpPr>
          <p:nvPr/>
        </p:nvSpPr>
        <p:spPr bwMode="auto">
          <a:xfrm>
            <a:off x="8462278" y="3203258"/>
            <a:ext cx="2657222" cy="1157092"/>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a:solidFill>
                  <a:srgbClr val="FFFFFF"/>
                </a:solidFill>
                <a:ea typeface="SimSun" pitchFamily="2" charset="-122"/>
              </a:rPr>
              <a:t>観察+任意でアテゾリズマブのアジュバント </a:t>
            </a:r>
            <a:r>
              <a:rPr kumimoji="0" lang="ja-JP" b="0" i="0" u="none" strike="noStrike" cap="none" normalizeH="0" baseline="0" noProof="0">
                <a:ln>
                  <a:noFill/>
                </a:ln>
                <a:solidFill>
                  <a:srgbClr val="FFFFFF"/>
                </a:solidFill>
                <a:uLnTx/>
                <a:uFillTx/>
                <a:ea typeface="SimSun" pitchFamily="2" charset="-122"/>
              </a:rPr>
              <a:t> </a:t>
            </a:r>
            <a:br>
              <a:rPr kumimoji="0" lang="ja-JP" b="0" i="0" u="none" strike="noStrike" cap="none" normalizeH="0" baseline="0" noProof="0">
                <a:ln>
                  <a:noFill/>
                </a:ln>
                <a:solidFill>
                  <a:srgbClr val="FFFFFF"/>
                </a:solidFill>
                <a:uLnTx/>
                <a:uFillTx/>
                <a:ea typeface="SimSun" pitchFamily="2" charset="-122"/>
              </a:rPr>
            </a:br>
            <a:r>
              <a:rPr kumimoji="0" lang="ja-JP" b="0" i="0" u="none" strike="noStrike" cap="none" normalizeH="0" baseline="0" noProof="0">
                <a:ln>
                  <a:noFill/>
                </a:ln>
                <a:solidFill>
                  <a:srgbClr val="FFFFFF"/>
                </a:solidFill>
                <a:uLnTx/>
                <a:uFillTx/>
                <a:ea typeface="SimSun" pitchFamily="2" charset="-122"/>
              </a:rPr>
              <a:t>1</a:t>
            </a:r>
            <a:r>
              <a:rPr lang="ja-JP">
                <a:solidFill>
                  <a:srgbClr val="FFFFFF"/>
                </a:solidFill>
                <a:ea typeface="SimSun" pitchFamily="2" charset="-122"/>
              </a:rPr>
              <a:t>2</a:t>
            </a:r>
            <a:r>
              <a:rPr kumimoji="0" lang="ja-JP" b="0" i="0" u="none" strike="noStrike" cap="none" normalizeH="0" baseline="0" noProof="0">
                <a:ln>
                  <a:noFill/>
                </a:ln>
                <a:solidFill>
                  <a:srgbClr val="FFFFFF"/>
                </a:solidFill>
                <a:uLnTx/>
                <a:uFillTx/>
                <a:ea typeface="SimSun" pitchFamily="2" charset="-122"/>
              </a:rPr>
              <a:t>00</a:t>
            </a:r>
            <a:r>
              <a:rPr kumimoji="0" lang="ja-JP" b="0" i="0" u="none" strike="noStrike" cap="none" normalizeH="0" noProof="0">
                <a:ln>
                  <a:noFill/>
                </a:ln>
                <a:solidFill>
                  <a:srgbClr val="FFFFFF"/>
                </a:solidFill>
                <a:uLnTx/>
                <a:uFillTx/>
                <a:ea typeface="SimSun" pitchFamily="2" charset="-122"/>
              </a:rPr>
              <a:t> mg q3w </a:t>
            </a:r>
            <a:br>
              <a:rPr kumimoji="0" lang="ja-JP" b="0" i="0" u="none" strike="noStrike" cap="none" normalizeH="0" noProof="0">
                <a:ln>
                  <a:noFill/>
                </a:ln>
                <a:solidFill>
                  <a:srgbClr val="FFFFFF"/>
                </a:solidFill>
                <a:uLnTx/>
                <a:uFillTx/>
                <a:ea typeface="SimSun" pitchFamily="2" charset="-122"/>
              </a:rPr>
            </a:br>
            <a:r>
              <a:rPr kumimoji="0" lang="ja-JP" b="0" i="0" u="none" strike="noStrike" cap="none" normalizeH="0" noProof="0">
                <a:ln>
                  <a:noFill/>
                </a:ln>
                <a:solidFill>
                  <a:srgbClr val="FFFFFF"/>
                </a:solidFill>
                <a:uLnTx/>
                <a:uFillTx/>
                <a:ea typeface="SimSun" pitchFamily="2" charset="-122"/>
              </a:rPr>
              <a:t>（12 months）</a:t>
            </a:r>
          </a:p>
        </p:txBody>
      </p:sp>
      <p:cxnSp>
        <p:nvCxnSpPr>
          <p:cNvPr id="14" name="AutoShape 19"/>
          <p:cNvCxnSpPr>
            <a:cxnSpLocks noChangeShapeType="1"/>
            <a:stCxn id="11" idx="3"/>
            <a:endCxn id="13" idx="1"/>
          </p:cNvCxnSpPr>
          <p:nvPr/>
        </p:nvCxnSpPr>
        <p:spPr bwMode="auto">
          <a:xfrm flipV="1">
            <a:off x="7803299" y="3781804"/>
            <a:ext cx="658979" cy="1"/>
          </a:xfrm>
          <a:prstGeom prst="straightConnector1">
            <a:avLst/>
          </a:prstGeom>
          <a:noFill/>
          <a:ln w="38100">
            <a:solidFill>
              <a:schemeClr val="bg1"/>
            </a:solidFill>
            <a:round/>
            <a:headEnd/>
            <a:tailEnd type="triangle" w="med" len="med"/>
          </a:ln>
        </p:spPr>
      </p:cxnSp>
      <p:sp>
        <p:nvSpPr>
          <p:cNvPr id="15" name="TextBox 14"/>
          <p:cNvSpPr txBox="1"/>
          <p:nvPr/>
        </p:nvSpPr>
        <p:spPr>
          <a:xfrm>
            <a:off x="7773071" y="3104793"/>
            <a:ext cx="720069" cy="461665"/>
          </a:xfrm>
          <a:prstGeom prst="rect">
            <a:avLst/>
          </a:prstGeom>
          <a:noFill/>
        </p:spPr>
        <p:txBody>
          <a:bodyPr wrap="none" rtlCol="0">
            <a:spAutoFit/>
          </a:bodyPr>
          <a:lstStyle/>
          <a:p>
            <a:pPr algn="ctr"/>
            <a:r>
              <a:rPr lang="ja-JP" sz="1200">
                <a:solidFill>
                  <a:srgbClr val="000000"/>
                </a:solidFill>
              </a:rPr>
              <a:t>臨床</a:t>
            </a:r>
            <a:br>
              <a:rPr lang="ja-JP" sz="1200">
                <a:solidFill>
                  <a:srgbClr val="000000"/>
                </a:solidFill>
              </a:rPr>
            </a:br>
            <a:r>
              <a:rPr lang="ja-JP" sz="1200">
                <a:solidFill>
                  <a:srgbClr val="000000"/>
                </a:solidFill>
              </a:rPr>
              <a:t>効果</a:t>
            </a:r>
          </a:p>
        </p:txBody>
      </p:sp>
      <p:sp>
        <p:nvSpPr>
          <p:cNvPr id="17" name="Text Placeholder 3"/>
          <p:cNvSpPr>
            <a:spLocks noGrp="1"/>
          </p:cNvSpPr>
          <p:nvPr>
            <p:ph type="body" sz="quarter" idx="10"/>
          </p:nvPr>
        </p:nvSpPr>
        <p:spPr>
          <a:xfrm>
            <a:off x="304800" y="6233974"/>
            <a:ext cx="5507567" cy="487363"/>
          </a:xfrm>
        </p:spPr>
        <p:txBody>
          <a:bodyPr/>
          <a:lstStyle/>
          <a:p>
            <a:r>
              <a:rPr lang="ja-JP" baseline="30000"/>
              <a:t>a</a:t>
            </a:r>
            <a:r>
              <a:rPr lang="ja-JP"/>
              <a:t>10色の60マーカーフローサイトメトリーで評価、</a:t>
            </a:r>
            <a:r>
              <a:rPr lang="ja-JP" baseline="30000"/>
              <a:t>b</a:t>
            </a:r>
            <a:r>
              <a:rPr lang="ja-JP"/>
              <a:t>RNAseqで評価</a:t>
            </a:r>
          </a:p>
        </p:txBody>
      </p:sp>
    </p:spTree>
    <p:extLst>
      <p:ext uri="{BB962C8B-B14F-4D97-AF65-F5344CB8AC3E}">
        <p14:creationId xmlns:p14="http://schemas.microsoft.com/office/powerpoint/2010/main" val="2343080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693"/>
            <a:ext cx="11624442" cy="939801"/>
          </a:xfrm>
        </p:spPr>
        <p:txBody>
          <a:bodyPr/>
          <a:lstStyle/>
          <a:p>
            <a:r>
              <a:rPr lang="ja-JP" dirty="0"/>
              <a:t>MA09.01：LCMC3試験：免疫細胞のサブタイプが、切除可能なNSCLCにおけるアテゾリズマブによる術前補助療法後の結節状態と病理学的奏効を予測 – Oezkan F、他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Oezkan F、他J Thorac Oncol 2021年16（補遺）：抄録番号 MA09.01</a:t>
            </a:r>
          </a:p>
        </p:txBody>
      </p:sp>
      <p:grpSp>
        <p:nvGrpSpPr>
          <p:cNvPr id="7" name="Group 6">
            <a:extLst>
              <a:ext uri="{FF2B5EF4-FFF2-40B4-BE49-F238E27FC236}">
                <a16:creationId xmlns:a16="http://schemas.microsoft.com/office/drawing/2014/main" id="{4E6CD4F5-F7EA-4B8E-A24C-B4C6CECD8B61}"/>
              </a:ext>
            </a:extLst>
          </p:cNvPr>
          <p:cNvGrpSpPr/>
          <p:nvPr/>
        </p:nvGrpSpPr>
        <p:grpSpPr>
          <a:xfrm>
            <a:off x="7959213" y="2447434"/>
            <a:ext cx="344129" cy="3186450"/>
            <a:chOff x="7964129" y="2447434"/>
            <a:chExt cx="344129" cy="3186450"/>
          </a:xfrm>
        </p:grpSpPr>
        <p:cxnSp>
          <p:nvCxnSpPr>
            <p:cNvPr id="8" name="Straight Connector 7">
              <a:extLst>
                <a:ext uri="{FF2B5EF4-FFF2-40B4-BE49-F238E27FC236}">
                  <a16:creationId xmlns:a16="http://schemas.microsoft.com/office/drawing/2014/main" id="{058A4901-A178-48B0-AF6C-D300B85B3C07}"/>
                </a:ext>
              </a:extLst>
            </p:cNvPr>
            <p:cNvCxnSpPr/>
            <p:nvPr/>
          </p:nvCxnSpPr>
          <p:spPr>
            <a:xfrm>
              <a:off x="8141110" y="2447434"/>
              <a:ext cx="0" cy="318645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73156D-C5BF-4345-8DDC-94EC87FF2B7F}"/>
                </a:ext>
              </a:extLst>
            </p:cNvPr>
            <p:cNvCxnSpPr/>
            <p:nvPr/>
          </p:nvCxnSpPr>
          <p:spPr>
            <a:xfrm>
              <a:off x="7964129" y="2447434"/>
              <a:ext cx="334297"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0DC01E7-7F1E-4F38-9247-C72B149BBE05}"/>
                </a:ext>
              </a:extLst>
            </p:cNvPr>
            <p:cNvCxnSpPr/>
            <p:nvPr/>
          </p:nvCxnSpPr>
          <p:spPr>
            <a:xfrm>
              <a:off x="7973961" y="5628170"/>
              <a:ext cx="334297"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11" name="Rectangle 10">
            <a:extLst>
              <a:ext uri="{FF2B5EF4-FFF2-40B4-BE49-F238E27FC236}">
                <a16:creationId xmlns:a16="http://schemas.microsoft.com/office/drawing/2014/main" id="{50EDBD74-B614-45D4-BAB7-E03AFD85DB05}"/>
              </a:ext>
            </a:extLst>
          </p:cNvPr>
          <p:cNvSpPr/>
          <p:nvPr/>
        </p:nvSpPr>
        <p:spPr>
          <a:xfrm>
            <a:off x="7807277" y="3012429"/>
            <a:ext cx="648000" cy="2056459"/>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12" name="Group 11">
            <a:extLst>
              <a:ext uri="{FF2B5EF4-FFF2-40B4-BE49-F238E27FC236}">
                <a16:creationId xmlns:a16="http://schemas.microsoft.com/office/drawing/2014/main" id="{60FD197D-84AB-4317-B6CB-D2A1CE4E85F4}"/>
              </a:ext>
            </a:extLst>
          </p:cNvPr>
          <p:cNvGrpSpPr/>
          <p:nvPr/>
        </p:nvGrpSpPr>
        <p:grpSpPr>
          <a:xfrm>
            <a:off x="9255339" y="4811421"/>
            <a:ext cx="344129" cy="848761"/>
            <a:chOff x="7964129" y="2447434"/>
            <a:chExt cx="344129" cy="3186450"/>
          </a:xfrm>
        </p:grpSpPr>
        <p:cxnSp>
          <p:nvCxnSpPr>
            <p:cNvPr id="13" name="Straight Connector 12">
              <a:extLst>
                <a:ext uri="{FF2B5EF4-FFF2-40B4-BE49-F238E27FC236}">
                  <a16:creationId xmlns:a16="http://schemas.microsoft.com/office/drawing/2014/main" id="{CB72EA6F-2262-4137-A252-BBDD5546A6A1}"/>
                </a:ext>
              </a:extLst>
            </p:cNvPr>
            <p:cNvCxnSpPr/>
            <p:nvPr/>
          </p:nvCxnSpPr>
          <p:spPr>
            <a:xfrm>
              <a:off x="8141110" y="2447434"/>
              <a:ext cx="0" cy="318645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A9170FA-DF15-4454-957E-2FD1B4B1F064}"/>
                </a:ext>
              </a:extLst>
            </p:cNvPr>
            <p:cNvCxnSpPr/>
            <p:nvPr/>
          </p:nvCxnSpPr>
          <p:spPr>
            <a:xfrm>
              <a:off x="7964129" y="2447434"/>
              <a:ext cx="334297"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C89C57C-37D1-4F19-8200-C712BD5B7D55}"/>
                </a:ext>
              </a:extLst>
            </p:cNvPr>
            <p:cNvCxnSpPr/>
            <p:nvPr/>
          </p:nvCxnSpPr>
          <p:spPr>
            <a:xfrm>
              <a:off x="7973961" y="5628170"/>
              <a:ext cx="334297"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89AE4F23-3547-4B72-BE58-B8A2AF68FA40}"/>
              </a:ext>
            </a:extLst>
          </p:cNvPr>
          <p:cNvSpPr txBox="1"/>
          <p:nvPr/>
        </p:nvSpPr>
        <p:spPr>
          <a:xfrm>
            <a:off x="923911" y="1657707"/>
            <a:ext cx="4549643" cy="338554"/>
          </a:xfrm>
          <a:prstGeom prst="rect">
            <a:avLst/>
          </a:prstGeom>
          <a:noFill/>
        </p:spPr>
        <p:txBody>
          <a:bodyPr wrap="none" rtlCol="0">
            <a:spAutoFit/>
          </a:bodyPr>
          <a:lstStyle/>
          <a:p>
            <a:pPr algn="ctr"/>
            <a:r>
              <a:rPr lang="ja-JP" sz="1600" b="1" dirty="0">
                <a:solidFill>
                  <a:schemeClr val="tx1"/>
                </a:solidFill>
              </a:rPr>
              <a:t>免疫細胞サブセットのROC曲線（n=115）</a:t>
            </a:r>
          </a:p>
        </p:txBody>
      </p:sp>
      <p:sp>
        <p:nvSpPr>
          <p:cNvPr id="17" name="Graphic 8">
            <a:extLst>
              <a:ext uri="{FF2B5EF4-FFF2-40B4-BE49-F238E27FC236}">
                <a16:creationId xmlns:a16="http://schemas.microsoft.com/office/drawing/2014/main" id="{F1EE689E-0AF1-4792-8655-8E5F00500F30}"/>
              </a:ext>
            </a:extLst>
          </p:cNvPr>
          <p:cNvSpPr/>
          <p:nvPr/>
        </p:nvSpPr>
        <p:spPr>
          <a:xfrm flipH="1">
            <a:off x="1106367" y="2560168"/>
            <a:ext cx="45719" cy="2628000"/>
          </a:xfrm>
          <a:custGeom>
            <a:avLst/>
            <a:gdLst>
              <a:gd name="connsiteX0" fmla="*/ 3400964 w 3400963"/>
              <a:gd name="connsiteY0" fmla="*/ 0 h 2652343"/>
              <a:gd name="connsiteX1" fmla="*/ 0 w 3400963"/>
              <a:gd name="connsiteY1" fmla="*/ 0 h 2652343"/>
              <a:gd name="connsiteX2" fmla="*/ 0 w 3400963"/>
              <a:gd name="connsiteY2" fmla="*/ 2652344 h 2652343"/>
            </a:gdLst>
            <a:ahLst/>
            <a:cxnLst>
              <a:cxn ang="0">
                <a:pos x="connsiteX0" y="connsiteY0"/>
              </a:cxn>
              <a:cxn ang="0">
                <a:pos x="connsiteX1" y="connsiteY1"/>
              </a:cxn>
              <a:cxn ang="0">
                <a:pos x="connsiteX2" y="connsiteY2"/>
              </a:cxn>
            </a:cxnLst>
            <a:rect l="l" t="t" r="r" b="b"/>
            <a:pathLst>
              <a:path w="3400963" h="2652343">
                <a:moveTo>
                  <a:pt x="3400964" y="0"/>
                </a:moveTo>
                <a:lnTo>
                  <a:pt x="0" y="0"/>
                </a:lnTo>
                <a:lnTo>
                  <a:pt x="0" y="2652344"/>
                </a:lnTo>
              </a:path>
            </a:pathLst>
          </a:custGeom>
          <a:noFill/>
          <a:ln w="19050" cap="flat">
            <a:solidFill>
              <a:srgbClr val="36363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600"/>
          </a:p>
        </p:txBody>
      </p:sp>
      <p:sp>
        <p:nvSpPr>
          <p:cNvPr id="18" name="Line 7">
            <a:extLst>
              <a:ext uri="{FF2B5EF4-FFF2-40B4-BE49-F238E27FC236}">
                <a16:creationId xmlns:a16="http://schemas.microsoft.com/office/drawing/2014/main" id="{97F00B3F-D22F-47E7-B1D5-FF2D51C1A588}"/>
              </a:ext>
            </a:extLst>
          </p:cNvPr>
          <p:cNvSpPr>
            <a:spLocks noChangeShapeType="1"/>
          </p:cNvSpPr>
          <p:nvPr/>
        </p:nvSpPr>
        <p:spPr bwMode="auto">
          <a:xfrm>
            <a:off x="1078363" y="256845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9" name="Line 8">
            <a:extLst>
              <a:ext uri="{FF2B5EF4-FFF2-40B4-BE49-F238E27FC236}">
                <a16:creationId xmlns:a16="http://schemas.microsoft.com/office/drawing/2014/main" id="{BF51FFBB-75B4-4851-B38E-56BA236C98BA}"/>
              </a:ext>
            </a:extLst>
          </p:cNvPr>
          <p:cNvSpPr>
            <a:spLocks noChangeShapeType="1"/>
          </p:cNvSpPr>
          <p:nvPr/>
        </p:nvSpPr>
        <p:spPr bwMode="auto">
          <a:xfrm>
            <a:off x="1078363" y="318385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20" name="Line 9">
            <a:extLst>
              <a:ext uri="{FF2B5EF4-FFF2-40B4-BE49-F238E27FC236}">
                <a16:creationId xmlns:a16="http://schemas.microsoft.com/office/drawing/2014/main" id="{E15494EB-3C2F-4DC5-82EF-9D75BA990E96}"/>
              </a:ext>
            </a:extLst>
          </p:cNvPr>
          <p:cNvSpPr>
            <a:spLocks noChangeShapeType="1"/>
          </p:cNvSpPr>
          <p:nvPr/>
        </p:nvSpPr>
        <p:spPr bwMode="auto">
          <a:xfrm>
            <a:off x="1078363" y="381914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21" name="Line 10">
            <a:extLst>
              <a:ext uri="{FF2B5EF4-FFF2-40B4-BE49-F238E27FC236}">
                <a16:creationId xmlns:a16="http://schemas.microsoft.com/office/drawing/2014/main" id="{6529654D-0A7A-46D9-B059-3ECCE7174FBD}"/>
              </a:ext>
            </a:extLst>
          </p:cNvPr>
          <p:cNvSpPr>
            <a:spLocks noChangeShapeType="1"/>
          </p:cNvSpPr>
          <p:nvPr/>
        </p:nvSpPr>
        <p:spPr bwMode="auto">
          <a:xfrm>
            <a:off x="1078363" y="444117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22" name="Line 11">
            <a:extLst>
              <a:ext uri="{FF2B5EF4-FFF2-40B4-BE49-F238E27FC236}">
                <a16:creationId xmlns:a16="http://schemas.microsoft.com/office/drawing/2014/main" id="{893D4B5F-7A1D-40C5-B5B4-3E94709756C1}"/>
              </a:ext>
            </a:extLst>
          </p:cNvPr>
          <p:cNvSpPr>
            <a:spLocks noChangeShapeType="1"/>
          </p:cNvSpPr>
          <p:nvPr/>
        </p:nvSpPr>
        <p:spPr bwMode="auto">
          <a:xfrm>
            <a:off x="1078363" y="506984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23" name="TextBox 22">
            <a:extLst>
              <a:ext uri="{FF2B5EF4-FFF2-40B4-BE49-F238E27FC236}">
                <a16:creationId xmlns:a16="http://schemas.microsoft.com/office/drawing/2014/main" id="{7BC72687-A59A-4644-9AC3-C53F338CF6C3}"/>
              </a:ext>
            </a:extLst>
          </p:cNvPr>
          <p:cNvSpPr txBox="1"/>
          <p:nvPr/>
        </p:nvSpPr>
        <p:spPr>
          <a:xfrm rot="16200000">
            <a:off x="-486732" y="3662146"/>
            <a:ext cx="1762407" cy="338554"/>
          </a:xfrm>
          <a:prstGeom prst="rect">
            <a:avLst/>
          </a:prstGeom>
          <a:noFill/>
        </p:spPr>
        <p:txBody>
          <a:bodyPr wrap="none" rtlCol="0">
            <a:spAutoFit/>
          </a:bodyPr>
          <a:lstStyle/>
          <a:p>
            <a:pPr algn="ctr" fontAlgn="base">
              <a:spcBef>
                <a:spcPct val="0"/>
              </a:spcBef>
              <a:spcAft>
                <a:spcPct val="0"/>
              </a:spcAft>
            </a:pPr>
            <a:r>
              <a:rPr lang="ja-JP" sz="1600">
                <a:solidFill>
                  <a:srgbClr val="363636"/>
                </a:solidFill>
                <a:cs typeface="Arial" panose="020B0604020202020204" pitchFamily="34" charset="0"/>
              </a:rPr>
              <a:t>真陽性率</a:t>
            </a:r>
          </a:p>
        </p:txBody>
      </p:sp>
      <p:sp>
        <p:nvSpPr>
          <p:cNvPr id="24" name="TextBox 23">
            <a:extLst>
              <a:ext uri="{FF2B5EF4-FFF2-40B4-BE49-F238E27FC236}">
                <a16:creationId xmlns:a16="http://schemas.microsoft.com/office/drawing/2014/main" id="{9D3D48AA-F118-488A-A0C9-15BA5A1FD5F8}"/>
              </a:ext>
            </a:extLst>
          </p:cNvPr>
          <p:cNvSpPr txBox="1"/>
          <p:nvPr/>
        </p:nvSpPr>
        <p:spPr>
          <a:xfrm>
            <a:off x="501867" y="2398146"/>
            <a:ext cx="583814" cy="338554"/>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1.00</a:t>
            </a:r>
          </a:p>
        </p:txBody>
      </p:sp>
      <p:sp>
        <p:nvSpPr>
          <p:cNvPr id="25" name="TextBox 24">
            <a:extLst>
              <a:ext uri="{FF2B5EF4-FFF2-40B4-BE49-F238E27FC236}">
                <a16:creationId xmlns:a16="http://schemas.microsoft.com/office/drawing/2014/main" id="{E05F8D26-D003-4384-8752-7C9EC1B401AF}"/>
              </a:ext>
            </a:extLst>
          </p:cNvPr>
          <p:cNvSpPr txBox="1"/>
          <p:nvPr/>
        </p:nvSpPr>
        <p:spPr>
          <a:xfrm>
            <a:off x="501867" y="3013263"/>
            <a:ext cx="583814" cy="338554"/>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0.75</a:t>
            </a:r>
          </a:p>
        </p:txBody>
      </p:sp>
      <p:sp>
        <p:nvSpPr>
          <p:cNvPr id="26" name="TextBox 25">
            <a:extLst>
              <a:ext uri="{FF2B5EF4-FFF2-40B4-BE49-F238E27FC236}">
                <a16:creationId xmlns:a16="http://schemas.microsoft.com/office/drawing/2014/main" id="{F190B0DD-1DE6-4114-9261-50E8BDA54C4C}"/>
              </a:ext>
            </a:extLst>
          </p:cNvPr>
          <p:cNvSpPr txBox="1"/>
          <p:nvPr/>
        </p:nvSpPr>
        <p:spPr>
          <a:xfrm>
            <a:off x="501867" y="3648272"/>
            <a:ext cx="583814" cy="338554"/>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0.50</a:t>
            </a:r>
          </a:p>
        </p:txBody>
      </p:sp>
      <p:sp>
        <p:nvSpPr>
          <p:cNvPr id="27" name="TextBox 26">
            <a:extLst>
              <a:ext uri="{FF2B5EF4-FFF2-40B4-BE49-F238E27FC236}">
                <a16:creationId xmlns:a16="http://schemas.microsoft.com/office/drawing/2014/main" id="{5AC47882-2824-4C99-9916-54F62005E0F2}"/>
              </a:ext>
            </a:extLst>
          </p:cNvPr>
          <p:cNvSpPr txBox="1"/>
          <p:nvPr/>
        </p:nvSpPr>
        <p:spPr>
          <a:xfrm>
            <a:off x="501867" y="4270018"/>
            <a:ext cx="583814" cy="338554"/>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0.25</a:t>
            </a:r>
          </a:p>
        </p:txBody>
      </p:sp>
      <p:sp>
        <p:nvSpPr>
          <p:cNvPr id="28" name="TextBox 27">
            <a:extLst>
              <a:ext uri="{FF2B5EF4-FFF2-40B4-BE49-F238E27FC236}">
                <a16:creationId xmlns:a16="http://schemas.microsoft.com/office/drawing/2014/main" id="{61EB7BC6-383C-4155-9B2E-3FAC4530E611}"/>
              </a:ext>
            </a:extLst>
          </p:cNvPr>
          <p:cNvSpPr txBox="1"/>
          <p:nvPr/>
        </p:nvSpPr>
        <p:spPr>
          <a:xfrm>
            <a:off x="787210" y="4898393"/>
            <a:ext cx="298479" cy="338554"/>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a:t>
            </a:r>
          </a:p>
        </p:txBody>
      </p:sp>
      <p:sp>
        <p:nvSpPr>
          <p:cNvPr id="29" name="Line 21">
            <a:extLst>
              <a:ext uri="{FF2B5EF4-FFF2-40B4-BE49-F238E27FC236}">
                <a16:creationId xmlns:a16="http://schemas.microsoft.com/office/drawing/2014/main" id="{01F924DC-01A5-4987-8A8F-21F8D4AD4CF0}"/>
              </a:ext>
            </a:extLst>
          </p:cNvPr>
          <p:cNvSpPr>
            <a:spLocks noChangeShapeType="1"/>
          </p:cNvSpPr>
          <p:nvPr/>
        </p:nvSpPr>
        <p:spPr bwMode="auto">
          <a:xfrm>
            <a:off x="4409078" y="51536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0" name="TextBox 29">
            <a:extLst>
              <a:ext uri="{FF2B5EF4-FFF2-40B4-BE49-F238E27FC236}">
                <a16:creationId xmlns:a16="http://schemas.microsoft.com/office/drawing/2014/main" id="{ADF556E8-B611-4121-9CD2-1C6B75706448}"/>
              </a:ext>
            </a:extLst>
          </p:cNvPr>
          <p:cNvSpPr txBox="1"/>
          <p:nvPr/>
        </p:nvSpPr>
        <p:spPr>
          <a:xfrm>
            <a:off x="4166466" y="5225669"/>
            <a:ext cx="47185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1.00</a:t>
            </a:r>
          </a:p>
        </p:txBody>
      </p:sp>
      <p:sp>
        <p:nvSpPr>
          <p:cNvPr id="31" name="Line 21">
            <a:extLst>
              <a:ext uri="{FF2B5EF4-FFF2-40B4-BE49-F238E27FC236}">
                <a16:creationId xmlns:a16="http://schemas.microsoft.com/office/drawing/2014/main" id="{74E76D7D-D7C6-4D3E-AC99-C92A38B22626}"/>
              </a:ext>
            </a:extLst>
          </p:cNvPr>
          <p:cNvSpPr>
            <a:spLocks noChangeShapeType="1"/>
          </p:cNvSpPr>
          <p:nvPr/>
        </p:nvSpPr>
        <p:spPr bwMode="auto">
          <a:xfrm>
            <a:off x="3601564" y="51536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2" name="TextBox 31">
            <a:extLst>
              <a:ext uri="{FF2B5EF4-FFF2-40B4-BE49-F238E27FC236}">
                <a16:creationId xmlns:a16="http://schemas.microsoft.com/office/drawing/2014/main" id="{85A126EA-9208-41AA-ACB1-D648D9158299}"/>
              </a:ext>
            </a:extLst>
          </p:cNvPr>
          <p:cNvSpPr txBox="1"/>
          <p:nvPr/>
        </p:nvSpPr>
        <p:spPr>
          <a:xfrm>
            <a:off x="3358951" y="5225669"/>
            <a:ext cx="47185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0.75</a:t>
            </a:r>
          </a:p>
        </p:txBody>
      </p:sp>
      <p:sp>
        <p:nvSpPr>
          <p:cNvPr id="33" name="Line 21">
            <a:extLst>
              <a:ext uri="{FF2B5EF4-FFF2-40B4-BE49-F238E27FC236}">
                <a16:creationId xmlns:a16="http://schemas.microsoft.com/office/drawing/2014/main" id="{66423B71-937A-448E-B800-EF0CB337B921}"/>
              </a:ext>
            </a:extLst>
          </p:cNvPr>
          <p:cNvSpPr>
            <a:spLocks noChangeShapeType="1"/>
          </p:cNvSpPr>
          <p:nvPr/>
        </p:nvSpPr>
        <p:spPr bwMode="auto">
          <a:xfrm>
            <a:off x="2794050" y="51536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4" name="TextBox 33">
            <a:extLst>
              <a:ext uri="{FF2B5EF4-FFF2-40B4-BE49-F238E27FC236}">
                <a16:creationId xmlns:a16="http://schemas.microsoft.com/office/drawing/2014/main" id="{BAB22A1D-E8B1-4D45-90BD-9E063C380B38}"/>
              </a:ext>
            </a:extLst>
          </p:cNvPr>
          <p:cNvSpPr txBox="1"/>
          <p:nvPr/>
        </p:nvSpPr>
        <p:spPr>
          <a:xfrm>
            <a:off x="2551435" y="5225669"/>
            <a:ext cx="47185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0.50</a:t>
            </a:r>
          </a:p>
        </p:txBody>
      </p:sp>
      <p:sp>
        <p:nvSpPr>
          <p:cNvPr id="35" name="Line 21">
            <a:extLst>
              <a:ext uri="{FF2B5EF4-FFF2-40B4-BE49-F238E27FC236}">
                <a16:creationId xmlns:a16="http://schemas.microsoft.com/office/drawing/2014/main" id="{3C055A2E-CEB8-4E09-9538-5EB396FCBF8D}"/>
              </a:ext>
            </a:extLst>
          </p:cNvPr>
          <p:cNvSpPr>
            <a:spLocks noChangeShapeType="1"/>
          </p:cNvSpPr>
          <p:nvPr/>
        </p:nvSpPr>
        <p:spPr bwMode="auto">
          <a:xfrm>
            <a:off x="1986535" y="51536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6" name="TextBox 35">
            <a:extLst>
              <a:ext uri="{FF2B5EF4-FFF2-40B4-BE49-F238E27FC236}">
                <a16:creationId xmlns:a16="http://schemas.microsoft.com/office/drawing/2014/main" id="{2D87C321-756D-451F-8096-1B67A4F5A514}"/>
              </a:ext>
            </a:extLst>
          </p:cNvPr>
          <p:cNvSpPr txBox="1"/>
          <p:nvPr/>
        </p:nvSpPr>
        <p:spPr>
          <a:xfrm>
            <a:off x="1743921" y="5225669"/>
            <a:ext cx="47185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0.25</a:t>
            </a:r>
          </a:p>
        </p:txBody>
      </p:sp>
      <p:sp>
        <p:nvSpPr>
          <p:cNvPr id="37" name="Line 21">
            <a:extLst>
              <a:ext uri="{FF2B5EF4-FFF2-40B4-BE49-F238E27FC236}">
                <a16:creationId xmlns:a16="http://schemas.microsoft.com/office/drawing/2014/main" id="{86E3DDF8-BB60-4001-A836-4608EF6F6B20}"/>
              </a:ext>
            </a:extLst>
          </p:cNvPr>
          <p:cNvSpPr>
            <a:spLocks noChangeShapeType="1"/>
          </p:cNvSpPr>
          <p:nvPr/>
        </p:nvSpPr>
        <p:spPr bwMode="auto">
          <a:xfrm>
            <a:off x="1179021" y="51536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8" name="TextBox 37">
            <a:extLst>
              <a:ext uri="{FF2B5EF4-FFF2-40B4-BE49-F238E27FC236}">
                <a16:creationId xmlns:a16="http://schemas.microsoft.com/office/drawing/2014/main" id="{FF8E2CC4-C06B-4604-B0D3-5457F17F3640}"/>
              </a:ext>
            </a:extLst>
          </p:cNvPr>
          <p:cNvSpPr txBox="1"/>
          <p:nvPr/>
        </p:nvSpPr>
        <p:spPr>
          <a:xfrm>
            <a:off x="1079074" y="5225669"/>
            <a:ext cx="186517"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0</a:t>
            </a:r>
          </a:p>
        </p:txBody>
      </p:sp>
      <p:cxnSp>
        <p:nvCxnSpPr>
          <p:cNvPr id="39" name="Straight Connector 38">
            <a:extLst>
              <a:ext uri="{FF2B5EF4-FFF2-40B4-BE49-F238E27FC236}">
                <a16:creationId xmlns:a16="http://schemas.microsoft.com/office/drawing/2014/main" id="{4C6860BF-6C26-4EB2-80EC-FBE79BA98266}"/>
              </a:ext>
            </a:extLst>
          </p:cNvPr>
          <p:cNvCxnSpPr>
            <a:cxnSpLocks/>
          </p:cNvCxnSpPr>
          <p:nvPr/>
        </p:nvCxnSpPr>
        <p:spPr>
          <a:xfrm flipV="1">
            <a:off x="1090194" y="2396878"/>
            <a:ext cx="3529252" cy="2743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93C6FA1-310D-4126-A7C4-6B4DB0CC81FB}"/>
              </a:ext>
            </a:extLst>
          </p:cNvPr>
          <p:cNvSpPr txBox="1"/>
          <p:nvPr/>
        </p:nvSpPr>
        <p:spPr>
          <a:xfrm>
            <a:off x="2908904" y="4015010"/>
            <a:ext cx="3219151" cy="954107"/>
          </a:xfrm>
          <a:prstGeom prst="rect">
            <a:avLst/>
          </a:prstGeom>
          <a:noFill/>
        </p:spPr>
        <p:txBody>
          <a:bodyPr wrap="none" rtlCol="0">
            <a:spAutoFit/>
          </a:bodyPr>
          <a:lstStyle/>
          <a:p>
            <a:r>
              <a:rPr lang="ja-JP" sz="1400" dirty="0">
                <a:solidFill>
                  <a:schemeClr val="tx1"/>
                </a:solidFill>
              </a:rPr>
              <a:t>IMMUNOME+組織像</a:t>
            </a:r>
          </a:p>
          <a:p>
            <a:r>
              <a:rPr lang="ja-JP" sz="1400" dirty="0">
                <a:solidFill>
                  <a:schemeClr val="tx1"/>
                </a:solidFill>
              </a:rPr>
              <a:t>IMMUNOME+ノードのステータス</a:t>
            </a:r>
          </a:p>
          <a:p>
            <a:r>
              <a:rPr lang="ja-JP" sz="1400" dirty="0">
                <a:solidFill>
                  <a:schemeClr val="tx1"/>
                </a:solidFill>
              </a:rPr>
              <a:t>IMMUNOME、テスト（n=56）</a:t>
            </a:r>
          </a:p>
          <a:p>
            <a:r>
              <a:rPr lang="ja-JP" sz="1400" dirty="0">
                <a:solidFill>
                  <a:schemeClr val="tx1"/>
                </a:solidFill>
              </a:rPr>
              <a:t>IMMUNOME、トレーニング（n=59）</a:t>
            </a:r>
          </a:p>
        </p:txBody>
      </p:sp>
      <p:cxnSp>
        <p:nvCxnSpPr>
          <p:cNvPr id="42" name="Straight Connector 41">
            <a:extLst>
              <a:ext uri="{FF2B5EF4-FFF2-40B4-BE49-F238E27FC236}">
                <a16:creationId xmlns:a16="http://schemas.microsoft.com/office/drawing/2014/main" id="{66F8C1E4-BACC-4D54-B7B8-765A20325638}"/>
              </a:ext>
            </a:extLst>
          </p:cNvPr>
          <p:cNvCxnSpPr>
            <a:cxnSpLocks/>
          </p:cNvCxnSpPr>
          <p:nvPr/>
        </p:nvCxnSpPr>
        <p:spPr>
          <a:xfrm>
            <a:off x="2724751" y="4795199"/>
            <a:ext cx="216000" cy="0"/>
          </a:xfrm>
          <a:prstGeom prst="line">
            <a:avLst/>
          </a:prstGeom>
          <a:noFill/>
          <a:ln w="19050" cap="flat">
            <a:solidFill>
              <a:schemeClr val="bg2"/>
            </a:solidFill>
            <a:prstDash val="solid"/>
            <a:miter/>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DCCF8BF-A3B3-4F05-B385-137CFC21C871}"/>
              </a:ext>
            </a:extLst>
          </p:cNvPr>
          <p:cNvCxnSpPr>
            <a:cxnSpLocks/>
          </p:cNvCxnSpPr>
          <p:nvPr/>
        </p:nvCxnSpPr>
        <p:spPr>
          <a:xfrm>
            <a:off x="2724751" y="4605440"/>
            <a:ext cx="216000" cy="0"/>
          </a:xfrm>
          <a:prstGeom prst="line">
            <a:avLst/>
          </a:prstGeom>
          <a:noFill/>
          <a:ln w="19050" cap="flat">
            <a:solidFill>
              <a:schemeClr val="accent1"/>
            </a:solidFill>
            <a:prstDash val="solid"/>
            <a:miter/>
          </a:ln>
        </p:spPr>
      </p:cxnSp>
      <p:cxnSp>
        <p:nvCxnSpPr>
          <p:cNvPr id="44" name="Straight Connector 43">
            <a:extLst>
              <a:ext uri="{FF2B5EF4-FFF2-40B4-BE49-F238E27FC236}">
                <a16:creationId xmlns:a16="http://schemas.microsoft.com/office/drawing/2014/main" id="{B3DD4F20-3790-4EB9-8EC8-9CA396DCCBAE}"/>
              </a:ext>
            </a:extLst>
          </p:cNvPr>
          <p:cNvCxnSpPr>
            <a:cxnSpLocks/>
          </p:cNvCxnSpPr>
          <p:nvPr/>
        </p:nvCxnSpPr>
        <p:spPr>
          <a:xfrm>
            <a:off x="2724751" y="4383091"/>
            <a:ext cx="216000" cy="0"/>
          </a:xfrm>
          <a:prstGeom prst="line">
            <a:avLst/>
          </a:prstGeom>
          <a:noFill/>
          <a:ln w="19050" cap="flat">
            <a:solidFill>
              <a:schemeClr val="accent3"/>
            </a:solidFill>
            <a:prstDash val="solid"/>
            <a:miter/>
          </a:ln>
        </p:spPr>
      </p:cxnSp>
      <p:cxnSp>
        <p:nvCxnSpPr>
          <p:cNvPr id="45" name="Straight Connector 44">
            <a:extLst>
              <a:ext uri="{FF2B5EF4-FFF2-40B4-BE49-F238E27FC236}">
                <a16:creationId xmlns:a16="http://schemas.microsoft.com/office/drawing/2014/main" id="{B764E9B7-1C68-41FB-BFC7-606D64611371}"/>
              </a:ext>
            </a:extLst>
          </p:cNvPr>
          <p:cNvCxnSpPr>
            <a:cxnSpLocks/>
          </p:cNvCxnSpPr>
          <p:nvPr/>
        </p:nvCxnSpPr>
        <p:spPr>
          <a:xfrm>
            <a:off x="2724751" y="4164961"/>
            <a:ext cx="216000" cy="0"/>
          </a:xfrm>
          <a:prstGeom prst="line">
            <a:avLst/>
          </a:prstGeom>
          <a:noFill/>
          <a:ln w="19050" cap="flat">
            <a:solidFill>
              <a:schemeClr val="accent2"/>
            </a:solidFill>
            <a:prstDash val="solid"/>
            <a:miter/>
          </a:ln>
        </p:spPr>
      </p:cxnSp>
      <p:sp>
        <p:nvSpPr>
          <p:cNvPr id="46" name="Graphic 61">
            <a:extLst>
              <a:ext uri="{FF2B5EF4-FFF2-40B4-BE49-F238E27FC236}">
                <a16:creationId xmlns:a16="http://schemas.microsoft.com/office/drawing/2014/main" id="{DAE3977A-F7DF-4FD8-BA2D-55CAF89FF231}"/>
              </a:ext>
            </a:extLst>
          </p:cNvPr>
          <p:cNvSpPr/>
          <p:nvPr/>
        </p:nvSpPr>
        <p:spPr>
          <a:xfrm>
            <a:off x="1190039" y="2539701"/>
            <a:ext cx="2769754" cy="2128311"/>
          </a:xfrm>
          <a:custGeom>
            <a:avLst/>
            <a:gdLst>
              <a:gd name="connsiteX0" fmla="*/ 0 w 3433381"/>
              <a:gd name="connsiteY0" fmla="*/ 2685326 h 2685326"/>
              <a:gd name="connsiteX1" fmla="*/ 268533 w 3433381"/>
              <a:gd name="connsiteY1" fmla="*/ 2685326 h 2685326"/>
              <a:gd name="connsiteX2" fmla="*/ 268533 w 3433381"/>
              <a:gd name="connsiteY2" fmla="*/ 2429580 h 2685326"/>
              <a:gd name="connsiteX3" fmla="*/ 639363 w 3433381"/>
              <a:gd name="connsiteY3" fmla="*/ 2429580 h 2685326"/>
              <a:gd name="connsiteX4" fmla="*/ 639363 w 3433381"/>
              <a:gd name="connsiteY4" fmla="*/ 2186616 h 2685326"/>
              <a:gd name="connsiteX5" fmla="*/ 741660 w 3433381"/>
              <a:gd name="connsiteY5" fmla="*/ 2186616 h 2685326"/>
              <a:gd name="connsiteX6" fmla="*/ 741660 w 3433381"/>
              <a:gd name="connsiteY6" fmla="*/ 1681524 h 2685326"/>
              <a:gd name="connsiteX7" fmla="*/ 837565 w 3433381"/>
              <a:gd name="connsiteY7" fmla="*/ 1681524 h 2685326"/>
              <a:gd name="connsiteX8" fmla="*/ 837565 w 3433381"/>
              <a:gd name="connsiteY8" fmla="*/ 1195607 h 2685326"/>
              <a:gd name="connsiteX9" fmla="*/ 1387421 w 3433381"/>
              <a:gd name="connsiteY9" fmla="*/ 1195607 h 2685326"/>
              <a:gd name="connsiteX10" fmla="*/ 1387421 w 3433381"/>
              <a:gd name="connsiteY10" fmla="*/ 965435 h 2685326"/>
              <a:gd name="connsiteX11" fmla="*/ 1585617 w 3433381"/>
              <a:gd name="connsiteY11" fmla="*/ 965435 h 2685326"/>
              <a:gd name="connsiteX12" fmla="*/ 1585617 w 3433381"/>
              <a:gd name="connsiteY12" fmla="*/ 690512 h 2685326"/>
              <a:gd name="connsiteX13" fmla="*/ 1866938 w 3433381"/>
              <a:gd name="connsiteY13" fmla="*/ 690512 h 2685326"/>
              <a:gd name="connsiteX14" fmla="*/ 1866938 w 3433381"/>
              <a:gd name="connsiteY14" fmla="*/ 447554 h 2685326"/>
              <a:gd name="connsiteX15" fmla="*/ 2218592 w 3433381"/>
              <a:gd name="connsiteY15" fmla="*/ 447554 h 2685326"/>
              <a:gd name="connsiteX16" fmla="*/ 2218592 w 3433381"/>
              <a:gd name="connsiteY16" fmla="*/ 204596 h 2685326"/>
              <a:gd name="connsiteX17" fmla="*/ 3433382 w 3433381"/>
              <a:gd name="connsiteY17" fmla="*/ 204596 h 2685326"/>
              <a:gd name="connsiteX18" fmla="*/ 3433382 w 3433381"/>
              <a:gd name="connsiteY18" fmla="*/ 0 h 268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33381" h="2685326">
                <a:moveTo>
                  <a:pt x="0" y="2685326"/>
                </a:moveTo>
                <a:lnTo>
                  <a:pt x="268533" y="2685326"/>
                </a:lnTo>
                <a:lnTo>
                  <a:pt x="268533" y="2429580"/>
                </a:lnTo>
                <a:lnTo>
                  <a:pt x="639363" y="2429580"/>
                </a:lnTo>
                <a:lnTo>
                  <a:pt x="639363" y="2186616"/>
                </a:lnTo>
                <a:lnTo>
                  <a:pt x="741660" y="2186616"/>
                </a:lnTo>
                <a:lnTo>
                  <a:pt x="741660" y="1681524"/>
                </a:lnTo>
                <a:lnTo>
                  <a:pt x="837565" y="1681524"/>
                </a:lnTo>
                <a:lnTo>
                  <a:pt x="837565" y="1195607"/>
                </a:lnTo>
                <a:lnTo>
                  <a:pt x="1387421" y="1195607"/>
                </a:lnTo>
                <a:lnTo>
                  <a:pt x="1387421" y="965435"/>
                </a:lnTo>
                <a:lnTo>
                  <a:pt x="1585617" y="965435"/>
                </a:lnTo>
                <a:lnTo>
                  <a:pt x="1585617" y="690512"/>
                </a:lnTo>
                <a:lnTo>
                  <a:pt x="1866938" y="690512"/>
                </a:lnTo>
                <a:lnTo>
                  <a:pt x="1866938" y="447554"/>
                </a:lnTo>
                <a:lnTo>
                  <a:pt x="2218592" y="447554"/>
                </a:lnTo>
                <a:lnTo>
                  <a:pt x="2218592" y="204596"/>
                </a:lnTo>
                <a:lnTo>
                  <a:pt x="3433382" y="204596"/>
                </a:lnTo>
                <a:lnTo>
                  <a:pt x="3433382" y="0"/>
                </a:lnTo>
              </a:path>
            </a:pathLst>
          </a:custGeom>
          <a:noFill/>
          <a:ln w="19050" cap="flat">
            <a:solidFill>
              <a:schemeClr val="accent1"/>
            </a:solidFill>
            <a:prstDash val="solid"/>
            <a:miter/>
          </a:ln>
        </p:spPr>
        <p:txBody>
          <a:bodyPr rtlCol="0" anchor="ctr"/>
          <a:lstStyle/>
          <a:p>
            <a:endParaRPr lang="en-GB" sz="1600"/>
          </a:p>
        </p:txBody>
      </p:sp>
      <p:sp>
        <p:nvSpPr>
          <p:cNvPr id="47" name="Graphic 64">
            <a:extLst>
              <a:ext uri="{FF2B5EF4-FFF2-40B4-BE49-F238E27FC236}">
                <a16:creationId xmlns:a16="http://schemas.microsoft.com/office/drawing/2014/main" id="{9F6105C5-45AC-44AD-8711-1D76196CD6C0}"/>
              </a:ext>
            </a:extLst>
          </p:cNvPr>
          <p:cNvSpPr/>
          <p:nvPr/>
        </p:nvSpPr>
        <p:spPr>
          <a:xfrm>
            <a:off x="1190039" y="2902227"/>
            <a:ext cx="1604012" cy="1792483"/>
          </a:xfrm>
          <a:custGeom>
            <a:avLst/>
            <a:gdLst>
              <a:gd name="connsiteX0" fmla="*/ 0 w 1962845"/>
              <a:gd name="connsiteY0" fmla="*/ 2218592 h 2218591"/>
              <a:gd name="connsiteX1" fmla="*/ 89511 w 1962845"/>
              <a:gd name="connsiteY1" fmla="*/ 2218592 h 2218591"/>
              <a:gd name="connsiteX2" fmla="*/ 89511 w 1962845"/>
              <a:gd name="connsiteY2" fmla="*/ 1962845 h 2218591"/>
              <a:gd name="connsiteX3" fmla="*/ 441160 w 1962845"/>
              <a:gd name="connsiteY3" fmla="*/ 1962845 h 2218591"/>
              <a:gd name="connsiteX4" fmla="*/ 441160 w 1962845"/>
              <a:gd name="connsiteY4" fmla="*/ 1726282 h 2218591"/>
              <a:gd name="connsiteX5" fmla="*/ 549852 w 1962845"/>
              <a:gd name="connsiteY5" fmla="*/ 1726282 h 2218591"/>
              <a:gd name="connsiteX6" fmla="*/ 549852 w 1962845"/>
              <a:gd name="connsiteY6" fmla="*/ 1227573 h 2218591"/>
              <a:gd name="connsiteX7" fmla="*/ 639363 w 1962845"/>
              <a:gd name="connsiteY7" fmla="*/ 1227573 h 2218591"/>
              <a:gd name="connsiteX8" fmla="*/ 639363 w 1962845"/>
              <a:gd name="connsiteY8" fmla="*/ 997410 h 2218591"/>
              <a:gd name="connsiteX9" fmla="*/ 818384 w 1962845"/>
              <a:gd name="connsiteY9" fmla="*/ 997410 h 2218591"/>
              <a:gd name="connsiteX10" fmla="*/ 818384 w 1962845"/>
              <a:gd name="connsiteY10" fmla="*/ 741660 h 2218591"/>
              <a:gd name="connsiteX11" fmla="*/ 1189215 w 1962845"/>
              <a:gd name="connsiteY11" fmla="*/ 741660 h 2218591"/>
              <a:gd name="connsiteX12" fmla="*/ 1189215 w 1962845"/>
              <a:gd name="connsiteY12" fmla="*/ 498703 h 2218591"/>
              <a:gd name="connsiteX13" fmla="*/ 1579226 w 1962845"/>
              <a:gd name="connsiteY13" fmla="*/ 498703 h 2218591"/>
              <a:gd name="connsiteX14" fmla="*/ 1579226 w 1962845"/>
              <a:gd name="connsiteY14" fmla="*/ 255745 h 2218591"/>
              <a:gd name="connsiteX15" fmla="*/ 1956454 w 1962845"/>
              <a:gd name="connsiteY15" fmla="*/ 255745 h 2218591"/>
              <a:gd name="connsiteX16" fmla="*/ 1956454 w 1962845"/>
              <a:gd name="connsiteY16" fmla="*/ 0 h 2218591"/>
              <a:gd name="connsiteX17" fmla="*/ 1962845 w 1962845"/>
              <a:gd name="connsiteY17" fmla="*/ 0 h 221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62845" h="2218591">
                <a:moveTo>
                  <a:pt x="0" y="2218592"/>
                </a:moveTo>
                <a:lnTo>
                  <a:pt x="89511" y="2218592"/>
                </a:lnTo>
                <a:lnTo>
                  <a:pt x="89511" y="1962845"/>
                </a:lnTo>
                <a:lnTo>
                  <a:pt x="441160" y="1962845"/>
                </a:lnTo>
                <a:lnTo>
                  <a:pt x="441160" y="1726282"/>
                </a:lnTo>
                <a:lnTo>
                  <a:pt x="549852" y="1726282"/>
                </a:lnTo>
                <a:lnTo>
                  <a:pt x="549852" y="1227573"/>
                </a:lnTo>
                <a:lnTo>
                  <a:pt x="639363" y="1227573"/>
                </a:lnTo>
                <a:lnTo>
                  <a:pt x="639363" y="997410"/>
                </a:lnTo>
                <a:lnTo>
                  <a:pt x="818384" y="997410"/>
                </a:lnTo>
                <a:lnTo>
                  <a:pt x="818384" y="741660"/>
                </a:lnTo>
                <a:lnTo>
                  <a:pt x="1189215" y="741660"/>
                </a:lnTo>
                <a:lnTo>
                  <a:pt x="1189215" y="498703"/>
                </a:lnTo>
                <a:lnTo>
                  <a:pt x="1579226" y="498703"/>
                </a:lnTo>
                <a:lnTo>
                  <a:pt x="1579226" y="255745"/>
                </a:lnTo>
                <a:lnTo>
                  <a:pt x="1956454" y="255745"/>
                </a:lnTo>
                <a:lnTo>
                  <a:pt x="1956454" y="0"/>
                </a:lnTo>
                <a:lnTo>
                  <a:pt x="1962845" y="0"/>
                </a:lnTo>
              </a:path>
            </a:pathLst>
          </a:custGeom>
          <a:noFill/>
          <a:ln w="19050" cap="flat">
            <a:solidFill>
              <a:schemeClr val="accent3"/>
            </a:solidFill>
            <a:prstDash val="solid"/>
            <a:miter/>
          </a:ln>
        </p:spPr>
        <p:txBody>
          <a:bodyPr rtlCol="0" anchor="ctr"/>
          <a:lstStyle/>
          <a:p>
            <a:endParaRPr lang="en-GB" sz="1600"/>
          </a:p>
        </p:txBody>
      </p:sp>
      <p:sp>
        <p:nvSpPr>
          <p:cNvPr id="48" name="Graphic 67">
            <a:extLst>
              <a:ext uri="{FF2B5EF4-FFF2-40B4-BE49-F238E27FC236}">
                <a16:creationId xmlns:a16="http://schemas.microsoft.com/office/drawing/2014/main" id="{1CEB904B-E674-4D22-A20F-EED6670C9B73}"/>
              </a:ext>
            </a:extLst>
          </p:cNvPr>
          <p:cNvSpPr/>
          <p:nvPr/>
        </p:nvSpPr>
        <p:spPr>
          <a:xfrm>
            <a:off x="1179022" y="2539701"/>
            <a:ext cx="2700000" cy="1981441"/>
          </a:xfrm>
          <a:custGeom>
            <a:avLst/>
            <a:gdLst>
              <a:gd name="connsiteX0" fmla="*/ 0 w 3356657"/>
              <a:gd name="connsiteY0" fmla="*/ 2461546 h 2461545"/>
              <a:gd name="connsiteX1" fmla="*/ 185416 w 3356657"/>
              <a:gd name="connsiteY1" fmla="*/ 2461546 h 2461545"/>
              <a:gd name="connsiteX2" fmla="*/ 185416 w 3356657"/>
              <a:gd name="connsiteY2" fmla="*/ 1962845 h 2461545"/>
              <a:gd name="connsiteX3" fmla="*/ 351650 w 3356657"/>
              <a:gd name="connsiteY3" fmla="*/ 1962845 h 2461545"/>
              <a:gd name="connsiteX4" fmla="*/ 351650 w 3356657"/>
              <a:gd name="connsiteY4" fmla="*/ 1726282 h 2461545"/>
              <a:gd name="connsiteX5" fmla="*/ 524277 w 3356657"/>
              <a:gd name="connsiteY5" fmla="*/ 1726282 h 2461545"/>
              <a:gd name="connsiteX6" fmla="*/ 524277 w 3356657"/>
              <a:gd name="connsiteY6" fmla="*/ 1457744 h 2461545"/>
              <a:gd name="connsiteX7" fmla="*/ 1208399 w 3356657"/>
              <a:gd name="connsiteY7" fmla="*/ 1457744 h 2461545"/>
              <a:gd name="connsiteX8" fmla="*/ 1208399 w 3356657"/>
              <a:gd name="connsiteY8" fmla="*/ 1221181 h 2461545"/>
              <a:gd name="connsiteX9" fmla="*/ 1297905 w 3356657"/>
              <a:gd name="connsiteY9" fmla="*/ 1221181 h 2461545"/>
              <a:gd name="connsiteX10" fmla="*/ 1297905 w 3356657"/>
              <a:gd name="connsiteY10" fmla="*/ 978227 h 2461545"/>
              <a:gd name="connsiteX11" fmla="*/ 1662341 w 3356657"/>
              <a:gd name="connsiteY11" fmla="*/ 978227 h 2461545"/>
              <a:gd name="connsiteX12" fmla="*/ 1662341 w 3356657"/>
              <a:gd name="connsiteY12" fmla="*/ 748054 h 2461545"/>
              <a:gd name="connsiteX13" fmla="*/ 2045960 w 3356657"/>
              <a:gd name="connsiteY13" fmla="*/ 748054 h 2461545"/>
              <a:gd name="connsiteX14" fmla="*/ 2045960 w 3356657"/>
              <a:gd name="connsiteY14" fmla="*/ 479522 h 2461545"/>
              <a:gd name="connsiteX15" fmla="*/ 2340064 w 3356657"/>
              <a:gd name="connsiteY15" fmla="*/ 479522 h 2461545"/>
              <a:gd name="connsiteX16" fmla="*/ 2340064 w 3356657"/>
              <a:gd name="connsiteY16" fmla="*/ 242958 h 2461545"/>
              <a:gd name="connsiteX17" fmla="*/ 3356658 w 3356657"/>
              <a:gd name="connsiteY17" fmla="*/ 242958 h 2461545"/>
              <a:gd name="connsiteX18" fmla="*/ 3356658 w 3356657"/>
              <a:gd name="connsiteY18" fmla="*/ 0 h 24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56657" h="2461545">
                <a:moveTo>
                  <a:pt x="0" y="2461546"/>
                </a:moveTo>
                <a:lnTo>
                  <a:pt x="185416" y="2461546"/>
                </a:lnTo>
                <a:lnTo>
                  <a:pt x="185416" y="1962845"/>
                </a:lnTo>
                <a:lnTo>
                  <a:pt x="351650" y="1962845"/>
                </a:lnTo>
                <a:lnTo>
                  <a:pt x="351650" y="1726282"/>
                </a:lnTo>
                <a:lnTo>
                  <a:pt x="524277" y="1726282"/>
                </a:lnTo>
                <a:lnTo>
                  <a:pt x="524277" y="1457744"/>
                </a:lnTo>
                <a:lnTo>
                  <a:pt x="1208399" y="1457744"/>
                </a:lnTo>
                <a:lnTo>
                  <a:pt x="1208399" y="1221181"/>
                </a:lnTo>
                <a:lnTo>
                  <a:pt x="1297905" y="1221181"/>
                </a:lnTo>
                <a:lnTo>
                  <a:pt x="1297905" y="978227"/>
                </a:lnTo>
                <a:lnTo>
                  <a:pt x="1662341" y="978227"/>
                </a:lnTo>
                <a:lnTo>
                  <a:pt x="1662341" y="748054"/>
                </a:lnTo>
                <a:lnTo>
                  <a:pt x="2045960" y="748054"/>
                </a:lnTo>
                <a:lnTo>
                  <a:pt x="2045960" y="479522"/>
                </a:lnTo>
                <a:lnTo>
                  <a:pt x="2340064" y="479522"/>
                </a:lnTo>
                <a:lnTo>
                  <a:pt x="2340064" y="242958"/>
                </a:lnTo>
                <a:lnTo>
                  <a:pt x="3356658" y="242958"/>
                </a:lnTo>
                <a:lnTo>
                  <a:pt x="3356658" y="0"/>
                </a:lnTo>
              </a:path>
            </a:pathLst>
          </a:custGeom>
          <a:noFill/>
          <a:ln w="19050" cap="flat">
            <a:solidFill>
              <a:schemeClr val="accent2"/>
            </a:solidFill>
            <a:prstDash val="solid"/>
            <a:miter/>
          </a:ln>
        </p:spPr>
        <p:txBody>
          <a:bodyPr rtlCol="0" anchor="ctr"/>
          <a:lstStyle/>
          <a:p>
            <a:endParaRPr lang="en-GB" sz="1600"/>
          </a:p>
        </p:txBody>
      </p:sp>
      <p:sp>
        <p:nvSpPr>
          <p:cNvPr id="49" name="TextBox 48">
            <a:extLst>
              <a:ext uri="{FF2B5EF4-FFF2-40B4-BE49-F238E27FC236}">
                <a16:creationId xmlns:a16="http://schemas.microsoft.com/office/drawing/2014/main" id="{74D3DDFD-DBA0-4A3F-953C-8373FEDB0C9D}"/>
              </a:ext>
            </a:extLst>
          </p:cNvPr>
          <p:cNvSpPr txBox="1"/>
          <p:nvPr/>
        </p:nvSpPr>
        <p:spPr>
          <a:xfrm>
            <a:off x="5895259" y="4017745"/>
            <a:ext cx="532518" cy="954107"/>
          </a:xfrm>
          <a:prstGeom prst="rect">
            <a:avLst/>
          </a:prstGeom>
          <a:noFill/>
        </p:spPr>
        <p:txBody>
          <a:bodyPr wrap="none" rtlCol="0">
            <a:spAutoFit/>
          </a:bodyPr>
          <a:lstStyle/>
          <a:p>
            <a:r>
              <a:rPr lang="ja-JP" sz="1400" dirty="0">
                <a:solidFill>
                  <a:schemeClr val="tx1"/>
                </a:solidFill>
              </a:rPr>
              <a:t>0.75</a:t>
            </a:r>
          </a:p>
          <a:p>
            <a:r>
              <a:rPr lang="ja-JP" sz="1400" dirty="0">
                <a:solidFill>
                  <a:schemeClr val="tx1"/>
                </a:solidFill>
              </a:rPr>
              <a:t>0.74</a:t>
            </a:r>
          </a:p>
          <a:p>
            <a:r>
              <a:rPr lang="ja-JP" sz="1400" dirty="0">
                <a:solidFill>
                  <a:schemeClr val="tx1"/>
                </a:solidFill>
              </a:rPr>
              <a:t>0.72</a:t>
            </a:r>
          </a:p>
          <a:p>
            <a:r>
              <a:rPr lang="ja-JP" sz="1400" dirty="0">
                <a:solidFill>
                  <a:schemeClr val="tx1"/>
                </a:solidFill>
              </a:rPr>
              <a:t>0.98</a:t>
            </a:r>
          </a:p>
        </p:txBody>
      </p:sp>
      <p:sp>
        <p:nvSpPr>
          <p:cNvPr id="50" name="TextBox 49">
            <a:extLst>
              <a:ext uri="{FF2B5EF4-FFF2-40B4-BE49-F238E27FC236}">
                <a16:creationId xmlns:a16="http://schemas.microsoft.com/office/drawing/2014/main" id="{BFFD4EED-78E5-45F6-95AA-77192BC01C63}"/>
              </a:ext>
            </a:extLst>
          </p:cNvPr>
          <p:cNvSpPr txBox="1"/>
          <p:nvPr/>
        </p:nvSpPr>
        <p:spPr>
          <a:xfrm>
            <a:off x="5809976" y="3662404"/>
            <a:ext cx="615874" cy="338554"/>
          </a:xfrm>
          <a:prstGeom prst="rect">
            <a:avLst/>
          </a:prstGeom>
          <a:noFill/>
        </p:spPr>
        <p:txBody>
          <a:bodyPr wrap="none" rtlCol="0">
            <a:spAutoFit/>
          </a:bodyPr>
          <a:lstStyle/>
          <a:p>
            <a:pPr algn="ctr"/>
            <a:r>
              <a:rPr lang="ja-JP" sz="1600" dirty="0">
                <a:solidFill>
                  <a:schemeClr val="tx1"/>
                </a:solidFill>
              </a:rPr>
              <a:t>AUC</a:t>
            </a:r>
          </a:p>
        </p:txBody>
      </p:sp>
      <p:sp>
        <p:nvSpPr>
          <p:cNvPr id="51" name="TextBox 50">
            <a:extLst>
              <a:ext uri="{FF2B5EF4-FFF2-40B4-BE49-F238E27FC236}">
                <a16:creationId xmlns:a16="http://schemas.microsoft.com/office/drawing/2014/main" id="{96D232AE-F4B2-490B-A406-5126E78575B0}"/>
              </a:ext>
            </a:extLst>
          </p:cNvPr>
          <p:cNvSpPr txBox="1"/>
          <p:nvPr/>
        </p:nvSpPr>
        <p:spPr>
          <a:xfrm>
            <a:off x="1873764" y="5590175"/>
            <a:ext cx="1848583" cy="338554"/>
          </a:xfrm>
          <a:prstGeom prst="rect">
            <a:avLst/>
          </a:prstGeom>
          <a:noFill/>
        </p:spPr>
        <p:txBody>
          <a:bodyPr wrap="none" rtlCol="0">
            <a:spAutoFit/>
          </a:bodyPr>
          <a:lstStyle/>
          <a:p>
            <a:pPr algn="ctr"/>
            <a:r>
              <a:rPr lang="ja-JP" sz="1600">
                <a:solidFill>
                  <a:schemeClr val="tx1"/>
                </a:solidFill>
              </a:rPr>
              <a:t>偽陽性率</a:t>
            </a:r>
          </a:p>
        </p:txBody>
      </p:sp>
      <p:sp>
        <p:nvSpPr>
          <p:cNvPr id="52" name="TextBox 51">
            <a:extLst>
              <a:ext uri="{FF2B5EF4-FFF2-40B4-BE49-F238E27FC236}">
                <a16:creationId xmlns:a16="http://schemas.microsoft.com/office/drawing/2014/main" id="{26EE14B9-64B3-4790-91C7-3CD90149C1C5}"/>
              </a:ext>
            </a:extLst>
          </p:cNvPr>
          <p:cNvSpPr txBox="1"/>
          <p:nvPr/>
        </p:nvSpPr>
        <p:spPr>
          <a:xfrm>
            <a:off x="7394797" y="1657707"/>
            <a:ext cx="3632726" cy="338554"/>
          </a:xfrm>
          <a:prstGeom prst="rect">
            <a:avLst/>
          </a:prstGeom>
          <a:noFill/>
        </p:spPr>
        <p:txBody>
          <a:bodyPr wrap="none" rtlCol="0">
            <a:spAutoFit/>
          </a:bodyPr>
          <a:lstStyle/>
          <a:p>
            <a:pPr algn="ctr"/>
            <a:r>
              <a:rPr lang="ja-JP" sz="1600" b="1">
                <a:solidFill>
                  <a:schemeClr val="tx1"/>
                </a:solidFill>
              </a:rPr>
              <a:t>サイクル1、1日目でのMPRの確率</a:t>
            </a:r>
          </a:p>
        </p:txBody>
      </p:sp>
      <p:sp>
        <p:nvSpPr>
          <p:cNvPr id="53" name="Freeform 21">
            <a:extLst>
              <a:ext uri="{FF2B5EF4-FFF2-40B4-BE49-F238E27FC236}">
                <a16:creationId xmlns:a16="http://schemas.microsoft.com/office/drawing/2014/main" id="{F3DDAE63-6D9F-42E3-8474-EE72CB539ADA}"/>
              </a:ext>
            </a:extLst>
          </p:cNvPr>
          <p:cNvSpPr>
            <a:spLocks/>
          </p:cNvSpPr>
          <p:nvPr/>
        </p:nvSpPr>
        <p:spPr bwMode="auto">
          <a:xfrm>
            <a:off x="7363890" y="2227486"/>
            <a:ext cx="4041529" cy="35637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cxnSp>
        <p:nvCxnSpPr>
          <p:cNvPr id="54" name="Straight Connector 53">
            <a:extLst>
              <a:ext uri="{FF2B5EF4-FFF2-40B4-BE49-F238E27FC236}">
                <a16:creationId xmlns:a16="http://schemas.microsoft.com/office/drawing/2014/main" id="{6489E648-068F-497B-93B2-D7B2530F5402}"/>
              </a:ext>
            </a:extLst>
          </p:cNvPr>
          <p:cNvCxnSpPr>
            <a:cxnSpLocks/>
          </p:cNvCxnSpPr>
          <p:nvPr/>
        </p:nvCxnSpPr>
        <p:spPr>
          <a:xfrm>
            <a:off x="7807277" y="4104034"/>
            <a:ext cx="64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9B823482-BE25-40B2-9101-F65AAD47EA1F}"/>
              </a:ext>
            </a:extLst>
          </p:cNvPr>
          <p:cNvSpPr/>
          <p:nvPr/>
        </p:nvSpPr>
        <p:spPr>
          <a:xfrm>
            <a:off x="9103403" y="5235802"/>
            <a:ext cx="648000" cy="317424"/>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56" name="Straight Connector 55">
            <a:extLst>
              <a:ext uri="{FF2B5EF4-FFF2-40B4-BE49-F238E27FC236}">
                <a16:creationId xmlns:a16="http://schemas.microsoft.com/office/drawing/2014/main" id="{39ACBF46-DDA8-41F3-AF9D-5A6CD58FCA2A}"/>
              </a:ext>
            </a:extLst>
          </p:cNvPr>
          <p:cNvCxnSpPr>
            <a:cxnSpLocks/>
          </p:cNvCxnSpPr>
          <p:nvPr/>
        </p:nvCxnSpPr>
        <p:spPr>
          <a:xfrm>
            <a:off x="9103403" y="5453890"/>
            <a:ext cx="64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B4FCC5F7-C1E0-4B1F-AE5E-D30FFBC1CA61}"/>
              </a:ext>
            </a:extLst>
          </p:cNvPr>
          <p:cNvGrpSpPr/>
          <p:nvPr/>
        </p:nvGrpSpPr>
        <p:grpSpPr>
          <a:xfrm>
            <a:off x="10504995" y="4441180"/>
            <a:ext cx="344129" cy="1203272"/>
            <a:chOff x="7964129" y="2447434"/>
            <a:chExt cx="344129" cy="3186450"/>
          </a:xfrm>
        </p:grpSpPr>
        <p:cxnSp>
          <p:nvCxnSpPr>
            <p:cNvPr id="58" name="Straight Connector 57">
              <a:extLst>
                <a:ext uri="{FF2B5EF4-FFF2-40B4-BE49-F238E27FC236}">
                  <a16:creationId xmlns:a16="http://schemas.microsoft.com/office/drawing/2014/main" id="{5EE521A7-8F0D-4D85-A740-5E162B63585F}"/>
                </a:ext>
              </a:extLst>
            </p:cNvPr>
            <p:cNvCxnSpPr/>
            <p:nvPr/>
          </p:nvCxnSpPr>
          <p:spPr>
            <a:xfrm>
              <a:off x="8141110" y="2447434"/>
              <a:ext cx="0" cy="318645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7DF89FF-8606-4111-B3FF-C87D19DA6298}"/>
                </a:ext>
              </a:extLst>
            </p:cNvPr>
            <p:cNvCxnSpPr/>
            <p:nvPr/>
          </p:nvCxnSpPr>
          <p:spPr>
            <a:xfrm>
              <a:off x="7964129" y="2447434"/>
              <a:ext cx="334297"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BAA11F6-0DF2-4E06-944E-1CC3B0E1CCE9}"/>
                </a:ext>
              </a:extLst>
            </p:cNvPr>
            <p:cNvCxnSpPr/>
            <p:nvPr/>
          </p:nvCxnSpPr>
          <p:spPr>
            <a:xfrm>
              <a:off x="7973961" y="5628170"/>
              <a:ext cx="334297"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61" name="Rectangle 60">
            <a:extLst>
              <a:ext uri="{FF2B5EF4-FFF2-40B4-BE49-F238E27FC236}">
                <a16:creationId xmlns:a16="http://schemas.microsoft.com/office/drawing/2014/main" id="{AD6C7726-DCB4-4A0D-B19D-031625509CC6}"/>
              </a:ext>
            </a:extLst>
          </p:cNvPr>
          <p:cNvSpPr/>
          <p:nvPr/>
        </p:nvSpPr>
        <p:spPr>
          <a:xfrm>
            <a:off x="10353059" y="4995106"/>
            <a:ext cx="648000" cy="542389"/>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cxnSp>
        <p:nvCxnSpPr>
          <p:cNvPr id="62" name="Straight Connector 61">
            <a:extLst>
              <a:ext uri="{FF2B5EF4-FFF2-40B4-BE49-F238E27FC236}">
                <a16:creationId xmlns:a16="http://schemas.microsoft.com/office/drawing/2014/main" id="{68905C0B-B0DC-4EBE-8840-EF6C433BCE7B}"/>
              </a:ext>
            </a:extLst>
          </p:cNvPr>
          <p:cNvCxnSpPr>
            <a:cxnSpLocks/>
          </p:cNvCxnSpPr>
          <p:nvPr/>
        </p:nvCxnSpPr>
        <p:spPr>
          <a:xfrm>
            <a:off x="10353059" y="5388997"/>
            <a:ext cx="64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E3C3C738-BB9B-43CD-905E-24791235DB44}"/>
              </a:ext>
            </a:extLst>
          </p:cNvPr>
          <p:cNvSpPr txBox="1"/>
          <p:nvPr/>
        </p:nvSpPr>
        <p:spPr>
          <a:xfrm>
            <a:off x="7739183" y="5822952"/>
            <a:ext cx="784189" cy="584775"/>
          </a:xfrm>
          <a:prstGeom prst="rect">
            <a:avLst/>
          </a:prstGeom>
          <a:noFill/>
        </p:spPr>
        <p:txBody>
          <a:bodyPr wrap="none" rtlCol="0">
            <a:spAutoFit/>
          </a:bodyPr>
          <a:lstStyle/>
          <a:p>
            <a:pPr algn="ctr"/>
            <a:r>
              <a:rPr lang="ja-JP" sz="1600">
                <a:solidFill>
                  <a:schemeClr val="tx1"/>
                </a:solidFill>
              </a:rPr>
              <a:t>MPR</a:t>
            </a:r>
          </a:p>
          <a:p>
            <a:pPr algn="ctr"/>
            <a:r>
              <a:rPr lang="ja-JP" sz="1600">
                <a:solidFill>
                  <a:schemeClr val="tx1"/>
                </a:solidFill>
              </a:rPr>
              <a:t>（n=25）</a:t>
            </a:r>
          </a:p>
        </p:txBody>
      </p:sp>
      <p:sp>
        <p:nvSpPr>
          <p:cNvPr id="64" name="TextBox 63">
            <a:extLst>
              <a:ext uri="{FF2B5EF4-FFF2-40B4-BE49-F238E27FC236}">
                <a16:creationId xmlns:a16="http://schemas.microsoft.com/office/drawing/2014/main" id="{A5BB4AD3-9539-422D-BFB3-AF590CDC4D3C}"/>
              </a:ext>
            </a:extLst>
          </p:cNvPr>
          <p:cNvSpPr txBox="1"/>
          <p:nvPr/>
        </p:nvSpPr>
        <p:spPr>
          <a:xfrm>
            <a:off x="8885428" y="5822952"/>
            <a:ext cx="1083951" cy="584775"/>
          </a:xfrm>
          <a:prstGeom prst="rect">
            <a:avLst/>
          </a:prstGeom>
          <a:noFill/>
        </p:spPr>
        <p:txBody>
          <a:bodyPr wrap="none" rtlCol="0">
            <a:spAutoFit/>
          </a:bodyPr>
          <a:lstStyle/>
          <a:p>
            <a:pPr algn="ctr"/>
            <a:r>
              <a:rPr lang="ja-JP" sz="1600">
                <a:solidFill>
                  <a:schemeClr val="tx1"/>
                </a:solidFill>
              </a:rPr>
              <a:t>非MPR</a:t>
            </a:r>
          </a:p>
          <a:p>
            <a:pPr algn="ctr"/>
            <a:r>
              <a:rPr lang="ja-JP" sz="1600">
                <a:solidFill>
                  <a:schemeClr val="tx1"/>
                </a:solidFill>
              </a:rPr>
              <a:t>（n=90）</a:t>
            </a:r>
          </a:p>
        </p:txBody>
      </p:sp>
      <p:sp>
        <p:nvSpPr>
          <p:cNvPr id="65" name="TextBox 64">
            <a:extLst>
              <a:ext uri="{FF2B5EF4-FFF2-40B4-BE49-F238E27FC236}">
                <a16:creationId xmlns:a16="http://schemas.microsoft.com/office/drawing/2014/main" id="{5A05DC1D-FAF4-4616-8789-C63EF03D8197}"/>
              </a:ext>
            </a:extLst>
          </p:cNvPr>
          <p:cNvSpPr txBox="1"/>
          <p:nvPr/>
        </p:nvSpPr>
        <p:spPr>
          <a:xfrm>
            <a:off x="10284966" y="5822952"/>
            <a:ext cx="784189" cy="584775"/>
          </a:xfrm>
          <a:prstGeom prst="rect">
            <a:avLst/>
          </a:prstGeom>
          <a:noFill/>
        </p:spPr>
        <p:txBody>
          <a:bodyPr wrap="none" rtlCol="0">
            <a:spAutoFit/>
          </a:bodyPr>
          <a:lstStyle/>
          <a:p>
            <a:pPr algn="ctr"/>
            <a:r>
              <a:rPr lang="ja-JP" sz="1600">
                <a:solidFill>
                  <a:schemeClr val="tx1"/>
                </a:solidFill>
              </a:rPr>
              <a:t>PD</a:t>
            </a:r>
          </a:p>
          <a:p>
            <a:pPr algn="ctr"/>
            <a:r>
              <a:rPr lang="ja-JP" sz="1600">
                <a:solidFill>
                  <a:schemeClr val="tx1"/>
                </a:solidFill>
              </a:rPr>
              <a:t>（n=11）</a:t>
            </a:r>
          </a:p>
        </p:txBody>
      </p:sp>
      <p:sp>
        <p:nvSpPr>
          <p:cNvPr id="66" name="TextBox 65">
            <a:extLst>
              <a:ext uri="{FF2B5EF4-FFF2-40B4-BE49-F238E27FC236}">
                <a16:creationId xmlns:a16="http://schemas.microsoft.com/office/drawing/2014/main" id="{65897544-64B2-4AF8-8E30-6C0DD217D244}"/>
              </a:ext>
            </a:extLst>
          </p:cNvPr>
          <p:cNvSpPr txBox="1"/>
          <p:nvPr/>
        </p:nvSpPr>
        <p:spPr>
          <a:xfrm>
            <a:off x="8465112" y="2183873"/>
            <a:ext cx="760144" cy="338554"/>
          </a:xfrm>
          <a:prstGeom prst="rect">
            <a:avLst/>
          </a:prstGeom>
          <a:noFill/>
        </p:spPr>
        <p:txBody>
          <a:bodyPr wrap="none" rtlCol="0">
            <a:spAutoFit/>
          </a:bodyPr>
          <a:lstStyle/>
          <a:p>
            <a:r>
              <a:rPr lang="ja-JP" sz="1600">
                <a:solidFill>
                  <a:schemeClr val="tx1"/>
                </a:solidFill>
              </a:rPr>
              <a:t>n=115</a:t>
            </a:r>
          </a:p>
        </p:txBody>
      </p:sp>
      <p:cxnSp>
        <p:nvCxnSpPr>
          <p:cNvPr id="67" name="Straight Connector 66">
            <a:extLst>
              <a:ext uri="{FF2B5EF4-FFF2-40B4-BE49-F238E27FC236}">
                <a16:creationId xmlns:a16="http://schemas.microsoft.com/office/drawing/2014/main" id="{066A74AA-362A-45A7-8AD2-E48EEC2AAC60}"/>
              </a:ext>
            </a:extLst>
          </p:cNvPr>
          <p:cNvCxnSpPr/>
          <p:nvPr/>
        </p:nvCxnSpPr>
        <p:spPr>
          <a:xfrm>
            <a:off x="10038735" y="2125861"/>
            <a:ext cx="0" cy="3645453"/>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2B813ACD-C1BE-4F77-851E-F5BD399DE3BC}"/>
              </a:ext>
            </a:extLst>
          </p:cNvPr>
          <p:cNvGrpSpPr/>
          <p:nvPr/>
        </p:nvGrpSpPr>
        <p:grpSpPr>
          <a:xfrm>
            <a:off x="6527776" y="2058524"/>
            <a:ext cx="842933" cy="3743650"/>
            <a:chOff x="1560709" y="1365220"/>
            <a:chExt cx="842933" cy="2804087"/>
          </a:xfrm>
        </p:grpSpPr>
        <p:sp>
          <p:nvSpPr>
            <p:cNvPr id="69" name="Line 6">
              <a:extLst>
                <a:ext uri="{FF2B5EF4-FFF2-40B4-BE49-F238E27FC236}">
                  <a16:creationId xmlns:a16="http://schemas.microsoft.com/office/drawing/2014/main" id="{D36B55A3-FFF7-4671-A43F-F4867F2D9C98}"/>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0" name="Line 7">
              <a:extLst>
                <a:ext uri="{FF2B5EF4-FFF2-40B4-BE49-F238E27FC236}">
                  <a16:creationId xmlns:a16="http://schemas.microsoft.com/office/drawing/2014/main" id="{42375B8D-D7E8-4EEE-B455-14A4DF7D4847}"/>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1" name="Line 8">
              <a:extLst>
                <a:ext uri="{FF2B5EF4-FFF2-40B4-BE49-F238E27FC236}">
                  <a16:creationId xmlns:a16="http://schemas.microsoft.com/office/drawing/2014/main" id="{E5C912DF-C461-4C51-BE24-C6D73C25FBE1}"/>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2" name="Line 9">
              <a:extLst>
                <a:ext uri="{FF2B5EF4-FFF2-40B4-BE49-F238E27FC236}">
                  <a16:creationId xmlns:a16="http://schemas.microsoft.com/office/drawing/2014/main" id="{78326678-92F3-4F59-8480-21EEE9F9CF07}"/>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3" name="Line 10">
              <a:extLst>
                <a:ext uri="{FF2B5EF4-FFF2-40B4-BE49-F238E27FC236}">
                  <a16:creationId xmlns:a16="http://schemas.microsoft.com/office/drawing/2014/main" id="{C712A39E-7119-4B13-B9D5-1CBE8D733791}"/>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4" name="Line 11">
              <a:extLst>
                <a:ext uri="{FF2B5EF4-FFF2-40B4-BE49-F238E27FC236}">
                  <a16:creationId xmlns:a16="http://schemas.microsoft.com/office/drawing/2014/main" id="{7F80B6BC-37E2-43AB-BFAE-4461C96C5F62}"/>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5" name="TextBox 74">
              <a:extLst>
                <a:ext uri="{FF2B5EF4-FFF2-40B4-BE49-F238E27FC236}">
                  <a16:creationId xmlns:a16="http://schemas.microsoft.com/office/drawing/2014/main" id="{4FB7F94F-5FEC-4618-ADC0-7E577C601D35}"/>
                </a:ext>
              </a:extLst>
            </p:cNvPr>
            <p:cNvSpPr txBox="1"/>
            <p:nvPr/>
          </p:nvSpPr>
          <p:spPr>
            <a:xfrm rot="16200000">
              <a:off x="1025061" y="2626263"/>
              <a:ext cx="1409850" cy="338554"/>
            </a:xfrm>
            <a:prstGeom prst="rect">
              <a:avLst/>
            </a:prstGeom>
            <a:noFill/>
          </p:spPr>
          <p:txBody>
            <a:bodyPr wrap="none" rtlCol="0">
              <a:spAutoFit/>
            </a:bodyPr>
            <a:lstStyle/>
            <a:p>
              <a:pPr algn="ctr" fontAlgn="base">
                <a:spcBef>
                  <a:spcPct val="0"/>
                </a:spcBef>
                <a:spcAft>
                  <a:spcPct val="0"/>
                </a:spcAft>
              </a:pPr>
              <a:r>
                <a:rPr lang="ja-JP" sz="1600">
                  <a:solidFill>
                    <a:srgbClr val="363636"/>
                  </a:solidFill>
                  <a:cs typeface="Arial" panose="020B0604020202020204" pitchFamily="34" charset="0"/>
                </a:rPr>
                <a:t>MPRの確率</a:t>
              </a:r>
            </a:p>
          </p:txBody>
        </p:sp>
        <p:sp>
          <p:nvSpPr>
            <p:cNvPr id="76" name="TextBox 75">
              <a:extLst>
                <a:ext uri="{FF2B5EF4-FFF2-40B4-BE49-F238E27FC236}">
                  <a16:creationId xmlns:a16="http://schemas.microsoft.com/office/drawing/2014/main" id="{6A2EC32F-0F97-4C3D-8A8B-03C5EDD77AE4}"/>
                </a:ext>
              </a:extLst>
            </p:cNvPr>
            <p:cNvSpPr txBox="1"/>
            <p:nvPr/>
          </p:nvSpPr>
          <p:spPr>
            <a:xfrm>
              <a:off x="1824892" y="1365220"/>
              <a:ext cx="470001" cy="253585"/>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1.0</a:t>
              </a:r>
            </a:p>
          </p:txBody>
        </p:sp>
        <p:sp>
          <p:nvSpPr>
            <p:cNvPr id="77" name="TextBox 76">
              <a:extLst>
                <a:ext uri="{FF2B5EF4-FFF2-40B4-BE49-F238E27FC236}">
                  <a16:creationId xmlns:a16="http://schemas.microsoft.com/office/drawing/2014/main" id="{1BDDFF69-6F81-4FFC-BA55-C60AA3BC8C31}"/>
                </a:ext>
              </a:extLst>
            </p:cNvPr>
            <p:cNvSpPr txBox="1"/>
            <p:nvPr/>
          </p:nvSpPr>
          <p:spPr>
            <a:xfrm>
              <a:off x="1824897" y="1889359"/>
              <a:ext cx="470001" cy="253585"/>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0.8</a:t>
              </a:r>
            </a:p>
          </p:txBody>
        </p:sp>
        <p:sp>
          <p:nvSpPr>
            <p:cNvPr id="78" name="TextBox 77">
              <a:extLst>
                <a:ext uri="{FF2B5EF4-FFF2-40B4-BE49-F238E27FC236}">
                  <a16:creationId xmlns:a16="http://schemas.microsoft.com/office/drawing/2014/main" id="{30AAD93B-7229-4723-9FDD-BFB831199397}"/>
                </a:ext>
              </a:extLst>
            </p:cNvPr>
            <p:cNvSpPr txBox="1"/>
            <p:nvPr/>
          </p:nvSpPr>
          <p:spPr>
            <a:xfrm>
              <a:off x="1824897" y="2387890"/>
              <a:ext cx="470001" cy="253585"/>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0.6</a:t>
              </a:r>
            </a:p>
          </p:txBody>
        </p:sp>
        <p:sp>
          <p:nvSpPr>
            <p:cNvPr id="79" name="TextBox 78">
              <a:extLst>
                <a:ext uri="{FF2B5EF4-FFF2-40B4-BE49-F238E27FC236}">
                  <a16:creationId xmlns:a16="http://schemas.microsoft.com/office/drawing/2014/main" id="{BA47768E-692E-452C-B960-868791EEAE1B}"/>
                </a:ext>
              </a:extLst>
            </p:cNvPr>
            <p:cNvSpPr txBox="1"/>
            <p:nvPr/>
          </p:nvSpPr>
          <p:spPr>
            <a:xfrm>
              <a:off x="1824897" y="2902543"/>
              <a:ext cx="470001" cy="253585"/>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0.4</a:t>
              </a:r>
            </a:p>
          </p:txBody>
        </p:sp>
        <p:sp>
          <p:nvSpPr>
            <p:cNvPr id="80" name="TextBox 79">
              <a:extLst>
                <a:ext uri="{FF2B5EF4-FFF2-40B4-BE49-F238E27FC236}">
                  <a16:creationId xmlns:a16="http://schemas.microsoft.com/office/drawing/2014/main" id="{32F8206B-70B0-4970-88C4-4CD96AFE4443}"/>
                </a:ext>
              </a:extLst>
            </p:cNvPr>
            <p:cNvSpPr txBox="1"/>
            <p:nvPr/>
          </p:nvSpPr>
          <p:spPr>
            <a:xfrm>
              <a:off x="1824897" y="3406446"/>
              <a:ext cx="470001" cy="253585"/>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0.2</a:t>
              </a:r>
            </a:p>
          </p:txBody>
        </p:sp>
        <p:sp>
          <p:nvSpPr>
            <p:cNvPr id="81" name="TextBox 80">
              <a:extLst>
                <a:ext uri="{FF2B5EF4-FFF2-40B4-BE49-F238E27FC236}">
                  <a16:creationId xmlns:a16="http://schemas.microsoft.com/office/drawing/2014/main" id="{078924CD-B981-4758-A633-1F455C00043E}"/>
                </a:ext>
              </a:extLst>
            </p:cNvPr>
            <p:cNvSpPr txBox="1"/>
            <p:nvPr/>
          </p:nvSpPr>
          <p:spPr>
            <a:xfrm>
              <a:off x="1996426" y="3915722"/>
              <a:ext cx="298480" cy="253585"/>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a:t>
              </a:r>
            </a:p>
          </p:txBody>
        </p:sp>
      </p:grpSp>
      <p:cxnSp>
        <p:nvCxnSpPr>
          <p:cNvPr id="82" name="Straight Connector 81">
            <a:extLst>
              <a:ext uri="{FF2B5EF4-FFF2-40B4-BE49-F238E27FC236}">
                <a16:creationId xmlns:a16="http://schemas.microsoft.com/office/drawing/2014/main" id="{333DA627-F2C8-4295-BAF1-77A83F040A75}"/>
              </a:ext>
            </a:extLst>
          </p:cNvPr>
          <p:cNvCxnSpPr/>
          <p:nvPr/>
        </p:nvCxnSpPr>
        <p:spPr>
          <a:xfrm>
            <a:off x="1184530" y="5151220"/>
            <a:ext cx="3219039" cy="0"/>
          </a:xfrm>
          <a:prstGeom prst="line">
            <a:avLst/>
          </a:prstGeom>
          <a:noFill/>
          <a:ln w="19050" cap="flat">
            <a:solidFill>
              <a:srgbClr val="363636"/>
            </a:solidFill>
            <a:prstDash val="solid"/>
            <a:miter/>
          </a:ln>
        </p:spPr>
      </p:cxnSp>
      <p:pic>
        <p:nvPicPr>
          <p:cNvPr id="83" name="Graphic 52">
            <a:extLst>
              <a:ext uri="{FF2B5EF4-FFF2-40B4-BE49-F238E27FC236}">
                <a16:creationId xmlns:a16="http://schemas.microsoft.com/office/drawing/2014/main" id="{BA92DB9D-038A-4EDF-B8D5-FEA009E813C9}"/>
              </a:ext>
            </a:extLst>
          </p:cNvPr>
          <p:cNvPicPr preferRelativeResize="0">
            <a:picLocks/>
          </p:cNvPicPr>
          <p:nvPr/>
        </p:nvPicPr>
        <p:blipFill>
          <a:blip r:embed="rId3">
            <a:duotone>
              <a:schemeClr val="bg2">
                <a:shade val="45000"/>
                <a:satMod val="135000"/>
              </a:schemeClr>
              <a:prstClr val="white"/>
            </a:duotone>
            <a:extLst>
              <a:ext uri="{96DAC541-7B7A-43D3-8B79-37D633B846F1}">
                <asvg:svgBlip xmlns:asvg="http://schemas.microsoft.com/office/drawing/2016/SVG/main" xmlns="" r:embed="rId4"/>
              </a:ext>
            </a:extLst>
          </a:blip>
          <a:stretch>
            <a:fillRect/>
          </a:stretch>
        </p:blipFill>
        <p:spPr>
          <a:xfrm>
            <a:off x="1164598" y="2529128"/>
            <a:ext cx="3244480" cy="2520000"/>
          </a:xfrm>
          <a:prstGeom prst="rect">
            <a:avLst/>
          </a:prstGeom>
        </p:spPr>
      </p:pic>
    </p:spTree>
    <p:extLst>
      <p:ext uri="{BB962C8B-B14F-4D97-AF65-F5344CB8AC3E}">
        <p14:creationId xmlns:p14="http://schemas.microsoft.com/office/powerpoint/2010/main" val="2311134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693"/>
            <a:ext cx="11624442" cy="939801"/>
          </a:xfrm>
        </p:spPr>
        <p:txBody>
          <a:bodyPr/>
          <a:lstStyle/>
          <a:p>
            <a:r>
              <a:rPr lang="ja-JP" dirty="0"/>
              <a:t>MA09.01：LCMC3試験：免疫細胞のサブタイプが、切除可能なNSCLCにおけるアテゾリズマブによる術前補助療法後の結節状態と病理学的奏効を予測 – Oezkan F、他</a:t>
            </a:r>
          </a:p>
        </p:txBody>
      </p:sp>
      <p:sp>
        <p:nvSpPr>
          <p:cNvPr id="3" name="Content Placeholder 2"/>
          <p:cNvSpPr>
            <a:spLocks noGrp="1"/>
          </p:cNvSpPr>
          <p:nvPr>
            <p:ph idx="1"/>
          </p:nvPr>
        </p:nvSpPr>
        <p:spPr/>
        <p:txBody>
          <a:bodyPr/>
          <a:lstStyle/>
          <a:p>
            <a:r>
              <a:rPr lang="ja-JP" b="1"/>
              <a:t>主要な結果（続き）</a:t>
            </a:r>
          </a:p>
          <a:p>
            <a:pPr>
              <a:spcBef>
                <a:spcPts val="30600"/>
              </a:spcBef>
            </a:pPr>
            <a:r>
              <a:rPr lang="ja-JP" b="1"/>
              <a:t>結論</a:t>
            </a:r>
          </a:p>
          <a:p>
            <a:pPr lvl="1"/>
            <a:r>
              <a:rPr lang="ja-JP"/>
              <a:t>切除可能なNSCLCの患者では、自然免疫マーカーを使用して、アテゾリズマブによる術前補助療法を受けている患者のMPRを予測することができます</a:t>
            </a:r>
          </a:p>
        </p:txBody>
      </p:sp>
      <p:sp>
        <p:nvSpPr>
          <p:cNvPr id="5" name="Text Placeholder 4"/>
          <p:cNvSpPr>
            <a:spLocks noGrp="1"/>
          </p:cNvSpPr>
          <p:nvPr>
            <p:ph type="body" sz="quarter" idx="11"/>
          </p:nvPr>
        </p:nvSpPr>
        <p:spPr/>
        <p:txBody>
          <a:bodyPr/>
          <a:lstStyle/>
          <a:p>
            <a:r>
              <a:rPr lang="ja-JP"/>
              <a:t>Oezkan F、他J Thorac Oncol 2021年16（補遺）：抄録番号 MA09.01</a:t>
            </a:r>
          </a:p>
        </p:txBody>
      </p:sp>
      <p:grpSp>
        <p:nvGrpSpPr>
          <p:cNvPr id="198" name="Group 197"/>
          <p:cNvGrpSpPr/>
          <p:nvPr/>
        </p:nvGrpSpPr>
        <p:grpSpPr>
          <a:xfrm>
            <a:off x="2673136" y="1343083"/>
            <a:ext cx="7208902" cy="4195829"/>
            <a:chOff x="2290218" y="1343083"/>
            <a:chExt cx="7208902" cy="4195829"/>
          </a:xfrm>
        </p:grpSpPr>
        <p:grpSp>
          <p:nvGrpSpPr>
            <p:cNvPr id="6" name="Group 5">
              <a:extLst>
                <a:ext uri="{FF2B5EF4-FFF2-40B4-BE49-F238E27FC236}">
                  <a16:creationId xmlns:a16="http://schemas.microsoft.com/office/drawing/2014/main" id="{C0C24F0A-4E2B-40DC-BC47-701DF8612F03}"/>
                </a:ext>
              </a:extLst>
            </p:cNvPr>
            <p:cNvGrpSpPr/>
            <p:nvPr/>
          </p:nvGrpSpPr>
          <p:grpSpPr>
            <a:xfrm>
              <a:off x="2290218" y="1343083"/>
              <a:ext cx="7208902" cy="4195829"/>
              <a:chOff x="2290218" y="1569219"/>
              <a:chExt cx="7208902" cy="4195829"/>
            </a:xfrm>
          </p:grpSpPr>
          <p:sp>
            <p:nvSpPr>
              <p:cNvPr id="7" name="Freeform: Shape 74">
                <a:extLst>
                  <a:ext uri="{FF2B5EF4-FFF2-40B4-BE49-F238E27FC236}">
                    <a16:creationId xmlns:a16="http://schemas.microsoft.com/office/drawing/2014/main" id="{7DB615A6-B54A-4493-BDB5-D6E540FD3D10}"/>
                  </a:ext>
                </a:extLst>
              </p:cNvPr>
              <p:cNvSpPr/>
              <p:nvPr/>
            </p:nvSpPr>
            <p:spPr>
              <a:xfrm>
                <a:off x="5676781" y="4036152"/>
                <a:ext cx="1754750" cy="975953"/>
              </a:xfrm>
              <a:custGeom>
                <a:avLst/>
                <a:gdLst>
                  <a:gd name="connsiteX0" fmla="*/ 0 w 2191626"/>
                  <a:gd name="connsiteY0" fmla="*/ 661454 h 1208255"/>
                  <a:gd name="connsiteX1" fmla="*/ 1665427 w 2191626"/>
                  <a:gd name="connsiteY1" fmla="*/ 310105 h 1208255"/>
                  <a:gd name="connsiteX2" fmla="*/ 2178396 w 2191626"/>
                  <a:gd name="connsiteY2" fmla="*/ 0 h 1208255"/>
                  <a:gd name="connsiteX3" fmla="*/ 2191627 w 2191626"/>
                  <a:gd name="connsiteY3" fmla="*/ 661454 h 1208255"/>
                  <a:gd name="connsiteX4" fmla="*/ 2191627 w 2191626"/>
                  <a:gd name="connsiteY4" fmla="*/ 661454 h 1208255"/>
                  <a:gd name="connsiteX5" fmla="*/ 8820 w 2191626"/>
                  <a:gd name="connsiteY5" fmla="*/ 1208256 h 1208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1626" h="1208255">
                    <a:moveTo>
                      <a:pt x="0" y="661454"/>
                    </a:moveTo>
                    <a:cubicBezTo>
                      <a:pt x="766877" y="677199"/>
                      <a:pt x="1309316" y="482794"/>
                      <a:pt x="1665427" y="310105"/>
                    </a:cubicBezTo>
                    <a:cubicBezTo>
                      <a:pt x="2007584" y="144180"/>
                      <a:pt x="2178396" y="0"/>
                      <a:pt x="2178396" y="0"/>
                    </a:cubicBezTo>
                    <a:lnTo>
                      <a:pt x="2191627" y="661454"/>
                    </a:lnTo>
                    <a:lnTo>
                      <a:pt x="2191627" y="661454"/>
                    </a:lnTo>
                    <a:cubicBezTo>
                      <a:pt x="829027" y="630584"/>
                      <a:pt x="8820" y="1208256"/>
                      <a:pt x="8820" y="1208256"/>
                    </a:cubicBezTo>
                    <a:close/>
                  </a:path>
                </a:pathLst>
              </a:custGeom>
              <a:solidFill>
                <a:srgbClr val="969696">
                  <a:alpha val="40000"/>
                </a:srgbClr>
              </a:solidFill>
              <a:ln w="9525" cap="flat">
                <a:noFill/>
                <a:prstDash val="solid"/>
                <a:miter/>
              </a:ln>
            </p:spPr>
            <p:txBody>
              <a:bodyPr rtlCol="0" anchor="ctr"/>
              <a:lstStyle/>
              <a:p>
                <a:endParaRPr lang="en-GB"/>
              </a:p>
            </p:txBody>
          </p:sp>
          <p:sp>
            <p:nvSpPr>
              <p:cNvPr id="8" name="TextBox 7">
                <a:extLst>
                  <a:ext uri="{FF2B5EF4-FFF2-40B4-BE49-F238E27FC236}">
                    <a16:creationId xmlns:a16="http://schemas.microsoft.com/office/drawing/2014/main" id="{544FF949-A00C-4DED-8B17-CD66506D328E}"/>
                  </a:ext>
                </a:extLst>
              </p:cNvPr>
              <p:cNvSpPr txBox="1"/>
              <p:nvPr/>
            </p:nvSpPr>
            <p:spPr>
              <a:xfrm>
                <a:off x="3215251" y="1569219"/>
                <a:ext cx="4995663" cy="338554"/>
              </a:xfrm>
              <a:prstGeom prst="rect">
                <a:avLst/>
              </a:prstGeom>
              <a:noFill/>
            </p:spPr>
            <p:txBody>
              <a:bodyPr wrap="none" rtlCol="0">
                <a:spAutoFit/>
              </a:bodyPr>
              <a:lstStyle/>
              <a:p>
                <a:pPr algn="ctr"/>
                <a:r>
                  <a:rPr lang="ja-JP" sz="1600" b="1">
                    <a:solidFill>
                      <a:schemeClr val="tx1"/>
                    </a:solidFill>
                  </a:rPr>
                  <a:t>ベースラインでの腫瘍のバルクRNAシーケンシング（n=56）</a:t>
                </a:r>
              </a:p>
            </p:txBody>
          </p:sp>
          <p:sp>
            <p:nvSpPr>
              <p:cNvPr id="9" name="TextBox 8">
                <a:extLst>
                  <a:ext uri="{FF2B5EF4-FFF2-40B4-BE49-F238E27FC236}">
                    <a16:creationId xmlns:a16="http://schemas.microsoft.com/office/drawing/2014/main" id="{9B4BFC1B-5C0A-4DBC-A389-7464512E145F}"/>
                  </a:ext>
                </a:extLst>
              </p:cNvPr>
              <p:cNvSpPr txBox="1"/>
              <p:nvPr/>
            </p:nvSpPr>
            <p:spPr>
              <a:xfrm>
                <a:off x="4523441" y="1787972"/>
                <a:ext cx="628698" cy="338554"/>
              </a:xfrm>
              <a:prstGeom prst="rect">
                <a:avLst/>
              </a:prstGeom>
              <a:noFill/>
            </p:spPr>
            <p:txBody>
              <a:bodyPr wrap="none" rtlCol="0">
                <a:spAutoFit/>
              </a:bodyPr>
              <a:lstStyle/>
              <a:p>
                <a:pPr algn="ctr"/>
                <a:r>
                  <a:rPr lang="ja-JP" sz="1600" b="1">
                    <a:solidFill>
                      <a:schemeClr val="tx1"/>
                    </a:solidFill>
                  </a:rPr>
                  <a:t>NSQ</a:t>
                </a:r>
              </a:p>
            </p:txBody>
          </p:sp>
          <p:sp>
            <p:nvSpPr>
              <p:cNvPr id="10" name="TextBox 9">
                <a:extLst>
                  <a:ext uri="{FF2B5EF4-FFF2-40B4-BE49-F238E27FC236}">
                    <a16:creationId xmlns:a16="http://schemas.microsoft.com/office/drawing/2014/main" id="{7C6746EC-3EF4-4056-9046-A72D67CE4BD8}"/>
                  </a:ext>
                </a:extLst>
              </p:cNvPr>
              <p:cNvSpPr txBox="1"/>
              <p:nvPr/>
            </p:nvSpPr>
            <p:spPr>
              <a:xfrm>
                <a:off x="6256329" y="1787972"/>
                <a:ext cx="481222" cy="338554"/>
              </a:xfrm>
              <a:prstGeom prst="rect">
                <a:avLst/>
              </a:prstGeom>
              <a:noFill/>
            </p:spPr>
            <p:txBody>
              <a:bodyPr wrap="none" rtlCol="0">
                <a:spAutoFit/>
              </a:bodyPr>
              <a:lstStyle/>
              <a:p>
                <a:pPr algn="ctr"/>
                <a:r>
                  <a:rPr lang="ja-JP" sz="1600" b="1">
                    <a:solidFill>
                      <a:schemeClr val="tx1"/>
                    </a:solidFill>
                  </a:rPr>
                  <a:t>SQ</a:t>
                </a:r>
              </a:p>
            </p:txBody>
          </p:sp>
          <p:grpSp>
            <p:nvGrpSpPr>
              <p:cNvPr id="11" name="Group 10">
                <a:extLst>
                  <a:ext uri="{FF2B5EF4-FFF2-40B4-BE49-F238E27FC236}">
                    <a16:creationId xmlns:a16="http://schemas.microsoft.com/office/drawing/2014/main" id="{2F5F0702-7377-4BD6-A3FC-BFD1AAB2CF2C}"/>
                  </a:ext>
                </a:extLst>
              </p:cNvPr>
              <p:cNvGrpSpPr/>
              <p:nvPr/>
            </p:nvGrpSpPr>
            <p:grpSpPr>
              <a:xfrm>
                <a:off x="3243040" y="1987961"/>
                <a:ext cx="4364123" cy="1745326"/>
                <a:chOff x="8368077" y="2164258"/>
                <a:chExt cx="3901184" cy="1745326"/>
              </a:xfrm>
            </p:grpSpPr>
            <p:grpSp>
              <p:nvGrpSpPr>
                <p:cNvPr id="164" name="Group 163">
                  <a:extLst>
                    <a:ext uri="{FF2B5EF4-FFF2-40B4-BE49-F238E27FC236}">
                      <a16:creationId xmlns:a16="http://schemas.microsoft.com/office/drawing/2014/main" id="{694F1611-4743-49E4-8A95-C81D03EEA9FB}"/>
                    </a:ext>
                  </a:extLst>
                </p:cNvPr>
                <p:cNvGrpSpPr/>
                <p:nvPr/>
              </p:nvGrpSpPr>
              <p:grpSpPr>
                <a:xfrm>
                  <a:off x="8731045" y="2323172"/>
                  <a:ext cx="3460955" cy="1226274"/>
                  <a:chOff x="198075" y="2126526"/>
                  <a:chExt cx="3460955" cy="1226274"/>
                </a:xfrm>
              </p:grpSpPr>
              <p:sp>
                <p:nvSpPr>
                  <p:cNvPr id="194" name="Rectangle 193">
                    <a:extLst>
                      <a:ext uri="{FF2B5EF4-FFF2-40B4-BE49-F238E27FC236}">
                        <a16:creationId xmlns:a16="http://schemas.microsoft.com/office/drawing/2014/main" id="{1CB2A530-4E6E-477F-8E11-0D4F4E219DD8}"/>
                      </a:ext>
                    </a:extLst>
                  </p:cNvPr>
                  <p:cNvSpPr/>
                  <p:nvPr/>
                </p:nvSpPr>
                <p:spPr>
                  <a:xfrm>
                    <a:off x="198075" y="2126526"/>
                    <a:ext cx="3460955" cy="1226274"/>
                  </a:xfrm>
                  <a:prstGeom prst="rect">
                    <a:avLst/>
                  </a:prstGeom>
                  <a:no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5" name="Straight Connector 194">
                    <a:extLst>
                      <a:ext uri="{FF2B5EF4-FFF2-40B4-BE49-F238E27FC236}">
                        <a16:creationId xmlns:a16="http://schemas.microsoft.com/office/drawing/2014/main" id="{4365AD67-F431-45E8-8C63-B6778FFFFD3F}"/>
                      </a:ext>
                    </a:extLst>
                  </p:cNvPr>
                  <p:cNvCxnSpPr>
                    <a:cxnSpLocks/>
                  </p:cNvCxnSpPr>
                  <p:nvPr/>
                </p:nvCxnSpPr>
                <p:spPr>
                  <a:xfrm>
                    <a:off x="1928552" y="2126526"/>
                    <a:ext cx="0" cy="1226274"/>
                  </a:xfrm>
                  <a:prstGeom prst="line">
                    <a:avLst/>
                  </a:prstGeom>
                  <a:no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5" name="Group 164">
                  <a:extLst>
                    <a:ext uri="{FF2B5EF4-FFF2-40B4-BE49-F238E27FC236}">
                      <a16:creationId xmlns:a16="http://schemas.microsoft.com/office/drawing/2014/main" id="{8A2BAF4E-CE67-467F-BE83-FDC0677AABA2}"/>
                    </a:ext>
                  </a:extLst>
                </p:cNvPr>
                <p:cNvGrpSpPr/>
                <p:nvPr/>
              </p:nvGrpSpPr>
              <p:grpSpPr>
                <a:xfrm>
                  <a:off x="8368077" y="2164258"/>
                  <a:ext cx="362968" cy="1534838"/>
                  <a:chOff x="6566005" y="1473871"/>
                  <a:chExt cx="362968" cy="1897608"/>
                </a:xfrm>
              </p:grpSpPr>
              <p:sp>
                <p:nvSpPr>
                  <p:cNvPr id="186" name="Line 7">
                    <a:extLst>
                      <a:ext uri="{FF2B5EF4-FFF2-40B4-BE49-F238E27FC236}">
                        <a16:creationId xmlns:a16="http://schemas.microsoft.com/office/drawing/2014/main" id="{9BF7FA91-4013-4BE1-8C57-2128A7868456}"/>
                      </a:ext>
                    </a:extLst>
                  </p:cNvPr>
                  <p:cNvSpPr>
                    <a:spLocks noChangeShapeType="1"/>
                  </p:cNvSpPr>
                  <p:nvPr/>
                </p:nvSpPr>
                <p:spPr bwMode="auto">
                  <a:xfrm>
                    <a:off x="6842739" y="166497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7" name="Line 8">
                    <a:extLst>
                      <a:ext uri="{FF2B5EF4-FFF2-40B4-BE49-F238E27FC236}">
                        <a16:creationId xmlns:a16="http://schemas.microsoft.com/office/drawing/2014/main" id="{831DE0A0-E55B-4660-85F5-D79FA584E088}"/>
                      </a:ext>
                    </a:extLst>
                  </p:cNvPr>
                  <p:cNvSpPr>
                    <a:spLocks noChangeShapeType="1"/>
                  </p:cNvSpPr>
                  <p:nvPr/>
                </p:nvSpPr>
                <p:spPr bwMode="auto">
                  <a:xfrm>
                    <a:off x="6842739" y="216373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8" name="Line 9">
                    <a:extLst>
                      <a:ext uri="{FF2B5EF4-FFF2-40B4-BE49-F238E27FC236}">
                        <a16:creationId xmlns:a16="http://schemas.microsoft.com/office/drawing/2014/main" id="{BCF07A33-6957-4630-A57D-4C6CD5093928}"/>
                      </a:ext>
                    </a:extLst>
                  </p:cNvPr>
                  <p:cNvSpPr>
                    <a:spLocks noChangeShapeType="1"/>
                  </p:cNvSpPr>
                  <p:nvPr/>
                </p:nvSpPr>
                <p:spPr bwMode="auto">
                  <a:xfrm>
                    <a:off x="6842739" y="267861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9" name="Line 10">
                    <a:extLst>
                      <a:ext uri="{FF2B5EF4-FFF2-40B4-BE49-F238E27FC236}">
                        <a16:creationId xmlns:a16="http://schemas.microsoft.com/office/drawing/2014/main" id="{3948E52A-17C9-4087-B7B3-DEAC7047552D}"/>
                      </a:ext>
                    </a:extLst>
                  </p:cNvPr>
                  <p:cNvSpPr>
                    <a:spLocks noChangeShapeType="1"/>
                  </p:cNvSpPr>
                  <p:nvPr/>
                </p:nvSpPr>
                <p:spPr bwMode="auto">
                  <a:xfrm>
                    <a:off x="6842739" y="318274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90" name="TextBox 189">
                    <a:extLst>
                      <a:ext uri="{FF2B5EF4-FFF2-40B4-BE49-F238E27FC236}">
                        <a16:creationId xmlns:a16="http://schemas.microsoft.com/office/drawing/2014/main" id="{529A02C7-7EAD-4EDA-9877-F26C78423EAE}"/>
                      </a:ext>
                    </a:extLst>
                  </p:cNvPr>
                  <p:cNvSpPr txBox="1"/>
                  <p:nvPr/>
                </p:nvSpPr>
                <p:spPr>
                  <a:xfrm>
                    <a:off x="6566005" y="1473871"/>
                    <a:ext cx="284052" cy="380522"/>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8</a:t>
                    </a:r>
                  </a:p>
                </p:txBody>
              </p:sp>
              <p:sp>
                <p:nvSpPr>
                  <p:cNvPr id="191" name="TextBox 190">
                    <a:extLst>
                      <a:ext uri="{FF2B5EF4-FFF2-40B4-BE49-F238E27FC236}">
                        <a16:creationId xmlns:a16="http://schemas.microsoft.com/office/drawing/2014/main" id="{E94EEE90-2192-444F-A647-C181CE0A1EDE}"/>
                      </a:ext>
                    </a:extLst>
                  </p:cNvPr>
                  <p:cNvSpPr txBox="1"/>
                  <p:nvPr/>
                </p:nvSpPr>
                <p:spPr>
                  <a:xfrm>
                    <a:off x="6566005" y="1972401"/>
                    <a:ext cx="284052" cy="380522"/>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6</a:t>
                    </a:r>
                  </a:p>
                </p:txBody>
              </p:sp>
              <p:sp>
                <p:nvSpPr>
                  <p:cNvPr id="192" name="TextBox 191">
                    <a:extLst>
                      <a:ext uri="{FF2B5EF4-FFF2-40B4-BE49-F238E27FC236}">
                        <a16:creationId xmlns:a16="http://schemas.microsoft.com/office/drawing/2014/main" id="{1821FE18-45E6-455E-932C-90C7939FD6C6}"/>
                      </a:ext>
                    </a:extLst>
                  </p:cNvPr>
                  <p:cNvSpPr txBox="1"/>
                  <p:nvPr/>
                </p:nvSpPr>
                <p:spPr>
                  <a:xfrm>
                    <a:off x="6566005" y="2487055"/>
                    <a:ext cx="284052" cy="380522"/>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4</a:t>
                    </a:r>
                  </a:p>
                </p:txBody>
              </p:sp>
              <p:sp>
                <p:nvSpPr>
                  <p:cNvPr id="193" name="TextBox 192">
                    <a:extLst>
                      <a:ext uri="{FF2B5EF4-FFF2-40B4-BE49-F238E27FC236}">
                        <a16:creationId xmlns:a16="http://schemas.microsoft.com/office/drawing/2014/main" id="{F50F9EA5-BA2F-4C06-B239-F653DFCB6490}"/>
                      </a:ext>
                    </a:extLst>
                  </p:cNvPr>
                  <p:cNvSpPr txBox="1"/>
                  <p:nvPr/>
                </p:nvSpPr>
                <p:spPr>
                  <a:xfrm>
                    <a:off x="6566005" y="2990957"/>
                    <a:ext cx="284052" cy="380522"/>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2</a:t>
                    </a:r>
                  </a:p>
                </p:txBody>
              </p:sp>
            </p:grpSp>
            <p:grpSp>
              <p:nvGrpSpPr>
                <p:cNvPr id="166" name="Group 165">
                  <a:extLst>
                    <a:ext uri="{FF2B5EF4-FFF2-40B4-BE49-F238E27FC236}">
                      <a16:creationId xmlns:a16="http://schemas.microsoft.com/office/drawing/2014/main" id="{F85CF69E-7F3F-4190-B5A4-5321AA585677}"/>
                    </a:ext>
                  </a:extLst>
                </p:cNvPr>
                <p:cNvGrpSpPr/>
                <p:nvPr/>
              </p:nvGrpSpPr>
              <p:grpSpPr>
                <a:xfrm>
                  <a:off x="8721213" y="3545424"/>
                  <a:ext cx="1591704" cy="351183"/>
                  <a:chOff x="1513339" y="4365486"/>
                  <a:chExt cx="1591704" cy="351183"/>
                </a:xfrm>
              </p:grpSpPr>
              <p:sp>
                <p:nvSpPr>
                  <p:cNvPr id="178" name="Line 21">
                    <a:extLst>
                      <a:ext uri="{FF2B5EF4-FFF2-40B4-BE49-F238E27FC236}">
                        <a16:creationId xmlns:a16="http://schemas.microsoft.com/office/drawing/2014/main" id="{8CE760A2-157A-4D98-B934-FC1E8F0401EB}"/>
                      </a:ext>
                    </a:extLst>
                  </p:cNvPr>
                  <p:cNvSpPr>
                    <a:spLocks noChangeShapeType="1"/>
                  </p:cNvSpPr>
                  <p:nvPr/>
                </p:nvSpPr>
                <p:spPr bwMode="auto">
                  <a:xfrm>
                    <a:off x="3105043" y="43654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79" name="Line 21">
                    <a:extLst>
                      <a:ext uri="{FF2B5EF4-FFF2-40B4-BE49-F238E27FC236}">
                        <a16:creationId xmlns:a16="http://schemas.microsoft.com/office/drawing/2014/main" id="{713896B3-C071-4EE8-B25E-0CCD81F8C540}"/>
                      </a:ext>
                    </a:extLst>
                  </p:cNvPr>
                  <p:cNvSpPr>
                    <a:spLocks noChangeShapeType="1"/>
                  </p:cNvSpPr>
                  <p:nvPr/>
                </p:nvSpPr>
                <p:spPr bwMode="auto">
                  <a:xfrm>
                    <a:off x="2729406" y="43654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80" name="Line 21">
                    <a:extLst>
                      <a:ext uri="{FF2B5EF4-FFF2-40B4-BE49-F238E27FC236}">
                        <a16:creationId xmlns:a16="http://schemas.microsoft.com/office/drawing/2014/main" id="{B45A4116-C378-48AC-928B-CAA8082A5B34}"/>
                      </a:ext>
                    </a:extLst>
                  </p:cNvPr>
                  <p:cNvSpPr>
                    <a:spLocks noChangeShapeType="1"/>
                  </p:cNvSpPr>
                  <p:nvPr/>
                </p:nvSpPr>
                <p:spPr bwMode="auto">
                  <a:xfrm>
                    <a:off x="2353769" y="43654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81" name="TextBox 180">
                    <a:extLst>
                      <a:ext uri="{FF2B5EF4-FFF2-40B4-BE49-F238E27FC236}">
                        <a16:creationId xmlns:a16="http://schemas.microsoft.com/office/drawing/2014/main" id="{34F2FCA5-523D-46AC-BE2F-357FD6B748FE}"/>
                      </a:ext>
                    </a:extLst>
                  </p:cNvPr>
                  <p:cNvSpPr txBox="1"/>
                  <p:nvPr/>
                </p:nvSpPr>
                <p:spPr>
                  <a:xfrm>
                    <a:off x="2214920" y="4428522"/>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50</a:t>
                    </a:r>
                  </a:p>
                </p:txBody>
              </p:sp>
              <p:sp>
                <p:nvSpPr>
                  <p:cNvPr id="182" name="Line 21">
                    <a:extLst>
                      <a:ext uri="{FF2B5EF4-FFF2-40B4-BE49-F238E27FC236}">
                        <a16:creationId xmlns:a16="http://schemas.microsoft.com/office/drawing/2014/main" id="{B215E1F1-1A37-4EFC-9F76-F17FBF5F17C7}"/>
                      </a:ext>
                    </a:extLst>
                  </p:cNvPr>
                  <p:cNvSpPr>
                    <a:spLocks noChangeShapeType="1"/>
                  </p:cNvSpPr>
                  <p:nvPr/>
                </p:nvSpPr>
                <p:spPr bwMode="auto">
                  <a:xfrm>
                    <a:off x="1978132" y="43654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83" name="TextBox 182">
                    <a:extLst>
                      <a:ext uri="{FF2B5EF4-FFF2-40B4-BE49-F238E27FC236}">
                        <a16:creationId xmlns:a16="http://schemas.microsoft.com/office/drawing/2014/main" id="{A3920F18-F987-4EDC-8D63-9E9214F38976}"/>
                      </a:ext>
                    </a:extLst>
                  </p:cNvPr>
                  <p:cNvSpPr txBox="1"/>
                  <p:nvPr/>
                </p:nvSpPr>
                <p:spPr>
                  <a:xfrm>
                    <a:off x="1839283" y="4428522"/>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25</a:t>
                    </a:r>
                  </a:p>
                </p:txBody>
              </p:sp>
              <p:sp>
                <p:nvSpPr>
                  <p:cNvPr id="184" name="Line 21">
                    <a:extLst>
                      <a:ext uri="{FF2B5EF4-FFF2-40B4-BE49-F238E27FC236}">
                        <a16:creationId xmlns:a16="http://schemas.microsoft.com/office/drawing/2014/main" id="{0994C35B-66E6-49D8-BBB7-97C0E34E1F70}"/>
                      </a:ext>
                    </a:extLst>
                  </p:cNvPr>
                  <p:cNvSpPr>
                    <a:spLocks noChangeShapeType="1"/>
                  </p:cNvSpPr>
                  <p:nvPr/>
                </p:nvSpPr>
                <p:spPr bwMode="auto">
                  <a:xfrm>
                    <a:off x="1602495" y="436548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85" name="TextBox 184">
                    <a:extLst>
                      <a:ext uri="{FF2B5EF4-FFF2-40B4-BE49-F238E27FC236}">
                        <a16:creationId xmlns:a16="http://schemas.microsoft.com/office/drawing/2014/main" id="{1B2DF8C9-953A-4591-8DE5-A424C87CD3CC}"/>
                      </a:ext>
                    </a:extLst>
                  </p:cNvPr>
                  <p:cNvSpPr txBox="1"/>
                  <p:nvPr/>
                </p:nvSpPr>
                <p:spPr>
                  <a:xfrm>
                    <a:off x="1513339" y="4428522"/>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grpSp>
              <p:nvGrpSpPr>
                <p:cNvPr id="167" name="Group 166">
                  <a:extLst>
                    <a:ext uri="{FF2B5EF4-FFF2-40B4-BE49-F238E27FC236}">
                      <a16:creationId xmlns:a16="http://schemas.microsoft.com/office/drawing/2014/main" id="{A7FBC4B9-2C12-40C9-8FD2-6E1D2A96981B}"/>
                    </a:ext>
                  </a:extLst>
                </p:cNvPr>
                <p:cNvGrpSpPr/>
                <p:nvPr/>
              </p:nvGrpSpPr>
              <p:grpSpPr>
                <a:xfrm>
                  <a:off x="10495237" y="3549437"/>
                  <a:ext cx="1774024" cy="360147"/>
                  <a:chOff x="1513339" y="4356522"/>
                  <a:chExt cx="1774024" cy="360147"/>
                </a:xfrm>
              </p:grpSpPr>
              <p:sp>
                <p:nvSpPr>
                  <p:cNvPr id="168" name="Line 21">
                    <a:extLst>
                      <a:ext uri="{FF2B5EF4-FFF2-40B4-BE49-F238E27FC236}">
                        <a16:creationId xmlns:a16="http://schemas.microsoft.com/office/drawing/2014/main" id="{EA389E06-D07C-4E62-B383-B58BC2F5D258}"/>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69" name="TextBox 168">
                    <a:extLst>
                      <a:ext uri="{FF2B5EF4-FFF2-40B4-BE49-F238E27FC236}">
                        <a16:creationId xmlns:a16="http://schemas.microsoft.com/office/drawing/2014/main" id="{FE945631-12FA-4093-80DD-FC382EEE981C}"/>
                      </a:ext>
                    </a:extLst>
                  </p:cNvPr>
                  <p:cNvSpPr txBox="1"/>
                  <p:nvPr/>
                </p:nvSpPr>
                <p:spPr>
                  <a:xfrm>
                    <a:off x="2916501" y="4428522"/>
                    <a:ext cx="370862"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100</a:t>
                    </a:r>
                  </a:p>
                </p:txBody>
              </p:sp>
              <p:sp>
                <p:nvSpPr>
                  <p:cNvPr id="170" name="Line 21">
                    <a:extLst>
                      <a:ext uri="{FF2B5EF4-FFF2-40B4-BE49-F238E27FC236}">
                        <a16:creationId xmlns:a16="http://schemas.microsoft.com/office/drawing/2014/main" id="{B59D6A53-9896-4745-8012-BBC69481804C}"/>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71" name="TextBox 170">
                    <a:extLst>
                      <a:ext uri="{FF2B5EF4-FFF2-40B4-BE49-F238E27FC236}">
                        <a16:creationId xmlns:a16="http://schemas.microsoft.com/office/drawing/2014/main" id="{3788FDA4-C322-4A3F-BFD3-F381E87994D3}"/>
                      </a:ext>
                    </a:extLst>
                  </p:cNvPr>
                  <p:cNvSpPr txBox="1"/>
                  <p:nvPr/>
                </p:nvSpPr>
                <p:spPr>
                  <a:xfrm>
                    <a:off x="2590557" y="4428522"/>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75</a:t>
                    </a:r>
                  </a:p>
                </p:txBody>
              </p:sp>
              <p:sp>
                <p:nvSpPr>
                  <p:cNvPr id="172" name="Line 21">
                    <a:extLst>
                      <a:ext uri="{FF2B5EF4-FFF2-40B4-BE49-F238E27FC236}">
                        <a16:creationId xmlns:a16="http://schemas.microsoft.com/office/drawing/2014/main" id="{64F8E4BD-B677-446A-8BDC-BD03A5CCB0A1}"/>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73" name="TextBox 172">
                    <a:extLst>
                      <a:ext uri="{FF2B5EF4-FFF2-40B4-BE49-F238E27FC236}">
                        <a16:creationId xmlns:a16="http://schemas.microsoft.com/office/drawing/2014/main" id="{1D7FE842-597A-4DFA-B085-5CACBA1DE554}"/>
                      </a:ext>
                    </a:extLst>
                  </p:cNvPr>
                  <p:cNvSpPr txBox="1"/>
                  <p:nvPr/>
                </p:nvSpPr>
                <p:spPr>
                  <a:xfrm>
                    <a:off x="2214920" y="4428522"/>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50</a:t>
                    </a:r>
                  </a:p>
                </p:txBody>
              </p:sp>
              <p:sp>
                <p:nvSpPr>
                  <p:cNvPr id="174" name="Line 21">
                    <a:extLst>
                      <a:ext uri="{FF2B5EF4-FFF2-40B4-BE49-F238E27FC236}">
                        <a16:creationId xmlns:a16="http://schemas.microsoft.com/office/drawing/2014/main" id="{F3D9E806-67AB-45BB-A60C-DADE1183586F}"/>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75" name="TextBox 174">
                    <a:extLst>
                      <a:ext uri="{FF2B5EF4-FFF2-40B4-BE49-F238E27FC236}">
                        <a16:creationId xmlns:a16="http://schemas.microsoft.com/office/drawing/2014/main" id="{B0DF5888-8332-4ACE-B0C6-21F764207500}"/>
                      </a:ext>
                    </a:extLst>
                  </p:cNvPr>
                  <p:cNvSpPr txBox="1"/>
                  <p:nvPr/>
                </p:nvSpPr>
                <p:spPr>
                  <a:xfrm>
                    <a:off x="1839283" y="4428522"/>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25</a:t>
                    </a:r>
                  </a:p>
                </p:txBody>
              </p:sp>
              <p:sp>
                <p:nvSpPr>
                  <p:cNvPr id="176" name="Line 21">
                    <a:extLst>
                      <a:ext uri="{FF2B5EF4-FFF2-40B4-BE49-F238E27FC236}">
                        <a16:creationId xmlns:a16="http://schemas.microsoft.com/office/drawing/2014/main" id="{895B4283-935E-4613-B6CC-432CFB8E92A5}"/>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77" name="TextBox 176">
                    <a:extLst>
                      <a:ext uri="{FF2B5EF4-FFF2-40B4-BE49-F238E27FC236}">
                        <a16:creationId xmlns:a16="http://schemas.microsoft.com/office/drawing/2014/main" id="{7F35B91B-5EE9-4962-A51C-ABE8BC622A6F}"/>
                      </a:ext>
                    </a:extLst>
                  </p:cNvPr>
                  <p:cNvSpPr txBox="1"/>
                  <p:nvPr/>
                </p:nvSpPr>
                <p:spPr>
                  <a:xfrm>
                    <a:off x="1513339" y="4428522"/>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grpSp>
          <p:sp>
            <p:nvSpPr>
              <p:cNvPr id="12" name="Freeform: Shape 70">
                <a:extLst>
                  <a:ext uri="{FF2B5EF4-FFF2-40B4-BE49-F238E27FC236}">
                    <a16:creationId xmlns:a16="http://schemas.microsoft.com/office/drawing/2014/main" id="{122AD4C0-0FAA-4AF5-BE3C-6BB218FD4912}"/>
                  </a:ext>
                </a:extLst>
              </p:cNvPr>
              <p:cNvSpPr/>
              <p:nvPr/>
            </p:nvSpPr>
            <p:spPr>
              <a:xfrm>
                <a:off x="5688372" y="4304570"/>
                <a:ext cx="1745622" cy="495774"/>
              </a:xfrm>
              <a:custGeom>
                <a:avLst/>
                <a:gdLst>
                  <a:gd name="connsiteX0" fmla="*/ 0 w 2180225"/>
                  <a:gd name="connsiteY0" fmla="*/ 613781 h 613781"/>
                  <a:gd name="connsiteX1" fmla="*/ 2180225 w 2180225"/>
                  <a:gd name="connsiteY1" fmla="*/ 0 h 613781"/>
                </a:gdLst>
                <a:ahLst/>
                <a:cxnLst>
                  <a:cxn ang="0">
                    <a:pos x="connsiteX0" y="connsiteY0"/>
                  </a:cxn>
                  <a:cxn ang="0">
                    <a:pos x="connsiteX1" y="connsiteY1"/>
                  </a:cxn>
                </a:cxnLst>
                <a:rect l="l" t="t" r="r" b="b"/>
                <a:pathLst>
                  <a:path w="2180225" h="613781">
                    <a:moveTo>
                      <a:pt x="0" y="613781"/>
                    </a:moveTo>
                    <a:lnTo>
                      <a:pt x="2180225" y="0"/>
                    </a:lnTo>
                  </a:path>
                </a:pathLst>
              </a:custGeom>
              <a:noFill/>
              <a:ln w="9525" cap="flat">
                <a:solidFill>
                  <a:srgbClr val="000000"/>
                </a:solidFill>
                <a:prstDash val="solid"/>
                <a:miter/>
              </a:ln>
            </p:spPr>
            <p:txBody>
              <a:bodyPr rtlCol="0" anchor="ctr"/>
              <a:lstStyle/>
              <a:p>
                <a:endParaRPr lang="en-GB"/>
              </a:p>
            </p:txBody>
          </p:sp>
          <p:grpSp>
            <p:nvGrpSpPr>
              <p:cNvPr id="13" name="Group 12">
                <a:extLst>
                  <a:ext uri="{FF2B5EF4-FFF2-40B4-BE49-F238E27FC236}">
                    <a16:creationId xmlns:a16="http://schemas.microsoft.com/office/drawing/2014/main" id="{FD7D16CF-AB34-4E10-BBC6-9190DC112451}"/>
                  </a:ext>
                </a:extLst>
              </p:cNvPr>
              <p:cNvGrpSpPr/>
              <p:nvPr/>
            </p:nvGrpSpPr>
            <p:grpSpPr>
              <a:xfrm>
                <a:off x="3607740" y="3968055"/>
                <a:ext cx="3871654" cy="1226274"/>
                <a:chOff x="198075" y="2126526"/>
                <a:chExt cx="3460955" cy="1226274"/>
              </a:xfrm>
            </p:grpSpPr>
            <p:sp>
              <p:nvSpPr>
                <p:cNvPr id="162" name="Rectangle 161">
                  <a:extLst>
                    <a:ext uri="{FF2B5EF4-FFF2-40B4-BE49-F238E27FC236}">
                      <a16:creationId xmlns:a16="http://schemas.microsoft.com/office/drawing/2014/main" id="{10C0E6AF-B544-4245-B545-11B7450FF4C4}"/>
                    </a:ext>
                  </a:extLst>
                </p:cNvPr>
                <p:cNvSpPr/>
                <p:nvPr/>
              </p:nvSpPr>
              <p:spPr>
                <a:xfrm>
                  <a:off x="198075" y="2126526"/>
                  <a:ext cx="3460955" cy="1226274"/>
                </a:xfrm>
                <a:prstGeom prst="rect">
                  <a:avLst/>
                </a:prstGeom>
                <a:no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3" name="Straight Connector 162">
                  <a:extLst>
                    <a:ext uri="{FF2B5EF4-FFF2-40B4-BE49-F238E27FC236}">
                      <a16:creationId xmlns:a16="http://schemas.microsoft.com/office/drawing/2014/main" id="{2E44CBF7-8D1C-4411-BE89-9EFF3EB3757A}"/>
                    </a:ext>
                  </a:extLst>
                </p:cNvPr>
                <p:cNvCxnSpPr>
                  <a:cxnSpLocks/>
                </p:cNvCxnSpPr>
                <p:nvPr/>
              </p:nvCxnSpPr>
              <p:spPr>
                <a:xfrm>
                  <a:off x="1928552" y="2126526"/>
                  <a:ext cx="0" cy="1226274"/>
                </a:xfrm>
                <a:prstGeom prst="line">
                  <a:avLst/>
                </a:prstGeom>
                <a:noFill/>
                <a:ln w="19050">
                  <a:solidFill>
                    <a:srgbClr val="363636"/>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 name="Group 13">
                <a:extLst>
                  <a:ext uri="{FF2B5EF4-FFF2-40B4-BE49-F238E27FC236}">
                    <a16:creationId xmlns:a16="http://schemas.microsoft.com/office/drawing/2014/main" id="{61857302-26C8-41CB-81C7-D7FF519D3D38}"/>
                  </a:ext>
                </a:extLst>
              </p:cNvPr>
              <p:cNvGrpSpPr/>
              <p:nvPr/>
            </p:nvGrpSpPr>
            <p:grpSpPr>
              <a:xfrm>
                <a:off x="3201700" y="3809141"/>
                <a:ext cx="406040" cy="1534838"/>
                <a:chOff x="6566005" y="1473871"/>
                <a:chExt cx="362968" cy="1897608"/>
              </a:xfrm>
            </p:grpSpPr>
            <p:sp>
              <p:nvSpPr>
                <p:cNvPr id="154" name="Line 7">
                  <a:extLst>
                    <a:ext uri="{FF2B5EF4-FFF2-40B4-BE49-F238E27FC236}">
                      <a16:creationId xmlns:a16="http://schemas.microsoft.com/office/drawing/2014/main" id="{F0452F16-7A70-4812-9EB3-53E740A0B6F6}"/>
                    </a:ext>
                  </a:extLst>
                </p:cNvPr>
                <p:cNvSpPr>
                  <a:spLocks noChangeShapeType="1"/>
                </p:cNvSpPr>
                <p:nvPr/>
              </p:nvSpPr>
              <p:spPr bwMode="auto">
                <a:xfrm>
                  <a:off x="6842739" y="166497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5" name="Line 8">
                  <a:extLst>
                    <a:ext uri="{FF2B5EF4-FFF2-40B4-BE49-F238E27FC236}">
                      <a16:creationId xmlns:a16="http://schemas.microsoft.com/office/drawing/2014/main" id="{53055DC9-D8F4-4A16-AE99-E4D52566FBAB}"/>
                    </a:ext>
                  </a:extLst>
                </p:cNvPr>
                <p:cNvSpPr>
                  <a:spLocks noChangeShapeType="1"/>
                </p:cNvSpPr>
                <p:nvPr/>
              </p:nvSpPr>
              <p:spPr bwMode="auto">
                <a:xfrm>
                  <a:off x="6842739" y="216373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6" name="Line 9">
                  <a:extLst>
                    <a:ext uri="{FF2B5EF4-FFF2-40B4-BE49-F238E27FC236}">
                      <a16:creationId xmlns:a16="http://schemas.microsoft.com/office/drawing/2014/main" id="{0EAB4CAE-AAB4-4F43-B801-B01914A98072}"/>
                    </a:ext>
                  </a:extLst>
                </p:cNvPr>
                <p:cNvSpPr>
                  <a:spLocks noChangeShapeType="1"/>
                </p:cNvSpPr>
                <p:nvPr/>
              </p:nvSpPr>
              <p:spPr bwMode="auto">
                <a:xfrm>
                  <a:off x="6842739" y="267861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7" name="Line 10">
                  <a:extLst>
                    <a:ext uri="{FF2B5EF4-FFF2-40B4-BE49-F238E27FC236}">
                      <a16:creationId xmlns:a16="http://schemas.microsoft.com/office/drawing/2014/main" id="{7BE5378E-710B-4484-AD33-0C15C32BE91A}"/>
                    </a:ext>
                  </a:extLst>
                </p:cNvPr>
                <p:cNvSpPr>
                  <a:spLocks noChangeShapeType="1"/>
                </p:cNvSpPr>
                <p:nvPr/>
              </p:nvSpPr>
              <p:spPr bwMode="auto">
                <a:xfrm>
                  <a:off x="6842739" y="318274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8" name="TextBox 157">
                  <a:extLst>
                    <a:ext uri="{FF2B5EF4-FFF2-40B4-BE49-F238E27FC236}">
                      <a16:creationId xmlns:a16="http://schemas.microsoft.com/office/drawing/2014/main" id="{C124EF52-1D19-46BE-9603-823B964E0478}"/>
                    </a:ext>
                  </a:extLst>
                </p:cNvPr>
                <p:cNvSpPr txBox="1"/>
                <p:nvPr/>
              </p:nvSpPr>
              <p:spPr>
                <a:xfrm>
                  <a:off x="6566005" y="1473871"/>
                  <a:ext cx="284052" cy="380522"/>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8</a:t>
                  </a:r>
                </a:p>
              </p:txBody>
            </p:sp>
            <p:sp>
              <p:nvSpPr>
                <p:cNvPr id="159" name="TextBox 158">
                  <a:extLst>
                    <a:ext uri="{FF2B5EF4-FFF2-40B4-BE49-F238E27FC236}">
                      <a16:creationId xmlns:a16="http://schemas.microsoft.com/office/drawing/2014/main" id="{62D99D72-02C7-4129-80C6-2D7E712CB2DF}"/>
                    </a:ext>
                  </a:extLst>
                </p:cNvPr>
                <p:cNvSpPr txBox="1"/>
                <p:nvPr/>
              </p:nvSpPr>
              <p:spPr>
                <a:xfrm>
                  <a:off x="6566005" y="1972401"/>
                  <a:ext cx="284052" cy="380522"/>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6</a:t>
                  </a:r>
                </a:p>
              </p:txBody>
            </p:sp>
            <p:sp>
              <p:nvSpPr>
                <p:cNvPr id="160" name="TextBox 159">
                  <a:extLst>
                    <a:ext uri="{FF2B5EF4-FFF2-40B4-BE49-F238E27FC236}">
                      <a16:creationId xmlns:a16="http://schemas.microsoft.com/office/drawing/2014/main" id="{23B4B93A-1CA2-450F-A79A-B904CC2DC0D8}"/>
                    </a:ext>
                  </a:extLst>
                </p:cNvPr>
                <p:cNvSpPr txBox="1"/>
                <p:nvPr/>
              </p:nvSpPr>
              <p:spPr>
                <a:xfrm>
                  <a:off x="6566005" y="2487055"/>
                  <a:ext cx="284052" cy="380522"/>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4</a:t>
                  </a:r>
                </a:p>
              </p:txBody>
            </p:sp>
            <p:sp>
              <p:nvSpPr>
                <p:cNvPr id="161" name="TextBox 160">
                  <a:extLst>
                    <a:ext uri="{FF2B5EF4-FFF2-40B4-BE49-F238E27FC236}">
                      <a16:creationId xmlns:a16="http://schemas.microsoft.com/office/drawing/2014/main" id="{360664B4-23CE-4CCC-A9BF-480A39B76F6D}"/>
                    </a:ext>
                  </a:extLst>
                </p:cNvPr>
                <p:cNvSpPr txBox="1"/>
                <p:nvPr/>
              </p:nvSpPr>
              <p:spPr>
                <a:xfrm>
                  <a:off x="6566005" y="2990957"/>
                  <a:ext cx="284052" cy="380522"/>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2</a:t>
                  </a:r>
                </a:p>
              </p:txBody>
            </p:sp>
          </p:grpSp>
          <p:grpSp>
            <p:nvGrpSpPr>
              <p:cNvPr id="15" name="Group 14">
                <a:extLst>
                  <a:ext uri="{FF2B5EF4-FFF2-40B4-BE49-F238E27FC236}">
                    <a16:creationId xmlns:a16="http://schemas.microsoft.com/office/drawing/2014/main" id="{B2B13C18-42B0-4717-9DA5-48314E02E119}"/>
                  </a:ext>
                </a:extLst>
              </p:cNvPr>
              <p:cNvGrpSpPr/>
              <p:nvPr/>
            </p:nvGrpSpPr>
            <p:grpSpPr>
              <a:xfrm>
                <a:off x="3945886" y="5185825"/>
                <a:ext cx="1656242" cy="355665"/>
                <a:chOff x="1825447" y="4361004"/>
                <a:chExt cx="1480551" cy="355665"/>
              </a:xfrm>
            </p:grpSpPr>
            <p:sp>
              <p:nvSpPr>
                <p:cNvPr id="146" name="Line 21">
                  <a:extLst>
                    <a:ext uri="{FF2B5EF4-FFF2-40B4-BE49-F238E27FC236}">
                      <a16:creationId xmlns:a16="http://schemas.microsoft.com/office/drawing/2014/main" id="{82D64AEB-38F6-4474-A87C-32D6C8AF1362}"/>
                    </a:ext>
                  </a:extLst>
                </p:cNvPr>
                <p:cNvSpPr>
                  <a:spLocks noChangeShapeType="1"/>
                </p:cNvSpPr>
                <p:nvPr/>
              </p:nvSpPr>
              <p:spPr bwMode="auto">
                <a:xfrm>
                  <a:off x="3218574" y="4361004"/>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E3664B00-1635-4812-9AE1-A306D1FBE73B}"/>
                    </a:ext>
                  </a:extLst>
                </p:cNvPr>
                <p:cNvSpPr txBox="1"/>
                <p:nvPr/>
              </p:nvSpPr>
              <p:spPr>
                <a:xfrm>
                  <a:off x="3152164" y="4428522"/>
                  <a:ext cx="153834"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8</a:t>
                  </a:r>
                </a:p>
              </p:txBody>
            </p:sp>
            <p:sp>
              <p:nvSpPr>
                <p:cNvPr id="148" name="Line 21">
                  <a:extLst>
                    <a:ext uri="{FF2B5EF4-FFF2-40B4-BE49-F238E27FC236}">
                      <a16:creationId xmlns:a16="http://schemas.microsoft.com/office/drawing/2014/main" id="{EE4484F7-CE33-424A-98F9-95CCF3584832}"/>
                    </a:ext>
                  </a:extLst>
                </p:cNvPr>
                <p:cNvSpPr>
                  <a:spLocks noChangeShapeType="1"/>
                </p:cNvSpPr>
                <p:nvPr/>
              </p:nvSpPr>
              <p:spPr bwMode="auto">
                <a:xfrm>
                  <a:off x="2743029" y="4361004"/>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6CB4F748-3AA6-4F16-9FCE-B2A62B2AE699}"/>
                    </a:ext>
                  </a:extLst>
                </p:cNvPr>
                <p:cNvSpPr txBox="1"/>
                <p:nvPr/>
              </p:nvSpPr>
              <p:spPr>
                <a:xfrm>
                  <a:off x="2676623" y="4428522"/>
                  <a:ext cx="153834"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a:t>
                  </a:r>
                </a:p>
              </p:txBody>
            </p:sp>
            <p:sp>
              <p:nvSpPr>
                <p:cNvPr id="150" name="Line 21">
                  <a:extLst>
                    <a:ext uri="{FF2B5EF4-FFF2-40B4-BE49-F238E27FC236}">
                      <a16:creationId xmlns:a16="http://schemas.microsoft.com/office/drawing/2014/main" id="{000A1D55-2E7E-4FC0-B337-349B9B9F2F7F}"/>
                    </a:ext>
                  </a:extLst>
                </p:cNvPr>
                <p:cNvSpPr>
                  <a:spLocks noChangeShapeType="1"/>
                </p:cNvSpPr>
                <p:nvPr/>
              </p:nvSpPr>
              <p:spPr bwMode="auto">
                <a:xfrm>
                  <a:off x="2353769" y="4361004"/>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596848DD-B027-4AD6-B1B0-ECBA0275B3BC}"/>
                    </a:ext>
                  </a:extLst>
                </p:cNvPr>
                <p:cNvSpPr txBox="1"/>
                <p:nvPr/>
              </p:nvSpPr>
              <p:spPr>
                <a:xfrm>
                  <a:off x="2273740" y="4428522"/>
                  <a:ext cx="153834"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a:t>
                  </a:r>
                </a:p>
              </p:txBody>
            </p:sp>
            <p:sp>
              <p:nvSpPr>
                <p:cNvPr id="152" name="Line 21">
                  <a:extLst>
                    <a:ext uri="{FF2B5EF4-FFF2-40B4-BE49-F238E27FC236}">
                      <a16:creationId xmlns:a16="http://schemas.microsoft.com/office/drawing/2014/main" id="{62A5A452-3C9B-4D44-993B-0A90BBE3B27C}"/>
                    </a:ext>
                  </a:extLst>
                </p:cNvPr>
                <p:cNvSpPr>
                  <a:spLocks noChangeShapeType="1"/>
                </p:cNvSpPr>
                <p:nvPr/>
              </p:nvSpPr>
              <p:spPr bwMode="auto">
                <a:xfrm>
                  <a:off x="1910017" y="4361004"/>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2DE72A71-E99D-49BD-A2F8-F514DB6ED128}"/>
                    </a:ext>
                  </a:extLst>
                </p:cNvPr>
                <p:cNvSpPr txBox="1"/>
                <p:nvPr/>
              </p:nvSpPr>
              <p:spPr>
                <a:xfrm>
                  <a:off x="1825447" y="4428522"/>
                  <a:ext cx="153834"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a:t>
                  </a:r>
                </a:p>
              </p:txBody>
            </p:sp>
          </p:grpSp>
          <p:grpSp>
            <p:nvGrpSpPr>
              <p:cNvPr id="16" name="Group 15">
                <a:extLst>
                  <a:ext uri="{FF2B5EF4-FFF2-40B4-BE49-F238E27FC236}">
                    <a16:creationId xmlns:a16="http://schemas.microsoft.com/office/drawing/2014/main" id="{A61DE063-D283-4AF3-AC87-456C50C47812}"/>
                  </a:ext>
                </a:extLst>
              </p:cNvPr>
              <p:cNvGrpSpPr/>
              <p:nvPr/>
            </p:nvGrpSpPr>
            <p:grpSpPr>
              <a:xfrm>
                <a:off x="3690788" y="2441299"/>
                <a:ext cx="3755043" cy="2549776"/>
                <a:chOff x="3690788" y="2441299"/>
                <a:chExt cx="3755043" cy="2549776"/>
              </a:xfrm>
            </p:grpSpPr>
            <p:sp>
              <p:nvSpPr>
                <p:cNvPr id="68" name="Freeform: Shape 71">
                  <a:extLst>
                    <a:ext uri="{FF2B5EF4-FFF2-40B4-BE49-F238E27FC236}">
                      <a16:creationId xmlns:a16="http://schemas.microsoft.com/office/drawing/2014/main" id="{B71BD594-67F3-4A45-9E92-DDF7FA4AA67B}"/>
                    </a:ext>
                  </a:extLst>
                </p:cNvPr>
                <p:cNvSpPr/>
                <p:nvPr/>
              </p:nvSpPr>
              <p:spPr>
                <a:xfrm>
                  <a:off x="3738957" y="2545939"/>
                  <a:ext cx="1781292" cy="557042"/>
                </a:xfrm>
                <a:custGeom>
                  <a:avLst/>
                  <a:gdLst>
                    <a:gd name="connsiteX0" fmla="*/ 0 w 2224776"/>
                    <a:gd name="connsiteY0" fmla="*/ 426791 h 689632"/>
                    <a:gd name="connsiteX1" fmla="*/ 2216928 w 2224776"/>
                    <a:gd name="connsiteY1" fmla="*/ 0 h 689632"/>
                    <a:gd name="connsiteX2" fmla="*/ 2224777 w 2224776"/>
                    <a:gd name="connsiteY2" fmla="*/ 283660 h 689632"/>
                    <a:gd name="connsiteX3" fmla="*/ 2224777 w 2224776"/>
                    <a:gd name="connsiteY3" fmla="*/ 283660 h 689632"/>
                    <a:gd name="connsiteX4" fmla="*/ 5229 w 2224776"/>
                    <a:gd name="connsiteY4" fmla="*/ 689633 h 689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4776" h="689632">
                      <a:moveTo>
                        <a:pt x="0" y="426791"/>
                      </a:moveTo>
                      <a:cubicBezTo>
                        <a:pt x="1066632" y="364334"/>
                        <a:pt x="2216928" y="0"/>
                        <a:pt x="2216928" y="0"/>
                      </a:cubicBezTo>
                      <a:lnTo>
                        <a:pt x="2224777" y="283660"/>
                      </a:lnTo>
                      <a:lnTo>
                        <a:pt x="2224777" y="283660"/>
                      </a:lnTo>
                      <a:cubicBezTo>
                        <a:pt x="771220" y="426791"/>
                        <a:pt x="5229" y="689633"/>
                        <a:pt x="5229" y="689633"/>
                      </a:cubicBezTo>
                      <a:close/>
                    </a:path>
                  </a:pathLst>
                </a:custGeom>
                <a:solidFill>
                  <a:srgbClr val="969696">
                    <a:alpha val="40000"/>
                  </a:srgbClr>
                </a:solidFill>
                <a:ln w="9547" cap="flat">
                  <a:noFill/>
                  <a:prstDash val="solid"/>
                  <a:miter/>
                </a:ln>
              </p:spPr>
              <p:txBody>
                <a:bodyPr rtlCol="0" anchor="ctr"/>
                <a:lstStyle/>
                <a:p>
                  <a:endParaRPr lang="en-GB"/>
                </a:p>
              </p:txBody>
            </p:sp>
            <p:sp>
              <p:nvSpPr>
                <p:cNvPr id="69" name="Freeform: Shape 72">
                  <a:extLst>
                    <a:ext uri="{FF2B5EF4-FFF2-40B4-BE49-F238E27FC236}">
                      <a16:creationId xmlns:a16="http://schemas.microsoft.com/office/drawing/2014/main" id="{405BFD3E-0A07-463A-9C81-5BA86FC5FFED}"/>
                    </a:ext>
                  </a:extLst>
                </p:cNvPr>
                <p:cNvSpPr/>
                <p:nvPr/>
              </p:nvSpPr>
              <p:spPr>
                <a:xfrm>
                  <a:off x="5685116" y="2659446"/>
                  <a:ext cx="1760715" cy="603304"/>
                </a:xfrm>
                <a:custGeom>
                  <a:avLst/>
                  <a:gdLst>
                    <a:gd name="connsiteX0" fmla="*/ 0 w 2199074"/>
                    <a:gd name="connsiteY0" fmla="*/ 26025 h 746905"/>
                    <a:gd name="connsiteX1" fmla="*/ 2196475 w 2199074"/>
                    <a:gd name="connsiteY1" fmla="*/ 0 h 746905"/>
                    <a:gd name="connsiteX2" fmla="*/ 2199075 w 2199074"/>
                    <a:gd name="connsiteY2" fmla="*/ 476250 h 746905"/>
                    <a:gd name="connsiteX3" fmla="*/ 2199075 w 2199074"/>
                    <a:gd name="connsiteY3" fmla="*/ 476250 h 746905"/>
                    <a:gd name="connsiteX4" fmla="*/ 5201 w 2199074"/>
                    <a:gd name="connsiteY4" fmla="*/ 746906 h 746905"/>
                    <a:gd name="connsiteX0" fmla="*/ 0 w 2199075"/>
                    <a:gd name="connsiteY0" fmla="*/ 26025 h 746906"/>
                    <a:gd name="connsiteX1" fmla="*/ 2196475 w 2199075"/>
                    <a:gd name="connsiteY1" fmla="*/ 0 h 746906"/>
                    <a:gd name="connsiteX2" fmla="*/ 2199075 w 2199075"/>
                    <a:gd name="connsiteY2" fmla="*/ 476250 h 746906"/>
                    <a:gd name="connsiteX3" fmla="*/ 2199075 w 2199075"/>
                    <a:gd name="connsiteY3" fmla="*/ 476250 h 746906"/>
                    <a:gd name="connsiteX4" fmla="*/ 5201 w 2199075"/>
                    <a:gd name="connsiteY4" fmla="*/ 746906 h 746906"/>
                    <a:gd name="connsiteX5" fmla="*/ 0 w 2199075"/>
                    <a:gd name="connsiteY5" fmla="*/ 26025 h 74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9075" h="746906">
                      <a:moveTo>
                        <a:pt x="0" y="26025"/>
                      </a:moveTo>
                      <a:cubicBezTo>
                        <a:pt x="1351572" y="370339"/>
                        <a:pt x="2196475" y="0"/>
                        <a:pt x="2196475" y="0"/>
                      </a:cubicBezTo>
                      <a:cubicBezTo>
                        <a:pt x="2197342" y="158750"/>
                        <a:pt x="2198208" y="317500"/>
                        <a:pt x="2199075" y="476250"/>
                      </a:cubicBezTo>
                      <a:lnTo>
                        <a:pt x="2199075" y="476250"/>
                      </a:lnTo>
                      <a:cubicBezTo>
                        <a:pt x="1082621" y="301885"/>
                        <a:pt x="5201" y="746906"/>
                        <a:pt x="5201" y="746906"/>
                      </a:cubicBezTo>
                      <a:cubicBezTo>
                        <a:pt x="3467" y="506612"/>
                        <a:pt x="1734" y="266319"/>
                        <a:pt x="0" y="26025"/>
                      </a:cubicBezTo>
                      <a:close/>
                    </a:path>
                  </a:pathLst>
                </a:custGeom>
                <a:solidFill>
                  <a:srgbClr val="969696">
                    <a:alpha val="40000"/>
                  </a:srgbClr>
                </a:solidFill>
                <a:ln w="9525" cap="flat">
                  <a:noFill/>
                  <a:prstDash val="solid"/>
                  <a:miter/>
                </a:ln>
              </p:spPr>
              <p:txBody>
                <a:bodyPr rtlCol="0" anchor="ctr"/>
                <a:lstStyle/>
                <a:p>
                  <a:endParaRPr lang="en-GB"/>
                </a:p>
              </p:txBody>
            </p:sp>
            <p:sp>
              <p:nvSpPr>
                <p:cNvPr id="70" name="Freeform: Shape 73">
                  <a:extLst>
                    <a:ext uri="{FF2B5EF4-FFF2-40B4-BE49-F238E27FC236}">
                      <a16:creationId xmlns:a16="http://schemas.microsoft.com/office/drawing/2014/main" id="{53BD7079-0AE3-48F7-831F-85DCAFD1D193}"/>
                    </a:ext>
                  </a:extLst>
                </p:cNvPr>
                <p:cNvSpPr/>
                <p:nvPr/>
              </p:nvSpPr>
              <p:spPr>
                <a:xfrm>
                  <a:off x="3738948" y="4063649"/>
                  <a:ext cx="1764884" cy="927426"/>
                </a:xfrm>
                <a:custGeom>
                  <a:avLst/>
                  <a:gdLst>
                    <a:gd name="connsiteX0" fmla="*/ 0 w 2204282"/>
                    <a:gd name="connsiteY0" fmla="*/ 827589 h 1148177"/>
                    <a:gd name="connsiteX1" fmla="*/ 239337 w 2204282"/>
                    <a:gd name="connsiteY1" fmla="*/ 780183 h 1148177"/>
                    <a:gd name="connsiteX2" fmla="*/ 2201682 w 2204282"/>
                    <a:gd name="connsiteY2" fmla="*/ 0 h 1148177"/>
                    <a:gd name="connsiteX3" fmla="*/ 2204282 w 2204282"/>
                    <a:gd name="connsiteY3" fmla="*/ 333118 h 1148177"/>
                    <a:gd name="connsiteX4" fmla="*/ 2204282 w 2204282"/>
                    <a:gd name="connsiteY4" fmla="*/ 330517 h 1148177"/>
                    <a:gd name="connsiteX5" fmla="*/ 1215016 w 2204282"/>
                    <a:gd name="connsiteY5" fmla="*/ 581758 h 1148177"/>
                    <a:gd name="connsiteX6" fmla="*/ 5205 w 2204282"/>
                    <a:gd name="connsiteY6" fmla="*/ 1147686 h 1148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4282" h="1148177">
                      <a:moveTo>
                        <a:pt x="0" y="827589"/>
                      </a:moveTo>
                      <a:cubicBezTo>
                        <a:pt x="76849" y="825094"/>
                        <a:pt x="157517" y="796157"/>
                        <a:pt x="239337" y="780183"/>
                      </a:cubicBezTo>
                      <a:cubicBezTo>
                        <a:pt x="1091676" y="613781"/>
                        <a:pt x="2201682" y="0"/>
                        <a:pt x="2201682" y="0"/>
                      </a:cubicBezTo>
                      <a:cubicBezTo>
                        <a:pt x="2201682" y="0"/>
                        <a:pt x="2204282" y="335718"/>
                        <a:pt x="2204282" y="333118"/>
                      </a:cubicBezTo>
                      <a:cubicBezTo>
                        <a:pt x="2204282" y="330517"/>
                        <a:pt x="2204282" y="330517"/>
                        <a:pt x="2204282" y="330517"/>
                      </a:cubicBezTo>
                      <a:cubicBezTo>
                        <a:pt x="1809928" y="414118"/>
                        <a:pt x="1464437" y="464106"/>
                        <a:pt x="1215016" y="581758"/>
                      </a:cubicBezTo>
                      <a:cubicBezTo>
                        <a:pt x="-66301" y="1186186"/>
                        <a:pt x="5205" y="1147686"/>
                        <a:pt x="5205" y="1147686"/>
                      </a:cubicBezTo>
                      <a:close/>
                    </a:path>
                  </a:pathLst>
                </a:custGeom>
                <a:solidFill>
                  <a:srgbClr val="969696">
                    <a:alpha val="40000"/>
                  </a:srgbClr>
                </a:solidFill>
                <a:ln w="9525" cap="flat">
                  <a:noFill/>
                  <a:prstDash val="solid"/>
                  <a:miter/>
                </a:ln>
              </p:spPr>
              <p:txBody>
                <a:bodyPr rtlCol="0" anchor="ctr"/>
                <a:lstStyle/>
                <a:p>
                  <a:endParaRPr lang="en-GB"/>
                </a:p>
              </p:txBody>
            </p:sp>
            <p:sp>
              <p:nvSpPr>
                <p:cNvPr id="71" name="Freeform: Shape 67">
                  <a:extLst>
                    <a:ext uri="{FF2B5EF4-FFF2-40B4-BE49-F238E27FC236}">
                      <a16:creationId xmlns:a16="http://schemas.microsoft.com/office/drawing/2014/main" id="{682A076A-1767-46CB-AB3F-9A3DAEE12F9B}"/>
                    </a:ext>
                  </a:extLst>
                </p:cNvPr>
                <p:cNvSpPr/>
                <p:nvPr/>
              </p:nvSpPr>
              <p:spPr>
                <a:xfrm>
                  <a:off x="3743101" y="2662297"/>
                  <a:ext cx="1766099" cy="330520"/>
                </a:xfrm>
                <a:custGeom>
                  <a:avLst/>
                  <a:gdLst>
                    <a:gd name="connsiteX0" fmla="*/ 0 w 2205800"/>
                    <a:gd name="connsiteY0" fmla="*/ 409192 h 409192"/>
                    <a:gd name="connsiteX1" fmla="*/ 2205800 w 2205800"/>
                    <a:gd name="connsiteY1" fmla="*/ 0 h 409192"/>
                  </a:gdLst>
                  <a:ahLst/>
                  <a:cxnLst>
                    <a:cxn ang="0">
                      <a:pos x="connsiteX0" y="connsiteY0"/>
                    </a:cxn>
                    <a:cxn ang="0">
                      <a:pos x="connsiteX1" y="connsiteY1"/>
                    </a:cxn>
                  </a:cxnLst>
                  <a:rect l="l" t="t" r="r" b="b"/>
                  <a:pathLst>
                    <a:path w="2205800" h="409192">
                      <a:moveTo>
                        <a:pt x="0" y="409192"/>
                      </a:moveTo>
                      <a:lnTo>
                        <a:pt x="2205800" y="0"/>
                      </a:lnTo>
                    </a:path>
                  </a:pathLst>
                </a:custGeom>
                <a:noFill/>
                <a:ln w="9525" cap="flat">
                  <a:solidFill>
                    <a:srgbClr val="000000"/>
                  </a:solidFill>
                  <a:prstDash val="solid"/>
                  <a:miter/>
                </a:ln>
              </p:spPr>
              <p:txBody>
                <a:bodyPr rtlCol="0" anchor="ctr"/>
                <a:lstStyle/>
                <a:p>
                  <a:endParaRPr lang="en-GB"/>
                </a:p>
              </p:txBody>
            </p:sp>
            <p:sp>
              <p:nvSpPr>
                <p:cNvPr id="72" name="Freeform: Shape 68">
                  <a:extLst>
                    <a:ext uri="{FF2B5EF4-FFF2-40B4-BE49-F238E27FC236}">
                      <a16:creationId xmlns:a16="http://schemas.microsoft.com/office/drawing/2014/main" id="{C182D9E2-D5FF-430C-8415-F0D629E0587D}"/>
                    </a:ext>
                  </a:extLst>
                </p:cNvPr>
                <p:cNvSpPr/>
                <p:nvPr/>
              </p:nvSpPr>
              <p:spPr>
                <a:xfrm>
                  <a:off x="5678130" y="2848215"/>
                  <a:ext cx="1750746" cy="113616"/>
                </a:xfrm>
                <a:custGeom>
                  <a:avLst/>
                  <a:gdLst>
                    <a:gd name="connsiteX0" fmla="*/ 0 w 2186625"/>
                    <a:gd name="connsiteY0" fmla="*/ 140659 h 140659"/>
                    <a:gd name="connsiteX1" fmla="*/ 2186626 w 2186625"/>
                    <a:gd name="connsiteY1" fmla="*/ 0 h 140659"/>
                  </a:gdLst>
                  <a:ahLst/>
                  <a:cxnLst>
                    <a:cxn ang="0">
                      <a:pos x="connsiteX0" y="connsiteY0"/>
                    </a:cxn>
                    <a:cxn ang="0">
                      <a:pos x="connsiteX1" y="connsiteY1"/>
                    </a:cxn>
                  </a:cxnLst>
                  <a:rect l="l" t="t" r="r" b="b"/>
                  <a:pathLst>
                    <a:path w="2186625" h="140659">
                      <a:moveTo>
                        <a:pt x="0" y="140659"/>
                      </a:moveTo>
                      <a:lnTo>
                        <a:pt x="2186626" y="0"/>
                      </a:lnTo>
                    </a:path>
                  </a:pathLst>
                </a:custGeom>
                <a:noFill/>
                <a:ln w="9525" cap="flat">
                  <a:solidFill>
                    <a:srgbClr val="000000"/>
                  </a:solidFill>
                  <a:prstDash val="solid"/>
                  <a:miter/>
                </a:ln>
              </p:spPr>
              <p:txBody>
                <a:bodyPr rtlCol="0" anchor="ctr"/>
                <a:lstStyle/>
                <a:p>
                  <a:endParaRPr lang="en-GB"/>
                </a:p>
              </p:txBody>
            </p:sp>
            <p:sp>
              <p:nvSpPr>
                <p:cNvPr id="73" name="Freeform: Shape 69">
                  <a:extLst>
                    <a:ext uri="{FF2B5EF4-FFF2-40B4-BE49-F238E27FC236}">
                      <a16:creationId xmlns:a16="http://schemas.microsoft.com/office/drawing/2014/main" id="{C0F2099B-D1A8-4069-9F14-1667AA12BE23}"/>
                    </a:ext>
                  </a:extLst>
                </p:cNvPr>
                <p:cNvSpPr/>
                <p:nvPr/>
              </p:nvSpPr>
              <p:spPr>
                <a:xfrm>
                  <a:off x="3737982" y="4190949"/>
                  <a:ext cx="1776335" cy="666205"/>
                </a:xfrm>
                <a:custGeom>
                  <a:avLst/>
                  <a:gdLst>
                    <a:gd name="connsiteX0" fmla="*/ 0 w 2218584"/>
                    <a:gd name="connsiteY0" fmla="*/ 824779 h 824779"/>
                    <a:gd name="connsiteX1" fmla="*/ 2218585 w 2218584"/>
                    <a:gd name="connsiteY1" fmla="*/ 0 h 824779"/>
                  </a:gdLst>
                  <a:ahLst/>
                  <a:cxnLst>
                    <a:cxn ang="0">
                      <a:pos x="connsiteX0" y="connsiteY0"/>
                    </a:cxn>
                    <a:cxn ang="0">
                      <a:pos x="connsiteX1" y="connsiteY1"/>
                    </a:cxn>
                  </a:cxnLst>
                  <a:rect l="l" t="t" r="r" b="b"/>
                  <a:pathLst>
                    <a:path w="2218584" h="824779">
                      <a:moveTo>
                        <a:pt x="0" y="824779"/>
                      </a:moveTo>
                      <a:lnTo>
                        <a:pt x="2218585" y="0"/>
                      </a:lnTo>
                    </a:path>
                  </a:pathLst>
                </a:custGeom>
                <a:noFill/>
                <a:ln w="9525" cap="flat">
                  <a:solidFill>
                    <a:srgbClr val="000000"/>
                  </a:solidFill>
                  <a:prstDash val="solid"/>
                  <a:miter/>
                </a:ln>
              </p:spPr>
              <p:txBody>
                <a:bodyPr rtlCol="0" anchor="ctr"/>
                <a:lstStyle/>
                <a:p>
                  <a:endParaRPr lang="en-GB"/>
                </a:p>
              </p:txBody>
            </p:sp>
            <p:sp>
              <p:nvSpPr>
                <p:cNvPr id="74" name="Oval 73">
                  <a:extLst>
                    <a:ext uri="{FF2B5EF4-FFF2-40B4-BE49-F238E27FC236}">
                      <a16:creationId xmlns:a16="http://schemas.microsoft.com/office/drawing/2014/main" id="{80F7909C-320F-4955-92C5-63E0838E6EC6}"/>
                    </a:ext>
                  </a:extLst>
                </p:cNvPr>
                <p:cNvSpPr>
                  <a:spLocks noChangeAspect="1"/>
                </p:cNvSpPr>
                <p:nvPr/>
              </p:nvSpPr>
              <p:spPr>
                <a:xfrm>
                  <a:off x="4788734" y="244129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31F8FBCB-8B92-4449-AB44-0A8E057349AA}"/>
                    </a:ext>
                  </a:extLst>
                </p:cNvPr>
                <p:cNvSpPr>
                  <a:spLocks noChangeAspect="1"/>
                </p:cNvSpPr>
                <p:nvPr/>
              </p:nvSpPr>
              <p:spPr>
                <a:xfrm>
                  <a:off x="4835247" y="264105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55B4A180-CCA3-4FFD-B1A4-30EB51DC0D55}"/>
                    </a:ext>
                  </a:extLst>
                </p:cNvPr>
                <p:cNvSpPr>
                  <a:spLocks noChangeAspect="1"/>
                </p:cNvSpPr>
                <p:nvPr/>
              </p:nvSpPr>
              <p:spPr>
                <a:xfrm>
                  <a:off x="4761471" y="262842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899E94F0-80F6-44B9-BD40-ECF25EB98B78}"/>
                    </a:ext>
                  </a:extLst>
                </p:cNvPr>
                <p:cNvSpPr>
                  <a:spLocks noChangeAspect="1"/>
                </p:cNvSpPr>
                <p:nvPr/>
              </p:nvSpPr>
              <p:spPr>
                <a:xfrm>
                  <a:off x="4226861" y="260328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0C095311-9EFF-4E1C-853D-A3297C76681B}"/>
                    </a:ext>
                  </a:extLst>
                </p:cNvPr>
                <p:cNvSpPr>
                  <a:spLocks noChangeAspect="1"/>
                </p:cNvSpPr>
                <p:nvPr/>
              </p:nvSpPr>
              <p:spPr>
                <a:xfrm>
                  <a:off x="4134174" y="264105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0D642430-F915-414F-872F-679633433B3A}"/>
                    </a:ext>
                  </a:extLst>
                </p:cNvPr>
                <p:cNvSpPr>
                  <a:spLocks noChangeAspect="1"/>
                </p:cNvSpPr>
                <p:nvPr/>
              </p:nvSpPr>
              <p:spPr>
                <a:xfrm>
                  <a:off x="3708336" y="286902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38616108-56C7-4C4E-81A9-F30CD17E108A}"/>
                    </a:ext>
                  </a:extLst>
                </p:cNvPr>
                <p:cNvSpPr>
                  <a:spLocks noChangeAspect="1"/>
                </p:cNvSpPr>
                <p:nvPr/>
              </p:nvSpPr>
              <p:spPr>
                <a:xfrm>
                  <a:off x="3877733" y="280763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C6FBB49B-E131-4DF9-B6CF-192203B8D7E4}"/>
                    </a:ext>
                  </a:extLst>
                </p:cNvPr>
                <p:cNvSpPr>
                  <a:spLocks noChangeAspect="1"/>
                </p:cNvSpPr>
                <p:nvPr/>
              </p:nvSpPr>
              <p:spPr>
                <a:xfrm>
                  <a:off x="4306394" y="279138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7B6BCAF2-8C40-4151-9B79-2392C61DC535}"/>
                    </a:ext>
                  </a:extLst>
                </p:cNvPr>
                <p:cNvSpPr>
                  <a:spLocks noChangeAspect="1"/>
                </p:cNvSpPr>
                <p:nvPr/>
              </p:nvSpPr>
              <p:spPr>
                <a:xfrm>
                  <a:off x="4357936" y="2767237"/>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354B502A-D2E5-4E63-9609-9B414EB658A0}"/>
                    </a:ext>
                  </a:extLst>
                </p:cNvPr>
                <p:cNvSpPr>
                  <a:spLocks noChangeAspect="1"/>
                </p:cNvSpPr>
                <p:nvPr/>
              </p:nvSpPr>
              <p:spPr>
                <a:xfrm>
                  <a:off x="4393770" y="281221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222BC3C0-75B7-4047-AD46-77378B8CBF11}"/>
                    </a:ext>
                  </a:extLst>
                </p:cNvPr>
                <p:cNvSpPr>
                  <a:spLocks noChangeAspect="1"/>
                </p:cNvSpPr>
                <p:nvPr/>
              </p:nvSpPr>
              <p:spPr>
                <a:xfrm>
                  <a:off x="4769107" y="270244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9F4D0A0C-01EE-41EF-87B4-575FB6C252BE}"/>
                    </a:ext>
                  </a:extLst>
                </p:cNvPr>
                <p:cNvSpPr>
                  <a:spLocks noChangeAspect="1"/>
                </p:cNvSpPr>
                <p:nvPr/>
              </p:nvSpPr>
              <p:spPr>
                <a:xfrm>
                  <a:off x="5122564" y="270557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Oval 85">
                  <a:extLst>
                    <a:ext uri="{FF2B5EF4-FFF2-40B4-BE49-F238E27FC236}">
                      <a16:creationId xmlns:a16="http://schemas.microsoft.com/office/drawing/2014/main" id="{0CF93D48-8E29-427F-8332-75B1A43B834E}"/>
                    </a:ext>
                  </a:extLst>
                </p:cNvPr>
                <p:cNvSpPr>
                  <a:spLocks noChangeAspect="1"/>
                </p:cNvSpPr>
                <p:nvPr/>
              </p:nvSpPr>
              <p:spPr>
                <a:xfrm>
                  <a:off x="4769107" y="282446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3B6CE57A-B457-4277-9E67-F55D5BD367C7}"/>
                    </a:ext>
                  </a:extLst>
                </p:cNvPr>
                <p:cNvSpPr>
                  <a:spLocks noChangeAspect="1"/>
                </p:cNvSpPr>
                <p:nvPr/>
              </p:nvSpPr>
              <p:spPr>
                <a:xfrm>
                  <a:off x="4593603" y="290502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467BDAFB-471A-41A7-8AD1-116BF12B51AE}"/>
                    </a:ext>
                  </a:extLst>
                </p:cNvPr>
                <p:cNvSpPr>
                  <a:spLocks noChangeAspect="1"/>
                </p:cNvSpPr>
                <p:nvPr/>
              </p:nvSpPr>
              <p:spPr>
                <a:xfrm>
                  <a:off x="4587503" y="278522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369394FE-3781-484D-8340-37B5563D3194}"/>
                    </a:ext>
                  </a:extLst>
                </p:cNvPr>
                <p:cNvSpPr>
                  <a:spLocks noChangeAspect="1"/>
                </p:cNvSpPr>
                <p:nvPr/>
              </p:nvSpPr>
              <p:spPr>
                <a:xfrm>
                  <a:off x="3690788" y="304799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AF3D1F7B-714A-461E-AB04-FD4FF32CFF21}"/>
                    </a:ext>
                  </a:extLst>
                </p:cNvPr>
                <p:cNvSpPr>
                  <a:spLocks noChangeAspect="1"/>
                </p:cNvSpPr>
                <p:nvPr/>
              </p:nvSpPr>
              <p:spPr>
                <a:xfrm>
                  <a:off x="4055763" y="295681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D5923F83-9E5A-4FA3-85E5-05692F06548F}"/>
                    </a:ext>
                  </a:extLst>
                </p:cNvPr>
                <p:cNvSpPr>
                  <a:spLocks noChangeAspect="1"/>
                </p:cNvSpPr>
                <p:nvPr/>
              </p:nvSpPr>
              <p:spPr>
                <a:xfrm>
                  <a:off x="4045677" y="301660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BC90235A-40A8-4FF2-A7D7-659375D51B73}"/>
                    </a:ext>
                  </a:extLst>
                </p:cNvPr>
                <p:cNvSpPr>
                  <a:spLocks noChangeAspect="1"/>
                </p:cNvSpPr>
                <p:nvPr/>
              </p:nvSpPr>
              <p:spPr>
                <a:xfrm>
                  <a:off x="3958605" y="3154227"/>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0FF33855-6F4C-49B5-8B10-E55C096FF655}"/>
                    </a:ext>
                  </a:extLst>
                </p:cNvPr>
                <p:cNvSpPr>
                  <a:spLocks noChangeAspect="1"/>
                </p:cNvSpPr>
                <p:nvPr/>
              </p:nvSpPr>
              <p:spPr>
                <a:xfrm>
                  <a:off x="3877733" y="326787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2284A17B-B165-4D82-A680-D51EA50B119B}"/>
                    </a:ext>
                  </a:extLst>
                </p:cNvPr>
                <p:cNvSpPr>
                  <a:spLocks noChangeAspect="1"/>
                </p:cNvSpPr>
                <p:nvPr/>
              </p:nvSpPr>
              <p:spPr>
                <a:xfrm>
                  <a:off x="4138374" y="300772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21D2DFDB-2C72-427E-891B-9F9589A816FB}"/>
                    </a:ext>
                  </a:extLst>
                </p:cNvPr>
                <p:cNvSpPr>
                  <a:spLocks noChangeAspect="1"/>
                </p:cNvSpPr>
                <p:nvPr/>
              </p:nvSpPr>
              <p:spPr>
                <a:xfrm>
                  <a:off x="4210533" y="310192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2A618636-AC4C-4F60-AF7C-C1155D4B7DA6}"/>
                    </a:ext>
                  </a:extLst>
                </p:cNvPr>
                <p:cNvSpPr>
                  <a:spLocks noChangeAspect="1"/>
                </p:cNvSpPr>
                <p:nvPr/>
              </p:nvSpPr>
              <p:spPr>
                <a:xfrm>
                  <a:off x="4237436" y="320355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89808E84-B26A-4E2C-AF0A-E288F8C1A7C3}"/>
                    </a:ext>
                  </a:extLst>
                </p:cNvPr>
                <p:cNvSpPr>
                  <a:spLocks noChangeAspect="1"/>
                </p:cNvSpPr>
                <p:nvPr/>
              </p:nvSpPr>
              <p:spPr>
                <a:xfrm>
                  <a:off x="4949893" y="305241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0C0A0A26-ABAF-4E0C-B6FA-4F93BC02E38B}"/>
                    </a:ext>
                  </a:extLst>
                </p:cNvPr>
                <p:cNvSpPr>
                  <a:spLocks noChangeAspect="1"/>
                </p:cNvSpPr>
                <p:nvPr/>
              </p:nvSpPr>
              <p:spPr>
                <a:xfrm>
                  <a:off x="6025002" y="2617697"/>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DAFC2DB8-2E74-49F6-874D-166CBD81D281}"/>
                    </a:ext>
                  </a:extLst>
                </p:cNvPr>
                <p:cNvSpPr>
                  <a:spLocks noChangeAspect="1"/>
                </p:cNvSpPr>
                <p:nvPr/>
              </p:nvSpPr>
              <p:spPr>
                <a:xfrm>
                  <a:off x="6088623" y="282702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Oval 99">
                  <a:extLst>
                    <a:ext uri="{FF2B5EF4-FFF2-40B4-BE49-F238E27FC236}">
                      <a16:creationId xmlns:a16="http://schemas.microsoft.com/office/drawing/2014/main" id="{32D2A460-F5AF-4B16-AFEE-9EB3917DD297}"/>
                    </a:ext>
                  </a:extLst>
                </p:cNvPr>
                <p:cNvSpPr>
                  <a:spLocks noChangeAspect="1"/>
                </p:cNvSpPr>
                <p:nvPr/>
              </p:nvSpPr>
              <p:spPr>
                <a:xfrm>
                  <a:off x="5995024" y="290144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1D5CE676-957A-471C-8E1D-17C2D0C5A6EE}"/>
                    </a:ext>
                  </a:extLst>
                </p:cNvPr>
                <p:cNvSpPr>
                  <a:spLocks noChangeAspect="1"/>
                </p:cNvSpPr>
                <p:nvPr/>
              </p:nvSpPr>
              <p:spPr>
                <a:xfrm>
                  <a:off x="5909905" y="326787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FD66645D-FF40-4D61-99A0-F8565401EF62}"/>
                    </a:ext>
                  </a:extLst>
                </p:cNvPr>
                <p:cNvSpPr>
                  <a:spLocks noChangeAspect="1"/>
                </p:cNvSpPr>
                <p:nvPr/>
              </p:nvSpPr>
              <p:spPr>
                <a:xfrm>
                  <a:off x="6274709" y="313145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18AE8506-9461-4E93-8D41-6D01A3A2CB3F}"/>
                    </a:ext>
                  </a:extLst>
                </p:cNvPr>
                <p:cNvSpPr>
                  <a:spLocks noChangeAspect="1"/>
                </p:cNvSpPr>
                <p:nvPr/>
              </p:nvSpPr>
              <p:spPr>
                <a:xfrm>
                  <a:off x="6335457" y="301064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80F88DD9-3547-4A70-AEFF-7FD615B93313}"/>
                    </a:ext>
                  </a:extLst>
                </p:cNvPr>
                <p:cNvSpPr>
                  <a:spLocks noChangeAspect="1"/>
                </p:cNvSpPr>
                <p:nvPr/>
              </p:nvSpPr>
              <p:spPr>
                <a:xfrm>
                  <a:off x="6523302" y="297464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B9B5B85C-6156-43C4-9A1D-E9CDB1601764}"/>
                    </a:ext>
                  </a:extLst>
                </p:cNvPr>
                <p:cNvSpPr>
                  <a:spLocks noChangeAspect="1"/>
                </p:cNvSpPr>
                <p:nvPr/>
              </p:nvSpPr>
              <p:spPr>
                <a:xfrm>
                  <a:off x="6523302" y="286302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8FF21CAA-44B0-45B8-BF4E-13713158AC54}"/>
                    </a:ext>
                  </a:extLst>
                </p:cNvPr>
                <p:cNvSpPr>
                  <a:spLocks noChangeAspect="1"/>
                </p:cNvSpPr>
                <p:nvPr/>
              </p:nvSpPr>
              <p:spPr>
                <a:xfrm>
                  <a:off x="6704933" y="263432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51063D97-2E62-4373-BD21-245E2F952D0F}"/>
                    </a:ext>
                  </a:extLst>
                </p:cNvPr>
                <p:cNvSpPr>
                  <a:spLocks noChangeAspect="1"/>
                </p:cNvSpPr>
                <p:nvPr/>
              </p:nvSpPr>
              <p:spPr>
                <a:xfrm>
                  <a:off x="6882182" y="248526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FF8AFE86-24B3-4DD0-B748-F2F1C465BA36}"/>
                    </a:ext>
                  </a:extLst>
                </p:cNvPr>
                <p:cNvSpPr>
                  <a:spLocks noChangeAspect="1"/>
                </p:cNvSpPr>
                <p:nvPr/>
              </p:nvSpPr>
              <p:spPr>
                <a:xfrm>
                  <a:off x="6882182" y="279754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85081FCC-4BA4-4414-9279-4F8876EACFBF}"/>
                    </a:ext>
                  </a:extLst>
                </p:cNvPr>
                <p:cNvSpPr>
                  <a:spLocks noChangeAspect="1"/>
                </p:cNvSpPr>
                <p:nvPr/>
              </p:nvSpPr>
              <p:spPr>
                <a:xfrm>
                  <a:off x="3776036" y="488787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2C819E2E-A0E1-409C-943B-6A112421347B}"/>
                    </a:ext>
                  </a:extLst>
                </p:cNvPr>
                <p:cNvSpPr>
                  <a:spLocks noChangeAspect="1"/>
                </p:cNvSpPr>
                <p:nvPr/>
              </p:nvSpPr>
              <p:spPr>
                <a:xfrm>
                  <a:off x="3930704" y="466813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a:extLst>
                    <a:ext uri="{FF2B5EF4-FFF2-40B4-BE49-F238E27FC236}">
                      <a16:creationId xmlns:a16="http://schemas.microsoft.com/office/drawing/2014/main" id="{61B8E28D-F9A8-4B45-8292-09DD5480CFAB}"/>
                    </a:ext>
                  </a:extLst>
                </p:cNvPr>
                <p:cNvSpPr>
                  <a:spLocks noChangeAspect="1"/>
                </p:cNvSpPr>
                <p:nvPr/>
              </p:nvSpPr>
              <p:spPr>
                <a:xfrm>
                  <a:off x="4111638" y="469810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45F843AA-3FD3-4EC3-9C2A-B251B0778D9A}"/>
                    </a:ext>
                  </a:extLst>
                </p:cNvPr>
                <p:cNvSpPr>
                  <a:spLocks noChangeAspect="1"/>
                </p:cNvSpPr>
                <p:nvPr/>
              </p:nvSpPr>
              <p:spPr>
                <a:xfrm>
                  <a:off x="4183638" y="473409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00AB50B2-D170-45A7-A71E-2B67D8496CA8}"/>
                    </a:ext>
                  </a:extLst>
                </p:cNvPr>
                <p:cNvSpPr>
                  <a:spLocks noChangeAspect="1"/>
                </p:cNvSpPr>
                <p:nvPr/>
              </p:nvSpPr>
              <p:spPr>
                <a:xfrm>
                  <a:off x="4350916" y="433495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Oval 113">
                  <a:extLst>
                    <a:ext uri="{FF2B5EF4-FFF2-40B4-BE49-F238E27FC236}">
                      <a16:creationId xmlns:a16="http://schemas.microsoft.com/office/drawing/2014/main" id="{C81B8DAF-B29E-4F0A-B5EB-B282A8C9F100}"/>
                    </a:ext>
                  </a:extLst>
                </p:cNvPr>
                <p:cNvSpPr>
                  <a:spLocks noChangeAspect="1"/>
                </p:cNvSpPr>
                <p:nvPr/>
              </p:nvSpPr>
              <p:spPr>
                <a:xfrm>
                  <a:off x="4357936" y="447184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5" name="Oval 114">
                  <a:extLst>
                    <a:ext uri="{FF2B5EF4-FFF2-40B4-BE49-F238E27FC236}">
                      <a16:creationId xmlns:a16="http://schemas.microsoft.com/office/drawing/2014/main" id="{4E24983A-CDE5-4D10-8FBD-7298FF6F4A10}"/>
                    </a:ext>
                  </a:extLst>
                </p:cNvPr>
                <p:cNvSpPr>
                  <a:spLocks noChangeAspect="1"/>
                </p:cNvSpPr>
                <p:nvPr/>
              </p:nvSpPr>
              <p:spPr>
                <a:xfrm>
                  <a:off x="4408561" y="454732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a:extLst>
                    <a:ext uri="{FF2B5EF4-FFF2-40B4-BE49-F238E27FC236}">
                      <a16:creationId xmlns:a16="http://schemas.microsoft.com/office/drawing/2014/main" id="{EED25971-EA1A-4483-BD56-CB4B7ED9B738}"/>
                    </a:ext>
                  </a:extLst>
                </p:cNvPr>
                <p:cNvSpPr>
                  <a:spLocks noChangeAspect="1"/>
                </p:cNvSpPr>
                <p:nvPr/>
              </p:nvSpPr>
              <p:spPr>
                <a:xfrm>
                  <a:off x="4365925" y="461866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Oval 116">
                  <a:extLst>
                    <a:ext uri="{FF2B5EF4-FFF2-40B4-BE49-F238E27FC236}">
                      <a16:creationId xmlns:a16="http://schemas.microsoft.com/office/drawing/2014/main" id="{2DC3FA14-F75E-4ED9-B2F9-537A4A6F7DA2}"/>
                    </a:ext>
                  </a:extLst>
                </p:cNvPr>
                <p:cNvSpPr>
                  <a:spLocks noChangeAspect="1"/>
                </p:cNvSpPr>
                <p:nvPr/>
              </p:nvSpPr>
              <p:spPr>
                <a:xfrm>
                  <a:off x="4372561" y="467462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Oval 117">
                  <a:extLst>
                    <a:ext uri="{FF2B5EF4-FFF2-40B4-BE49-F238E27FC236}">
                      <a16:creationId xmlns:a16="http://schemas.microsoft.com/office/drawing/2014/main" id="{CD8FBADA-F32B-479F-97B2-CDDF75586D06}"/>
                    </a:ext>
                  </a:extLst>
                </p:cNvPr>
                <p:cNvSpPr>
                  <a:spLocks noChangeAspect="1"/>
                </p:cNvSpPr>
                <p:nvPr/>
              </p:nvSpPr>
              <p:spPr>
                <a:xfrm>
                  <a:off x="4459513" y="482211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Oval 118">
                  <a:extLst>
                    <a:ext uri="{FF2B5EF4-FFF2-40B4-BE49-F238E27FC236}">
                      <a16:creationId xmlns:a16="http://schemas.microsoft.com/office/drawing/2014/main" id="{228DF262-4F94-470B-AC95-3FED891FD896}"/>
                    </a:ext>
                  </a:extLst>
                </p:cNvPr>
                <p:cNvSpPr>
                  <a:spLocks noChangeAspect="1"/>
                </p:cNvSpPr>
                <p:nvPr/>
              </p:nvSpPr>
              <p:spPr>
                <a:xfrm>
                  <a:off x="4531513" y="476451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0" name="Oval 119">
                  <a:extLst>
                    <a:ext uri="{FF2B5EF4-FFF2-40B4-BE49-F238E27FC236}">
                      <a16:creationId xmlns:a16="http://schemas.microsoft.com/office/drawing/2014/main" id="{544D971E-AF5D-4ADF-83B9-32875A5EDBA4}"/>
                    </a:ext>
                  </a:extLst>
                </p:cNvPr>
                <p:cNvSpPr>
                  <a:spLocks noChangeAspect="1"/>
                </p:cNvSpPr>
                <p:nvPr/>
              </p:nvSpPr>
              <p:spPr>
                <a:xfrm>
                  <a:off x="4547342" y="4480457"/>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Oval 120">
                  <a:extLst>
                    <a:ext uri="{FF2B5EF4-FFF2-40B4-BE49-F238E27FC236}">
                      <a16:creationId xmlns:a16="http://schemas.microsoft.com/office/drawing/2014/main" id="{35BC1058-DCDB-48E0-B192-0B62515A75BF}"/>
                    </a:ext>
                  </a:extLst>
                </p:cNvPr>
                <p:cNvSpPr>
                  <a:spLocks noChangeAspect="1"/>
                </p:cNvSpPr>
                <p:nvPr/>
              </p:nvSpPr>
              <p:spPr>
                <a:xfrm>
                  <a:off x="4505876" y="442956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ACE8C4A4-EF8E-4FDC-9F92-9CC2323923FC}"/>
                    </a:ext>
                  </a:extLst>
                </p:cNvPr>
                <p:cNvSpPr>
                  <a:spLocks noChangeAspect="1"/>
                </p:cNvSpPr>
                <p:nvPr/>
              </p:nvSpPr>
              <p:spPr>
                <a:xfrm>
                  <a:off x="4570878" y="433145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BFD13539-0960-44A8-862C-2AA99406E72C}"/>
                    </a:ext>
                  </a:extLst>
                </p:cNvPr>
                <p:cNvSpPr>
                  <a:spLocks noChangeAspect="1"/>
                </p:cNvSpPr>
                <p:nvPr/>
              </p:nvSpPr>
              <p:spPr>
                <a:xfrm>
                  <a:off x="4613949" y="453075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FEBDE7D1-A150-4DE8-859D-6019AD41979C}"/>
                    </a:ext>
                  </a:extLst>
                </p:cNvPr>
                <p:cNvSpPr>
                  <a:spLocks noChangeAspect="1"/>
                </p:cNvSpPr>
                <p:nvPr/>
              </p:nvSpPr>
              <p:spPr>
                <a:xfrm>
                  <a:off x="4689471" y="455790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9FDAEA93-A96F-4C24-9AC4-A53A2657DE22}"/>
                    </a:ext>
                  </a:extLst>
                </p:cNvPr>
                <p:cNvSpPr>
                  <a:spLocks noChangeAspect="1"/>
                </p:cNvSpPr>
                <p:nvPr/>
              </p:nvSpPr>
              <p:spPr>
                <a:xfrm>
                  <a:off x="4736216" y="448805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F681A949-A3ED-4425-BBC4-331EEBC1E203}"/>
                    </a:ext>
                  </a:extLst>
                </p:cNvPr>
                <p:cNvSpPr>
                  <a:spLocks noChangeAspect="1"/>
                </p:cNvSpPr>
                <p:nvPr/>
              </p:nvSpPr>
              <p:spPr>
                <a:xfrm>
                  <a:off x="4682612" y="438840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33805973-B9C2-4C14-89CA-FB0C7A6BBC4A}"/>
                    </a:ext>
                  </a:extLst>
                </p:cNvPr>
                <p:cNvSpPr>
                  <a:spLocks noChangeAspect="1"/>
                </p:cNvSpPr>
                <p:nvPr/>
              </p:nvSpPr>
              <p:spPr>
                <a:xfrm>
                  <a:off x="4823051" y="435240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1DFBF6AA-D3AE-43AD-84FF-699C90D806D9}"/>
                    </a:ext>
                  </a:extLst>
                </p:cNvPr>
                <p:cNvSpPr>
                  <a:spLocks noChangeAspect="1"/>
                </p:cNvSpPr>
                <p:nvPr/>
              </p:nvSpPr>
              <p:spPr>
                <a:xfrm>
                  <a:off x="4866574" y="431640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100B3F4A-AB16-4162-8D4B-85FFF0F4BE48}"/>
                    </a:ext>
                  </a:extLst>
                </p:cNvPr>
                <p:cNvSpPr>
                  <a:spLocks noChangeAspect="1"/>
                </p:cNvSpPr>
                <p:nvPr/>
              </p:nvSpPr>
              <p:spPr>
                <a:xfrm>
                  <a:off x="4983720" y="417636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F30C95C2-6895-4709-8CDD-4720E8C58CA8}"/>
                    </a:ext>
                  </a:extLst>
                </p:cNvPr>
                <p:cNvSpPr>
                  <a:spLocks noChangeAspect="1"/>
                </p:cNvSpPr>
                <p:nvPr/>
              </p:nvSpPr>
              <p:spPr>
                <a:xfrm>
                  <a:off x="4964612" y="441666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D6EC744F-ADC6-4FE9-8DF0-F6B16A4B8EF2}"/>
                    </a:ext>
                  </a:extLst>
                </p:cNvPr>
                <p:cNvSpPr>
                  <a:spLocks noChangeAspect="1"/>
                </p:cNvSpPr>
                <p:nvPr/>
              </p:nvSpPr>
              <p:spPr>
                <a:xfrm>
                  <a:off x="5017324" y="449040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10C9DC72-FA62-48B0-8EC0-64B19FFB873C}"/>
                    </a:ext>
                  </a:extLst>
                </p:cNvPr>
                <p:cNvSpPr>
                  <a:spLocks noChangeAspect="1"/>
                </p:cNvSpPr>
                <p:nvPr/>
              </p:nvSpPr>
              <p:spPr>
                <a:xfrm>
                  <a:off x="5009482" y="458266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D7263AF6-7ECB-4BB9-A72D-CD88FDFE5E0D}"/>
                    </a:ext>
                  </a:extLst>
                </p:cNvPr>
                <p:cNvSpPr>
                  <a:spLocks noChangeAspect="1"/>
                </p:cNvSpPr>
                <p:nvPr/>
              </p:nvSpPr>
              <p:spPr>
                <a:xfrm>
                  <a:off x="6081021" y="490022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DA8205F7-CD3D-4F28-A066-312FF55D8F64}"/>
                    </a:ext>
                  </a:extLst>
                </p:cNvPr>
                <p:cNvSpPr>
                  <a:spLocks noChangeAspect="1"/>
                </p:cNvSpPr>
                <p:nvPr/>
              </p:nvSpPr>
              <p:spPr>
                <a:xfrm>
                  <a:off x="6290935" y="4764345"/>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A5D89F34-1DE0-4D33-8BFD-6E103D179E1C}"/>
                    </a:ext>
                  </a:extLst>
                </p:cNvPr>
                <p:cNvSpPr>
                  <a:spLocks noChangeAspect="1"/>
                </p:cNvSpPr>
                <p:nvPr/>
              </p:nvSpPr>
              <p:spPr>
                <a:xfrm>
                  <a:off x="6491030" y="4668130"/>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C8013853-A102-4642-98AB-6BD49E673385}"/>
                    </a:ext>
                  </a:extLst>
                </p:cNvPr>
                <p:cNvSpPr>
                  <a:spLocks noChangeAspect="1"/>
                </p:cNvSpPr>
                <p:nvPr/>
              </p:nvSpPr>
              <p:spPr>
                <a:xfrm>
                  <a:off x="6984348" y="474916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7" name="Oval 136">
                  <a:extLst>
                    <a:ext uri="{FF2B5EF4-FFF2-40B4-BE49-F238E27FC236}">
                      <a16:creationId xmlns:a16="http://schemas.microsoft.com/office/drawing/2014/main" id="{1EB6EEAC-555F-47F7-B7D3-BC0F5F5A99D3}"/>
                    </a:ext>
                  </a:extLst>
                </p:cNvPr>
                <p:cNvSpPr>
                  <a:spLocks noChangeAspect="1"/>
                </p:cNvSpPr>
                <p:nvPr/>
              </p:nvSpPr>
              <p:spPr>
                <a:xfrm>
                  <a:off x="6824415" y="4524689"/>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84E0769F-D938-4594-8B15-DA293ADC78C1}"/>
                    </a:ext>
                  </a:extLst>
                </p:cNvPr>
                <p:cNvSpPr>
                  <a:spLocks noChangeAspect="1"/>
                </p:cNvSpPr>
                <p:nvPr/>
              </p:nvSpPr>
              <p:spPr>
                <a:xfrm>
                  <a:off x="6610954" y="448487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E31CC215-C829-42EF-B6E2-D8402AB1CF2C}"/>
                    </a:ext>
                  </a:extLst>
                </p:cNvPr>
                <p:cNvSpPr>
                  <a:spLocks noChangeAspect="1"/>
                </p:cNvSpPr>
                <p:nvPr/>
              </p:nvSpPr>
              <p:spPr>
                <a:xfrm>
                  <a:off x="6253299" y="455315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013CD425-9204-4066-9083-528F2FB9ECBC}"/>
                    </a:ext>
                  </a:extLst>
                </p:cNvPr>
                <p:cNvSpPr>
                  <a:spLocks noChangeAspect="1"/>
                </p:cNvSpPr>
                <p:nvPr/>
              </p:nvSpPr>
              <p:spPr>
                <a:xfrm>
                  <a:off x="6095257" y="4646004"/>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F4DF5C6F-05E4-4545-8613-EBAC9A2B00E0}"/>
                    </a:ext>
                  </a:extLst>
                </p:cNvPr>
                <p:cNvSpPr>
                  <a:spLocks noChangeAspect="1"/>
                </p:cNvSpPr>
                <p:nvPr/>
              </p:nvSpPr>
              <p:spPr>
                <a:xfrm>
                  <a:off x="6074569" y="4570603"/>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a:extLst>
                    <a:ext uri="{FF2B5EF4-FFF2-40B4-BE49-F238E27FC236}">
                      <a16:creationId xmlns:a16="http://schemas.microsoft.com/office/drawing/2014/main" id="{A8B13A29-C0BD-4721-8140-C4CAAEB08ABA}"/>
                    </a:ext>
                  </a:extLst>
                </p:cNvPr>
                <p:cNvSpPr>
                  <a:spLocks noChangeAspect="1"/>
                </p:cNvSpPr>
                <p:nvPr/>
              </p:nvSpPr>
              <p:spPr>
                <a:xfrm>
                  <a:off x="6206888" y="4316401"/>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EB77BD9D-8A70-42A5-B1C6-FC090BD1AEBA}"/>
                    </a:ext>
                  </a:extLst>
                </p:cNvPr>
                <p:cNvSpPr>
                  <a:spLocks noChangeAspect="1"/>
                </p:cNvSpPr>
                <p:nvPr/>
              </p:nvSpPr>
              <p:spPr>
                <a:xfrm>
                  <a:off x="6475480" y="434255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9E002F0E-3409-4FD6-A0C1-95F5F6BFF211}"/>
                    </a:ext>
                  </a:extLst>
                </p:cNvPr>
                <p:cNvSpPr>
                  <a:spLocks noChangeAspect="1"/>
                </p:cNvSpPr>
                <p:nvPr/>
              </p:nvSpPr>
              <p:spPr>
                <a:xfrm>
                  <a:off x="6569505" y="4299422"/>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5" name="Oval 144">
                  <a:extLst>
                    <a:ext uri="{FF2B5EF4-FFF2-40B4-BE49-F238E27FC236}">
                      <a16:creationId xmlns:a16="http://schemas.microsoft.com/office/drawing/2014/main" id="{EDD1E4D6-5F6C-4DDB-9CF3-A5A5AA042BB1}"/>
                    </a:ext>
                  </a:extLst>
                </p:cNvPr>
                <p:cNvSpPr>
                  <a:spLocks noChangeAspect="1"/>
                </p:cNvSpPr>
                <p:nvPr/>
              </p:nvSpPr>
              <p:spPr>
                <a:xfrm>
                  <a:off x="6605505" y="4219536"/>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A2726ED5-F3E5-405B-B12C-03D0FBFF224D}"/>
                  </a:ext>
                </a:extLst>
              </p:cNvPr>
              <p:cNvSpPr txBox="1"/>
              <p:nvPr/>
            </p:nvSpPr>
            <p:spPr>
              <a:xfrm>
                <a:off x="4941964" y="3124386"/>
                <a:ext cx="587020" cy="307777"/>
              </a:xfrm>
              <a:prstGeom prst="rect">
                <a:avLst/>
              </a:prstGeom>
              <a:noFill/>
            </p:spPr>
            <p:txBody>
              <a:bodyPr wrap="none" rtlCol="0">
                <a:spAutoFit/>
              </a:bodyPr>
              <a:lstStyle/>
              <a:p>
                <a:r>
                  <a:rPr lang="ja-JP" sz="1400">
                    <a:solidFill>
                      <a:schemeClr val="tx1"/>
                    </a:solidFill>
                  </a:rPr>
                  <a:t>n=32</a:t>
                </a:r>
              </a:p>
            </p:txBody>
          </p:sp>
          <p:sp>
            <p:nvSpPr>
              <p:cNvPr id="18" name="TextBox 17">
                <a:extLst>
                  <a:ext uri="{FF2B5EF4-FFF2-40B4-BE49-F238E27FC236}">
                    <a16:creationId xmlns:a16="http://schemas.microsoft.com/office/drawing/2014/main" id="{39E82263-4C0A-4472-B034-EED06A37CD64}"/>
                  </a:ext>
                </a:extLst>
              </p:cNvPr>
              <p:cNvSpPr txBox="1"/>
              <p:nvPr/>
            </p:nvSpPr>
            <p:spPr>
              <a:xfrm>
                <a:off x="6495625" y="3124386"/>
                <a:ext cx="587020" cy="307777"/>
              </a:xfrm>
              <a:prstGeom prst="rect">
                <a:avLst/>
              </a:prstGeom>
              <a:noFill/>
            </p:spPr>
            <p:txBody>
              <a:bodyPr wrap="none" rtlCol="0">
                <a:spAutoFit/>
              </a:bodyPr>
              <a:lstStyle/>
              <a:p>
                <a:r>
                  <a:rPr lang="ja-JP" sz="1400">
                    <a:solidFill>
                      <a:schemeClr val="tx1"/>
                    </a:solidFill>
                  </a:rPr>
                  <a:t>n=20</a:t>
                </a:r>
              </a:p>
            </p:txBody>
          </p:sp>
          <p:sp>
            <p:nvSpPr>
              <p:cNvPr id="19" name="TextBox 18">
                <a:extLst>
                  <a:ext uri="{FF2B5EF4-FFF2-40B4-BE49-F238E27FC236}">
                    <a16:creationId xmlns:a16="http://schemas.microsoft.com/office/drawing/2014/main" id="{31DC8141-9430-49DB-A897-B9C37C0B99B4}"/>
                  </a:ext>
                </a:extLst>
              </p:cNvPr>
              <p:cNvSpPr txBox="1"/>
              <p:nvPr/>
            </p:nvSpPr>
            <p:spPr>
              <a:xfrm>
                <a:off x="6885977" y="4940862"/>
                <a:ext cx="587020" cy="307777"/>
              </a:xfrm>
              <a:prstGeom prst="rect">
                <a:avLst/>
              </a:prstGeom>
              <a:noFill/>
            </p:spPr>
            <p:txBody>
              <a:bodyPr wrap="none" rtlCol="0">
                <a:spAutoFit/>
              </a:bodyPr>
              <a:lstStyle/>
              <a:p>
                <a:r>
                  <a:rPr lang="ja-JP" sz="1400">
                    <a:solidFill>
                      <a:schemeClr val="tx1"/>
                    </a:solidFill>
                  </a:rPr>
                  <a:t>n=22</a:t>
                </a:r>
              </a:p>
            </p:txBody>
          </p:sp>
          <p:sp>
            <p:nvSpPr>
              <p:cNvPr id="20" name="TextBox 19">
                <a:extLst>
                  <a:ext uri="{FF2B5EF4-FFF2-40B4-BE49-F238E27FC236}">
                    <a16:creationId xmlns:a16="http://schemas.microsoft.com/office/drawing/2014/main" id="{A93EE4C5-0D01-4BA3-9EC0-55410FDB657E}"/>
                  </a:ext>
                </a:extLst>
              </p:cNvPr>
              <p:cNvSpPr txBox="1"/>
              <p:nvPr/>
            </p:nvSpPr>
            <p:spPr>
              <a:xfrm>
                <a:off x="4924000" y="4940862"/>
                <a:ext cx="587020" cy="307777"/>
              </a:xfrm>
              <a:prstGeom prst="rect">
                <a:avLst/>
              </a:prstGeom>
              <a:noFill/>
            </p:spPr>
            <p:txBody>
              <a:bodyPr wrap="none" rtlCol="0">
                <a:spAutoFit/>
              </a:bodyPr>
              <a:lstStyle/>
              <a:p>
                <a:r>
                  <a:rPr lang="ja-JP" sz="1400">
                    <a:solidFill>
                      <a:schemeClr val="tx1"/>
                    </a:solidFill>
                  </a:rPr>
                  <a:t>n=32</a:t>
                </a:r>
              </a:p>
            </p:txBody>
          </p:sp>
          <p:sp>
            <p:nvSpPr>
              <p:cNvPr id="21" name="Oval 20">
                <a:extLst>
                  <a:ext uri="{FF2B5EF4-FFF2-40B4-BE49-F238E27FC236}">
                    <a16:creationId xmlns:a16="http://schemas.microsoft.com/office/drawing/2014/main" id="{51ECC7CB-10FA-4735-8306-359E50193078}"/>
                  </a:ext>
                </a:extLst>
              </p:cNvPr>
              <p:cNvSpPr/>
              <p:nvPr/>
            </p:nvSpPr>
            <p:spPr>
              <a:xfrm>
                <a:off x="8143476" y="2495958"/>
                <a:ext cx="72000" cy="7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6A0C6437-00EA-4611-8A51-3C5176892513}"/>
                  </a:ext>
                </a:extLst>
              </p:cNvPr>
              <p:cNvSpPr txBox="1"/>
              <p:nvPr/>
            </p:nvSpPr>
            <p:spPr>
              <a:xfrm>
                <a:off x="8378300" y="2068020"/>
                <a:ext cx="1120820" cy="646331"/>
              </a:xfrm>
              <a:prstGeom prst="rect">
                <a:avLst/>
              </a:prstGeom>
              <a:noFill/>
            </p:spPr>
            <p:txBody>
              <a:bodyPr wrap="none" rtlCol="0">
                <a:spAutoFit/>
              </a:bodyPr>
              <a:lstStyle/>
              <a:p>
                <a:r>
                  <a:rPr lang="ja-JP">
                    <a:solidFill>
                      <a:schemeClr val="tx1"/>
                    </a:solidFill>
                  </a:rPr>
                  <a:t>MPR はい</a:t>
                </a:r>
              </a:p>
              <a:p>
                <a:r>
                  <a:rPr lang="ja-JP">
                    <a:solidFill>
                      <a:schemeClr val="tx1"/>
                    </a:solidFill>
                  </a:rPr>
                  <a:t>MPR いいえ</a:t>
                </a:r>
              </a:p>
            </p:txBody>
          </p:sp>
          <p:sp>
            <p:nvSpPr>
              <p:cNvPr id="23" name="Oval 22">
                <a:extLst>
                  <a:ext uri="{FF2B5EF4-FFF2-40B4-BE49-F238E27FC236}">
                    <a16:creationId xmlns:a16="http://schemas.microsoft.com/office/drawing/2014/main" id="{92F0B013-BFB1-4079-9468-E428839FEC01}"/>
                  </a:ext>
                </a:extLst>
              </p:cNvPr>
              <p:cNvSpPr/>
              <p:nvPr/>
            </p:nvSpPr>
            <p:spPr>
              <a:xfrm>
                <a:off x="8143476" y="2235266"/>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DF399222-F7A9-4325-AC35-C63857224EBF}"/>
                  </a:ext>
                </a:extLst>
              </p:cNvPr>
              <p:cNvSpPr/>
              <p:nvPr/>
            </p:nvSpPr>
            <p:spPr>
              <a:xfrm>
                <a:off x="5478870" y="2601695"/>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C4224BC8-B1F2-42A2-A7D6-9DB44B3F8FA2}"/>
                  </a:ext>
                </a:extLst>
              </p:cNvPr>
              <p:cNvSpPr/>
              <p:nvPr/>
            </p:nvSpPr>
            <p:spPr>
              <a:xfrm>
                <a:off x="5477344" y="2689625"/>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E8C3B689-4B8A-4B06-8227-2FD3F809A4B5}"/>
                  </a:ext>
                </a:extLst>
              </p:cNvPr>
              <p:cNvSpPr/>
              <p:nvPr/>
            </p:nvSpPr>
            <p:spPr>
              <a:xfrm>
                <a:off x="5475818" y="2777555"/>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7116D162-B0F4-49AD-AD7A-85ABA46F311C}"/>
                  </a:ext>
                </a:extLst>
              </p:cNvPr>
              <p:cNvSpPr/>
              <p:nvPr/>
            </p:nvSpPr>
            <p:spPr>
              <a:xfrm>
                <a:off x="5383853" y="2746942"/>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3B699496-FCD8-4C89-A915-B77D56004C0C}"/>
                  </a:ext>
                </a:extLst>
              </p:cNvPr>
              <p:cNvSpPr/>
              <p:nvPr/>
            </p:nvSpPr>
            <p:spPr>
              <a:xfrm>
                <a:off x="7319280" y="2727405"/>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4D175BC1-6EB5-4BFF-992E-36A3AEB78FAF}"/>
                  </a:ext>
                </a:extLst>
              </p:cNvPr>
              <p:cNvSpPr/>
              <p:nvPr/>
            </p:nvSpPr>
            <p:spPr>
              <a:xfrm>
                <a:off x="7233057" y="2773624"/>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C0F9B1AF-A540-4D21-80D5-0EABDE424AF0}"/>
                  </a:ext>
                </a:extLst>
              </p:cNvPr>
              <p:cNvSpPr/>
              <p:nvPr/>
            </p:nvSpPr>
            <p:spPr>
              <a:xfrm>
                <a:off x="7224333" y="2702410"/>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C4617EAD-461C-407F-9353-8DC424CDCB82}"/>
                  </a:ext>
                </a:extLst>
              </p:cNvPr>
              <p:cNvSpPr/>
              <p:nvPr/>
            </p:nvSpPr>
            <p:spPr>
              <a:xfrm>
                <a:off x="7299883" y="2608535"/>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7A41113E-724A-42E2-8796-87DD04CEF088}"/>
                  </a:ext>
                </a:extLst>
              </p:cNvPr>
              <p:cNvSpPr/>
              <p:nvPr/>
            </p:nvSpPr>
            <p:spPr>
              <a:xfrm>
                <a:off x="7233057" y="2565571"/>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5A4A8774-9BBA-440E-B41C-4F8708A558D3}"/>
                  </a:ext>
                </a:extLst>
              </p:cNvPr>
              <p:cNvSpPr/>
              <p:nvPr/>
            </p:nvSpPr>
            <p:spPr>
              <a:xfrm>
                <a:off x="7233615" y="3052411"/>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AEE6909E-E7A5-4CE4-9CDF-4BDF2C5BA2D1}"/>
                  </a:ext>
                </a:extLst>
              </p:cNvPr>
              <p:cNvSpPr/>
              <p:nvPr/>
            </p:nvSpPr>
            <p:spPr>
              <a:xfrm>
                <a:off x="7206926" y="3174372"/>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2B8DDCD1-1D3E-4A6E-BAAF-CDC7F6D6AC3C}"/>
                  </a:ext>
                </a:extLst>
              </p:cNvPr>
              <p:cNvSpPr/>
              <p:nvPr/>
            </p:nvSpPr>
            <p:spPr>
              <a:xfrm>
                <a:off x="7280839" y="3190227"/>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C4DCB080-E2DA-4501-AFD6-F26F6F0CEE7B}"/>
                  </a:ext>
                </a:extLst>
              </p:cNvPr>
              <p:cNvSpPr/>
              <p:nvPr/>
            </p:nvSpPr>
            <p:spPr>
              <a:xfrm>
                <a:off x="7233057" y="3274005"/>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E8AEF68D-D86B-4F0A-92C7-DA55ABA1566C}"/>
                  </a:ext>
                </a:extLst>
              </p:cNvPr>
              <p:cNvSpPr/>
              <p:nvPr/>
            </p:nvSpPr>
            <p:spPr>
              <a:xfrm>
                <a:off x="6981781" y="4290954"/>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9BDA023-37B8-4134-AE7B-66812F91B719}"/>
                  </a:ext>
                </a:extLst>
              </p:cNvPr>
              <p:cNvSpPr/>
              <p:nvPr/>
            </p:nvSpPr>
            <p:spPr>
              <a:xfrm>
                <a:off x="6918182" y="4402377"/>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B04C62E8-C825-44BE-8366-0CD645F26FC6}"/>
                  </a:ext>
                </a:extLst>
              </p:cNvPr>
              <p:cNvSpPr/>
              <p:nvPr/>
            </p:nvSpPr>
            <p:spPr>
              <a:xfrm>
                <a:off x="6529983" y="4412817"/>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8402A02C-1D2E-49EB-B12B-21FAD6F94F50}"/>
                  </a:ext>
                </a:extLst>
              </p:cNvPr>
              <p:cNvSpPr/>
              <p:nvPr/>
            </p:nvSpPr>
            <p:spPr>
              <a:xfrm>
                <a:off x="6455270" y="4279957"/>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FF4596C4-C4C3-421F-93BD-8A22EDDB6150}"/>
                  </a:ext>
                </a:extLst>
              </p:cNvPr>
              <p:cNvSpPr/>
              <p:nvPr/>
            </p:nvSpPr>
            <p:spPr>
              <a:xfrm>
                <a:off x="6676525" y="4857750"/>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87EAF6AD-E177-49B0-98DB-39ACFDC5B4C1}"/>
                  </a:ext>
                </a:extLst>
              </p:cNvPr>
              <p:cNvSpPr/>
              <p:nvPr/>
            </p:nvSpPr>
            <p:spPr>
              <a:xfrm>
                <a:off x="6173442" y="4448817"/>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F1B7E62F-1640-4D72-83E5-78FDFBA435D8}"/>
                  </a:ext>
                </a:extLst>
              </p:cNvPr>
              <p:cNvSpPr/>
              <p:nvPr/>
            </p:nvSpPr>
            <p:spPr>
              <a:xfrm>
                <a:off x="6181873" y="4725370"/>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EF67F913-9FA6-45FE-B268-279670F483E3}"/>
                  </a:ext>
                </a:extLst>
              </p:cNvPr>
              <p:cNvSpPr/>
              <p:nvPr/>
            </p:nvSpPr>
            <p:spPr>
              <a:xfrm>
                <a:off x="6134888" y="4807009"/>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Oval 44">
                <a:extLst>
                  <a:ext uri="{FF2B5EF4-FFF2-40B4-BE49-F238E27FC236}">
                    <a16:creationId xmlns:a16="http://schemas.microsoft.com/office/drawing/2014/main" id="{58C0E4EB-BB2E-4F82-B6D4-7A9F953C97D7}"/>
                  </a:ext>
                </a:extLst>
              </p:cNvPr>
              <p:cNvSpPr/>
              <p:nvPr/>
            </p:nvSpPr>
            <p:spPr>
              <a:xfrm>
                <a:off x="5646877" y="4872417"/>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Oval 45">
                <a:extLst>
                  <a:ext uri="{FF2B5EF4-FFF2-40B4-BE49-F238E27FC236}">
                    <a16:creationId xmlns:a16="http://schemas.microsoft.com/office/drawing/2014/main" id="{9EB38AC9-B842-4CFF-9DDF-7AE31EDBF2FF}"/>
                  </a:ext>
                </a:extLst>
              </p:cNvPr>
              <p:cNvSpPr/>
              <p:nvPr/>
            </p:nvSpPr>
            <p:spPr>
              <a:xfrm>
                <a:off x="4886817" y="4460401"/>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D2DACD42-392E-4FC7-87E0-F90B59B5C98A}"/>
                  </a:ext>
                </a:extLst>
              </p:cNvPr>
              <p:cNvSpPr/>
              <p:nvPr/>
            </p:nvSpPr>
            <p:spPr>
              <a:xfrm>
                <a:off x="4909513" y="4290954"/>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Oval 47">
                <a:extLst>
                  <a:ext uri="{FF2B5EF4-FFF2-40B4-BE49-F238E27FC236}">
                    <a16:creationId xmlns:a16="http://schemas.microsoft.com/office/drawing/2014/main" id="{BCDF5B11-B6F3-4043-AC26-154DC437347F}"/>
                  </a:ext>
                </a:extLst>
              </p:cNvPr>
              <p:cNvSpPr/>
              <p:nvPr/>
            </p:nvSpPr>
            <p:spPr>
              <a:xfrm>
                <a:off x="4797104" y="4296774"/>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Oval 48">
                <a:extLst>
                  <a:ext uri="{FF2B5EF4-FFF2-40B4-BE49-F238E27FC236}">
                    <a16:creationId xmlns:a16="http://schemas.microsoft.com/office/drawing/2014/main" id="{88BDE61A-B6EF-4F8D-89F0-F8B666FB3C2C}"/>
                  </a:ext>
                </a:extLst>
              </p:cNvPr>
              <p:cNvSpPr/>
              <p:nvPr/>
            </p:nvSpPr>
            <p:spPr>
              <a:xfrm>
                <a:off x="4751051" y="4378558"/>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Oval 49">
                <a:extLst>
                  <a:ext uri="{FF2B5EF4-FFF2-40B4-BE49-F238E27FC236}">
                    <a16:creationId xmlns:a16="http://schemas.microsoft.com/office/drawing/2014/main" id="{3A1C8325-965A-45C9-AA4F-5FE7DCB212CD}"/>
                  </a:ext>
                </a:extLst>
              </p:cNvPr>
              <p:cNvSpPr/>
              <p:nvPr/>
            </p:nvSpPr>
            <p:spPr>
              <a:xfrm>
                <a:off x="4595081" y="4385008"/>
                <a:ext cx="72000" cy="7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1" name="Group 50">
                <a:extLst>
                  <a:ext uri="{FF2B5EF4-FFF2-40B4-BE49-F238E27FC236}">
                    <a16:creationId xmlns:a16="http://schemas.microsoft.com/office/drawing/2014/main" id="{4DA56108-16F1-43B3-90B2-5B9135FD2156}"/>
                  </a:ext>
                </a:extLst>
              </p:cNvPr>
              <p:cNvGrpSpPr/>
              <p:nvPr/>
            </p:nvGrpSpPr>
            <p:grpSpPr>
              <a:xfrm>
                <a:off x="5866371" y="5185825"/>
                <a:ext cx="1656242" cy="355623"/>
                <a:chOff x="1825447" y="4361046"/>
                <a:chExt cx="1480551" cy="355623"/>
              </a:xfrm>
            </p:grpSpPr>
            <p:sp>
              <p:nvSpPr>
                <p:cNvPr id="60" name="Line 21">
                  <a:extLst>
                    <a:ext uri="{FF2B5EF4-FFF2-40B4-BE49-F238E27FC236}">
                      <a16:creationId xmlns:a16="http://schemas.microsoft.com/office/drawing/2014/main" id="{981E3A37-1839-4EAF-8393-80F483700055}"/>
                    </a:ext>
                  </a:extLst>
                </p:cNvPr>
                <p:cNvSpPr>
                  <a:spLocks noChangeShapeType="1"/>
                </p:cNvSpPr>
                <p:nvPr/>
              </p:nvSpPr>
              <p:spPr bwMode="auto">
                <a:xfrm>
                  <a:off x="3218574" y="436104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5D88BF3C-82E5-4D01-A9FC-F2F2CAE8FC54}"/>
                    </a:ext>
                  </a:extLst>
                </p:cNvPr>
                <p:cNvSpPr txBox="1"/>
                <p:nvPr/>
              </p:nvSpPr>
              <p:spPr>
                <a:xfrm>
                  <a:off x="3152164" y="4428522"/>
                  <a:ext cx="153834"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8</a:t>
                  </a:r>
                </a:p>
              </p:txBody>
            </p:sp>
            <p:sp>
              <p:nvSpPr>
                <p:cNvPr id="62" name="Line 21">
                  <a:extLst>
                    <a:ext uri="{FF2B5EF4-FFF2-40B4-BE49-F238E27FC236}">
                      <a16:creationId xmlns:a16="http://schemas.microsoft.com/office/drawing/2014/main" id="{1304E3BE-323B-4C1D-A603-B7BFA10C3726}"/>
                    </a:ext>
                  </a:extLst>
                </p:cNvPr>
                <p:cNvSpPr>
                  <a:spLocks noChangeShapeType="1"/>
                </p:cNvSpPr>
                <p:nvPr/>
              </p:nvSpPr>
              <p:spPr bwMode="auto">
                <a:xfrm>
                  <a:off x="2743029" y="436104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C62B142F-FA3F-4048-9B2F-21836CB0845B}"/>
                    </a:ext>
                  </a:extLst>
                </p:cNvPr>
                <p:cNvSpPr txBox="1"/>
                <p:nvPr/>
              </p:nvSpPr>
              <p:spPr>
                <a:xfrm>
                  <a:off x="2676623" y="4428522"/>
                  <a:ext cx="153834"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a:t>
                  </a:r>
                </a:p>
              </p:txBody>
            </p:sp>
            <p:sp>
              <p:nvSpPr>
                <p:cNvPr id="64" name="Line 21">
                  <a:extLst>
                    <a:ext uri="{FF2B5EF4-FFF2-40B4-BE49-F238E27FC236}">
                      <a16:creationId xmlns:a16="http://schemas.microsoft.com/office/drawing/2014/main" id="{FC922417-07FE-4A37-B89B-D4EBC2A7C987}"/>
                    </a:ext>
                  </a:extLst>
                </p:cNvPr>
                <p:cNvSpPr>
                  <a:spLocks noChangeShapeType="1"/>
                </p:cNvSpPr>
                <p:nvPr/>
              </p:nvSpPr>
              <p:spPr bwMode="auto">
                <a:xfrm>
                  <a:off x="2353769" y="436104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917B49FA-A43D-44B9-BA0E-8A3463DF5D3B}"/>
                    </a:ext>
                  </a:extLst>
                </p:cNvPr>
                <p:cNvSpPr txBox="1"/>
                <p:nvPr/>
              </p:nvSpPr>
              <p:spPr>
                <a:xfrm>
                  <a:off x="2273740" y="4428522"/>
                  <a:ext cx="153834"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a:t>
                  </a:r>
                </a:p>
              </p:txBody>
            </p:sp>
            <p:sp>
              <p:nvSpPr>
                <p:cNvPr id="66" name="Line 21">
                  <a:extLst>
                    <a:ext uri="{FF2B5EF4-FFF2-40B4-BE49-F238E27FC236}">
                      <a16:creationId xmlns:a16="http://schemas.microsoft.com/office/drawing/2014/main" id="{075E8FAB-9D36-4781-8BCF-694943BBC27C}"/>
                    </a:ext>
                  </a:extLst>
                </p:cNvPr>
                <p:cNvSpPr>
                  <a:spLocks noChangeShapeType="1"/>
                </p:cNvSpPr>
                <p:nvPr/>
              </p:nvSpPr>
              <p:spPr bwMode="auto">
                <a:xfrm>
                  <a:off x="1910017" y="436104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67" name="TextBox 66">
                  <a:extLst>
                    <a:ext uri="{FF2B5EF4-FFF2-40B4-BE49-F238E27FC236}">
                      <a16:creationId xmlns:a16="http://schemas.microsoft.com/office/drawing/2014/main" id="{645B25A9-9CD3-4B75-9FFD-6DBAF6CB78DF}"/>
                    </a:ext>
                  </a:extLst>
                </p:cNvPr>
                <p:cNvSpPr txBox="1"/>
                <p:nvPr/>
              </p:nvSpPr>
              <p:spPr>
                <a:xfrm>
                  <a:off x="1825447" y="4428522"/>
                  <a:ext cx="153834"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a:t>
                  </a:r>
                </a:p>
              </p:txBody>
            </p:sp>
          </p:grpSp>
          <p:sp>
            <p:nvSpPr>
              <p:cNvPr id="52" name="TextBox 51">
                <a:extLst>
                  <a:ext uri="{FF2B5EF4-FFF2-40B4-BE49-F238E27FC236}">
                    <a16:creationId xmlns:a16="http://schemas.microsoft.com/office/drawing/2014/main" id="{75E1DC4D-7A1C-47ED-9F26-11B3E82A44DC}"/>
                  </a:ext>
                </a:extLst>
              </p:cNvPr>
              <p:cNvSpPr txBox="1"/>
              <p:nvPr/>
            </p:nvSpPr>
            <p:spPr>
              <a:xfrm>
                <a:off x="2546897" y="2575346"/>
                <a:ext cx="542136" cy="307777"/>
              </a:xfrm>
              <a:prstGeom prst="rect">
                <a:avLst/>
              </a:prstGeom>
              <a:noFill/>
            </p:spPr>
            <p:txBody>
              <a:bodyPr wrap="none" rtlCol="0">
                <a:spAutoFit/>
              </a:bodyPr>
              <a:lstStyle/>
              <a:p>
                <a:r>
                  <a:rPr lang="ja-JP" sz="1400">
                    <a:solidFill>
                      <a:schemeClr val="tx1"/>
                    </a:solidFill>
                  </a:rPr>
                  <a:t>ILT2</a:t>
                </a:r>
              </a:p>
            </p:txBody>
          </p:sp>
          <p:sp>
            <p:nvSpPr>
              <p:cNvPr id="53" name="TextBox 52">
                <a:extLst>
                  <a:ext uri="{FF2B5EF4-FFF2-40B4-BE49-F238E27FC236}">
                    <a16:creationId xmlns:a16="http://schemas.microsoft.com/office/drawing/2014/main" id="{54BB648B-AE4F-4669-A77D-4CBF011C33BD}"/>
                  </a:ext>
                </a:extLst>
              </p:cNvPr>
              <p:cNvSpPr txBox="1"/>
              <p:nvPr/>
            </p:nvSpPr>
            <p:spPr>
              <a:xfrm>
                <a:off x="2546897" y="4409191"/>
                <a:ext cx="542136" cy="307777"/>
              </a:xfrm>
              <a:prstGeom prst="rect">
                <a:avLst/>
              </a:prstGeom>
              <a:noFill/>
            </p:spPr>
            <p:txBody>
              <a:bodyPr wrap="none" rtlCol="0">
                <a:spAutoFit/>
              </a:bodyPr>
              <a:lstStyle/>
              <a:p>
                <a:r>
                  <a:rPr lang="ja-JP" sz="1400">
                    <a:solidFill>
                      <a:schemeClr val="tx1"/>
                    </a:solidFill>
                  </a:rPr>
                  <a:t>ILT2</a:t>
                </a:r>
              </a:p>
            </p:txBody>
          </p:sp>
          <p:sp>
            <p:nvSpPr>
              <p:cNvPr id="54" name="TextBox 53">
                <a:extLst>
                  <a:ext uri="{FF2B5EF4-FFF2-40B4-BE49-F238E27FC236}">
                    <a16:creationId xmlns:a16="http://schemas.microsoft.com/office/drawing/2014/main" id="{32BA7BBA-D350-4D49-B404-EA8683BEE8A7}"/>
                  </a:ext>
                </a:extLst>
              </p:cNvPr>
              <p:cNvSpPr txBox="1"/>
              <p:nvPr/>
            </p:nvSpPr>
            <p:spPr>
              <a:xfrm>
                <a:off x="2290218" y="3415294"/>
                <a:ext cx="1210588" cy="523220"/>
              </a:xfrm>
              <a:prstGeom prst="rect">
                <a:avLst/>
              </a:prstGeom>
              <a:noFill/>
            </p:spPr>
            <p:txBody>
              <a:bodyPr wrap="none" rtlCol="0">
                <a:spAutoFit/>
              </a:bodyPr>
              <a:lstStyle/>
              <a:p>
                <a:pPr algn="r"/>
                <a:r>
                  <a:rPr lang="ja-JP" sz="1400">
                    <a:solidFill>
                      <a:schemeClr val="tx1"/>
                    </a:solidFill>
                  </a:rPr>
                  <a:t>病理学的</a:t>
                </a:r>
              </a:p>
              <a:p>
                <a:pPr algn="r"/>
                <a:r>
                  <a:rPr lang="ja-JP" sz="1400">
                    <a:solidFill>
                      <a:schemeClr val="tx1"/>
                    </a:solidFill>
                  </a:rPr>
                  <a:t>奏効</a:t>
                </a:r>
              </a:p>
            </p:txBody>
          </p:sp>
          <p:sp>
            <p:nvSpPr>
              <p:cNvPr id="55" name="TextBox 54">
                <a:extLst>
                  <a:ext uri="{FF2B5EF4-FFF2-40B4-BE49-F238E27FC236}">
                    <a16:creationId xmlns:a16="http://schemas.microsoft.com/office/drawing/2014/main" id="{E5178135-1F85-47D6-9A5F-1852AA5ABA51}"/>
                  </a:ext>
                </a:extLst>
              </p:cNvPr>
              <p:cNvSpPr txBox="1"/>
              <p:nvPr/>
            </p:nvSpPr>
            <p:spPr>
              <a:xfrm>
                <a:off x="2807988" y="5294548"/>
                <a:ext cx="692818" cy="307777"/>
              </a:xfrm>
              <a:prstGeom prst="rect">
                <a:avLst/>
              </a:prstGeom>
              <a:noFill/>
            </p:spPr>
            <p:txBody>
              <a:bodyPr wrap="none" rtlCol="0">
                <a:spAutoFit/>
              </a:bodyPr>
              <a:lstStyle/>
              <a:p>
                <a:pPr algn="r"/>
                <a:r>
                  <a:rPr lang="ja-JP" sz="1400">
                    <a:solidFill>
                      <a:schemeClr val="tx1"/>
                    </a:solidFill>
                  </a:rPr>
                  <a:t>PD-L1</a:t>
                </a:r>
              </a:p>
            </p:txBody>
          </p:sp>
          <p:sp>
            <p:nvSpPr>
              <p:cNvPr id="56" name="TextBox 55">
                <a:extLst>
                  <a:ext uri="{FF2B5EF4-FFF2-40B4-BE49-F238E27FC236}">
                    <a16:creationId xmlns:a16="http://schemas.microsoft.com/office/drawing/2014/main" id="{1223BC91-FDA7-4A57-91BE-F401564EB8EE}"/>
                  </a:ext>
                </a:extLst>
              </p:cNvPr>
              <p:cNvSpPr txBox="1"/>
              <p:nvPr/>
            </p:nvSpPr>
            <p:spPr>
              <a:xfrm>
                <a:off x="3636445" y="3664451"/>
                <a:ext cx="1715534" cy="307777"/>
              </a:xfrm>
              <a:prstGeom prst="rect">
                <a:avLst/>
              </a:prstGeom>
              <a:noFill/>
            </p:spPr>
            <p:txBody>
              <a:bodyPr wrap="none" rtlCol="0">
                <a:spAutoFit/>
              </a:bodyPr>
              <a:lstStyle/>
              <a:p>
                <a:r>
                  <a:rPr lang="ja-JP" sz="1400">
                    <a:solidFill>
                      <a:schemeClr val="bg1"/>
                    </a:solidFill>
                  </a:rPr>
                  <a:t>R</a:t>
                </a:r>
                <a:r>
                  <a:rPr lang="ja-JP" sz="1400" i="1">
                    <a:solidFill>
                      <a:schemeClr val="bg1"/>
                    </a:solidFill>
                  </a:rPr>
                  <a:t>=</a:t>
                </a:r>
                <a:r>
                  <a:rPr lang="ja-JP" sz="1400">
                    <a:solidFill>
                      <a:schemeClr val="bg1"/>
                    </a:solidFill>
                  </a:rPr>
                  <a:t>0.57</a:t>
                </a:r>
                <a:r>
                  <a:rPr lang="ja-JP" sz="1400" i="1">
                    <a:solidFill>
                      <a:schemeClr val="bg1"/>
                    </a:solidFill>
                  </a:rPr>
                  <a:t>、</a:t>
                </a:r>
                <a:r>
                  <a:rPr lang="ja-JP" sz="1400">
                    <a:solidFill>
                      <a:schemeClr val="bg1"/>
                    </a:solidFill>
                  </a:rPr>
                  <a:t>p</a:t>
                </a:r>
                <a:r>
                  <a:rPr lang="ja-JP" sz="1400" i="1">
                    <a:solidFill>
                      <a:schemeClr val="bg1"/>
                    </a:solidFill>
                  </a:rPr>
                  <a:t>=</a:t>
                </a:r>
                <a:r>
                  <a:rPr lang="ja-JP" sz="1400">
                    <a:solidFill>
                      <a:schemeClr val="bg1"/>
                    </a:solidFill>
                  </a:rPr>
                  <a:t>0.00063</a:t>
                </a:r>
              </a:p>
            </p:txBody>
          </p:sp>
          <p:sp>
            <p:nvSpPr>
              <p:cNvPr id="57" name="TextBox 56">
                <a:extLst>
                  <a:ext uri="{FF2B5EF4-FFF2-40B4-BE49-F238E27FC236}">
                    <a16:creationId xmlns:a16="http://schemas.microsoft.com/office/drawing/2014/main" id="{6A2872E5-0B86-40A7-8DB5-6EF9614ABD9D}"/>
                  </a:ext>
                </a:extLst>
              </p:cNvPr>
              <p:cNvSpPr txBox="1"/>
              <p:nvPr/>
            </p:nvSpPr>
            <p:spPr>
              <a:xfrm>
                <a:off x="5835049" y="3664451"/>
                <a:ext cx="1417376" cy="307777"/>
              </a:xfrm>
              <a:prstGeom prst="rect">
                <a:avLst/>
              </a:prstGeom>
              <a:noFill/>
            </p:spPr>
            <p:txBody>
              <a:bodyPr wrap="none" rtlCol="0">
                <a:spAutoFit/>
              </a:bodyPr>
              <a:lstStyle/>
              <a:p>
                <a:r>
                  <a:rPr lang="ja-JP" sz="1400">
                    <a:solidFill>
                      <a:schemeClr val="bg1"/>
                    </a:solidFill>
                  </a:rPr>
                  <a:t>R</a:t>
                </a:r>
                <a:r>
                  <a:rPr lang="ja-JP" sz="1400" i="1">
                    <a:solidFill>
                      <a:schemeClr val="bg1"/>
                    </a:solidFill>
                  </a:rPr>
                  <a:t>=</a:t>
                </a:r>
                <a:r>
                  <a:rPr lang="ja-JP" sz="1400">
                    <a:solidFill>
                      <a:schemeClr val="bg1"/>
                    </a:solidFill>
                  </a:rPr>
                  <a:t>0.14、p</a:t>
                </a:r>
                <a:r>
                  <a:rPr lang="ja-JP" sz="1400" i="1">
                    <a:solidFill>
                      <a:schemeClr val="bg1"/>
                    </a:solidFill>
                  </a:rPr>
                  <a:t>=</a:t>
                </a:r>
                <a:r>
                  <a:rPr lang="ja-JP" sz="1400">
                    <a:solidFill>
                      <a:schemeClr val="bg1"/>
                    </a:solidFill>
                  </a:rPr>
                  <a:t>0.55</a:t>
                </a:r>
              </a:p>
            </p:txBody>
          </p:sp>
          <p:sp>
            <p:nvSpPr>
              <p:cNvPr id="58" name="TextBox 57">
                <a:extLst>
                  <a:ext uri="{FF2B5EF4-FFF2-40B4-BE49-F238E27FC236}">
                    <a16:creationId xmlns:a16="http://schemas.microsoft.com/office/drawing/2014/main" id="{D25DC5E4-A7F5-4EAA-BDFD-86503C070A87}"/>
                  </a:ext>
                </a:extLst>
              </p:cNvPr>
              <p:cNvSpPr txBox="1"/>
              <p:nvPr/>
            </p:nvSpPr>
            <p:spPr>
              <a:xfrm>
                <a:off x="3604443" y="5457271"/>
                <a:ext cx="1616148" cy="307777"/>
              </a:xfrm>
              <a:prstGeom prst="rect">
                <a:avLst/>
              </a:prstGeom>
              <a:noFill/>
            </p:spPr>
            <p:txBody>
              <a:bodyPr wrap="none" rtlCol="0">
                <a:spAutoFit/>
              </a:bodyPr>
              <a:lstStyle/>
              <a:p>
                <a:r>
                  <a:rPr lang="ja-JP" sz="1400">
                    <a:solidFill>
                      <a:schemeClr val="bg1"/>
                    </a:solidFill>
                  </a:rPr>
                  <a:t>R</a:t>
                </a:r>
                <a:r>
                  <a:rPr lang="ja-JP" sz="1400" i="1">
                    <a:solidFill>
                      <a:schemeClr val="bg1"/>
                    </a:solidFill>
                  </a:rPr>
                  <a:t>=</a:t>
                </a:r>
                <a:r>
                  <a:rPr lang="ja-JP" sz="1400">
                    <a:solidFill>
                      <a:schemeClr val="bg1"/>
                    </a:solidFill>
                  </a:rPr>
                  <a:t>0.7</a:t>
                </a:r>
                <a:r>
                  <a:rPr lang="ja-JP" sz="1400" i="1">
                    <a:solidFill>
                      <a:schemeClr val="bg1"/>
                    </a:solidFill>
                  </a:rPr>
                  <a:t>、</a:t>
                </a:r>
                <a:r>
                  <a:rPr lang="ja-JP" sz="1400">
                    <a:solidFill>
                      <a:schemeClr val="bg1"/>
                    </a:solidFill>
                  </a:rPr>
                  <a:t>p</a:t>
                </a:r>
                <a:r>
                  <a:rPr lang="ja-JP" sz="1400" i="1">
                    <a:solidFill>
                      <a:schemeClr val="bg1"/>
                    </a:solidFill>
                  </a:rPr>
                  <a:t>=</a:t>
                </a:r>
                <a:r>
                  <a:rPr lang="ja-JP" sz="1400">
                    <a:solidFill>
                      <a:schemeClr val="bg1"/>
                    </a:solidFill>
                  </a:rPr>
                  <a:t>9.3e–06</a:t>
                </a:r>
              </a:p>
            </p:txBody>
          </p:sp>
          <p:sp>
            <p:nvSpPr>
              <p:cNvPr id="59" name="TextBox 58">
                <a:extLst>
                  <a:ext uri="{FF2B5EF4-FFF2-40B4-BE49-F238E27FC236}">
                    <a16:creationId xmlns:a16="http://schemas.microsoft.com/office/drawing/2014/main" id="{290D7470-E26B-4BB9-BF92-CEAF369B8B8D}"/>
                  </a:ext>
                </a:extLst>
              </p:cNvPr>
              <p:cNvSpPr txBox="1"/>
              <p:nvPr/>
            </p:nvSpPr>
            <p:spPr>
              <a:xfrm>
                <a:off x="5803047" y="5457271"/>
                <a:ext cx="1417376" cy="307777"/>
              </a:xfrm>
              <a:prstGeom prst="rect">
                <a:avLst/>
              </a:prstGeom>
              <a:noFill/>
            </p:spPr>
            <p:txBody>
              <a:bodyPr wrap="none" rtlCol="0">
                <a:spAutoFit/>
              </a:bodyPr>
              <a:lstStyle/>
              <a:p>
                <a:r>
                  <a:rPr lang="ja-JP" sz="1400">
                    <a:solidFill>
                      <a:schemeClr val="bg1"/>
                    </a:solidFill>
                  </a:rPr>
                  <a:t>R</a:t>
                </a:r>
                <a:r>
                  <a:rPr lang="ja-JP" sz="1400" i="1">
                    <a:solidFill>
                      <a:schemeClr val="bg1"/>
                    </a:solidFill>
                  </a:rPr>
                  <a:t>=</a:t>
                </a:r>
                <a:r>
                  <a:rPr lang="ja-JP" sz="1400">
                    <a:solidFill>
                      <a:schemeClr val="bg1"/>
                    </a:solidFill>
                  </a:rPr>
                  <a:t>0.44、p</a:t>
                </a:r>
                <a:r>
                  <a:rPr lang="ja-JP" sz="1400" i="1">
                    <a:solidFill>
                      <a:schemeClr val="bg1"/>
                    </a:solidFill>
                  </a:rPr>
                  <a:t>=</a:t>
                </a:r>
                <a:r>
                  <a:rPr lang="ja-JP" sz="1400">
                    <a:solidFill>
                      <a:schemeClr val="bg1"/>
                    </a:solidFill>
                  </a:rPr>
                  <a:t>0.04</a:t>
                </a:r>
              </a:p>
            </p:txBody>
          </p:sp>
        </p:grpSp>
        <p:sp>
          <p:nvSpPr>
            <p:cNvPr id="196" name="TextBox 195">
              <a:extLst>
                <a:ext uri="{FF2B5EF4-FFF2-40B4-BE49-F238E27FC236}">
                  <a16:creationId xmlns:a16="http://schemas.microsoft.com/office/drawing/2014/main" id="{B419D7F6-42B0-47F6-9BDC-EE65F4543BC5}"/>
                </a:ext>
              </a:extLst>
            </p:cNvPr>
            <p:cNvSpPr txBox="1"/>
            <p:nvPr/>
          </p:nvSpPr>
          <p:spPr>
            <a:xfrm>
              <a:off x="5207751" y="3206027"/>
              <a:ext cx="414871"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100</a:t>
              </a:r>
            </a:p>
          </p:txBody>
        </p:sp>
        <p:sp>
          <p:nvSpPr>
            <p:cNvPr id="197" name="TextBox 196">
              <a:extLst>
                <a:ext uri="{FF2B5EF4-FFF2-40B4-BE49-F238E27FC236}">
                  <a16:creationId xmlns:a16="http://schemas.microsoft.com/office/drawing/2014/main" id="{D441B96F-A3EC-44CC-A767-E0BDA9D8F43E}"/>
                </a:ext>
              </a:extLst>
            </p:cNvPr>
            <p:cNvSpPr txBox="1"/>
            <p:nvPr/>
          </p:nvSpPr>
          <p:spPr>
            <a:xfrm>
              <a:off x="4843129" y="3206027"/>
              <a:ext cx="303690"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75</a:t>
              </a:r>
            </a:p>
          </p:txBody>
        </p:sp>
      </p:grpSp>
    </p:spTree>
    <p:extLst>
      <p:ext uri="{BB962C8B-B14F-4D97-AF65-F5344CB8AC3E}">
        <p14:creationId xmlns:p14="http://schemas.microsoft.com/office/powerpoint/2010/main" val="251498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ahel"/>
          <p:cNvPicPr/>
          <p:nvPr/>
        </p:nvPicPr>
        <p:blipFill>
          <a:blip r:embed="rId3" cstate="print"/>
          <a:srcRect/>
          <a:stretch>
            <a:fillRect/>
          </a:stretch>
        </p:blipFill>
        <p:spPr bwMode="auto">
          <a:xfrm>
            <a:off x="2008790" y="4908315"/>
            <a:ext cx="1261110" cy="954156"/>
          </a:xfrm>
          <a:prstGeom prst="rect">
            <a:avLst/>
          </a:prstGeom>
          <a:noFill/>
          <a:ln w="9525">
            <a:noFill/>
            <a:miter lim="800000"/>
            <a:headEnd/>
            <a:tailEnd/>
          </a:ln>
        </p:spPr>
      </p:pic>
      <p:sp>
        <p:nvSpPr>
          <p:cNvPr id="9218" name="Title 1"/>
          <p:cNvSpPr>
            <a:spLocks noGrp="1"/>
          </p:cNvSpPr>
          <p:nvPr>
            <p:ph type="title"/>
          </p:nvPr>
        </p:nvSpPr>
        <p:spPr/>
        <p:txBody>
          <a:bodyPr/>
          <a:lstStyle/>
          <a:p>
            <a:r>
              <a:rPr lang="ja-JP"/>
              <a:t>Rolf Stahel教授からの一言</a:t>
            </a:r>
          </a:p>
        </p:txBody>
      </p:sp>
      <p:sp>
        <p:nvSpPr>
          <p:cNvPr id="32771" name="Content Placeholder 2"/>
          <p:cNvSpPr>
            <a:spLocks noGrp="1"/>
          </p:cNvSpPr>
          <p:nvPr>
            <p:ph idx="1"/>
          </p:nvPr>
        </p:nvSpPr>
        <p:spPr>
          <a:xfrm>
            <a:off x="1822900" y="1295400"/>
            <a:ext cx="10064299" cy="5347274"/>
          </a:xfrm>
          <a:ln>
            <a:solidFill>
              <a:schemeClr val="accent1"/>
            </a:solidFill>
          </a:ln>
        </p:spPr>
        <p:txBody>
          <a:bodyPr vert="horz" wrap="square" lIns="91440" tIns="45720" rIns="0" bIns="45720" numCol="1" anchor="t" anchorCtr="0" compatLnSpc="1">
            <a:prstTxWarp prst="textNoShape">
              <a:avLst/>
            </a:prstTxWarp>
          </a:bodyPr>
          <a:lstStyle/>
          <a:p>
            <a:pPr marL="0" indent="0">
              <a:buNone/>
              <a:tabLst>
                <a:tab pos="441325" algn="l"/>
              </a:tabLst>
              <a:defRPr/>
            </a:pPr>
            <a:r>
              <a:rPr lang="ja-JP" sz="1400" dirty="0"/>
              <a:t>親愛なる会員の皆様</a:t>
            </a:r>
          </a:p>
          <a:p>
            <a:pPr marL="0" indent="0">
              <a:buNone/>
              <a:tabLst>
                <a:tab pos="441325" algn="l"/>
              </a:tabLst>
              <a:defRPr/>
            </a:pPr>
            <a:r>
              <a:rPr lang="ja-JP" sz="1400" dirty="0"/>
              <a:t>今回、この ETOPスライドセットをご紹介できることを大変光栄に思います。このスライドセットは、2021年に開催された主要な学会で発表された、胸部がんに関する重要な所見に焦点を合わせて概要を示すことを目的としています。このスライドセットは、特に </a:t>
            </a:r>
            <a:r>
              <a:rPr lang="ja-JP" sz="1400" b="1" dirty="0"/>
              <a:t>IASLC 2021肺がん世界会議</a:t>
            </a:r>
            <a:r>
              <a:rPr lang="ja-JP" sz="1400" dirty="0"/>
              <a:t>に焦点を当てており、英語、フランス語、中国語、日本語の4か国語に対応しています。</a:t>
            </a:r>
          </a:p>
          <a:p>
            <a:pPr marL="0" indent="0">
              <a:buNone/>
              <a:tabLst>
                <a:tab pos="441325" algn="l"/>
              </a:tabLst>
              <a:defRPr/>
            </a:pPr>
            <a:r>
              <a:rPr lang="ja-JP" sz="1400" dirty="0"/>
              <a:t>腫瘍学における臨床研究の分野は、絶えず変化し続ける厳しい環境下にあります。そうした環境下において、我々は皆、科学者、臨床医および教育者としての役割において、知識の深化を促進し、さらなる進歩の契機をもたらしてくれる、科学的なデータや研究所見の入手の機会を貴重なものであると考えています。胸部がんの領域における最新情報に関する今回のレビューが、皆さまの臨床診療にとって有益なものとなることを期待しています。本件につきましてご意見・ご感想などございましたら、是非お聞かせ下さい。ご意見ご質問は</a:t>
            </a:r>
            <a:r>
              <a:rPr lang="en-GB" altLang="ja-JP" sz="1400" u="sng" dirty="0">
                <a:solidFill>
                  <a:srgbClr val="3F5075"/>
                </a:solidFill>
                <a:hlinkClick r:id="rId4"/>
              </a:rPr>
              <a:t>etop@etop.eu-org</a:t>
            </a:r>
            <a:r>
              <a:rPr lang="ja-JP" sz="1400" dirty="0"/>
              <a:t>にお送りください</a:t>
            </a:r>
            <a:r>
              <a:rPr lang="ja-JP" sz="1400" dirty="0">
                <a:solidFill>
                  <a:schemeClr val="bg1"/>
                </a:solidFill>
              </a:rPr>
              <a:t>。</a:t>
            </a:r>
          </a:p>
          <a:p>
            <a:pPr marL="0" indent="0">
              <a:buNone/>
              <a:tabLst>
                <a:tab pos="441325" algn="l"/>
              </a:tabLst>
              <a:defRPr/>
            </a:pPr>
            <a:r>
              <a:rPr lang="ja-JP" sz="1400" dirty="0">
                <a:solidFill>
                  <a:srgbClr val="363636"/>
                </a:solidFill>
              </a:rPr>
              <a:t>ETOPのメンバーであるDr.Enriqueta Felip、Solange Peters、Martin Reck、Egbert Smitが、抄録の優先順位付けとスライドの内容のレビューを行ってくれた編集者としての役割に大変感謝しております。以前ご覧いただいたスライドセットは彼等の取り組みと努力なしには実現不可能でした。 </a:t>
            </a:r>
          </a:p>
          <a:p>
            <a:pPr marL="0" indent="0">
              <a:spcAft>
                <a:spcPts val="1200"/>
              </a:spcAft>
              <a:buNone/>
              <a:tabLst>
                <a:tab pos="441325" algn="l"/>
              </a:tabLst>
              <a:defRPr/>
            </a:pPr>
            <a:r>
              <a:rPr lang="ja-JP" sz="1400" dirty="0"/>
              <a:t>最後に、この複雑かつやりがいのある活動の実現に際し、資金、運営管理および物流管理の面においてご支援いただいたLilly Oncology社様に心より御礼申し上げます。</a:t>
            </a:r>
          </a:p>
          <a:p>
            <a:pPr marL="0" indent="0">
              <a:spcBef>
                <a:spcPts val="7200"/>
              </a:spcBef>
              <a:spcAft>
                <a:spcPts val="1200"/>
              </a:spcAft>
              <a:buNone/>
              <a:tabLst>
                <a:tab pos="441325" algn="l"/>
              </a:tabLst>
              <a:defRPr/>
            </a:pPr>
            <a:r>
              <a:rPr lang="ja-JP" sz="1400" dirty="0"/>
              <a:t>敬具、</a:t>
            </a:r>
            <a:br>
              <a:rPr lang="ja-JP" sz="1400" dirty="0"/>
            </a:br>
            <a:r>
              <a:rPr lang="ja-JP" sz="1400" i="1" dirty="0"/>
              <a:t>Rolf Stahel </a:t>
            </a:r>
            <a:br>
              <a:rPr lang="ja-JP" sz="1400" i="1" dirty="0"/>
            </a:br>
            <a:r>
              <a:rPr lang="ja-JP" sz="1400" b="1" dirty="0"/>
              <a:t>ETOP Foundation Council社長</a:t>
            </a:r>
          </a:p>
        </p:txBody>
      </p:sp>
      <p:pic>
        <p:nvPicPr>
          <p:cNvPr id="4" name="Picture 3" descr="Stahel Rolf.jpg"/>
          <p:cNvPicPr>
            <a:picLocks noChangeAspect="1"/>
          </p:cNvPicPr>
          <p:nvPr/>
        </p:nvPicPr>
        <p:blipFill>
          <a:blip r:embed="rId5" cstate="print"/>
          <a:stretch>
            <a:fillRect/>
          </a:stretch>
        </p:blipFill>
        <p:spPr>
          <a:xfrm>
            <a:off x="304800" y="1304926"/>
            <a:ext cx="1322834" cy="1914543"/>
          </a:xfrm>
          <a:prstGeom prst="roundRect">
            <a:avLst>
              <a:gd name="adj" fmla="val 8780"/>
            </a:avLst>
          </a:prstGeom>
        </p:spPr>
      </p:pic>
    </p:spTree>
    <p:custDataLst>
      <p:tags r:id="rId1"/>
    </p:custDataLst>
    <p:extLst>
      <p:ext uri="{BB962C8B-B14F-4D97-AF65-F5344CB8AC3E}">
        <p14:creationId xmlns:p14="http://schemas.microsoft.com/office/powerpoint/2010/main" val="1549913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MA09.02：SAKK 16/14試験 - T細胞受容体レパートリーメトリクスが、ステージIIIA（N2）のNSCLC患者を対象としたデュルバルマブによる術前補助療法に対する反応を予測 </a:t>
            </a:r>
            <a:r>
              <a:rPr lang="en-GB" altLang="ja-JP" dirty="0" smtClean="0"/>
              <a:t/>
            </a:r>
            <a:br>
              <a:rPr lang="en-GB" altLang="ja-JP" dirty="0" smtClean="0"/>
            </a:br>
            <a:r>
              <a:rPr lang="ja-JP" dirty="0" smtClean="0"/>
              <a:t>– </a:t>
            </a:r>
            <a:r>
              <a:rPr lang="ja-JP" dirty="0"/>
              <a:t>Rothschild SI、他</a:t>
            </a:r>
          </a:p>
        </p:txBody>
      </p:sp>
      <p:sp>
        <p:nvSpPr>
          <p:cNvPr id="3" name="Content Placeholder 2"/>
          <p:cNvSpPr>
            <a:spLocks noGrp="1"/>
          </p:cNvSpPr>
          <p:nvPr>
            <p:ph idx="1"/>
          </p:nvPr>
        </p:nvSpPr>
        <p:spPr/>
        <p:txBody>
          <a:bodyPr/>
          <a:lstStyle/>
          <a:p>
            <a:r>
              <a:rPr lang="ja-JP" b="1"/>
              <a:t>治験の目的</a:t>
            </a:r>
          </a:p>
          <a:p>
            <a:pPr lvl="1"/>
            <a:r>
              <a:rPr lang="ja-JP"/>
              <a:t>T細胞受容体レパートリーメトリクス</a:t>
            </a:r>
            <a:r>
              <a:rPr lang="ja-JP" baseline="30000"/>
              <a:t>a</a:t>
            </a:r>
            <a:r>
              <a:rPr lang="ja-JP"/>
              <a:t>が、SAKK 16/14試験におけるステージIIIA（N2）のNSCLC患者を対象としたデュルバルマブによる術前補助療法に対する反応を予測可能かどうかを評価する</a:t>
            </a:r>
          </a:p>
        </p:txBody>
      </p:sp>
      <p:sp>
        <p:nvSpPr>
          <p:cNvPr id="5" name="Text Placeholder 4"/>
          <p:cNvSpPr>
            <a:spLocks noGrp="1"/>
          </p:cNvSpPr>
          <p:nvPr>
            <p:ph type="body" sz="quarter" idx="11"/>
          </p:nvPr>
        </p:nvSpPr>
        <p:spPr/>
        <p:txBody>
          <a:bodyPr/>
          <a:lstStyle/>
          <a:p>
            <a:r>
              <a:rPr lang="ja-JP"/>
              <a:t>Rothschild SI、他J Thorac Oncol 2021年16（補遺）：抄録番号 MA09.02</a:t>
            </a:r>
          </a:p>
        </p:txBody>
      </p:sp>
      <p:sp>
        <p:nvSpPr>
          <p:cNvPr id="6" name="AutoShape 12"/>
          <p:cNvSpPr>
            <a:spLocks noChangeArrowheads="1"/>
          </p:cNvSpPr>
          <p:nvPr/>
        </p:nvSpPr>
        <p:spPr bwMode="auto">
          <a:xfrm>
            <a:off x="4062291" y="3258757"/>
            <a:ext cx="1996923" cy="1342038"/>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ja-JP" sz="1600" dirty="0">
                <a:solidFill>
                  <a:srgbClr val="FFFFFF"/>
                </a:solidFill>
                <a:ea typeface="SimSun" pitchFamily="2" charset="-122"/>
              </a:rPr>
              <a:t>シスプラチン</a:t>
            </a:r>
            <a:br>
              <a:rPr lang="ja-JP" sz="1600" dirty="0">
                <a:solidFill>
                  <a:srgbClr val="FFFFFF"/>
                </a:solidFill>
                <a:ea typeface="SimSun" pitchFamily="2" charset="-122"/>
              </a:rPr>
            </a:br>
            <a:r>
              <a:rPr lang="ja-JP" sz="1600" dirty="0">
                <a:solidFill>
                  <a:srgbClr val="FFFFFF"/>
                </a:solidFill>
                <a:ea typeface="SimSun" pitchFamily="2" charset="-122"/>
              </a:rPr>
              <a:t>100 mg/m</a:t>
            </a:r>
            <a:r>
              <a:rPr lang="ja-JP" sz="1600" baseline="30000" dirty="0">
                <a:solidFill>
                  <a:srgbClr val="FFFFFF"/>
                </a:solidFill>
                <a:ea typeface="SimSun" pitchFamily="2" charset="-122"/>
              </a:rPr>
              <a:t>2</a:t>
            </a:r>
            <a:r>
              <a:rPr lang="ja-JP" sz="1600" dirty="0" smtClean="0">
                <a:solidFill>
                  <a:srgbClr val="FFFFFF"/>
                </a:solidFill>
                <a:ea typeface="SimSun" pitchFamily="2" charset="-122"/>
              </a:rPr>
              <a:t>+</a:t>
            </a:r>
            <a:r>
              <a:rPr lang="en-GB" altLang="ja-JP" sz="1600" dirty="0" smtClean="0">
                <a:solidFill>
                  <a:srgbClr val="FFFFFF"/>
                </a:solidFill>
                <a:ea typeface="SimSun" pitchFamily="2" charset="-122"/>
              </a:rPr>
              <a:t/>
            </a:r>
            <a:br>
              <a:rPr lang="en-GB" altLang="ja-JP" sz="1600" dirty="0" smtClean="0">
                <a:solidFill>
                  <a:srgbClr val="FFFFFF"/>
                </a:solidFill>
                <a:ea typeface="SimSun" pitchFamily="2" charset="-122"/>
              </a:rPr>
            </a:br>
            <a:r>
              <a:rPr lang="ja-JP" sz="1600" dirty="0" smtClean="0">
                <a:solidFill>
                  <a:srgbClr val="FFFFFF"/>
                </a:solidFill>
                <a:ea typeface="SimSun" pitchFamily="2" charset="-122"/>
              </a:rPr>
              <a:t>ド</a:t>
            </a:r>
            <a:r>
              <a:rPr lang="ja-JP" sz="1600" dirty="0">
                <a:solidFill>
                  <a:srgbClr val="FFFFFF"/>
                </a:solidFill>
                <a:ea typeface="SimSun" pitchFamily="2" charset="-122"/>
              </a:rPr>
              <a:t>セタキセル</a:t>
            </a:r>
            <a:br>
              <a:rPr lang="ja-JP" sz="1600" dirty="0">
                <a:solidFill>
                  <a:srgbClr val="FFFFFF"/>
                </a:solidFill>
                <a:ea typeface="SimSun" pitchFamily="2" charset="-122"/>
              </a:rPr>
            </a:br>
            <a:r>
              <a:rPr lang="ja-JP" sz="1600" dirty="0">
                <a:solidFill>
                  <a:srgbClr val="FFFFFF"/>
                </a:solidFill>
                <a:ea typeface="SimSun" pitchFamily="2" charset="-122"/>
              </a:rPr>
              <a:t>85 mg/m</a:t>
            </a:r>
            <a:r>
              <a:rPr lang="ja-JP" sz="1600" baseline="30000" dirty="0">
                <a:solidFill>
                  <a:srgbClr val="FFFFFF"/>
                </a:solidFill>
                <a:ea typeface="SimSun" pitchFamily="2" charset="-122"/>
              </a:rPr>
              <a:t>2 </a:t>
            </a:r>
            <a:r>
              <a:rPr lang="ja-JP" sz="1600" dirty="0">
                <a:solidFill>
                  <a:srgbClr val="FFFFFF"/>
                </a:solidFill>
                <a:ea typeface="SimSun" pitchFamily="2" charset="-122"/>
              </a:rPr>
              <a:t> D1 q3w（3サイクル）</a:t>
            </a:r>
          </a:p>
        </p:txBody>
      </p:sp>
      <p:cxnSp>
        <p:nvCxnSpPr>
          <p:cNvPr id="7" name="AutoShape 19"/>
          <p:cNvCxnSpPr>
            <a:cxnSpLocks noChangeShapeType="1"/>
            <a:stCxn id="9" idx="3"/>
            <a:endCxn id="6" idx="1"/>
          </p:cNvCxnSpPr>
          <p:nvPr/>
        </p:nvCxnSpPr>
        <p:spPr bwMode="auto">
          <a:xfrm flipV="1">
            <a:off x="3705721" y="3929776"/>
            <a:ext cx="356570" cy="1"/>
          </a:xfrm>
          <a:prstGeom prst="straightConnector1">
            <a:avLst/>
          </a:prstGeom>
          <a:noFill/>
          <a:ln w="38100">
            <a:solidFill>
              <a:schemeClr val="bg1"/>
            </a:solidFill>
            <a:round/>
            <a:headEnd/>
            <a:tailEnd type="triangle" w="med" len="med"/>
          </a:ln>
        </p:spPr>
      </p:cxnSp>
      <p:cxnSp>
        <p:nvCxnSpPr>
          <p:cNvPr id="8" name="AutoShape 21"/>
          <p:cNvCxnSpPr>
            <a:cxnSpLocks noChangeShapeType="1"/>
            <a:stCxn id="6" idx="3"/>
            <a:endCxn id="10" idx="1"/>
          </p:cNvCxnSpPr>
          <p:nvPr/>
        </p:nvCxnSpPr>
        <p:spPr bwMode="auto">
          <a:xfrm>
            <a:off x="6059214" y="3929776"/>
            <a:ext cx="447603" cy="0"/>
          </a:xfrm>
          <a:prstGeom prst="straightConnector1">
            <a:avLst/>
          </a:prstGeom>
          <a:noFill/>
          <a:ln w="38100">
            <a:solidFill>
              <a:schemeClr val="bg1"/>
            </a:solidFill>
            <a:round/>
            <a:headEnd/>
            <a:tailEnd type="triangle" w="med" len="med"/>
          </a:ln>
        </p:spPr>
      </p:cxnSp>
      <p:sp>
        <p:nvSpPr>
          <p:cNvPr id="9" name="AutoShape 9"/>
          <p:cNvSpPr>
            <a:spLocks noChangeArrowheads="1"/>
          </p:cNvSpPr>
          <p:nvPr/>
        </p:nvSpPr>
        <p:spPr bwMode="auto">
          <a:xfrm>
            <a:off x="602127" y="2914744"/>
            <a:ext cx="3103594" cy="2030065"/>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ステージIIIA (N2) のNSCLC</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切除可能な腫瘍</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治療歴なし </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WHO PS 0–1</a:t>
            </a:r>
          </a:p>
          <a:p>
            <a:pPr marL="292100" indent="-292100" defTabSz="892175" eaLnBrk="0" hangingPunct="0">
              <a:spcAft>
                <a:spcPct val="30000"/>
              </a:spcAft>
              <a:buFont typeface="Wingdings" pitchFamily="2" charset="2"/>
              <a:buNone/>
            </a:pPr>
            <a:r>
              <a:rPr lang="ja-JP" sz="1600">
                <a:solidFill>
                  <a:srgbClr val="FFFFFF"/>
                </a:solidFill>
                <a:ea typeface="SimSun" pitchFamily="2" charset="-122"/>
              </a:rPr>
              <a:t>（n=68）</a:t>
            </a:r>
          </a:p>
        </p:txBody>
      </p:sp>
      <p:sp>
        <p:nvSpPr>
          <p:cNvPr id="10" name="AutoShape 12"/>
          <p:cNvSpPr>
            <a:spLocks noChangeArrowheads="1"/>
          </p:cNvSpPr>
          <p:nvPr/>
        </p:nvSpPr>
        <p:spPr bwMode="auto">
          <a:xfrm>
            <a:off x="6506817" y="3345576"/>
            <a:ext cx="1911692" cy="116840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デュルバルマブ</a:t>
            </a:r>
            <a:br>
              <a:rPr lang="ja-JP" sz="1600">
                <a:solidFill>
                  <a:srgbClr val="FFFFFF"/>
                </a:solidFill>
                <a:ea typeface="SimSun" pitchFamily="2" charset="-122"/>
              </a:rPr>
            </a:br>
            <a:r>
              <a:rPr lang="ja-JP" sz="1600">
                <a:solidFill>
                  <a:srgbClr val="FFFFFF"/>
                </a:solidFill>
                <a:ea typeface="SimSun" pitchFamily="2" charset="-122"/>
              </a:rPr>
              <a:t>750 mg D1 q2w</a:t>
            </a:r>
            <a:br>
              <a:rPr lang="ja-JP" sz="1600">
                <a:solidFill>
                  <a:srgbClr val="FFFFFF"/>
                </a:solidFill>
                <a:ea typeface="SimSun" pitchFamily="2" charset="-122"/>
              </a:rPr>
            </a:br>
            <a:r>
              <a:rPr lang="ja-JP" sz="1600">
                <a:solidFill>
                  <a:srgbClr val="FFFFFF"/>
                </a:solidFill>
                <a:ea typeface="SimSun" pitchFamily="2" charset="-122"/>
              </a:rPr>
              <a:t>（2サイクル）</a:t>
            </a:r>
          </a:p>
        </p:txBody>
      </p:sp>
      <p:sp>
        <p:nvSpPr>
          <p:cNvPr id="11" name="AutoShape 12"/>
          <p:cNvSpPr>
            <a:spLocks noChangeArrowheads="1"/>
          </p:cNvSpPr>
          <p:nvPr/>
        </p:nvSpPr>
        <p:spPr bwMode="auto">
          <a:xfrm>
            <a:off x="9685089" y="3345576"/>
            <a:ext cx="1918651" cy="116840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デュルバルマブ</a:t>
            </a:r>
            <a:br>
              <a:rPr lang="ja-JP" sz="1600">
                <a:solidFill>
                  <a:srgbClr val="FFFFFF"/>
                </a:solidFill>
                <a:ea typeface="SimSun" pitchFamily="2" charset="-122"/>
              </a:rPr>
            </a:br>
            <a:r>
              <a:rPr lang="ja-JP" sz="1600">
                <a:solidFill>
                  <a:srgbClr val="FFFFFF"/>
                </a:solidFill>
                <a:ea typeface="SimSun" pitchFamily="2" charset="-122"/>
              </a:rPr>
              <a:t>750 mg D1 q2w</a:t>
            </a:r>
            <a:br>
              <a:rPr lang="ja-JP" sz="1600">
                <a:solidFill>
                  <a:srgbClr val="FFFFFF"/>
                </a:solidFill>
                <a:ea typeface="SimSun" pitchFamily="2" charset="-122"/>
              </a:rPr>
            </a:br>
            <a:r>
              <a:rPr lang="ja-JP" sz="1600">
                <a:solidFill>
                  <a:srgbClr val="FFFFFF"/>
                </a:solidFill>
                <a:ea typeface="SimSun" pitchFamily="2" charset="-122"/>
              </a:rPr>
              <a:t>（12ヶ月）</a:t>
            </a:r>
          </a:p>
        </p:txBody>
      </p:sp>
      <p:sp>
        <p:nvSpPr>
          <p:cNvPr id="12" name="TextBox 11"/>
          <p:cNvSpPr txBox="1"/>
          <p:nvPr/>
        </p:nvSpPr>
        <p:spPr>
          <a:xfrm rot="16200000">
            <a:off x="8734941" y="3725465"/>
            <a:ext cx="683835" cy="408623"/>
          </a:xfrm>
          <a:prstGeom prst="roundRect">
            <a:avLst/>
          </a:prstGeom>
          <a:solidFill>
            <a:schemeClr val="bg2"/>
          </a:solidFill>
        </p:spPr>
        <p:txBody>
          <a:bodyPr wrap="none" rtlCol="0">
            <a:spAutoFit/>
          </a:bodyPr>
          <a:lstStyle/>
          <a:p>
            <a:pPr algn="ctr"/>
            <a:r>
              <a:rPr lang="ja-JP" dirty="0">
                <a:solidFill>
                  <a:schemeClr val="tx2"/>
                </a:solidFill>
              </a:rPr>
              <a:t>手術</a:t>
            </a:r>
          </a:p>
        </p:txBody>
      </p:sp>
      <p:sp>
        <p:nvSpPr>
          <p:cNvPr id="13" name="Rectangle 9"/>
          <p:cNvSpPr txBox="1">
            <a:spLocks noChangeArrowheads="1"/>
          </p:cNvSpPr>
          <p:nvPr/>
        </p:nvSpPr>
        <p:spPr bwMode="auto">
          <a:xfrm>
            <a:off x="1978573" y="5261806"/>
            <a:ext cx="4267200" cy="113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主要評価項目</a:t>
            </a:r>
          </a:p>
          <a:p>
            <a:r>
              <a:rPr lang="ja-JP" sz="1600"/>
              <a:t>12か月間の無イベント生存期間</a:t>
            </a:r>
          </a:p>
          <a:p>
            <a:endParaRPr lang="en-US" sz="1600" kern="0" dirty="0"/>
          </a:p>
        </p:txBody>
      </p:sp>
      <p:sp>
        <p:nvSpPr>
          <p:cNvPr id="14" name="Content Placeholder 26"/>
          <p:cNvSpPr txBox="1">
            <a:spLocks/>
          </p:cNvSpPr>
          <p:nvPr/>
        </p:nvSpPr>
        <p:spPr>
          <a:xfrm>
            <a:off x="6398173" y="5261805"/>
            <a:ext cx="4763814" cy="1130975"/>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dirty="0"/>
              <a:t>副次評価項目</a:t>
            </a:r>
          </a:p>
          <a:p>
            <a:r>
              <a:rPr lang="ja-JP" sz="1600" dirty="0"/>
              <a:t>OS、ORR、pCR、MPR、リンパ節のダウンステージング、完全切除、安全性</a:t>
            </a:r>
          </a:p>
        </p:txBody>
      </p:sp>
      <p:sp>
        <p:nvSpPr>
          <p:cNvPr id="25" name="Text Placeholder 3"/>
          <p:cNvSpPr>
            <a:spLocks noGrp="1"/>
          </p:cNvSpPr>
          <p:nvPr>
            <p:ph type="body" sz="quarter" idx="10"/>
          </p:nvPr>
        </p:nvSpPr>
        <p:spPr>
          <a:xfrm>
            <a:off x="304800" y="6233974"/>
            <a:ext cx="5507567" cy="487363"/>
          </a:xfrm>
        </p:spPr>
        <p:txBody>
          <a:bodyPr/>
          <a:lstStyle/>
          <a:p>
            <a:r>
              <a:rPr lang="ja-JP" baseline="30000"/>
              <a:t>a</a:t>
            </a:r>
            <a:r>
              <a:rPr lang="ja-JP"/>
              <a:t>Omcomine™ TCR-beta アッセイを使用して評価</a:t>
            </a:r>
          </a:p>
        </p:txBody>
      </p:sp>
      <p:cxnSp>
        <p:nvCxnSpPr>
          <p:cNvPr id="18" name="AutoShape 21"/>
          <p:cNvCxnSpPr>
            <a:cxnSpLocks noChangeShapeType="1"/>
            <a:stCxn id="10" idx="3"/>
          </p:cNvCxnSpPr>
          <p:nvPr/>
        </p:nvCxnSpPr>
        <p:spPr bwMode="auto">
          <a:xfrm>
            <a:off x="8418509" y="3929776"/>
            <a:ext cx="454038" cy="0"/>
          </a:xfrm>
          <a:prstGeom prst="straightConnector1">
            <a:avLst/>
          </a:prstGeom>
          <a:noFill/>
          <a:ln w="38100">
            <a:solidFill>
              <a:schemeClr val="bg1"/>
            </a:solidFill>
            <a:round/>
            <a:headEnd/>
            <a:tailEnd type="triangle" w="med" len="med"/>
          </a:ln>
        </p:spPr>
      </p:cxnSp>
      <p:cxnSp>
        <p:nvCxnSpPr>
          <p:cNvPr id="21" name="AutoShape 21"/>
          <p:cNvCxnSpPr>
            <a:cxnSpLocks noChangeShapeType="1"/>
            <a:endCxn id="11" idx="1"/>
          </p:cNvCxnSpPr>
          <p:nvPr/>
        </p:nvCxnSpPr>
        <p:spPr bwMode="auto">
          <a:xfrm>
            <a:off x="9281170" y="3929776"/>
            <a:ext cx="403919" cy="0"/>
          </a:xfrm>
          <a:prstGeom prst="straightConnector1">
            <a:avLst/>
          </a:prstGeom>
          <a:noFill/>
          <a:ln w="38100">
            <a:solidFill>
              <a:schemeClr val="bg1"/>
            </a:solidFill>
            <a:round/>
            <a:headEnd/>
            <a:tailEnd type="triangle" w="med" len="med"/>
          </a:ln>
        </p:spPr>
      </p:cxnSp>
    </p:spTree>
    <p:extLst>
      <p:ext uri="{BB962C8B-B14F-4D97-AF65-F5344CB8AC3E}">
        <p14:creationId xmlns:p14="http://schemas.microsoft.com/office/powerpoint/2010/main" val="3254166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MA09.02：SAKK 16/14試験 - T細胞受容体レパートリーメトリクスが、ステージIIIA（N2）のNSCLC患者を対象としたデュルバルマブによる術前補助療法に対する反応を予測 </a:t>
            </a:r>
            <a:r>
              <a:rPr lang="en-GB" altLang="ja-JP" dirty="0" smtClean="0"/>
              <a:t/>
            </a:r>
            <a:br>
              <a:rPr lang="en-GB" altLang="ja-JP" dirty="0" smtClean="0"/>
            </a:br>
            <a:r>
              <a:rPr lang="ja-JP" dirty="0" smtClean="0"/>
              <a:t>– </a:t>
            </a:r>
            <a:r>
              <a:rPr lang="ja-JP" dirty="0"/>
              <a:t>Rothschild SI、他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Rothschild SI、他J Thorac Oncol 2021年16（補遺）：抄録番号 MA09.02</a:t>
            </a:r>
          </a:p>
        </p:txBody>
      </p:sp>
      <p:sp>
        <p:nvSpPr>
          <p:cNvPr id="6" name="Freeform 21">
            <a:extLst>
              <a:ext uri="{FF2B5EF4-FFF2-40B4-BE49-F238E27FC236}">
                <a16:creationId xmlns:a16="http://schemas.microsoft.com/office/drawing/2014/main" id="{E6209433-3602-4D7D-8621-8F97A1A8A217}"/>
              </a:ext>
            </a:extLst>
          </p:cNvPr>
          <p:cNvSpPr>
            <a:spLocks/>
          </p:cNvSpPr>
          <p:nvPr/>
        </p:nvSpPr>
        <p:spPr bwMode="auto">
          <a:xfrm>
            <a:off x="927817" y="2112023"/>
            <a:ext cx="2030999" cy="19822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7" name="Group 6">
            <a:extLst>
              <a:ext uri="{FF2B5EF4-FFF2-40B4-BE49-F238E27FC236}">
                <a16:creationId xmlns:a16="http://schemas.microsoft.com/office/drawing/2014/main" id="{ABE2B798-2554-47AA-8F3B-7F023F32A01C}"/>
              </a:ext>
            </a:extLst>
          </p:cNvPr>
          <p:cNvGrpSpPr/>
          <p:nvPr/>
        </p:nvGrpSpPr>
        <p:grpSpPr>
          <a:xfrm>
            <a:off x="223409" y="1945290"/>
            <a:ext cx="704408" cy="2299437"/>
            <a:chOff x="1279947" y="1222708"/>
            <a:chExt cx="704408" cy="2944638"/>
          </a:xfrm>
        </p:grpSpPr>
        <p:sp>
          <p:nvSpPr>
            <p:cNvPr id="8" name="TextBox 7">
              <a:extLst>
                <a:ext uri="{FF2B5EF4-FFF2-40B4-BE49-F238E27FC236}">
                  <a16:creationId xmlns:a16="http://schemas.microsoft.com/office/drawing/2014/main" id="{471BD141-F7EC-4A05-AB7B-881EB28CA58D}"/>
                </a:ext>
              </a:extLst>
            </p:cNvPr>
            <p:cNvSpPr txBox="1"/>
            <p:nvPr/>
          </p:nvSpPr>
          <p:spPr>
            <a:xfrm rot="16200000">
              <a:off x="640555" y="2569414"/>
              <a:ext cx="1586561"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感度、%</a:t>
              </a:r>
            </a:p>
          </p:txBody>
        </p:sp>
        <p:sp>
          <p:nvSpPr>
            <p:cNvPr id="9" name="TextBox 8">
              <a:extLst>
                <a:ext uri="{FF2B5EF4-FFF2-40B4-BE49-F238E27FC236}">
                  <a16:creationId xmlns:a16="http://schemas.microsoft.com/office/drawing/2014/main" id="{7AE705E3-2CD6-4A21-AE71-E18473CB183B}"/>
                </a:ext>
              </a:extLst>
            </p:cNvPr>
            <p:cNvSpPr txBox="1"/>
            <p:nvPr/>
          </p:nvSpPr>
          <p:spPr>
            <a:xfrm>
              <a:off x="1431941" y="1222708"/>
              <a:ext cx="482824" cy="394136"/>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100</a:t>
              </a:r>
            </a:p>
          </p:txBody>
        </p:sp>
        <p:sp>
          <p:nvSpPr>
            <p:cNvPr id="10" name="Line 6">
              <a:extLst>
                <a:ext uri="{FF2B5EF4-FFF2-40B4-BE49-F238E27FC236}">
                  <a16:creationId xmlns:a16="http://schemas.microsoft.com/office/drawing/2014/main" id="{6974F872-1D65-4753-823C-D07536DA990D}"/>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 name="Line 7">
              <a:extLst>
                <a:ext uri="{FF2B5EF4-FFF2-40B4-BE49-F238E27FC236}">
                  <a16:creationId xmlns:a16="http://schemas.microsoft.com/office/drawing/2014/main" id="{AF91FCAA-C9E0-40CA-AC87-C3696D483F03}"/>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8">
              <a:extLst>
                <a:ext uri="{FF2B5EF4-FFF2-40B4-BE49-F238E27FC236}">
                  <a16:creationId xmlns:a16="http://schemas.microsoft.com/office/drawing/2014/main" id="{A6813A06-4B6F-442A-AB54-0B6A39083716}"/>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9">
              <a:extLst>
                <a:ext uri="{FF2B5EF4-FFF2-40B4-BE49-F238E27FC236}">
                  <a16:creationId xmlns:a16="http://schemas.microsoft.com/office/drawing/2014/main" id="{5C776136-58C4-4915-B7DC-AA93F914BD8A}"/>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10">
              <a:extLst>
                <a:ext uri="{FF2B5EF4-FFF2-40B4-BE49-F238E27FC236}">
                  <a16:creationId xmlns:a16="http://schemas.microsoft.com/office/drawing/2014/main" id="{675249C2-BCD0-448F-8DD8-1A9C7D86DCCE}"/>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11">
              <a:extLst>
                <a:ext uri="{FF2B5EF4-FFF2-40B4-BE49-F238E27FC236}">
                  <a16:creationId xmlns:a16="http://schemas.microsoft.com/office/drawing/2014/main" id="{B0A19615-4175-41B8-B36E-95CCB6CDA081}"/>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TextBox 15">
              <a:extLst>
                <a:ext uri="{FF2B5EF4-FFF2-40B4-BE49-F238E27FC236}">
                  <a16:creationId xmlns:a16="http://schemas.microsoft.com/office/drawing/2014/main" id="{0FC30FF1-99DF-4625-B29D-8BBBFF00542A}"/>
                </a:ext>
              </a:extLst>
            </p:cNvPr>
            <p:cNvSpPr txBox="1"/>
            <p:nvPr/>
          </p:nvSpPr>
          <p:spPr>
            <a:xfrm>
              <a:off x="1531332" y="1746847"/>
              <a:ext cx="383438" cy="394136"/>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80</a:t>
              </a:r>
            </a:p>
          </p:txBody>
        </p:sp>
        <p:sp>
          <p:nvSpPr>
            <p:cNvPr id="17" name="TextBox 16">
              <a:extLst>
                <a:ext uri="{FF2B5EF4-FFF2-40B4-BE49-F238E27FC236}">
                  <a16:creationId xmlns:a16="http://schemas.microsoft.com/office/drawing/2014/main" id="{6FFF15AD-F00A-4FC3-BB60-D6101C0D7B6E}"/>
                </a:ext>
              </a:extLst>
            </p:cNvPr>
            <p:cNvSpPr txBox="1"/>
            <p:nvPr/>
          </p:nvSpPr>
          <p:spPr>
            <a:xfrm>
              <a:off x="1531332" y="2245378"/>
              <a:ext cx="383438" cy="394136"/>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60</a:t>
              </a:r>
            </a:p>
          </p:txBody>
        </p:sp>
        <p:sp>
          <p:nvSpPr>
            <p:cNvPr id="18" name="TextBox 17">
              <a:extLst>
                <a:ext uri="{FF2B5EF4-FFF2-40B4-BE49-F238E27FC236}">
                  <a16:creationId xmlns:a16="http://schemas.microsoft.com/office/drawing/2014/main" id="{F2850AA1-CBD0-432B-96FC-B73BA521C980}"/>
                </a:ext>
              </a:extLst>
            </p:cNvPr>
            <p:cNvSpPr txBox="1"/>
            <p:nvPr/>
          </p:nvSpPr>
          <p:spPr>
            <a:xfrm>
              <a:off x="1531332" y="2760031"/>
              <a:ext cx="383438" cy="394136"/>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40</a:t>
              </a:r>
            </a:p>
          </p:txBody>
        </p:sp>
        <p:sp>
          <p:nvSpPr>
            <p:cNvPr id="19" name="TextBox 18">
              <a:extLst>
                <a:ext uri="{FF2B5EF4-FFF2-40B4-BE49-F238E27FC236}">
                  <a16:creationId xmlns:a16="http://schemas.microsoft.com/office/drawing/2014/main" id="{169A7C84-4C9F-4A4D-8D87-D8678E806721}"/>
                </a:ext>
              </a:extLst>
            </p:cNvPr>
            <p:cNvSpPr txBox="1"/>
            <p:nvPr/>
          </p:nvSpPr>
          <p:spPr>
            <a:xfrm>
              <a:off x="1531332" y="3263934"/>
              <a:ext cx="383438" cy="394136"/>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20</a:t>
              </a:r>
            </a:p>
          </p:txBody>
        </p:sp>
        <p:sp>
          <p:nvSpPr>
            <p:cNvPr id="20" name="TextBox 19">
              <a:extLst>
                <a:ext uri="{FF2B5EF4-FFF2-40B4-BE49-F238E27FC236}">
                  <a16:creationId xmlns:a16="http://schemas.microsoft.com/office/drawing/2014/main" id="{4F5B8235-1EE4-40B2-B97E-94B049347893}"/>
                </a:ext>
              </a:extLst>
            </p:cNvPr>
            <p:cNvSpPr txBox="1"/>
            <p:nvPr/>
          </p:nvSpPr>
          <p:spPr>
            <a:xfrm>
              <a:off x="1630726" y="3773210"/>
              <a:ext cx="284052" cy="394136"/>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a:t>
              </a:r>
            </a:p>
          </p:txBody>
        </p:sp>
      </p:grpSp>
      <p:grpSp>
        <p:nvGrpSpPr>
          <p:cNvPr id="21" name="Group 20">
            <a:extLst>
              <a:ext uri="{FF2B5EF4-FFF2-40B4-BE49-F238E27FC236}">
                <a16:creationId xmlns:a16="http://schemas.microsoft.com/office/drawing/2014/main" id="{38B6E4B4-15E1-476C-840A-714E346355BD}"/>
              </a:ext>
            </a:extLst>
          </p:cNvPr>
          <p:cNvGrpSpPr/>
          <p:nvPr/>
        </p:nvGrpSpPr>
        <p:grpSpPr>
          <a:xfrm>
            <a:off x="839500" y="4104918"/>
            <a:ext cx="2305855" cy="360147"/>
            <a:chOff x="1504466" y="4939133"/>
            <a:chExt cx="2169449" cy="360147"/>
          </a:xfrm>
        </p:grpSpPr>
        <p:sp>
          <p:nvSpPr>
            <p:cNvPr id="22" name="Line 21">
              <a:extLst>
                <a:ext uri="{FF2B5EF4-FFF2-40B4-BE49-F238E27FC236}">
                  <a16:creationId xmlns:a16="http://schemas.microsoft.com/office/drawing/2014/main" id="{D3A47327-A5B7-4D7D-81B1-91A71692AFEE}"/>
                </a:ext>
              </a:extLst>
            </p:cNvPr>
            <p:cNvSpPr>
              <a:spLocks noChangeShapeType="1"/>
            </p:cNvSpPr>
            <p:nvPr/>
          </p:nvSpPr>
          <p:spPr bwMode="auto">
            <a:xfrm>
              <a:off x="3500767"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3" name="TextBox 22">
              <a:extLst>
                <a:ext uri="{FF2B5EF4-FFF2-40B4-BE49-F238E27FC236}">
                  <a16:creationId xmlns:a16="http://schemas.microsoft.com/office/drawing/2014/main" id="{70747766-F722-4515-BF15-A100F8796130}"/>
                </a:ext>
              </a:extLst>
            </p:cNvPr>
            <p:cNvSpPr txBox="1"/>
            <p:nvPr/>
          </p:nvSpPr>
          <p:spPr>
            <a:xfrm>
              <a:off x="3324990" y="5011133"/>
              <a:ext cx="348925"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100</a:t>
              </a:r>
            </a:p>
          </p:txBody>
        </p:sp>
        <p:sp>
          <p:nvSpPr>
            <p:cNvPr id="24" name="Line 21">
              <a:extLst>
                <a:ext uri="{FF2B5EF4-FFF2-40B4-BE49-F238E27FC236}">
                  <a16:creationId xmlns:a16="http://schemas.microsoft.com/office/drawing/2014/main" id="{4BFA1E76-7C4F-4E96-AB04-72FDE7330187}"/>
                </a:ext>
              </a:extLst>
            </p:cNvPr>
            <p:cNvSpPr>
              <a:spLocks noChangeShapeType="1"/>
            </p:cNvSpPr>
            <p:nvPr/>
          </p:nvSpPr>
          <p:spPr bwMode="auto">
            <a:xfrm>
              <a:off x="3114378"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5" name="TextBox 24">
              <a:extLst>
                <a:ext uri="{FF2B5EF4-FFF2-40B4-BE49-F238E27FC236}">
                  <a16:creationId xmlns:a16="http://schemas.microsoft.com/office/drawing/2014/main" id="{EEACC35F-1174-4736-A79F-DFB441B387A4}"/>
                </a:ext>
              </a:extLst>
            </p:cNvPr>
            <p:cNvSpPr txBox="1"/>
            <p:nvPr/>
          </p:nvSpPr>
          <p:spPr>
            <a:xfrm>
              <a:off x="2983559" y="5011133"/>
              <a:ext cx="255417"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80</a:t>
              </a:r>
            </a:p>
          </p:txBody>
        </p:sp>
        <p:sp>
          <p:nvSpPr>
            <p:cNvPr id="26" name="Line 21">
              <a:extLst>
                <a:ext uri="{FF2B5EF4-FFF2-40B4-BE49-F238E27FC236}">
                  <a16:creationId xmlns:a16="http://schemas.microsoft.com/office/drawing/2014/main" id="{C4810A31-CC41-4D59-9172-AA48CC3A683F}"/>
                </a:ext>
              </a:extLst>
            </p:cNvPr>
            <p:cNvSpPr>
              <a:spLocks noChangeShapeType="1"/>
            </p:cNvSpPr>
            <p:nvPr/>
          </p:nvSpPr>
          <p:spPr bwMode="auto">
            <a:xfrm>
              <a:off x="2738741"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7" name="TextBox 26">
              <a:extLst>
                <a:ext uri="{FF2B5EF4-FFF2-40B4-BE49-F238E27FC236}">
                  <a16:creationId xmlns:a16="http://schemas.microsoft.com/office/drawing/2014/main" id="{E94734E1-FBFF-4452-8867-5D4CF8AF31EB}"/>
                </a:ext>
              </a:extLst>
            </p:cNvPr>
            <p:cNvSpPr txBox="1"/>
            <p:nvPr/>
          </p:nvSpPr>
          <p:spPr>
            <a:xfrm>
              <a:off x="2607921" y="5011133"/>
              <a:ext cx="255417"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60</a:t>
              </a:r>
            </a:p>
          </p:txBody>
        </p:sp>
        <p:sp>
          <p:nvSpPr>
            <p:cNvPr id="28" name="Line 21">
              <a:extLst>
                <a:ext uri="{FF2B5EF4-FFF2-40B4-BE49-F238E27FC236}">
                  <a16:creationId xmlns:a16="http://schemas.microsoft.com/office/drawing/2014/main" id="{CF6F5FBB-969E-4A70-83CC-4A286DD0896C}"/>
                </a:ext>
              </a:extLst>
            </p:cNvPr>
            <p:cNvSpPr>
              <a:spLocks noChangeShapeType="1"/>
            </p:cNvSpPr>
            <p:nvPr/>
          </p:nvSpPr>
          <p:spPr bwMode="auto">
            <a:xfrm>
              <a:off x="2363104"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9" name="TextBox 28">
              <a:extLst>
                <a:ext uri="{FF2B5EF4-FFF2-40B4-BE49-F238E27FC236}">
                  <a16:creationId xmlns:a16="http://schemas.microsoft.com/office/drawing/2014/main" id="{6F972822-E9BA-453B-A85B-FFBDE326EE01}"/>
                </a:ext>
              </a:extLst>
            </p:cNvPr>
            <p:cNvSpPr txBox="1"/>
            <p:nvPr/>
          </p:nvSpPr>
          <p:spPr>
            <a:xfrm>
              <a:off x="2232284" y="5011133"/>
              <a:ext cx="255417"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40</a:t>
              </a:r>
            </a:p>
          </p:txBody>
        </p:sp>
        <p:sp>
          <p:nvSpPr>
            <p:cNvPr id="30" name="Line 21">
              <a:extLst>
                <a:ext uri="{FF2B5EF4-FFF2-40B4-BE49-F238E27FC236}">
                  <a16:creationId xmlns:a16="http://schemas.microsoft.com/office/drawing/2014/main" id="{36357043-72EA-4496-BAC8-D9B0AE80B4E3}"/>
                </a:ext>
              </a:extLst>
            </p:cNvPr>
            <p:cNvSpPr>
              <a:spLocks noChangeShapeType="1"/>
            </p:cNvSpPr>
            <p:nvPr/>
          </p:nvSpPr>
          <p:spPr bwMode="auto">
            <a:xfrm>
              <a:off x="1987467"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1" name="TextBox 30">
              <a:extLst>
                <a:ext uri="{FF2B5EF4-FFF2-40B4-BE49-F238E27FC236}">
                  <a16:creationId xmlns:a16="http://schemas.microsoft.com/office/drawing/2014/main" id="{3089E12E-D897-4A75-93B5-A01957DE48FC}"/>
                </a:ext>
              </a:extLst>
            </p:cNvPr>
            <p:cNvSpPr txBox="1"/>
            <p:nvPr/>
          </p:nvSpPr>
          <p:spPr>
            <a:xfrm>
              <a:off x="1856648" y="5011133"/>
              <a:ext cx="255417"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20</a:t>
              </a:r>
            </a:p>
          </p:txBody>
        </p:sp>
        <p:sp>
          <p:nvSpPr>
            <p:cNvPr id="32" name="Line 21">
              <a:extLst>
                <a:ext uri="{FF2B5EF4-FFF2-40B4-BE49-F238E27FC236}">
                  <a16:creationId xmlns:a16="http://schemas.microsoft.com/office/drawing/2014/main" id="{F340022B-E50E-47BC-BF5E-7E6112047975}"/>
                </a:ext>
              </a:extLst>
            </p:cNvPr>
            <p:cNvSpPr>
              <a:spLocks noChangeShapeType="1"/>
            </p:cNvSpPr>
            <p:nvPr/>
          </p:nvSpPr>
          <p:spPr bwMode="auto">
            <a:xfrm>
              <a:off x="1583152"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3" name="TextBox 32">
              <a:extLst>
                <a:ext uri="{FF2B5EF4-FFF2-40B4-BE49-F238E27FC236}">
                  <a16:creationId xmlns:a16="http://schemas.microsoft.com/office/drawing/2014/main" id="{757267AB-23BF-4E21-A03F-34FC32E9FB6C}"/>
                </a:ext>
              </a:extLst>
            </p:cNvPr>
            <p:cNvSpPr txBox="1"/>
            <p:nvPr/>
          </p:nvSpPr>
          <p:spPr>
            <a:xfrm>
              <a:off x="1504466" y="5011133"/>
              <a:ext cx="161909"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0</a:t>
              </a:r>
            </a:p>
          </p:txBody>
        </p:sp>
      </p:grpSp>
      <p:sp>
        <p:nvSpPr>
          <p:cNvPr id="34" name="TextBox 33">
            <a:extLst>
              <a:ext uri="{FF2B5EF4-FFF2-40B4-BE49-F238E27FC236}">
                <a16:creationId xmlns:a16="http://schemas.microsoft.com/office/drawing/2014/main" id="{7DF3C10D-9043-40F4-B6C0-88A5BEB4A76A}"/>
              </a:ext>
            </a:extLst>
          </p:cNvPr>
          <p:cNvSpPr txBox="1"/>
          <p:nvPr/>
        </p:nvSpPr>
        <p:spPr>
          <a:xfrm>
            <a:off x="1038579" y="4391303"/>
            <a:ext cx="1869423" cy="307777"/>
          </a:xfrm>
          <a:prstGeom prst="rect">
            <a:avLst/>
          </a:prstGeom>
          <a:noFill/>
        </p:spPr>
        <p:txBody>
          <a:bodyPr wrap="none" rtlCol="0">
            <a:spAutoFit/>
          </a:bodyPr>
          <a:lstStyle/>
          <a:p>
            <a:r>
              <a:rPr lang="ja-JP" sz="1400">
                <a:solidFill>
                  <a:schemeClr val="tx1"/>
                </a:solidFill>
              </a:rPr>
              <a:t>100% - 特異度、%</a:t>
            </a:r>
          </a:p>
        </p:txBody>
      </p:sp>
      <p:sp>
        <p:nvSpPr>
          <p:cNvPr id="35" name="TextBox 34">
            <a:extLst>
              <a:ext uri="{FF2B5EF4-FFF2-40B4-BE49-F238E27FC236}">
                <a16:creationId xmlns:a16="http://schemas.microsoft.com/office/drawing/2014/main" id="{C336F816-5779-47FA-9DED-7A83A149AF54}"/>
              </a:ext>
            </a:extLst>
          </p:cNvPr>
          <p:cNvSpPr txBox="1"/>
          <p:nvPr/>
        </p:nvSpPr>
        <p:spPr>
          <a:xfrm>
            <a:off x="1154191" y="1691142"/>
            <a:ext cx="1938351" cy="338554"/>
          </a:xfrm>
          <a:prstGeom prst="rect">
            <a:avLst/>
          </a:prstGeom>
          <a:noFill/>
        </p:spPr>
        <p:txBody>
          <a:bodyPr wrap="none" rtlCol="0">
            <a:spAutoFit/>
          </a:bodyPr>
          <a:lstStyle/>
          <a:p>
            <a:r>
              <a:rPr lang="ja-JP" sz="1600" b="1">
                <a:solidFill>
                  <a:schemeClr val="tx1"/>
                </a:solidFill>
              </a:rPr>
              <a:t>均等性とEFSの関係</a:t>
            </a:r>
          </a:p>
        </p:txBody>
      </p:sp>
      <p:sp>
        <p:nvSpPr>
          <p:cNvPr id="36" name="Graphic 45">
            <a:extLst>
              <a:ext uri="{FF2B5EF4-FFF2-40B4-BE49-F238E27FC236}">
                <a16:creationId xmlns:a16="http://schemas.microsoft.com/office/drawing/2014/main" id="{658BC00E-0B41-4E80-B984-EFECE43F8937}"/>
              </a:ext>
            </a:extLst>
          </p:cNvPr>
          <p:cNvSpPr/>
          <p:nvPr/>
        </p:nvSpPr>
        <p:spPr>
          <a:xfrm>
            <a:off x="896644" y="2073702"/>
            <a:ext cx="2062172" cy="1520933"/>
          </a:xfrm>
          <a:custGeom>
            <a:avLst/>
            <a:gdLst>
              <a:gd name="connsiteX0" fmla="*/ 0 w 2502846"/>
              <a:gd name="connsiteY0" fmla="*/ 1839135 h 1839134"/>
              <a:gd name="connsiteX1" fmla="*/ 531982 w 2502846"/>
              <a:gd name="connsiteY1" fmla="*/ 1839135 h 1839134"/>
              <a:gd name="connsiteX2" fmla="*/ 531982 w 2502846"/>
              <a:gd name="connsiteY2" fmla="*/ 1423683 h 1839134"/>
              <a:gd name="connsiteX3" fmla="*/ 704242 w 2502846"/>
              <a:gd name="connsiteY3" fmla="*/ 1423683 h 1839134"/>
              <a:gd name="connsiteX4" fmla="*/ 704242 w 2502846"/>
              <a:gd name="connsiteY4" fmla="*/ 1114625 h 1839134"/>
              <a:gd name="connsiteX5" fmla="*/ 881569 w 2502846"/>
              <a:gd name="connsiteY5" fmla="*/ 1114625 h 1839134"/>
              <a:gd name="connsiteX6" fmla="*/ 881569 w 2502846"/>
              <a:gd name="connsiteY6" fmla="*/ 486383 h 1839134"/>
              <a:gd name="connsiteX7" fmla="*/ 1261558 w 2502846"/>
              <a:gd name="connsiteY7" fmla="*/ 486383 h 1839134"/>
              <a:gd name="connsiteX8" fmla="*/ 1261558 w 2502846"/>
              <a:gd name="connsiteY8" fmla="*/ 324255 h 1839134"/>
              <a:gd name="connsiteX9" fmla="*/ 1783404 w 2502846"/>
              <a:gd name="connsiteY9" fmla="*/ 324255 h 1839134"/>
              <a:gd name="connsiteX10" fmla="*/ 1783404 w 2502846"/>
              <a:gd name="connsiteY10" fmla="*/ 167194 h 1839134"/>
              <a:gd name="connsiteX11" fmla="*/ 2112731 w 2502846"/>
              <a:gd name="connsiteY11" fmla="*/ 167194 h 1839134"/>
              <a:gd name="connsiteX12" fmla="*/ 2112731 w 2502846"/>
              <a:gd name="connsiteY12" fmla="*/ 81064 h 1839134"/>
              <a:gd name="connsiteX13" fmla="*/ 2305250 w 2502846"/>
              <a:gd name="connsiteY13" fmla="*/ 81064 h 1839134"/>
              <a:gd name="connsiteX14" fmla="*/ 2305250 w 2502846"/>
              <a:gd name="connsiteY14" fmla="*/ 0 h 1839134"/>
              <a:gd name="connsiteX15" fmla="*/ 2502846 w 2502846"/>
              <a:gd name="connsiteY15" fmla="*/ 0 h 183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02846" h="1839134">
                <a:moveTo>
                  <a:pt x="0" y="1839135"/>
                </a:moveTo>
                <a:lnTo>
                  <a:pt x="531982" y="1839135"/>
                </a:lnTo>
                <a:lnTo>
                  <a:pt x="531982" y="1423683"/>
                </a:lnTo>
                <a:lnTo>
                  <a:pt x="704242" y="1423683"/>
                </a:lnTo>
                <a:lnTo>
                  <a:pt x="704242" y="1114625"/>
                </a:lnTo>
                <a:lnTo>
                  <a:pt x="881569" y="1114625"/>
                </a:lnTo>
                <a:lnTo>
                  <a:pt x="881569" y="486383"/>
                </a:lnTo>
                <a:lnTo>
                  <a:pt x="1261558" y="486383"/>
                </a:lnTo>
                <a:lnTo>
                  <a:pt x="1261558" y="324255"/>
                </a:lnTo>
                <a:lnTo>
                  <a:pt x="1783404" y="324255"/>
                </a:lnTo>
                <a:lnTo>
                  <a:pt x="1783404" y="167194"/>
                </a:lnTo>
                <a:lnTo>
                  <a:pt x="2112731" y="167194"/>
                </a:lnTo>
                <a:lnTo>
                  <a:pt x="2112731" y="81064"/>
                </a:lnTo>
                <a:lnTo>
                  <a:pt x="2305250" y="81064"/>
                </a:lnTo>
                <a:lnTo>
                  <a:pt x="2305250" y="0"/>
                </a:lnTo>
                <a:lnTo>
                  <a:pt x="2502846" y="0"/>
                </a:lnTo>
              </a:path>
            </a:pathLst>
          </a:custGeom>
          <a:noFill/>
          <a:ln w="19050" cap="flat">
            <a:solidFill>
              <a:schemeClr val="accent1"/>
            </a:solidFill>
            <a:prstDash val="solid"/>
            <a:miter/>
          </a:ln>
        </p:spPr>
        <p:txBody>
          <a:bodyPr rtlCol="0" anchor="ctr"/>
          <a:lstStyle/>
          <a:p>
            <a:endParaRPr lang="en-GB" sz="1400"/>
          </a:p>
        </p:txBody>
      </p:sp>
      <p:cxnSp>
        <p:nvCxnSpPr>
          <p:cNvPr id="37" name="Straight Connector 36">
            <a:extLst>
              <a:ext uri="{FF2B5EF4-FFF2-40B4-BE49-F238E27FC236}">
                <a16:creationId xmlns:a16="http://schemas.microsoft.com/office/drawing/2014/main" id="{96DD37CE-E924-448E-A510-E53B1F57419B}"/>
              </a:ext>
            </a:extLst>
          </p:cNvPr>
          <p:cNvCxnSpPr>
            <a:stCxn id="6" idx="1"/>
            <a:endCxn id="36" idx="15"/>
          </p:cNvCxnSpPr>
          <p:nvPr/>
        </p:nvCxnSpPr>
        <p:spPr>
          <a:xfrm flipV="1">
            <a:off x="927817" y="2073702"/>
            <a:ext cx="2030999" cy="2020535"/>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8A83B032-61C0-4A88-8D4C-DD72EA044741}"/>
              </a:ext>
            </a:extLst>
          </p:cNvPr>
          <p:cNvSpPr txBox="1"/>
          <p:nvPr/>
        </p:nvSpPr>
        <p:spPr>
          <a:xfrm>
            <a:off x="1854028" y="3676150"/>
            <a:ext cx="1016625" cy="307777"/>
          </a:xfrm>
          <a:prstGeom prst="rect">
            <a:avLst/>
          </a:prstGeom>
          <a:noFill/>
        </p:spPr>
        <p:txBody>
          <a:bodyPr wrap="none" rtlCol="0">
            <a:spAutoFit/>
          </a:bodyPr>
          <a:lstStyle/>
          <a:p>
            <a:r>
              <a:rPr lang="ja-JP" sz="1400">
                <a:solidFill>
                  <a:schemeClr val="tx1"/>
                </a:solidFill>
              </a:rPr>
              <a:t>AUC=0.70</a:t>
            </a:r>
          </a:p>
        </p:txBody>
      </p:sp>
      <p:grpSp>
        <p:nvGrpSpPr>
          <p:cNvPr id="191" name="Group 190"/>
          <p:cNvGrpSpPr/>
          <p:nvPr/>
        </p:nvGrpSpPr>
        <p:grpSpPr>
          <a:xfrm>
            <a:off x="3393871" y="1691142"/>
            <a:ext cx="4288574" cy="3586052"/>
            <a:chOff x="3049406" y="1691142"/>
            <a:chExt cx="4288574" cy="3586052"/>
          </a:xfrm>
        </p:grpSpPr>
        <p:sp>
          <p:nvSpPr>
            <p:cNvPr id="39" name="Freeform 21">
              <a:extLst>
                <a:ext uri="{FF2B5EF4-FFF2-40B4-BE49-F238E27FC236}">
                  <a16:creationId xmlns:a16="http://schemas.microsoft.com/office/drawing/2014/main" id="{3E538679-E159-412A-A88F-E74DB87D0779}"/>
                </a:ext>
              </a:extLst>
            </p:cNvPr>
            <p:cNvSpPr>
              <a:spLocks/>
            </p:cNvSpPr>
            <p:nvPr/>
          </p:nvSpPr>
          <p:spPr bwMode="auto">
            <a:xfrm>
              <a:off x="4139542" y="2219348"/>
              <a:ext cx="3018342" cy="18728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0" name="TextBox 39">
              <a:extLst>
                <a:ext uri="{FF2B5EF4-FFF2-40B4-BE49-F238E27FC236}">
                  <a16:creationId xmlns:a16="http://schemas.microsoft.com/office/drawing/2014/main" id="{EF7F6406-F599-4E6C-991A-8AAB1541653D}"/>
                </a:ext>
              </a:extLst>
            </p:cNvPr>
            <p:cNvSpPr txBox="1"/>
            <p:nvPr/>
          </p:nvSpPr>
          <p:spPr>
            <a:xfrm>
              <a:off x="4745637" y="1691142"/>
              <a:ext cx="1715534" cy="338554"/>
            </a:xfrm>
            <a:prstGeom prst="rect">
              <a:avLst/>
            </a:prstGeom>
            <a:noFill/>
          </p:spPr>
          <p:txBody>
            <a:bodyPr wrap="none" rtlCol="0">
              <a:spAutoFit/>
            </a:bodyPr>
            <a:lstStyle/>
            <a:p>
              <a:r>
                <a:rPr lang="ja-JP" sz="1600" b="1">
                  <a:solidFill>
                    <a:schemeClr val="tx1"/>
                  </a:solidFill>
                </a:rPr>
                <a:t>全体的生存</a:t>
              </a:r>
            </a:p>
          </p:txBody>
        </p:sp>
        <p:grpSp>
          <p:nvGrpSpPr>
            <p:cNvPr id="41" name="Group 40">
              <a:extLst>
                <a:ext uri="{FF2B5EF4-FFF2-40B4-BE49-F238E27FC236}">
                  <a16:creationId xmlns:a16="http://schemas.microsoft.com/office/drawing/2014/main" id="{9FFDEB9E-AF57-465A-8504-CF71B9028A88}"/>
                </a:ext>
              </a:extLst>
            </p:cNvPr>
            <p:cNvGrpSpPr/>
            <p:nvPr/>
          </p:nvGrpSpPr>
          <p:grpSpPr>
            <a:xfrm>
              <a:off x="3409493" y="2044509"/>
              <a:ext cx="740081" cy="2198193"/>
              <a:chOff x="6188892" y="1497836"/>
              <a:chExt cx="740081" cy="2375417"/>
            </a:xfrm>
          </p:grpSpPr>
          <p:sp>
            <p:nvSpPr>
              <p:cNvPr id="42" name="Line 7">
                <a:extLst>
                  <a:ext uri="{FF2B5EF4-FFF2-40B4-BE49-F238E27FC236}">
                    <a16:creationId xmlns:a16="http://schemas.microsoft.com/office/drawing/2014/main" id="{74E2EA69-6230-4B1F-B5DA-C996D6179A89}"/>
                  </a:ext>
                </a:extLst>
              </p:cNvPr>
              <p:cNvSpPr>
                <a:spLocks noChangeShapeType="1"/>
              </p:cNvSpPr>
              <p:nvPr/>
            </p:nvSpPr>
            <p:spPr bwMode="auto">
              <a:xfrm>
                <a:off x="6842739" y="166497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3" name="Line 8">
                <a:extLst>
                  <a:ext uri="{FF2B5EF4-FFF2-40B4-BE49-F238E27FC236}">
                    <a16:creationId xmlns:a16="http://schemas.microsoft.com/office/drawing/2014/main" id="{99FAC543-1CF0-47E6-AFE3-84A9336E8085}"/>
                  </a:ext>
                </a:extLst>
              </p:cNvPr>
              <p:cNvSpPr>
                <a:spLocks noChangeShapeType="1"/>
              </p:cNvSpPr>
              <p:nvPr/>
            </p:nvSpPr>
            <p:spPr bwMode="auto">
              <a:xfrm>
                <a:off x="6842739" y="216373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4" name="Line 9">
                <a:extLst>
                  <a:ext uri="{FF2B5EF4-FFF2-40B4-BE49-F238E27FC236}">
                    <a16:creationId xmlns:a16="http://schemas.microsoft.com/office/drawing/2014/main" id="{1309671C-DB3B-4F82-A676-F55A39F3B3E0}"/>
                  </a:ext>
                </a:extLst>
              </p:cNvPr>
              <p:cNvSpPr>
                <a:spLocks noChangeShapeType="1"/>
              </p:cNvSpPr>
              <p:nvPr/>
            </p:nvSpPr>
            <p:spPr bwMode="auto">
              <a:xfrm>
                <a:off x="6842739" y="267861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5" name="Line 10">
                <a:extLst>
                  <a:ext uri="{FF2B5EF4-FFF2-40B4-BE49-F238E27FC236}">
                    <a16:creationId xmlns:a16="http://schemas.microsoft.com/office/drawing/2014/main" id="{66C555E4-4A18-45DF-85A9-8C6292E417F1}"/>
                  </a:ext>
                </a:extLst>
              </p:cNvPr>
              <p:cNvSpPr>
                <a:spLocks noChangeShapeType="1"/>
              </p:cNvSpPr>
              <p:nvPr/>
            </p:nvSpPr>
            <p:spPr bwMode="auto">
              <a:xfrm>
                <a:off x="6842739" y="318274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6" name="Line 11">
                <a:extLst>
                  <a:ext uri="{FF2B5EF4-FFF2-40B4-BE49-F238E27FC236}">
                    <a16:creationId xmlns:a16="http://schemas.microsoft.com/office/drawing/2014/main" id="{B2D33560-C35B-47B4-97FB-56973B02B01E}"/>
                  </a:ext>
                </a:extLst>
              </p:cNvPr>
              <p:cNvSpPr>
                <a:spLocks noChangeShapeType="1"/>
              </p:cNvSpPr>
              <p:nvPr/>
            </p:nvSpPr>
            <p:spPr bwMode="auto">
              <a:xfrm>
                <a:off x="6842739" y="371284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7" name="TextBox 46">
                <a:extLst>
                  <a:ext uri="{FF2B5EF4-FFF2-40B4-BE49-F238E27FC236}">
                    <a16:creationId xmlns:a16="http://schemas.microsoft.com/office/drawing/2014/main" id="{00661439-48CE-4103-A97D-2436061A3909}"/>
                  </a:ext>
                </a:extLst>
              </p:cNvPr>
              <p:cNvSpPr txBox="1"/>
              <p:nvPr/>
            </p:nvSpPr>
            <p:spPr>
              <a:xfrm rot="16200000">
                <a:off x="5962381" y="2534671"/>
                <a:ext cx="760800"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OS、%</a:t>
                </a:r>
              </a:p>
            </p:txBody>
          </p:sp>
          <p:sp>
            <p:nvSpPr>
              <p:cNvPr id="48" name="TextBox 47">
                <a:extLst>
                  <a:ext uri="{FF2B5EF4-FFF2-40B4-BE49-F238E27FC236}">
                    <a16:creationId xmlns:a16="http://schemas.microsoft.com/office/drawing/2014/main" id="{E71405E9-6ABD-4E77-81CE-55F71ABFF5FA}"/>
                  </a:ext>
                </a:extLst>
              </p:cNvPr>
              <p:cNvSpPr txBox="1"/>
              <p:nvPr/>
            </p:nvSpPr>
            <p:spPr>
              <a:xfrm>
                <a:off x="6367233" y="1497836"/>
                <a:ext cx="482824" cy="332590"/>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100</a:t>
                </a:r>
              </a:p>
            </p:txBody>
          </p:sp>
          <p:sp>
            <p:nvSpPr>
              <p:cNvPr id="49" name="TextBox 48">
                <a:extLst>
                  <a:ext uri="{FF2B5EF4-FFF2-40B4-BE49-F238E27FC236}">
                    <a16:creationId xmlns:a16="http://schemas.microsoft.com/office/drawing/2014/main" id="{A1E7DD11-78E6-4095-98C3-BF2F42AB75F4}"/>
                  </a:ext>
                </a:extLst>
              </p:cNvPr>
              <p:cNvSpPr txBox="1"/>
              <p:nvPr/>
            </p:nvSpPr>
            <p:spPr>
              <a:xfrm>
                <a:off x="6466618" y="2511020"/>
                <a:ext cx="383439" cy="332590"/>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50</a:t>
                </a:r>
              </a:p>
            </p:txBody>
          </p:sp>
          <p:sp>
            <p:nvSpPr>
              <p:cNvPr id="50" name="TextBox 49">
                <a:extLst>
                  <a:ext uri="{FF2B5EF4-FFF2-40B4-BE49-F238E27FC236}">
                    <a16:creationId xmlns:a16="http://schemas.microsoft.com/office/drawing/2014/main" id="{3E4E12D0-5120-4D6D-8F2B-FEA45DC2DF3F}"/>
                  </a:ext>
                </a:extLst>
              </p:cNvPr>
              <p:cNvSpPr txBox="1"/>
              <p:nvPr/>
            </p:nvSpPr>
            <p:spPr>
              <a:xfrm>
                <a:off x="6566013" y="3540666"/>
                <a:ext cx="284052" cy="33258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a:t>
                </a:r>
              </a:p>
            </p:txBody>
          </p:sp>
        </p:grpSp>
        <p:grpSp>
          <p:nvGrpSpPr>
            <p:cNvPr id="51" name="Group 50">
              <a:extLst>
                <a:ext uri="{FF2B5EF4-FFF2-40B4-BE49-F238E27FC236}">
                  <a16:creationId xmlns:a16="http://schemas.microsoft.com/office/drawing/2014/main" id="{34DE3D48-2BC7-4E49-9A9C-A68B5AD3C513}"/>
                </a:ext>
              </a:extLst>
            </p:cNvPr>
            <p:cNvGrpSpPr/>
            <p:nvPr/>
          </p:nvGrpSpPr>
          <p:grpSpPr>
            <a:xfrm>
              <a:off x="4060012" y="4084449"/>
              <a:ext cx="3237830" cy="360147"/>
              <a:chOff x="1567375" y="5349582"/>
              <a:chExt cx="1204451" cy="360147"/>
            </a:xfrm>
          </p:grpSpPr>
          <p:sp>
            <p:nvSpPr>
              <p:cNvPr id="52" name="Line 21">
                <a:extLst>
                  <a:ext uri="{FF2B5EF4-FFF2-40B4-BE49-F238E27FC236}">
                    <a16:creationId xmlns:a16="http://schemas.microsoft.com/office/drawing/2014/main" id="{F53C9E0D-FA11-4DCC-A6F7-8B4FBE571D69}"/>
                  </a:ext>
                </a:extLst>
              </p:cNvPr>
              <p:cNvSpPr>
                <a:spLocks noChangeShapeType="1"/>
              </p:cNvSpPr>
              <p:nvPr/>
            </p:nvSpPr>
            <p:spPr bwMode="auto">
              <a:xfrm>
                <a:off x="2721609" y="53495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53" name="TextBox 52">
                <a:extLst>
                  <a:ext uri="{FF2B5EF4-FFF2-40B4-BE49-F238E27FC236}">
                    <a16:creationId xmlns:a16="http://schemas.microsoft.com/office/drawing/2014/main" id="{E37EF654-F14C-46C0-BC30-CAC342A52E75}"/>
                  </a:ext>
                </a:extLst>
              </p:cNvPr>
              <p:cNvSpPr txBox="1"/>
              <p:nvPr/>
            </p:nvSpPr>
            <p:spPr>
              <a:xfrm>
                <a:off x="2670839" y="5421582"/>
                <a:ext cx="100987"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60</a:t>
                </a:r>
              </a:p>
            </p:txBody>
          </p:sp>
          <p:sp>
            <p:nvSpPr>
              <p:cNvPr id="54" name="Line 21">
                <a:extLst>
                  <a:ext uri="{FF2B5EF4-FFF2-40B4-BE49-F238E27FC236}">
                    <a16:creationId xmlns:a16="http://schemas.microsoft.com/office/drawing/2014/main" id="{5B071B30-3F63-4438-9AF2-E40DB49F5A0F}"/>
                  </a:ext>
                </a:extLst>
              </p:cNvPr>
              <p:cNvSpPr>
                <a:spLocks noChangeShapeType="1"/>
              </p:cNvSpPr>
              <p:nvPr/>
            </p:nvSpPr>
            <p:spPr bwMode="auto">
              <a:xfrm>
                <a:off x="2353769" y="53495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55" name="TextBox 54">
                <a:extLst>
                  <a:ext uri="{FF2B5EF4-FFF2-40B4-BE49-F238E27FC236}">
                    <a16:creationId xmlns:a16="http://schemas.microsoft.com/office/drawing/2014/main" id="{7C0041C0-7C06-4F06-B854-9BDC601CF9DC}"/>
                  </a:ext>
                </a:extLst>
              </p:cNvPr>
              <p:cNvSpPr txBox="1"/>
              <p:nvPr/>
            </p:nvSpPr>
            <p:spPr>
              <a:xfrm>
                <a:off x="2300164" y="5421582"/>
                <a:ext cx="100987"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40</a:t>
                </a:r>
              </a:p>
            </p:txBody>
          </p:sp>
          <p:sp>
            <p:nvSpPr>
              <p:cNvPr id="56" name="Line 21">
                <a:extLst>
                  <a:ext uri="{FF2B5EF4-FFF2-40B4-BE49-F238E27FC236}">
                    <a16:creationId xmlns:a16="http://schemas.microsoft.com/office/drawing/2014/main" id="{081C74D4-733C-452E-8BF7-BBED6DFDA4D6}"/>
                  </a:ext>
                </a:extLst>
              </p:cNvPr>
              <p:cNvSpPr>
                <a:spLocks noChangeShapeType="1"/>
              </p:cNvSpPr>
              <p:nvPr/>
            </p:nvSpPr>
            <p:spPr bwMode="auto">
              <a:xfrm>
                <a:off x="1978132" y="53495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57" name="TextBox 56">
                <a:extLst>
                  <a:ext uri="{FF2B5EF4-FFF2-40B4-BE49-F238E27FC236}">
                    <a16:creationId xmlns:a16="http://schemas.microsoft.com/office/drawing/2014/main" id="{9C8E5E29-FFFA-4B47-BDF4-8BBBAE5C02E2}"/>
                  </a:ext>
                </a:extLst>
              </p:cNvPr>
              <p:cNvSpPr txBox="1"/>
              <p:nvPr/>
            </p:nvSpPr>
            <p:spPr>
              <a:xfrm>
                <a:off x="1924528" y="5421582"/>
                <a:ext cx="100987"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20</a:t>
                </a:r>
              </a:p>
            </p:txBody>
          </p:sp>
          <p:sp>
            <p:nvSpPr>
              <p:cNvPr id="58" name="Line 21">
                <a:extLst>
                  <a:ext uri="{FF2B5EF4-FFF2-40B4-BE49-F238E27FC236}">
                    <a16:creationId xmlns:a16="http://schemas.microsoft.com/office/drawing/2014/main" id="{E983913C-50BB-417D-BF14-B225C14BD124}"/>
                  </a:ext>
                </a:extLst>
              </p:cNvPr>
              <p:cNvSpPr>
                <a:spLocks noChangeShapeType="1"/>
              </p:cNvSpPr>
              <p:nvPr/>
            </p:nvSpPr>
            <p:spPr bwMode="auto">
              <a:xfrm>
                <a:off x="1602495" y="53495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59" name="TextBox 58">
                <a:extLst>
                  <a:ext uri="{FF2B5EF4-FFF2-40B4-BE49-F238E27FC236}">
                    <a16:creationId xmlns:a16="http://schemas.microsoft.com/office/drawing/2014/main" id="{4966CF54-6CA6-4E05-A9F5-39CFF16930FD}"/>
                  </a:ext>
                </a:extLst>
              </p:cNvPr>
              <p:cNvSpPr txBox="1"/>
              <p:nvPr/>
            </p:nvSpPr>
            <p:spPr>
              <a:xfrm>
                <a:off x="1567375" y="5421582"/>
                <a:ext cx="64016"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0</a:t>
                </a:r>
              </a:p>
            </p:txBody>
          </p:sp>
        </p:grpSp>
        <p:sp>
          <p:nvSpPr>
            <p:cNvPr id="60" name="TextBox 59">
              <a:extLst>
                <a:ext uri="{FF2B5EF4-FFF2-40B4-BE49-F238E27FC236}">
                  <a16:creationId xmlns:a16="http://schemas.microsoft.com/office/drawing/2014/main" id="{B8B9462B-CECC-4719-B1D5-EC49B700C303}"/>
                </a:ext>
              </a:extLst>
            </p:cNvPr>
            <p:cNvSpPr txBox="1"/>
            <p:nvPr/>
          </p:nvSpPr>
          <p:spPr>
            <a:xfrm>
              <a:off x="5090124" y="4347450"/>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経過期間、月</a:t>
              </a:r>
            </a:p>
          </p:txBody>
        </p:sp>
        <p:sp>
          <p:nvSpPr>
            <p:cNvPr id="61" name="TextBox 60">
              <a:extLst>
                <a:ext uri="{FF2B5EF4-FFF2-40B4-BE49-F238E27FC236}">
                  <a16:creationId xmlns:a16="http://schemas.microsoft.com/office/drawing/2014/main" id="{861A4439-FB9E-4B6A-8935-4CD20644B9E7}"/>
                </a:ext>
              </a:extLst>
            </p:cNvPr>
            <p:cNvSpPr txBox="1"/>
            <p:nvPr/>
          </p:nvSpPr>
          <p:spPr>
            <a:xfrm>
              <a:off x="4264343" y="3676150"/>
              <a:ext cx="636713" cy="307777"/>
            </a:xfrm>
            <a:prstGeom prst="rect">
              <a:avLst/>
            </a:prstGeom>
            <a:noFill/>
          </p:spPr>
          <p:txBody>
            <a:bodyPr wrap="none" rtlCol="0">
              <a:spAutoFit/>
            </a:bodyPr>
            <a:lstStyle/>
            <a:p>
              <a:r>
                <a:rPr lang="ja-JP" sz="1400">
                  <a:solidFill>
                    <a:schemeClr val="tx1"/>
                  </a:solidFill>
                </a:rPr>
                <a:t>p=0.3</a:t>
              </a:r>
            </a:p>
          </p:txBody>
        </p:sp>
        <p:sp>
          <p:nvSpPr>
            <p:cNvPr id="62" name="TextBox 61">
              <a:extLst>
                <a:ext uri="{FF2B5EF4-FFF2-40B4-BE49-F238E27FC236}">
                  <a16:creationId xmlns:a16="http://schemas.microsoft.com/office/drawing/2014/main" id="{6C32D7AB-A4CA-4590-8717-C941DD3A2C7D}"/>
                </a:ext>
              </a:extLst>
            </p:cNvPr>
            <p:cNvSpPr txBox="1"/>
            <p:nvPr/>
          </p:nvSpPr>
          <p:spPr>
            <a:xfrm>
              <a:off x="3049406" y="4454107"/>
              <a:ext cx="990977" cy="307777"/>
            </a:xfrm>
            <a:prstGeom prst="rect">
              <a:avLst/>
            </a:prstGeom>
            <a:noFill/>
          </p:spPr>
          <p:txBody>
            <a:bodyPr wrap="none" rtlCol="0">
              <a:spAutoFit/>
            </a:bodyPr>
            <a:lstStyle/>
            <a:p>
              <a:r>
                <a:rPr lang="ja-JP" sz="1400">
                  <a:solidFill>
                    <a:schemeClr val="tx1"/>
                  </a:solidFill>
                </a:rPr>
                <a:t>リスク有患者数</a:t>
              </a:r>
            </a:p>
          </p:txBody>
        </p:sp>
        <p:grpSp>
          <p:nvGrpSpPr>
            <p:cNvPr id="64" name="Group 63">
              <a:extLst>
                <a:ext uri="{FF2B5EF4-FFF2-40B4-BE49-F238E27FC236}">
                  <a16:creationId xmlns:a16="http://schemas.microsoft.com/office/drawing/2014/main" id="{4F8523F7-A0F3-4B95-B6DC-DCB5F9EF12AC}"/>
                </a:ext>
              </a:extLst>
            </p:cNvPr>
            <p:cNvGrpSpPr/>
            <p:nvPr/>
          </p:nvGrpSpPr>
          <p:grpSpPr>
            <a:xfrm>
              <a:off x="3406989" y="4644072"/>
              <a:ext cx="2820034" cy="633122"/>
              <a:chOff x="3406989" y="4569424"/>
              <a:chExt cx="2820034" cy="633122"/>
            </a:xfrm>
          </p:grpSpPr>
          <p:grpSp>
            <p:nvGrpSpPr>
              <p:cNvPr id="66" name="Group 65">
                <a:extLst>
                  <a:ext uri="{FF2B5EF4-FFF2-40B4-BE49-F238E27FC236}">
                    <a16:creationId xmlns:a16="http://schemas.microsoft.com/office/drawing/2014/main" id="{2498FEB8-5BCB-4698-A12D-6D690309E6A4}"/>
                  </a:ext>
                </a:extLst>
              </p:cNvPr>
              <p:cNvGrpSpPr/>
              <p:nvPr/>
            </p:nvGrpSpPr>
            <p:grpSpPr>
              <a:xfrm>
                <a:off x="4011273" y="4569424"/>
                <a:ext cx="2215749" cy="288158"/>
                <a:chOff x="4343407" y="5830878"/>
                <a:chExt cx="1734747" cy="227192"/>
              </a:xfrm>
            </p:grpSpPr>
            <p:sp>
              <p:nvSpPr>
                <p:cNvPr id="75" name="TextBox 74">
                  <a:extLst>
                    <a:ext uri="{FF2B5EF4-FFF2-40B4-BE49-F238E27FC236}">
                      <a16:creationId xmlns:a16="http://schemas.microsoft.com/office/drawing/2014/main" id="{6B8B2344-0352-4101-99DE-E19D93DAB677}"/>
                    </a:ext>
                  </a:extLst>
                </p:cNvPr>
                <p:cNvSpPr txBox="1"/>
                <p:nvPr/>
              </p:nvSpPr>
              <p:spPr>
                <a:xfrm>
                  <a:off x="5943423" y="5830887"/>
                  <a:ext cx="134731" cy="227183"/>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7</a:t>
                  </a:r>
                </a:p>
              </p:txBody>
            </p:sp>
            <p:sp>
              <p:nvSpPr>
                <p:cNvPr id="76" name="TextBox 75">
                  <a:extLst>
                    <a:ext uri="{FF2B5EF4-FFF2-40B4-BE49-F238E27FC236}">
                      <a16:creationId xmlns:a16="http://schemas.microsoft.com/office/drawing/2014/main" id="{007835C5-84F5-4BB4-8CF9-6B00C9B2DDCE}"/>
                    </a:ext>
                  </a:extLst>
                </p:cNvPr>
                <p:cNvSpPr txBox="1"/>
                <p:nvPr/>
              </p:nvSpPr>
              <p:spPr>
                <a:xfrm>
                  <a:off x="5523262" y="5830887"/>
                  <a:ext cx="212542" cy="227183"/>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14</a:t>
                  </a:r>
                </a:p>
              </p:txBody>
            </p:sp>
            <p:sp>
              <p:nvSpPr>
                <p:cNvPr id="77" name="TextBox 76">
                  <a:extLst>
                    <a:ext uri="{FF2B5EF4-FFF2-40B4-BE49-F238E27FC236}">
                      <a16:creationId xmlns:a16="http://schemas.microsoft.com/office/drawing/2014/main" id="{1E1F2BD4-14FF-4A98-A18B-05A991976C17}"/>
                    </a:ext>
                  </a:extLst>
                </p:cNvPr>
                <p:cNvSpPr txBox="1"/>
                <p:nvPr/>
              </p:nvSpPr>
              <p:spPr>
                <a:xfrm>
                  <a:off x="5123499" y="5830887"/>
                  <a:ext cx="212543" cy="227183"/>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21</a:t>
                  </a:r>
                </a:p>
              </p:txBody>
            </p:sp>
            <p:sp>
              <p:nvSpPr>
                <p:cNvPr id="78" name="TextBox 77">
                  <a:extLst>
                    <a:ext uri="{FF2B5EF4-FFF2-40B4-BE49-F238E27FC236}">
                      <a16:creationId xmlns:a16="http://schemas.microsoft.com/office/drawing/2014/main" id="{8AD72E95-E2BD-4407-A1FE-4A3201E30040}"/>
                    </a:ext>
                  </a:extLst>
                </p:cNvPr>
                <p:cNvSpPr txBox="1"/>
                <p:nvPr/>
              </p:nvSpPr>
              <p:spPr>
                <a:xfrm>
                  <a:off x="4733030" y="5830887"/>
                  <a:ext cx="212542" cy="227183"/>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28</a:t>
                  </a:r>
                </a:p>
              </p:txBody>
            </p:sp>
            <p:sp>
              <p:nvSpPr>
                <p:cNvPr id="79" name="TextBox 78">
                  <a:extLst>
                    <a:ext uri="{FF2B5EF4-FFF2-40B4-BE49-F238E27FC236}">
                      <a16:creationId xmlns:a16="http://schemas.microsoft.com/office/drawing/2014/main" id="{E7AEC702-E0CB-47C9-BB0D-6BEAF9CBFC8D}"/>
                    </a:ext>
                  </a:extLst>
                </p:cNvPr>
                <p:cNvSpPr txBox="1"/>
                <p:nvPr/>
              </p:nvSpPr>
              <p:spPr>
                <a:xfrm>
                  <a:off x="4343407" y="5830878"/>
                  <a:ext cx="212542" cy="227183"/>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28</a:t>
                  </a:r>
                </a:p>
              </p:txBody>
            </p:sp>
          </p:grpSp>
          <p:grpSp>
            <p:nvGrpSpPr>
              <p:cNvPr id="67" name="Group 66">
                <a:extLst>
                  <a:ext uri="{FF2B5EF4-FFF2-40B4-BE49-F238E27FC236}">
                    <a16:creationId xmlns:a16="http://schemas.microsoft.com/office/drawing/2014/main" id="{9CEDC7B7-6822-48E5-A750-AC378C4B94A9}"/>
                  </a:ext>
                </a:extLst>
              </p:cNvPr>
              <p:cNvGrpSpPr/>
              <p:nvPr/>
            </p:nvGrpSpPr>
            <p:grpSpPr>
              <a:xfrm>
                <a:off x="4031355" y="4904587"/>
                <a:ext cx="2195668" cy="288167"/>
                <a:chOff x="4359129" y="5838605"/>
                <a:chExt cx="1719025" cy="227198"/>
              </a:xfrm>
            </p:grpSpPr>
            <p:sp>
              <p:nvSpPr>
                <p:cNvPr id="70" name="TextBox 69">
                  <a:extLst>
                    <a:ext uri="{FF2B5EF4-FFF2-40B4-BE49-F238E27FC236}">
                      <a16:creationId xmlns:a16="http://schemas.microsoft.com/office/drawing/2014/main" id="{54685C4F-1ADA-49E7-AB6F-E30167503BFE}"/>
                    </a:ext>
                  </a:extLst>
                </p:cNvPr>
                <p:cNvSpPr txBox="1"/>
                <p:nvPr/>
              </p:nvSpPr>
              <p:spPr>
                <a:xfrm>
                  <a:off x="5943423" y="5838605"/>
                  <a:ext cx="134731" cy="227183"/>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3</a:t>
                  </a:r>
                </a:p>
              </p:txBody>
            </p:sp>
            <p:sp>
              <p:nvSpPr>
                <p:cNvPr id="71" name="TextBox 70">
                  <a:extLst>
                    <a:ext uri="{FF2B5EF4-FFF2-40B4-BE49-F238E27FC236}">
                      <a16:creationId xmlns:a16="http://schemas.microsoft.com/office/drawing/2014/main" id="{86FD168E-587B-41EC-9073-5EF4A5BA1B5E}"/>
                    </a:ext>
                  </a:extLst>
                </p:cNvPr>
                <p:cNvSpPr txBox="1"/>
                <p:nvPr/>
              </p:nvSpPr>
              <p:spPr>
                <a:xfrm>
                  <a:off x="5562166" y="5838613"/>
                  <a:ext cx="134731" cy="227183"/>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6</a:t>
                  </a:r>
                </a:p>
              </p:txBody>
            </p:sp>
            <p:sp>
              <p:nvSpPr>
                <p:cNvPr id="72" name="TextBox 71">
                  <a:extLst>
                    <a:ext uri="{FF2B5EF4-FFF2-40B4-BE49-F238E27FC236}">
                      <a16:creationId xmlns:a16="http://schemas.microsoft.com/office/drawing/2014/main" id="{6775CF36-6FCF-4BC2-A4E5-7EF3B98D7C10}"/>
                    </a:ext>
                  </a:extLst>
                </p:cNvPr>
                <p:cNvSpPr txBox="1"/>
                <p:nvPr/>
              </p:nvSpPr>
              <p:spPr>
                <a:xfrm>
                  <a:off x="5139221" y="5838613"/>
                  <a:ext cx="212542" cy="227183"/>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12</a:t>
                  </a:r>
                </a:p>
              </p:txBody>
            </p:sp>
            <p:sp>
              <p:nvSpPr>
                <p:cNvPr id="73" name="TextBox 72">
                  <a:extLst>
                    <a:ext uri="{FF2B5EF4-FFF2-40B4-BE49-F238E27FC236}">
                      <a16:creationId xmlns:a16="http://schemas.microsoft.com/office/drawing/2014/main" id="{E0865529-90A8-4ECF-9136-53DC909670DC}"/>
                    </a:ext>
                  </a:extLst>
                </p:cNvPr>
                <p:cNvSpPr txBox="1"/>
                <p:nvPr/>
              </p:nvSpPr>
              <p:spPr>
                <a:xfrm>
                  <a:off x="4748751" y="5838613"/>
                  <a:ext cx="212542" cy="227183"/>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14</a:t>
                  </a:r>
                </a:p>
              </p:txBody>
            </p:sp>
            <p:sp>
              <p:nvSpPr>
                <p:cNvPr id="74" name="TextBox 73">
                  <a:extLst>
                    <a:ext uri="{FF2B5EF4-FFF2-40B4-BE49-F238E27FC236}">
                      <a16:creationId xmlns:a16="http://schemas.microsoft.com/office/drawing/2014/main" id="{0B576BA3-1E7A-4660-BE47-4A6F7A74A89C}"/>
                    </a:ext>
                  </a:extLst>
                </p:cNvPr>
                <p:cNvSpPr txBox="1"/>
                <p:nvPr/>
              </p:nvSpPr>
              <p:spPr>
                <a:xfrm>
                  <a:off x="4359129" y="5838620"/>
                  <a:ext cx="212542" cy="227183"/>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14</a:t>
                  </a:r>
                </a:p>
              </p:txBody>
            </p:sp>
          </p:grpSp>
          <p:sp>
            <p:nvSpPr>
              <p:cNvPr id="68" name="TextBox 67">
                <a:extLst>
                  <a:ext uri="{FF2B5EF4-FFF2-40B4-BE49-F238E27FC236}">
                    <a16:creationId xmlns:a16="http://schemas.microsoft.com/office/drawing/2014/main" id="{468C00B7-A924-494A-8CBC-179990986D40}"/>
                  </a:ext>
                </a:extLst>
              </p:cNvPr>
              <p:cNvSpPr txBox="1"/>
              <p:nvPr/>
            </p:nvSpPr>
            <p:spPr>
              <a:xfrm>
                <a:off x="3406989" y="4569437"/>
                <a:ext cx="636713" cy="307777"/>
              </a:xfrm>
              <a:prstGeom prst="rect">
                <a:avLst/>
              </a:prstGeom>
              <a:noFill/>
            </p:spPr>
            <p:txBody>
              <a:bodyPr wrap="none" rtlCol="0">
                <a:spAutoFit/>
              </a:bodyPr>
              <a:lstStyle/>
              <a:p>
                <a:r>
                  <a:rPr lang="ja-JP" sz="1400">
                    <a:solidFill>
                      <a:schemeClr val="accent2"/>
                    </a:solidFill>
                  </a:rPr>
                  <a:t>&gt;0.81</a:t>
                </a:r>
              </a:p>
            </p:txBody>
          </p:sp>
          <p:sp>
            <p:nvSpPr>
              <p:cNvPr id="69" name="TextBox 68">
                <a:extLst>
                  <a:ext uri="{FF2B5EF4-FFF2-40B4-BE49-F238E27FC236}">
                    <a16:creationId xmlns:a16="http://schemas.microsoft.com/office/drawing/2014/main" id="{186C95F0-8561-4968-9299-394B607D52CD}"/>
                  </a:ext>
                </a:extLst>
              </p:cNvPr>
              <p:cNvSpPr txBox="1"/>
              <p:nvPr/>
            </p:nvSpPr>
            <p:spPr>
              <a:xfrm>
                <a:off x="3431568" y="4894769"/>
                <a:ext cx="636713" cy="307777"/>
              </a:xfrm>
              <a:prstGeom prst="rect">
                <a:avLst/>
              </a:prstGeom>
              <a:noFill/>
            </p:spPr>
            <p:txBody>
              <a:bodyPr wrap="none" rtlCol="0">
                <a:spAutoFit/>
              </a:bodyPr>
              <a:lstStyle/>
              <a:p>
                <a:r>
                  <a:rPr lang="ja-JP" sz="1400">
                    <a:solidFill>
                      <a:schemeClr val="accent1"/>
                    </a:solidFill>
                  </a:rPr>
                  <a:t>&lt;0.81</a:t>
                </a:r>
              </a:p>
            </p:txBody>
          </p:sp>
        </p:grpSp>
        <p:sp>
          <p:nvSpPr>
            <p:cNvPr id="80" name="TextBox 79">
              <a:extLst>
                <a:ext uri="{FF2B5EF4-FFF2-40B4-BE49-F238E27FC236}">
                  <a16:creationId xmlns:a16="http://schemas.microsoft.com/office/drawing/2014/main" id="{E771076E-57B5-4980-AA60-97E62C69F231}"/>
                </a:ext>
              </a:extLst>
            </p:cNvPr>
            <p:cNvSpPr txBox="1"/>
            <p:nvPr/>
          </p:nvSpPr>
          <p:spPr>
            <a:xfrm>
              <a:off x="5864500" y="3541638"/>
              <a:ext cx="1473480" cy="307777"/>
            </a:xfrm>
            <a:prstGeom prst="rect">
              <a:avLst/>
            </a:prstGeom>
            <a:noFill/>
          </p:spPr>
          <p:txBody>
            <a:bodyPr wrap="none" rtlCol="0">
              <a:spAutoFit/>
            </a:bodyPr>
            <a:lstStyle/>
            <a:p>
              <a:r>
                <a:rPr lang="ja-JP" sz="1400">
                  <a:solidFill>
                    <a:schemeClr val="tx1"/>
                  </a:solidFill>
                </a:rPr>
                <a:t>均一性 &gt;0.81</a:t>
              </a:r>
            </a:p>
          </p:txBody>
        </p:sp>
        <p:grpSp>
          <p:nvGrpSpPr>
            <p:cNvPr id="81" name="Group 80">
              <a:extLst>
                <a:ext uri="{FF2B5EF4-FFF2-40B4-BE49-F238E27FC236}">
                  <a16:creationId xmlns:a16="http://schemas.microsoft.com/office/drawing/2014/main" id="{7D2BD05D-00E9-41FB-AEAF-47B5A8377AB0}"/>
                </a:ext>
              </a:extLst>
            </p:cNvPr>
            <p:cNvGrpSpPr/>
            <p:nvPr/>
          </p:nvGrpSpPr>
          <p:grpSpPr>
            <a:xfrm>
              <a:off x="5498382" y="3622864"/>
              <a:ext cx="360000" cy="108000"/>
              <a:chOff x="5498382" y="3547708"/>
              <a:chExt cx="360000" cy="108000"/>
            </a:xfrm>
          </p:grpSpPr>
          <p:cxnSp>
            <p:nvCxnSpPr>
              <p:cNvPr id="82" name="Straight Connector 81">
                <a:extLst>
                  <a:ext uri="{FF2B5EF4-FFF2-40B4-BE49-F238E27FC236}">
                    <a16:creationId xmlns:a16="http://schemas.microsoft.com/office/drawing/2014/main" id="{B29AB8ED-C8F9-4EEE-9312-605521C7DDAA}"/>
                  </a:ext>
                </a:extLst>
              </p:cNvPr>
              <p:cNvCxnSpPr>
                <a:cxnSpLocks/>
              </p:cNvCxnSpPr>
              <p:nvPr/>
            </p:nvCxnSpPr>
            <p:spPr>
              <a:xfrm>
                <a:off x="5498382" y="3655708"/>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DAD4C29-5E0B-4CBD-8E79-D92ED9434FBD}"/>
                  </a:ext>
                </a:extLst>
              </p:cNvPr>
              <p:cNvCxnSpPr>
                <a:cxnSpLocks/>
              </p:cNvCxnSpPr>
              <p:nvPr/>
            </p:nvCxnSpPr>
            <p:spPr>
              <a:xfrm>
                <a:off x="5678382" y="3547708"/>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84" name="TextBox 83">
              <a:extLst>
                <a:ext uri="{FF2B5EF4-FFF2-40B4-BE49-F238E27FC236}">
                  <a16:creationId xmlns:a16="http://schemas.microsoft.com/office/drawing/2014/main" id="{C9FB3932-D3A2-4EA4-97B4-A0136FB57043}"/>
                </a:ext>
              </a:extLst>
            </p:cNvPr>
            <p:cNvSpPr txBox="1"/>
            <p:nvPr/>
          </p:nvSpPr>
          <p:spPr>
            <a:xfrm>
              <a:off x="5864500" y="3798306"/>
              <a:ext cx="1473480" cy="307777"/>
            </a:xfrm>
            <a:prstGeom prst="rect">
              <a:avLst/>
            </a:prstGeom>
            <a:noFill/>
          </p:spPr>
          <p:txBody>
            <a:bodyPr wrap="none" rtlCol="0">
              <a:spAutoFit/>
            </a:bodyPr>
            <a:lstStyle/>
            <a:p>
              <a:r>
                <a:rPr lang="ja-JP" sz="1400">
                  <a:solidFill>
                    <a:schemeClr val="tx1"/>
                  </a:solidFill>
                </a:rPr>
                <a:t>均一性 &lt;0.81</a:t>
              </a:r>
            </a:p>
          </p:txBody>
        </p:sp>
        <p:grpSp>
          <p:nvGrpSpPr>
            <p:cNvPr id="85" name="Group 84">
              <a:extLst>
                <a:ext uri="{FF2B5EF4-FFF2-40B4-BE49-F238E27FC236}">
                  <a16:creationId xmlns:a16="http://schemas.microsoft.com/office/drawing/2014/main" id="{EC7F28FF-6895-4112-939E-2FA4C88EE333}"/>
                </a:ext>
              </a:extLst>
            </p:cNvPr>
            <p:cNvGrpSpPr/>
            <p:nvPr/>
          </p:nvGrpSpPr>
          <p:grpSpPr>
            <a:xfrm>
              <a:off x="5498382" y="3898194"/>
              <a:ext cx="360000" cy="108000"/>
              <a:chOff x="6964255" y="5904175"/>
              <a:chExt cx="360000" cy="108000"/>
            </a:xfrm>
          </p:grpSpPr>
          <p:cxnSp>
            <p:nvCxnSpPr>
              <p:cNvPr id="86" name="Straight Connector 85">
                <a:extLst>
                  <a:ext uri="{FF2B5EF4-FFF2-40B4-BE49-F238E27FC236}">
                    <a16:creationId xmlns:a16="http://schemas.microsoft.com/office/drawing/2014/main" id="{670956DC-83B9-401A-92C0-143F132654D6}"/>
                  </a:ext>
                </a:extLst>
              </p:cNvPr>
              <p:cNvCxnSpPr>
                <a:cxnSpLocks/>
              </p:cNvCxnSpPr>
              <p:nvPr/>
            </p:nvCxnSpPr>
            <p:spPr>
              <a:xfrm>
                <a:off x="6964255" y="6012175"/>
                <a:ext cx="36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506CCEB-9D9E-4102-A2F1-3AADD98A5C6B}"/>
                  </a:ext>
                </a:extLst>
              </p:cNvPr>
              <p:cNvCxnSpPr>
                <a:cxnSpLocks/>
              </p:cNvCxnSpPr>
              <p:nvPr/>
            </p:nvCxnSpPr>
            <p:spPr>
              <a:xfrm>
                <a:off x="7144255" y="5904175"/>
                <a:ext cx="0" cy="108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8" name="Graphic 115">
              <a:extLst>
                <a:ext uri="{FF2B5EF4-FFF2-40B4-BE49-F238E27FC236}">
                  <a16:creationId xmlns:a16="http://schemas.microsoft.com/office/drawing/2014/main" id="{EA3D3CCE-73B9-43BB-8155-6A8450E566BE}"/>
                </a:ext>
              </a:extLst>
            </p:cNvPr>
            <p:cNvSpPr/>
            <p:nvPr/>
          </p:nvSpPr>
          <p:spPr>
            <a:xfrm>
              <a:off x="4138848" y="2201803"/>
              <a:ext cx="2452452" cy="652937"/>
            </a:xfrm>
            <a:custGeom>
              <a:avLst/>
              <a:gdLst>
                <a:gd name="connsiteX0" fmla="*/ 3044962 w 3044961"/>
                <a:gd name="connsiteY0" fmla="*/ 795438 h 795438"/>
                <a:gd name="connsiteX1" fmla="*/ 1773269 w 3044961"/>
                <a:gd name="connsiteY1" fmla="*/ 795438 h 795438"/>
                <a:gd name="connsiteX2" fmla="*/ 1773269 w 3044961"/>
                <a:gd name="connsiteY2" fmla="*/ 476250 h 795438"/>
                <a:gd name="connsiteX3" fmla="*/ 1226087 w 3044961"/>
                <a:gd name="connsiteY3" fmla="*/ 476250 h 795438"/>
                <a:gd name="connsiteX4" fmla="*/ 1226087 w 3044961"/>
                <a:gd name="connsiteY4" fmla="*/ 334388 h 795438"/>
                <a:gd name="connsiteX5" fmla="*/ 1145029 w 3044961"/>
                <a:gd name="connsiteY5" fmla="*/ 334388 h 795438"/>
                <a:gd name="connsiteX6" fmla="*/ 1145029 w 3044961"/>
                <a:gd name="connsiteY6" fmla="*/ 177327 h 795438"/>
                <a:gd name="connsiteX7" fmla="*/ 927167 w 3044961"/>
                <a:gd name="connsiteY7" fmla="*/ 177327 h 795438"/>
                <a:gd name="connsiteX8" fmla="*/ 927167 w 3044961"/>
                <a:gd name="connsiteY8" fmla="*/ 0 h 795438"/>
                <a:gd name="connsiteX9" fmla="*/ 0 w 3044961"/>
                <a:gd name="connsiteY9" fmla="*/ 0 h 795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44961" h="795438">
                  <a:moveTo>
                    <a:pt x="3044962" y="795438"/>
                  </a:moveTo>
                  <a:lnTo>
                    <a:pt x="1773269" y="795438"/>
                  </a:lnTo>
                  <a:lnTo>
                    <a:pt x="1773269" y="476250"/>
                  </a:lnTo>
                  <a:lnTo>
                    <a:pt x="1226087" y="476250"/>
                  </a:lnTo>
                  <a:lnTo>
                    <a:pt x="1226087" y="334388"/>
                  </a:lnTo>
                  <a:lnTo>
                    <a:pt x="1145029" y="334388"/>
                  </a:lnTo>
                  <a:lnTo>
                    <a:pt x="1145029" y="177327"/>
                  </a:lnTo>
                  <a:lnTo>
                    <a:pt x="927167" y="177327"/>
                  </a:lnTo>
                  <a:lnTo>
                    <a:pt x="927167" y="0"/>
                  </a:lnTo>
                  <a:lnTo>
                    <a:pt x="0" y="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cxnSp>
          <p:nvCxnSpPr>
            <p:cNvPr id="89" name="Straight Connector 88">
              <a:extLst>
                <a:ext uri="{FF2B5EF4-FFF2-40B4-BE49-F238E27FC236}">
                  <a16:creationId xmlns:a16="http://schemas.microsoft.com/office/drawing/2014/main" id="{433FE6E2-1C69-4A44-AA67-89E7714057E8}"/>
                </a:ext>
              </a:extLst>
            </p:cNvPr>
            <p:cNvCxnSpPr>
              <a:cxnSpLocks/>
            </p:cNvCxnSpPr>
            <p:nvPr/>
          </p:nvCxnSpPr>
          <p:spPr>
            <a:xfrm>
              <a:off x="6580093" y="2789549"/>
              <a:ext cx="0" cy="821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ACDF947-CD52-4CA5-80DA-5A8A0C97702C}"/>
                </a:ext>
              </a:extLst>
            </p:cNvPr>
            <p:cNvCxnSpPr>
              <a:cxnSpLocks/>
            </p:cNvCxnSpPr>
            <p:nvPr/>
          </p:nvCxnSpPr>
          <p:spPr>
            <a:xfrm>
              <a:off x="6223746" y="2789549"/>
              <a:ext cx="0" cy="821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D9280285-DE82-43A0-88BA-BC6F4961CA71}"/>
                </a:ext>
              </a:extLst>
            </p:cNvPr>
            <p:cNvCxnSpPr>
              <a:cxnSpLocks/>
            </p:cNvCxnSpPr>
            <p:nvPr/>
          </p:nvCxnSpPr>
          <p:spPr>
            <a:xfrm>
              <a:off x="6041383" y="2789549"/>
              <a:ext cx="0" cy="821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7CBC38B-C192-4D29-BDAD-D0AD29AEF63A}"/>
                </a:ext>
              </a:extLst>
            </p:cNvPr>
            <p:cNvCxnSpPr>
              <a:cxnSpLocks/>
            </p:cNvCxnSpPr>
            <p:nvPr/>
          </p:nvCxnSpPr>
          <p:spPr>
            <a:xfrm>
              <a:off x="5818682" y="2789549"/>
              <a:ext cx="0" cy="821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114CE6FE-8F80-4B5E-B5EC-56490831FD00}"/>
                </a:ext>
              </a:extLst>
            </p:cNvPr>
            <p:cNvCxnSpPr>
              <a:cxnSpLocks/>
            </p:cNvCxnSpPr>
            <p:nvPr/>
          </p:nvCxnSpPr>
          <p:spPr>
            <a:xfrm>
              <a:off x="5660971" y="2789549"/>
              <a:ext cx="0" cy="821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49A774B5-4096-4130-9042-A8B3CC56EAEF}"/>
                </a:ext>
              </a:extLst>
            </p:cNvPr>
            <p:cNvCxnSpPr>
              <a:cxnSpLocks/>
            </p:cNvCxnSpPr>
            <p:nvPr/>
          </p:nvCxnSpPr>
          <p:spPr>
            <a:xfrm>
              <a:off x="5354170" y="2534054"/>
              <a:ext cx="0" cy="821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049615D-5785-41D2-8FEA-08C24539C74B}"/>
                </a:ext>
              </a:extLst>
            </p:cNvPr>
            <p:cNvCxnSpPr>
              <a:cxnSpLocks/>
            </p:cNvCxnSpPr>
            <p:nvPr/>
          </p:nvCxnSpPr>
          <p:spPr>
            <a:xfrm>
              <a:off x="5320552" y="2534054"/>
              <a:ext cx="0" cy="821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A7A13AE0-979D-4A4C-A19A-12D1B051C7AD}"/>
                </a:ext>
              </a:extLst>
            </p:cNvPr>
            <p:cNvCxnSpPr>
              <a:cxnSpLocks/>
            </p:cNvCxnSpPr>
            <p:nvPr/>
          </p:nvCxnSpPr>
          <p:spPr>
            <a:xfrm>
              <a:off x="5286934" y="2534054"/>
              <a:ext cx="0" cy="821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6E917C0-F62C-40D5-9790-47B70357B98F}"/>
                </a:ext>
              </a:extLst>
            </p:cNvPr>
            <p:cNvCxnSpPr>
              <a:cxnSpLocks/>
            </p:cNvCxnSpPr>
            <p:nvPr/>
          </p:nvCxnSpPr>
          <p:spPr>
            <a:xfrm>
              <a:off x="5253316" y="2534054"/>
              <a:ext cx="0" cy="82164"/>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8" name="Graphic 133">
              <a:extLst>
                <a:ext uri="{FF2B5EF4-FFF2-40B4-BE49-F238E27FC236}">
                  <a16:creationId xmlns:a16="http://schemas.microsoft.com/office/drawing/2014/main" id="{D9C8AF31-A62A-47AF-8DE7-A935471126BF}"/>
                </a:ext>
              </a:extLst>
            </p:cNvPr>
            <p:cNvSpPr/>
            <p:nvPr/>
          </p:nvSpPr>
          <p:spPr>
            <a:xfrm>
              <a:off x="4119054" y="2200828"/>
              <a:ext cx="2236422" cy="341687"/>
            </a:xfrm>
            <a:custGeom>
              <a:avLst/>
              <a:gdLst>
                <a:gd name="connsiteX0" fmla="*/ 2740971 w 2740971"/>
                <a:gd name="connsiteY0" fmla="*/ 430652 h 430651"/>
                <a:gd name="connsiteX1" fmla="*/ 1844202 w 2740971"/>
                <a:gd name="connsiteY1" fmla="*/ 430652 h 430651"/>
                <a:gd name="connsiteX2" fmla="*/ 1844202 w 2740971"/>
                <a:gd name="connsiteY2" fmla="*/ 278657 h 430651"/>
                <a:gd name="connsiteX3" fmla="*/ 1246356 w 2740971"/>
                <a:gd name="connsiteY3" fmla="*/ 278657 h 430651"/>
                <a:gd name="connsiteX4" fmla="*/ 1246356 w 2740971"/>
                <a:gd name="connsiteY4" fmla="*/ 172261 h 430651"/>
                <a:gd name="connsiteX5" fmla="*/ 1160231 w 2740971"/>
                <a:gd name="connsiteY5" fmla="*/ 172261 h 430651"/>
                <a:gd name="connsiteX6" fmla="*/ 1160231 w 2740971"/>
                <a:gd name="connsiteY6" fmla="*/ 65865 h 430651"/>
                <a:gd name="connsiteX7" fmla="*/ 253324 w 2740971"/>
                <a:gd name="connsiteY7" fmla="*/ 65865 h 430651"/>
                <a:gd name="connsiteX8" fmla="*/ 253324 w 2740971"/>
                <a:gd name="connsiteY8" fmla="*/ 0 h 430651"/>
                <a:gd name="connsiteX9" fmla="*/ 0 w 2740971"/>
                <a:gd name="connsiteY9" fmla="*/ 0 h 43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0971" h="430651">
                  <a:moveTo>
                    <a:pt x="2740971" y="430652"/>
                  </a:moveTo>
                  <a:lnTo>
                    <a:pt x="1844202" y="430652"/>
                  </a:lnTo>
                  <a:lnTo>
                    <a:pt x="1844202" y="278657"/>
                  </a:lnTo>
                  <a:lnTo>
                    <a:pt x="1246356" y="278657"/>
                  </a:lnTo>
                  <a:lnTo>
                    <a:pt x="1246356" y="172261"/>
                  </a:lnTo>
                  <a:lnTo>
                    <a:pt x="1160231" y="172261"/>
                  </a:lnTo>
                  <a:lnTo>
                    <a:pt x="1160231" y="65865"/>
                  </a:lnTo>
                  <a:lnTo>
                    <a:pt x="253324" y="65865"/>
                  </a:lnTo>
                  <a:lnTo>
                    <a:pt x="253324"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cxnSp>
          <p:nvCxnSpPr>
            <p:cNvPr id="99" name="Straight Connector 98">
              <a:extLst>
                <a:ext uri="{FF2B5EF4-FFF2-40B4-BE49-F238E27FC236}">
                  <a16:creationId xmlns:a16="http://schemas.microsoft.com/office/drawing/2014/main" id="{9BB46F9B-9DBB-4A60-9DD5-397AFFE23DDD}"/>
                </a:ext>
              </a:extLst>
            </p:cNvPr>
            <p:cNvCxnSpPr>
              <a:cxnSpLocks/>
            </p:cNvCxnSpPr>
            <p:nvPr/>
          </p:nvCxnSpPr>
          <p:spPr>
            <a:xfrm>
              <a:off x="6327847" y="2480855"/>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562C09D-5252-4CE2-A329-7B6CDC0D57D9}"/>
                </a:ext>
              </a:extLst>
            </p:cNvPr>
            <p:cNvCxnSpPr>
              <a:cxnSpLocks/>
            </p:cNvCxnSpPr>
            <p:nvPr/>
          </p:nvCxnSpPr>
          <p:spPr>
            <a:xfrm>
              <a:off x="6268682" y="2480855"/>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2D06C9F-1366-489C-9882-800B029B4978}"/>
                </a:ext>
              </a:extLst>
            </p:cNvPr>
            <p:cNvCxnSpPr>
              <a:cxnSpLocks/>
            </p:cNvCxnSpPr>
            <p:nvPr/>
          </p:nvCxnSpPr>
          <p:spPr>
            <a:xfrm>
              <a:off x="6209517" y="2480855"/>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0786EC6E-11E4-4D4C-92F8-65B9E0CA5525}"/>
                </a:ext>
              </a:extLst>
            </p:cNvPr>
            <p:cNvCxnSpPr>
              <a:cxnSpLocks/>
            </p:cNvCxnSpPr>
            <p:nvPr/>
          </p:nvCxnSpPr>
          <p:spPr>
            <a:xfrm>
              <a:off x="6150352" y="2480855"/>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3C35EEE-B941-4CD7-A5D0-0B786F13EC55}"/>
                </a:ext>
              </a:extLst>
            </p:cNvPr>
            <p:cNvCxnSpPr>
              <a:cxnSpLocks/>
            </p:cNvCxnSpPr>
            <p:nvPr/>
          </p:nvCxnSpPr>
          <p:spPr>
            <a:xfrm>
              <a:off x="6091187" y="2480855"/>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8CEB640-6E24-4B62-B0DD-EEE5DD1FF2E8}"/>
                </a:ext>
              </a:extLst>
            </p:cNvPr>
            <p:cNvCxnSpPr>
              <a:cxnSpLocks/>
            </p:cNvCxnSpPr>
            <p:nvPr/>
          </p:nvCxnSpPr>
          <p:spPr>
            <a:xfrm>
              <a:off x="6008576" y="2480855"/>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164E96F2-1D0C-4414-9E09-A0216873DCB2}"/>
                </a:ext>
              </a:extLst>
            </p:cNvPr>
            <p:cNvCxnSpPr>
              <a:cxnSpLocks/>
            </p:cNvCxnSpPr>
            <p:nvPr/>
          </p:nvCxnSpPr>
          <p:spPr>
            <a:xfrm>
              <a:off x="5963000" y="2480855"/>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56E7B63-83FB-485F-AC3D-55FCB92CF3D5}"/>
                </a:ext>
              </a:extLst>
            </p:cNvPr>
            <p:cNvCxnSpPr>
              <a:cxnSpLocks/>
            </p:cNvCxnSpPr>
            <p:nvPr/>
          </p:nvCxnSpPr>
          <p:spPr>
            <a:xfrm>
              <a:off x="5917424" y="2480855"/>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7101FD3-B821-4492-8CA1-B85DA24FCC3A}"/>
                </a:ext>
              </a:extLst>
            </p:cNvPr>
            <p:cNvCxnSpPr>
              <a:cxnSpLocks/>
            </p:cNvCxnSpPr>
            <p:nvPr/>
          </p:nvCxnSpPr>
          <p:spPr>
            <a:xfrm>
              <a:off x="5781087" y="2480855"/>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8413883-F6D9-45D5-AF8E-B0BB04AE13BA}"/>
                </a:ext>
              </a:extLst>
            </p:cNvPr>
            <p:cNvCxnSpPr>
              <a:cxnSpLocks/>
            </p:cNvCxnSpPr>
            <p:nvPr/>
          </p:nvCxnSpPr>
          <p:spPr>
            <a:xfrm>
              <a:off x="5732679" y="2480855"/>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DA4C974-DDC7-4184-805D-0E8C76ADC14B}"/>
                </a:ext>
              </a:extLst>
            </p:cNvPr>
            <p:cNvCxnSpPr>
              <a:cxnSpLocks/>
            </p:cNvCxnSpPr>
            <p:nvPr/>
          </p:nvCxnSpPr>
          <p:spPr>
            <a:xfrm>
              <a:off x="5540663" y="2366327"/>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16B121C-DCD8-4487-84D6-77B3626E5DA5}"/>
                </a:ext>
              </a:extLst>
            </p:cNvPr>
            <p:cNvCxnSpPr>
              <a:cxnSpLocks/>
            </p:cNvCxnSpPr>
            <p:nvPr/>
          </p:nvCxnSpPr>
          <p:spPr>
            <a:xfrm>
              <a:off x="5477600" y="2366327"/>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2994C254-EF60-456C-BAAC-3E9D0D48D971}"/>
                </a:ext>
              </a:extLst>
            </p:cNvPr>
            <p:cNvCxnSpPr>
              <a:cxnSpLocks/>
            </p:cNvCxnSpPr>
            <p:nvPr/>
          </p:nvCxnSpPr>
          <p:spPr>
            <a:xfrm>
              <a:off x="5414537" y="2366327"/>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4988D3DF-7E1C-4E1B-A52D-B55D710D104B}"/>
                </a:ext>
              </a:extLst>
            </p:cNvPr>
            <p:cNvCxnSpPr>
              <a:cxnSpLocks/>
            </p:cNvCxnSpPr>
            <p:nvPr/>
          </p:nvCxnSpPr>
          <p:spPr>
            <a:xfrm>
              <a:off x="5253316" y="2366327"/>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A861D86-4843-415F-BDB9-F41636A382CE}"/>
                </a:ext>
              </a:extLst>
            </p:cNvPr>
            <p:cNvCxnSpPr>
              <a:cxnSpLocks/>
            </p:cNvCxnSpPr>
            <p:nvPr/>
          </p:nvCxnSpPr>
          <p:spPr>
            <a:xfrm>
              <a:off x="5164218" y="2366327"/>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8167A72-F5CE-4C85-B3DB-EDAE319BC9CC}"/>
                </a:ext>
              </a:extLst>
            </p:cNvPr>
            <p:cNvCxnSpPr>
              <a:cxnSpLocks/>
            </p:cNvCxnSpPr>
            <p:nvPr/>
          </p:nvCxnSpPr>
          <p:spPr>
            <a:xfrm>
              <a:off x="5048743" y="2205192"/>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9FA017F-94B2-485D-BB7A-B2A0AFDF655E}"/>
                </a:ext>
              </a:extLst>
            </p:cNvPr>
            <p:cNvCxnSpPr>
              <a:cxnSpLocks/>
            </p:cNvCxnSpPr>
            <p:nvPr/>
          </p:nvCxnSpPr>
          <p:spPr>
            <a:xfrm>
              <a:off x="4991883" y="2205192"/>
              <a:ext cx="0" cy="72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16" name="Group 115">
            <a:extLst>
              <a:ext uri="{FF2B5EF4-FFF2-40B4-BE49-F238E27FC236}">
                <a16:creationId xmlns:a16="http://schemas.microsoft.com/office/drawing/2014/main" id="{71B3C91B-CBAE-4D39-89CF-AE6866BAE1E8}"/>
              </a:ext>
            </a:extLst>
          </p:cNvPr>
          <p:cNvGrpSpPr/>
          <p:nvPr/>
        </p:nvGrpSpPr>
        <p:grpSpPr>
          <a:xfrm>
            <a:off x="8093166" y="4688146"/>
            <a:ext cx="3260933" cy="633105"/>
            <a:chOff x="8093166" y="5569853"/>
            <a:chExt cx="3260933" cy="633105"/>
          </a:xfrm>
        </p:grpSpPr>
        <p:grpSp>
          <p:nvGrpSpPr>
            <p:cNvPr id="119" name="Group 118">
              <a:extLst>
                <a:ext uri="{FF2B5EF4-FFF2-40B4-BE49-F238E27FC236}">
                  <a16:creationId xmlns:a16="http://schemas.microsoft.com/office/drawing/2014/main" id="{0D2E708D-F32B-41A7-9BC1-E86A73111CFF}"/>
                </a:ext>
              </a:extLst>
            </p:cNvPr>
            <p:cNvGrpSpPr/>
            <p:nvPr/>
          </p:nvGrpSpPr>
          <p:grpSpPr>
            <a:xfrm>
              <a:off x="8697451" y="5579649"/>
              <a:ext cx="2656648" cy="288158"/>
              <a:chOff x="4380564" y="5844036"/>
              <a:chExt cx="2079934" cy="227192"/>
            </a:xfrm>
          </p:grpSpPr>
          <p:sp>
            <p:nvSpPr>
              <p:cNvPr id="128" name="TextBox 127">
                <a:extLst>
                  <a:ext uri="{FF2B5EF4-FFF2-40B4-BE49-F238E27FC236}">
                    <a16:creationId xmlns:a16="http://schemas.microsoft.com/office/drawing/2014/main" id="{C322E9EE-942F-40F9-82C5-32B07EEEF7FC}"/>
                  </a:ext>
                </a:extLst>
              </p:cNvPr>
              <p:cNvSpPr txBox="1"/>
              <p:nvPr/>
            </p:nvSpPr>
            <p:spPr>
              <a:xfrm>
                <a:off x="6325767" y="5844045"/>
                <a:ext cx="134731" cy="227183"/>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a:t>
                </a:r>
              </a:p>
            </p:txBody>
          </p:sp>
          <p:sp>
            <p:nvSpPr>
              <p:cNvPr id="129" name="TextBox 128">
                <a:extLst>
                  <a:ext uri="{FF2B5EF4-FFF2-40B4-BE49-F238E27FC236}">
                    <a16:creationId xmlns:a16="http://schemas.microsoft.com/office/drawing/2014/main" id="{E7AC9F3C-1428-4851-87FE-2E2A3C324B86}"/>
                  </a:ext>
                </a:extLst>
              </p:cNvPr>
              <p:cNvSpPr txBox="1"/>
              <p:nvPr/>
            </p:nvSpPr>
            <p:spPr>
              <a:xfrm>
                <a:off x="5802449" y="5844036"/>
                <a:ext cx="212542" cy="227183"/>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12</a:t>
                </a:r>
              </a:p>
            </p:txBody>
          </p:sp>
          <p:sp>
            <p:nvSpPr>
              <p:cNvPr id="130" name="TextBox 129">
                <a:extLst>
                  <a:ext uri="{FF2B5EF4-FFF2-40B4-BE49-F238E27FC236}">
                    <a16:creationId xmlns:a16="http://schemas.microsoft.com/office/drawing/2014/main" id="{F4AF898C-34AB-47D3-9C40-1C13155F7418}"/>
                  </a:ext>
                </a:extLst>
              </p:cNvPr>
              <p:cNvSpPr txBox="1"/>
              <p:nvPr/>
            </p:nvSpPr>
            <p:spPr>
              <a:xfrm>
                <a:off x="5334567" y="5844036"/>
                <a:ext cx="212542" cy="227183"/>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17</a:t>
                </a:r>
              </a:p>
            </p:txBody>
          </p:sp>
          <p:sp>
            <p:nvSpPr>
              <p:cNvPr id="131" name="TextBox 130">
                <a:extLst>
                  <a:ext uri="{FF2B5EF4-FFF2-40B4-BE49-F238E27FC236}">
                    <a16:creationId xmlns:a16="http://schemas.microsoft.com/office/drawing/2014/main" id="{4F19CF77-A60D-49B2-BC23-7569FC94406B}"/>
                  </a:ext>
                </a:extLst>
              </p:cNvPr>
              <p:cNvSpPr txBox="1"/>
              <p:nvPr/>
            </p:nvSpPr>
            <p:spPr>
              <a:xfrm>
                <a:off x="4870875" y="5844036"/>
                <a:ext cx="212542" cy="227183"/>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27</a:t>
                </a:r>
              </a:p>
            </p:txBody>
          </p:sp>
          <p:sp>
            <p:nvSpPr>
              <p:cNvPr id="132" name="TextBox 131">
                <a:extLst>
                  <a:ext uri="{FF2B5EF4-FFF2-40B4-BE49-F238E27FC236}">
                    <a16:creationId xmlns:a16="http://schemas.microsoft.com/office/drawing/2014/main" id="{89E02179-7AB4-4463-82CC-1692F22B1159}"/>
                  </a:ext>
                </a:extLst>
              </p:cNvPr>
              <p:cNvSpPr txBox="1"/>
              <p:nvPr/>
            </p:nvSpPr>
            <p:spPr>
              <a:xfrm>
                <a:off x="4380564" y="5844036"/>
                <a:ext cx="212542" cy="227183"/>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28</a:t>
                </a:r>
              </a:p>
            </p:txBody>
          </p:sp>
        </p:grpSp>
        <p:grpSp>
          <p:nvGrpSpPr>
            <p:cNvPr id="120" name="Group 119">
              <a:extLst>
                <a:ext uri="{FF2B5EF4-FFF2-40B4-BE49-F238E27FC236}">
                  <a16:creationId xmlns:a16="http://schemas.microsoft.com/office/drawing/2014/main" id="{5BB08ED1-0213-4463-804D-C8A19944E4D0}"/>
                </a:ext>
              </a:extLst>
            </p:cNvPr>
            <p:cNvGrpSpPr/>
            <p:nvPr/>
          </p:nvGrpSpPr>
          <p:grpSpPr>
            <a:xfrm>
              <a:off x="8697451" y="5904977"/>
              <a:ext cx="2656648" cy="288158"/>
              <a:chOff x="4380564" y="5844036"/>
              <a:chExt cx="2079934" cy="227192"/>
            </a:xfrm>
          </p:grpSpPr>
          <p:sp>
            <p:nvSpPr>
              <p:cNvPr id="123" name="TextBox 122">
                <a:extLst>
                  <a:ext uri="{FF2B5EF4-FFF2-40B4-BE49-F238E27FC236}">
                    <a16:creationId xmlns:a16="http://schemas.microsoft.com/office/drawing/2014/main" id="{1AF74BD6-6156-45E5-8EDB-7A648C410A57}"/>
                  </a:ext>
                </a:extLst>
              </p:cNvPr>
              <p:cNvSpPr txBox="1"/>
              <p:nvPr/>
            </p:nvSpPr>
            <p:spPr>
              <a:xfrm>
                <a:off x="6325767" y="5844045"/>
                <a:ext cx="134731" cy="227183"/>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2</a:t>
                </a:r>
              </a:p>
            </p:txBody>
          </p:sp>
          <p:sp>
            <p:nvSpPr>
              <p:cNvPr id="124" name="TextBox 123">
                <a:extLst>
                  <a:ext uri="{FF2B5EF4-FFF2-40B4-BE49-F238E27FC236}">
                    <a16:creationId xmlns:a16="http://schemas.microsoft.com/office/drawing/2014/main" id="{2EDD575A-F395-4B2A-ACEA-B8FF59A9FCB1}"/>
                  </a:ext>
                </a:extLst>
              </p:cNvPr>
              <p:cNvSpPr txBox="1"/>
              <p:nvPr/>
            </p:nvSpPr>
            <p:spPr>
              <a:xfrm>
                <a:off x="5841354" y="5844036"/>
                <a:ext cx="134731" cy="227183"/>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3</a:t>
                </a:r>
              </a:p>
            </p:txBody>
          </p:sp>
          <p:sp>
            <p:nvSpPr>
              <p:cNvPr id="125" name="TextBox 124">
                <a:extLst>
                  <a:ext uri="{FF2B5EF4-FFF2-40B4-BE49-F238E27FC236}">
                    <a16:creationId xmlns:a16="http://schemas.microsoft.com/office/drawing/2014/main" id="{D65855AF-7DAD-47D1-A917-105BEA08D4DE}"/>
                  </a:ext>
                </a:extLst>
              </p:cNvPr>
              <p:cNvSpPr txBox="1"/>
              <p:nvPr/>
            </p:nvSpPr>
            <p:spPr>
              <a:xfrm>
                <a:off x="5373472" y="5844036"/>
                <a:ext cx="134731" cy="227183"/>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5</a:t>
                </a:r>
              </a:p>
            </p:txBody>
          </p:sp>
          <p:sp>
            <p:nvSpPr>
              <p:cNvPr id="126" name="TextBox 125">
                <a:extLst>
                  <a:ext uri="{FF2B5EF4-FFF2-40B4-BE49-F238E27FC236}">
                    <a16:creationId xmlns:a16="http://schemas.microsoft.com/office/drawing/2014/main" id="{E7FCFAF7-BC3E-4434-B0AD-52991F9435F7}"/>
                  </a:ext>
                </a:extLst>
              </p:cNvPr>
              <p:cNvSpPr txBox="1"/>
              <p:nvPr/>
            </p:nvSpPr>
            <p:spPr>
              <a:xfrm>
                <a:off x="4909780" y="5844036"/>
                <a:ext cx="134731" cy="227183"/>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9</a:t>
                </a:r>
              </a:p>
            </p:txBody>
          </p:sp>
          <p:sp>
            <p:nvSpPr>
              <p:cNvPr id="127" name="TextBox 126">
                <a:extLst>
                  <a:ext uri="{FF2B5EF4-FFF2-40B4-BE49-F238E27FC236}">
                    <a16:creationId xmlns:a16="http://schemas.microsoft.com/office/drawing/2014/main" id="{43399AF0-2F4B-4FD7-A116-FEA5C25749BB}"/>
                  </a:ext>
                </a:extLst>
              </p:cNvPr>
              <p:cNvSpPr txBox="1"/>
              <p:nvPr/>
            </p:nvSpPr>
            <p:spPr>
              <a:xfrm>
                <a:off x="4380564" y="5844036"/>
                <a:ext cx="212542" cy="227183"/>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14</a:t>
                </a:r>
              </a:p>
            </p:txBody>
          </p:sp>
        </p:grpSp>
        <p:sp>
          <p:nvSpPr>
            <p:cNvPr id="121" name="TextBox 120">
              <a:extLst>
                <a:ext uri="{FF2B5EF4-FFF2-40B4-BE49-F238E27FC236}">
                  <a16:creationId xmlns:a16="http://schemas.microsoft.com/office/drawing/2014/main" id="{BAF5393A-C8C6-43D2-A69C-87637E27F134}"/>
                </a:ext>
              </a:extLst>
            </p:cNvPr>
            <p:cNvSpPr txBox="1"/>
            <p:nvPr/>
          </p:nvSpPr>
          <p:spPr>
            <a:xfrm>
              <a:off x="8093166" y="5569853"/>
              <a:ext cx="636713" cy="307777"/>
            </a:xfrm>
            <a:prstGeom prst="rect">
              <a:avLst/>
            </a:prstGeom>
            <a:noFill/>
          </p:spPr>
          <p:txBody>
            <a:bodyPr wrap="none" rtlCol="0">
              <a:spAutoFit/>
            </a:bodyPr>
            <a:lstStyle/>
            <a:p>
              <a:r>
                <a:rPr lang="ja-JP" sz="1400">
                  <a:solidFill>
                    <a:schemeClr val="accent2"/>
                  </a:solidFill>
                </a:rPr>
                <a:t>&gt;0.81</a:t>
              </a:r>
            </a:p>
          </p:txBody>
        </p:sp>
        <p:sp>
          <p:nvSpPr>
            <p:cNvPr id="122" name="TextBox 121">
              <a:extLst>
                <a:ext uri="{FF2B5EF4-FFF2-40B4-BE49-F238E27FC236}">
                  <a16:creationId xmlns:a16="http://schemas.microsoft.com/office/drawing/2014/main" id="{F6360086-F02D-4975-B40A-5D4A1EA4ED76}"/>
                </a:ext>
              </a:extLst>
            </p:cNvPr>
            <p:cNvSpPr txBox="1"/>
            <p:nvPr/>
          </p:nvSpPr>
          <p:spPr>
            <a:xfrm>
              <a:off x="8097664" y="5895181"/>
              <a:ext cx="636713" cy="307777"/>
            </a:xfrm>
            <a:prstGeom prst="rect">
              <a:avLst/>
            </a:prstGeom>
            <a:noFill/>
          </p:spPr>
          <p:txBody>
            <a:bodyPr wrap="none" rtlCol="0">
              <a:spAutoFit/>
            </a:bodyPr>
            <a:lstStyle/>
            <a:p>
              <a:r>
                <a:rPr lang="ja-JP" sz="1400">
                  <a:solidFill>
                    <a:schemeClr val="accent1"/>
                  </a:solidFill>
                </a:rPr>
                <a:t>&lt;0.81</a:t>
              </a:r>
            </a:p>
          </p:txBody>
        </p:sp>
      </p:grpSp>
      <p:sp>
        <p:nvSpPr>
          <p:cNvPr id="133" name="TextBox 132">
            <a:extLst>
              <a:ext uri="{FF2B5EF4-FFF2-40B4-BE49-F238E27FC236}">
                <a16:creationId xmlns:a16="http://schemas.microsoft.com/office/drawing/2014/main" id="{0A27874E-72C2-40A6-BD28-43ED4257DE2F}"/>
              </a:ext>
            </a:extLst>
          </p:cNvPr>
          <p:cNvSpPr txBox="1"/>
          <p:nvPr/>
        </p:nvSpPr>
        <p:spPr>
          <a:xfrm>
            <a:off x="9725341" y="4347450"/>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経過期間、月</a:t>
            </a:r>
          </a:p>
        </p:txBody>
      </p:sp>
      <p:sp>
        <p:nvSpPr>
          <p:cNvPr id="134" name="Freeform 21">
            <a:extLst>
              <a:ext uri="{FF2B5EF4-FFF2-40B4-BE49-F238E27FC236}">
                <a16:creationId xmlns:a16="http://schemas.microsoft.com/office/drawing/2014/main" id="{140EBEEF-44D8-4C22-AB56-FFF87917C759}"/>
              </a:ext>
            </a:extLst>
          </p:cNvPr>
          <p:cNvSpPr>
            <a:spLocks/>
          </p:cNvSpPr>
          <p:nvPr/>
        </p:nvSpPr>
        <p:spPr bwMode="auto">
          <a:xfrm>
            <a:off x="8829504" y="2219348"/>
            <a:ext cx="3018342" cy="187286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135" name="Group 134">
            <a:extLst>
              <a:ext uri="{FF2B5EF4-FFF2-40B4-BE49-F238E27FC236}">
                <a16:creationId xmlns:a16="http://schemas.microsoft.com/office/drawing/2014/main" id="{C72F9C63-7EEC-4F3E-BAAA-134F1971A62B}"/>
              </a:ext>
            </a:extLst>
          </p:cNvPr>
          <p:cNvGrpSpPr/>
          <p:nvPr/>
        </p:nvGrpSpPr>
        <p:grpSpPr>
          <a:xfrm>
            <a:off x="8047185" y="2044509"/>
            <a:ext cx="777400" cy="2198195"/>
            <a:chOff x="6151573" y="1497836"/>
            <a:chExt cx="777400" cy="2375418"/>
          </a:xfrm>
        </p:grpSpPr>
        <p:sp>
          <p:nvSpPr>
            <p:cNvPr id="136" name="Line 7">
              <a:extLst>
                <a:ext uri="{FF2B5EF4-FFF2-40B4-BE49-F238E27FC236}">
                  <a16:creationId xmlns:a16="http://schemas.microsoft.com/office/drawing/2014/main" id="{83582E87-5069-4A7B-80EA-A71C13553E9B}"/>
                </a:ext>
              </a:extLst>
            </p:cNvPr>
            <p:cNvSpPr>
              <a:spLocks noChangeShapeType="1"/>
            </p:cNvSpPr>
            <p:nvPr/>
          </p:nvSpPr>
          <p:spPr bwMode="auto">
            <a:xfrm>
              <a:off x="6842739" y="166497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7" name="Line 8">
              <a:extLst>
                <a:ext uri="{FF2B5EF4-FFF2-40B4-BE49-F238E27FC236}">
                  <a16:creationId xmlns:a16="http://schemas.microsoft.com/office/drawing/2014/main" id="{297C3326-94D4-4870-A1F4-199EDA9E7441}"/>
                </a:ext>
              </a:extLst>
            </p:cNvPr>
            <p:cNvSpPr>
              <a:spLocks noChangeShapeType="1"/>
            </p:cNvSpPr>
            <p:nvPr/>
          </p:nvSpPr>
          <p:spPr bwMode="auto">
            <a:xfrm>
              <a:off x="6842739" y="216373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8" name="Line 9">
              <a:extLst>
                <a:ext uri="{FF2B5EF4-FFF2-40B4-BE49-F238E27FC236}">
                  <a16:creationId xmlns:a16="http://schemas.microsoft.com/office/drawing/2014/main" id="{64FE24D5-61F9-4719-ADCC-EB64A5605FD9}"/>
                </a:ext>
              </a:extLst>
            </p:cNvPr>
            <p:cNvSpPr>
              <a:spLocks noChangeShapeType="1"/>
            </p:cNvSpPr>
            <p:nvPr/>
          </p:nvSpPr>
          <p:spPr bwMode="auto">
            <a:xfrm>
              <a:off x="6842739" y="267861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9" name="Line 10">
              <a:extLst>
                <a:ext uri="{FF2B5EF4-FFF2-40B4-BE49-F238E27FC236}">
                  <a16:creationId xmlns:a16="http://schemas.microsoft.com/office/drawing/2014/main" id="{A5C2E8E3-8FE3-4740-B567-776EDB6D5735}"/>
                </a:ext>
              </a:extLst>
            </p:cNvPr>
            <p:cNvSpPr>
              <a:spLocks noChangeShapeType="1"/>
            </p:cNvSpPr>
            <p:nvPr/>
          </p:nvSpPr>
          <p:spPr bwMode="auto">
            <a:xfrm>
              <a:off x="6842739" y="318274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0" name="Line 11">
              <a:extLst>
                <a:ext uri="{FF2B5EF4-FFF2-40B4-BE49-F238E27FC236}">
                  <a16:creationId xmlns:a16="http://schemas.microsoft.com/office/drawing/2014/main" id="{413FD093-F043-4FA5-B88D-0B7EC023F33E}"/>
                </a:ext>
              </a:extLst>
            </p:cNvPr>
            <p:cNvSpPr>
              <a:spLocks noChangeShapeType="1"/>
            </p:cNvSpPr>
            <p:nvPr/>
          </p:nvSpPr>
          <p:spPr bwMode="auto">
            <a:xfrm>
              <a:off x="6842739" y="371078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1" name="TextBox 140">
              <a:extLst>
                <a:ext uri="{FF2B5EF4-FFF2-40B4-BE49-F238E27FC236}">
                  <a16:creationId xmlns:a16="http://schemas.microsoft.com/office/drawing/2014/main" id="{50AF37B4-FAC1-4B98-B5C5-FE7AFC819CC6}"/>
                </a:ext>
              </a:extLst>
            </p:cNvPr>
            <p:cNvSpPr txBox="1"/>
            <p:nvPr/>
          </p:nvSpPr>
          <p:spPr>
            <a:xfrm rot="16200000">
              <a:off x="5876559" y="2534671"/>
              <a:ext cx="857805"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EFS、%</a:t>
              </a:r>
            </a:p>
          </p:txBody>
        </p:sp>
        <p:sp>
          <p:nvSpPr>
            <p:cNvPr id="142" name="TextBox 141">
              <a:extLst>
                <a:ext uri="{FF2B5EF4-FFF2-40B4-BE49-F238E27FC236}">
                  <a16:creationId xmlns:a16="http://schemas.microsoft.com/office/drawing/2014/main" id="{3C314BB5-B383-4476-A8E9-AD5E930E8F4F}"/>
                </a:ext>
              </a:extLst>
            </p:cNvPr>
            <p:cNvSpPr txBox="1"/>
            <p:nvPr/>
          </p:nvSpPr>
          <p:spPr>
            <a:xfrm>
              <a:off x="6367233" y="1497836"/>
              <a:ext cx="482824" cy="332590"/>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100</a:t>
              </a:r>
            </a:p>
          </p:txBody>
        </p:sp>
        <p:sp>
          <p:nvSpPr>
            <p:cNvPr id="143" name="TextBox 142">
              <a:extLst>
                <a:ext uri="{FF2B5EF4-FFF2-40B4-BE49-F238E27FC236}">
                  <a16:creationId xmlns:a16="http://schemas.microsoft.com/office/drawing/2014/main" id="{1C927376-D401-4EE1-A3F4-B81CB6058CCA}"/>
                </a:ext>
              </a:extLst>
            </p:cNvPr>
            <p:cNvSpPr txBox="1"/>
            <p:nvPr/>
          </p:nvSpPr>
          <p:spPr>
            <a:xfrm>
              <a:off x="6466618" y="2511020"/>
              <a:ext cx="383439" cy="332590"/>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50</a:t>
              </a:r>
            </a:p>
          </p:txBody>
        </p:sp>
        <p:sp>
          <p:nvSpPr>
            <p:cNvPr id="144" name="TextBox 143">
              <a:extLst>
                <a:ext uri="{FF2B5EF4-FFF2-40B4-BE49-F238E27FC236}">
                  <a16:creationId xmlns:a16="http://schemas.microsoft.com/office/drawing/2014/main" id="{334ED736-6ED4-4894-B0D8-B2636ECA7422}"/>
                </a:ext>
              </a:extLst>
            </p:cNvPr>
            <p:cNvSpPr txBox="1"/>
            <p:nvPr/>
          </p:nvSpPr>
          <p:spPr>
            <a:xfrm>
              <a:off x="6566013" y="3540666"/>
              <a:ext cx="284052" cy="332588"/>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a:t>
              </a:r>
            </a:p>
          </p:txBody>
        </p:sp>
      </p:grpSp>
      <p:grpSp>
        <p:nvGrpSpPr>
          <p:cNvPr id="145" name="Group 144">
            <a:extLst>
              <a:ext uri="{FF2B5EF4-FFF2-40B4-BE49-F238E27FC236}">
                <a16:creationId xmlns:a16="http://schemas.microsoft.com/office/drawing/2014/main" id="{59E45231-0B3F-463F-A970-F133E4461D89}"/>
              </a:ext>
            </a:extLst>
          </p:cNvPr>
          <p:cNvGrpSpPr/>
          <p:nvPr/>
        </p:nvGrpSpPr>
        <p:grpSpPr>
          <a:xfrm>
            <a:off x="8700461" y="4094245"/>
            <a:ext cx="3294846" cy="360147"/>
            <a:chOff x="1513339" y="4356522"/>
            <a:chExt cx="2039654" cy="360147"/>
          </a:xfrm>
        </p:grpSpPr>
        <p:sp>
          <p:nvSpPr>
            <p:cNvPr id="146" name="Line 21">
              <a:extLst>
                <a:ext uri="{FF2B5EF4-FFF2-40B4-BE49-F238E27FC236}">
                  <a16:creationId xmlns:a16="http://schemas.microsoft.com/office/drawing/2014/main" id="{D95FB9B7-6742-488D-BE25-F58E48623071}"/>
                </a:ext>
              </a:extLst>
            </p:cNvPr>
            <p:cNvSpPr>
              <a:spLocks noChangeShapeType="1"/>
            </p:cNvSpPr>
            <p:nvPr/>
          </p:nvSpPr>
          <p:spPr bwMode="auto">
            <a:xfrm>
              <a:off x="346417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1B33A55D-9923-4CAF-BDEC-2115FA6E0A73}"/>
                </a:ext>
              </a:extLst>
            </p:cNvPr>
            <p:cNvSpPr txBox="1"/>
            <p:nvPr/>
          </p:nvSpPr>
          <p:spPr>
            <a:xfrm>
              <a:off x="3380904" y="4428522"/>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50</a:t>
              </a:r>
            </a:p>
          </p:txBody>
        </p:sp>
        <p:sp>
          <p:nvSpPr>
            <p:cNvPr id="148" name="Line 21">
              <a:extLst>
                <a:ext uri="{FF2B5EF4-FFF2-40B4-BE49-F238E27FC236}">
                  <a16:creationId xmlns:a16="http://schemas.microsoft.com/office/drawing/2014/main" id="{368C4F92-1B3D-47D0-9820-C7E5446DD296}"/>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47726B69-DD4D-41E0-BEB3-452C2139BEBE}"/>
                </a:ext>
              </a:extLst>
            </p:cNvPr>
            <p:cNvSpPr txBox="1"/>
            <p:nvPr/>
          </p:nvSpPr>
          <p:spPr>
            <a:xfrm>
              <a:off x="3015887" y="4428522"/>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40</a:t>
              </a:r>
            </a:p>
          </p:txBody>
        </p:sp>
        <p:sp>
          <p:nvSpPr>
            <p:cNvPr id="150" name="Line 21">
              <a:extLst>
                <a:ext uri="{FF2B5EF4-FFF2-40B4-BE49-F238E27FC236}">
                  <a16:creationId xmlns:a16="http://schemas.microsoft.com/office/drawing/2014/main" id="{360D614E-039A-42F0-930B-ACD79E437712}"/>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63141CCD-3F9A-4F83-A5EC-CBFF43626559}"/>
                </a:ext>
              </a:extLst>
            </p:cNvPr>
            <p:cNvSpPr txBox="1"/>
            <p:nvPr/>
          </p:nvSpPr>
          <p:spPr>
            <a:xfrm>
              <a:off x="2640250" y="4428522"/>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a:t>
              </a:r>
            </a:p>
          </p:txBody>
        </p:sp>
        <p:sp>
          <p:nvSpPr>
            <p:cNvPr id="152" name="Line 21">
              <a:extLst>
                <a:ext uri="{FF2B5EF4-FFF2-40B4-BE49-F238E27FC236}">
                  <a16:creationId xmlns:a16="http://schemas.microsoft.com/office/drawing/2014/main" id="{41FAA9F1-DCB1-4132-8594-F9E6142CB55C}"/>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3B852B42-FA8D-48B9-8CCF-2FFF92B09920}"/>
                </a:ext>
              </a:extLst>
            </p:cNvPr>
            <p:cNvSpPr txBox="1"/>
            <p:nvPr/>
          </p:nvSpPr>
          <p:spPr>
            <a:xfrm>
              <a:off x="2264613" y="4428522"/>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154" name="Line 21">
              <a:extLst>
                <a:ext uri="{FF2B5EF4-FFF2-40B4-BE49-F238E27FC236}">
                  <a16:creationId xmlns:a16="http://schemas.microsoft.com/office/drawing/2014/main" id="{A3E149EA-9F5E-4F44-B959-B686E6D7A23C}"/>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55" name="TextBox 154">
              <a:extLst>
                <a:ext uri="{FF2B5EF4-FFF2-40B4-BE49-F238E27FC236}">
                  <a16:creationId xmlns:a16="http://schemas.microsoft.com/office/drawing/2014/main" id="{3DAE91C6-BCCD-4137-A64E-63A320D5B9F0}"/>
                </a:ext>
              </a:extLst>
            </p:cNvPr>
            <p:cNvSpPr txBox="1"/>
            <p:nvPr/>
          </p:nvSpPr>
          <p:spPr>
            <a:xfrm>
              <a:off x="1888976" y="4428522"/>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156" name="Line 21">
              <a:extLst>
                <a:ext uri="{FF2B5EF4-FFF2-40B4-BE49-F238E27FC236}">
                  <a16:creationId xmlns:a16="http://schemas.microsoft.com/office/drawing/2014/main" id="{AB7F2050-9A6C-46D9-B456-C71C4FACF2E4}"/>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57" name="TextBox 156">
              <a:extLst>
                <a:ext uri="{FF2B5EF4-FFF2-40B4-BE49-F238E27FC236}">
                  <a16:creationId xmlns:a16="http://schemas.microsoft.com/office/drawing/2014/main" id="{B83E49FA-9CE4-4ECC-94B6-6F69FFE0B207}"/>
                </a:ext>
              </a:extLst>
            </p:cNvPr>
            <p:cNvSpPr txBox="1"/>
            <p:nvPr/>
          </p:nvSpPr>
          <p:spPr>
            <a:xfrm>
              <a:off x="1513339" y="4428522"/>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158" name="Graphic 204">
            <a:extLst>
              <a:ext uri="{FF2B5EF4-FFF2-40B4-BE49-F238E27FC236}">
                <a16:creationId xmlns:a16="http://schemas.microsoft.com/office/drawing/2014/main" id="{5D7FEE36-5E9B-477F-BB48-9EF162762AC0}"/>
              </a:ext>
            </a:extLst>
          </p:cNvPr>
          <p:cNvSpPr/>
          <p:nvPr/>
        </p:nvSpPr>
        <p:spPr>
          <a:xfrm>
            <a:off x="8824619" y="2200202"/>
            <a:ext cx="2506283" cy="1201000"/>
          </a:xfrm>
          <a:custGeom>
            <a:avLst/>
            <a:gdLst>
              <a:gd name="connsiteX0" fmla="*/ 3146289 w 3146288"/>
              <a:gd name="connsiteY0" fmla="*/ 1545279 h 1545278"/>
              <a:gd name="connsiteX1" fmla="*/ 1494615 w 3146288"/>
              <a:gd name="connsiteY1" fmla="*/ 1545279 h 1545278"/>
              <a:gd name="connsiteX2" fmla="*/ 1494615 w 3146288"/>
              <a:gd name="connsiteY2" fmla="*/ 1347683 h 1545278"/>
              <a:gd name="connsiteX3" fmla="*/ 922101 w 3146288"/>
              <a:gd name="connsiteY3" fmla="*/ 1347683 h 1545278"/>
              <a:gd name="connsiteX4" fmla="*/ 922101 w 3146288"/>
              <a:gd name="connsiteY4" fmla="*/ 1180490 h 1545278"/>
              <a:gd name="connsiteX5" fmla="*/ 856237 w 3146288"/>
              <a:gd name="connsiteY5" fmla="*/ 1180490 h 1545278"/>
              <a:gd name="connsiteX6" fmla="*/ 856237 w 3146288"/>
              <a:gd name="connsiteY6" fmla="*/ 998096 h 1545278"/>
              <a:gd name="connsiteX7" fmla="*/ 739708 w 3146288"/>
              <a:gd name="connsiteY7" fmla="*/ 998096 h 1545278"/>
              <a:gd name="connsiteX8" fmla="*/ 739708 w 3146288"/>
              <a:gd name="connsiteY8" fmla="*/ 825838 h 1545278"/>
              <a:gd name="connsiteX9" fmla="*/ 628244 w 3146288"/>
              <a:gd name="connsiteY9" fmla="*/ 825838 h 1545278"/>
              <a:gd name="connsiteX10" fmla="*/ 628244 w 3146288"/>
              <a:gd name="connsiteY10" fmla="*/ 653577 h 1545278"/>
              <a:gd name="connsiteX11" fmla="*/ 577580 w 3146288"/>
              <a:gd name="connsiteY11" fmla="*/ 653577 h 1545278"/>
              <a:gd name="connsiteX12" fmla="*/ 577580 w 3146288"/>
              <a:gd name="connsiteY12" fmla="*/ 501583 h 1545278"/>
              <a:gd name="connsiteX13" fmla="*/ 531982 w 3146288"/>
              <a:gd name="connsiteY13" fmla="*/ 501583 h 1545278"/>
              <a:gd name="connsiteX14" fmla="*/ 531982 w 3146288"/>
              <a:gd name="connsiteY14" fmla="*/ 172261 h 1545278"/>
              <a:gd name="connsiteX15" fmla="*/ 238125 w 3146288"/>
              <a:gd name="connsiteY15" fmla="*/ 172261 h 1545278"/>
              <a:gd name="connsiteX16" fmla="*/ 238125 w 3146288"/>
              <a:gd name="connsiteY16" fmla="*/ 0 h 1545278"/>
              <a:gd name="connsiteX17" fmla="*/ 0 w 3146288"/>
              <a:gd name="connsiteY17" fmla="*/ 0 h 154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46288" h="1545278">
                <a:moveTo>
                  <a:pt x="3146289" y="1545279"/>
                </a:moveTo>
                <a:lnTo>
                  <a:pt x="1494615" y="1545279"/>
                </a:lnTo>
                <a:lnTo>
                  <a:pt x="1494615" y="1347683"/>
                </a:lnTo>
                <a:lnTo>
                  <a:pt x="922101" y="1347683"/>
                </a:lnTo>
                <a:lnTo>
                  <a:pt x="922101" y="1180490"/>
                </a:lnTo>
                <a:lnTo>
                  <a:pt x="856237" y="1180490"/>
                </a:lnTo>
                <a:lnTo>
                  <a:pt x="856237" y="998096"/>
                </a:lnTo>
                <a:lnTo>
                  <a:pt x="739708" y="998096"/>
                </a:lnTo>
                <a:lnTo>
                  <a:pt x="739708" y="825838"/>
                </a:lnTo>
                <a:lnTo>
                  <a:pt x="628244" y="825838"/>
                </a:lnTo>
                <a:lnTo>
                  <a:pt x="628244" y="653577"/>
                </a:lnTo>
                <a:lnTo>
                  <a:pt x="577580" y="653577"/>
                </a:lnTo>
                <a:lnTo>
                  <a:pt x="577580" y="501583"/>
                </a:lnTo>
                <a:lnTo>
                  <a:pt x="531982" y="501583"/>
                </a:lnTo>
                <a:lnTo>
                  <a:pt x="531982" y="172261"/>
                </a:lnTo>
                <a:lnTo>
                  <a:pt x="238125" y="172261"/>
                </a:lnTo>
                <a:lnTo>
                  <a:pt x="238125" y="0"/>
                </a:lnTo>
                <a:lnTo>
                  <a:pt x="0" y="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59" name="Graphic 207">
            <a:extLst>
              <a:ext uri="{FF2B5EF4-FFF2-40B4-BE49-F238E27FC236}">
                <a16:creationId xmlns:a16="http://schemas.microsoft.com/office/drawing/2014/main" id="{DFC55DAF-273C-4817-AF7C-D5E45FB52340}"/>
              </a:ext>
            </a:extLst>
          </p:cNvPr>
          <p:cNvSpPr/>
          <p:nvPr/>
        </p:nvSpPr>
        <p:spPr>
          <a:xfrm>
            <a:off x="8824620" y="2200203"/>
            <a:ext cx="2616352" cy="524662"/>
          </a:xfrm>
          <a:custGeom>
            <a:avLst/>
            <a:gdLst>
              <a:gd name="connsiteX0" fmla="*/ 3293221 w 3293221"/>
              <a:gd name="connsiteY0" fmla="*/ 689043 h 689043"/>
              <a:gd name="connsiteX1" fmla="*/ 2290058 w 3293221"/>
              <a:gd name="connsiteY1" fmla="*/ 689043 h 689043"/>
              <a:gd name="connsiteX2" fmla="*/ 2290058 w 3293221"/>
              <a:gd name="connsiteY2" fmla="*/ 516782 h 689043"/>
              <a:gd name="connsiteX3" fmla="*/ 2229260 w 3293221"/>
              <a:gd name="connsiteY3" fmla="*/ 516782 h 689043"/>
              <a:gd name="connsiteX4" fmla="*/ 2229260 w 3293221"/>
              <a:gd name="connsiteY4" fmla="*/ 349588 h 689043"/>
              <a:gd name="connsiteX5" fmla="*/ 927167 w 3293221"/>
              <a:gd name="connsiteY5" fmla="*/ 349588 h 689043"/>
              <a:gd name="connsiteX6" fmla="*/ 927167 w 3293221"/>
              <a:gd name="connsiteY6" fmla="*/ 273590 h 689043"/>
              <a:gd name="connsiteX7" fmla="*/ 800506 w 3293221"/>
              <a:gd name="connsiteY7" fmla="*/ 273590 h 689043"/>
              <a:gd name="connsiteX8" fmla="*/ 800506 w 3293221"/>
              <a:gd name="connsiteY8" fmla="*/ 177327 h 689043"/>
              <a:gd name="connsiteX9" fmla="*/ 542114 w 3293221"/>
              <a:gd name="connsiteY9" fmla="*/ 177327 h 689043"/>
              <a:gd name="connsiteX10" fmla="*/ 542114 w 3293221"/>
              <a:gd name="connsiteY10" fmla="*/ 101330 h 689043"/>
              <a:gd name="connsiteX11" fmla="*/ 222926 w 3293221"/>
              <a:gd name="connsiteY11" fmla="*/ 101330 h 689043"/>
              <a:gd name="connsiteX12" fmla="*/ 222926 w 3293221"/>
              <a:gd name="connsiteY12" fmla="*/ 0 h 689043"/>
              <a:gd name="connsiteX13" fmla="*/ 0 w 3293221"/>
              <a:gd name="connsiteY13" fmla="*/ 0 h 68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93221" h="689043">
                <a:moveTo>
                  <a:pt x="3293221" y="689043"/>
                </a:moveTo>
                <a:lnTo>
                  <a:pt x="2290058" y="689043"/>
                </a:lnTo>
                <a:lnTo>
                  <a:pt x="2290058" y="516782"/>
                </a:lnTo>
                <a:lnTo>
                  <a:pt x="2229260" y="516782"/>
                </a:lnTo>
                <a:lnTo>
                  <a:pt x="2229260" y="349588"/>
                </a:lnTo>
                <a:lnTo>
                  <a:pt x="927167" y="349588"/>
                </a:lnTo>
                <a:lnTo>
                  <a:pt x="927167" y="273590"/>
                </a:lnTo>
                <a:lnTo>
                  <a:pt x="800506" y="273590"/>
                </a:lnTo>
                <a:lnTo>
                  <a:pt x="800506" y="177327"/>
                </a:lnTo>
                <a:lnTo>
                  <a:pt x="542114" y="177327"/>
                </a:lnTo>
                <a:lnTo>
                  <a:pt x="542114" y="101330"/>
                </a:lnTo>
                <a:lnTo>
                  <a:pt x="222926" y="101330"/>
                </a:lnTo>
                <a:lnTo>
                  <a:pt x="222926"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cxnSp>
        <p:nvCxnSpPr>
          <p:cNvPr id="160" name="Straight Connector 159">
            <a:extLst>
              <a:ext uri="{FF2B5EF4-FFF2-40B4-BE49-F238E27FC236}">
                <a16:creationId xmlns:a16="http://schemas.microsoft.com/office/drawing/2014/main" id="{ACC18060-2A25-405C-B7F7-28865F431492}"/>
              </a:ext>
            </a:extLst>
          </p:cNvPr>
          <p:cNvCxnSpPr>
            <a:cxnSpLocks/>
          </p:cNvCxnSpPr>
          <p:nvPr/>
        </p:nvCxnSpPr>
        <p:spPr>
          <a:xfrm>
            <a:off x="11447753" y="2626551"/>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D868C85-9A81-4901-A2D8-57D0C514520F}"/>
              </a:ext>
            </a:extLst>
          </p:cNvPr>
          <p:cNvCxnSpPr>
            <a:cxnSpLocks/>
          </p:cNvCxnSpPr>
          <p:nvPr/>
        </p:nvCxnSpPr>
        <p:spPr>
          <a:xfrm>
            <a:off x="11317543" y="3295820"/>
            <a:ext cx="0" cy="108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BD81D31B-9364-4F6A-A491-315079FD0F4E}"/>
              </a:ext>
            </a:extLst>
          </p:cNvPr>
          <p:cNvCxnSpPr>
            <a:cxnSpLocks/>
          </p:cNvCxnSpPr>
          <p:nvPr/>
        </p:nvCxnSpPr>
        <p:spPr>
          <a:xfrm>
            <a:off x="11112612" y="3293202"/>
            <a:ext cx="0" cy="108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388EA68-DA96-4679-A467-236104C4275D}"/>
              </a:ext>
            </a:extLst>
          </p:cNvPr>
          <p:cNvCxnSpPr>
            <a:cxnSpLocks/>
          </p:cNvCxnSpPr>
          <p:nvPr/>
        </p:nvCxnSpPr>
        <p:spPr>
          <a:xfrm>
            <a:off x="10183259" y="3293202"/>
            <a:ext cx="0" cy="108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E7CBBBFD-713A-4BAA-A191-7EFE40325BF4}"/>
              </a:ext>
            </a:extLst>
          </p:cNvPr>
          <p:cNvCxnSpPr>
            <a:cxnSpLocks/>
          </p:cNvCxnSpPr>
          <p:nvPr/>
        </p:nvCxnSpPr>
        <p:spPr>
          <a:xfrm>
            <a:off x="10052035" y="3279950"/>
            <a:ext cx="0" cy="108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16066D07-1F7F-4728-90D0-0B70BDC9A260}"/>
              </a:ext>
            </a:extLst>
          </p:cNvPr>
          <p:cNvCxnSpPr>
            <a:cxnSpLocks/>
          </p:cNvCxnSpPr>
          <p:nvPr/>
        </p:nvCxnSpPr>
        <p:spPr>
          <a:xfrm>
            <a:off x="9861177" y="3171950"/>
            <a:ext cx="0" cy="108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1841F72-389F-4143-9509-6B007CB22A94}"/>
              </a:ext>
            </a:extLst>
          </p:cNvPr>
          <p:cNvCxnSpPr>
            <a:cxnSpLocks/>
          </p:cNvCxnSpPr>
          <p:nvPr/>
        </p:nvCxnSpPr>
        <p:spPr>
          <a:xfrm>
            <a:off x="11393596" y="2626551"/>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A2B94B24-DDC8-4161-9B4D-81289328897E}"/>
              </a:ext>
            </a:extLst>
          </p:cNvPr>
          <p:cNvCxnSpPr>
            <a:cxnSpLocks/>
          </p:cNvCxnSpPr>
          <p:nvPr/>
        </p:nvCxnSpPr>
        <p:spPr>
          <a:xfrm>
            <a:off x="11311497" y="2626551"/>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02048CD1-040F-4582-B94E-1B50B4687EA9}"/>
              </a:ext>
            </a:extLst>
          </p:cNvPr>
          <p:cNvCxnSpPr>
            <a:cxnSpLocks/>
          </p:cNvCxnSpPr>
          <p:nvPr/>
        </p:nvCxnSpPr>
        <p:spPr>
          <a:xfrm>
            <a:off x="11257340" y="2626551"/>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AA582EB6-2165-40FF-9EF3-F8F79EEEB204}"/>
              </a:ext>
            </a:extLst>
          </p:cNvPr>
          <p:cNvCxnSpPr>
            <a:cxnSpLocks/>
          </p:cNvCxnSpPr>
          <p:nvPr/>
        </p:nvCxnSpPr>
        <p:spPr>
          <a:xfrm>
            <a:off x="10789527" y="2626551"/>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B5AC1FF1-30D7-431F-B3BB-695EE45D7C35}"/>
              </a:ext>
            </a:extLst>
          </p:cNvPr>
          <p:cNvCxnSpPr>
            <a:cxnSpLocks/>
          </p:cNvCxnSpPr>
          <p:nvPr/>
        </p:nvCxnSpPr>
        <p:spPr>
          <a:xfrm>
            <a:off x="10735370" y="2626551"/>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B489034-EAFD-4CFC-9096-93C737925555}"/>
              </a:ext>
            </a:extLst>
          </p:cNvPr>
          <p:cNvCxnSpPr>
            <a:cxnSpLocks/>
          </p:cNvCxnSpPr>
          <p:nvPr/>
        </p:nvCxnSpPr>
        <p:spPr>
          <a:xfrm>
            <a:off x="10855788" y="2626551"/>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93E70696-EE06-4E90-A21F-EE95DE50DF50}"/>
              </a:ext>
            </a:extLst>
          </p:cNvPr>
          <p:cNvCxnSpPr>
            <a:cxnSpLocks/>
          </p:cNvCxnSpPr>
          <p:nvPr/>
        </p:nvCxnSpPr>
        <p:spPr>
          <a:xfrm>
            <a:off x="11077762" y="2626551"/>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C2129277-1A6D-4289-BEA2-B00F872BD465}"/>
              </a:ext>
            </a:extLst>
          </p:cNvPr>
          <p:cNvCxnSpPr>
            <a:cxnSpLocks/>
          </p:cNvCxnSpPr>
          <p:nvPr/>
        </p:nvCxnSpPr>
        <p:spPr>
          <a:xfrm>
            <a:off x="10412196" y="2372148"/>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8413599E-005E-4E63-B860-35026ACC2A85}"/>
              </a:ext>
            </a:extLst>
          </p:cNvPr>
          <p:cNvCxnSpPr>
            <a:cxnSpLocks/>
          </p:cNvCxnSpPr>
          <p:nvPr/>
        </p:nvCxnSpPr>
        <p:spPr>
          <a:xfrm>
            <a:off x="10358039" y="2372148"/>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7C625946-154F-4AC3-8AD1-972E97ADFAE7}"/>
              </a:ext>
            </a:extLst>
          </p:cNvPr>
          <p:cNvCxnSpPr>
            <a:cxnSpLocks/>
          </p:cNvCxnSpPr>
          <p:nvPr/>
        </p:nvCxnSpPr>
        <p:spPr>
          <a:xfrm>
            <a:off x="10002871" y="2372148"/>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BB7725B2-43DE-4938-BE9D-1C1927196017}"/>
              </a:ext>
            </a:extLst>
          </p:cNvPr>
          <p:cNvCxnSpPr>
            <a:cxnSpLocks/>
          </p:cNvCxnSpPr>
          <p:nvPr/>
        </p:nvCxnSpPr>
        <p:spPr>
          <a:xfrm>
            <a:off x="9948714" y="2372148"/>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863E20A6-2649-4533-8893-BDF61E8049CB}"/>
              </a:ext>
            </a:extLst>
          </p:cNvPr>
          <p:cNvCxnSpPr>
            <a:cxnSpLocks/>
          </p:cNvCxnSpPr>
          <p:nvPr/>
        </p:nvCxnSpPr>
        <p:spPr>
          <a:xfrm>
            <a:off x="10511535" y="2372148"/>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B3A02514-F716-45A5-A95D-BCCB3AB1CFDA}"/>
              </a:ext>
            </a:extLst>
          </p:cNvPr>
          <p:cNvCxnSpPr>
            <a:cxnSpLocks/>
          </p:cNvCxnSpPr>
          <p:nvPr/>
        </p:nvCxnSpPr>
        <p:spPr>
          <a:xfrm>
            <a:off x="9729657" y="2372148"/>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E6AF29A8-1E5F-42CE-B20F-6D1B6F71DDAD}"/>
              </a:ext>
            </a:extLst>
          </p:cNvPr>
          <p:cNvCxnSpPr>
            <a:cxnSpLocks/>
          </p:cNvCxnSpPr>
          <p:nvPr/>
        </p:nvCxnSpPr>
        <p:spPr>
          <a:xfrm>
            <a:off x="9658616" y="2372148"/>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EF73A221-705D-4DB8-B5D0-341F547E8BB8}"/>
              </a:ext>
            </a:extLst>
          </p:cNvPr>
          <p:cNvSpPr txBox="1"/>
          <p:nvPr/>
        </p:nvSpPr>
        <p:spPr>
          <a:xfrm>
            <a:off x="9317104" y="1691142"/>
            <a:ext cx="2021707" cy="338554"/>
          </a:xfrm>
          <a:prstGeom prst="rect">
            <a:avLst/>
          </a:prstGeom>
          <a:noFill/>
        </p:spPr>
        <p:txBody>
          <a:bodyPr wrap="none" rtlCol="0">
            <a:spAutoFit/>
          </a:bodyPr>
          <a:lstStyle/>
          <a:p>
            <a:r>
              <a:rPr lang="ja-JP" sz="1600" b="1">
                <a:solidFill>
                  <a:schemeClr val="tx1"/>
                </a:solidFill>
              </a:rPr>
              <a:t>無イベント生存期間</a:t>
            </a:r>
          </a:p>
        </p:txBody>
      </p:sp>
      <p:sp>
        <p:nvSpPr>
          <p:cNvPr id="181" name="TextBox 180">
            <a:extLst>
              <a:ext uri="{FF2B5EF4-FFF2-40B4-BE49-F238E27FC236}">
                <a16:creationId xmlns:a16="http://schemas.microsoft.com/office/drawing/2014/main" id="{7BB997D0-68C9-465B-B49F-F44A6CB7EA90}"/>
              </a:ext>
            </a:extLst>
          </p:cNvPr>
          <p:cNvSpPr txBox="1"/>
          <p:nvPr/>
        </p:nvSpPr>
        <p:spPr>
          <a:xfrm>
            <a:off x="7728892" y="4452789"/>
            <a:ext cx="990977" cy="307777"/>
          </a:xfrm>
          <a:prstGeom prst="rect">
            <a:avLst/>
          </a:prstGeom>
          <a:noFill/>
        </p:spPr>
        <p:txBody>
          <a:bodyPr wrap="none" rtlCol="0">
            <a:spAutoFit/>
          </a:bodyPr>
          <a:lstStyle/>
          <a:p>
            <a:r>
              <a:rPr lang="ja-JP" sz="1400">
                <a:solidFill>
                  <a:schemeClr val="tx1"/>
                </a:solidFill>
              </a:rPr>
              <a:t>リスク有患者数</a:t>
            </a:r>
          </a:p>
        </p:txBody>
      </p:sp>
      <p:sp>
        <p:nvSpPr>
          <p:cNvPr id="182" name="TextBox 181">
            <a:extLst>
              <a:ext uri="{FF2B5EF4-FFF2-40B4-BE49-F238E27FC236}">
                <a16:creationId xmlns:a16="http://schemas.microsoft.com/office/drawing/2014/main" id="{88DBC26B-AC23-40F1-BBB0-7448A3E1E886}"/>
              </a:ext>
            </a:extLst>
          </p:cNvPr>
          <p:cNvSpPr txBox="1"/>
          <p:nvPr/>
        </p:nvSpPr>
        <p:spPr>
          <a:xfrm>
            <a:off x="8966573" y="3676150"/>
            <a:ext cx="934871" cy="307777"/>
          </a:xfrm>
          <a:prstGeom prst="rect">
            <a:avLst/>
          </a:prstGeom>
          <a:noFill/>
        </p:spPr>
        <p:txBody>
          <a:bodyPr wrap="none" rtlCol="0">
            <a:spAutoFit/>
          </a:bodyPr>
          <a:lstStyle/>
          <a:p>
            <a:r>
              <a:rPr lang="ja-JP" sz="1400">
                <a:solidFill>
                  <a:schemeClr val="tx1"/>
                </a:solidFill>
              </a:rPr>
              <a:t>p=0.0026</a:t>
            </a:r>
          </a:p>
        </p:txBody>
      </p:sp>
      <p:sp>
        <p:nvSpPr>
          <p:cNvPr id="183" name="TextBox 182">
            <a:extLst>
              <a:ext uri="{FF2B5EF4-FFF2-40B4-BE49-F238E27FC236}">
                <a16:creationId xmlns:a16="http://schemas.microsoft.com/office/drawing/2014/main" id="{B01AD051-895D-4B36-8B56-B5CABF6C4EF0}"/>
              </a:ext>
            </a:extLst>
          </p:cNvPr>
          <p:cNvSpPr txBox="1"/>
          <p:nvPr/>
        </p:nvSpPr>
        <p:spPr>
          <a:xfrm>
            <a:off x="10548367" y="3541638"/>
            <a:ext cx="1473480" cy="307777"/>
          </a:xfrm>
          <a:prstGeom prst="rect">
            <a:avLst/>
          </a:prstGeom>
          <a:noFill/>
        </p:spPr>
        <p:txBody>
          <a:bodyPr wrap="none" rtlCol="0">
            <a:spAutoFit/>
          </a:bodyPr>
          <a:lstStyle/>
          <a:p>
            <a:r>
              <a:rPr lang="ja-JP" sz="1400">
                <a:solidFill>
                  <a:schemeClr val="tx1"/>
                </a:solidFill>
              </a:rPr>
              <a:t>均一性 &gt;0.81</a:t>
            </a:r>
          </a:p>
        </p:txBody>
      </p:sp>
      <p:grpSp>
        <p:nvGrpSpPr>
          <p:cNvPr id="184" name="Group 183">
            <a:extLst>
              <a:ext uri="{FF2B5EF4-FFF2-40B4-BE49-F238E27FC236}">
                <a16:creationId xmlns:a16="http://schemas.microsoft.com/office/drawing/2014/main" id="{9E94BB88-B3EE-4AEE-B63F-FD9CB2F2C3E3}"/>
              </a:ext>
            </a:extLst>
          </p:cNvPr>
          <p:cNvGrpSpPr/>
          <p:nvPr/>
        </p:nvGrpSpPr>
        <p:grpSpPr>
          <a:xfrm>
            <a:off x="10182249" y="3622864"/>
            <a:ext cx="360000" cy="108000"/>
            <a:chOff x="10182249" y="3547708"/>
            <a:chExt cx="360000" cy="108000"/>
          </a:xfrm>
        </p:grpSpPr>
        <p:cxnSp>
          <p:nvCxnSpPr>
            <p:cNvPr id="185" name="Straight Connector 184">
              <a:extLst>
                <a:ext uri="{FF2B5EF4-FFF2-40B4-BE49-F238E27FC236}">
                  <a16:creationId xmlns:a16="http://schemas.microsoft.com/office/drawing/2014/main" id="{897EFF13-E53C-4B06-AEFE-9C2D38F7FCF7}"/>
                </a:ext>
              </a:extLst>
            </p:cNvPr>
            <p:cNvCxnSpPr>
              <a:cxnSpLocks/>
            </p:cNvCxnSpPr>
            <p:nvPr/>
          </p:nvCxnSpPr>
          <p:spPr>
            <a:xfrm>
              <a:off x="10182249" y="3655708"/>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AC2A768-BFF9-4425-A7C4-4D01E8AB8A4C}"/>
                </a:ext>
              </a:extLst>
            </p:cNvPr>
            <p:cNvCxnSpPr>
              <a:cxnSpLocks/>
            </p:cNvCxnSpPr>
            <p:nvPr/>
          </p:nvCxnSpPr>
          <p:spPr>
            <a:xfrm>
              <a:off x="10362249" y="3547708"/>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87" name="TextBox 186">
            <a:extLst>
              <a:ext uri="{FF2B5EF4-FFF2-40B4-BE49-F238E27FC236}">
                <a16:creationId xmlns:a16="http://schemas.microsoft.com/office/drawing/2014/main" id="{4558FB3A-E8E7-4ED3-8B14-DEDC1AC9D6F8}"/>
              </a:ext>
            </a:extLst>
          </p:cNvPr>
          <p:cNvSpPr txBox="1"/>
          <p:nvPr/>
        </p:nvSpPr>
        <p:spPr>
          <a:xfrm>
            <a:off x="10548367" y="3798306"/>
            <a:ext cx="1473480" cy="307777"/>
          </a:xfrm>
          <a:prstGeom prst="rect">
            <a:avLst/>
          </a:prstGeom>
          <a:noFill/>
        </p:spPr>
        <p:txBody>
          <a:bodyPr wrap="none" rtlCol="0">
            <a:spAutoFit/>
          </a:bodyPr>
          <a:lstStyle/>
          <a:p>
            <a:r>
              <a:rPr lang="ja-JP" sz="1400">
                <a:solidFill>
                  <a:schemeClr val="tx1"/>
                </a:solidFill>
              </a:rPr>
              <a:t>均一性 &lt;0.81</a:t>
            </a:r>
          </a:p>
        </p:txBody>
      </p:sp>
      <p:grpSp>
        <p:nvGrpSpPr>
          <p:cNvPr id="188" name="Group 187">
            <a:extLst>
              <a:ext uri="{FF2B5EF4-FFF2-40B4-BE49-F238E27FC236}">
                <a16:creationId xmlns:a16="http://schemas.microsoft.com/office/drawing/2014/main" id="{63CD1707-2AA5-4E39-BD11-C7FDDF154969}"/>
              </a:ext>
            </a:extLst>
          </p:cNvPr>
          <p:cNvGrpSpPr/>
          <p:nvPr/>
        </p:nvGrpSpPr>
        <p:grpSpPr>
          <a:xfrm>
            <a:off x="10182249" y="3898194"/>
            <a:ext cx="360000" cy="108000"/>
            <a:chOff x="6964255" y="5904175"/>
            <a:chExt cx="360000" cy="108000"/>
          </a:xfrm>
        </p:grpSpPr>
        <p:cxnSp>
          <p:nvCxnSpPr>
            <p:cNvPr id="189" name="Straight Connector 188">
              <a:extLst>
                <a:ext uri="{FF2B5EF4-FFF2-40B4-BE49-F238E27FC236}">
                  <a16:creationId xmlns:a16="http://schemas.microsoft.com/office/drawing/2014/main" id="{CA3E31A0-C481-4BD8-9C05-4ED5B657C10E}"/>
                </a:ext>
              </a:extLst>
            </p:cNvPr>
            <p:cNvCxnSpPr>
              <a:cxnSpLocks/>
            </p:cNvCxnSpPr>
            <p:nvPr/>
          </p:nvCxnSpPr>
          <p:spPr>
            <a:xfrm>
              <a:off x="6964255" y="6012175"/>
              <a:ext cx="36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AA1D4AAB-18AD-4D14-B6A8-E907246E96A9}"/>
                </a:ext>
              </a:extLst>
            </p:cNvPr>
            <p:cNvCxnSpPr>
              <a:cxnSpLocks/>
            </p:cNvCxnSpPr>
            <p:nvPr/>
          </p:nvCxnSpPr>
          <p:spPr>
            <a:xfrm>
              <a:off x="7144255" y="5904175"/>
              <a:ext cx="0" cy="108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87064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MA09.02：SAKK 16/14試験 - T細胞受容体レパートリーメトリクスが、ステージIIIA（N2）のNSCLC患者を対象としたデュルバルマブによる術前補助療法に対する反応を予測 </a:t>
            </a:r>
            <a:r>
              <a:rPr lang="en-GB" altLang="ja-JP" dirty="0" smtClean="0"/>
              <a:t/>
            </a:r>
            <a:br>
              <a:rPr lang="en-GB" altLang="ja-JP" dirty="0" smtClean="0"/>
            </a:br>
            <a:r>
              <a:rPr lang="ja-JP" dirty="0" smtClean="0"/>
              <a:t>– </a:t>
            </a:r>
            <a:r>
              <a:rPr lang="ja-JP" dirty="0"/>
              <a:t>Rothschild SI、他</a:t>
            </a:r>
          </a:p>
        </p:txBody>
      </p:sp>
      <p:sp>
        <p:nvSpPr>
          <p:cNvPr id="3" name="Content Placeholder 2"/>
          <p:cNvSpPr>
            <a:spLocks noGrp="1"/>
          </p:cNvSpPr>
          <p:nvPr>
            <p:ph idx="1"/>
          </p:nvPr>
        </p:nvSpPr>
        <p:spPr>
          <a:xfrm>
            <a:off x="304799" y="1246909"/>
            <a:ext cx="11639227" cy="5055650"/>
          </a:xfrm>
        </p:spPr>
        <p:txBody>
          <a:bodyPr/>
          <a:lstStyle/>
          <a:p>
            <a:r>
              <a:rPr lang="ja-JP" b="1" dirty="0"/>
              <a:t>主要な結果（続き）</a:t>
            </a:r>
          </a:p>
          <a:p>
            <a:pPr>
              <a:spcBef>
                <a:spcPts val="29400"/>
              </a:spcBef>
            </a:pPr>
            <a:r>
              <a:rPr lang="ja-JP" b="1" dirty="0"/>
              <a:t>結論</a:t>
            </a:r>
          </a:p>
          <a:p>
            <a:pPr lvl="1"/>
            <a:r>
              <a:rPr lang="ja-JP" dirty="0"/>
              <a:t>切除可能なステージIIIA（N2）NSCLCの患者では、末梢血および腫瘍組織で測定されたTCRレパートリーを使用して、デュルバルマブによる術前補助継続化学免疫療法後の再発リスクを予測できる可能性があります</a:t>
            </a:r>
          </a:p>
        </p:txBody>
      </p:sp>
      <p:sp>
        <p:nvSpPr>
          <p:cNvPr id="5" name="Text Placeholder 4"/>
          <p:cNvSpPr>
            <a:spLocks noGrp="1"/>
          </p:cNvSpPr>
          <p:nvPr>
            <p:ph type="body" sz="quarter" idx="11"/>
          </p:nvPr>
        </p:nvSpPr>
        <p:spPr/>
        <p:txBody>
          <a:bodyPr/>
          <a:lstStyle/>
          <a:p>
            <a:r>
              <a:rPr lang="ja-JP"/>
              <a:t>Rothschild SI、他J Thorac Oncol 2021年16（補遺）：抄録番号 MA09.02</a:t>
            </a:r>
          </a:p>
        </p:txBody>
      </p:sp>
      <p:sp>
        <p:nvSpPr>
          <p:cNvPr id="6" name="Freeform 21">
            <a:extLst>
              <a:ext uri="{FF2B5EF4-FFF2-40B4-BE49-F238E27FC236}">
                <a16:creationId xmlns:a16="http://schemas.microsoft.com/office/drawing/2014/main" id="{09D5DA1D-03B9-4164-B349-2D25D90A02D0}"/>
              </a:ext>
            </a:extLst>
          </p:cNvPr>
          <p:cNvSpPr>
            <a:spLocks/>
          </p:cNvSpPr>
          <p:nvPr/>
        </p:nvSpPr>
        <p:spPr bwMode="auto">
          <a:xfrm>
            <a:off x="927817" y="2112023"/>
            <a:ext cx="2030999" cy="1982214"/>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7" name="TextBox 6">
            <a:extLst>
              <a:ext uri="{FF2B5EF4-FFF2-40B4-BE49-F238E27FC236}">
                <a16:creationId xmlns:a16="http://schemas.microsoft.com/office/drawing/2014/main" id="{C7CF7965-E6C1-4FD0-A22D-4EE822CBD007}"/>
              </a:ext>
            </a:extLst>
          </p:cNvPr>
          <p:cNvSpPr txBox="1"/>
          <p:nvPr/>
        </p:nvSpPr>
        <p:spPr>
          <a:xfrm rot="16200000">
            <a:off x="-242167" y="2963200"/>
            <a:ext cx="1238929"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感度、%</a:t>
            </a:r>
          </a:p>
        </p:txBody>
      </p:sp>
      <p:sp>
        <p:nvSpPr>
          <p:cNvPr id="8" name="TextBox 7">
            <a:extLst>
              <a:ext uri="{FF2B5EF4-FFF2-40B4-BE49-F238E27FC236}">
                <a16:creationId xmlns:a16="http://schemas.microsoft.com/office/drawing/2014/main" id="{B5B9CE4D-803D-4622-A426-6695C76DC169}"/>
              </a:ext>
            </a:extLst>
          </p:cNvPr>
          <p:cNvSpPr txBox="1"/>
          <p:nvPr/>
        </p:nvSpPr>
        <p:spPr>
          <a:xfrm>
            <a:off x="375403" y="1945290"/>
            <a:ext cx="482824"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100</a:t>
            </a:r>
          </a:p>
        </p:txBody>
      </p:sp>
      <p:grpSp>
        <p:nvGrpSpPr>
          <p:cNvPr id="9" name="Group 8">
            <a:extLst>
              <a:ext uri="{FF2B5EF4-FFF2-40B4-BE49-F238E27FC236}">
                <a16:creationId xmlns:a16="http://schemas.microsoft.com/office/drawing/2014/main" id="{033CAA20-7FF4-46AA-AACA-C95373562034}"/>
              </a:ext>
            </a:extLst>
          </p:cNvPr>
          <p:cNvGrpSpPr/>
          <p:nvPr/>
        </p:nvGrpSpPr>
        <p:grpSpPr>
          <a:xfrm>
            <a:off x="474794" y="2101341"/>
            <a:ext cx="453023" cy="2143386"/>
            <a:chOff x="474794" y="2101341"/>
            <a:chExt cx="453023" cy="2143386"/>
          </a:xfrm>
        </p:grpSpPr>
        <p:grpSp>
          <p:nvGrpSpPr>
            <p:cNvPr id="10" name="Group 9">
              <a:extLst>
                <a:ext uri="{FF2B5EF4-FFF2-40B4-BE49-F238E27FC236}">
                  <a16:creationId xmlns:a16="http://schemas.microsoft.com/office/drawing/2014/main" id="{9789E266-D258-46D2-B1EF-84FB9EFD6722}"/>
                </a:ext>
              </a:extLst>
            </p:cNvPr>
            <p:cNvGrpSpPr/>
            <p:nvPr/>
          </p:nvGrpSpPr>
          <p:grpSpPr>
            <a:xfrm>
              <a:off x="474794" y="2101341"/>
              <a:ext cx="453023" cy="1990871"/>
              <a:chOff x="474794" y="2101341"/>
              <a:chExt cx="453023" cy="1990871"/>
            </a:xfrm>
          </p:grpSpPr>
          <p:sp>
            <p:nvSpPr>
              <p:cNvPr id="12" name="Line 6">
                <a:extLst>
                  <a:ext uri="{FF2B5EF4-FFF2-40B4-BE49-F238E27FC236}">
                    <a16:creationId xmlns:a16="http://schemas.microsoft.com/office/drawing/2014/main" id="{45FFF3EB-E0A1-4265-B43E-CD651BBD91F3}"/>
                  </a:ext>
                </a:extLst>
              </p:cNvPr>
              <p:cNvSpPr>
                <a:spLocks noChangeShapeType="1"/>
              </p:cNvSpPr>
              <p:nvPr/>
            </p:nvSpPr>
            <p:spPr bwMode="auto">
              <a:xfrm>
                <a:off x="841583" y="210134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7">
                <a:extLst>
                  <a:ext uri="{FF2B5EF4-FFF2-40B4-BE49-F238E27FC236}">
                    <a16:creationId xmlns:a16="http://schemas.microsoft.com/office/drawing/2014/main" id="{87AB2D48-279B-4036-AB37-790437BC19DB}"/>
                  </a:ext>
                </a:extLst>
              </p:cNvPr>
              <p:cNvSpPr>
                <a:spLocks noChangeShapeType="1"/>
              </p:cNvSpPr>
              <p:nvPr/>
            </p:nvSpPr>
            <p:spPr bwMode="auto">
              <a:xfrm>
                <a:off x="841583" y="250912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8">
                <a:extLst>
                  <a:ext uri="{FF2B5EF4-FFF2-40B4-BE49-F238E27FC236}">
                    <a16:creationId xmlns:a16="http://schemas.microsoft.com/office/drawing/2014/main" id="{E660AECB-8A5B-4BA4-9E54-872D1ACB90DE}"/>
                  </a:ext>
                </a:extLst>
              </p:cNvPr>
              <p:cNvSpPr>
                <a:spLocks noChangeShapeType="1"/>
              </p:cNvSpPr>
              <p:nvPr/>
            </p:nvSpPr>
            <p:spPr bwMode="auto">
              <a:xfrm>
                <a:off x="841583" y="289860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9">
                <a:extLst>
                  <a:ext uri="{FF2B5EF4-FFF2-40B4-BE49-F238E27FC236}">
                    <a16:creationId xmlns:a16="http://schemas.microsoft.com/office/drawing/2014/main" id="{BA17C687-A187-4ED6-AFCC-F19386EE5AA6}"/>
                  </a:ext>
                </a:extLst>
              </p:cNvPr>
              <p:cNvSpPr>
                <a:spLocks noChangeShapeType="1"/>
              </p:cNvSpPr>
              <p:nvPr/>
            </p:nvSpPr>
            <p:spPr bwMode="auto">
              <a:xfrm>
                <a:off x="841583" y="330066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10">
                <a:extLst>
                  <a:ext uri="{FF2B5EF4-FFF2-40B4-BE49-F238E27FC236}">
                    <a16:creationId xmlns:a16="http://schemas.microsoft.com/office/drawing/2014/main" id="{82F9E8B4-681A-4D5B-878D-8D56B426C42B}"/>
                  </a:ext>
                </a:extLst>
              </p:cNvPr>
              <p:cNvSpPr>
                <a:spLocks noChangeShapeType="1"/>
              </p:cNvSpPr>
              <p:nvPr/>
            </p:nvSpPr>
            <p:spPr bwMode="auto">
              <a:xfrm>
                <a:off x="841583" y="369434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Line 11">
                <a:extLst>
                  <a:ext uri="{FF2B5EF4-FFF2-40B4-BE49-F238E27FC236}">
                    <a16:creationId xmlns:a16="http://schemas.microsoft.com/office/drawing/2014/main" id="{A226707E-5C0F-4898-82C5-BC23764C39A6}"/>
                  </a:ext>
                </a:extLst>
              </p:cNvPr>
              <p:cNvSpPr>
                <a:spLocks noChangeShapeType="1"/>
              </p:cNvSpPr>
              <p:nvPr/>
            </p:nvSpPr>
            <p:spPr bwMode="auto">
              <a:xfrm>
                <a:off x="841583" y="409221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 name="TextBox 17">
                <a:extLst>
                  <a:ext uri="{FF2B5EF4-FFF2-40B4-BE49-F238E27FC236}">
                    <a16:creationId xmlns:a16="http://schemas.microsoft.com/office/drawing/2014/main" id="{558806E1-B242-4296-AB8D-C69DE966D7BE}"/>
                  </a:ext>
                </a:extLst>
              </p:cNvPr>
              <p:cNvSpPr txBox="1"/>
              <p:nvPr/>
            </p:nvSpPr>
            <p:spPr>
              <a:xfrm>
                <a:off x="474794" y="2354585"/>
                <a:ext cx="383438"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80</a:t>
                </a:r>
              </a:p>
            </p:txBody>
          </p:sp>
          <p:sp>
            <p:nvSpPr>
              <p:cNvPr id="19" name="TextBox 18">
                <a:extLst>
                  <a:ext uri="{FF2B5EF4-FFF2-40B4-BE49-F238E27FC236}">
                    <a16:creationId xmlns:a16="http://schemas.microsoft.com/office/drawing/2014/main" id="{04C0B7BF-370C-4789-9061-B6EE3D62CB52}"/>
                  </a:ext>
                </a:extLst>
              </p:cNvPr>
              <p:cNvSpPr txBox="1"/>
              <p:nvPr/>
            </p:nvSpPr>
            <p:spPr>
              <a:xfrm>
                <a:off x="474794" y="2743882"/>
                <a:ext cx="383438"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60</a:t>
                </a:r>
              </a:p>
            </p:txBody>
          </p:sp>
          <p:sp>
            <p:nvSpPr>
              <p:cNvPr id="20" name="TextBox 19">
                <a:extLst>
                  <a:ext uri="{FF2B5EF4-FFF2-40B4-BE49-F238E27FC236}">
                    <a16:creationId xmlns:a16="http://schemas.microsoft.com/office/drawing/2014/main" id="{B0ED07DD-78FD-4BF3-984D-1EFB2853807D}"/>
                  </a:ext>
                </a:extLst>
              </p:cNvPr>
              <p:cNvSpPr txBox="1"/>
              <p:nvPr/>
            </p:nvSpPr>
            <p:spPr>
              <a:xfrm>
                <a:off x="474794" y="3145769"/>
                <a:ext cx="383438"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40</a:t>
                </a:r>
              </a:p>
            </p:txBody>
          </p:sp>
          <p:sp>
            <p:nvSpPr>
              <p:cNvPr id="21" name="TextBox 20">
                <a:extLst>
                  <a:ext uri="{FF2B5EF4-FFF2-40B4-BE49-F238E27FC236}">
                    <a16:creationId xmlns:a16="http://schemas.microsoft.com/office/drawing/2014/main" id="{12F6742E-9D88-4641-A55C-3F9E63903AE9}"/>
                  </a:ext>
                </a:extLst>
              </p:cNvPr>
              <p:cNvSpPr txBox="1"/>
              <p:nvPr/>
            </p:nvSpPr>
            <p:spPr>
              <a:xfrm>
                <a:off x="474794" y="3539262"/>
                <a:ext cx="383438"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20</a:t>
                </a:r>
              </a:p>
            </p:txBody>
          </p:sp>
        </p:grpSp>
        <p:sp>
          <p:nvSpPr>
            <p:cNvPr id="11" name="TextBox 10">
              <a:extLst>
                <a:ext uri="{FF2B5EF4-FFF2-40B4-BE49-F238E27FC236}">
                  <a16:creationId xmlns:a16="http://schemas.microsoft.com/office/drawing/2014/main" id="{816F0A7C-1AB0-448B-BAE4-BD107E051A1F}"/>
                </a:ext>
              </a:extLst>
            </p:cNvPr>
            <p:cNvSpPr txBox="1"/>
            <p:nvPr/>
          </p:nvSpPr>
          <p:spPr>
            <a:xfrm>
              <a:off x="574188" y="3936950"/>
              <a:ext cx="284052"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a:t>
              </a:r>
            </a:p>
          </p:txBody>
        </p:sp>
      </p:grpSp>
      <p:grpSp>
        <p:nvGrpSpPr>
          <p:cNvPr id="22" name="Group 21">
            <a:extLst>
              <a:ext uri="{FF2B5EF4-FFF2-40B4-BE49-F238E27FC236}">
                <a16:creationId xmlns:a16="http://schemas.microsoft.com/office/drawing/2014/main" id="{F89258A6-0EE0-4117-B2AA-0256C0C7266C}"/>
              </a:ext>
            </a:extLst>
          </p:cNvPr>
          <p:cNvGrpSpPr/>
          <p:nvPr/>
        </p:nvGrpSpPr>
        <p:grpSpPr>
          <a:xfrm>
            <a:off x="864258" y="4104918"/>
            <a:ext cx="2282995" cy="360147"/>
            <a:chOff x="1527764" y="4939133"/>
            <a:chExt cx="2147943" cy="360147"/>
          </a:xfrm>
        </p:grpSpPr>
        <p:sp>
          <p:nvSpPr>
            <p:cNvPr id="23" name="Line 21">
              <a:extLst>
                <a:ext uri="{FF2B5EF4-FFF2-40B4-BE49-F238E27FC236}">
                  <a16:creationId xmlns:a16="http://schemas.microsoft.com/office/drawing/2014/main" id="{035CD437-D5CE-4904-A056-036A0CFF641D}"/>
                </a:ext>
              </a:extLst>
            </p:cNvPr>
            <p:cNvSpPr>
              <a:spLocks noChangeShapeType="1"/>
            </p:cNvSpPr>
            <p:nvPr/>
          </p:nvSpPr>
          <p:spPr bwMode="auto">
            <a:xfrm>
              <a:off x="3502560"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4" name="TextBox 23">
              <a:extLst>
                <a:ext uri="{FF2B5EF4-FFF2-40B4-BE49-F238E27FC236}">
                  <a16:creationId xmlns:a16="http://schemas.microsoft.com/office/drawing/2014/main" id="{7159A5D3-AE16-46F7-9145-D1DC5E012032}"/>
                </a:ext>
              </a:extLst>
            </p:cNvPr>
            <p:cNvSpPr txBox="1"/>
            <p:nvPr/>
          </p:nvSpPr>
          <p:spPr>
            <a:xfrm>
              <a:off x="3326782" y="5011133"/>
              <a:ext cx="348925"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100</a:t>
              </a:r>
            </a:p>
          </p:txBody>
        </p:sp>
        <p:sp>
          <p:nvSpPr>
            <p:cNvPr id="25" name="Line 21">
              <a:extLst>
                <a:ext uri="{FF2B5EF4-FFF2-40B4-BE49-F238E27FC236}">
                  <a16:creationId xmlns:a16="http://schemas.microsoft.com/office/drawing/2014/main" id="{E9896BAE-CC98-47CE-9ECA-9C5AFF8B5A5C}"/>
                </a:ext>
              </a:extLst>
            </p:cNvPr>
            <p:cNvSpPr>
              <a:spLocks noChangeShapeType="1"/>
            </p:cNvSpPr>
            <p:nvPr/>
          </p:nvSpPr>
          <p:spPr bwMode="auto">
            <a:xfrm>
              <a:off x="3114378"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6" name="TextBox 25">
              <a:extLst>
                <a:ext uri="{FF2B5EF4-FFF2-40B4-BE49-F238E27FC236}">
                  <a16:creationId xmlns:a16="http://schemas.microsoft.com/office/drawing/2014/main" id="{18BA149A-6C20-49A4-A99F-7B46117C6D12}"/>
                </a:ext>
              </a:extLst>
            </p:cNvPr>
            <p:cNvSpPr txBox="1"/>
            <p:nvPr/>
          </p:nvSpPr>
          <p:spPr>
            <a:xfrm>
              <a:off x="2983559" y="5011133"/>
              <a:ext cx="255417"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80</a:t>
              </a:r>
            </a:p>
          </p:txBody>
        </p:sp>
        <p:sp>
          <p:nvSpPr>
            <p:cNvPr id="27" name="Line 21">
              <a:extLst>
                <a:ext uri="{FF2B5EF4-FFF2-40B4-BE49-F238E27FC236}">
                  <a16:creationId xmlns:a16="http://schemas.microsoft.com/office/drawing/2014/main" id="{864A2141-0709-4E03-9895-4E9B0EB73993}"/>
                </a:ext>
              </a:extLst>
            </p:cNvPr>
            <p:cNvSpPr>
              <a:spLocks noChangeShapeType="1"/>
            </p:cNvSpPr>
            <p:nvPr/>
          </p:nvSpPr>
          <p:spPr bwMode="auto">
            <a:xfrm>
              <a:off x="2738741"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8" name="TextBox 27">
              <a:extLst>
                <a:ext uri="{FF2B5EF4-FFF2-40B4-BE49-F238E27FC236}">
                  <a16:creationId xmlns:a16="http://schemas.microsoft.com/office/drawing/2014/main" id="{E7DA1473-C20E-4997-B168-430E65D33701}"/>
                </a:ext>
              </a:extLst>
            </p:cNvPr>
            <p:cNvSpPr txBox="1"/>
            <p:nvPr/>
          </p:nvSpPr>
          <p:spPr>
            <a:xfrm>
              <a:off x="2607921" y="5011133"/>
              <a:ext cx="255417"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60</a:t>
              </a:r>
            </a:p>
          </p:txBody>
        </p:sp>
        <p:sp>
          <p:nvSpPr>
            <p:cNvPr id="29" name="Line 21">
              <a:extLst>
                <a:ext uri="{FF2B5EF4-FFF2-40B4-BE49-F238E27FC236}">
                  <a16:creationId xmlns:a16="http://schemas.microsoft.com/office/drawing/2014/main" id="{A0B69833-B8E8-4D6E-BF3F-CB70BD96C8C2}"/>
                </a:ext>
              </a:extLst>
            </p:cNvPr>
            <p:cNvSpPr>
              <a:spLocks noChangeShapeType="1"/>
            </p:cNvSpPr>
            <p:nvPr/>
          </p:nvSpPr>
          <p:spPr bwMode="auto">
            <a:xfrm>
              <a:off x="2363104"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0" name="TextBox 29">
              <a:extLst>
                <a:ext uri="{FF2B5EF4-FFF2-40B4-BE49-F238E27FC236}">
                  <a16:creationId xmlns:a16="http://schemas.microsoft.com/office/drawing/2014/main" id="{EF17D468-0A34-4804-B9A6-F64D583F1E1A}"/>
                </a:ext>
              </a:extLst>
            </p:cNvPr>
            <p:cNvSpPr txBox="1"/>
            <p:nvPr/>
          </p:nvSpPr>
          <p:spPr>
            <a:xfrm>
              <a:off x="2232284" y="5011133"/>
              <a:ext cx="255417"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40</a:t>
              </a:r>
            </a:p>
          </p:txBody>
        </p:sp>
        <p:sp>
          <p:nvSpPr>
            <p:cNvPr id="31" name="Line 21">
              <a:extLst>
                <a:ext uri="{FF2B5EF4-FFF2-40B4-BE49-F238E27FC236}">
                  <a16:creationId xmlns:a16="http://schemas.microsoft.com/office/drawing/2014/main" id="{4A7D5E23-5A05-426F-9FDC-EB0E480B7E54}"/>
                </a:ext>
              </a:extLst>
            </p:cNvPr>
            <p:cNvSpPr>
              <a:spLocks noChangeShapeType="1"/>
            </p:cNvSpPr>
            <p:nvPr/>
          </p:nvSpPr>
          <p:spPr bwMode="auto">
            <a:xfrm>
              <a:off x="1987467"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2" name="TextBox 31">
              <a:extLst>
                <a:ext uri="{FF2B5EF4-FFF2-40B4-BE49-F238E27FC236}">
                  <a16:creationId xmlns:a16="http://schemas.microsoft.com/office/drawing/2014/main" id="{06438900-B950-4853-9E5C-C4B23849AF14}"/>
                </a:ext>
              </a:extLst>
            </p:cNvPr>
            <p:cNvSpPr txBox="1"/>
            <p:nvPr/>
          </p:nvSpPr>
          <p:spPr>
            <a:xfrm>
              <a:off x="1856648" y="5011133"/>
              <a:ext cx="255417"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20</a:t>
              </a:r>
            </a:p>
          </p:txBody>
        </p:sp>
        <p:sp>
          <p:nvSpPr>
            <p:cNvPr id="33" name="Line 21">
              <a:extLst>
                <a:ext uri="{FF2B5EF4-FFF2-40B4-BE49-F238E27FC236}">
                  <a16:creationId xmlns:a16="http://schemas.microsoft.com/office/drawing/2014/main" id="{52A2A56F-CDD7-4242-8E09-3E38F9A4F27B}"/>
                </a:ext>
              </a:extLst>
            </p:cNvPr>
            <p:cNvSpPr>
              <a:spLocks noChangeShapeType="1"/>
            </p:cNvSpPr>
            <p:nvPr/>
          </p:nvSpPr>
          <p:spPr bwMode="auto">
            <a:xfrm>
              <a:off x="1611830"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4" name="TextBox 33">
              <a:extLst>
                <a:ext uri="{FF2B5EF4-FFF2-40B4-BE49-F238E27FC236}">
                  <a16:creationId xmlns:a16="http://schemas.microsoft.com/office/drawing/2014/main" id="{2A2A0641-B0D9-4284-9F02-06AAD3350FAB}"/>
                </a:ext>
              </a:extLst>
            </p:cNvPr>
            <p:cNvSpPr txBox="1"/>
            <p:nvPr/>
          </p:nvSpPr>
          <p:spPr>
            <a:xfrm>
              <a:off x="1527764" y="5011133"/>
              <a:ext cx="161909"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0</a:t>
              </a:r>
            </a:p>
          </p:txBody>
        </p:sp>
      </p:grpSp>
      <p:sp>
        <p:nvSpPr>
          <p:cNvPr id="35" name="TextBox 34">
            <a:extLst>
              <a:ext uri="{FF2B5EF4-FFF2-40B4-BE49-F238E27FC236}">
                <a16:creationId xmlns:a16="http://schemas.microsoft.com/office/drawing/2014/main" id="{ECCB6D37-A077-420F-AB6C-21695F663F4F}"/>
              </a:ext>
            </a:extLst>
          </p:cNvPr>
          <p:cNvSpPr txBox="1"/>
          <p:nvPr/>
        </p:nvSpPr>
        <p:spPr>
          <a:xfrm>
            <a:off x="1154191" y="4391303"/>
            <a:ext cx="1869423" cy="307777"/>
          </a:xfrm>
          <a:prstGeom prst="rect">
            <a:avLst/>
          </a:prstGeom>
          <a:noFill/>
        </p:spPr>
        <p:txBody>
          <a:bodyPr wrap="none" rtlCol="0">
            <a:spAutoFit/>
          </a:bodyPr>
          <a:lstStyle/>
          <a:p>
            <a:r>
              <a:rPr lang="ja-JP" sz="1400">
                <a:solidFill>
                  <a:schemeClr val="tx1"/>
                </a:solidFill>
              </a:rPr>
              <a:t>100% - 特異度、%</a:t>
            </a:r>
          </a:p>
        </p:txBody>
      </p:sp>
      <p:sp>
        <p:nvSpPr>
          <p:cNvPr id="36" name="TextBox 35">
            <a:extLst>
              <a:ext uri="{FF2B5EF4-FFF2-40B4-BE49-F238E27FC236}">
                <a16:creationId xmlns:a16="http://schemas.microsoft.com/office/drawing/2014/main" id="{40157E19-0CD5-407A-88F3-B91F85BFCC8F}"/>
              </a:ext>
            </a:extLst>
          </p:cNvPr>
          <p:cNvSpPr txBox="1"/>
          <p:nvPr/>
        </p:nvSpPr>
        <p:spPr>
          <a:xfrm>
            <a:off x="858916" y="1691142"/>
            <a:ext cx="2510624" cy="338554"/>
          </a:xfrm>
          <a:prstGeom prst="rect">
            <a:avLst/>
          </a:prstGeom>
          <a:noFill/>
        </p:spPr>
        <p:txBody>
          <a:bodyPr wrap="none" rtlCol="0">
            <a:spAutoFit/>
          </a:bodyPr>
          <a:lstStyle/>
          <a:p>
            <a:r>
              <a:rPr lang="ja-JP" sz="1600" b="1">
                <a:solidFill>
                  <a:schemeClr val="tx1"/>
                </a:solidFill>
              </a:rPr>
              <a:t>クローンの豊富度とEFSの関係</a:t>
            </a:r>
          </a:p>
        </p:txBody>
      </p:sp>
      <p:cxnSp>
        <p:nvCxnSpPr>
          <p:cNvPr id="37" name="Straight Connector 36">
            <a:extLst>
              <a:ext uri="{FF2B5EF4-FFF2-40B4-BE49-F238E27FC236}">
                <a16:creationId xmlns:a16="http://schemas.microsoft.com/office/drawing/2014/main" id="{83B0CBC5-1E9A-4508-8BE5-175C349EF09F}"/>
              </a:ext>
            </a:extLst>
          </p:cNvPr>
          <p:cNvCxnSpPr>
            <a:cxnSpLocks/>
          </p:cNvCxnSpPr>
          <p:nvPr/>
        </p:nvCxnSpPr>
        <p:spPr>
          <a:xfrm flipV="1">
            <a:off x="917358" y="2109999"/>
            <a:ext cx="2069742" cy="197549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F66C562-7008-4098-A2D2-72F43CFFE9FD}"/>
              </a:ext>
            </a:extLst>
          </p:cNvPr>
          <p:cNvSpPr txBox="1"/>
          <p:nvPr/>
        </p:nvSpPr>
        <p:spPr>
          <a:xfrm>
            <a:off x="1854028" y="3676150"/>
            <a:ext cx="1215397" cy="307777"/>
          </a:xfrm>
          <a:prstGeom prst="rect">
            <a:avLst/>
          </a:prstGeom>
          <a:noFill/>
        </p:spPr>
        <p:txBody>
          <a:bodyPr wrap="none" rtlCol="0">
            <a:spAutoFit/>
          </a:bodyPr>
          <a:lstStyle/>
          <a:p>
            <a:r>
              <a:rPr lang="ja-JP" sz="1400">
                <a:solidFill>
                  <a:schemeClr val="tx1"/>
                </a:solidFill>
              </a:rPr>
              <a:t>AUC=0.7245</a:t>
            </a:r>
          </a:p>
        </p:txBody>
      </p:sp>
      <p:sp>
        <p:nvSpPr>
          <p:cNvPr id="39" name="Freeform 21">
            <a:extLst>
              <a:ext uri="{FF2B5EF4-FFF2-40B4-BE49-F238E27FC236}">
                <a16:creationId xmlns:a16="http://schemas.microsoft.com/office/drawing/2014/main" id="{29C3E05E-82C2-4CD9-B2DA-32B2E7D6C857}"/>
              </a:ext>
            </a:extLst>
          </p:cNvPr>
          <p:cNvSpPr>
            <a:spLocks/>
          </p:cNvSpPr>
          <p:nvPr/>
        </p:nvSpPr>
        <p:spPr bwMode="auto">
          <a:xfrm>
            <a:off x="4139542" y="2218386"/>
            <a:ext cx="3024000" cy="188763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0" name="TextBox 39">
            <a:extLst>
              <a:ext uri="{FF2B5EF4-FFF2-40B4-BE49-F238E27FC236}">
                <a16:creationId xmlns:a16="http://schemas.microsoft.com/office/drawing/2014/main" id="{63081CD3-F4CD-4C3A-B4BF-4897889EF65C}"/>
              </a:ext>
            </a:extLst>
          </p:cNvPr>
          <p:cNvSpPr txBox="1"/>
          <p:nvPr/>
        </p:nvSpPr>
        <p:spPr>
          <a:xfrm rot="16200000">
            <a:off x="3211363" y="2992509"/>
            <a:ext cx="704039"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OS、%</a:t>
            </a:r>
          </a:p>
        </p:txBody>
      </p:sp>
      <p:sp>
        <p:nvSpPr>
          <p:cNvPr id="41" name="TextBox 40">
            <a:extLst>
              <a:ext uri="{FF2B5EF4-FFF2-40B4-BE49-F238E27FC236}">
                <a16:creationId xmlns:a16="http://schemas.microsoft.com/office/drawing/2014/main" id="{AEB4909E-23EC-4B2A-8190-39B442349C12}"/>
              </a:ext>
            </a:extLst>
          </p:cNvPr>
          <p:cNvSpPr txBox="1"/>
          <p:nvPr/>
        </p:nvSpPr>
        <p:spPr>
          <a:xfrm>
            <a:off x="5011296" y="4406442"/>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経過期間、月</a:t>
            </a:r>
          </a:p>
        </p:txBody>
      </p:sp>
      <p:sp>
        <p:nvSpPr>
          <p:cNvPr id="42" name="TextBox 41">
            <a:extLst>
              <a:ext uri="{FF2B5EF4-FFF2-40B4-BE49-F238E27FC236}">
                <a16:creationId xmlns:a16="http://schemas.microsoft.com/office/drawing/2014/main" id="{3CC08F15-E7E4-40A8-AB40-2CF47FC61E12}"/>
              </a:ext>
            </a:extLst>
          </p:cNvPr>
          <p:cNvSpPr txBox="1"/>
          <p:nvPr/>
        </p:nvSpPr>
        <p:spPr>
          <a:xfrm>
            <a:off x="3040274" y="4492990"/>
            <a:ext cx="990977" cy="307777"/>
          </a:xfrm>
          <a:prstGeom prst="rect">
            <a:avLst/>
          </a:prstGeom>
          <a:noFill/>
        </p:spPr>
        <p:txBody>
          <a:bodyPr wrap="none" rtlCol="0">
            <a:spAutoFit/>
          </a:bodyPr>
          <a:lstStyle/>
          <a:p>
            <a:r>
              <a:rPr lang="ja-JP" sz="1400">
                <a:solidFill>
                  <a:schemeClr val="tx1"/>
                </a:solidFill>
              </a:rPr>
              <a:t>リスク有患者数</a:t>
            </a:r>
          </a:p>
        </p:txBody>
      </p:sp>
      <p:grpSp>
        <p:nvGrpSpPr>
          <p:cNvPr id="44" name="Group 43">
            <a:extLst>
              <a:ext uri="{FF2B5EF4-FFF2-40B4-BE49-F238E27FC236}">
                <a16:creationId xmlns:a16="http://schemas.microsoft.com/office/drawing/2014/main" id="{2847645B-C4BF-4DBF-AE34-A9EEA4B3F7A0}"/>
              </a:ext>
            </a:extLst>
          </p:cNvPr>
          <p:cNvGrpSpPr/>
          <p:nvPr/>
        </p:nvGrpSpPr>
        <p:grpSpPr>
          <a:xfrm>
            <a:off x="3334097" y="4720424"/>
            <a:ext cx="3557488" cy="633105"/>
            <a:chOff x="3334097" y="4586784"/>
            <a:chExt cx="3557488" cy="633105"/>
          </a:xfrm>
        </p:grpSpPr>
        <p:grpSp>
          <p:nvGrpSpPr>
            <p:cNvPr id="46" name="Group 45">
              <a:extLst>
                <a:ext uri="{FF2B5EF4-FFF2-40B4-BE49-F238E27FC236}">
                  <a16:creationId xmlns:a16="http://schemas.microsoft.com/office/drawing/2014/main" id="{9BAAF370-8A9A-41D9-96E9-6D1846503C79}"/>
                </a:ext>
              </a:extLst>
            </p:cNvPr>
            <p:cNvGrpSpPr/>
            <p:nvPr/>
          </p:nvGrpSpPr>
          <p:grpSpPr>
            <a:xfrm>
              <a:off x="4005056" y="4596591"/>
              <a:ext cx="2886529" cy="288150"/>
              <a:chOff x="4338539" y="5852306"/>
              <a:chExt cx="2259911" cy="227186"/>
            </a:xfrm>
          </p:grpSpPr>
          <p:sp>
            <p:nvSpPr>
              <p:cNvPr id="55" name="TextBox 54">
                <a:extLst>
                  <a:ext uri="{FF2B5EF4-FFF2-40B4-BE49-F238E27FC236}">
                    <a16:creationId xmlns:a16="http://schemas.microsoft.com/office/drawing/2014/main" id="{44134123-CC4D-4CAC-BB10-D643AD139A27}"/>
                  </a:ext>
                </a:extLst>
              </p:cNvPr>
              <p:cNvSpPr txBox="1"/>
              <p:nvPr/>
            </p:nvSpPr>
            <p:spPr>
              <a:xfrm>
                <a:off x="6463719" y="5852306"/>
                <a:ext cx="134731" cy="227183"/>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a:t>
                </a:r>
              </a:p>
            </p:txBody>
          </p:sp>
          <p:sp>
            <p:nvSpPr>
              <p:cNvPr id="56" name="TextBox 55">
                <a:extLst>
                  <a:ext uri="{FF2B5EF4-FFF2-40B4-BE49-F238E27FC236}">
                    <a16:creationId xmlns:a16="http://schemas.microsoft.com/office/drawing/2014/main" id="{77138C4E-5D66-4F06-9BAA-D20F7618FA1C}"/>
                  </a:ext>
                </a:extLst>
              </p:cNvPr>
              <p:cNvSpPr txBox="1"/>
              <p:nvPr/>
            </p:nvSpPr>
            <p:spPr>
              <a:xfrm>
                <a:off x="5897656" y="5852306"/>
                <a:ext cx="212543" cy="227183"/>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11</a:t>
                </a:r>
              </a:p>
            </p:txBody>
          </p:sp>
          <p:sp>
            <p:nvSpPr>
              <p:cNvPr id="57" name="TextBox 56">
                <a:extLst>
                  <a:ext uri="{FF2B5EF4-FFF2-40B4-BE49-F238E27FC236}">
                    <a16:creationId xmlns:a16="http://schemas.microsoft.com/office/drawing/2014/main" id="{E15AEE0C-004F-4CA1-86AA-A5E5F184F345}"/>
                  </a:ext>
                </a:extLst>
              </p:cNvPr>
              <p:cNvSpPr txBox="1"/>
              <p:nvPr/>
            </p:nvSpPr>
            <p:spPr>
              <a:xfrm>
                <a:off x="5368686" y="5852306"/>
                <a:ext cx="212543" cy="227183"/>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21</a:t>
                </a:r>
              </a:p>
            </p:txBody>
          </p:sp>
          <p:sp>
            <p:nvSpPr>
              <p:cNvPr id="58" name="TextBox 57">
                <a:extLst>
                  <a:ext uri="{FF2B5EF4-FFF2-40B4-BE49-F238E27FC236}">
                    <a16:creationId xmlns:a16="http://schemas.microsoft.com/office/drawing/2014/main" id="{47C427BA-E585-4680-8AF4-1DE8EBDE53A8}"/>
                  </a:ext>
                </a:extLst>
              </p:cNvPr>
              <p:cNvSpPr txBox="1"/>
              <p:nvPr/>
            </p:nvSpPr>
            <p:spPr>
              <a:xfrm>
                <a:off x="4860631" y="5852306"/>
                <a:ext cx="212542" cy="227183"/>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30</a:t>
                </a:r>
              </a:p>
            </p:txBody>
          </p:sp>
          <p:sp>
            <p:nvSpPr>
              <p:cNvPr id="59" name="TextBox 58">
                <a:extLst>
                  <a:ext uri="{FF2B5EF4-FFF2-40B4-BE49-F238E27FC236}">
                    <a16:creationId xmlns:a16="http://schemas.microsoft.com/office/drawing/2014/main" id="{48E1FD44-1296-45DD-8667-F92612098064}"/>
                  </a:ext>
                </a:extLst>
              </p:cNvPr>
              <p:cNvSpPr txBox="1"/>
              <p:nvPr/>
            </p:nvSpPr>
            <p:spPr>
              <a:xfrm>
                <a:off x="4338539" y="5852309"/>
                <a:ext cx="212542" cy="227183"/>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30</a:t>
                </a:r>
              </a:p>
            </p:txBody>
          </p:sp>
        </p:grpSp>
        <p:grpSp>
          <p:nvGrpSpPr>
            <p:cNvPr id="47" name="Group 46">
              <a:extLst>
                <a:ext uri="{FF2B5EF4-FFF2-40B4-BE49-F238E27FC236}">
                  <a16:creationId xmlns:a16="http://schemas.microsoft.com/office/drawing/2014/main" id="{76953EFF-27AA-412F-87FA-E4FB54D9B8EC}"/>
                </a:ext>
              </a:extLst>
            </p:cNvPr>
            <p:cNvGrpSpPr/>
            <p:nvPr/>
          </p:nvGrpSpPr>
          <p:grpSpPr>
            <a:xfrm>
              <a:off x="4005057" y="4921919"/>
              <a:ext cx="2886527" cy="288150"/>
              <a:chOff x="4338540" y="5852306"/>
              <a:chExt cx="2259910" cy="227186"/>
            </a:xfrm>
          </p:grpSpPr>
          <p:sp>
            <p:nvSpPr>
              <p:cNvPr id="50" name="TextBox 49">
                <a:extLst>
                  <a:ext uri="{FF2B5EF4-FFF2-40B4-BE49-F238E27FC236}">
                    <a16:creationId xmlns:a16="http://schemas.microsoft.com/office/drawing/2014/main" id="{F79F6DF1-6DC9-41BF-A0EF-DDDCB19E01DF}"/>
                  </a:ext>
                </a:extLst>
              </p:cNvPr>
              <p:cNvSpPr txBox="1"/>
              <p:nvPr/>
            </p:nvSpPr>
            <p:spPr>
              <a:xfrm>
                <a:off x="6463719" y="5852306"/>
                <a:ext cx="134731" cy="227183"/>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a:t>
                </a:r>
              </a:p>
            </p:txBody>
          </p:sp>
          <p:sp>
            <p:nvSpPr>
              <p:cNvPr id="51" name="TextBox 50">
                <a:extLst>
                  <a:ext uri="{FF2B5EF4-FFF2-40B4-BE49-F238E27FC236}">
                    <a16:creationId xmlns:a16="http://schemas.microsoft.com/office/drawing/2014/main" id="{10C73F98-4EA7-4534-B2D1-22B9515F2CF3}"/>
                  </a:ext>
                </a:extLst>
              </p:cNvPr>
              <p:cNvSpPr txBox="1"/>
              <p:nvPr/>
            </p:nvSpPr>
            <p:spPr>
              <a:xfrm>
                <a:off x="5936562" y="5852306"/>
                <a:ext cx="134731" cy="227183"/>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5</a:t>
                </a:r>
              </a:p>
            </p:txBody>
          </p:sp>
          <p:sp>
            <p:nvSpPr>
              <p:cNvPr id="52" name="TextBox 51">
                <a:extLst>
                  <a:ext uri="{FF2B5EF4-FFF2-40B4-BE49-F238E27FC236}">
                    <a16:creationId xmlns:a16="http://schemas.microsoft.com/office/drawing/2014/main" id="{8F603A1C-768A-4E58-84F3-96BDB7AFC36F}"/>
                  </a:ext>
                </a:extLst>
              </p:cNvPr>
              <p:cNvSpPr txBox="1"/>
              <p:nvPr/>
            </p:nvSpPr>
            <p:spPr>
              <a:xfrm>
                <a:off x="5407592" y="5852306"/>
                <a:ext cx="134731" cy="227183"/>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9</a:t>
                </a:r>
              </a:p>
            </p:txBody>
          </p:sp>
          <p:sp>
            <p:nvSpPr>
              <p:cNvPr id="53" name="TextBox 52">
                <a:extLst>
                  <a:ext uri="{FF2B5EF4-FFF2-40B4-BE49-F238E27FC236}">
                    <a16:creationId xmlns:a16="http://schemas.microsoft.com/office/drawing/2014/main" id="{58059089-ADD5-4D78-87AE-B58ED5B9F93D}"/>
                  </a:ext>
                </a:extLst>
              </p:cNvPr>
              <p:cNvSpPr txBox="1"/>
              <p:nvPr/>
            </p:nvSpPr>
            <p:spPr>
              <a:xfrm>
                <a:off x="4860630" y="5852306"/>
                <a:ext cx="212542" cy="227183"/>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17</a:t>
                </a:r>
              </a:p>
            </p:txBody>
          </p:sp>
          <p:sp>
            <p:nvSpPr>
              <p:cNvPr id="54" name="TextBox 53">
                <a:extLst>
                  <a:ext uri="{FF2B5EF4-FFF2-40B4-BE49-F238E27FC236}">
                    <a16:creationId xmlns:a16="http://schemas.microsoft.com/office/drawing/2014/main" id="{DC40A16B-1D7A-4D90-81AD-8C95DD79E791}"/>
                  </a:ext>
                </a:extLst>
              </p:cNvPr>
              <p:cNvSpPr txBox="1"/>
              <p:nvPr/>
            </p:nvSpPr>
            <p:spPr>
              <a:xfrm>
                <a:off x="4338540" y="5852309"/>
                <a:ext cx="212542" cy="227183"/>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19</a:t>
                </a:r>
              </a:p>
            </p:txBody>
          </p:sp>
        </p:grpSp>
        <p:sp>
          <p:nvSpPr>
            <p:cNvPr id="48" name="TextBox 47">
              <a:extLst>
                <a:ext uri="{FF2B5EF4-FFF2-40B4-BE49-F238E27FC236}">
                  <a16:creationId xmlns:a16="http://schemas.microsoft.com/office/drawing/2014/main" id="{BFEACAA8-6EF8-4B6E-9C46-D34665AF8450}"/>
                </a:ext>
              </a:extLst>
            </p:cNvPr>
            <p:cNvSpPr txBox="1"/>
            <p:nvPr/>
          </p:nvSpPr>
          <p:spPr>
            <a:xfrm>
              <a:off x="3334097" y="4586784"/>
              <a:ext cx="686406" cy="307777"/>
            </a:xfrm>
            <a:prstGeom prst="rect">
              <a:avLst/>
            </a:prstGeom>
            <a:noFill/>
          </p:spPr>
          <p:txBody>
            <a:bodyPr wrap="none" rtlCol="0">
              <a:spAutoFit/>
            </a:bodyPr>
            <a:lstStyle/>
            <a:p>
              <a:r>
                <a:rPr lang="ja-JP" sz="1400">
                  <a:solidFill>
                    <a:schemeClr val="accent2"/>
                  </a:solidFill>
                </a:rPr>
                <a:t>&gt;1748</a:t>
              </a:r>
            </a:p>
          </p:txBody>
        </p:sp>
        <p:sp>
          <p:nvSpPr>
            <p:cNvPr id="49" name="TextBox 48">
              <a:extLst>
                <a:ext uri="{FF2B5EF4-FFF2-40B4-BE49-F238E27FC236}">
                  <a16:creationId xmlns:a16="http://schemas.microsoft.com/office/drawing/2014/main" id="{A8130445-A642-4CA4-913B-FDC06FF7DDE7}"/>
                </a:ext>
              </a:extLst>
            </p:cNvPr>
            <p:cNvSpPr txBox="1"/>
            <p:nvPr/>
          </p:nvSpPr>
          <p:spPr>
            <a:xfrm>
              <a:off x="3338595" y="4912112"/>
              <a:ext cx="686406" cy="307777"/>
            </a:xfrm>
            <a:prstGeom prst="rect">
              <a:avLst/>
            </a:prstGeom>
            <a:noFill/>
          </p:spPr>
          <p:txBody>
            <a:bodyPr wrap="none" rtlCol="0">
              <a:spAutoFit/>
            </a:bodyPr>
            <a:lstStyle/>
            <a:p>
              <a:r>
                <a:rPr lang="ja-JP" sz="1400">
                  <a:solidFill>
                    <a:schemeClr val="accent1"/>
                  </a:solidFill>
                </a:rPr>
                <a:t>&lt;1748</a:t>
              </a:r>
            </a:p>
          </p:txBody>
        </p:sp>
      </p:grpSp>
      <p:grpSp>
        <p:nvGrpSpPr>
          <p:cNvPr id="60" name="Group 59">
            <a:extLst>
              <a:ext uri="{FF2B5EF4-FFF2-40B4-BE49-F238E27FC236}">
                <a16:creationId xmlns:a16="http://schemas.microsoft.com/office/drawing/2014/main" id="{E02B545C-DBA0-4531-9134-8696DF1EC6C7}"/>
              </a:ext>
            </a:extLst>
          </p:cNvPr>
          <p:cNvGrpSpPr/>
          <p:nvPr/>
        </p:nvGrpSpPr>
        <p:grpSpPr>
          <a:xfrm>
            <a:off x="4195519" y="3506444"/>
            <a:ext cx="3345952" cy="537555"/>
            <a:chOff x="4264343" y="3506444"/>
            <a:chExt cx="3345952" cy="537555"/>
          </a:xfrm>
        </p:grpSpPr>
        <p:sp>
          <p:nvSpPr>
            <p:cNvPr id="61" name="TextBox 60">
              <a:extLst>
                <a:ext uri="{FF2B5EF4-FFF2-40B4-BE49-F238E27FC236}">
                  <a16:creationId xmlns:a16="http://schemas.microsoft.com/office/drawing/2014/main" id="{48FB465A-02CD-4BBB-8F3D-CEB4D48F71B2}"/>
                </a:ext>
              </a:extLst>
            </p:cNvPr>
            <p:cNvSpPr txBox="1"/>
            <p:nvPr/>
          </p:nvSpPr>
          <p:spPr>
            <a:xfrm>
              <a:off x="4264343" y="3676150"/>
              <a:ext cx="934871" cy="307777"/>
            </a:xfrm>
            <a:prstGeom prst="rect">
              <a:avLst/>
            </a:prstGeom>
            <a:noFill/>
          </p:spPr>
          <p:txBody>
            <a:bodyPr wrap="none" rtlCol="0">
              <a:spAutoFit/>
            </a:bodyPr>
            <a:lstStyle/>
            <a:p>
              <a:r>
                <a:rPr lang="ja-JP" sz="1400">
                  <a:solidFill>
                    <a:schemeClr val="tx1"/>
                  </a:solidFill>
                </a:rPr>
                <a:t>p=0.0045</a:t>
              </a:r>
            </a:p>
          </p:txBody>
        </p:sp>
        <p:grpSp>
          <p:nvGrpSpPr>
            <p:cNvPr id="62" name="Group 61">
              <a:extLst>
                <a:ext uri="{FF2B5EF4-FFF2-40B4-BE49-F238E27FC236}">
                  <a16:creationId xmlns:a16="http://schemas.microsoft.com/office/drawing/2014/main" id="{CA1FD78E-4BE2-491A-B070-157CF3076E65}"/>
                </a:ext>
              </a:extLst>
            </p:cNvPr>
            <p:cNvGrpSpPr/>
            <p:nvPr/>
          </p:nvGrpSpPr>
          <p:grpSpPr>
            <a:xfrm>
              <a:off x="5323775" y="3506444"/>
              <a:ext cx="2286520" cy="537555"/>
              <a:chOff x="5323775" y="3506444"/>
              <a:chExt cx="2286520" cy="537555"/>
            </a:xfrm>
          </p:grpSpPr>
          <p:sp>
            <p:nvSpPr>
              <p:cNvPr id="63" name="TextBox 62">
                <a:extLst>
                  <a:ext uri="{FF2B5EF4-FFF2-40B4-BE49-F238E27FC236}">
                    <a16:creationId xmlns:a16="http://schemas.microsoft.com/office/drawing/2014/main" id="{EE0F0489-13E5-46DC-BCD6-8CC76878B3C7}"/>
                  </a:ext>
                </a:extLst>
              </p:cNvPr>
              <p:cNvSpPr txBox="1"/>
              <p:nvPr/>
            </p:nvSpPr>
            <p:spPr>
              <a:xfrm>
                <a:off x="5649502" y="3506444"/>
                <a:ext cx="1960793" cy="307777"/>
              </a:xfrm>
              <a:prstGeom prst="rect">
                <a:avLst/>
              </a:prstGeom>
              <a:noFill/>
            </p:spPr>
            <p:txBody>
              <a:bodyPr wrap="none" rtlCol="0">
                <a:spAutoFit/>
              </a:bodyPr>
              <a:lstStyle/>
              <a:p>
                <a:r>
                  <a:rPr lang="ja-JP" sz="1400">
                    <a:solidFill>
                      <a:schemeClr val="tx1"/>
                    </a:solidFill>
                  </a:rPr>
                  <a:t>クローンの豊富度 &gt;1748</a:t>
                </a:r>
              </a:p>
            </p:txBody>
          </p:sp>
          <p:sp>
            <p:nvSpPr>
              <p:cNvPr id="64" name="TextBox 63">
                <a:extLst>
                  <a:ext uri="{FF2B5EF4-FFF2-40B4-BE49-F238E27FC236}">
                    <a16:creationId xmlns:a16="http://schemas.microsoft.com/office/drawing/2014/main" id="{ED4157AD-08B0-4145-81A9-E9018EB3B4A3}"/>
                  </a:ext>
                </a:extLst>
              </p:cNvPr>
              <p:cNvSpPr txBox="1"/>
              <p:nvPr/>
            </p:nvSpPr>
            <p:spPr>
              <a:xfrm>
                <a:off x="5649502" y="3736222"/>
                <a:ext cx="1960793" cy="307777"/>
              </a:xfrm>
              <a:prstGeom prst="rect">
                <a:avLst/>
              </a:prstGeom>
              <a:noFill/>
            </p:spPr>
            <p:txBody>
              <a:bodyPr wrap="none" rtlCol="0">
                <a:spAutoFit/>
              </a:bodyPr>
              <a:lstStyle/>
              <a:p>
                <a:r>
                  <a:rPr lang="ja-JP" sz="1400">
                    <a:solidFill>
                      <a:schemeClr val="tx1"/>
                    </a:solidFill>
                  </a:rPr>
                  <a:t>クローンの豊富度 &lt;1748</a:t>
                </a:r>
              </a:p>
            </p:txBody>
          </p:sp>
          <p:grpSp>
            <p:nvGrpSpPr>
              <p:cNvPr id="65" name="Group 64">
                <a:extLst>
                  <a:ext uri="{FF2B5EF4-FFF2-40B4-BE49-F238E27FC236}">
                    <a16:creationId xmlns:a16="http://schemas.microsoft.com/office/drawing/2014/main" id="{95F1F02E-2F75-4351-A7FB-F6BD0BE0511A}"/>
                  </a:ext>
                </a:extLst>
              </p:cNvPr>
              <p:cNvGrpSpPr/>
              <p:nvPr/>
            </p:nvGrpSpPr>
            <p:grpSpPr>
              <a:xfrm>
                <a:off x="5323775" y="3587670"/>
                <a:ext cx="360000" cy="108000"/>
                <a:chOff x="5422341" y="3587670"/>
                <a:chExt cx="360000" cy="108000"/>
              </a:xfrm>
            </p:grpSpPr>
            <p:cxnSp>
              <p:nvCxnSpPr>
                <p:cNvPr id="68" name="Straight Connector 67">
                  <a:extLst>
                    <a:ext uri="{FF2B5EF4-FFF2-40B4-BE49-F238E27FC236}">
                      <a16:creationId xmlns:a16="http://schemas.microsoft.com/office/drawing/2014/main" id="{F71CB30F-FE1C-4B7A-96CA-7F1BD0E33339}"/>
                    </a:ext>
                  </a:extLst>
                </p:cNvPr>
                <p:cNvCxnSpPr>
                  <a:cxnSpLocks/>
                </p:cNvCxnSpPr>
                <p:nvPr/>
              </p:nvCxnSpPr>
              <p:spPr>
                <a:xfrm>
                  <a:off x="5422341" y="3695670"/>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DA1FBBF-9556-4AEE-963F-8DC16628B6DA}"/>
                    </a:ext>
                  </a:extLst>
                </p:cNvPr>
                <p:cNvCxnSpPr>
                  <a:cxnSpLocks/>
                </p:cNvCxnSpPr>
                <p:nvPr/>
              </p:nvCxnSpPr>
              <p:spPr>
                <a:xfrm>
                  <a:off x="5602341" y="3587670"/>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66" name="Straight Connector 65">
                <a:extLst>
                  <a:ext uri="{FF2B5EF4-FFF2-40B4-BE49-F238E27FC236}">
                    <a16:creationId xmlns:a16="http://schemas.microsoft.com/office/drawing/2014/main" id="{0075490B-1260-49C3-BD8F-28F88108D6DC}"/>
                  </a:ext>
                </a:extLst>
              </p:cNvPr>
              <p:cNvCxnSpPr>
                <a:cxnSpLocks/>
              </p:cNvCxnSpPr>
              <p:nvPr/>
            </p:nvCxnSpPr>
            <p:spPr>
              <a:xfrm>
                <a:off x="5323775" y="3944110"/>
                <a:ext cx="36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745CF7C-1BC5-4FC3-BDD2-7FDAD90C4655}"/>
                  </a:ext>
                </a:extLst>
              </p:cNvPr>
              <p:cNvCxnSpPr>
                <a:cxnSpLocks/>
              </p:cNvCxnSpPr>
              <p:nvPr/>
            </p:nvCxnSpPr>
            <p:spPr>
              <a:xfrm>
                <a:off x="5503775" y="3836110"/>
                <a:ext cx="0" cy="108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70" name="Group 69">
            <a:extLst>
              <a:ext uri="{FF2B5EF4-FFF2-40B4-BE49-F238E27FC236}">
                <a16:creationId xmlns:a16="http://schemas.microsoft.com/office/drawing/2014/main" id="{8B1758DD-837C-467E-857F-7B1324C3D627}"/>
              </a:ext>
            </a:extLst>
          </p:cNvPr>
          <p:cNvGrpSpPr/>
          <p:nvPr/>
        </p:nvGrpSpPr>
        <p:grpSpPr>
          <a:xfrm>
            <a:off x="8052007" y="4755943"/>
            <a:ext cx="3567748" cy="633105"/>
            <a:chOff x="8052007" y="5578658"/>
            <a:chExt cx="3567748" cy="633105"/>
          </a:xfrm>
        </p:grpSpPr>
        <p:grpSp>
          <p:nvGrpSpPr>
            <p:cNvPr id="73" name="Group 72">
              <a:extLst>
                <a:ext uri="{FF2B5EF4-FFF2-40B4-BE49-F238E27FC236}">
                  <a16:creationId xmlns:a16="http://schemas.microsoft.com/office/drawing/2014/main" id="{41EE0FF4-D06E-4722-B9C9-F8D7BA211563}"/>
                </a:ext>
              </a:extLst>
            </p:cNvPr>
            <p:cNvGrpSpPr/>
            <p:nvPr/>
          </p:nvGrpSpPr>
          <p:grpSpPr>
            <a:xfrm>
              <a:off x="8693614" y="5588460"/>
              <a:ext cx="2926141" cy="288158"/>
              <a:chOff x="4377561" y="5850983"/>
              <a:chExt cx="2290925" cy="227192"/>
            </a:xfrm>
          </p:grpSpPr>
          <p:sp>
            <p:nvSpPr>
              <p:cNvPr id="82" name="TextBox 81">
                <a:extLst>
                  <a:ext uri="{FF2B5EF4-FFF2-40B4-BE49-F238E27FC236}">
                    <a16:creationId xmlns:a16="http://schemas.microsoft.com/office/drawing/2014/main" id="{C78D197A-F382-4A56-939C-B89476853354}"/>
                  </a:ext>
                </a:extLst>
              </p:cNvPr>
              <p:cNvSpPr txBox="1"/>
              <p:nvPr/>
            </p:nvSpPr>
            <p:spPr>
              <a:xfrm>
                <a:off x="6533755" y="5850992"/>
                <a:ext cx="134731" cy="227183"/>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a:t>
                </a:r>
              </a:p>
            </p:txBody>
          </p:sp>
          <p:sp>
            <p:nvSpPr>
              <p:cNvPr id="83" name="TextBox 82">
                <a:extLst>
                  <a:ext uri="{FF2B5EF4-FFF2-40B4-BE49-F238E27FC236}">
                    <a16:creationId xmlns:a16="http://schemas.microsoft.com/office/drawing/2014/main" id="{068668F5-E27A-42C6-BEA0-7BA853937E8B}"/>
                  </a:ext>
                </a:extLst>
              </p:cNvPr>
              <p:cNvSpPr txBox="1"/>
              <p:nvPr/>
            </p:nvSpPr>
            <p:spPr>
              <a:xfrm>
                <a:off x="5995303" y="5850992"/>
                <a:ext cx="134731" cy="227183"/>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9</a:t>
                </a:r>
              </a:p>
            </p:txBody>
          </p:sp>
          <p:sp>
            <p:nvSpPr>
              <p:cNvPr id="84" name="TextBox 83">
                <a:extLst>
                  <a:ext uri="{FF2B5EF4-FFF2-40B4-BE49-F238E27FC236}">
                    <a16:creationId xmlns:a16="http://schemas.microsoft.com/office/drawing/2014/main" id="{20646663-33CE-4167-815D-753ED11A1040}"/>
                  </a:ext>
                </a:extLst>
              </p:cNvPr>
              <p:cNvSpPr txBox="1"/>
              <p:nvPr/>
            </p:nvSpPr>
            <p:spPr>
              <a:xfrm>
                <a:off x="5436288" y="5850983"/>
                <a:ext cx="212542" cy="227183"/>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15</a:t>
                </a:r>
              </a:p>
            </p:txBody>
          </p:sp>
          <p:sp>
            <p:nvSpPr>
              <p:cNvPr id="85" name="TextBox 84">
                <a:extLst>
                  <a:ext uri="{FF2B5EF4-FFF2-40B4-BE49-F238E27FC236}">
                    <a16:creationId xmlns:a16="http://schemas.microsoft.com/office/drawing/2014/main" id="{029E6FC4-ED42-4FAB-8D6E-FEC0C71BB345}"/>
                  </a:ext>
                </a:extLst>
              </p:cNvPr>
              <p:cNvSpPr txBox="1"/>
              <p:nvPr/>
            </p:nvSpPr>
            <p:spPr>
              <a:xfrm>
                <a:off x="4911289" y="5850983"/>
                <a:ext cx="212542" cy="227183"/>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28</a:t>
                </a:r>
              </a:p>
            </p:txBody>
          </p:sp>
          <p:sp>
            <p:nvSpPr>
              <p:cNvPr id="86" name="TextBox 85">
                <a:extLst>
                  <a:ext uri="{FF2B5EF4-FFF2-40B4-BE49-F238E27FC236}">
                    <a16:creationId xmlns:a16="http://schemas.microsoft.com/office/drawing/2014/main" id="{C9F71C20-0E20-45E6-8CBD-97DF95ED6D1E}"/>
                  </a:ext>
                </a:extLst>
              </p:cNvPr>
              <p:cNvSpPr txBox="1"/>
              <p:nvPr/>
            </p:nvSpPr>
            <p:spPr>
              <a:xfrm>
                <a:off x="4377561" y="5850983"/>
                <a:ext cx="212542" cy="227183"/>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	0</a:t>
                </a:r>
              </a:p>
            </p:txBody>
          </p:sp>
        </p:grpSp>
        <p:grpSp>
          <p:nvGrpSpPr>
            <p:cNvPr id="74" name="Group 73">
              <a:extLst>
                <a:ext uri="{FF2B5EF4-FFF2-40B4-BE49-F238E27FC236}">
                  <a16:creationId xmlns:a16="http://schemas.microsoft.com/office/drawing/2014/main" id="{2F371A01-FBF2-4A43-9894-678B307F5A46}"/>
                </a:ext>
              </a:extLst>
            </p:cNvPr>
            <p:cNvGrpSpPr/>
            <p:nvPr/>
          </p:nvGrpSpPr>
          <p:grpSpPr>
            <a:xfrm>
              <a:off x="8693614" y="5913788"/>
              <a:ext cx="2926141" cy="288158"/>
              <a:chOff x="4377561" y="5850983"/>
              <a:chExt cx="2290925" cy="227192"/>
            </a:xfrm>
          </p:grpSpPr>
          <p:sp>
            <p:nvSpPr>
              <p:cNvPr id="77" name="TextBox 76">
                <a:extLst>
                  <a:ext uri="{FF2B5EF4-FFF2-40B4-BE49-F238E27FC236}">
                    <a16:creationId xmlns:a16="http://schemas.microsoft.com/office/drawing/2014/main" id="{24EF45F0-E54F-4AF8-8B3B-9B04C3423F59}"/>
                  </a:ext>
                </a:extLst>
              </p:cNvPr>
              <p:cNvSpPr txBox="1"/>
              <p:nvPr/>
            </p:nvSpPr>
            <p:spPr>
              <a:xfrm>
                <a:off x="6533755" y="5850992"/>
                <a:ext cx="134731" cy="227183"/>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a:t>
                </a:r>
              </a:p>
            </p:txBody>
          </p:sp>
          <p:sp>
            <p:nvSpPr>
              <p:cNvPr id="78" name="TextBox 77">
                <a:extLst>
                  <a:ext uri="{FF2B5EF4-FFF2-40B4-BE49-F238E27FC236}">
                    <a16:creationId xmlns:a16="http://schemas.microsoft.com/office/drawing/2014/main" id="{E981176F-DDD7-4F62-AAFC-CE4FC724ADDC}"/>
                  </a:ext>
                </a:extLst>
              </p:cNvPr>
              <p:cNvSpPr txBox="1"/>
              <p:nvPr/>
            </p:nvSpPr>
            <p:spPr>
              <a:xfrm>
                <a:off x="5995303" y="5850992"/>
                <a:ext cx="134731" cy="227183"/>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2</a:t>
                </a:r>
              </a:p>
            </p:txBody>
          </p:sp>
          <p:sp>
            <p:nvSpPr>
              <p:cNvPr id="79" name="TextBox 78">
                <a:extLst>
                  <a:ext uri="{FF2B5EF4-FFF2-40B4-BE49-F238E27FC236}">
                    <a16:creationId xmlns:a16="http://schemas.microsoft.com/office/drawing/2014/main" id="{A30B0790-BFCC-44F5-A657-75D332114A85}"/>
                  </a:ext>
                </a:extLst>
              </p:cNvPr>
              <p:cNvSpPr txBox="1"/>
              <p:nvPr/>
            </p:nvSpPr>
            <p:spPr>
              <a:xfrm>
                <a:off x="5475194" y="5850983"/>
                <a:ext cx="134731" cy="227183"/>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3</a:t>
                </a:r>
              </a:p>
            </p:txBody>
          </p:sp>
          <p:sp>
            <p:nvSpPr>
              <p:cNvPr id="80" name="TextBox 79">
                <a:extLst>
                  <a:ext uri="{FF2B5EF4-FFF2-40B4-BE49-F238E27FC236}">
                    <a16:creationId xmlns:a16="http://schemas.microsoft.com/office/drawing/2014/main" id="{C883DFE4-7092-4204-88B0-E354F84BDAE0}"/>
                  </a:ext>
                </a:extLst>
              </p:cNvPr>
              <p:cNvSpPr txBox="1"/>
              <p:nvPr/>
            </p:nvSpPr>
            <p:spPr>
              <a:xfrm>
                <a:off x="4911289" y="5850983"/>
                <a:ext cx="212542" cy="227183"/>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13</a:t>
                </a:r>
              </a:p>
            </p:txBody>
          </p:sp>
          <p:sp>
            <p:nvSpPr>
              <p:cNvPr id="81" name="TextBox 80">
                <a:extLst>
                  <a:ext uri="{FF2B5EF4-FFF2-40B4-BE49-F238E27FC236}">
                    <a16:creationId xmlns:a16="http://schemas.microsoft.com/office/drawing/2014/main" id="{DC015EC4-1593-4D80-AD48-0B1AA19477AD}"/>
                  </a:ext>
                </a:extLst>
              </p:cNvPr>
              <p:cNvSpPr txBox="1"/>
              <p:nvPr/>
            </p:nvSpPr>
            <p:spPr>
              <a:xfrm>
                <a:off x="4377561" y="5850983"/>
                <a:ext cx="212542" cy="227183"/>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19</a:t>
                </a:r>
              </a:p>
            </p:txBody>
          </p:sp>
        </p:grpSp>
        <p:sp>
          <p:nvSpPr>
            <p:cNvPr id="75" name="TextBox 74">
              <a:extLst>
                <a:ext uri="{FF2B5EF4-FFF2-40B4-BE49-F238E27FC236}">
                  <a16:creationId xmlns:a16="http://schemas.microsoft.com/office/drawing/2014/main" id="{5B89B5BC-A7C6-46E1-BADA-62488309D889}"/>
                </a:ext>
              </a:extLst>
            </p:cNvPr>
            <p:cNvSpPr txBox="1"/>
            <p:nvPr/>
          </p:nvSpPr>
          <p:spPr>
            <a:xfrm>
              <a:off x="8052007" y="5578658"/>
              <a:ext cx="686406" cy="307777"/>
            </a:xfrm>
            <a:prstGeom prst="rect">
              <a:avLst/>
            </a:prstGeom>
            <a:noFill/>
          </p:spPr>
          <p:txBody>
            <a:bodyPr wrap="none" rtlCol="0">
              <a:spAutoFit/>
            </a:bodyPr>
            <a:lstStyle/>
            <a:p>
              <a:r>
                <a:rPr lang="ja-JP" sz="1400">
                  <a:solidFill>
                    <a:schemeClr val="accent2"/>
                  </a:solidFill>
                </a:rPr>
                <a:t>&gt;1748</a:t>
              </a:r>
            </a:p>
          </p:txBody>
        </p:sp>
        <p:sp>
          <p:nvSpPr>
            <p:cNvPr id="76" name="TextBox 75">
              <a:extLst>
                <a:ext uri="{FF2B5EF4-FFF2-40B4-BE49-F238E27FC236}">
                  <a16:creationId xmlns:a16="http://schemas.microsoft.com/office/drawing/2014/main" id="{782102BB-3EF1-4163-AC6A-566051972FD6}"/>
                </a:ext>
              </a:extLst>
            </p:cNvPr>
            <p:cNvSpPr txBox="1"/>
            <p:nvPr/>
          </p:nvSpPr>
          <p:spPr>
            <a:xfrm>
              <a:off x="8056505" y="5903986"/>
              <a:ext cx="686406" cy="307777"/>
            </a:xfrm>
            <a:prstGeom prst="rect">
              <a:avLst/>
            </a:prstGeom>
            <a:noFill/>
          </p:spPr>
          <p:txBody>
            <a:bodyPr wrap="none" rtlCol="0">
              <a:spAutoFit/>
            </a:bodyPr>
            <a:lstStyle/>
            <a:p>
              <a:r>
                <a:rPr lang="ja-JP" sz="1400">
                  <a:solidFill>
                    <a:schemeClr val="accent1"/>
                  </a:solidFill>
                </a:rPr>
                <a:t>&lt;1748</a:t>
              </a:r>
            </a:p>
          </p:txBody>
        </p:sp>
      </p:grpSp>
      <p:sp>
        <p:nvSpPr>
          <p:cNvPr id="87" name="TextBox 86">
            <a:extLst>
              <a:ext uri="{FF2B5EF4-FFF2-40B4-BE49-F238E27FC236}">
                <a16:creationId xmlns:a16="http://schemas.microsoft.com/office/drawing/2014/main" id="{B7A0F191-7F33-4E32-BCB8-909D77FB1A39}"/>
              </a:ext>
            </a:extLst>
          </p:cNvPr>
          <p:cNvSpPr txBox="1"/>
          <p:nvPr/>
        </p:nvSpPr>
        <p:spPr>
          <a:xfrm>
            <a:off x="9720086" y="4406442"/>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経過期間、月</a:t>
            </a:r>
          </a:p>
        </p:txBody>
      </p:sp>
      <p:sp>
        <p:nvSpPr>
          <p:cNvPr id="88" name="Freeform 21">
            <a:extLst>
              <a:ext uri="{FF2B5EF4-FFF2-40B4-BE49-F238E27FC236}">
                <a16:creationId xmlns:a16="http://schemas.microsoft.com/office/drawing/2014/main" id="{07E50D11-FBEA-4CF8-AABA-903BBCCB0F2A}"/>
              </a:ext>
            </a:extLst>
          </p:cNvPr>
          <p:cNvSpPr>
            <a:spLocks/>
          </p:cNvSpPr>
          <p:nvPr/>
        </p:nvSpPr>
        <p:spPr bwMode="auto">
          <a:xfrm>
            <a:off x="8829504" y="2165510"/>
            <a:ext cx="3018342" cy="19267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89" name="TextBox 88">
            <a:extLst>
              <a:ext uri="{FF2B5EF4-FFF2-40B4-BE49-F238E27FC236}">
                <a16:creationId xmlns:a16="http://schemas.microsoft.com/office/drawing/2014/main" id="{6F57915C-C68D-459C-A91F-7C8DDA4BFCF9}"/>
              </a:ext>
            </a:extLst>
          </p:cNvPr>
          <p:cNvSpPr txBox="1"/>
          <p:nvPr/>
        </p:nvSpPr>
        <p:spPr>
          <a:xfrm rot="16200000">
            <a:off x="7804171" y="2992509"/>
            <a:ext cx="793807"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EFS、%</a:t>
            </a:r>
          </a:p>
        </p:txBody>
      </p:sp>
      <p:sp>
        <p:nvSpPr>
          <p:cNvPr id="90" name="TextBox 89">
            <a:extLst>
              <a:ext uri="{FF2B5EF4-FFF2-40B4-BE49-F238E27FC236}">
                <a16:creationId xmlns:a16="http://schemas.microsoft.com/office/drawing/2014/main" id="{C5AA5D11-7A62-4DA6-9BDE-7ED39489E324}"/>
              </a:ext>
            </a:extLst>
          </p:cNvPr>
          <p:cNvSpPr txBox="1"/>
          <p:nvPr/>
        </p:nvSpPr>
        <p:spPr>
          <a:xfrm>
            <a:off x="8461625" y="3890197"/>
            <a:ext cx="284052"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a:t>
            </a:r>
          </a:p>
        </p:txBody>
      </p:sp>
      <p:sp>
        <p:nvSpPr>
          <p:cNvPr id="91" name="TextBox 90">
            <a:extLst>
              <a:ext uri="{FF2B5EF4-FFF2-40B4-BE49-F238E27FC236}">
                <a16:creationId xmlns:a16="http://schemas.microsoft.com/office/drawing/2014/main" id="{6F319508-17CE-42A2-AFC5-68209D132F81}"/>
              </a:ext>
            </a:extLst>
          </p:cNvPr>
          <p:cNvSpPr txBox="1"/>
          <p:nvPr/>
        </p:nvSpPr>
        <p:spPr>
          <a:xfrm>
            <a:off x="7755375" y="4493868"/>
            <a:ext cx="990977" cy="307777"/>
          </a:xfrm>
          <a:prstGeom prst="rect">
            <a:avLst/>
          </a:prstGeom>
          <a:noFill/>
        </p:spPr>
        <p:txBody>
          <a:bodyPr wrap="none" rtlCol="0">
            <a:spAutoFit/>
          </a:bodyPr>
          <a:lstStyle/>
          <a:p>
            <a:r>
              <a:rPr lang="ja-JP" sz="1400">
                <a:solidFill>
                  <a:schemeClr val="tx1"/>
                </a:solidFill>
              </a:rPr>
              <a:t>リスク有患者数</a:t>
            </a:r>
          </a:p>
        </p:txBody>
      </p:sp>
      <p:sp>
        <p:nvSpPr>
          <p:cNvPr id="92" name="TextBox 91">
            <a:extLst>
              <a:ext uri="{FF2B5EF4-FFF2-40B4-BE49-F238E27FC236}">
                <a16:creationId xmlns:a16="http://schemas.microsoft.com/office/drawing/2014/main" id="{4F209F6A-1065-4F3C-8851-AA323E71B2BE}"/>
              </a:ext>
            </a:extLst>
          </p:cNvPr>
          <p:cNvSpPr txBox="1"/>
          <p:nvPr/>
        </p:nvSpPr>
        <p:spPr>
          <a:xfrm>
            <a:off x="8828925" y="3676150"/>
            <a:ext cx="934871" cy="307777"/>
          </a:xfrm>
          <a:prstGeom prst="rect">
            <a:avLst/>
          </a:prstGeom>
          <a:noFill/>
        </p:spPr>
        <p:txBody>
          <a:bodyPr wrap="none" rtlCol="0">
            <a:spAutoFit/>
          </a:bodyPr>
          <a:lstStyle/>
          <a:p>
            <a:r>
              <a:rPr lang="ja-JP" sz="1400">
                <a:solidFill>
                  <a:schemeClr val="tx1"/>
                </a:solidFill>
              </a:rPr>
              <a:t>p=0.0008</a:t>
            </a:r>
          </a:p>
        </p:txBody>
      </p:sp>
      <p:sp>
        <p:nvSpPr>
          <p:cNvPr id="93" name="Graphic 195">
            <a:extLst>
              <a:ext uri="{FF2B5EF4-FFF2-40B4-BE49-F238E27FC236}">
                <a16:creationId xmlns:a16="http://schemas.microsoft.com/office/drawing/2014/main" id="{48614C6F-6378-4550-83EB-4336923D0A85}"/>
              </a:ext>
            </a:extLst>
          </p:cNvPr>
          <p:cNvSpPr/>
          <p:nvPr/>
        </p:nvSpPr>
        <p:spPr>
          <a:xfrm>
            <a:off x="944839" y="2171914"/>
            <a:ext cx="1940441" cy="1948535"/>
          </a:xfrm>
          <a:custGeom>
            <a:avLst/>
            <a:gdLst>
              <a:gd name="connsiteX0" fmla="*/ 0 w 2324100"/>
              <a:gd name="connsiteY0" fmla="*/ 2394861 h 2394861"/>
              <a:gd name="connsiteX1" fmla="*/ 0 w 2324100"/>
              <a:gd name="connsiteY1" fmla="*/ 2068287 h 2394861"/>
              <a:gd name="connsiteX2" fmla="*/ 283029 w 2324100"/>
              <a:gd name="connsiteY2" fmla="*/ 2068287 h 2394861"/>
              <a:gd name="connsiteX3" fmla="*/ 283029 w 2324100"/>
              <a:gd name="connsiteY3" fmla="*/ 1763487 h 2394861"/>
              <a:gd name="connsiteX4" fmla="*/ 353785 w 2324100"/>
              <a:gd name="connsiteY4" fmla="*/ 1616526 h 2394861"/>
              <a:gd name="connsiteX5" fmla="*/ 353785 w 2324100"/>
              <a:gd name="connsiteY5" fmla="*/ 1616526 h 2394861"/>
              <a:gd name="connsiteX6" fmla="*/ 353785 w 2324100"/>
              <a:gd name="connsiteY6" fmla="*/ 947057 h 2394861"/>
              <a:gd name="connsiteX7" fmla="*/ 429986 w 2324100"/>
              <a:gd name="connsiteY7" fmla="*/ 947057 h 2394861"/>
              <a:gd name="connsiteX8" fmla="*/ 429986 w 2324100"/>
              <a:gd name="connsiteY8" fmla="*/ 794657 h 2394861"/>
              <a:gd name="connsiteX9" fmla="*/ 484414 w 2324100"/>
              <a:gd name="connsiteY9" fmla="*/ 794657 h 2394861"/>
              <a:gd name="connsiteX10" fmla="*/ 484414 w 2324100"/>
              <a:gd name="connsiteY10" fmla="*/ 615043 h 2394861"/>
              <a:gd name="connsiteX11" fmla="*/ 772886 w 2324100"/>
              <a:gd name="connsiteY11" fmla="*/ 615043 h 2394861"/>
              <a:gd name="connsiteX12" fmla="*/ 772886 w 2324100"/>
              <a:gd name="connsiteY12" fmla="*/ 462643 h 2394861"/>
              <a:gd name="connsiteX13" fmla="*/ 1143000 w 2324100"/>
              <a:gd name="connsiteY13" fmla="*/ 462643 h 2394861"/>
              <a:gd name="connsiteX14" fmla="*/ 1143000 w 2324100"/>
              <a:gd name="connsiteY14" fmla="*/ 321129 h 2394861"/>
              <a:gd name="connsiteX15" fmla="*/ 1551213 w 2324100"/>
              <a:gd name="connsiteY15" fmla="*/ 321129 h 2394861"/>
              <a:gd name="connsiteX16" fmla="*/ 1551213 w 2324100"/>
              <a:gd name="connsiteY16" fmla="*/ 157843 h 2394861"/>
              <a:gd name="connsiteX17" fmla="*/ 2160813 w 2324100"/>
              <a:gd name="connsiteY17" fmla="*/ 157843 h 2394861"/>
              <a:gd name="connsiteX18" fmla="*/ 2160813 w 2324100"/>
              <a:gd name="connsiteY18" fmla="*/ 0 h 2394861"/>
              <a:gd name="connsiteX19" fmla="*/ 2324100 w 2324100"/>
              <a:gd name="connsiteY19" fmla="*/ 0 h 2394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24100" h="2394861">
                <a:moveTo>
                  <a:pt x="0" y="2394861"/>
                </a:moveTo>
                <a:lnTo>
                  <a:pt x="0" y="2068287"/>
                </a:lnTo>
                <a:lnTo>
                  <a:pt x="283029" y="2068287"/>
                </a:lnTo>
                <a:lnTo>
                  <a:pt x="283029" y="1763487"/>
                </a:lnTo>
                <a:lnTo>
                  <a:pt x="353785" y="1616526"/>
                </a:lnTo>
                <a:lnTo>
                  <a:pt x="353785" y="1616526"/>
                </a:lnTo>
                <a:lnTo>
                  <a:pt x="353785" y="947057"/>
                </a:lnTo>
                <a:lnTo>
                  <a:pt x="429986" y="947057"/>
                </a:lnTo>
                <a:lnTo>
                  <a:pt x="429986" y="794657"/>
                </a:lnTo>
                <a:lnTo>
                  <a:pt x="484414" y="794657"/>
                </a:lnTo>
                <a:lnTo>
                  <a:pt x="484414" y="615043"/>
                </a:lnTo>
                <a:lnTo>
                  <a:pt x="772886" y="615043"/>
                </a:lnTo>
                <a:lnTo>
                  <a:pt x="772886" y="462643"/>
                </a:lnTo>
                <a:lnTo>
                  <a:pt x="1143000" y="462643"/>
                </a:lnTo>
                <a:lnTo>
                  <a:pt x="1143000" y="321129"/>
                </a:lnTo>
                <a:lnTo>
                  <a:pt x="1551213" y="321129"/>
                </a:lnTo>
                <a:lnTo>
                  <a:pt x="1551213" y="157843"/>
                </a:lnTo>
                <a:lnTo>
                  <a:pt x="2160813" y="157843"/>
                </a:lnTo>
                <a:lnTo>
                  <a:pt x="2160813" y="0"/>
                </a:lnTo>
                <a:lnTo>
                  <a:pt x="2324100" y="0"/>
                </a:lnTo>
              </a:path>
            </a:pathLst>
          </a:custGeom>
          <a:noFill/>
          <a:ln w="1905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grpSp>
        <p:nvGrpSpPr>
          <p:cNvPr id="94" name="Group 93">
            <a:extLst>
              <a:ext uri="{FF2B5EF4-FFF2-40B4-BE49-F238E27FC236}">
                <a16:creationId xmlns:a16="http://schemas.microsoft.com/office/drawing/2014/main" id="{2F586556-6460-4BA0-A351-ACFB4931FC51}"/>
              </a:ext>
            </a:extLst>
          </p:cNvPr>
          <p:cNvGrpSpPr/>
          <p:nvPr/>
        </p:nvGrpSpPr>
        <p:grpSpPr>
          <a:xfrm>
            <a:off x="4063155" y="4095097"/>
            <a:ext cx="3228760" cy="360147"/>
            <a:chOff x="1513339" y="4356522"/>
            <a:chExt cx="3618917" cy="360147"/>
          </a:xfrm>
        </p:grpSpPr>
        <p:sp>
          <p:nvSpPr>
            <p:cNvPr id="95" name="Line 21">
              <a:extLst>
                <a:ext uri="{FF2B5EF4-FFF2-40B4-BE49-F238E27FC236}">
                  <a16:creationId xmlns:a16="http://schemas.microsoft.com/office/drawing/2014/main" id="{A6E453B3-1E17-4D3A-8162-7F877501AF11}"/>
                </a:ext>
              </a:extLst>
            </p:cNvPr>
            <p:cNvSpPr>
              <a:spLocks noChangeShapeType="1"/>
            </p:cNvSpPr>
            <p:nvPr/>
          </p:nvSpPr>
          <p:spPr bwMode="auto">
            <a:xfrm>
              <a:off x="4983228"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96" name="TextBox 95">
              <a:extLst>
                <a:ext uri="{FF2B5EF4-FFF2-40B4-BE49-F238E27FC236}">
                  <a16:creationId xmlns:a16="http://schemas.microsoft.com/office/drawing/2014/main" id="{613BE3E3-BB07-42D0-81DE-CB2F06EB8629}"/>
                </a:ext>
              </a:extLst>
            </p:cNvPr>
            <p:cNvSpPr txBox="1"/>
            <p:nvPr/>
          </p:nvSpPr>
          <p:spPr>
            <a:xfrm>
              <a:off x="4827977" y="4428522"/>
              <a:ext cx="30427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45</a:t>
              </a:r>
            </a:p>
          </p:txBody>
        </p:sp>
        <p:sp>
          <p:nvSpPr>
            <p:cNvPr id="97" name="Line 21">
              <a:extLst>
                <a:ext uri="{FF2B5EF4-FFF2-40B4-BE49-F238E27FC236}">
                  <a16:creationId xmlns:a16="http://schemas.microsoft.com/office/drawing/2014/main" id="{EC9F0050-AE4B-4034-A937-F1B6BD1EABF5}"/>
                </a:ext>
              </a:extLst>
            </p:cNvPr>
            <p:cNvSpPr>
              <a:spLocks noChangeShapeType="1"/>
            </p:cNvSpPr>
            <p:nvPr/>
          </p:nvSpPr>
          <p:spPr bwMode="auto">
            <a:xfrm>
              <a:off x="4607591"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0099DDAD-818D-4FEE-96AF-B604F3E61930}"/>
                </a:ext>
              </a:extLst>
            </p:cNvPr>
            <p:cNvSpPr txBox="1"/>
            <p:nvPr/>
          </p:nvSpPr>
          <p:spPr>
            <a:xfrm>
              <a:off x="4452341" y="4428522"/>
              <a:ext cx="30427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40</a:t>
              </a:r>
            </a:p>
          </p:txBody>
        </p:sp>
        <p:sp>
          <p:nvSpPr>
            <p:cNvPr id="99" name="Line 21">
              <a:extLst>
                <a:ext uri="{FF2B5EF4-FFF2-40B4-BE49-F238E27FC236}">
                  <a16:creationId xmlns:a16="http://schemas.microsoft.com/office/drawing/2014/main" id="{A13ADF9B-B566-4EE2-AFF9-07DF580AD8BF}"/>
                </a:ext>
              </a:extLst>
            </p:cNvPr>
            <p:cNvSpPr>
              <a:spLocks noChangeShapeType="1"/>
            </p:cNvSpPr>
            <p:nvPr/>
          </p:nvSpPr>
          <p:spPr bwMode="auto">
            <a:xfrm>
              <a:off x="4231954"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0" name="TextBox 99">
              <a:extLst>
                <a:ext uri="{FF2B5EF4-FFF2-40B4-BE49-F238E27FC236}">
                  <a16:creationId xmlns:a16="http://schemas.microsoft.com/office/drawing/2014/main" id="{D876C6A2-2647-40E8-BCE3-9CE4CA91F920}"/>
                </a:ext>
              </a:extLst>
            </p:cNvPr>
            <p:cNvSpPr txBox="1"/>
            <p:nvPr/>
          </p:nvSpPr>
          <p:spPr>
            <a:xfrm>
              <a:off x="4076703" y="4428522"/>
              <a:ext cx="30427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35</a:t>
              </a:r>
            </a:p>
          </p:txBody>
        </p:sp>
        <p:sp>
          <p:nvSpPr>
            <p:cNvPr id="101" name="Line 21">
              <a:extLst>
                <a:ext uri="{FF2B5EF4-FFF2-40B4-BE49-F238E27FC236}">
                  <a16:creationId xmlns:a16="http://schemas.microsoft.com/office/drawing/2014/main" id="{A76C234A-FEAC-45AC-B1A6-7EFD0E8BC40D}"/>
                </a:ext>
              </a:extLst>
            </p:cNvPr>
            <p:cNvSpPr>
              <a:spLocks noChangeShapeType="1"/>
            </p:cNvSpPr>
            <p:nvPr/>
          </p:nvSpPr>
          <p:spPr bwMode="auto">
            <a:xfrm>
              <a:off x="3856317"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2" name="TextBox 101">
              <a:extLst>
                <a:ext uri="{FF2B5EF4-FFF2-40B4-BE49-F238E27FC236}">
                  <a16:creationId xmlns:a16="http://schemas.microsoft.com/office/drawing/2014/main" id="{38706B35-F132-4D01-B9C7-5BC3A3389EAA}"/>
                </a:ext>
              </a:extLst>
            </p:cNvPr>
            <p:cNvSpPr txBox="1"/>
            <p:nvPr/>
          </p:nvSpPr>
          <p:spPr>
            <a:xfrm>
              <a:off x="3701067" y="4428522"/>
              <a:ext cx="30427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a:t>
              </a:r>
            </a:p>
          </p:txBody>
        </p:sp>
        <p:sp>
          <p:nvSpPr>
            <p:cNvPr id="103" name="Line 21">
              <a:extLst>
                <a:ext uri="{FF2B5EF4-FFF2-40B4-BE49-F238E27FC236}">
                  <a16:creationId xmlns:a16="http://schemas.microsoft.com/office/drawing/2014/main" id="{940C1702-9BEC-4B7B-9250-ED7593DA4BF2}"/>
                </a:ext>
              </a:extLst>
            </p:cNvPr>
            <p:cNvSpPr>
              <a:spLocks noChangeShapeType="1"/>
            </p:cNvSpPr>
            <p:nvPr/>
          </p:nvSpPr>
          <p:spPr bwMode="auto">
            <a:xfrm>
              <a:off x="3480680"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4" name="TextBox 103">
              <a:extLst>
                <a:ext uri="{FF2B5EF4-FFF2-40B4-BE49-F238E27FC236}">
                  <a16:creationId xmlns:a16="http://schemas.microsoft.com/office/drawing/2014/main" id="{3B5C343A-8EC4-4B20-B3DD-6C9638CBD128}"/>
                </a:ext>
              </a:extLst>
            </p:cNvPr>
            <p:cNvSpPr txBox="1"/>
            <p:nvPr/>
          </p:nvSpPr>
          <p:spPr>
            <a:xfrm>
              <a:off x="3325429" y="4428522"/>
              <a:ext cx="30427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25</a:t>
              </a:r>
            </a:p>
          </p:txBody>
        </p:sp>
        <p:sp>
          <p:nvSpPr>
            <p:cNvPr id="105" name="Line 21">
              <a:extLst>
                <a:ext uri="{FF2B5EF4-FFF2-40B4-BE49-F238E27FC236}">
                  <a16:creationId xmlns:a16="http://schemas.microsoft.com/office/drawing/2014/main" id="{AD99C2FF-B580-4573-AAB9-92FFB7E49030}"/>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6" name="TextBox 105">
              <a:extLst>
                <a:ext uri="{FF2B5EF4-FFF2-40B4-BE49-F238E27FC236}">
                  <a16:creationId xmlns:a16="http://schemas.microsoft.com/office/drawing/2014/main" id="{295A8C65-0A0B-4F9C-B311-D25329D97FA9}"/>
                </a:ext>
              </a:extLst>
            </p:cNvPr>
            <p:cNvSpPr txBox="1"/>
            <p:nvPr/>
          </p:nvSpPr>
          <p:spPr>
            <a:xfrm>
              <a:off x="2949793" y="4428522"/>
              <a:ext cx="30427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107" name="Line 21">
              <a:extLst>
                <a:ext uri="{FF2B5EF4-FFF2-40B4-BE49-F238E27FC236}">
                  <a16:creationId xmlns:a16="http://schemas.microsoft.com/office/drawing/2014/main" id="{267A7F1D-53BE-46FD-889B-A610D15EDF82}"/>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08" name="TextBox 107">
              <a:extLst>
                <a:ext uri="{FF2B5EF4-FFF2-40B4-BE49-F238E27FC236}">
                  <a16:creationId xmlns:a16="http://schemas.microsoft.com/office/drawing/2014/main" id="{60F5171F-33ED-47C6-819E-0AEB56F0689C}"/>
                </a:ext>
              </a:extLst>
            </p:cNvPr>
            <p:cNvSpPr txBox="1"/>
            <p:nvPr/>
          </p:nvSpPr>
          <p:spPr>
            <a:xfrm>
              <a:off x="2574155" y="4428522"/>
              <a:ext cx="30427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15</a:t>
              </a:r>
            </a:p>
          </p:txBody>
        </p:sp>
        <p:sp>
          <p:nvSpPr>
            <p:cNvPr id="109" name="Line 21">
              <a:extLst>
                <a:ext uri="{FF2B5EF4-FFF2-40B4-BE49-F238E27FC236}">
                  <a16:creationId xmlns:a16="http://schemas.microsoft.com/office/drawing/2014/main" id="{8B95D207-B466-42FA-9606-C77379454539}"/>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0" name="TextBox 109">
              <a:extLst>
                <a:ext uri="{FF2B5EF4-FFF2-40B4-BE49-F238E27FC236}">
                  <a16:creationId xmlns:a16="http://schemas.microsoft.com/office/drawing/2014/main" id="{806A328A-A27C-49CA-A6E1-1FEF2337B448}"/>
                </a:ext>
              </a:extLst>
            </p:cNvPr>
            <p:cNvSpPr txBox="1"/>
            <p:nvPr/>
          </p:nvSpPr>
          <p:spPr>
            <a:xfrm>
              <a:off x="2198518" y="4428522"/>
              <a:ext cx="30427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111" name="Line 21">
              <a:extLst>
                <a:ext uri="{FF2B5EF4-FFF2-40B4-BE49-F238E27FC236}">
                  <a16:creationId xmlns:a16="http://schemas.microsoft.com/office/drawing/2014/main" id="{2C204269-7601-43DF-AD6B-4E8FEB79110C}"/>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2" name="TextBox 111">
              <a:extLst>
                <a:ext uri="{FF2B5EF4-FFF2-40B4-BE49-F238E27FC236}">
                  <a16:creationId xmlns:a16="http://schemas.microsoft.com/office/drawing/2014/main" id="{964639CA-8C0E-49BF-8222-D07AE2B3781E}"/>
                </a:ext>
              </a:extLst>
            </p:cNvPr>
            <p:cNvSpPr txBox="1"/>
            <p:nvPr/>
          </p:nvSpPr>
          <p:spPr>
            <a:xfrm>
              <a:off x="1878577" y="4428522"/>
              <a:ext cx="19288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5</a:t>
              </a:r>
            </a:p>
          </p:txBody>
        </p:sp>
        <p:sp>
          <p:nvSpPr>
            <p:cNvPr id="113" name="Line 21">
              <a:extLst>
                <a:ext uri="{FF2B5EF4-FFF2-40B4-BE49-F238E27FC236}">
                  <a16:creationId xmlns:a16="http://schemas.microsoft.com/office/drawing/2014/main" id="{739F57AA-640F-4D41-A1D0-C6DE5DE6F4E6}"/>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4" name="TextBox 113">
              <a:extLst>
                <a:ext uri="{FF2B5EF4-FFF2-40B4-BE49-F238E27FC236}">
                  <a16:creationId xmlns:a16="http://schemas.microsoft.com/office/drawing/2014/main" id="{41166FE5-0F16-4F65-9392-7836847212D2}"/>
                </a:ext>
              </a:extLst>
            </p:cNvPr>
            <p:cNvSpPr txBox="1"/>
            <p:nvPr/>
          </p:nvSpPr>
          <p:spPr>
            <a:xfrm>
              <a:off x="1513339" y="4428522"/>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grpSp>
        <p:nvGrpSpPr>
          <p:cNvPr id="115" name="Group 114">
            <a:extLst>
              <a:ext uri="{FF2B5EF4-FFF2-40B4-BE49-F238E27FC236}">
                <a16:creationId xmlns:a16="http://schemas.microsoft.com/office/drawing/2014/main" id="{96C2B585-FAFC-4531-91F6-E0CD6384B1AB}"/>
              </a:ext>
            </a:extLst>
          </p:cNvPr>
          <p:cNvGrpSpPr/>
          <p:nvPr/>
        </p:nvGrpSpPr>
        <p:grpSpPr>
          <a:xfrm>
            <a:off x="8761247" y="4088319"/>
            <a:ext cx="3228760" cy="360147"/>
            <a:chOff x="1513339" y="4356522"/>
            <a:chExt cx="3618917" cy="360147"/>
          </a:xfrm>
        </p:grpSpPr>
        <p:sp>
          <p:nvSpPr>
            <p:cNvPr id="116" name="Line 21">
              <a:extLst>
                <a:ext uri="{FF2B5EF4-FFF2-40B4-BE49-F238E27FC236}">
                  <a16:creationId xmlns:a16="http://schemas.microsoft.com/office/drawing/2014/main" id="{A930A846-EA93-451F-83A0-EC93C025F6AB}"/>
                </a:ext>
              </a:extLst>
            </p:cNvPr>
            <p:cNvSpPr>
              <a:spLocks noChangeShapeType="1"/>
            </p:cNvSpPr>
            <p:nvPr/>
          </p:nvSpPr>
          <p:spPr bwMode="auto">
            <a:xfrm>
              <a:off x="4983228"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7" name="TextBox 116">
              <a:extLst>
                <a:ext uri="{FF2B5EF4-FFF2-40B4-BE49-F238E27FC236}">
                  <a16:creationId xmlns:a16="http://schemas.microsoft.com/office/drawing/2014/main" id="{61A4D2F5-81B8-4D83-82F3-1C5256008651}"/>
                </a:ext>
              </a:extLst>
            </p:cNvPr>
            <p:cNvSpPr txBox="1"/>
            <p:nvPr/>
          </p:nvSpPr>
          <p:spPr>
            <a:xfrm>
              <a:off x="4827977" y="4428522"/>
              <a:ext cx="30427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45</a:t>
              </a:r>
            </a:p>
          </p:txBody>
        </p:sp>
        <p:sp>
          <p:nvSpPr>
            <p:cNvPr id="118" name="Line 21">
              <a:extLst>
                <a:ext uri="{FF2B5EF4-FFF2-40B4-BE49-F238E27FC236}">
                  <a16:creationId xmlns:a16="http://schemas.microsoft.com/office/drawing/2014/main" id="{6AABCC40-7DAB-4D98-A885-800794263C5B}"/>
                </a:ext>
              </a:extLst>
            </p:cNvPr>
            <p:cNvSpPr>
              <a:spLocks noChangeShapeType="1"/>
            </p:cNvSpPr>
            <p:nvPr/>
          </p:nvSpPr>
          <p:spPr bwMode="auto">
            <a:xfrm>
              <a:off x="4607591"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19" name="TextBox 118">
              <a:extLst>
                <a:ext uri="{FF2B5EF4-FFF2-40B4-BE49-F238E27FC236}">
                  <a16:creationId xmlns:a16="http://schemas.microsoft.com/office/drawing/2014/main" id="{18DFAD7D-9DFF-4F08-ABFA-2B71D5DABBEC}"/>
                </a:ext>
              </a:extLst>
            </p:cNvPr>
            <p:cNvSpPr txBox="1"/>
            <p:nvPr/>
          </p:nvSpPr>
          <p:spPr>
            <a:xfrm>
              <a:off x="4452341" y="4428522"/>
              <a:ext cx="30427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40</a:t>
              </a:r>
            </a:p>
          </p:txBody>
        </p:sp>
        <p:sp>
          <p:nvSpPr>
            <p:cNvPr id="120" name="Line 21">
              <a:extLst>
                <a:ext uri="{FF2B5EF4-FFF2-40B4-BE49-F238E27FC236}">
                  <a16:creationId xmlns:a16="http://schemas.microsoft.com/office/drawing/2014/main" id="{8E3D426F-DABC-43A1-A2F9-D72738072570}"/>
                </a:ext>
              </a:extLst>
            </p:cNvPr>
            <p:cNvSpPr>
              <a:spLocks noChangeShapeType="1"/>
            </p:cNvSpPr>
            <p:nvPr/>
          </p:nvSpPr>
          <p:spPr bwMode="auto">
            <a:xfrm>
              <a:off x="4231954"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344E9CD6-69CF-4F0C-9DC5-BC56AD87C979}"/>
                </a:ext>
              </a:extLst>
            </p:cNvPr>
            <p:cNvSpPr txBox="1"/>
            <p:nvPr/>
          </p:nvSpPr>
          <p:spPr>
            <a:xfrm>
              <a:off x="4076703" y="4428522"/>
              <a:ext cx="30427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35</a:t>
              </a:r>
            </a:p>
          </p:txBody>
        </p:sp>
        <p:sp>
          <p:nvSpPr>
            <p:cNvPr id="122" name="Line 21">
              <a:extLst>
                <a:ext uri="{FF2B5EF4-FFF2-40B4-BE49-F238E27FC236}">
                  <a16:creationId xmlns:a16="http://schemas.microsoft.com/office/drawing/2014/main" id="{C6757A1D-4221-4F40-AC6F-A7377ADEB70F}"/>
                </a:ext>
              </a:extLst>
            </p:cNvPr>
            <p:cNvSpPr>
              <a:spLocks noChangeShapeType="1"/>
            </p:cNvSpPr>
            <p:nvPr/>
          </p:nvSpPr>
          <p:spPr bwMode="auto">
            <a:xfrm>
              <a:off x="3856317"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004A3B3A-C843-4DB1-893A-870072950A8C}"/>
                </a:ext>
              </a:extLst>
            </p:cNvPr>
            <p:cNvSpPr txBox="1"/>
            <p:nvPr/>
          </p:nvSpPr>
          <p:spPr>
            <a:xfrm>
              <a:off x="3701067" y="4428522"/>
              <a:ext cx="30427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a:t>
              </a:r>
            </a:p>
          </p:txBody>
        </p:sp>
        <p:sp>
          <p:nvSpPr>
            <p:cNvPr id="124" name="Line 21">
              <a:extLst>
                <a:ext uri="{FF2B5EF4-FFF2-40B4-BE49-F238E27FC236}">
                  <a16:creationId xmlns:a16="http://schemas.microsoft.com/office/drawing/2014/main" id="{86A5CD7D-7063-4D5D-9B83-2F74C65E88F5}"/>
                </a:ext>
              </a:extLst>
            </p:cNvPr>
            <p:cNvSpPr>
              <a:spLocks noChangeShapeType="1"/>
            </p:cNvSpPr>
            <p:nvPr/>
          </p:nvSpPr>
          <p:spPr bwMode="auto">
            <a:xfrm>
              <a:off x="3480680"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25" name="TextBox 124">
              <a:extLst>
                <a:ext uri="{FF2B5EF4-FFF2-40B4-BE49-F238E27FC236}">
                  <a16:creationId xmlns:a16="http://schemas.microsoft.com/office/drawing/2014/main" id="{D3ED8BEF-B20D-4E23-B393-6D01499230E4}"/>
                </a:ext>
              </a:extLst>
            </p:cNvPr>
            <p:cNvSpPr txBox="1"/>
            <p:nvPr/>
          </p:nvSpPr>
          <p:spPr>
            <a:xfrm>
              <a:off x="3325429" y="4428522"/>
              <a:ext cx="30427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25</a:t>
              </a:r>
            </a:p>
          </p:txBody>
        </p:sp>
        <p:sp>
          <p:nvSpPr>
            <p:cNvPr id="126" name="Line 21">
              <a:extLst>
                <a:ext uri="{FF2B5EF4-FFF2-40B4-BE49-F238E27FC236}">
                  <a16:creationId xmlns:a16="http://schemas.microsoft.com/office/drawing/2014/main" id="{E3CEDFA0-FF28-438F-A9BE-1F3326C73A28}"/>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27" name="TextBox 126">
              <a:extLst>
                <a:ext uri="{FF2B5EF4-FFF2-40B4-BE49-F238E27FC236}">
                  <a16:creationId xmlns:a16="http://schemas.microsoft.com/office/drawing/2014/main" id="{885A8C9B-90F5-48D7-98F5-8130C900AF69}"/>
                </a:ext>
              </a:extLst>
            </p:cNvPr>
            <p:cNvSpPr txBox="1"/>
            <p:nvPr/>
          </p:nvSpPr>
          <p:spPr>
            <a:xfrm>
              <a:off x="2949793" y="4428522"/>
              <a:ext cx="30427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128" name="Line 21">
              <a:extLst>
                <a:ext uri="{FF2B5EF4-FFF2-40B4-BE49-F238E27FC236}">
                  <a16:creationId xmlns:a16="http://schemas.microsoft.com/office/drawing/2014/main" id="{E59EC0D9-743A-4063-BF8C-20528C8C422D}"/>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29" name="TextBox 128">
              <a:extLst>
                <a:ext uri="{FF2B5EF4-FFF2-40B4-BE49-F238E27FC236}">
                  <a16:creationId xmlns:a16="http://schemas.microsoft.com/office/drawing/2014/main" id="{9C3E3503-9A6D-4367-A88E-C80D4637B972}"/>
                </a:ext>
              </a:extLst>
            </p:cNvPr>
            <p:cNvSpPr txBox="1"/>
            <p:nvPr/>
          </p:nvSpPr>
          <p:spPr>
            <a:xfrm>
              <a:off x="2574155" y="4428522"/>
              <a:ext cx="30427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15</a:t>
              </a:r>
            </a:p>
          </p:txBody>
        </p:sp>
        <p:sp>
          <p:nvSpPr>
            <p:cNvPr id="130" name="Line 21">
              <a:extLst>
                <a:ext uri="{FF2B5EF4-FFF2-40B4-BE49-F238E27FC236}">
                  <a16:creationId xmlns:a16="http://schemas.microsoft.com/office/drawing/2014/main" id="{23A8C667-2C36-4F09-A125-28527969EA5D}"/>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1" name="TextBox 130">
              <a:extLst>
                <a:ext uri="{FF2B5EF4-FFF2-40B4-BE49-F238E27FC236}">
                  <a16:creationId xmlns:a16="http://schemas.microsoft.com/office/drawing/2014/main" id="{9B0C6C5E-4316-4824-B3F3-AD4A8CFA12DC}"/>
                </a:ext>
              </a:extLst>
            </p:cNvPr>
            <p:cNvSpPr txBox="1"/>
            <p:nvPr/>
          </p:nvSpPr>
          <p:spPr>
            <a:xfrm>
              <a:off x="2198518" y="4428522"/>
              <a:ext cx="30427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132" name="Line 21">
              <a:extLst>
                <a:ext uri="{FF2B5EF4-FFF2-40B4-BE49-F238E27FC236}">
                  <a16:creationId xmlns:a16="http://schemas.microsoft.com/office/drawing/2014/main" id="{6791D1AF-82A8-4B6F-9F56-267EF515A50C}"/>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3" name="TextBox 132">
              <a:extLst>
                <a:ext uri="{FF2B5EF4-FFF2-40B4-BE49-F238E27FC236}">
                  <a16:creationId xmlns:a16="http://schemas.microsoft.com/office/drawing/2014/main" id="{91497E2D-9B70-4042-A00D-890E72E3905A}"/>
                </a:ext>
              </a:extLst>
            </p:cNvPr>
            <p:cNvSpPr txBox="1"/>
            <p:nvPr/>
          </p:nvSpPr>
          <p:spPr>
            <a:xfrm>
              <a:off x="1878577" y="4428522"/>
              <a:ext cx="19288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5</a:t>
              </a:r>
            </a:p>
          </p:txBody>
        </p:sp>
        <p:sp>
          <p:nvSpPr>
            <p:cNvPr id="134" name="Line 21">
              <a:extLst>
                <a:ext uri="{FF2B5EF4-FFF2-40B4-BE49-F238E27FC236}">
                  <a16:creationId xmlns:a16="http://schemas.microsoft.com/office/drawing/2014/main" id="{9B27D02B-4DE0-4A98-B5F4-39CAFE327674}"/>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35" name="TextBox 134">
              <a:extLst>
                <a:ext uri="{FF2B5EF4-FFF2-40B4-BE49-F238E27FC236}">
                  <a16:creationId xmlns:a16="http://schemas.microsoft.com/office/drawing/2014/main" id="{B437539B-1A3B-4291-A43A-9F5EBAA6AE8D}"/>
                </a:ext>
              </a:extLst>
            </p:cNvPr>
            <p:cNvSpPr txBox="1"/>
            <p:nvPr/>
          </p:nvSpPr>
          <p:spPr>
            <a:xfrm>
              <a:off x="1513339" y="4428522"/>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136" name="TextBox 135">
            <a:extLst>
              <a:ext uri="{FF2B5EF4-FFF2-40B4-BE49-F238E27FC236}">
                <a16:creationId xmlns:a16="http://schemas.microsoft.com/office/drawing/2014/main" id="{FE31DC46-51E7-496E-AFF1-E069C99DFB5F}"/>
              </a:ext>
            </a:extLst>
          </p:cNvPr>
          <p:cNvSpPr txBox="1"/>
          <p:nvPr/>
        </p:nvSpPr>
        <p:spPr>
          <a:xfrm>
            <a:off x="3785126" y="3951938"/>
            <a:ext cx="284052"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a:t>
            </a:r>
          </a:p>
        </p:txBody>
      </p:sp>
      <p:grpSp>
        <p:nvGrpSpPr>
          <p:cNvPr id="137" name="Group 136">
            <a:extLst>
              <a:ext uri="{FF2B5EF4-FFF2-40B4-BE49-F238E27FC236}">
                <a16:creationId xmlns:a16="http://schemas.microsoft.com/office/drawing/2014/main" id="{F08115AF-4C8A-400B-8989-FF9EAE9CE4B6}"/>
              </a:ext>
            </a:extLst>
          </p:cNvPr>
          <p:cNvGrpSpPr/>
          <p:nvPr/>
        </p:nvGrpSpPr>
        <p:grpSpPr>
          <a:xfrm>
            <a:off x="3585709" y="2074544"/>
            <a:ext cx="552414" cy="2031973"/>
            <a:chOff x="4351592" y="1227855"/>
            <a:chExt cx="552414" cy="2163146"/>
          </a:xfrm>
        </p:grpSpPr>
        <p:sp>
          <p:nvSpPr>
            <p:cNvPr id="138" name="TextBox 137">
              <a:extLst>
                <a:ext uri="{FF2B5EF4-FFF2-40B4-BE49-F238E27FC236}">
                  <a16:creationId xmlns:a16="http://schemas.microsoft.com/office/drawing/2014/main" id="{D5BD126F-6699-4573-921C-DB333D4F9806}"/>
                </a:ext>
              </a:extLst>
            </p:cNvPr>
            <p:cNvSpPr txBox="1"/>
            <p:nvPr/>
          </p:nvSpPr>
          <p:spPr>
            <a:xfrm>
              <a:off x="4351592" y="1227855"/>
              <a:ext cx="482824"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100</a:t>
              </a:r>
            </a:p>
          </p:txBody>
        </p:sp>
        <p:grpSp>
          <p:nvGrpSpPr>
            <p:cNvPr id="139" name="Group 138">
              <a:extLst>
                <a:ext uri="{FF2B5EF4-FFF2-40B4-BE49-F238E27FC236}">
                  <a16:creationId xmlns:a16="http://schemas.microsoft.com/office/drawing/2014/main" id="{E8105C36-F6A1-4EE5-85D3-6204EE8A7F9E}"/>
                </a:ext>
              </a:extLst>
            </p:cNvPr>
            <p:cNvGrpSpPr/>
            <p:nvPr/>
          </p:nvGrpSpPr>
          <p:grpSpPr>
            <a:xfrm>
              <a:off x="4450983" y="1383906"/>
              <a:ext cx="453023" cy="2007095"/>
              <a:chOff x="474794" y="2101341"/>
              <a:chExt cx="453023" cy="2007095"/>
            </a:xfrm>
          </p:grpSpPr>
          <p:sp>
            <p:nvSpPr>
              <p:cNvPr id="140" name="Line 6">
                <a:extLst>
                  <a:ext uri="{FF2B5EF4-FFF2-40B4-BE49-F238E27FC236}">
                    <a16:creationId xmlns:a16="http://schemas.microsoft.com/office/drawing/2014/main" id="{E7585690-408B-4CF4-B598-0E2859C67B81}"/>
                  </a:ext>
                </a:extLst>
              </p:cNvPr>
              <p:cNvSpPr>
                <a:spLocks noChangeShapeType="1"/>
              </p:cNvSpPr>
              <p:nvPr/>
            </p:nvSpPr>
            <p:spPr bwMode="auto">
              <a:xfrm>
                <a:off x="841583" y="210134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1" name="Line 7">
                <a:extLst>
                  <a:ext uri="{FF2B5EF4-FFF2-40B4-BE49-F238E27FC236}">
                    <a16:creationId xmlns:a16="http://schemas.microsoft.com/office/drawing/2014/main" id="{94AF4E88-ABFF-45B8-91D5-2582D0F4D209}"/>
                  </a:ext>
                </a:extLst>
              </p:cNvPr>
              <p:cNvSpPr>
                <a:spLocks noChangeShapeType="1"/>
              </p:cNvSpPr>
              <p:nvPr/>
            </p:nvSpPr>
            <p:spPr bwMode="auto">
              <a:xfrm>
                <a:off x="841583" y="250912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2" name="Line 8">
                <a:extLst>
                  <a:ext uri="{FF2B5EF4-FFF2-40B4-BE49-F238E27FC236}">
                    <a16:creationId xmlns:a16="http://schemas.microsoft.com/office/drawing/2014/main" id="{7F21561A-1838-40F9-9FAC-9A3291DF4BE2}"/>
                  </a:ext>
                </a:extLst>
              </p:cNvPr>
              <p:cNvSpPr>
                <a:spLocks noChangeShapeType="1"/>
              </p:cNvSpPr>
              <p:nvPr/>
            </p:nvSpPr>
            <p:spPr bwMode="auto">
              <a:xfrm>
                <a:off x="841583" y="289860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3" name="Line 9">
                <a:extLst>
                  <a:ext uri="{FF2B5EF4-FFF2-40B4-BE49-F238E27FC236}">
                    <a16:creationId xmlns:a16="http://schemas.microsoft.com/office/drawing/2014/main" id="{2C9D92F2-3F6F-4BCD-884E-1BADC364FF79}"/>
                  </a:ext>
                </a:extLst>
              </p:cNvPr>
              <p:cNvSpPr>
                <a:spLocks noChangeShapeType="1"/>
              </p:cNvSpPr>
              <p:nvPr/>
            </p:nvSpPr>
            <p:spPr bwMode="auto">
              <a:xfrm>
                <a:off x="841583" y="330066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4" name="Line 10">
                <a:extLst>
                  <a:ext uri="{FF2B5EF4-FFF2-40B4-BE49-F238E27FC236}">
                    <a16:creationId xmlns:a16="http://schemas.microsoft.com/office/drawing/2014/main" id="{C431F1E2-4AA6-4E35-B0E7-64D30F202BC1}"/>
                  </a:ext>
                </a:extLst>
              </p:cNvPr>
              <p:cNvSpPr>
                <a:spLocks noChangeShapeType="1"/>
              </p:cNvSpPr>
              <p:nvPr/>
            </p:nvSpPr>
            <p:spPr bwMode="auto">
              <a:xfrm>
                <a:off x="841583" y="369434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5" name="Line 11">
                <a:extLst>
                  <a:ext uri="{FF2B5EF4-FFF2-40B4-BE49-F238E27FC236}">
                    <a16:creationId xmlns:a16="http://schemas.microsoft.com/office/drawing/2014/main" id="{5A9A4C68-AAF9-4735-8973-E68EDB003F59}"/>
                  </a:ext>
                </a:extLst>
              </p:cNvPr>
              <p:cNvSpPr>
                <a:spLocks noChangeShapeType="1"/>
              </p:cNvSpPr>
              <p:nvPr/>
            </p:nvSpPr>
            <p:spPr bwMode="auto">
              <a:xfrm>
                <a:off x="841583" y="410843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6" name="TextBox 145">
                <a:extLst>
                  <a:ext uri="{FF2B5EF4-FFF2-40B4-BE49-F238E27FC236}">
                    <a16:creationId xmlns:a16="http://schemas.microsoft.com/office/drawing/2014/main" id="{CD310914-DD1A-4790-95C2-7A5C65DA55AC}"/>
                  </a:ext>
                </a:extLst>
              </p:cNvPr>
              <p:cNvSpPr txBox="1"/>
              <p:nvPr/>
            </p:nvSpPr>
            <p:spPr>
              <a:xfrm>
                <a:off x="474794" y="2354585"/>
                <a:ext cx="383438"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80</a:t>
                </a:r>
              </a:p>
            </p:txBody>
          </p:sp>
          <p:sp>
            <p:nvSpPr>
              <p:cNvPr id="147" name="TextBox 146">
                <a:extLst>
                  <a:ext uri="{FF2B5EF4-FFF2-40B4-BE49-F238E27FC236}">
                    <a16:creationId xmlns:a16="http://schemas.microsoft.com/office/drawing/2014/main" id="{6A1CA809-BA0B-44A2-918D-DA5420159149}"/>
                  </a:ext>
                </a:extLst>
              </p:cNvPr>
              <p:cNvSpPr txBox="1"/>
              <p:nvPr/>
            </p:nvSpPr>
            <p:spPr>
              <a:xfrm>
                <a:off x="474794" y="2743882"/>
                <a:ext cx="383438"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60</a:t>
                </a:r>
              </a:p>
            </p:txBody>
          </p:sp>
          <p:sp>
            <p:nvSpPr>
              <p:cNvPr id="148" name="TextBox 147">
                <a:extLst>
                  <a:ext uri="{FF2B5EF4-FFF2-40B4-BE49-F238E27FC236}">
                    <a16:creationId xmlns:a16="http://schemas.microsoft.com/office/drawing/2014/main" id="{40FDFF93-55C8-4ED9-925E-835B29F5D5A3}"/>
                  </a:ext>
                </a:extLst>
              </p:cNvPr>
              <p:cNvSpPr txBox="1"/>
              <p:nvPr/>
            </p:nvSpPr>
            <p:spPr>
              <a:xfrm>
                <a:off x="474794" y="3145769"/>
                <a:ext cx="383438"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40</a:t>
                </a:r>
              </a:p>
            </p:txBody>
          </p:sp>
          <p:sp>
            <p:nvSpPr>
              <p:cNvPr id="149" name="TextBox 148">
                <a:extLst>
                  <a:ext uri="{FF2B5EF4-FFF2-40B4-BE49-F238E27FC236}">
                    <a16:creationId xmlns:a16="http://schemas.microsoft.com/office/drawing/2014/main" id="{76CC6ABD-2731-4D85-B5DF-5FBD57BB9F20}"/>
                  </a:ext>
                </a:extLst>
              </p:cNvPr>
              <p:cNvSpPr txBox="1"/>
              <p:nvPr/>
            </p:nvSpPr>
            <p:spPr>
              <a:xfrm>
                <a:off x="474794" y="3539262"/>
                <a:ext cx="383438"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20</a:t>
                </a:r>
              </a:p>
            </p:txBody>
          </p:sp>
        </p:grpSp>
      </p:grpSp>
      <p:grpSp>
        <p:nvGrpSpPr>
          <p:cNvPr id="150" name="Group 149">
            <a:extLst>
              <a:ext uri="{FF2B5EF4-FFF2-40B4-BE49-F238E27FC236}">
                <a16:creationId xmlns:a16="http://schemas.microsoft.com/office/drawing/2014/main" id="{16643EE0-1619-49E5-B867-826FABDB8BC8}"/>
              </a:ext>
            </a:extLst>
          </p:cNvPr>
          <p:cNvGrpSpPr/>
          <p:nvPr/>
        </p:nvGrpSpPr>
        <p:grpSpPr>
          <a:xfrm>
            <a:off x="8279163" y="2018309"/>
            <a:ext cx="552414" cy="2058504"/>
            <a:chOff x="4351592" y="1227855"/>
            <a:chExt cx="552414" cy="2116595"/>
          </a:xfrm>
        </p:grpSpPr>
        <p:sp>
          <p:nvSpPr>
            <p:cNvPr id="151" name="TextBox 150">
              <a:extLst>
                <a:ext uri="{FF2B5EF4-FFF2-40B4-BE49-F238E27FC236}">
                  <a16:creationId xmlns:a16="http://schemas.microsoft.com/office/drawing/2014/main" id="{1E59FB97-8586-42AA-A964-FCF365A2338D}"/>
                </a:ext>
              </a:extLst>
            </p:cNvPr>
            <p:cNvSpPr txBox="1"/>
            <p:nvPr/>
          </p:nvSpPr>
          <p:spPr>
            <a:xfrm>
              <a:off x="4351592" y="1227855"/>
              <a:ext cx="482824"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100</a:t>
              </a:r>
            </a:p>
          </p:txBody>
        </p:sp>
        <p:grpSp>
          <p:nvGrpSpPr>
            <p:cNvPr id="152" name="Group 151">
              <a:extLst>
                <a:ext uri="{FF2B5EF4-FFF2-40B4-BE49-F238E27FC236}">
                  <a16:creationId xmlns:a16="http://schemas.microsoft.com/office/drawing/2014/main" id="{D878D573-FEC5-4CF5-997A-2BB50A4D8456}"/>
                </a:ext>
              </a:extLst>
            </p:cNvPr>
            <p:cNvGrpSpPr/>
            <p:nvPr/>
          </p:nvGrpSpPr>
          <p:grpSpPr>
            <a:xfrm>
              <a:off x="4450983" y="1383906"/>
              <a:ext cx="453023" cy="1960544"/>
              <a:chOff x="474794" y="2101341"/>
              <a:chExt cx="453023" cy="1960544"/>
            </a:xfrm>
          </p:grpSpPr>
          <p:sp>
            <p:nvSpPr>
              <p:cNvPr id="153" name="Line 6">
                <a:extLst>
                  <a:ext uri="{FF2B5EF4-FFF2-40B4-BE49-F238E27FC236}">
                    <a16:creationId xmlns:a16="http://schemas.microsoft.com/office/drawing/2014/main" id="{33169FEB-BF79-4FDD-8F4E-546979A6DA14}"/>
                  </a:ext>
                </a:extLst>
              </p:cNvPr>
              <p:cNvSpPr>
                <a:spLocks noChangeShapeType="1"/>
              </p:cNvSpPr>
              <p:nvPr/>
            </p:nvSpPr>
            <p:spPr bwMode="auto">
              <a:xfrm>
                <a:off x="841583" y="210134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4" name="Line 7">
                <a:extLst>
                  <a:ext uri="{FF2B5EF4-FFF2-40B4-BE49-F238E27FC236}">
                    <a16:creationId xmlns:a16="http://schemas.microsoft.com/office/drawing/2014/main" id="{59B65442-4B2F-4403-8D5D-156374B54229}"/>
                  </a:ext>
                </a:extLst>
              </p:cNvPr>
              <p:cNvSpPr>
                <a:spLocks noChangeShapeType="1"/>
              </p:cNvSpPr>
              <p:nvPr/>
            </p:nvSpPr>
            <p:spPr bwMode="auto">
              <a:xfrm>
                <a:off x="841583" y="250912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5" name="Line 8">
                <a:extLst>
                  <a:ext uri="{FF2B5EF4-FFF2-40B4-BE49-F238E27FC236}">
                    <a16:creationId xmlns:a16="http://schemas.microsoft.com/office/drawing/2014/main" id="{5499DED9-1A8C-470C-952C-1148A6E6A3FA}"/>
                  </a:ext>
                </a:extLst>
              </p:cNvPr>
              <p:cNvSpPr>
                <a:spLocks noChangeShapeType="1"/>
              </p:cNvSpPr>
              <p:nvPr/>
            </p:nvSpPr>
            <p:spPr bwMode="auto">
              <a:xfrm>
                <a:off x="841583" y="289860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6" name="Line 9">
                <a:extLst>
                  <a:ext uri="{FF2B5EF4-FFF2-40B4-BE49-F238E27FC236}">
                    <a16:creationId xmlns:a16="http://schemas.microsoft.com/office/drawing/2014/main" id="{4D6252E3-5CAC-4D07-AFD5-A45F1C97F566}"/>
                  </a:ext>
                </a:extLst>
              </p:cNvPr>
              <p:cNvSpPr>
                <a:spLocks noChangeShapeType="1"/>
              </p:cNvSpPr>
              <p:nvPr/>
            </p:nvSpPr>
            <p:spPr bwMode="auto">
              <a:xfrm>
                <a:off x="841583" y="330066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7" name="Line 10">
                <a:extLst>
                  <a:ext uri="{FF2B5EF4-FFF2-40B4-BE49-F238E27FC236}">
                    <a16:creationId xmlns:a16="http://schemas.microsoft.com/office/drawing/2014/main" id="{5E652FEE-B331-46F8-9821-9E03B17C7A48}"/>
                  </a:ext>
                </a:extLst>
              </p:cNvPr>
              <p:cNvSpPr>
                <a:spLocks noChangeShapeType="1"/>
              </p:cNvSpPr>
              <p:nvPr/>
            </p:nvSpPr>
            <p:spPr bwMode="auto">
              <a:xfrm>
                <a:off x="841583" y="369434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8" name="Line 11">
                <a:extLst>
                  <a:ext uri="{FF2B5EF4-FFF2-40B4-BE49-F238E27FC236}">
                    <a16:creationId xmlns:a16="http://schemas.microsoft.com/office/drawing/2014/main" id="{1FAA8A9F-5F0B-490E-B77E-5866B25603D1}"/>
                  </a:ext>
                </a:extLst>
              </p:cNvPr>
              <p:cNvSpPr>
                <a:spLocks noChangeShapeType="1"/>
              </p:cNvSpPr>
              <p:nvPr/>
            </p:nvSpPr>
            <p:spPr bwMode="auto">
              <a:xfrm>
                <a:off x="841583" y="406188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9" name="TextBox 158">
                <a:extLst>
                  <a:ext uri="{FF2B5EF4-FFF2-40B4-BE49-F238E27FC236}">
                    <a16:creationId xmlns:a16="http://schemas.microsoft.com/office/drawing/2014/main" id="{884006A5-3DB7-4A41-873F-B0D21EEC80F4}"/>
                  </a:ext>
                </a:extLst>
              </p:cNvPr>
              <p:cNvSpPr txBox="1"/>
              <p:nvPr/>
            </p:nvSpPr>
            <p:spPr>
              <a:xfrm>
                <a:off x="474794" y="2354585"/>
                <a:ext cx="383438"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80</a:t>
                </a:r>
              </a:p>
            </p:txBody>
          </p:sp>
          <p:sp>
            <p:nvSpPr>
              <p:cNvPr id="160" name="TextBox 159">
                <a:extLst>
                  <a:ext uri="{FF2B5EF4-FFF2-40B4-BE49-F238E27FC236}">
                    <a16:creationId xmlns:a16="http://schemas.microsoft.com/office/drawing/2014/main" id="{BF7F7324-5A3A-4C74-8FDF-0404D9DDCAC3}"/>
                  </a:ext>
                </a:extLst>
              </p:cNvPr>
              <p:cNvSpPr txBox="1"/>
              <p:nvPr/>
            </p:nvSpPr>
            <p:spPr>
              <a:xfrm>
                <a:off x="474794" y="2743882"/>
                <a:ext cx="383438"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60</a:t>
                </a:r>
              </a:p>
            </p:txBody>
          </p:sp>
          <p:sp>
            <p:nvSpPr>
              <p:cNvPr id="161" name="TextBox 160">
                <a:extLst>
                  <a:ext uri="{FF2B5EF4-FFF2-40B4-BE49-F238E27FC236}">
                    <a16:creationId xmlns:a16="http://schemas.microsoft.com/office/drawing/2014/main" id="{75C0AAE6-ED3E-4E9A-8944-0048BF36EF0B}"/>
                  </a:ext>
                </a:extLst>
              </p:cNvPr>
              <p:cNvSpPr txBox="1"/>
              <p:nvPr/>
            </p:nvSpPr>
            <p:spPr>
              <a:xfrm>
                <a:off x="474794" y="3145769"/>
                <a:ext cx="383438"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40</a:t>
                </a:r>
              </a:p>
            </p:txBody>
          </p:sp>
          <p:sp>
            <p:nvSpPr>
              <p:cNvPr id="162" name="TextBox 161">
                <a:extLst>
                  <a:ext uri="{FF2B5EF4-FFF2-40B4-BE49-F238E27FC236}">
                    <a16:creationId xmlns:a16="http://schemas.microsoft.com/office/drawing/2014/main" id="{6014F59A-4508-422D-B093-015F3A70FD49}"/>
                  </a:ext>
                </a:extLst>
              </p:cNvPr>
              <p:cNvSpPr txBox="1"/>
              <p:nvPr/>
            </p:nvSpPr>
            <p:spPr>
              <a:xfrm>
                <a:off x="474794" y="3539262"/>
                <a:ext cx="383438" cy="307777"/>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20</a:t>
                </a:r>
              </a:p>
            </p:txBody>
          </p:sp>
        </p:grpSp>
      </p:grpSp>
      <p:grpSp>
        <p:nvGrpSpPr>
          <p:cNvPr id="163" name="Group 162">
            <a:extLst>
              <a:ext uri="{FF2B5EF4-FFF2-40B4-BE49-F238E27FC236}">
                <a16:creationId xmlns:a16="http://schemas.microsoft.com/office/drawing/2014/main" id="{7C54233F-15A7-46D0-B68F-926401364A14}"/>
              </a:ext>
            </a:extLst>
          </p:cNvPr>
          <p:cNvGrpSpPr/>
          <p:nvPr/>
        </p:nvGrpSpPr>
        <p:grpSpPr>
          <a:xfrm>
            <a:off x="4147644" y="1694455"/>
            <a:ext cx="2743939" cy="671537"/>
            <a:chOff x="4147644" y="1691142"/>
            <a:chExt cx="2743939" cy="671537"/>
          </a:xfrm>
        </p:grpSpPr>
        <p:sp>
          <p:nvSpPr>
            <p:cNvPr id="164" name="TextBox 163">
              <a:extLst>
                <a:ext uri="{FF2B5EF4-FFF2-40B4-BE49-F238E27FC236}">
                  <a16:creationId xmlns:a16="http://schemas.microsoft.com/office/drawing/2014/main" id="{A89591B8-88F9-4BC6-9C43-D063BD7F3654}"/>
                </a:ext>
              </a:extLst>
            </p:cNvPr>
            <p:cNvSpPr txBox="1"/>
            <p:nvPr/>
          </p:nvSpPr>
          <p:spPr>
            <a:xfrm>
              <a:off x="4925556" y="1691142"/>
              <a:ext cx="1715534" cy="338554"/>
            </a:xfrm>
            <a:prstGeom prst="rect">
              <a:avLst/>
            </a:prstGeom>
            <a:ln w="25400">
              <a:noFill/>
            </a:ln>
          </p:spPr>
          <p:style>
            <a:lnRef idx="1">
              <a:schemeClr val="accent1"/>
            </a:lnRef>
            <a:fillRef idx="0">
              <a:schemeClr val="accent1"/>
            </a:fillRef>
            <a:effectRef idx="0">
              <a:schemeClr val="accent1"/>
            </a:effectRef>
            <a:fontRef idx="minor">
              <a:schemeClr val="tx1"/>
            </a:fontRef>
          </p:style>
          <p:txBody>
            <a:bodyPr wrap="none" rtlCol="0">
              <a:spAutoFit/>
            </a:bodyPr>
            <a:lstStyle/>
            <a:p>
              <a:r>
                <a:rPr lang="ja-JP" sz="1600" b="1"/>
                <a:t>全体的生存</a:t>
              </a:r>
            </a:p>
          </p:txBody>
        </p:sp>
        <p:sp>
          <p:nvSpPr>
            <p:cNvPr id="165" name="Freeform: Shape 296">
              <a:extLst>
                <a:ext uri="{FF2B5EF4-FFF2-40B4-BE49-F238E27FC236}">
                  <a16:creationId xmlns:a16="http://schemas.microsoft.com/office/drawing/2014/main" id="{2EE770DC-AA4B-4B5D-949B-25BD7BB098ED}"/>
                </a:ext>
              </a:extLst>
            </p:cNvPr>
            <p:cNvSpPr/>
            <p:nvPr/>
          </p:nvSpPr>
          <p:spPr>
            <a:xfrm>
              <a:off x="4147644" y="2221329"/>
              <a:ext cx="2738296" cy="141350"/>
            </a:xfrm>
            <a:custGeom>
              <a:avLst/>
              <a:gdLst>
                <a:gd name="connsiteX0" fmla="*/ 3466967 w 3466966"/>
                <a:gd name="connsiteY0" fmla="*/ 173182 h 173181"/>
                <a:gd name="connsiteX1" fmla="*/ 2314642 w 3466966"/>
                <a:gd name="connsiteY1" fmla="*/ 173182 h 173181"/>
                <a:gd name="connsiteX2" fmla="*/ 2314642 w 3466966"/>
                <a:gd name="connsiteY2" fmla="*/ 0 h 173181"/>
                <a:gd name="connsiteX3" fmla="*/ 0 w 3466966"/>
                <a:gd name="connsiteY3" fmla="*/ 0 h 173181"/>
              </a:gdLst>
              <a:ahLst/>
              <a:cxnLst>
                <a:cxn ang="0">
                  <a:pos x="connsiteX0" y="connsiteY0"/>
                </a:cxn>
                <a:cxn ang="0">
                  <a:pos x="connsiteX1" y="connsiteY1"/>
                </a:cxn>
                <a:cxn ang="0">
                  <a:pos x="connsiteX2" y="connsiteY2"/>
                </a:cxn>
                <a:cxn ang="0">
                  <a:pos x="connsiteX3" y="connsiteY3"/>
                </a:cxn>
              </a:cxnLst>
              <a:rect l="l" t="t" r="r" b="b"/>
              <a:pathLst>
                <a:path w="3466966" h="173181">
                  <a:moveTo>
                    <a:pt x="3466967" y="173182"/>
                  </a:moveTo>
                  <a:lnTo>
                    <a:pt x="2314642" y="173182"/>
                  </a:lnTo>
                  <a:lnTo>
                    <a:pt x="2314642"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6" name="Freeform: Shape 297">
              <a:extLst>
                <a:ext uri="{FF2B5EF4-FFF2-40B4-BE49-F238E27FC236}">
                  <a16:creationId xmlns:a16="http://schemas.microsoft.com/office/drawing/2014/main" id="{BB5A4A83-C293-4189-ACE2-7A008C755885}"/>
                </a:ext>
              </a:extLst>
            </p:cNvPr>
            <p:cNvSpPr/>
            <p:nvPr/>
          </p:nvSpPr>
          <p:spPr>
            <a:xfrm>
              <a:off x="5018320"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7" name="Freeform: Shape 298">
              <a:extLst>
                <a:ext uri="{FF2B5EF4-FFF2-40B4-BE49-F238E27FC236}">
                  <a16:creationId xmlns:a16="http://schemas.microsoft.com/office/drawing/2014/main" id="{0FA64ADC-860E-49CE-9E54-95694B7C2AB8}"/>
                </a:ext>
              </a:extLst>
            </p:cNvPr>
            <p:cNvSpPr/>
            <p:nvPr/>
          </p:nvSpPr>
          <p:spPr>
            <a:xfrm>
              <a:off x="5048413"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8" name="Freeform: Shape 299">
              <a:extLst>
                <a:ext uri="{FF2B5EF4-FFF2-40B4-BE49-F238E27FC236}">
                  <a16:creationId xmlns:a16="http://schemas.microsoft.com/office/drawing/2014/main" id="{82B5A02F-ED58-4EB3-A2F9-35B4BC472BFA}"/>
                </a:ext>
              </a:extLst>
            </p:cNvPr>
            <p:cNvSpPr/>
            <p:nvPr/>
          </p:nvSpPr>
          <p:spPr>
            <a:xfrm>
              <a:off x="5093551"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69" name="Freeform: Shape 300">
              <a:extLst>
                <a:ext uri="{FF2B5EF4-FFF2-40B4-BE49-F238E27FC236}">
                  <a16:creationId xmlns:a16="http://schemas.microsoft.com/office/drawing/2014/main" id="{C431BE3A-0E92-4471-AB17-4DCC18C767DF}"/>
                </a:ext>
              </a:extLst>
            </p:cNvPr>
            <p:cNvSpPr/>
            <p:nvPr/>
          </p:nvSpPr>
          <p:spPr>
            <a:xfrm>
              <a:off x="5123643"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0" name="Freeform: Shape 301">
              <a:extLst>
                <a:ext uri="{FF2B5EF4-FFF2-40B4-BE49-F238E27FC236}">
                  <a16:creationId xmlns:a16="http://schemas.microsoft.com/office/drawing/2014/main" id="{F66F5514-1FF9-41FC-88E5-A2649C0730F4}"/>
                </a:ext>
              </a:extLst>
            </p:cNvPr>
            <p:cNvSpPr/>
            <p:nvPr/>
          </p:nvSpPr>
          <p:spPr>
            <a:xfrm>
              <a:off x="5198874"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1" name="Freeform: Shape 302">
              <a:extLst>
                <a:ext uri="{FF2B5EF4-FFF2-40B4-BE49-F238E27FC236}">
                  <a16:creationId xmlns:a16="http://schemas.microsoft.com/office/drawing/2014/main" id="{A8510B1F-F8EC-49C8-8DD4-4E8360B2728D}"/>
                </a:ext>
              </a:extLst>
            </p:cNvPr>
            <p:cNvSpPr/>
            <p:nvPr/>
          </p:nvSpPr>
          <p:spPr>
            <a:xfrm>
              <a:off x="5228967"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2" name="Freeform: Shape 303">
              <a:extLst>
                <a:ext uri="{FF2B5EF4-FFF2-40B4-BE49-F238E27FC236}">
                  <a16:creationId xmlns:a16="http://schemas.microsoft.com/office/drawing/2014/main" id="{A034706D-67E4-4426-B22E-A9AC57A79369}"/>
                </a:ext>
              </a:extLst>
            </p:cNvPr>
            <p:cNvSpPr/>
            <p:nvPr/>
          </p:nvSpPr>
          <p:spPr>
            <a:xfrm>
              <a:off x="5289151"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3" name="Freeform: Shape 304">
              <a:extLst>
                <a:ext uri="{FF2B5EF4-FFF2-40B4-BE49-F238E27FC236}">
                  <a16:creationId xmlns:a16="http://schemas.microsoft.com/office/drawing/2014/main" id="{B9AD65FD-0769-4FB0-B98A-82CAE186DB74}"/>
                </a:ext>
              </a:extLst>
            </p:cNvPr>
            <p:cNvSpPr/>
            <p:nvPr/>
          </p:nvSpPr>
          <p:spPr>
            <a:xfrm>
              <a:off x="5349336"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4" name="Freeform: Shape 305">
              <a:extLst>
                <a:ext uri="{FF2B5EF4-FFF2-40B4-BE49-F238E27FC236}">
                  <a16:creationId xmlns:a16="http://schemas.microsoft.com/office/drawing/2014/main" id="{6BF4A539-0BD0-46D9-8AE9-0DC42F052830}"/>
                </a:ext>
              </a:extLst>
            </p:cNvPr>
            <p:cNvSpPr/>
            <p:nvPr/>
          </p:nvSpPr>
          <p:spPr>
            <a:xfrm>
              <a:off x="5379428"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5" name="Freeform: Shape 306">
              <a:extLst>
                <a:ext uri="{FF2B5EF4-FFF2-40B4-BE49-F238E27FC236}">
                  <a16:creationId xmlns:a16="http://schemas.microsoft.com/office/drawing/2014/main" id="{FEBA2804-9D1E-41AC-A200-4B6A840D771B}"/>
                </a:ext>
              </a:extLst>
            </p:cNvPr>
            <p:cNvSpPr/>
            <p:nvPr/>
          </p:nvSpPr>
          <p:spPr>
            <a:xfrm>
              <a:off x="5394474"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6" name="Freeform: Shape 307">
              <a:extLst>
                <a:ext uri="{FF2B5EF4-FFF2-40B4-BE49-F238E27FC236}">
                  <a16:creationId xmlns:a16="http://schemas.microsoft.com/office/drawing/2014/main" id="{3809F6B2-8896-4348-807C-8283F095C03E}"/>
                </a:ext>
              </a:extLst>
            </p:cNvPr>
            <p:cNvSpPr/>
            <p:nvPr/>
          </p:nvSpPr>
          <p:spPr>
            <a:xfrm>
              <a:off x="5469712"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7" name="Freeform: Shape 308">
              <a:extLst>
                <a:ext uri="{FF2B5EF4-FFF2-40B4-BE49-F238E27FC236}">
                  <a16:creationId xmlns:a16="http://schemas.microsoft.com/office/drawing/2014/main" id="{439AF1D8-38FD-4F08-BE99-FD9B9E8238B4}"/>
                </a:ext>
              </a:extLst>
            </p:cNvPr>
            <p:cNvSpPr/>
            <p:nvPr/>
          </p:nvSpPr>
          <p:spPr>
            <a:xfrm>
              <a:off x="5484759"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8" name="Freeform: Shape 309">
              <a:extLst>
                <a:ext uri="{FF2B5EF4-FFF2-40B4-BE49-F238E27FC236}">
                  <a16:creationId xmlns:a16="http://schemas.microsoft.com/office/drawing/2014/main" id="{E5A7713D-5C7F-4A5B-BFA1-636B83BB950C}"/>
                </a:ext>
              </a:extLst>
            </p:cNvPr>
            <p:cNvSpPr/>
            <p:nvPr/>
          </p:nvSpPr>
          <p:spPr>
            <a:xfrm>
              <a:off x="5544943"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79" name="Freeform: Shape 310">
              <a:extLst>
                <a:ext uri="{FF2B5EF4-FFF2-40B4-BE49-F238E27FC236}">
                  <a16:creationId xmlns:a16="http://schemas.microsoft.com/office/drawing/2014/main" id="{9F028BB4-D917-44EB-8FEA-37B61BA06D2F}"/>
                </a:ext>
              </a:extLst>
            </p:cNvPr>
            <p:cNvSpPr/>
            <p:nvPr/>
          </p:nvSpPr>
          <p:spPr>
            <a:xfrm>
              <a:off x="5665313"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0" name="Freeform: Shape 311">
              <a:extLst>
                <a:ext uri="{FF2B5EF4-FFF2-40B4-BE49-F238E27FC236}">
                  <a16:creationId xmlns:a16="http://schemas.microsoft.com/office/drawing/2014/main" id="{CDA62B7F-5CD5-4FC3-9BBF-1FEA98E05788}"/>
                </a:ext>
              </a:extLst>
            </p:cNvPr>
            <p:cNvSpPr/>
            <p:nvPr/>
          </p:nvSpPr>
          <p:spPr>
            <a:xfrm>
              <a:off x="5710451"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1" name="Freeform: Shape 312">
              <a:extLst>
                <a:ext uri="{FF2B5EF4-FFF2-40B4-BE49-F238E27FC236}">
                  <a16:creationId xmlns:a16="http://schemas.microsoft.com/office/drawing/2014/main" id="{E7BE86CD-E2C6-43E4-AE6F-1BB1C37A492B}"/>
                </a:ext>
              </a:extLst>
            </p:cNvPr>
            <p:cNvSpPr/>
            <p:nvPr/>
          </p:nvSpPr>
          <p:spPr>
            <a:xfrm>
              <a:off x="5740543"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2" name="Freeform: Shape 313">
              <a:extLst>
                <a:ext uri="{FF2B5EF4-FFF2-40B4-BE49-F238E27FC236}">
                  <a16:creationId xmlns:a16="http://schemas.microsoft.com/office/drawing/2014/main" id="{6EAB11A5-88A7-4082-B0A7-863EC23F455F}"/>
                </a:ext>
              </a:extLst>
            </p:cNvPr>
            <p:cNvSpPr/>
            <p:nvPr/>
          </p:nvSpPr>
          <p:spPr>
            <a:xfrm>
              <a:off x="5966236" y="215984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3" name="Freeform: Shape 314">
              <a:extLst>
                <a:ext uri="{FF2B5EF4-FFF2-40B4-BE49-F238E27FC236}">
                  <a16:creationId xmlns:a16="http://schemas.microsoft.com/office/drawing/2014/main" id="{5F96C07E-2F55-4880-91BA-F7CA7D68D3DD}"/>
                </a:ext>
              </a:extLst>
            </p:cNvPr>
            <p:cNvSpPr/>
            <p:nvPr/>
          </p:nvSpPr>
          <p:spPr>
            <a:xfrm>
              <a:off x="5996328" y="2299782"/>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4" name="Freeform: Shape 315">
              <a:extLst>
                <a:ext uri="{FF2B5EF4-FFF2-40B4-BE49-F238E27FC236}">
                  <a16:creationId xmlns:a16="http://schemas.microsoft.com/office/drawing/2014/main" id="{78AD86AE-6C9A-41EF-A3D9-A2522BFE91B3}"/>
                </a:ext>
              </a:extLst>
            </p:cNvPr>
            <p:cNvSpPr/>
            <p:nvPr/>
          </p:nvSpPr>
          <p:spPr>
            <a:xfrm>
              <a:off x="6056513" y="2299782"/>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5" name="Freeform: Shape 316">
              <a:extLst>
                <a:ext uri="{FF2B5EF4-FFF2-40B4-BE49-F238E27FC236}">
                  <a16:creationId xmlns:a16="http://schemas.microsoft.com/office/drawing/2014/main" id="{ED96F5BA-7A2A-4319-8C97-3938BC673F0E}"/>
                </a:ext>
              </a:extLst>
            </p:cNvPr>
            <p:cNvSpPr/>
            <p:nvPr/>
          </p:nvSpPr>
          <p:spPr>
            <a:xfrm>
              <a:off x="6191928" y="2299782"/>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6" name="Freeform: Shape 317">
              <a:extLst>
                <a:ext uri="{FF2B5EF4-FFF2-40B4-BE49-F238E27FC236}">
                  <a16:creationId xmlns:a16="http://schemas.microsoft.com/office/drawing/2014/main" id="{518678AB-059A-4B70-BF0E-3AFA8B15D309}"/>
                </a:ext>
              </a:extLst>
            </p:cNvPr>
            <p:cNvSpPr/>
            <p:nvPr/>
          </p:nvSpPr>
          <p:spPr>
            <a:xfrm>
              <a:off x="6342390" y="2299782"/>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7" name="Freeform: Shape 318">
              <a:extLst>
                <a:ext uri="{FF2B5EF4-FFF2-40B4-BE49-F238E27FC236}">
                  <a16:creationId xmlns:a16="http://schemas.microsoft.com/office/drawing/2014/main" id="{5EB6CBA7-EEBF-4B24-B03F-35432A24E895}"/>
                </a:ext>
              </a:extLst>
            </p:cNvPr>
            <p:cNvSpPr/>
            <p:nvPr/>
          </p:nvSpPr>
          <p:spPr>
            <a:xfrm>
              <a:off x="6387529" y="2299782"/>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8" name="Freeform: Shape 319">
              <a:extLst>
                <a:ext uri="{FF2B5EF4-FFF2-40B4-BE49-F238E27FC236}">
                  <a16:creationId xmlns:a16="http://schemas.microsoft.com/office/drawing/2014/main" id="{7FC4F476-FA14-4BEC-A0BE-2FFB844DDA3B}"/>
                </a:ext>
              </a:extLst>
            </p:cNvPr>
            <p:cNvSpPr/>
            <p:nvPr/>
          </p:nvSpPr>
          <p:spPr>
            <a:xfrm>
              <a:off x="6417621" y="2299782"/>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89" name="Freeform: Shape 320">
              <a:extLst>
                <a:ext uri="{FF2B5EF4-FFF2-40B4-BE49-F238E27FC236}">
                  <a16:creationId xmlns:a16="http://schemas.microsoft.com/office/drawing/2014/main" id="{30B2C71E-33E5-49A3-A3CF-A02E9BABE4B3}"/>
                </a:ext>
              </a:extLst>
            </p:cNvPr>
            <p:cNvSpPr/>
            <p:nvPr/>
          </p:nvSpPr>
          <p:spPr>
            <a:xfrm>
              <a:off x="6447713" y="2299782"/>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0" name="Freeform: Shape 321">
              <a:extLst>
                <a:ext uri="{FF2B5EF4-FFF2-40B4-BE49-F238E27FC236}">
                  <a16:creationId xmlns:a16="http://schemas.microsoft.com/office/drawing/2014/main" id="{92737E7C-F3B2-43BF-BB8C-0366F6446F43}"/>
                </a:ext>
              </a:extLst>
            </p:cNvPr>
            <p:cNvSpPr/>
            <p:nvPr/>
          </p:nvSpPr>
          <p:spPr>
            <a:xfrm>
              <a:off x="6537990" y="2299782"/>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1" name="Freeform: Shape 322">
              <a:extLst>
                <a:ext uri="{FF2B5EF4-FFF2-40B4-BE49-F238E27FC236}">
                  <a16:creationId xmlns:a16="http://schemas.microsoft.com/office/drawing/2014/main" id="{42283594-5B7D-48BE-8468-E71EB3ABF1FA}"/>
                </a:ext>
              </a:extLst>
            </p:cNvPr>
            <p:cNvSpPr/>
            <p:nvPr/>
          </p:nvSpPr>
          <p:spPr>
            <a:xfrm>
              <a:off x="6583137" y="2299782"/>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2" name="Freeform: Shape 323">
              <a:extLst>
                <a:ext uri="{FF2B5EF4-FFF2-40B4-BE49-F238E27FC236}">
                  <a16:creationId xmlns:a16="http://schemas.microsoft.com/office/drawing/2014/main" id="{1331F183-E0FC-4473-A49C-7C83E6082AF2}"/>
                </a:ext>
              </a:extLst>
            </p:cNvPr>
            <p:cNvSpPr/>
            <p:nvPr/>
          </p:nvSpPr>
          <p:spPr>
            <a:xfrm>
              <a:off x="6884060" y="2299782"/>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93" name="Group 192">
            <a:extLst>
              <a:ext uri="{FF2B5EF4-FFF2-40B4-BE49-F238E27FC236}">
                <a16:creationId xmlns:a16="http://schemas.microsoft.com/office/drawing/2014/main" id="{67922CC5-F9AE-456C-8486-21D3A531226F}"/>
              </a:ext>
            </a:extLst>
          </p:cNvPr>
          <p:cNvGrpSpPr/>
          <p:nvPr/>
        </p:nvGrpSpPr>
        <p:grpSpPr>
          <a:xfrm>
            <a:off x="4147546" y="2222504"/>
            <a:ext cx="2322300" cy="694680"/>
            <a:chOff x="4157071" y="2215381"/>
            <a:chExt cx="2322300" cy="694680"/>
          </a:xfrm>
        </p:grpSpPr>
        <p:sp>
          <p:nvSpPr>
            <p:cNvPr id="194" name="Freeform: Shape 324">
              <a:extLst>
                <a:ext uri="{FF2B5EF4-FFF2-40B4-BE49-F238E27FC236}">
                  <a16:creationId xmlns:a16="http://schemas.microsoft.com/office/drawing/2014/main" id="{1838E2DE-B1F0-4EEF-A3F6-E906FB1C5602}"/>
                </a:ext>
              </a:extLst>
            </p:cNvPr>
            <p:cNvSpPr/>
            <p:nvPr/>
          </p:nvSpPr>
          <p:spPr>
            <a:xfrm>
              <a:off x="4157071" y="2215381"/>
              <a:ext cx="2316513" cy="694680"/>
            </a:xfrm>
            <a:custGeom>
              <a:avLst/>
              <a:gdLst>
                <a:gd name="connsiteX0" fmla="*/ 2932946 w 2932945"/>
                <a:gd name="connsiteY0" fmla="*/ 851121 h 851120"/>
                <a:gd name="connsiteX1" fmla="*/ 1603218 w 2932945"/>
                <a:gd name="connsiteY1" fmla="*/ 851121 h 851120"/>
                <a:gd name="connsiteX2" fmla="*/ 1603218 w 2932945"/>
                <a:gd name="connsiteY2" fmla="*/ 676652 h 851120"/>
                <a:gd name="connsiteX3" fmla="*/ 1556069 w 2932945"/>
                <a:gd name="connsiteY3" fmla="*/ 676652 h 851120"/>
                <a:gd name="connsiteX4" fmla="*/ 1556069 w 2932945"/>
                <a:gd name="connsiteY4" fmla="*/ 523403 h 851120"/>
                <a:gd name="connsiteX5" fmla="*/ 1499481 w 2932945"/>
                <a:gd name="connsiteY5" fmla="*/ 523403 h 851120"/>
                <a:gd name="connsiteX6" fmla="*/ 1499481 w 2932945"/>
                <a:gd name="connsiteY6" fmla="*/ 372512 h 851120"/>
                <a:gd name="connsiteX7" fmla="*/ 1185908 w 2932945"/>
                <a:gd name="connsiteY7" fmla="*/ 372512 h 851120"/>
                <a:gd name="connsiteX8" fmla="*/ 1185908 w 2932945"/>
                <a:gd name="connsiteY8" fmla="*/ 254629 h 851120"/>
                <a:gd name="connsiteX9" fmla="*/ 742667 w 2932945"/>
                <a:gd name="connsiteY9" fmla="*/ 254629 h 851120"/>
                <a:gd name="connsiteX10" fmla="*/ 742667 w 2932945"/>
                <a:gd name="connsiteY10" fmla="*/ 122599 h 851120"/>
                <a:gd name="connsiteX11" fmla="*/ 289994 w 2932945"/>
                <a:gd name="connsiteY11" fmla="*/ 122599 h 851120"/>
                <a:gd name="connsiteX12" fmla="*/ 289994 w 2932945"/>
                <a:gd name="connsiteY12" fmla="*/ 0 h 851120"/>
                <a:gd name="connsiteX13" fmla="*/ 0 w 2932945"/>
                <a:gd name="connsiteY13" fmla="*/ 0 h 85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32945" h="851120">
                  <a:moveTo>
                    <a:pt x="2932946" y="851121"/>
                  </a:moveTo>
                  <a:lnTo>
                    <a:pt x="1603218" y="851121"/>
                  </a:lnTo>
                  <a:lnTo>
                    <a:pt x="1603218" y="676652"/>
                  </a:lnTo>
                  <a:lnTo>
                    <a:pt x="1556069" y="676652"/>
                  </a:lnTo>
                  <a:lnTo>
                    <a:pt x="1556069" y="523403"/>
                  </a:lnTo>
                  <a:lnTo>
                    <a:pt x="1499481" y="523403"/>
                  </a:lnTo>
                  <a:lnTo>
                    <a:pt x="1499481" y="372512"/>
                  </a:lnTo>
                  <a:lnTo>
                    <a:pt x="1185908" y="372512"/>
                  </a:lnTo>
                  <a:lnTo>
                    <a:pt x="1185908" y="254629"/>
                  </a:lnTo>
                  <a:lnTo>
                    <a:pt x="742667" y="254629"/>
                  </a:lnTo>
                  <a:lnTo>
                    <a:pt x="742667" y="122599"/>
                  </a:lnTo>
                  <a:lnTo>
                    <a:pt x="289994" y="122599"/>
                  </a:lnTo>
                  <a:lnTo>
                    <a:pt x="289994" y="0"/>
                  </a:lnTo>
                  <a:lnTo>
                    <a:pt x="0" y="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5" name="Freeform: Shape 325">
              <a:extLst>
                <a:ext uri="{FF2B5EF4-FFF2-40B4-BE49-F238E27FC236}">
                  <a16:creationId xmlns:a16="http://schemas.microsoft.com/office/drawing/2014/main" id="{CADC31CF-B623-4E96-A5E6-A59F9D308D3D}"/>
                </a:ext>
              </a:extLst>
            </p:cNvPr>
            <p:cNvSpPr/>
            <p:nvPr/>
          </p:nvSpPr>
          <p:spPr>
            <a:xfrm>
              <a:off x="4861902" y="2355587"/>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6" name="Freeform: Shape 326">
              <a:extLst>
                <a:ext uri="{FF2B5EF4-FFF2-40B4-BE49-F238E27FC236}">
                  <a16:creationId xmlns:a16="http://schemas.microsoft.com/office/drawing/2014/main" id="{23AAB990-F66D-4A7D-AB4D-BF36D9272F56}"/>
                </a:ext>
              </a:extLst>
            </p:cNvPr>
            <p:cNvSpPr/>
            <p:nvPr/>
          </p:nvSpPr>
          <p:spPr>
            <a:xfrm>
              <a:off x="5177870" y="2448879"/>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7" name="Freeform: Shape 327">
              <a:extLst>
                <a:ext uri="{FF2B5EF4-FFF2-40B4-BE49-F238E27FC236}">
                  <a16:creationId xmlns:a16="http://schemas.microsoft.com/office/drawing/2014/main" id="{6287D80D-B857-478C-A887-E31E07CB23CE}"/>
                </a:ext>
              </a:extLst>
            </p:cNvPr>
            <p:cNvSpPr/>
            <p:nvPr/>
          </p:nvSpPr>
          <p:spPr>
            <a:xfrm>
              <a:off x="5418608" y="2697658"/>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8" name="Freeform: Shape 328">
              <a:extLst>
                <a:ext uri="{FF2B5EF4-FFF2-40B4-BE49-F238E27FC236}">
                  <a16:creationId xmlns:a16="http://schemas.microsoft.com/office/drawing/2014/main" id="{C89C4F3A-CC5D-4370-BB55-EBE8C8B0F701}"/>
                </a:ext>
              </a:extLst>
            </p:cNvPr>
            <p:cNvSpPr/>
            <p:nvPr/>
          </p:nvSpPr>
          <p:spPr>
            <a:xfrm>
              <a:off x="5448701" y="2843310"/>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99" name="Freeform: Shape 329">
              <a:extLst>
                <a:ext uri="{FF2B5EF4-FFF2-40B4-BE49-F238E27FC236}">
                  <a16:creationId xmlns:a16="http://schemas.microsoft.com/office/drawing/2014/main" id="{F822FC74-975C-4054-8523-562E7C3F29D6}"/>
                </a:ext>
              </a:extLst>
            </p:cNvPr>
            <p:cNvSpPr/>
            <p:nvPr/>
          </p:nvSpPr>
          <p:spPr>
            <a:xfrm>
              <a:off x="5478801" y="2843310"/>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0" name="Freeform: Shape 330">
              <a:extLst>
                <a:ext uri="{FF2B5EF4-FFF2-40B4-BE49-F238E27FC236}">
                  <a16:creationId xmlns:a16="http://schemas.microsoft.com/office/drawing/2014/main" id="{74CAAED5-30CD-4A03-9718-AEB1AE2B4C31}"/>
                </a:ext>
              </a:extLst>
            </p:cNvPr>
            <p:cNvSpPr/>
            <p:nvPr/>
          </p:nvSpPr>
          <p:spPr>
            <a:xfrm>
              <a:off x="5508893" y="2843310"/>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1" name="Freeform: Shape 331">
              <a:extLst>
                <a:ext uri="{FF2B5EF4-FFF2-40B4-BE49-F238E27FC236}">
                  <a16:creationId xmlns:a16="http://schemas.microsoft.com/office/drawing/2014/main" id="{C6BB5F49-7667-4EEB-BF2F-E9B7467B8DCA}"/>
                </a:ext>
              </a:extLst>
            </p:cNvPr>
            <p:cNvSpPr/>
            <p:nvPr/>
          </p:nvSpPr>
          <p:spPr>
            <a:xfrm>
              <a:off x="5614216" y="2843310"/>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2" name="Freeform: Shape 332">
              <a:extLst>
                <a:ext uri="{FF2B5EF4-FFF2-40B4-BE49-F238E27FC236}">
                  <a16:creationId xmlns:a16="http://schemas.microsoft.com/office/drawing/2014/main" id="{2A8D4505-797C-49B1-B3B3-42C9A90AC1A1}"/>
                </a:ext>
              </a:extLst>
            </p:cNvPr>
            <p:cNvSpPr/>
            <p:nvPr/>
          </p:nvSpPr>
          <p:spPr>
            <a:xfrm>
              <a:off x="5659355" y="2843310"/>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3" name="Freeform: Shape 333">
              <a:extLst>
                <a:ext uri="{FF2B5EF4-FFF2-40B4-BE49-F238E27FC236}">
                  <a16:creationId xmlns:a16="http://schemas.microsoft.com/office/drawing/2014/main" id="{9B4DBAE2-440D-4D55-A5DE-FA6FC79F232C}"/>
                </a:ext>
              </a:extLst>
            </p:cNvPr>
            <p:cNvSpPr/>
            <p:nvPr/>
          </p:nvSpPr>
          <p:spPr>
            <a:xfrm>
              <a:off x="6231109" y="284902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4" name="Freeform: Shape 334">
              <a:extLst>
                <a:ext uri="{FF2B5EF4-FFF2-40B4-BE49-F238E27FC236}">
                  <a16:creationId xmlns:a16="http://schemas.microsoft.com/office/drawing/2014/main" id="{84A69F85-567B-4F40-9986-9F8FFF64147F}"/>
                </a:ext>
              </a:extLst>
            </p:cNvPr>
            <p:cNvSpPr/>
            <p:nvPr/>
          </p:nvSpPr>
          <p:spPr>
            <a:xfrm>
              <a:off x="6261202" y="284902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5" name="Freeform: Shape 335">
              <a:extLst>
                <a:ext uri="{FF2B5EF4-FFF2-40B4-BE49-F238E27FC236}">
                  <a16:creationId xmlns:a16="http://schemas.microsoft.com/office/drawing/2014/main" id="{6C85F551-FFFF-4847-AAB6-8358021DF932}"/>
                </a:ext>
              </a:extLst>
            </p:cNvPr>
            <p:cNvSpPr/>
            <p:nvPr/>
          </p:nvSpPr>
          <p:spPr>
            <a:xfrm>
              <a:off x="6351479" y="284902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06" name="Freeform: Shape 336">
              <a:extLst>
                <a:ext uri="{FF2B5EF4-FFF2-40B4-BE49-F238E27FC236}">
                  <a16:creationId xmlns:a16="http://schemas.microsoft.com/office/drawing/2014/main" id="{2077B528-5C2F-49E7-9F0D-7374A830F4AC}"/>
                </a:ext>
              </a:extLst>
            </p:cNvPr>
            <p:cNvSpPr/>
            <p:nvPr/>
          </p:nvSpPr>
          <p:spPr>
            <a:xfrm>
              <a:off x="6471848" y="2849025"/>
              <a:ext cx="7523" cy="5876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07" name="Group 206">
            <a:extLst>
              <a:ext uri="{FF2B5EF4-FFF2-40B4-BE49-F238E27FC236}">
                <a16:creationId xmlns:a16="http://schemas.microsoft.com/office/drawing/2014/main" id="{10D1AC9B-56CD-44CA-A2F0-F7534EFEA5E2}"/>
              </a:ext>
            </a:extLst>
          </p:cNvPr>
          <p:cNvGrpSpPr/>
          <p:nvPr/>
        </p:nvGrpSpPr>
        <p:grpSpPr>
          <a:xfrm>
            <a:off x="8824227" y="1701081"/>
            <a:ext cx="2892647" cy="736804"/>
            <a:chOff x="8824227" y="1691142"/>
            <a:chExt cx="2892647" cy="736804"/>
          </a:xfrm>
        </p:grpSpPr>
        <p:sp>
          <p:nvSpPr>
            <p:cNvPr id="208" name="TextBox 207">
              <a:extLst>
                <a:ext uri="{FF2B5EF4-FFF2-40B4-BE49-F238E27FC236}">
                  <a16:creationId xmlns:a16="http://schemas.microsoft.com/office/drawing/2014/main" id="{D31ED591-DB01-4AF1-9262-3B2AD961E8A1}"/>
                </a:ext>
              </a:extLst>
            </p:cNvPr>
            <p:cNvSpPr txBox="1"/>
            <p:nvPr/>
          </p:nvSpPr>
          <p:spPr>
            <a:xfrm>
              <a:off x="9317104" y="1691142"/>
              <a:ext cx="2021707" cy="338554"/>
            </a:xfrm>
            <a:prstGeom prst="rect">
              <a:avLst/>
            </a:prstGeom>
            <a:ln w="25400">
              <a:noFill/>
            </a:ln>
          </p:spPr>
          <p:style>
            <a:lnRef idx="1">
              <a:schemeClr val="accent1"/>
            </a:lnRef>
            <a:fillRef idx="0">
              <a:schemeClr val="accent1"/>
            </a:fillRef>
            <a:effectRef idx="0">
              <a:schemeClr val="accent1"/>
            </a:effectRef>
            <a:fontRef idx="minor">
              <a:schemeClr val="tx1"/>
            </a:fontRef>
          </p:style>
          <p:txBody>
            <a:bodyPr wrap="none" rtlCol="0">
              <a:spAutoFit/>
            </a:bodyPr>
            <a:lstStyle/>
            <a:p>
              <a:r>
                <a:rPr lang="ja-JP" sz="1600" b="1"/>
                <a:t>無イベント生存期間</a:t>
              </a:r>
            </a:p>
          </p:txBody>
        </p:sp>
        <p:sp>
          <p:nvSpPr>
            <p:cNvPr id="209" name="Freeform: Shape 345">
              <a:extLst>
                <a:ext uri="{FF2B5EF4-FFF2-40B4-BE49-F238E27FC236}">
                  <a16:creationId xmlns:a16="http://schemas.microsoft.com/office/drawing/2014/main" id="{1525F4ED-C9B8-499A-97AC-E6AED29EDFDA}"/>
                </a:ext>
              </a:extLst>
            </p:cNvPr>
            <p:cNvSpPr/>
            <p:nvPr/>
          </p:nvSpPr>
          <p:spPr>
            <a:xfrm>
              <a:off x="8824227" y="2166528"/>
              <a:ext cx="2889047" cy="260400"/>
            </a:xfrm>
            <a:custGeom>
              <a:avLst/>
              <a:gdLst>
                <a:gd name="connsiteX0" fmla="*/ 3645903 w 3645903"/>
                <a:gd name="connsiteY0" fmla="*/ 328202 h 328202"/>
                <a:gd name="connsiteX1" fmla="*/ 973903 w 3645903"/>
                <a:gd name="connsiteY1" fmla="*/ 328202 h 328202"/>
                <a:gd name="connsiteX2" fmla="*/ 973903 w 3645903"/>
                <a:gd name="connsiteY2" fmla="*/ 253286 h 328202"/>
                <a:gd name="connsiteX3" fmla="*/ 827641 w 3645903"/>
                <a:gd name="connsiteY3" fmla="*/ 253286 h 328202"/>
                <a:gd name="connsiteX4" fmla="*/ 827641 w 3645903"/>
                <a:gd name="connsiteY4" fmla="*/ 171236 h 328202"/>
                <a:gd name="connsiteX5" fmla="*/ 631432 w 3645903"/>
                <a:gd name="connsiteY5" fmla="*/ 171236 h 328202"/>
                <a:gd name="connsiteX6" fmla="*/ 631432 w 3645903"/>
                <a:gd name="connsiteY6" fmla="*/ 85618 h 328202"/>
                <a:gd name="connsiteX7" fmla="*/ 260421 w 3645903"/>
                <a:gd name="connsiteY7" fmla="*/ 85618 h 328202"/>
                <a:gd name="connsiteX8" fmla="*/ 260421 w 3645903"/>
                <a:gd name="connsiteY8" fmla="*/ 0 h 328202"/>
                <a:gd name="connsiteX9" fmla="*/ 0 w 3645903"/>
                <a:gd name="connsiteY9" fmla="*/ 0 h 328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903" h="328202">
                  <a:moveTo>
                    <a:pt x="3645903" y="328202"/>
                  </a:moveTo>
                  <a:lnTo>
                    <a:pt x="973903" y="328202"/>
                  </a:lnTo>
                  <a:lnTo>
                    <a:pt x="973903" y="253286"/>
                  </a:lnTo>
                  <a:lnTo>
                    <a:pt x="827641" y="253286"/>
                  </a:lnTo>
                  <a:lnTo>
                    <a:pt x="827641" y="171236"/>
                  </a:lnTo>
                  <a:lnTo>
                    <a:pt x="631432" y="171236"/>
                  </a:lnTo>
                  <a:lnTo>
                    <a:pt x="631432" y="85618"/>
                  </a:lnTo>
                  <a:lnTo>
                    <a:pt x="260421" y="85618"/>
                  </a:lnTo>
                  <a:lnTo>
                    <a:pt x="260421" y="0"/>
                  </a:lnTo>
                  <a:lnTo>
                    <a:pt x="0" y="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0" name="Freeform: Shape 346">
              <a:extLst>
                <a:ext uri="{FF2B5EF4-FFF2-40B4-BE49-F238E27FC236}">
                  <a16:creationId xmlns:a16="http://schemas.microsoft.com/office/drawing/2014/main" id="{81F1F66B-8B7B-4266-947D-D2B0B3635957}"/>
                </a:ext>
              </a:extLst>
            </p:cNvPr>
            <p:cNvSpPr/>
            <p:nvPr/>
          </p:nvSpPr>
          <p:spPr>
            <a:xfrm>
              <a:off x="9565767" y="2310362"/>
              <a:ext cx="7548" cy="57125"/>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1" name="Freeform: Shape 347">
              <a:extLst>
                <a:ext uri="{FF2B5EF4-FFF2-40B4-BE49-F238E27FC236}">
                  <a16:creationId xmlns:a16="http://schemas.microsoft.com/office/drawing/2014/main" id="{D13CC422-8535-404C-93F1-AA7E0E924FDF}"/>
                </a:ext>
              </a:extLst>
            </p:cNvPr>
            <p:cNvSpPr/>
            <p:nvPr/>
          </p:nvSpPr>
          <p:spPr>
            <a:xfrm>
              <a:off x="9611051"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2" name="Freeform: Shape 348">
              <a:extLst>
                <a:ext uri="{FF2B5EF4-FFF2-40B4-BE49-F238E27FC236}">
                  <a16:creationId xmlns:a16="http://schemas.microsoft.com/office/drawing/2014/main" id="{61BE3F0B-A16E-4D2C-B12C-428CEF872311}"/>
                </a:ext>
              </a:extLst>
            </p:cNvPr>
            <p:cNvSpPr/>
            <p:nvPr/>
          </p:nvSpPr>
          <p:spPr>
            <a:xfrm>
              <a:off x="9641242"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3" name="Freeform: Shape 349">
              <a:extLst>
                <a:ext uri="{FF2B5EF4-FFF2-40B4-BE49-F238E27FC236}">
                  <a16:creationId xmlns:a16="http://schemas.microsoft.com/office/drawing/2014/main" id="{289A86E0-9538-4456-961A-4B0EF8D85516}"/>
                </a:ext>
              </a:extLst>
            </p:cNvPr>
            <p:cNvSpPr/>
            <p:nvPr/>
          </p:nvSpPr>
          <p:spPr>
            <a:xfrm>
              <a:off x="9777101"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4" name="Freeform: Shape 350">
              <a:extLst>
                <a:ext uri="{FF2B5EF4-FFF2-40B4-BE49-F238E27FC236}">
                  <a16:creationId xmlns:a16="http://schemas.microsoft.com/office/drawing/2014/main" id="{C07CF77A-FD44-43DF-9DC3-E3360A5558E2}"/>
                </a:ext>
              </a:extLst>
            </p:cNvPr>
            <p:cNvSpPr/>
            <p:nvPr/>
          </p:nvSpPr>
          <p:spPr>
            <a:xfrm>
              <a:off x="9792196"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5" name="Freeform: Shape 351">
              <a:extLst>
                <a:ext uri="{FF2B5EF4-FFF2-40B4-BE49-F238E27FC236}">
                  <a16:creationId xmlns:a16="http://schemas.microsoft.com/office/drawing/2014/main" id="{D2E867CD-5CE8-41A9-8291-3DCDF72352FA}"/>
                </a:ext>
              </a:extLst>
            </p:cNvPr>
            <p:cNvSpPr/>
            <p:nvPr/>
          </p:nvSpPr>
          <p:spPr>
            <a:xfrm>
              <a:off x="9882768"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6" name="Freeform: Shape 352">
              <a:extLst>
                <a:ext uri="{FF2B5EF4-FFF2-40B4-BE49-F238E27FC236}">
                  <a16:creationId xmlns:a16="http://schemas.microsoft.com/office/drawing/2014/main" id="{F38C3BC3-B57C-43B4-B9D6-E796CE0D2961}"/>
                </a:ext>
              </a:extLst>
            </p:cNvPr>
            <p:cNvSpPr/>
            <p:nvPr/>
          </p:nvSpPr>
          <p:spPr>
            <a:xfrm>
              <a:off x="9928055"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7" name="Freeform: Shape 353">
              <a:extLst>
                <a:ext uri="{FF2B5EF4-FFF2-40B4-BE49-F238E27FC236}">
                  <a16:creationId xmlns:a16="http://schemas.microsoft.com/office/drawing/2014/main" id="{8CEDF604-A830-404A-975C-DC629CB8E361}"/>
                </a:ext>
              </a:extLst>
            </p:cNvPr>
            <p:cNvSpPr/>
            <p:nvPr/>
          </p:nvSpPr>
          <p:spPr>
            <a:xfrm>
              <a:off x="9943150"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8" name="Freeform: Shape 354">
              <a:extLst>
                <a:ext uri="{FF2B5EF4-FFF2-40B4-BE49-F238E27FC236}">
                  <a16:creationId xmlns:a16="http://schemas.microsoft.com/office/drawing/2014/main" id="{D9D966FE-102D-43C5-881D-76AEEA4D8D0F}"/>
                </a:ext>
              </a:extLst>
            </p:cNvPr>
            <p:cNvSpPr/>
            <p:nvPr/>
          </p:nvSpPr>
          <p:spPr>
            <a:xfrm>
              <a:off x="10063921"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19" name="Freeform: Shape 355">
              <a:extLst>
                <a:ext uri="{FF2B5EF4-FFF2-40B4-BE49-F238E27FC236}">
                  <a16:creationId xmlns:a16="http://schemas.microsoft.com/office/drawing/2014/main" id="{48B0AD06-71AB-4CEE-96FB-26B815B82542}"/>
                </a:ext>
              </a:extLst>
            </p:cNvPr>
            <p:cNvSpPr/>
            <p:nvPr/>
          </p:nvSpPr>
          <p:spPr>
            <a:xfrm>
              <a:off x="10124303"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0" name="Freeform: Shape 356">
              <a:extLst>
                <a:ext uri="{FF2B5EF4-FFF2-40B4-BE49-F238E27FC236}">
                  <a16:creationId xmlns:a16="http://schemas.microsoft.com/office/drawing/2014/main" id="{90B141C8-1AEF-43D1-9AE9-8A0EC2845BFD}"/>
                </a:ext>
              </a:extLst>
            </p:cNvPr>
            <p:cNvSpPr/>
            <p:nvPr/>
          </p:nvSpPr>
          <p:spPr>
            <a:xfrm>
              <a:off x="10169589"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1" name="Freeform: Shape 357">
              <a:extLst>
                <a:ext uri="{FF2B5EF4-FFF2-40B4-BE49-F238E27FC236}">
                  <a16:creationId xmlns:a16="http://schemas.microsoft.com/office/drawing/2014/main" id="{E33C56D4-A379-41C6-B8A1-8B8224077E33}"/>
                </a:ext>
              </a:extLst>
            </p:cNvPr>
            <p:cNvSpPr/>
            <p:nvPr/>
          </p:nvSpPr>
          <p:spPr>
            <a:xfrm>
              <a:off x="10214875"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2" name="Freeform: Shape 358">
              <a:extLst>
                <a:ext uri="{FF2B5EF4-FFF2-40B4-BE49-F238E27FC236}">
                  <a16:creationId xmlns:a16="http://schemas.microsoft.com/office/drawing/2014/main" id="{EF01CA3E-37EC-4B72-83E0-3CE280783476}"/>
                </a:ext>
              </a:extLst>
            </p:cNvPr>
            <p:cNvSpPr/>
            <p:nvPr/>
          </p:nvSpPr>
          <p:spPr>
            <a:xfrm>
              <a:off x="10320543"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3" name="Freeform: Shape 359">
              <a:extLst>
                <a:ext uri="{FF2B5EF4-FFF2-40B4-BE49-F238E27FC236}">
                  <a16:creationId xmlns:a16="http://schemas.microsoft.com/office/drawing/2014/main" id="{DD511E42-060D-4CD6-8DEF-0B88A4DEB79C}"/>
                </a:ext>
              </a:extLst>
            </p:cNvPr>
            <p:cNvSpPr/>
            <p:nvPr/>
          </p:nvSpPr>
          <p:spPr>
            <a:xfrm>
              <a:off x="10396020"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4" name="Freeform: Shape 360">
              <a:extLst>
                <a:ext uri="{FF2B5EF4-FFF2-40B4-BE49-F238E27FC236}">
                  <a16:creationId xmlns:a16="http://schemas.microsoft.com/office/drawing/2014/main" id="{40C82FD8-FC6E-4C63-A592-844E09FFCD46}"/>
                </a:ext>
              </a:extLst>
            </p:cNvPr>
            <p:cNvSpPr/>
            <p:nvPr/>
          </p:nvSpPr>
          <p:spPr>
            <a:xfrm>
              <a:off x="10577165"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5" name="Freeform: Shape 361">
              <a:extLst>
                <a:ext uri="{FF2B5EF4-FFF2-40B4-BE49-F238E27FC236}">
                  <a16:creationId xmlns:a16="http://schemas.microsoft.com/office/drawing/2014/main" id="{56C5156B-5452-4064-B22F-6379F3BE56D5}"/>
                </a:ext>
              </a:extLst>
            </p:cNvPr>
            <p:cNvSpPr/>
            <p:nvPr/>
          </p:nvSpPr>
          <p:spPr>
            <a:xfrm>
              <a:off x="10743214"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6" name="Freeform: Shape 362">
              <a:extLst>
                <a:ext uri="{FF2B5EF4-FFF2-40B4-BE49-F238E27FC236}">
                  <a16:creationId xmlns:a16="http://schemas.microsoft.com/office/drawing/2014/main" id="{25AC0862-3369-415E-B29C-6B9D681D66E2}"/>
                </a:ext>
              </a:extLst>
            </p:cNvPr>
            <p:cNvSpPr/>
            <p:nvPr/>
          </p:nvSpPr>
          <p:spPr>
            <a:xfrm>
              <a:off x="10788500"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7" name="Freeform: Shape 363">
              <a:extLst>
                <a:ext uri="{FF2B5EF4-FFF2-40B4-BE49-F238E27FC236}">
                  <a16:creationId xmlns:a16="http://schemas.microsoft.com/office/drawing/2014/main" id="{7A46AC0D-2BB6-4BB1-8970-F621AA46EB24}"/>
                </a:ext>
              </a:extLst>
            </p:cNvPr>
            <p:cNvSpPr/>
            <p:nvPr/>
          </p:nvSpPr>
          <p:spPr>
            <a:xfrm>
              <a:off x="10969645"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8" name="Freeform: Shape 364">
              <a:extLst>
                <a:ext uri="{FF2B5EF4-FFF2-40B4-BE49-F238E27FC236}">
                  <a16:creationId xmlns:a16="http://schemas.microsoft.com/office/drawing/2014/main" id="{04822D31-ABC4-4DA0-9625-39CA4615C493}"/>
                </a:ext>
              </a:extLst>
            </p:cNvPr>
            <p:cNvSpPr/>
            <p:nvPr/>
          </p:nvSpPr>
          <p:spPr>
            <a:xfrm>
              <a:off x="10984740"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29" name="Freeform: Shape 365">
              <a:extLst>
                <a:ext uri="{FF2B5EF4-FFF2-40B4-BE49-F238E27FC236}">
                  <a16:creationId xmlns:a16="http://schemas.microsoft.com/office/drawing/2014/main" id="{4DE87CF4-07BF-4FFD-87B7-5E1B8AAC1994}"/>
                </a:ext>
              </a:extLst>
            </p:cNvPr>
            <p:cNvSpPr/>
            <p:nvPr/>
          </p:nvSpPr>
          <p:spPr>
            <a:xfrm>
              <a:off x="10999836"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0" name="Freeform: Shape 366">
              <a:extLst>
                <a:ext uri="{FF2B5EF4-FFF2-40B4-BE49-F238E27FC236}">
                  <a16:creationId xmlns:a16="http://schemas.microsoft.com/office/drawing/2014/main" id="{55275FA9-C47E-4650-BF78-50889600A7F6}"/>
                </a:ext>
              </a:extLst>
            </p:cNvPr>
            <p:cNvSpPr/>
            <p:nvPr/>
          </p:nvSpPr>
          <p:spPr>
            <a:xfrm>
              <a:off x="11211178"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1" name="Freeform: Shape 367">
              <a:extLst>
                <a:ext uri="{FF2B5EF4-FFF2-40B4-BE49-F238E27FC236}">
                  <a16:creationId xmlns:a16="http://schemas.microsoft.com/office/drawing/2014/main" id="{F1B12998-C56B-4AA2-90A0-4F8BA94DB064}"/>
                </a:ext>
              </a:extLst>
            </p:cNvPr>
            <p:cNvSpPr/>
            <p:nvPr/>
          </p:nvSpPr>
          <p:spPr>
            <a:xfrm>
              <a:off x="11256464"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2" name="Freeform: Shape 368">
              <a:extLst>
                <a:ext uri="{FF2B5EF4-FFF2-40B4-BE49-F238E27FC236}">
                  <a16:creationId xmlns:a16="http://schemas.microsoft.com/office/drawing/2014/main" id="{0861AF42-FD08-466D-91FE-F73100F27964}"/>
                </a:ext>
              </a:extLst>
            </p:cNvPr>
            <p:cNvSpPr/>
            <p:nvPr/>
          </p:nvSpPr>
          <p:spPr>
            <a:xfrm>
              <a:off x="11347037"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3" name="Freeform: Shape 369">
              <a:extLst>
                <a:ext uri="{FF2B5EF4-FFF2-40B4-BE49-F238E27FC236}">
                  <a16:creationId xmlns:a16="http://schemas.microsoft.com/office/drawing/2014/main" id="{E166FE90-CCF2-478A-B578-183618991941}"/>
                </a:ext>
              </a:extLst>
            </p:cNvPr>
            <p:cNvSpPr/>
            <p:nvPr/>
          </p:nvSpPr>
          <p:spPr>
            <a:xfrm>
              <a:off x="11362132"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34" name="Freeform: Shape 370">
              <a:extLst>
                <a:ext uri="{FF2B5EF4-FFF2-40B4-BE49-F238E27FC236}">
                  <a16:creationId xmlns:a16="http://schemas.microsoft.com/office/drawing/2014/main" id="{65CBBF89-09D3-40EA-9BF3-73408FFD41E6}"/>
                </a:ext>
              </a:extLst>
            </p:cNvPr>
            <p:cNvSpPr/>
            <p:nvPr/>
          </p:nvSpPr>
          <p:spPr>
            <a:xfrm>
              <a:off x="11709326" y="2370820"/>
              <a:ext cx="7548" cy="57126"/>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254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sp>
        <p:nvSpPr>
          <p:cNvPr id="235" name="Freeform: Shape 371">
            <a:extLst>
              <a:ext uri="{FF2B5EF4-FFF2-40B4-BE49-F238E27FC236}">
                <a16:creationId xmlns:a16="http://schemas.microsoft.com/office/drawing/2014/main" id="{ABB89894-00AD-46E0-80F0-427105C06AF0}"/>
              </a:ext>
            </a:extLst>
          </p:cNvPr>
          <p:cNvSpPr/>
          <p:nvPr/>
        </p:nvSpPr>
        <p:spPr>
          <a:xfrm>
            <a:off x="8830150" y="2169672"/>
            <a:ext cx="2110148" cy="1264888"/>
          </a:xfrm>
          <a:custGeom>
            <a:avLst/>
            <a:gdLst>
              <a:gd name="connsiteX0" fmla="*/ 2662953 w 2662953"/>
              <a:gd name="connsiteY0" fmla="*/ 1594237 h 1594237"/>
              <a:gd name="connsiteX1" fmla="*/ 1692775 w 2662953"/>
              <a:gd name="connsiteY1" fmla="*/ 1594237 h 1594237"/>
              <a:gd name="connsiteX2" fmla="*/ 1692775 w 2662953"/>
              <a:gd name="connsiteY2" fmla="*/ 1374429 h 1594237"/>
              <a:gd name="connsiteX3" fmla="*/ 1169776 w 2662953"/>
              <a:gd name="connsiteY3" fmla="*/ 1374429 h 1594237"/>
              <a:gd name="connsiteX4" fmla="*/ 1169776 w 2662953"/>
              <a:gd name="connsiteY4" fmla="*/ 1237993 h 1594237"/>
              <a:gd name="connsiteX5" fmla="*/ 1066192 w 2662953"/>
              <a:gd name="connsiteY5" fmla="*/ 1237993 h 1594237"/>
              <a:gd name="connsiteX6" fmla="*/ 1066192 w 2662953"/>
              <a:gd name="connsiteY6" fmla="*/ 1101566 h 1594237"/>
              <a:gd name="connsiteX7" fmla="*/ 1025768 w 2662953"/>
              <a:gd name="connsiteY7" fmla="*/ 1101566 h 1594237"/>
              <a:gd name="connsiteX8" fmla="*/ 1025768 w 2662953"/>
              <a:gd name="connsiteY8" fmla="*/ 965130 h 1594237"/>
              <a:gd name="connsiteX9" fmla="*/ 914603 w 2662953"/>
              <a:gd name="connsiteY9" fmla="*/ 965130 h 1594237"/>
              <a:gd name="connsiteX10" fmla="*/ 914603 w 2662953"/>
              <a:gd name="connsiteY10" fmla="*/ 821121 h 1594237"/>
              <a:gd name="connsiteX11" fmla="*/ 780696 w 2662953"/>
              <a:gd name="connsiteY11" fmla="*/ 821121 h 1594237"/>
              <a:gd name="connsiteX12" fmla="*/ 780696 w 2662953"/>
              <a:gd name="connsiteY12" fmla="*/ 687214 h 1594237"/>
              <a:gd name="connsiteX13" fmla="*/ 679635 w 2662953"/>
              <a:gd name="connsiteY13" fmla="*/ 687214 h 1594237"/>
              <a:gd name="connsiteX14" fmla="*/ 679635 w 2662953"/>
              <a:gd name="connsiteY14" fmla="*/ 558362 h 1594237"/>
              <a:gd name="connsiteX15" fmla="*/ 644264 w 2662953"/>
              <a:gd name="connsiteY15" fmla="*/ 558362 h 1594237"/>
              <a:gd name="connsiteX16" fmla="*/ 644264 w 2662953"/>
              <a:gd name="connsiteY16" fmla="*/ 411824 h 1594237"/>
              <a:gd name="connsiteX17" fmla="*/ 608893 w 2662953"/>
              <a:gd name="connsiteY17" fmla="*/ 411824 h 1594237"/>
              <a:gd name="connsiteX18" fmla="*/ 608893 w 2662953"/>
              <a:gd name="connsiteY18" fmla="*/ 270339 h 1594237"/>
              <a:gd name="connsiteX19" fmla="*/ 588680 w 2662953"/>
              <a:gd name="connsiteY19" fmla="*/ 270339 h 1594237"/>
              <a:gd name="connsiteX20" fmla="*/ 588680 w 2662953"/>
              <a:gd name="connsiteY20" fmla="*/ 144012 h 1594237"/>
              <a:gd name="connsiteX21" fmla="*/ 252652 w 2662953"/>
              <a:gd name="connsiteY21" fmla="*/ 144012 h 1594237"/>
              <a:gd name="connsiteX22" fmla="*/ 252652 w 2662953"/>
              <a:gd name="connsiteY22" fmla="*/ 0 h 1594237"/>
              <a:gd name="connsiteX23" fmla="*/ 0 w 2662953"/>
              <a:gd name="connsiteY23" fmla="*/ 0 h 1594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62953" h="1594237">
                <a:moveTo>
                  <a:pt x="2662953" y="1594237"/>
                </a:moveTo>
                <a:lnTo>
                  <a:pt x="1692775" y="1594237"/>
                </a:lnTo>
                <a:lnTo>
                  <a:pt x="1692775" y="1374429"/>
                </a:lnTo>
                <a:lnTo>
                  <a:pt x="1169776" y="1374429"/>
                </a:lnTo>
                <a:lnTo>
                  <a:pt x="1169776" y="1237993"/>
                </a:lnTo>
                <a:lnTo>
                  <a:pt x="1066192" y="1237993"/>
                </a:lnTo>
                <a:lnTo>
                  <a:pt x="1066192" y="1101566"/>
                </a:lnTo>
                <a:lnTo>
                  <a:pt x="1025768" y="1101566"/>
                </a:lnTo>
                <a:lnTo>
                  <a:pt x="1025768" y="965130"/>
                </a:lnTo>
                <a:lnTo>
                  <a:pt x="914603" y="965130"/>
                </a:lnTo>
                <a:lnTo>
                  <a:pt x="914603" y="821121"/>
                </a:lnTo>
                <a:lnTo>
                  <a:pt x="780696" y="821121"/>
                </a:lnTo>
                <a:lnTo>
                  <a:pt x="780696" y="687214"/>
                </a:lnTo>
                <a:lnTo>
                  <a:pt x="679635" y="687214"/>
                </a:lnTo>
                <a:lnTo>
                  <a:pt x="679635" y="558362"/>
                </a:lnTo>
                <a:lnTo>
                  <a:pt x="644264" y="558362"/>
                </a:lnTo>
                <a:lnTo>
                  <a:pt x="644264" y="411824"/>
                </a:lnTo>
                <a:lnTo>
                  <a:pt x="608893" y="411824"/>
                </a:lnTo>
                <a:lnTo>
                  <a:pt x="608893" y="270339"/>
                </a:lnTo>
                <a:lnTo>
                  <a:pt x="588680" y="270339"/>
                </a:lnTo>
                <a:lnTo>
                  <a:pt x="588680" y="144012"/>
                </a:lnTo>
                <a:lnTo>
                  <a:pt x="252652" y="144012"/>
                </a:lnTo>
                <a:lnTo>
                  <a:pt x="252652" y="0"/>
                </a:lnTo>
                <a:lnTo>
                  <a:pt x="0" y="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372">
            <a:extLst>
              <a:ext uri="{FF2B5EF4-FFF2-40B4-BE49-F238E27FC236}">
                <a16:creationId xmlns:a16="http://schemas.microsoft.com/office/drawing/2014/main" id="{2200419E-2AB2-49B7-A16B-C74C66881258}"/>
              </a:ext>
            </a:extLst>
          </p:cNvPr>
          <p:cNvSpPr/>
          <p:nvPr/>
        </p:nvSpPr>
        <p:spPr>
          <a:xfrm>
            <a:off x="9777101" y="3187014"/>
            <a:ext cx="7548" cy="5712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373">
            <a:extLst>
              <a:ext uri="{FF2B5EF4-FFF2-40B4-BE49-F238E27FC236}">
                <a16:creationId xmlns:a16="http://schemas.microsoft.com/office/drawing/2014/main" id="{D2CEC865-E13F-4A01-A3E1-529F25D1A3A9}"/>
              </a:ext>
            </a:extLst>
          </p:cNvPr>
          <p:cNvSpPr/>
          <p:nvPr/>
        </p:nvSpPr>
        <p:spPr>
          <a:xfrm>
            <a:off x="9943150" y="3187014"/>
            <a:ext cx="7548" cy="5712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374">
            <a:extLst>
              <a:ext uri="{FF2B5EF4-FFF2-40B4-BE49-F238E27FC236}">
                <a16:creationId xmlns:a16="http://schemas.microsoft.com/office/drawing/2014/main" id="{1A053341-A9D6-4CA4-BE21-A77A536D1072}"/>
              </a:ext>
            </a:extLst>
          </p:cNvPr>
          <p:cNvSpPr/>
          <p:nvPr/>
        </p:nvSpPr>
        <p:spPr>
          <a:xfrm>
            <a:off x="9988436" y="3187014"/>
            <a:ext cx="7548" cy="5712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375">
            <a:extLst>
              <a:ext uri="{FF2B5EF4-FFF2-40B4-BE49-F238E27FC236}">
                <a16:creationId xmlns:a16="http://schemas.microsoft.com/office/drawing/2014/main" id="{F75ED6A1-335A-4854-B618-8F4EE45B3953}"/>
              </a:ext>
            </a:extLst>
          </p:cNvPr>
          <p:cNvSpPr/>
          <p:nvPr/>
        </p:nvSpPr>
        <p:spPr>
          <a:xfrm>
            <a:off x="10199780" y="3353273"/>
            <a:ext cx="7548" cy="5712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376">
            <a:extLst>
              <a:ext uri="{FF2B5EF4-FFF2-40B4-BE49-F238E27FC236}">
                <a16:creationId xmlns:a16="http://schemas.microsoft.com/office/drawing/2014/main" id="{FC51169E-F910-4C93-9391-D45DE36E5B77}"/>
              </a:ext>
            </a:extLst>
          </p:cNvPr>
          <p:cNvSpPr/>
          <p:nvPr/>
        </p:nvSpPr>
        <p:spPr>
          <a:xfrm>
            <a:off x="10622451" y="3353273"/>
            <a:ext cx="7548" cy="5712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1" name="Freeform: Shape 377">
            <a:extLst>
              <a:ext uri="{FF2B5EF4-FFF2-40B4-BE49-F238E27FC236}">
                <a16:creationId xmlns:a16="http://schemas.microsoft.com/office/drawing/2014/main" id="{0058FC50-2348-46ED-A835-D7E6C9A4C567}"/>
              </a:ext>
            </a:extLst>
          </p:cNvPr>
          <p:cNvSpPr/>
          <p:nvPr/>
        </p:nvSpPr>
        <p:spPr>
          <a:xfrm>
            <a:off x="10939454" y="3372062"/>
            <a:ext cx="7548" cy="57125"/>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42" name="Group 241">
            <a:extLst>
              <a:ext uri="{FF2B5EF4-FFF2-40B4-BE49-F238E27FC236}">
                <a16:creationId xmlns:a16="http://schemas.microsoft.com/office/drawing/2014/main" id="{C6493747-052E-4A22-8F62-FE768F3ED0DB}"/>
              </a:ext>
            </a:extLst>
          </p:cNvPr>
          <p:cNvGrpSpPr/>
          <p:nvPr/>
        </p:nvGrpSpPr>
        <p:grpSpPr>
          <a:xfrm>
            <a:off x="9716219" y="3506444"/>
            <a:ext cx="2286520" cy="537555"/>
            <a:chOff x="5323775" y="3506444"/>
            <a:chExt cx="2286520" cy="537555"/>
          </a:xfrm>
        </p:grpSpPr>
        <p:sp>
          <p:nvSpPr>
            <p:cNvPr id="243" name="TextBox 242">
              <a:extLst>
                <a:ext uri="{FF2B5EF4-FFF2-40B4-BE49-F238E27FC236}">
                  <a16:creationId xmlns:a16="http://schemas.microsoft.com/office/drawing/2014/main" id="{82DA9E59-851F-4382-9D09-3AFBD60ED716}"/>
                </a:ext>
              </a:extLst>
            </p:cNvPr>
            <p:cNvSpPr txBox="1"/>
            <p:nvPr/>
          </p:nvSpPr>
          <p:spPr>
            <a:xfrm>
              <a:off x="5649502" y="3506444"/>
              <a:ext cx="1960793" cy="307777"/>
            </a:xfrm>
            <a:prstGeom prst="rect">
              <a:avLst/>
            </a:prstGeom>
            <a:noFill/>
          </p:spPr>
          <p:txBody>
            <a:bodyPr wrap="none" rtlCol="0">
              <a:spAutoFit/>
            </a:bodyPr>
            <a:lstStyle/>
            <a:p>
              <a:r>
                <a:rPr lang="ja-JP" sz="1400">
                  <a:solidFill>
                    <a:schemeClr val="tx1"/>
                  </a:solidFill>
                </a:rPr>
                <a:t>クローンの豊富度 &gt;1748</a:t>
              </a:r>
            </a:p>
          </p:txBody>
        </p:sp>
        <p:sp>
          <p:nvSpPr>
            <p:cNvPr id="244" name="TextBox 243">
              <a:extLst>
                <a:ext uri="{FF2B5EF4-FFF2-40B4-BE49-F238E27FC236}">
                  <a16:creationId xmlns:a16="http://schemas.microsoft.com/office/drawing/2014/main" id="{F0BDCEAF-148A-4C1C-9B6A-C7EA88899D8C}"/>
                </a:ext>
              </a:extLst>
            </p:cNvPr>
            <p:cNvSpPr txBox="1"/>
            <p:nvPr/>
          </p:nvSpPr>
          <p:spPr>
            <a:xfrm>
              <a:off x="5649502" y="3736222"/>
              <a:ext cx="1960793" cy="307777"/>
            </a:xfrm>
            <a:prstGeom prst="rect">
              <a:avLst/>
            </a:prstGeom>
            <a:noFill/>
          </p:spPr>
          <p:txBody>
            <a:bodyPr wrap="none" rtlCol="0">
              <a:spAutoFit/>
            </a:bodyPr>
            <a:lstStyle/>
            <a:p>
              <a:r>
                <a:rPr lang="ja-JP" sz="1400">
                  <a:solidFill>
                    <a:schemeClr val="tx1"/>
                  </a:solidFill>
                </a:rPr>
                <a:t>クローンの豊富度 &lt;1748</a:t>
              </a:r>
            </a:p>
          </p:txBody>
        </p:sp>
        <p:grpSp>
          <p:nvGrpSpPr>
            <p:cNvPr id="245" name="Group 244">
              <a:extLst>
                <a:ext uri="{FF2B5EF4-FFF2-40B4-BE49-F238E27FC236}">
                  <a16:creationId xmlns:a16="http://schemas.microsoft.com/office/drawing/2014/main" id="{01A5292B-7802-42D9-BB2F-4B277AA75883}"/>
                </a:ext>
              </a:extLst>
            </p:cNvPr>
            <p:cNvGrpSpPr/>
            <p:nvPr/>
          </p:nvGrpSpPr>
          <p:grpSpPr>
            <a:xfrm>
              <a:off x="5323775" y="3587670"/>
              <a:ext cx="360000" cy="108000"/>
              <a:chOff x="5422341" y="3587670"/>
              <a:chExt cx="360000" cy="108000"/>
            </a:xfrm>
          </p:grpSpPr>
          <p:cxnSp>
            <p:nvCxnSpPr>
              <p:cNvPr id="248" name="Straight Connector 247">
                <a:extLst>
                  <a:ext uri="{FF2B5EF4-FFF2-40B4-BE49-F238E27FC236}">
                    <a16:creationId xmlns:a16="http://schemas.microsoft.com/office/drawing/2014/main" id="{D8ED7B86-38FC-4483-92B4-A3FC8C0D4371}"/>
                  </a:ext>
                </a:extLst>
              </p:cNvPr>
              <p:cNvCxnSpPr>
                <a:cxnSpLocks/>
              </p:cNvCxnSpPr>
              <p:nvPr/>
            </p:nvCxnSpPr>
            <p:spPr>
              <a:xfrm>
                <a:off x="5422341" y="3695670"/>
                <a:ext cx="36000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5A4E38C2-EE6F-4DAC-9F66-BDD59AA09D0E}"/>
                  </a:ext>
                </a:extLst>
              </p:cNvPr>
              <p:cNvCxnSpPr>
                <a:cxnSpLocks/>
              </p:cNvCxnSpPr>
              <p:nvPr/>
            </p:nvCxnSpPr>
            <p:spPr>
              <a:xfrm>
                <a:off x="5602341" y="3587670"/>
                <a:ext cx="0" cy="10800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46" name="Straight Connector 245">
              <a:extLst>
                <a:ext uri="{FF2B5EF4-FFF2-40B4-BE49-F238E27FC236}">
                  <a16:creationId xmlns:a16="http://schemas.microsoft.com/office/drawing/2014/main" id="{10D009C1-8F1D-41AE-9C8A-1418028B343F}"/>
                </a:ext>
              </a:extLst>
            </p:cNvPr>
            <p:cNvCxnSpPr>
              <a:cxnSpLocks/>
            </p:cNvCxnSpPr>
            <p:nvPr/>
          </p:nvCxnSpPr>
          <p:spPr>
            <a:xfrm>
              <a:off x="5323775" y="3944110"/>
              <a:ext cx="36000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294E54CC-72E7-4DF1-B3A6-B8C7A007B16E}"/>
                </a:ext>
              </a:extLst>
            </p:cNvPr>
            <p:cNvCxnSpPr>
              <a:cxnSpLocks/>
            </p:cNvCxnSpPr>
            <p:nvPr/>
          </p:nvCxnSpPr>
          <p:spPr>
            <a:xfrm>
              <a:off x="5503775" y="3836110"/>
              <a:ext cx="0" cy="10800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31513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OA14.01：がんの家族歴と肺がん：胸部腫瘍登録からの情報（TTR研究）– Calvo V、他</a:t>
            </a:r>
          </a:p>
        </p:txBody>
      </p:sp>
      <p:sp>
        <p:nvSpPr>
          <p:cNvPr id="3" name="Content Placeholder 2"/>
          <p:cNvSpPr>
            <a:spLocks noGrp="1"/>
          </p:cNvSpPr>
          <p:nvPr>
            <p:ph idx="1"/>
          </p:nvPr>
        </p:nvSpPr>
        <p:spPr/>
        <p:txBody>
          <a:bodyPr/>
          <a:lstStyle/>
          <a:p>
            <a:r>
              <a:rPr lang="ja-JP" b="1"/>
              <a:t>治験の目的</a:t>
            </a:r>
          </a:p>
          <a:p>
            <a:pPr lvl="1"/>
            <a:r>
              <a:rPr lang="ja-JP"/>
              <a:t>胸部腫瘍登録における、がんの家族歴のある患者とない患者間の間の違いの有無を評価する</a:t>
            </a:r>
          </a:p>
          <a:p>
            <a:pPr>
              <a:spcBef>
                <a:spcPts val="1800"/>
              </a:spcBef>
            </a:pPr>
            <a:r>
              <a:rPr lang="ja-JP" b="1"/>
              <a:t>方法</a:t>
            </a:r>
          </a:p>
          <a:p>
            <a:pPr lvl="1"/>
            <a:r>
              <a:rPr lang="ja-JP"/>
              <a:t>2016年8月に登録を開始した胸部腫瘍登録に含まれる肺がん、またはその他の胸部腫瘍の患者12,351人のデータを収集、そのうち5,806人はがんの家族歴有り、5,787人はがんの家族歴無し</a:t>
            </a:r>
          </a:p>
          <a:p>
            <a:pPr lvl="1"/>
            <a:r>
              <a:rPr lang="ja-JP"/>
              <a:t>単変量解析を使用して関連性を評価</a:t>
            </a:r>
          </a:p>
        </p:txBody>
      </p:sp>
      <p:sp>
        <p:nvSpPr>
          <p:cNvPr id="5" name="Text Placeholder 4"/>
          <p:cNvSpPr>
            <a:spLocks noGrp="1"/>
          </p:cNvSpPr>
          <p:nvPr>
            <p:ph type="body" sz="quarter" idx="11"/>
          </p:nvPr>
        </p:nvSpPr>
        <p:spPr/>
        <p:txBody>
          <a:bodyPr/>
          <a:lstStyle/>
          <a:p>
            <a:r>
              <a:rPr lang="ja-JP"/>
              <a:t>Calvo V、他J Thorac Oncol 2021年16（補遺）：抄録番号 OA14.01</a:t>
            </a:r>
          </a:p>
        </p:txBody>
      </p:sp>
    </p:spTree>
    <p:extLst>
      <p:ext uri="{BB962C8B-B14F-4D97-AF65-F5344CB8AC3E}">
        <p14:creationId xmlns:p14="http://schemas.microsoft.com/office/powerpoint/2010/main" val="1924658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a:t>OA14.01：がんの家族歴と肺がん：胸部腫瘍登録からの情報（TTR研究）– Calvo V、他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Calvo V、他J Thorac Oncol 2021年16（補遺）：抄録番号 OA14.01</a:t>
            </a:r>
          </a:p>
        </p:txBody>
      </p:sp>
      <p:graphicFrame>
        <p:nvGraphicFramePr>
          <p:cNvPr id="6"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2775040427"/>
              </p:ext>
            </p:extLst>
          </p:nvPr>
        </p:nvGraphicFramePr>
        <p:xfrm>
          <a:off x="588579" y="1623847"/>
          <a:ext cx="11014843" cy="4837920"/>
        </p:xfrm>
        <a:graphic>
          <a:graphicData uri="http://schemas.openxmlformats.org/drawingml/2006/table">
            <a:tbl>
              <a:tblPr firstRow="1" bandRow="1">
                <a:tableStyleId>{69012ECD-51FC-41F1-AA8D-1B2483CD663E}</a:tableStyleId>
              </a:tblPr>
              <a:tblGrid>
                <a:gridCol w="1933903">
                  <a:extLst>
                    <a:ext uri="{9D8B030D-6E8A-4147-A177-3AD203B41FA5}">
                      <a16:colId xmlns:a16="http://schemas.microsoft.com/office/drawing/2014/main" val="2074325119"/>
                    </a:ext>
                  </a:extLst>
                </a:gridCol>
                <a:gridCol w="2490951">
                  <a:extLst>
                    <a:ext uri="{9D8B030D-6E8A-4147-A177-3AD203B41FA5}">
                      <a16:colId xmlns:a16="http://schemas.microsoft.com/office/drawing/2014/main" val="2570489871"/>
                    </a:ext>
                  </a:extLst>
                </a:gridCol>
                <a:gridCol w="2727435">
                  <a:extLst>
                    <a:ext uri="{9D8B030D-6E8A-4147-A177-3AD203B41FA5}">
                      <a16:colId xmlns:a16="http://schemas.microsoft.com/office/drawing/2014/main" val="1206796129"/>
                    </a:ext>
                  </a:extLst>
                </a:gridCol>
                <a:gridCol w="2890345">
                  <a:extLst>
                    <a:ext uri="{9D8B030D-6E8A-4147-A177-3AD203B41FA5}">
                      <a16:colId xmlns:a16="http://schemas.microsoft.com/office/drawing/2014/main" val="242530517"/>
                    </a:ext>
                  </a:extLst>
                </a:gridCol>
                <a:gridCol w="972209">
                  <a:extLst>
                    <a:ext uri="{9D8B030D-6E8A-4147-A177-3AD203B41FA5}">
                      <a16:colId xmlns:a16="http://schemas.microsoft.com/office/drawing/2014/main" val="3810192181"/>
                    </a:ext>
                  </a:extLst>
                </a:gridCol>
              </a:tblGrid>
              <a:tr h="0">
                <a:tc>
                  <a:txBody>
                    <a:bodyPr/>
                    <a:lstStyle/>
                    <a:p>
                      <a:r>
                        <a:rPr lang="ja-JP" sz="1400" noProof="0">
                          <a:solidFill>
                            <a:schemeClr val="tx2"/>
                          </a:solidFill>
                        </a:rPr>
                        <a:t>特徴、</a:t>
                      </a:r>
                      <a:r>
                        <a:rPr lang="ja-JP" sz="1400" baseline="0" noProof="0">
                          <a:solidFill>
                            <a:schemeClr val="tx2"/>
                          </a:solidFill>
                        </a:rPr>
                        <a:t>n（%）</a:t>
                      </a:r>
                    </a:p>
                  </a:txBody>
                  <a:tcPr marL="90000" marR="90000" marT="18000" marB="18000" anchor="b">
                    <a:lnB w="12700" cap="flat" cmpd="sng" algn="ctr">
                      <a:noFill/>
                      <a:prstDash val="solid"/>
                      <a:round/>
                      <a:headEnd type="none" w="med" len="med"/>
                      <a:tailEnd type="none" w="med" len="med"/>
                    </a:lnB>
                  </a:tcPr>
                </a:tc>
                <a:tc>
                  <a:txBody>
                    <a:bodyPr/>
                    <a:lstStyle/>
                    <a:p>
                      <a:endParaRPr lang="en-US" sz="1400" noProof="0" dirty="0">
                        <a:solidFill>
                          <a:schemeClr val="tx2"/>
                        </a:solidFill>
                      </a:endParaRPr>
                    </a:p>
                  </a:txBody>
                  <a:tcPr marL="90000" marR="90000" marT="18000" marB="18000" anchor="b">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baseline="0" noProof="0">
                          <a:solidFill>
                            <a:schemeClr val="tx2"/>
                          </a:solidFill>
                        </a:rPr>
                        <a:t>がんの家族歴</a:t>
                      </a:r>
                      <a:r>
                        <a:rPr lang="ja-JP" sz="1400" noProof="0">
                          <a:solidFill>
                            <a:schemeClr val="tx2"/>
                          </a:solidFill>
                        </a:rPr>
                        <a:t>有り</a:t>
                      </a:r>
                    </a:p>
                  </a:txBody>
                  <a:tcPr marL="90000" marR="90000" marT="18000" marB="18000" anchor="b">
                    <a:lnB w="9525" cap="flat" cmpd="sng" algn="ctr">
                      <a:no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baseline="0" noProof="0">
                          <a:solidFill>
                            <a:schemeClr val="tx2"/>
                          </a:solidFill>
                        </a:rPr>
                        <a:t>がんの家族歴</a:t>
                      </a:r>
                      <a:r>
                        <a:rPr lang="ja-JP" sz="1400" noProof="0">
                          <a:solidFill>
                            <a:schemeClr val="tx2"/>
                          </a:solidFill>
                        </a:rPr>
                        <a:t>無し</a:t>
                      </a:r>
                    </a:p>
                  </a:txBody>
                  <a:tcPr marL="90000" marR="90000" marT="18000" marB="18000" anchor="b">
                    <a:lnB w="9525" cap="flat" cmpd="sng" algn="ctr">
                      <a:no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noProof="0">
                          <a:solidFill>
                            <a:schemeClr val="tx2"/>
                          </a:solidFill>
                        </a:rPr>
                        <a:t>p値</a:t>
                      </a:r>
                    </a:p>
                  </a:txBody>
                  <a:tcPr marL="90000" marR="90000" marT="18000" marB="18000" anchor="b">
                    <a:lnB w="9525" cap="flat" cmpd="sng" algn="ctr">
                      <a:noFill/>
                      <a:prstDash val="solid"/>
                    </a:lnB>
                  </a:tcPr>
                </a:tc>
                <a:extLst>
                  <a:ext uri="{0D108BD9-81ED-4DB2-BD59-A6C34878D82A}">
                    <a16:rowId xmlns:a16="http://schemas.microsoft.com/office/drawing/2014/main" val="146232869"/>
                  </a:ext>
                </a:extLst>
              </a:tr>
              <a:tr h="12223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ステージ（NSCLC）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noProof="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noProof="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noProof="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SCLC</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noProof="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不明</a:t>
                      </a:r>
                    </a:p>
                  </a:txBody>
                  <a:tcPr marL="90000" marR="90000" marT="18000" marB="18000">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I</a:t>
                      </a:r>
                    </a:p>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II</a:t>
                      </a:r>
                    </a:p>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III</a:t>
                      </a:r>
                    </a:p>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IV</a:t>
                      </a:r>
                    </a:p>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限局期</a:t>
                      </a:r>
                    </a:p>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進行</a:t>
                      </a:r>
                      <a:r>
                        <a:rPr lang="ja-JP" sz="1400" baseline="0" noProof="0">
                          <a:solidFill>
                            <a:schemeClr val="tx1"/>
                          </a:solidFill>
                          <a:latin typeface="+mn-lt"/>
                          <a:ea typeface="MS Mincho"/>
                          <a:cs typeface="+mn-cs"/>
                        </a:rPr>
                        <a:t>期</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noProof="0" dirty="0">
                        <a:solidFill>
                          <a:schemeClr val="tx1"/>
                        </a:solidFill>
                        <a:latin typeface="+mn-lt"/>
                        <a:ea typeface="+mn-ea"/>
                        <a:cs typeface="+mn-cs"/>
                      </a:endParaRPr>
                    </a:p>
                  </a:txBody>
                  <a:tcPr marL="90000" marR="90000" marT="18000" marB="18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400" noProof="0">
                          <a:solidFill>
                            <a:schemeClr val="tx1"/>
                          </a:solidFill>
                        </a:rPr>
                        <a:t>486（8.3）</a:t>
                      </a:r>
                    </a:p>
                    <a:p>
                      <a:pPr algn="ctr"/>
                      <a:r>
                        <a:rPr lang="ja-JP" sz="1400" noProof="0">
                          <a:solidFill>
                            <a:schemeClr val="tx1"/>
                          </a:solidFill>
                        </a:rPr>
                        <a:t>419（7.2）</a:t>
                      </a:r>
                    </a:p>
                    <a:p>
                      <a:pPr algn="ctr"/>
                      <a:r>
                        <a:rPr lang="ja-JP" sz="1400" noProof="0">
                          <a:solidFill>
                            <a:schemeClr val="tx1"/>
                          </a:solidFill>
                        </a:rPr>
                        <a:t>1414（24.3）</a:t>
                      </a:r>
                    </a:p>
                    <a:p>
                      <a:pPr algn="ctr"/>
                      <a:r>
                        <a:rPr lang="ja-JP" sz="1400" noProof="0">
                          <a:solidFill>
                            <a:schemeClr val="tx1"/>
                          </a:solidFill>
                        </a:rPr>
                        <a:t>2706（46.6）</a:t>
                      </a:r>
                    </a:p>
                    <a:p>
                      <a:pPr algn="ctr"/>
                      <a:r>
                        <a:rPr lang="ja-JP" sz="1400" noProof="0">
                          <a:solidFill>
                            <a:schemeClr val="tx1"/>
                          </a:solidFill>
                        </a:rPr>
                        <a:t>292（5.0）</a:t>
                      </a:r>
                    </a:p>
                    <a:p>
                      <a:pPr algn="ctr"/>
                      <a:r>
                        <a:rPr lang="ja-JP" sz="1400" noProof="0">
                          <a:solidFill>
                            <a:schemeClr val="tx1"/>
                          </a:solidFill>
                        </a:rPr>
                        <a:t>447（7.7）</a:t>
                      </a:r>
                    </a:p>
                    <a:p>
                      <a:pPr algn="ctr"/>
                      <a:r>
                        <a:rPr lang="ja-JP" sz="1400" noProof="0">
                          <a:solidFill>
                            <a:schemeClr val="tx1"/>
                          </a:solidFill>
                        </a:rPr>
                        <a:t>45（0.9）</a:t>
                      </a:r>
                    </a:p>
                  </a:txBody>
                  <a:tcPr marL="90000" marR="90000" marT="18000" marB="18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400" noProof="0">
                          <a:solidFill>
                            <a:schemeClr val="tx1"/>
                          </a:solidFill>
                        </a:rPr>
                        <a:t>467（7.9）</a:t>
                      </a:r>
                    </a:p>
                    <a:p>
                      <a:pPr algn="ctr"/>
                      <a:r>
                        <a:rPr lang="ja-JP" sz="1400" noProof="0">
                          <a:solidFill>
                            <a:schemeClr val="tx1"/>
                          </a:solidFill>
                        </a:rPr>
                        <a:t>414（7.0）</a:t>
                      </a:r>
                    </a:p>
                    <a:p>
                      <a:pPr algn="ctr"/>
                      <a:r>
                        <a:rPr lang="ja-JP" sz="1400" noProof="0">
                          <a:solidFill>
                            <a:schemeClr val="tx1"/>
                          </a:solidFill>
                        </a:rPr>
                        <a:t>1377（23.4）</a:t>
                      </a:r>
                    </a:p>
                    <a:p>
                      <a:pPr algn="ctr"/>
                      <a:r>
                        <a:rPr lang="ja-JP" sz="1400" noProof="0">
                          <a:solidFill>
                            <a:schemeClr val="tx1"/>
                          </a:solidFill>
                        </a:rPr>
                        <a:t>2877（49.0）</a:t>
                      </a:r>
                    </a:p>
                    <a:p>
                      <a:pPr algn="ctr"/>
                      <a:r>
                        <a:rPr lang="ja-JP" sz="1400" noProof="0">
                          <a:solidFill>
                            <a:schemeClr val="tx1"/>
                          </a:solidFill>
                        </a:rPr>
                        <a:t>232（3.9）</a:t>
                      </a:r>
                    </a:p>
                    <a:p>
                      <a:pPr algn="ctr"/>
                      <a:r>
                        <a:rPr lang="ja-JP" sz="1400" noProof="0">
                          <a:solidFill>
                            <a:schemeClr val="tx1"/>
                          </a:solidFill>
                        </a:rPr>
                        <a:t>461</a:t>
                      </a:r>
                      <a:r>
                        <a:rPr lang="ja-JP" sz="1400" baseline="0" noProof="0">
                          <a:solidFill>
                            <a:schemeClr val="tx1"/>
                          </a:solidFill>
                        </a:rPr>
                        <a:t> （7.8）</a:t>
                      </a:r>
                    </a:p>
                    <a:p>
                      <a:pPr algn="ctr"/>
                      <a:r>
                        <a:rPr lang="ja-JP" sz="1400" baseline="0" noProof="0">
                          <a:solidFill>
                            <a:schemeClr val="tx1"/>
                          </a:solidFill>
                        </a:rPr>
                        <a:t>50（1.0）</a:t>
                      </a:r>
                    </a:p>
                  </a:txBody>
                  <a:tcPr marL="90000" marR="90000" marT="18000" marB="18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400" noProof="0">
                          <a:solidFill>
                            <a:schemeClr val="tx1"/>
                          </a:solidFill>
                        </a:rPr>
                        <a:t>0.01</a:t>
                      </a:r>
                    </a:p>
                  </a:txBody>
                  <a:tcPr marL="90000" marR="90000" marT="18000" marB="18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8342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組織像</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腺がん</a:t>
                      </a:r>
                    </a:p>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腺</a:t>
                      </a:r>
                      <a:r>
                        <a:rPr lang="ja-JP" sz="1400" baseline="0" noProof="0">
                          <a:solidFill>
                            <a:schemeClr val="tx1"/>
                          </a:solidFill>
                          <a:latin typeface="+mn-lt"/>
                          <a:ea typeface="MS Mincho"/>
                          <a:cs typeface="+mn-cs"/>
                        </a:rPr>
                        <a:t>扁平上皮がん</a:t>
                      </a:r>
                    </a:p>
                    <a:p>
                      <a:pPr marL="0" marR="0" indent="0" algn="l" defTabSz="914400" rtl="0" eaLnBrk="1" fontAlgn="auto" latinLnBrk="0" hangingPunct="1">
                        <a:lnSpc>
                          <a:spcPct val="100000"/>
                        </a:lnSpc>
                        <a:spcBef>
                          <a:spcPts val="0"/>
                        </a:spcBef>
                        <a:spcAft>
                          <a:spcPts val="0"/>
                        </a:spcAft>
                        <a:buClrTx/>
                        <a:buSzTx/>
                        <a:buFontTx/>
                        <a:buNone/>
                        <a:tabLst/>
                        <a:defRPr/>
                      </a:pPr>
                      <a:r>
                        <a:rPr lang="ja-JP" sz="1400" baseline="0" noProof="0">
                          <a:solidFill>
                            <a:schemeClr val="tx1"/>
                          </a:solidFill>
                          <a:latin typeface="+mn-lt"/>
                          <a:ea typeface="MS Mincho"/>
                          <a:cs typeface="+mn-cs"/>
                        </a:rPr>
                        <a:t>扁平上皮がん</a:t>
                      </a:r>
                    </a:p>
                    <a:p>
                      <a:pPr marL="0" marR="0" indent="0" algn="l" defTabSz="914400" rtl="0" eaLnBrk="1" fontAlgn="auto" latinLnBrk="0" hangingPunct="1">
                        <a:lnSpc>
                          <a:spcPct val="100000"/>
                        </a:lnSpc>
                        <a:spcBef>
                          <a:spcPts val="0"/>
                        </a:spcBef>
                        <a:spcAft>
                          <a:spcPts val="0"/>
                        </a:spcAft>
                        <a:buClrTx/>
                        <a:buSzTx/>
                        <a:buFontTx/>
                        <a:buNone/>
                        <a:tabLst/>
                        <a:defRPr/>
                      </a:pPr>
                      <a:r>
                        <a:rPr lang="ja-JP" sz="1400" baseline="0" noProof="0">
                          <a:solidFill>
                            <a:schemeClr val="tx1"/>
                          </a:solidFill>
                          <a:latin typeface="+mn-lt"/>
                          <a:ea typeface="MS Mincho"/>
                          <a:cs typeface="+mn-cs"/>
                        </a:rPr>
                        <a:t>大細胞がん</a:t>
                      </a:r>
                    </a:p>
                    <a:p>
                      <a:pPr marL="0" marR="0" indent="0" algn="l" defTabSz="914400" rtl="0" eaLnBrk="1" fontAlgn="auto" latinLnBrk="0" hangingPunct="1">
                        <a:lnSpc>
                          <a:spcPct val="100000"/>
                        </a:lnSpc>
                        <a:spcBef>
                          <a:spcPts val="0"/>
                        </a:spcBef>
                        <a:spcAft>
                          <a:spcPts val="0"/>
                        </a:spcAft>
                        <a:buClrTx/>
                        <a:buSzTx/>
                        <a:buFontTx/>
                        <a:buNone/>
                        <a:tabLst/>
                        <a:defRPr/>
                      </a:pPr>
                      <a:r>
                        <a:rPr lang="ja-JP" sz="1400" baseline="0" noProof="0">
                          <a:solidFill>
                            <a:schemeClr val="tx1"/>
                          </a:solidFill>
                          <a:latin typeface="+mn-lt"/>
                          <a:ea typeface="MS Mincho"/>
                          <a:cs typeface="+mn-cs"/>
                        </a:rPr>
                        <a:t>肉腫様がん</a:t>
                      </a:r>
                    </a:p>
                    <a:p>
                      <a:pPr marL="0" marR="0" indent="0" algn="l" defTabSz="914400" rtl="0" eaLnBrk="1" fontAlgn="auto" latinLnBrk="0" hangingPunct="1">
                        <a:lnSpc>
                          <a:spcPct val="100000"/>
                        </a:lnSpc>
                        <a:spcBef>
                          <a:spcPts val="0"/>
                        </a:spcBef>
                        <a:spcAft>
                          <a:spcPts val="0"/>
                        </a:spcAft>
                        <a:buClrTx/>
                        <a:buSzTx/>
                        <a:buFontTx/>
                        <a:buNone/>
                        <a:tabLst/>
                        <a:defRPr/>
                      </a:pPr>
                      <a:r>
                        <a:rPr lang="ja-JP" sz="1400" baseline="0" noProof="0">
                          <a:solidFill>
                            <a:schemeClr val="tx1"/>
                          </a:solidFill>
                          <a:latin typeface="+mn-lt"/>
                          <a:ea typeface="MS Mincho"/>
                          <a:cs typeface="+mn-cs"/>
                        </a:rPr>
                        <a:t>NOS/未分化</a:t>
                      </a:r>
                    </a:p>
                    <a:p>
                      <a:pPr marL="0" marR="0" indent="0" algn="l" defTabSz="914400" rtl="0" eaLnBrk="1" fontAlgn="auto" latinLnBrk="0" hangingPunct="1">
                        <a:lnSpc>
                          <a:spcPct val="100000"/>
                        </a:lnSpc>
                        <a:spcBef>
                          <a:spcPts val="0"/>
                        </a:spcBef>
                        <a:spcAft>
                          <a:spcPts val="0"/>
                        </a:spcAft>
                        <a:buClrTx/>
                        <a:buSzTx/>
                        <a:buFontTx/>
                        <a:buNone/>
                        <a:tabLst/>
                        <a:defRPr/>
                      </a:pPr>
                      <a:r>
                        <a:rPr lang="ja-JP" sz="1400" baseline="0" noProof="0">
                          <a:solidFill>
                            <a:schemeClr val="tx1"/>
                          </a:solidFill>
                          <a:latin typeface="+mn-lt"/>
                          <a:ea typeface="MS Mincho"/>
                          <a:cs typeface="+mn-cs"/>
                        </a:rPr>
                        <a:t>カルチノイド腫瘍</a:t>
                      </a:r>
                    </a:p>
                    <a:p>
                      <a:pPr marL="0" marR="0" indent="0" algn="l" defTabSz="914400" rtl="0" eaLnBrk="1" fontAlgn="auto" latinLnBrk="0" hangingPunct="1">
                        <a:lnSpc>
                          <a:spcPct val="100000"/>
                        </a:lnSpc>
                        <a:spcBef>
                          <a:spcPts val="0"/>
                        </a:spcBef>
                        <a:spcAft>
                          <a:spcPts val="0"/>
                        </a:spcAft>
                        <a:buClrTx/>
                        <a:buSzTx/>
                        <a:buFontTx/>
                        <a:buNone/>
                        <a:tabLst/>
                        <a:defRPr/>
                      </a:pPr>
                      <a:r>
                        <a:rPr lang="ja-JP" sz="1400" baseline="0" noProof="0">
                          <a:solidFill>
                            <a:schemeClr val="tx1"/>
                          </a:solidFill>
                          <a:latin typeface="+mn-lt"/>
                          <a:ea typeface="MS Mincho"/>
                          <a:cs typeface="+mn-cs"/>
                        </a:rPr>
                        <a:t>小細胞性肺がん</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400" noProof="0">
                          <a:solidFill>
                            <a:schemeClr val="tx1"/>
                          </a:solidFill>
                        </a:rPr>
                        <a:t>3098</a:t>
                      </a:r>
                      <a:r>
                        <a:rPr lang="ja-JP" sz="1400" baseline="0" noProof="0">
                          <a:solidFill>
                            <a:schemeClr val="tx1"/>
                          </a:solidFill>
                        </a:rPr>
                        <a:t> （53.4）</a:t>
                      </a:r>
                    </a:p>
                    <a:p>
                      <a:pPr algn="ctr"/>
                      <a:r>
                        <a:rPr lang="ja-JP" sz="1400" baseline="0" noProof="0">
                          <a:solidFill>
                            <a:schemeClr val="tx1"/>
                          </a:solidFill>
                        </a:rPr>
                        <a:t>52（0.9）</a:t>
                      </a:r>
                    </a:p>
                    <a:p>
                      <a:pPr algn="ctr"/>
                      <a:r>
                        <a:rPr lang="ja-JP" sz="1400" baseline="0" noProof="0">
                          <a:solidFill>
                            <a:schemeClr val="tx1"/>
                          </a:solidFill>
                        </a:rPr>
                        <a:t>1369（25.6）</a:t>
                      </a:r>
                    </a:p>
                    <a:p>
                      <a:pPr algn="ctr"/>
                      <a:r>
                        <a:rPr lang="ja-JP" sz="1400" baseline="0" noProof="0">
                          <a:solidFill>
                            <a:schemeClr val="tx1"/>
                          </a:solidFill>
                        </a:rPr>
                        <a:t>148（2.6）</a:t>
                      </a:r>
                    </a:p>
                    <a:p>
                      <a:pPr algn="ctr"/>
                      <a:r>
                        <a:rPr lang="ja-JP" sz="1400" baseline="0" noProof="0">
                          <a:solidFill>
                            <a:schemeClr val="tx1"/>
                          </a:solidFill>
                        </a:rPr>
                        <a:t>23（0.4）</a:t>
                      </a:r>
                    </a:p>
                    <a:p>
                      <a:pPr algn="ctr"/>
                      <a:r>
                        <a:rPr lang="ja-JP" sz="1400" baseline="0" noProof="0">
                          <a:solidFill>
                            <a:schemeClr val="tx1"/>
                          </a:solidFill>
                        </a:rPr>
                        <a:t>133（2.3）</a:t>
                      </a:r>
                    </a:p>
                    <a:p>
                      <a:pPr algn="ctr"/>
                      <a:r>
                        <a:rPr lang="ja-JP" sz="1400" baseline="0" noProof="0">
                          <a:solidFill>
                            <a:schemeClr val="tx1"/>
                          </a:solidFill>
                        </a:rPr>
                        <a:t>33（0.6）</a:t>
                      </a:r>
                    </a:p>
                    <a:p>
                      <a:pPr algn="ctr"/>
                      <a:r>
                        <a:rPr lang="ja-JP" sz="1400" baseline="0" noProof="0">
                          <a:solidFill>
                            <a:schemeClr val="tx1"/>
                          </a:solidFill>
                        </a:rPr>
                        <a:t>692（11.8）</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400" noProof="0">
                          <a:solidFill>
                            <a:schemeClr val="tx1"/>
                          </a:solidFill>
                        </a:rPr>
                        <a:t>3109</a:t>
                      </a:r>
                      <a:r>
                        <a:rPr lang="ja-JP" sz="1400" baseline="0" noProof="0">
                          <a:solidFill>
                            <a:schemeClr val="tx1"/>
                          </a:solidFill>
                        </a:rPr>
                        <a:t> （52.9）</a:t>
                      </a:r>
                    </a:p>
                    <a:p>
                      <a:pPr algn="ctr"/>
                      <a:r>
                        <a:rPr lang="ja-JP" sz="1400" baseline="0" noProof="0">
                          <a:solidFill>
                            <a:schemeClr val="tx1"/>
                          </a:solidFill>
                        </a:rPr>
                        <a:t>106（1.8）</a:t>
                      </a:r>
                    </a:p>
                    <a:p>
                      <a:pPr algn="ctr"/>
                      <a:r>
                        <a:rPr lang="ja-JP" sz="1400" baseline="0" noProof="0">
                          <a:solidFill>
                            <a:schemeClr val="tx1"/>
                          </a:solidFill>
                        </a:rPr>
                        <a:t>1442（25.4）</a:t>
                      </a:r>
                    </a:p>
                    <a:p>
                      <a:pPr algn="ctr"/>
                      <a:r>
                        <a:rPr lang="ja-JP" sz="1400" baseline="0" noProof="0">
                          <a:solidFill>
                            <a:schemeClr val="tx1"/>
                          </a:solidFill>
                        </a:rPr>
                        <a:t>163（2.8）</a:t>
                      </a:r>
                    </a:p>
                    <a:p>
                      <a:pPr algn="ctr"/>
                      <a:r>
                        <a:rPr lang="ja-JP" sz="1400" baseline="0" noProof="0">
                          <a:solidFill>
                            <a:schemeClr val="tx1"/>
                          </a:solidFill>
                        </a:rPr>
                        <a:t>13（0.2）</a:t>
                      </a:r>
                    </a:p>
                    <a:p>
                      <a:pPr algn="ctr"/>
                      <a:r>
                        <a:rPr lang="ja-JP" sz="1400" baseline="0" noProof="0">
                          <a:solidFill>
                            <a:schemeClr val="tx1"/>
                          </a:solidFill>
                        </a:rPr>
                        <a:t>126（2.1）</a:t>
                      </a:r>
                    </a:p>
                    <a:p>
                      <a:pPr algn="ctr"/>
                      <a:r>
                        <a:rPr lang="ja-JP" sz="1400" baseline="0" noProof="0">
                          <a:solidFill>
                            <a:schemeClr val="tx1"/>
                          </a:solidFill>
                        </a:rPr>
                        <a:t>24（0.4）</a:t>
                      </a:r>
                    </a:p>
                    <a:p>
                      <a:pPr algn="ctr"/>
                      <a:r>
                        <a:rPr lang="ja-JP" sz="1400" baseline="0" noProof="0">
                          <a:solidFill>
                            <a:schemeClr val="tx1"/>
                          </a:solidFill>
                        </a:rPr>
                        <a:t>734（12.6）</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rPr>
                        <a:t>NS</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1815728"/>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バイオマーカー</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EGFR 変異</a:t>
                      </a:r>
                    </a:p>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ALK</a:t>
                      </a:r>
                      <a:r>
                        <a:rPr lang="ja-JP" sz="1400" baseline="0" noProof="0">
                          <a:solidFill>
                            <a:schemeClr val="tx1"/>
                          </a:solidFill>
                          <a:latin typeface="+mn-lt"/>
                          <a:ea typeface="MS Mincho"/>
                          <a:cs typeface="+mn-cs"/>
                        </a:rPr>
                        <a:t> 翻訳</a:t>
                      </a:r>
                    </a:p>
                    <a:p>
                      <a:pPr marL="0" marR="0" indent="0" algn="l" defTabSz="914400" rtl="0" eaLnBrk="1" fontAlgn="auto" latinLnBrk="0" hangingPunct="1">
                        <a:lnSpc>
                          <a:spcPct val="100000"/>
                        </a:lnSpc>
                        <a:spcBef>
                          <a:spcPts val="0"/>
                        </a:spcBef>
                        <a:spcAft>
                          <a:spcPts val="0"/>
                        </a:spcAft>
                        <a:buClrTx/>
                        <a:buSzTx/>
                        <a:buFontTx/>
                        <a:buNone/>
                        <a:tabLst/>
                        <a:defRPr/>
                      </a:pPr>
                      <a:r>
                        <a:rPr lang="ja-JP" sz="1400" baseline="0" noProof="0">
                          <a:solidFill>
                            <a:schemeClr val="tx1"/>
                          </a:solidFill>
                          <a:latin typeface="+mn-lt"/>
                          <a:ea typeface="MS Mincho"/>
                          <a:cs typeface="+mn-cs"/>
                        </a:rPr>
                        <a:t>ROS1 転座</a:t>
                      </a:r>
                    </a:p>
                    <a:p>
                      <a:pPr marL="0" marR="0" indent="0" algn="l" defTabSz="914400" rtl="0" eaLnBrk="1" fontAlgn="auto" latinLnBrk="0" hangingPunct="1">
                        <a:lnSpc>
                          <a:spcPct val="100000"/>
                        </a:lnSpc>
                        <a:spcBef>
                          <a:spcPts val="0"/>
                        </a:spcBef>
                        <a:spcAft>
                          <a:spcPts val="0"/>
                        </a:spcAft>
                        <a:buClrTx/>
                        <a:buSzTx/>
                        <a:buFontTx/>
                        <a:buNone/>
                        <a:tabLst/>
                        <a:defRPr/>
                      </a:pPr>
                      <a:r>
                        <a:rPr lang="ja-JP" sz="1400" baseline="0" noProof="0">
                          <a:solidFill>
                            <a:schemeClr val="tx1"/>
                          </a:solidFill>
                          <a:latin typeface="+mn-lt"/>
                          <a:ea typeface="MS Mincho"/>
                          <a:cs typeface="+mn-cs"/>
                        </a:rPr>
                        <a:t>KRAS 検出</a:t>
                      </a:r>
                    </a:p>
                    <a:p>
                      <a:pPr marL="0" marR="0" indent="0" algn="l" defTabSz="914400" rtl="0" eaLnBrk="1" fontAlgn="auto" latinLnBrk="0" hangingPunct="1">
                        <a:lnSpc>
                          <a:spcPct val="100000"/>
                        </a:lnSpc>
                        <a:spcBef>
                          <a:spcPts val="0"/>
                        </a:spcBef>
                        <a:spcAft>
                          <a:spcPts val="0"/>
                        </a:spcAft>
                        <a:buClrTx/>
                        <a:buSzTx/>
                        <a:buFontTx/>
                        <a:buNone/>
                        <a:tabLst/>
                        <a:defRPr/>
                      </a:pPr>
                      <a:r>
                        <a:rPr lang="ja-JP" sz="1400" baseline="0" noProof="0">
                          <a:solidFill>
                            <a:schemeClr val="tx1"/>
                          </a:solidFill>
                          <a:latin typeface="+mn-lt"/>
                          <a:ea typeface="MS Mincho"/>
                          <a:cs typeface="+mn-cs"/>
                        </a:rPr>
                        <a:t>BRAF 検出</a:t>
                      </a:r>
                    </a:p>
                    <a:p>
                      <a:pPr marL="0" marR="0" indent="0" algn="l" defTabSz="914400" rtl="0" eaLnBrk="1" fontAlgn="auto" latinLnBrk="0" hangingPunct="1">
                        <a:lnSpc>
                          <a:spcPct val="100000"/>
                        </a:lnSpc>
                        <a:spcBef>
                          <a:spcPts val="0"/>
                        </a:spcBef>
                        <a:spcAft>
                          <a:spcPts val="0"/>
                        </a:spcAft>
                        <a:buClrTx/>
                        <a:buSzTx/>
                        <a:buFontTx/>
                        <a:buNone/>
                        <a:tabLst/>
                        <a:defRPr/>
                      </a:pPr>
                      <a:r>
                        <a:rPr lang="ja-JP" sz="1400" baseline="0" noProof="0">
                          <a:solidFill>
                            <a:schemeClr val="tx1"/>
                          </a:solidFill>
                          <a:latin typeface="+mn-lt"/>
                          <a:ea typeface="MS Mincho"/>
                          <a:cs typeface="+mn-cs"/>
                        </a:rPr>
                        <a:t>PD-L1 陽性</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400" noProof="0">
                          <a:solidFill>
                            <a:schemeClr val="tx1"/>
                          </a:solidFill>
                        </a:rPr>
                        <a:t>483</a:t>
                      </a:r>
                      <a:r>
                        <a:rPr lang="ja-JP" sz="1400" baseline="0" noProof="0">
                          <a:solidFill>
                            <a:schemeClr val="tx1"/>
                          </a:solidFill>
                        </a:rPr>
                        <a:t> （17.4）</a:t>
                      </a:r>
                    </a:p>
                    <a:p>
                      <a:pPr algn="ctr"/>
                      <a:r>
                        <a:rPr lang="ja-JP" sz="1400" baseline="0" noProof="0">
                          <a:solidFill>
                            <a:schemeClr val="tx1"/>
                          </a:solidFill>
                        </a:rPr>
                        <a:t>126（5.5）</a:t>
                      </a:r>
                    </a:p>
                    <a:p>
                      <a:pPr algn="ctr"/>
                      <a:r>
                        <a:rPr lang="ja-JP" sz="1400" baseline="0" noProof="0">
                          <a:solidFill>
                            <a:schemeClr val="tx1"/>
                          </a:solidFill>
                        </a:rPr>
                        <a:t>35（3.3）</a:t>
                      </a:r>
                    </a:p>
                    <a:p>
                      <a:pPr algn="ctr"/>
                      <a:r>
                        <a:rPr lang="ja-JP" sz="1400" baseline="0" noProof="0">
                          <a:solidFill>
                            <a:schemeClr val="tx1"/>
                          </a:solidFill>
                        </a:rPr>
                        <a:t>53（26.4）</a:t>
                      </a:r>
                    </a:p>
                    <a:p>
                      <a:pPr algn="ctr"/>
                      <a:r>
                        <a:rPr lang="ja-JP" sz="1400" baseline="0" noProof="0">
                          <a:solidFill>
                            <a:schemeClr val="tx1"/>
                          </a:solidFill>
                        </a:rPr>
                        <a:t>15（4.0）</a:t>
                      </a:r>
                    </a:p>
                    <a:p>
                      <a:pPr algn="ctr"/>
                      <a:r>
                        <a:rPr lang="ja-JP" sz="1400" baseline="0" noProof="0">
                          <a:solidFill>
                            <a:schemeClr val="tx1"/>
                          </a:solidFill>
                        </a:rPr>
                        <a:t>953（54.2）</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400" noProof="0">
                          <a:solidFill>
                            <a:schemeClr val="tx1"/>
                          </a:solidFill>
                        </a:rPr>
                        <a:t>382</a:t>
                      </a:r>
                      <a:r>
                        <a:rPr lang="ja-JP" sz="1400" baseline="0" noProof="0">
                          <a:solidFill>
                            <a:schemeClr val="tx1"/>
                          </a:solidFill>
                        </a:rPr>
                        <a:t> （13.4）</a:t>
                      </a:r>
                    </a:p>
                    <a:p>
                      <a:pPr algn="ctr"/>
                      <a:r>
                        <a:rPr lang="ja-JP" sz="1400" baseline="0" noProof="0">
                          <a:solidFill>
                            <a:schemeClr val="tx1"/>
                          </a:solidFill>
                        </a:rPr>
                        <a:t>155（6.8）</a:t>
                      </a:r>
                    </a:p>
                    <a:p>
                      <a:pPr algn="ctr"/>
                      <a:r>
                        <a:rPr lang="ja-JP" sz="1400" baseline="0" noProof="0">
                          <a:solidFill>
                            <a:schemeClr val="tx1"/>
                          </a:solidFill>
                        </a:rPr>
                        <a:t>60（2.5）</a:t>
                      </a:r>
                    </a:p>
                    <a:p>
                      <a:pPr algn="ctr"/>
                      <a:r>
                        <a:rPr lang="ja-JP" sz="1400" baseline="0" noProof="0">
                          <a:solidFill>
                            <a:schemeClr val="tx1"/>
                          </a:solidFill>
                        </a:rPr>
                        <a:t>106（29.1）</a:t>
                      </a:r>
                    </a:p>
                    <a:p>
                      <a:pPr algn="ctr"/>
                      <a:r>
                        <a:rPr lang="ja-JP" sz="1400" baseline="0" noProof="0">
                          <a:solidFill>
                            <a:schemeClr val="tx1"/>
                          </a:solidFill>
                        </a:rPr>
                        <a:t>20（4.1）</a:t>
                      </a:r>
                    </a:p>
                    <a:p>
                      <a:pPr algn="ctr"/>
                      <a:r>
                        <a:rPr lang="ja-JP" sz="1400" baseline="0" noProof="0">
                          <a:solidFill>
                            <a:schemeClr val="tx1"/>
                          </a:solidFill>
                        </a:rPr>
                        <a:t>1000（52.7）</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400" noProof="0">
                          <a:solidFill>
                            <a:schemeClr val="tx1"/>
                          </a:solidFill>
                        </a:rPr>
                        <a:t>NS</a:t>
                      </a: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5113787"/>
                  </a:ext>
                </a:extLst>
              </a:tr>
            </a:tbl>
          </a:graphicData>
        </a:graphic>
      </p:graphicFrame>
    </p:spTree>
    <p:extLst>
      <p:ext uri="{BB962C8B-B14F-4D97-AF65-F5344CB8AC3E}">
        <p14:creationId xmlns:p14="http://schemas.microsoft.com/office/powerpoint/2010/main" val="492682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a:t>OA14.01：がんの家族歴と肺がん：胸部腫瘍登録からの情報（TTR研究）– Calvo V、他</a:t>
            </a:r>
          </a:p>
        </p:txBody>
      </p:sp>
      <p:sp>
        <p:nvSpPr>
          <p:cNvPr id="3" name="Content Placeholder 2"/>
          <p:cNvSpPr>
            <a:spLocks noGrp="1"/>
          </p:cNvSpPr>
          <p:nvPr>
            <p:ph idx="1"/>
          </p:nvPr>
        </p:nvSpPr>
        <p:spPr/>
        <p:txBody>
          <a:bodyPr/>
          <a:lstStyle/>
          <a:p>
            <a:r>
              <a:rPr lang="ja-JP" b="1"/>
              <a:t>主要な結果（続き）</a:t>
            </a:r>
          </a:p>
          <a:p>
            <a:pPr>
              <a:spcBef>
                <a:spcPts val="30000"/>
              </a:spcBef>
            </a:pPr>
            <a:r>
              <a:rPr lang="ja-JP" b="1"/>
              <a:t>結論</a:t>
            </a:r>
          </a:p>
          <a:p>
            <a:pPr lvl="1"/>
            <a:r>
              <a:rPr lang="ja-JP"/>
              <a:t>がんの家族歴のある患者では、特に50歳未満の患者における肺がん発症のリスク増加の予測因子として使用することができます</a:t>
            </a:r>
          </a:p>
        </p:txBody>
      </p:sp>
      <p:sp>
        <p:nvSpPr>
          <p:cNvPr id="5" name="Text Placeholder 4"/>
          <p:cNvSpPr>
            <a:spLocks noGrp="1"/>
          </p:cNvSpPr>
          <p:nvPr>
            <p:ph type="body" sz="quarter" idx="11"/>
          </p:nvPr>
        </p:nvSpPr>
        <p:spPr/>
        <p:txBody>
          <a:bodyPr/>
          <a:lstStyle/>
          <a:p>
            <a:r>
              <a:rPr lang="ja-JP"/>
              <a:t>Calvo V、他J Thorac Oncol 2021年16（補遺）：抄録番号 OA14.01</a:t>
            </a:r>
          </a:p>
        </p:txBody>
      </p:sp>
      <p:graphicFrame>
        <p:nvGraphicFramePr>
          <p:cNvPr id="7" name="Table 6">
            <a:extLst>
              <a:ext uri="{FF2B5EF4-FFF2-40B4-BE49-F238E27FC236}">
                <a16:creationId xmlns:a16="http://schemas.microsoft.com/office/drawing/2014/main" id="{212660AD-390A-4460-9ACB-0E737CAA678D}"/>
              </a:ext>
            </a:extLst>
          </p:cNvPr>
          <p:cNvGraphicFramePr>
            <a:graphicFrameLocks noGrp="1"/>
          </p:cNvGraphicFramePr>
          <p:nvPr>
            <p:extLst>
              <p:ext uri="{D42A27DB-BD31-4B8C-83A1-F6EECF244321}">
                <p14:modId xmlns:p14="http://schemas.microsoft.com/office/powerpoint/2010/main" val="4195291289"/>
              </p:ext>
            </p:extLst>
          </p:nvPr>
        </p:nvGraphicFramePr>
        <p:xfrm>
          <a:off x="7309945" y="1913343"/>
          <a:ext cx="4314497" cy="1227840"/>
        </p:xfrm>
        <a:graphic>
          <a:graphicData uri="http://schemas.openxmlformats.org/drawingml/2006/table">
            <a:tbl>
              <a:tblPr firstRow="1" bandRow="1">
                <a:tableStyleId>{69012ECD-51FC-41F1-AA8D-1B2483CD663E}</a:tableStyleId>
              </a:tblPr>
              <a:tblGrid>
                <a:gridCol w="2180184">
                  <a:extLst>
                    <a:ext uri="{9D8B030D-6E8A-4147-A177-3AD203B41FA5}">
                      <a16:colId xmlns:a16="http://schemas.microsoft.com/office/drawing/2014/main" val="1558420619"/>
                    </a:ext>
                  </a:extLst>
                </a:gridCol>
                <a:gridCol w="2134313">
                  <a:extLst>
                    <a:ext uri="{9D8B030D-6E8A-4147-A177-3AD203B41FA5}">
                      <a16:colId xmlns:a16="http://schemas.microsoft.com/office/drawing/2014/main" val="2024126236"/>
                    </a:ext>
                  </a:extLst>
                </a:gridCol>
              </a:tblGrid>
              <a:tr h="0">
                <a:tc>
                  <a:txBody>
                    <a:bodyPr/>
                    <a:lstStyle/>
                    <a:p>
                      <a:pPr algn="l" rtl="0"/>
                      <a:endParaRPr lang="en-US" sz="1400" i="0" noProof="0" dirty="0">
                        <a:solidFill>
                          <a:schemeClr val="tx2"/>
                        </a:solidFill>
                      </a:endParaRPr>
                    </a:p>
                  </a:txBody>
                  <a:tcPr marL="90000" marR="90000" marT="46800" marB="46800" anchor="ctr"/>
                </a:tc>
                <a:tc>
                  <a:txBody>
                    <a:bodyPr/>
                    <a:lstStyle/>
                    <a:p>
                      <a:pPr algn="ctr"/>
                      <a:r>
                        <a:rPr lang="ja-JP" sz="1400" i="0" noProof="0" dirty="0">
                          <a:solidFill>
                            <a:schemeClr val="tx2"/>
                          </a:solidFill>
                        </a:rPr>
                        <a:t>mOS、月（95%CI）</a:t>
                      </a:r>
                    </a:p>
                  </a:txBody>
                  <a:tcPr marL="90000" marR="90000" marT="46800" marB="46800" anchor="ctr"/>
                </a:tc>
                <a:extLst>
                  <a:ext uri="{0D108BD9-81ED-4DB2-BD59-A6C34878D82A}">
                    <a16:rowId xmlns:a16="http://schemas.microsoft.com/office/drawing/2014/main" val="3588653456"/>
                  </a:ext>
                </a:extLst>
              </a:tr>
              <a:tr h="165681">
                <a:tc>
                  <a:txBody>
                    <a:bodyPr/>
                    <a:lstStyle/>
                    <a:p>
                      <a:pPr algn="l"/>
                      <a:r>
                        <a:rPr lang="ja-JP" sz="1400" i="0" baseline="0">
                          <a:solidFill>
                            <a:schemeClr val="tx1"/>
                          </a:solidFill>
                        </a:rPr>
                        <a:t>がんの家族歴</a:t>
                      </a:r>
                      <a:r>
                        <a:rPr lang="ja-JP" sz="1400" i="0">
                          <a:solidFill>
                            <a:schemeClr val="tx1"/>
                          </a:solidFill>
                        </a:rPr>
                        <a:t>有り</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i="0">
                          <a:solidFill>
                            <a:schemeClr val="tx1"/>
                          </a:solidFill>
                        </a:rPr>
                        <a:t>23.0（21.4、</a:t>
                      </a:r>
                      <a:r>
                        <a:rPr lang="ja-JP" sz="1400" i="0" baseline="0">
                          <a:solidFill>
                            <a:schemeClr val="tx1"/>
                          </a:solidFill>
                        </a:rPr>
                        <a:t>24.6</a:t>
                      </a:r>
                      <a:r>
                        <a:rPr lang="ja-JP" sz="1400" i="0">
                          <a:solidFill>
                            <a:schemeClr val="tx1"/>
                          </a:solidFill>
                        </a:rPr>
                        <a:t>）</a:t>
                      </a:r>
                    </a:p>
                  </a:txBody>
                  <a:tcPr marL="90000" marR="90000" marT="46800" marB="46800" anchor="ctr"/>
                </a:tc>
                <a:extLst>
                  <a:ext uri="{0D108BD9-81ED-4DB2-BD59-A6C34878D82A}">
                    <a16:rowId xmlns:a16="http://schemas.microsoft.com/office/drawing/2014/main" val="4219992545"/>
                  </a:ext>
                </a:extLst>
              </a:tr>
              <a:tr h="1656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400" i="0" baseline="0">
                          <a:solidFill>
                            <a:schemeClr val="tx1"/>
                          </a:solidFill>
                        </a:rPr>
                        <a:t>がんの家族歴</a:t>
                      </a:r>
                      <a:r>
                        <a:rPr lang="ja-JP" sz="1400" i="0">
                          <a:solidFill>
                            <a:schemeClr val="tx1"/>
                          </a:solidFill>
                        </a:rPr>
                        <a:t>無し</a:t>
                      </a: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i="0">
                          <a:solidFill>
                            <a:schemeClr val="tx1"/>
                          </a:solidFill>
                        </a:rPr>
                        <a:t>21.0（19.5、</a:t>
                      </a:r>
                      <a:r>
                        <a:rPr lang="ja-JP" sz="1400" i="0" baseline="0">
                          <a:solidFill>
                            <a:schemeClr val="tx1"/>
                          </a:solidFill>
                        </a:rPr>
                        <a:t>22.5</a:t>
                      </a:r>
                      <a:r>
                        <a:rPr lang="ja-JP" sz="1400" i="0">
                          <a:solidFill>
                            <a:schemeClr val="tx1"/>
                          </a:solidFill>
                        </a:rPr>
                        <a:t>）</a:t>
                      </a:r>
                    </a:p>
                  </a:txBody>
                  <a:tcPr marL="90000" marR="90000" marT="46800" marB="46800" anchor="ctr"/>
                </a:tc>
                <a:extLst>
                  <a:ext uri="{0D108BD9-81ED-4DB2-BD59-A6C34878D82A}">
                    <a16:rowId xmlns:a16="http://schemas.microsoft.com/office/drawing/2014/main" val="3425343425"/>
                  </a:ext>
                </a:extLst>
              </a:tr>
              <a:tr h="165681">
                <a:tc>
                  <a:txBody>
                    <a:bodyPr/>
                    <a:lstStyle/>
                    <a:p>
                      <a:pPr algn="l" rtl="0"/>
                      <a:endParaRPr lang="en-GB" sz="1400" i="0" dirty="0">
                        <a:solidFill>
                          <a:schemeClr val="tx1"/>
                        </a:solidFill>
                      </a:endParaRPr>
                    </a:p>
                  </a:txBody>
                  <a:tcPr marL="90000" marR="90000" marT="46800" marB="468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i="0" dirty="0">
                          <a:solidFill>
                            <a:schemeClr val="tx1"/>
                          </a:solidFill>
                        </a:rPr>
                        <a:t>p&lt;0.001</a:t>
                      </a:r>
                    </a:p>
                  </a:txBody>
                  <a:tcPr marL="90000" marR="90000" marT="46800" marB="46800" anchor="ctr"/>
                </a:tc>
                <a:extLst>
                  <a:ext uri="{0D108BD9-81ED-4DB2-BD59-A6C34878D82A}">
                    <a16:rowId xmlns:a16="http://schemas.microsoft.com/office/drawing/2014/main" val="3027021860"/>
                  </a:ext>
                </a:extLst>
              </a:tr>
            </a:tbl>
          </a:graphicData>
        </a:graphic>
      </p:graphicFrame>
      <p:sp>
        <p:nvSpPr>
          <p:cNvPr id="8" name="Freeform 21">
            <a:extLst>
              <a:ext uri="{FF2B5EF4-FFF2-40B4-BE49-F238E27FC236}">
                <a16:creationId xmlns:a16="http://schemas.microsoft.com/office/drawing/2014/main" id="{5E81E586-F421-4A0F-B9D0-160B67F7B093}"/>
              </a:ext>
            </a:extLst>
          </p:cNvPr>
          <p:cNvSpPr>
            <a:spLocks/>
          </p:cNvSpPr>
          <p:nvPr/>
        </p:nvSpPr>
        <p:spPr bwMode="auto">
          <a:xfrm>
            <a:off x="1745572" y="2022728"/>
            <a:ext cx="4115437" cy="253021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9" name="TextBox 8">
            <a:extLst>
              <a:ext uri="{FF2B5EF4-FFF2-40B4-BE49-F238E27FC236}">
                <a16:creationId xmlns:a16="http://schemas.microsoft.com/office/drawing/2014/main" id="{E92837CD-1A7C-4808-86D9-5DFCD570ADE9}"/>
              </a:ext>
            </a:extLst>
          </p:cNvPr>
          <p:cNvSpPr txBox="1"/>
          <p:nvPr/>
        </p:nvSpPr>
        <p:spPr>
          <a:xfrm>
            <a:off x="3051349" y="4919532"/>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経過期間、月</a:t>
            </a:r>
          </a:p>
        </p:txBody>
      </p:sp>
      <p:grpSp>
        <p:nvGrpSpPr>
          <p:cNvPr id="10" name="Group 9">
            <a:extLst>
              <a:ext uri="{FF2B5EF4-FFF2-40B4-BE49-F238E27FC236}">
                <a16:creationId xmlns:a16="http://schemas.microsoft.com/office/drawing/2014/main" id="{AC7AACA9-3042-4823-9C41-E3C19530BC0E}"/>
              </a:ext>
            </a:extLst>
          </p:cNvPr>
          <p:cNvGrpSpPr/>
          <p:nvPr/>
        </p:nvGrpSpPr>
        <p:grpSpPr>
          <a:xfrm>
            <a:off x="918026" y="1858694"/>
            <a:ext cx="827546" cy="2700000"/>
            <a:chOff x="1576096" y="1338124"/>
            <a:chExt cx="827546" cy="2858279"/>
          </a:xfrm>
        </p:grpSpPr>
        <p:sp>
          <p:nvSpPr>
            <p:cNvPr id="11" name="Line 6">
              <a:extLst>
                <a:ext uri="{FF2B5EF4-FFF2-40B4-BE49-F238E27FC236}">
                  <a16:creationId xmlns:a16="http://schemas.microsoft.com/office/drawing/2014/main" id="{AACDC2D3-7CD9-489F-9622-15F95519A41C}"/>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7">
              <a:extLst>
                <a:ext uri="{FF2B5EF4-FFF2-40B4-BE49-F238E27FC236}">
                  <a16:creationId xmlns:a16="http://schemas.microsoft.com/office/drawing/2014/main" id="{71CD6667-43D4-4FC1-A0A3-9D88A4BEA88C}"/>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8">
              <a:extLst>
                <a:ext uri="{FF2B5EF4-FFF2-40B4-BE49-F238E27FC236}">
                  <a16:creationId xmlns:a16="http://schemas.microsoft.com/office/drawing/2014/main" id="{B45F5D78-3E8F-4D9A-9981-40D3E4B95177}"/>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9">
              <a:extLst>
                <a:ext uri="{FF2B5EF4-FFF2-40B4-BE49-F238E27FC236}">
                  <a16:creationId xmlns:a16="http://schemas.microsoft.com/office/drawing/2014/main" id="{57BBBA69-61B5-4390-BF00-7DC14B034A1A}"/>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10">
              <a:extLst>
                <a:ext uri="{FF2B5EF4-FFF2-40B4-BE49-F238E27FC236}">
                  <a16:creationId xmlns:a16="http://schemas.microsoft.com/office/drawing/2014/main" id="{F677A9BF-37B1-44EE-9F41-A60728AB4BA0}"/>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11">
              <a:extLst>
                <a:ext uri="{FF2B5EF4-FFF2-40B4-BE49-F238E27FC236}">
                  <a16:creationId xmlns:a16="http://schemas.microsoft.com/office/drawing/2014/main" id="{4E066F05-E8C3-472B-BA1C-EA29B06CE6F1}"/>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TextBox 16">
              <a:extLst>
                <a:ext uri="{FF2B5EF4-FFF2-40B4-BE49-F238E27FC236}">
                  <a16:creationId xmlns:a16="http://schemas.microsoft.com/office/drawing/2014/main" id="{9D7CDD70-3E75-4365-A86C-F45E60A0F5F1}"/>
                </a:ext>
              </a:extLst>
            </p:cNvPr>
            <p:cNvSpPr txBox="1"/>
            <p:nvPr/>
          </p:nvSpPr>
          <p:spPr>
            <a:xfrm rot="16200000">
              <a:off x="810055" y="2641651"/>
              <a:ext cx="1839859"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累積生存</a:t>
              </a:r>
            </a:p>
          </p:txBody>
        </p:sp>
        <p:sp>
          <p:nvSpPr>
            <p:cNvPr id="18" name="TextBox 17">
              <a:extLst>
                <a:ext uri="{FF2B5EF4-FFF2-40B4-BE49-F238E27FC236}">
                  <a16:creationId xmlns:a16="http://schemas.microsoft.com/office/drawing/2014/main" id="{7FF997BC-5FCB-4025-86B3-B93C1CEA4861}"/>
                </a:ext>
              </a:extLst>
            </p:cNvPr>
            <p:cNvSpPr txBox="1"/>
            <p:nvPr/>
          </p:nvSpPr>
          <p:spPr>
            <a:xfrm>
              <a:off x="1861762" y="1338124"/>
              <a:ext cx="433131"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a:t>
              </a:r>
            </a:p>
          </p:txBody>
        </p:sp>
        <p:sp>
          <p:nvSpPr>
            <p:cNvPr id="19" name="TextBox 18">
              <a:extLst>
                <a:ext uri="{FF2B5EF4-FFF2-40B4-BE49-F238E27FC236}">
                  <a16:creationId xmlns:a16="http://schemas.microsoft.com/office/drawing/2014/main" id="{38A1980E-2257-42A6-B5B6-67C7CC7137FA}"/>
                </a:ext>
              </a:extLst>
            </p:cNvPr>
            <p:cNvSpPr txBox="1"/>
            <p:nvPr/>
          </p:nvSpPr>
          <p:spPr>
            <a:xfrm>
              <a:off x="1861766" y="1862263"/>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0.8</a:t>
              </a:r>
            </a:p>
          </p:txBody>
        </p:sp>
        <p:sp>
          <p:nvSpPr>
            <p:cNvPr id="20" name="TextBox 19">
              <a:extLst>
                <a:ext uri="{FF2B5EF4-FFF2-40B4-BE49-F238E27FC236}">
                  <a16:creationId xmlns:a16="http://schemas.microsoft.com/office/drawing/2014/main" id="{D76ED4E4-5246-4C77-B8B0-5F7C5C37E59C}"/>
                </a:ext>
              </a:extLst>
            </p:cNvPr>
            <p:cNvSpPr txBox="1"/>
            <p:nvPr/>
          </p:nvSpPr>
          <p:spPr>
            <a:xfrm>
              <a:off x="1861766" y="2360794"/>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0.6</a:t>
              </a:r>
            </a:p>
          </p:txBody>
        </p:sp>
        <p:sp>
          <p:nvSpPr>
            <p:cNvPr id="21" name="TextBox 20">
              <a:extLst>
                <a:ext uri="{FF2B5EF4-FFF2-40B4-BE49-F238E27FC236}">
                  <a16:creationId xmlns:a16="http://schemas.microsoft.com/office/drawing/2014/main" id="{F7334AB7-8EBE-4CB9-8A9A-E351FCBFD917}"/>
                </a:ext>
              </a:extLst>
            </p:cNvPr>
            <p:cNvSpPr txBox="1"/>
            <p:nvPr/>
          </p:nvSpPr>
          <p:spPr>
            <a:xfrm>
              <a:off x="1861766" y="2875447"/>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0.4</a:t>
              </a:r>
            </a:p>
          </p:txBody>
        </p:sp>
        <p:sp>
          <p:nvSpPr>
            <p:cNvPr id="22" name="TextBox 21">
              <a:extLst>
                <a:ext uri="{FF2B5EF4-FFF2-40B4-BE49-F238E27FC236}">
                  <a16:creationId xmlns:a16="http://schemas.microsoft.com/office/drawing/2014/main" id="{0D7520CF-6A30-4404-875F-F4946DD513B3}"/>
                </a:ext>
              </a:extLst>
            </p:cNvPr>
            <p:cNvSpPr txBox="1"/>
            <p:nvPr/>
          </p:nvSpPr>
          <p:spPr>
            <a:xfrm>
              <a:off x="1861766" y="3379350"/>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0.2</a:t>
              </a:r>
            </a:p>
          </p:txBody>
        </p:sp>
        <p:sp>
          <p:nvSpPr>
            <p:cNvPr id="23" name="TextBox 22">
              <a:extLst>
                <a:ext uri="{FF2B5EF4-FFF2-40B4-BE49-F238E27FC236}">
                  <a16:creationId xmlns:a16="http://schemas.microsoft.com/office/drawing/2014/main" id="{6A7CB296-0CD4-4955-B46A-5FEBF1DE98AE}"/>
                </a:ext>
              </a:extLst>
            </p:cNvPr>
            <p:cNvSpPr txBox="1"/>
            <p:nvPr/>
          </p:nvSpPr>
          <p:spPr>
            <a:xfrm>
              <a:off x="2010854" y="3888626"/>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grpSp>
        <p:nvGrpSpPr>
          <p:cNvPr id="24" name="Group 23">
            <a:extLst>
              <a:ext uri="{FF2B5EF4-FFF2-40B4-BE49-F238E27FC236}">
                <a16:creationId xmlns:a16="http://schemas.microsoft.com/office/drawing/2014/main" id="{950FD0E2-6A74-457B-B4B0-087BC0E6AD25}"/>
              </a:ext>
            </a:extLst>
          </p:cNvPr>
          <p:cNvGrpSpPr/>
          <p:nvPr/>
        </p:nvGrpSpPr>
        <p:grpSpPr>
          <a:xfrm>
            <a:off x="1838789" y="4566272"/>
            <a:ext cx="3771660" cy="360147"/>
            <a:chOff x="1513339" y="4356522"/>
            <a:chExt cx="2896042" cy="360147"/>
          </a:xfrm>
        </p:grpSpPr>
        <p:sp>
          <p:nvSpPr>
            <p:cNvPr id="25" name="Line 21">
              <a:extLst>
                <a:ext uri="{FF2B5EF4-FFF2-40B4-BE49-F238E27FC236}">
                  <a16:creationId xmlns:a16="http://schemas.microsoft.com/office/drawing/2014/main" id="{03AD57A3-E614-436A-94C0-125A928A056C}"/>
                </a:ext>
              </a:extLst>
            </p:cNvPr>
            <p:cNvSpPr>
              <a:spLocks noChangeShapeType="1"/>
            </p:cNvSpPr>
            <p:nvPr/>
          </p:nvSpPr>
          <p:spPr bwMode="auto">
            <a:xfrm>
              <a:off x="4231954"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4CCA986-E61F-41A6-80CB-7F7F14AF02B0}"/>
                </a:ext>
              </a:extLst>
            </p:cNvPr>
            <p:cNvSpPr txBox="1"/>
            <p:nvPr/>
          </p:nvSpPr>
          <p:spPr>
            <a:xfrm>
              <a:off x="4048304" y="4428522"/>
              <a:ext cx="36107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1400</a:t>
              </a:r>
            </a:p>
          </p:txBody>
        </p:sp>
        <p:sp>
          <p:nvSpPr>
            <p:cNvPr id="27" name="Line 21">
              <a:extLst>
                <a:ext uri="{FF2B5EF4-FFF2-40B4-BE49-F238E27FC236}">
                  <a16:creationId xmlns:a16="http://schemas.microsoft.com/office/drawing/2014/main" id="{95421CCB-EB62-492C-9E46-E3EAAC6E36E0}"/>
                </a:ext>
              </a:extLst>
            </p:cNvPr>
            <p:cNvSpPr>
              <a:spLocks noChangeShapeType="1"/>
            </p:cNvSpPr>
            <p:nvPr/>
          </p:nvSpPr>
          <p:spPr bwMode="auto">
            <a:xfrm>
              <a:off x="3856317"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B574C62-162E-48F5-9B00-2D29B49888FF}"/>
                </a:ext>
              </a:extLst>
            </p:cNvPr>
            <p:cNvSpPr txBox="1"/>
            <p:nvPr/>
          </p:nvSpPr>
          <p:spPr>
            <a:xfrm>
              <a:off x="3672666" y="4428522"/>
              <a:ext cx="36107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1200</a:t>
              </a:r>
            </a:p>
          </p:txBody>
        </p:sp>
        <p:sp>
          <p:nvSpPr>
            <p:cNvPr id="29" name="Line 21">
              <a:extLst>
                <a:ext uri="{FF2B5EF4-FFF2-40B4-BE49-F238E27FC236}">
                  <a16:creationId xmlns:a16="http://schemas.microsoft.com/office/drawing/2014/main" id="{648DFE35-5B0E-47E0-A170-E577A84D7489}"/>
                </a:ext>
              </a:extLst>
            </p:cNvPr>
            <p:cNvSpPr>
              <a:spLocks noChangeShapeType="1"/>
            </p:cNvSpPr>
            <p:nvPr/>
          </p:nvSpPr>
          <p:spPr bwMode="auto">
            <a:xfrm>
              <a:off x="3480680"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5ED313AC-7910-4F8F-98C8-BF6B26F97708}"/>
                </a:ext>
              </a:extLst>
            </p:cNvPr>
            <p:cNvSpPr txBox="1"/>
            <p:nvPr/>
          </p:nvSpPr>
          <p:spPr>
            <a:xfrm>
              <a:off x="3297029" y="4428522"/>
              <a:ext cx="36107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1000</a:t>
              </a:r>
            </a:p>
          </p:txBody>
        </p:sp>
        <p:sp>
          <p:nvSpPr>
            <p:cNvPr id="31" name="Line 21">
              <a:extLst>
                <a:ext uri="{FF2B5EF4-FFF2-40B4-BE49-F238E27FC236}">
                  <a16:creationId xmlns:a16="http://schemas.microsoft.com/office/drawing/2014/main" id="{23BD5D4E-F97A-4FEF-97FA-F6D9934C008A}"/>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FBEBE781-AAD8-4B72-9F01-59FF271F815A}"/>
                </a:ext>
              </a:extLst>
            </p:cNvPr>
            <p:cNvSpPr txBox="1"/>
            <p:nvPr/>
          </p:nvSpPr>
          <p:spPr>
            <a:xfrm>
              <a:off x="2959549" y="4428522"/>
              <a:ext cx="284764"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800</a:t>
              </a:r>
            </a:p>
          </p:txBody>
        </p:sp>
        <p:sp>
          <p:nvSpPr>
            <p:cNvPr id="33" name="Line 21">
              <a:extLst>
                <a:ext uri="{FF2B5EF4-FFF2-40B4-BE49-F238E27FC236}">
                  <a16:creationId xmlns:a16="http://schemas.microsoft.com/office/drawing/2014/main" id="{0FD19EC6-C4E0-48A9-8525-19CAA8508DF7}"/>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6D71080-A0A1-498B-B23C-1A16AA090586}"/>
                </a:ext>
              </a:extLst>
            </p:cNvPr>
            <p:cNvSpPr txBox="1"/>
            <p:nvPr/>
          </p:nvSpPr>
          <p:spPr>
            <a:xfrm>
              <a:off x="2583913" y="4428522"/>
              <a:ext cx="284764"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600</a:t>
              </a:r>
            </a:p>
          </p:txBody>
        </p:sp>
        <p:sp>
          <p:nvSpPr>
            <p:cNvPr id="35" name="Line 21">
              <a:extLst>
                <a:ext uri="{FF2B5EF4-FFF2-40B4-BE49-F238E27FC236}">
                  <a16:creationId xmlns:a16="http://schemas.microsoft.com/office/drawing/2014/main" id="{C4E3BE7C-95A0-405B-8DC8-BB11EEAFEABA}"/>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B5896DA-C9C5-4231-9AE7-C4A5450D3827}"/>
                </a:ext>
              </a:extLst>
            </p:cNvPr>
            <p:cNvSpPr txBox="1"/>
            <p:nvPr/>
          </p:nvSpPr>
          <p:spPr>
            <a:xfrm>
              <a:off x="2208276" y="4428522"/>
              <a:ext cx="284764"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400</a:t>
              </a:r>
            </a:p>
          </p:txBody>
        </p:sp>
        <p:sp>
          <p:nvSpPr>
            <p:cNvPr id="37" name="Line 21">
              <a:extLst>
                <a:ext uri="{FF2B5EF4-FFF2-40B4-BE49-F238E27FC236}">
                  <a16:creationId xmlns:a16="http://schemas.microsoft.com/office/drawing/2014/main" id="{68341E17-9F0E-480E-AD1A-11DB72716F6A}"/>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04F70113-F8A3-4796-B70E-C588267AD37A}"/>
                </a:ext>
              </a:extLst>
            </p:cNvPr>
            <p:cNvSpPr txBox="1"/>
            <p:nvPr/>
          </p:nvSpPr>
          <p:spPr>
            <a:xfrm>
              <a:off x="1832639" y="4428522"/>
              <a:ext cx="284764"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200</a:t>
              </a:r>
            </a:p>
          </p:txBody>
        </p:sp>
        <p:sp>
          <p:nvSpPr>
            <p:cNvPr id="39" name="Line 21">
              <a:extLst>
                <a:ext uri="{FF2B5EF4-FFF2-40B4-BE49-F238E27FC236}">
                  <a16:creationId xmlns:a16="http://schemas.microsoft.com/office/drawing/2014/main" id="{8AB5CFC6-C86B-477E-A054-29D4BD0E4E30}"/>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31C95C89-3902-48A5-9B06-BC7EFE0A532B}"/>
                </a:ext>
              </a:extLst>
            </p:cNvPr>
            <p:cNvSpPr txBox="1"/>
            <p:nvPr/>
          </p:nvSpPr>
          <p:spPr>
            <a:xfrm>
              <a:off x="1513339" y="4428522"/>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41" name="TextBox 40">
            <a:extLst>
              <a:ext uri="{FF2B5EF4-FFF2-40B4-BE49-F238E27FC236}">
                <a16:creationId xmlns:a16="http://schemas.microsoft.com/office/drawing/2014/main" id="{056B3A6F-7AC9-4B98-8DE5-764770B81FDF}"/>
              </a:ext>
            </a:extLst>
          </p:cNvPr>
          <p:cNvSpPr txBox="1"/>
          <p:nvPr/>
        </p:nvSpPr>
        <p:spPr>
          <a:xfrm>
            <a:off x="4093122" y="2809923"/>
            <a:ext cx="2603598" cy="584775"/>
          </a:xfrm>
          <a:prstGeom prst="rect">
            <a:avLst/>
          </a:prstGeom>
          <a:noFill/>
        </p:spPr>
        <p:txBody>
          <a:bodyPr wrap="none" rtlCol="0">
            <a:spAutoFit/>
          </a:bodyPr>
          <a:lstStyle/>
          <a:p>
            <a:r>
              <a:rPr lang="ja-JP" sz="1600">
                <a:solidFill>
                  <a:schemeClr val="tx1"/>
                </a:solidFill>
              </a:rPr>
              <a:t>がんの家族歴</a:t>
            </a:r>
          </a:p>
          <a:p>
            <a:r>
              <a:rPr lang="ja-JP" sz="1600">
                <a:solidFill>
                  <a:schemeClr val="tx1"/>
                </a:solidFill>
              </a:rPr>
              <a:t>がんの家族歴無し</a:t>
            </a:r>
          </a:p>
        </p:txBody>
      </p:sp>
      <p:cxnSp>
        <p:nvCxnSpPr>
          <p:cNvPr id="42" name="Straight Connector 41">
            <a:extLst>
              <a:ext uri="{FF2B5EF4-FFF2-40B4-BE49-F238E27FC236}">
                <a16:creationId xmlns:a16="http://schemas.microsoft.com/office/drawing/2014/main" id="{4C3C73EF-6D05-42E0-9047-DD787D97CD1F}"/>
              </a:ext>
            </a:extLst>
          </p:cNvPr>
          <p:cNvCxnSpPr>
            <a:cxnSpLocks/>
          </p:cNvCxnSpPr>
          <p:nvPr/>
        </p:nvCxnSpPr>
        <p:spPr>
          <a:xfrm>
            <a:off x="3645974" y="2974166"/>
            <a:ext cx="36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E66ACC9-943F-4FE1-A5CF-65894B908809}"/>
              </a:ext>
            </a:extLst>
          </p:cNvPr>
          <p:cNvCxnSpPr>
            <a:cxnSpLocks/>
          </p:cNvCxnSpPr>
          <p:nvPr/>
        </p:nvCxnSpPr>
        <p:spPr>
          <a:xfrm>
            <a:off x="3645974" y="3234706"/>
            <a:ext cx="36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9D44EB13-6F22-49DA-B11E-5E7B767D10DB}"/>
              </a:ext>
            </a:extLst>
          </p:cNvPr>
          <p:cNvGrpSpPr/>
          <p:nvPr/>
        </p:nvGrpSpPr>
        <p:grpSpPr>
          <a:xfrm>
            <a:off x="1933030" y="2022728"/>
            <a:ext cx="3108597" cy="2344128"/>
            <a:chOff x="4133850" y="1952625"/>
            <a:chExt cx="3924537" cy="2949072"/>
          </a:xfrm>
        </p:grpSpPr>
        <p:sp>
          <p:nvSpPr>
            <p:cNvPr id="45" name="Freeform: Shape 147">
              <a:extLst>
                <a:ext uri="{FF2B5EF4-FFF2-40B4-BE49-F238E27FC236}">
                  <a16:creationId xmlns:a16="http://schemas.microsoft.com/office/drawing/2014/main" id="{8E907CAF-81CE-46F4-886C-0847FA17A84C}"/>
                </a:ext>
              </a:extLst>
            </p:cNvPr>
            <p:cNvSpPr/>
            <p:nvPr/>
          </p:nvSpPr>
          <p:spPr>
            <a:xfrm>
              <a:off x="5160378" y="4677298"/>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 name="Freeform: Shape 148">
              <a:extLst>
                <a:ext uri="{FF2B5EF4-FFF2-40B4-BE49-F238E27FC236}">
                  <a16:creationId xmlns:a16="http://schemas.microsoft.com/office/drawing/2014/main" id="{AE8DE17B-3E43-4D13-BBF9-AAEBF89B81B0}"/>
                </a:ext>
              </a:extLst>
            </p:cNvPr>
            <p:cNvSpPr/>
            <p:nvPr/>
          </p:nvSpPr>
          <p:spPr>
            <a:xfrm>
              <a:off x="7904073" y="4829698"/>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 name="Freeform: Shape 149">
              <a:extLst>
                <a:ext uri="{FF2B5EF4-FFF2-40B4-BE49-F238E27FC236}">
                  <a16:creationId xmlns:a16="http://schemas.microsoft.com/office/drawing/2014/main" id="{CF0BDD10-CA76-49A7-AFD2-8FD4D98AC128}"/>
                </a:ext>
              </a:extLst>
            </p:cNvPr>
            <p:cNvSpPr/>
            <p:nvPr/>
          </p:nvSpPr>
          <p:spPr>
            <a:xfrm>
              <a:off x="4133850" y="2009561"/>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 name="Freeform: Shape 150">
              <a:extLst>
                <a:ext uri="{FF2B5EF4-FFF2-40B4-BE49-F238E27FC236}">
                  <a16:creationId xmlns:a16="http://schemas.microsoft.com/office/drawing/2014/main" id="{BDD17E4C-736F-4E3A-90B6-C4436B99A838}"/>
                </a:ext>
              </a:extLst>
            </p:cNvPr>
            <p:cNvSpPr/>
            <p:nvPr/>
          </p:nvSpPr>
          <p:spPr>
            <a:xfrm>
              <a:off x="4133850" y="2198676"/>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 name="Freeform: Shape 151">
              <a:extLst>
                <a:ext uri="{FF2B5EF4-FFF2-40B4-BE49-F238E27FC236}">
                  <a16:creationId xmlns:a16="http://schemas.microsoft.com/office/drawing/2014/main" id="{3EA513BA-2670-41BA-B540-F96839AC906C}"/>
                </a:ext>
              </a:extLst>
            </p:cNvPr>
            <p:cNvSpPr/>
            <p:nvPr/>
          </p:nvSpPr>
          <p:spPr>
            <a:xfrm>
              <a:off x="4133850" y="2198676"/>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Freeform: Shape 152">
              <a:extLst>
                <a:ext uri="{FF2B5EF4-FFF2-40B4-BE49-F238E27FC236}">
                  <a16:creationId xmlns:a16="http://schemas.microsoft.com/office/drawing/2014/main" id="{17FBA4C9-0E1E-405D-B028-D4BA58A37AAA}"/>
                </a:ext>
              </a:extLst>
            </p:cNvPr>
            <p:cNvSpPr/>
            <p:nvPr/>
          </p:nvSpPr>
          <p:spPr>
            <a:xfrm>
              <a:off x="4133850" y="2274322"/>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Freeform: Shape 153">
              <a:extLst>
                <a:ext uri="{FF2B5EF4-FFF2-40B4-BE49-F238E27FC236}">
                  <a16:creationId xmlns:a16="http://schemas.microsoft.com/office/drawing/2014/main" id="{B80A4F7E-9A95-4CC9-BACF-D9A5C3BCAF22}"/>
                </a:ext>
              </a:extLst>
            </p:cNvPr>
            <p:cNvSpPr/>
            <p:nvPr/>
          </p:nvSpPr>
          <p:spPr>
            <a:xfrm>
              <a:off x="4133850" y="2349968"/>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Freeform: Shape 154">
              <a:extLst>
                <a:ext uri="{FF2B5EF4-FFF2-40B4-BE49-F238E27FC236}">
                  <a16:creationId xmlns:a16="http://schemas.microsoft.com/office/drawing/2014/main" id="{EE87B012-07E6-4DA0-B87B-0765565D0886}"/>
                </a:ext>
              </a:extLst>
            </p:cNvPr>
            <p:cNvSpPr/>
            <p:nvPr/>
          </p:nvSpPr>
          <p:spPr>
            <a:xfrm>
              <a:off x="4133850" y="2444526"/>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Freeform: Shape 155">
              <a:extLst>
                <a:ext uri="{FF2B5EF4-FFF2-40B4-BE49-F238E27FC236}">
                  <a16:creationId xmlns:a16="http://schemas.microsoft.com/office/drawing/2014/main" id="{056AD899-E925-4748-995E-A5FC88389E7D}"/>
                </a:ext>
              </a:extLst>
            </p:cNvPr>
            <p:cNvSpPr/>
            <p:nvPr/>
          </p:nvSpPr>
          <p:spPr>
            <a:xfrm>
              <a:off x="4133850" y="2520172"/>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Freeform: Shape 156">
              <a:extLst>
                <a:ext uri="{FF2B5EF4-FFF2-40B4-BE49-F238E27FC236}">
                  <a16:creationId xmlns:a16="http://schemas.microsoft.com/office/drawing/2014/main" id="{3C39357E-F4CC-4DBB-A408-22754F946583}"/>
                </a:ext>
              </a:extLst>
            </p:cNvPr>
            <p:cNvSpPr/>
            <p:nvPr/>
          </p:nvSpPr>
          <p:spPr>
            <a:xfrm>
              <a:off x="4133850" y="2614730"/>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Freeform: Shape 157">
              <a:extLst>
                <a:ext uri="{FF2B5EF4-FFF2-40B4-BE49-F238E27FC236}">
                  <a16:creationId xmlns:a16="http://schemas.microsoft.com/office/drawing/2014/main" id="{7534E11F-F68A-462A-A759-36C395E7B159}"/>
                </a:ext>
              </a:extLst>
            </p:cNvPr>
            <p:cNvSpPr/>
            <p:nvPr/>
          </p:nvSpPr>
          <p:spPr>
            <a:xfrm>
              <a:off x="4150744" y="2690376"/>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Freeform: Shape 158">
              <a:extLst>
                <a:ext uri="{FF2B5EF4-FFF2-40B4-BE49-F238E27FC236}">
                  <a16:creationId xmlns:a16="http://schemas.microsoft.com/office/drawing/2014/main" id="{F1D47D25-9283-443E-9DA1-BA956705E74B}"/>
                </a:ext>
              </a:extLst>
            </p:cNvPr>
            <p:cNvSpPr/>
            <p:nvPr/>
          </p:nvSpPr>
          <p:spPr>
            <a:xfrm>
              <a:off x="4150744" y="2766021"/>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7" name="Freeform: Shape 159">
              <a:extLst>
                <a:ext uri="{FF2B5EF4-FFF2-40B4-BE49-F238E27FC236}">
                  <a16:creationId xmlns:a16="http://schemas.microsoft.com/office/drawing/2014/main" id="{7493ED6A-8CF5-45AC-9F68-5D4D7E2FE3FC}"/>
                </a:ext>
              </a:extLst>
            </p:cNvPr>
            <p:cNvSpPr/>
            <p:nvPr/>
          </p:nvSpPr>
          <p:spPr>
            <a:xfrm>
              <a:off x="4150744" y="2841668"/>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8" name="Freeform: Shape 160">
              <a:extLst>
                <a:ext uri="{FF2B5EF4-FFF2-40B4-BE49-F238E27FC236}">
                  <a16:creationId xmlns:a16="http://schemas.microsoft.com/office/drawing/2014/main" id="{A47F1E5E-C1C4-4FD2-83DB-723DF0340013}"/>
                </a:ext>
              </a:extLst>
            </p:cNvPr>
            <p:cNvSpPr/>
            <p:nvPr/>
          </p:nvSpPr>
          <p:spPr>
            <a:xfrm>
              <a:off x="4184533" y="2917316"/>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9" name="Freeform: Shape 161">
              <a:extLst>
                <a:ext uri="{FF2B5EF4-FFF2-40B4-BE49-F238E27FC236}">
                  <a16:creationId xmlns:a16="http://schemas.microsoft.com/office/drawing/2014/main" id="{FDEBCC0A-24E4-4369-AF46-0A894A8355AF}"/>
                </a:ext>
              </a:extLst>
            </p:cNvPr>
            <p:cNvSpPr/>
            <p:nvPr/>
          </p:nvSpPr>
          <p:spPr>
            <a:xfrm>
              <a:off x="4184533" y="2974047"/>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0" name="Freeform: Shape 162">
              <a:extLst>
                <a:ext uri="{FF2B5EF4-FFF2-40B4-BE49-F238E27FC236}">
                  <a16:creationId xmlns:a16="http://schemas.microsoft.com/office/drawing/2014/main" id="{A2235EA9-AA8F-497D-ADA0-AE6853E7BE58}"/>
                </a:ext>
              </a:extLst>
            </p:cNvPr>
            <p:cNvSpPr/>
            <p:nvPr/>
          </p:nvSpPr>
          <p:spPr>
            <a:xfrm>
              <a:off x="4184533" y="3049695"/>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1" name="Freeform: Shape 163">
              <a:extLst>
                <a:ext uri="{FF2B5EF4-FFF2-40B4-BE49-F238E27FC236}">
                  <a16:creationId xmlns:a16="http://schemas.microsoft.com/office/drawing/2014/main" id="{3B1C4760-5504-4472-9043-31C953BB90CE}"/>
                </a:ext>
              </a:extLst>
            </p:cNvPr>
            <p:cNvSpPr/>
            <p:nvPr/>
          </p:nvSpPr>
          <p:spPr>
            <a:xfrm>
              <a:off x="4184533" y="3106426"/>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2" name="Freeform: Shape 164">
              <a:extLst>
                <a:ext uri="{FF2B5EF4-FFF2-40B4-BE49-F238E27FC236}">
                  <a16:creationId xmlns:a16="http://schemas.microsoft.com/office/drawing/2014/main" id="{255DAB50-DB94-4C5C-8030-EDEF9ED5C815}"/>
                </a:ext>
              </a:extLst>
            </p:cNvPr>
            <p:cNvSpPr/>
            <p:nvPr/>
          </p:nvSpPr>
          <p:spPr>
            <a:xfrm>
              <a:off x="4201428" y="3144250"/>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3" name="Freeform: Shape 165">
              <a:extLst>
                <a:ext uri="{FF2B5EF4-FFF2-40B4-BE49-F238E27FC236}">
                  <a16:creationId xmlns:a16="http://schemas.microsoft.com/office/drawing/2014/main" id="{FE3871B4-1C2A-4EAF-8221-43F996A58A65}"/>
                </a:ext>
              </a:extLst>
            </p:cNvPr>
            <p:cNvSpPr/>
            <p:nvPr/>
          </p:nvSpPr>
          <p:spPr>
            <a:xfrm>
              <a:off x="4201428" y="3200990"/>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4" name="Freeform: Shape 166">
              <a:extLst>
                <a:ext uri="{FF2B5EF4-FFF2-40B4-BE49-F238E27FC236}">
                  <a16:creationId xmlns:a16="http://schemas.microsoft.com/office/drawing/2014/main" id="{28FCA23E-6FB5-4069-B6A0-39EDA5184D0F}"/>
                </a:ext>
              </a:extLst>
            </p:cNvPr>
            <p:cNvSpPr/>
            <p:nvPr/>
          </p:nvSpPr>
          <p:spPr>
            <a:xfrm>
              <a:off x="4201428" y="3238814"/>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5" name="Freeform: Shape 167">
              <a:extLst>
                <a:ext uri="{FF2B5EF4-FFF2-40B4-BE49-F238E27FC236}">
                  <a16:creationId xmlns:a16="http://schemas.microsoft.com/office/drawing/2014/main" id="{FAEF1D8A-D11D-4C98-908B-BE777EB0950A}"/>
                </a:ext>
              </a:extLst>
            </p:cNvPr>
            <p:cNvSpPr/>
            <p:nvPr/>
          </p:nvSpPr>
          <p:spPr>
            <a:xfrm>
              <a:off x="4201428" y="3295545"/>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6" name="Freeform: Shape 168">
              <a:extLst>
                <a:ext uri="{FF2B5EF4-FFF2-40B4-BE49-F238E27FC236}">
                  <a16:creationId xmlns:a16="http://schemas.microsoft.com/office/drawing/2014/main" id="{832DFFCA-826B-487B-ABD3-E3C34E54AC6E}"/>
                </a:ext>
              </a:extLst>
            </p:cNvPr>
            <p:cNvSpPr/>
            <p:nvPr/>
          </p:nvSpPr>
          <p:spPr>
            <a:xfrm>
              <a:off x="4201428" y="3352276"/>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7" name="Freeform: Shape 169">
              <a:extLst>
                <a:ext uri="{FF2B5EF4-FFF2-40B4-BE49-F238E27FC236}">
                  <a16:creationId xmlns:a16="http://schemas.microsoft.com/office/drawing/2014/main" id="{11A449C8-74BB-4EFE-B52C-02A2CBDA4681}"/>
                </a:ext>
              </a:extLst>
            </p:cNvPr>
            <p:cNvSpPr/>
            <p:nvPr/>
          </p:nvSpPr>
          <p:spPr>
            <a:xfrm>
              <a:off x="4201428" y="3390099"/>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8" name="Freeform: Shape 170">
              <a:extLst>
                <a:ext uri="{FF2B5EF4-FFF2-40B4-BE49-F238E27FC236}">
                  <a16:creationId xmlns:a16="http://schemas.microsoft.com/office/drawing/2014/main" id="{9D28DC8B-2340-4D53-A1E8-FF5507C8E34E}"/>
                </a:ext>
              </a:extLst>
            </p:cNvPr>
            <p:cNvSpPr/>
            <p:nvPr/>
          </p:nvSpPr>
          <p:spPr>
            <a:xfrm>
              <a:off x="4201428" y="3409016"/>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69" name="Freeform: Shape 171">
              <a:extLst>
                <a:ext uri="{FF2B5EF4-FFF2-40B4-BE49-F238E27FC236}">
                  <a16:creationId xmlns:a16="http://schemas.microsoft.com/office/drawing/2014/main" id="{90543FEC-EFB2-4A27-B51B-9F2CDA7DE0C5}"/>
                </a:ext>
              </a:extLst>
            </p:cNvPr>
            <p:cNvSpPr/>
            <p:nvPr/>
          </p:nvSpPr>
          <p:spPr>
            <a:xfrm>
              <a:off x="4201428" y="3446840"/>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0" name="Freeform: Shape 172">
              <a:extLst>
                <a:ext uri="{FF2B5EF4-FFF2-40B4-BE49-F238E27FC236}">
                  <a16:creationId xmlns:a16="http://schemas.microsoft.com/office/drawing/2014/main" id="{0A89EC79-2EEE-4789-B5C8-52C2421783C1}"/>
                </a:ext>
              </a:extLst>
            </p:cNvPr>
            <p:cNvSpPr/>
            <p:nvPr/>
          </p:nvSpPr>
          <p:spPr>
            <a:xfrm>
              <a:off x="4201428" y="3484664"/>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1" name="Freeform: Shape 173">
              <a:extLst>
                <a:ext uri="{FF2B5EF4-FFF2-40B4-BE49-F238E27FC236}">
                  <a16:creationId xmlns:a16="http://schemas.microsoft.com/office/drawing/2014/main" id="{6B08523D-CB66-4F76-B9A1-C8BB9BBF304A}"/>
                </a:ext>
              </a:extLst>
            </p:cNvPr>
            <p:cNvSpPr/>
            <p:nvPr/>
          </p:nvSpPr>
          <p:spPr>
            <a:xfrm>
              <a:off x="4201428" y="3522478"/>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2" name="Freeform: Shape 174">
              <a:extLst>
                <a:ext uri="{FF2B5EF4-FFF2-40B4-BE49-F238E27FC236}">
                  <a16:creationId xmlns:a16="http://schemas.microsoft.com/office/drawing/2014/main" id="{5A8FCE8C-1C46-4548-AF66-3DE65DA9DF46}"/>
                </a:ext>
              </a:extLst>
            </p:cNvPr>
            <p:cNvSpPr/>
            <p:nvPr/>
          </p:nvSpPr>
          <p:spPr>
            <a:xfrm>
              <a:off x="4201428" y="3541395"/>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3" name="Freeform: Shape 175">
              <a:extLst>
                <a:ext uri="{FF2B5EF4-FFF2-40B4-BE49-F238E27FC236}">
                  <a16:creationId xmlns:a16="http://schemas.microsoft.com/office/drawing/2014/main" id="{565076F6-6BC7-4A53-8400-331C0369E15E}"/>
                </a:ext>
              </a:extLst>
            </p:cNvPr>
            <p:cNvSpPr/>
            <p:nvPr/>
          </p:nvSpPr>
          <p:spPr>
            <a:xfrm>
              <a:off x="4201428" y="3579218"/>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4" name="Freeform: Shape 176">
              <a:extLst>
                <a:ext uri="{FF2B5EF4-FFF2-40B4-BE49-F238E27FC236}">
                  <a16:creationId xmlns:a16="http://schemas.microsoft.com/office/drawing/2014/main" id="{BD9E1CC3-C52C-4C6C-9438-06CCF42DF182}"/>
                </a:ext>
              </a:extLst>
            </p:cNvPr>
            <p:cNvSpPr/>
            <p:nvPr/>
          </p:nvSpPr>
          <p:spPr>
            <a:xfrm>
              <a:off x="4201428" y="3598125"/>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5" name="Freeform: Shape 177">
              <a:extLst>
                <a:ext uri="{FF2B5EF4-FFF2-40B4-BE49-F238E27FC236}">
                  <a16:creationId xmlns:a16="http://schemas.microsoft.com/office/drawing/2014/main" id="{71209E9D-6E36-4572-8BE3-9A19F278E30F}"/>
                </a:ext>
              </a:extLst>
            </p:cNvPr>
            <p:cNvSpPr/>
            <p:nvPr/>
          </p:nvSpPr>
          <p:spPr>
            <a:xfrm>
              <a:off x="4201428" y="3635949"/>
              <a:ext cx="63853" cy="9525"/>
            </a:xfrm>
            <a:custGeom>
              <a:avLst/>
              <a:gdLst>
                <a:gd name="connsiteX0" fmla="*/ 0 w 63853"/>
                <a:gd name="connsiteY0" fmla="*/ 0 h 9525"/>
                <a:gd name="connsiteX1" fmla="*/ 63853 w 63853"/>
                <a:gd name="connsiteY1" fmla="*/ 0 h 9525"/>
              </a:gdLst>
              <a:ahLst/>
              <a:cxnLst>
                <a:cxn ang="0">
                  <a:pos x="connsiteX0" y="connsiteY0"/>
                </a:cxn>
                <a:cxn ang="0">
                  <a:pos x="connsiteX1" y="connsiteY1"/>
                </a:cxn>
              </a:cxnLst>
              <a:rect l="l" t="t" r="r" b="b"/>
              <a:pathLst>
                <a:path w="63853"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6" name="Freeform: Shape 178">
              <a:extLst>
                <a:ext uri="{FF2B5EF4-FFF2-40B4-BE49-F238E27FC236}">
                  <a16:creationId xmlns:a16="http://schemas.microsoft.com/office/drawing/2014/main" id="{2AA36F4F-1462-459C-BE1F-2E23B113F639}"/>
                </a:ext>
              </a:extLst>
            </p:cNvPr>
            <p:cNvSpPr/>
            <p:nvPr/>
          </p:nvSpPr>
          <p:spPr>
            <a:xfrm>
              <a:off x="4235217" y="3654866"/>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7" name="Freeform: Shape 179">
              <a:extLst>
                <a:ext uri="{FF2B5EF4-FFF2-40B4-BE49-F238E27FC236}">
                  <a16:creationId xmlns:a16="http://schemas.microsoft.com/office/drawing/2014/main" id="{9C565088-F75C-45E5-9498-CDD7CED1BFB8}"/>
                </a:ext>
              </a:extLst>
            </p:cNvPr>
            <p:cNvSpPr/>
            <p:nvPr/>
          </p:nvSpPr>
          <p:spPr>
            <a:xfrm>
              <a:off x="4235217" y="3692690"/>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8" name="Freeform: Shape 180">
              <a:extLst>
                <a:ext uri="{FF2B5EF4-FFF2-40B4-BE49-F238E27FC236}">
                  <a16:creationId xmlns:a16="http://schemas.microsoft.com/office/drawing/2014/main" id="{6094E8D9-C533-4A67-82B4-B3B993BF68C2}"/>
                </a:ext>
              </a:extLst>
            </p:cNvPr>
            <p:cNvSpPr/>
            <p:nvPr/>
          </p:nvSpPr>
          <p:spPr>
            <a:xfrm>
              <a:off x="4235217" y="3730513"/>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79" name="Freeform: Shape 181">
              <a:extLst>
                <a:ext uri="{FF2B5EF4-FFF2-40B4-BE49-F238E27FC236}">
                  <a16:creationId xmlns:a16="http://schemas.microsoft.com/office/drawing/2014/main" id="{189E1AD5-8BBD-4D76-9458-F5E738DCEB46}"/>
                </a:ext>
              </a:extLst>
            </p:cNvPr>
            <p:cNvSpPr/>
            <p:nvPr/>
          </p:nvSpPr>
          <p:spPr>
            <a:xfrm>
              <a:off x="4235217" y="3768337"/>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0" name="Freeform: Shape 182">
              <a:extLst>
                <a:ext uri="{FF2B5EF4-FFF2-40B4-BE49-F238E27FC236}">
                  <a16:creationId xmlns:a16="http://schemas.microsoft.com/office/drawing/2014/main" id="{800D7DA6-F40D-43B9-BFD1-09887ED549FE}"/>
                </a:ext>
              </a:extLst>
            </p:cNvPr>
            <p:cNvSpPr/>
            <p:nvPr/>
          </p:nvSpPr>
          <p:spPr>
            <a:xfrm>
              <a:off x="4235217" y="3806151"/>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1" name="Freeform: Shape 183">
              <a:extLst>
                <a:ext uri="{FF2B5EF4-FFF2-40B4-BE49-F238E27FC236}">
                  <a16:creationId xmlns:a16="http://schemas.microsoft.com/office/drawing/2014/main" id="{5EECB588-C308-4ED4-84D7-381824493065}"/>
                </a:ext>
              </a:extLst>
            </p:cNvPr>
            <p:cNvSpPr/>
            <p:nvPr/>
          </p:nvSpPr>
          <p:spPr>
            <a:xfrm>
              <a:off x="4235217" y="3843975"/>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2" name="Freeform: Shape 184">
              <a:extLst>
                <a:ext uri="{FF2B5EF4-FFF2-40B4-BE49-F238E27FC236}">
                  <a16:creationId xmlns:a16="http://schemas.microsoft.com/office/drawing/2014/main" id="{15C84DFB-A6DC-4364-9663-F8D4D9367915}"/>
                </a:ext>
              </a:extLst>
            </p:cNvPr>
            <p:cNvSpPr/>
            <p:nvPr/>
          </p:nvSpPr>
          <p:spPr>
            <a:xfrm>
              <a:off x="4235217" y="3881799"/>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3" name="Freeform: Shape 185">
              <a:extLst>
                <a:ext uri="{FF2B5EF4-FFF2-40B4-BE49-F238E27FC236}">
                  <a16:creationId xmlns:a16="http://schemas.microsoft.com/office/drawing/2014/main" id="{3A4731B8-32C0-456E-B668-535D1DFD25C4}"/>
                </a:ext>
              </a:extLst>
            </p:cNvPr>
            <p:cNvSpPr/>
            <p:nvPr/>
          </p:nvSpPr>
          <p:spPr>
            <a:xfrm>
              <a:off x="4269006" y="3900716"/>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4" name="Freeform: Shape 186">
              <a:extLst>
                <a:ext uri="{FF2B5EF4-FFF2-40B4-BE49-F238E27FC236}">
                  <a16:creationId xmlns:a16="http://schemas.microsoft.com/office/drawing/2014/main" id="{297FD3B4-CE8E-4753-B5A6-0688D7C4A404}"/>
                </a:ext>
              </a:extLst>
            </p:cNvPr>
            <p:cNvSpPr/>
            <p:nvPr/>
          </p:nvSpPr>
          <p:spPr>
            <a:xfrm>
              <a:off x="4269006" y="3938539"/>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5" name="Freeform: Shape 187">
              <a:extLst>
                <a:ext uri="{FF2B5EF4-FFF2-40B4-BE49-F238E27FC236}">
                  <a16:creationId xmlns:a16="http://schemas.microsoft.com/office/drawing/2014/main" id="{9DA10C61-EF77-4405-A0A5-02146D9D1616}"/>
                </a:ext>
              </a:extLst>
            </p:cNvPr>
            <p:cNvSpPr/>
            <p:nvPr/>
          </p:nvSpPr>
          <p:spPr>
            <a:xfrm>
              <a:off x="4269006" y="3976363"/>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6" name="Freeform: Shape 188">
              <a:extLst>
                <a:ext uri="{FF2B5EF4-FFF2-40B4-BE49-F238E27FC236}">
                  <a16:creationId xmlns:a16="http://schemas.microsoft.com/office/drawing/2014/main" id="{5B478F8D-C89B-4921-8B3A-DFCEFE8BC65A}"/>
                </a:ext>
              </a:extLst>
            </p:cNvPr>
            <p:cNvSpPr/>
            <p:nvPr/>
          </p:nvSpPr>
          <p:spPr>
            <a:xfrm>
              <a:off x="4269006" y="4014177"/>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7" name="Freeform: Shape 189">
              <a:extLst>
                <a:ext uri="{FF2B5EF4-FFF2-40B4-BE49-F238E27FC236}">
                  <a16:creationId xmlns:a16="http://schemas.microsoft.com/office/drawing/2014/main" id="{B6B9C78B-25D3-4991-BC50-A250E9BC0452}"/>
                </a:ext>
              </a:extLst>
            </p:cNvPr>
            <p:cNvSpPr/>
            <p:nvPr/>
          </p:nvSpPr>
          <p:spPr>
            <a:xfrm>
              <a:off x="4269006" y="4052001"/>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8" name="Freeform: Shape 190">
              <a:extLst>
                <a:ext uri="{FF2B5EF4-FFF2-40B4-BE49-F238E27FC236}">
                  <a16:creationId xmlns:a16="http://schemas.microsoft.com/office/drawing/2014/main" id="{5A73A3BA-1175-4F26-9B3F-93D1B4354A27}"/>
                </a:ext>
              </a:extLst>
            </p:cNvPr>
            <p:cNvSpPr/>
            <p:nvPr/>
          </p:nvSpPr>
          <p:spPr>
            <a:xfrm>
              <a:off x="4269006" y="4052001"/>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89" name="Freeform: Shape 191">
              <a:extLst>
                <a:ext uri="{FF2B5EF4-FFF2-40B4-BE49-F238E27FC236}">
                  <a16:creationId xmlns:a16="http://schemas.microsoft.com/office/drawing/2014/main" id="{FF0E8C1C-F810-45D0-9BC0-DEB232444AA5}"/>
                </a:ext>
              </a:extLst>
            </p:cNvPr>
            <p:cNvSpPr/>
            <p:nvPr/>
          </p:nvSpPr>
          <p:spPr>
            <a:xfrm>
              <a:off x="4269006" y="4070918"/>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0" name="Freeform: Shape 192">
              <a:extLst>
                <a:ext uri="{FF2B5EF4-FFF2-40B4-BE49-F238E27FC236}">
                  <a16:creationId xmlns:a16="http://schemas.microsoft.com/office/drawing/2014/main" id="{2695892E-2BBD-47A7-9495-DA6FD6FC678D}"/>
                </a:ext>
              </a:extLst>
            </p:cNvPr>
            <p:cNvSpPr/>
            <p:nvPr/>
          </p:nvSpPr>
          <p:spPr>
            <a:xfrm>
              <a:off x="4269006" y="4089825"/>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1" name="Freeform: Shape 193">
              <a:extLst>
                <a:ext uri="{FF2B5EF4-FFF2-40B4-BE49-F238E27FC236}">
                  <a16:creationId xmlns:a16="http://schemas.microsoft.com/office/drawing/2014/main" id="{C830A655-48C3-47E2-91ED-8376EEC0C7EB}"/>
                </a:ext>
              </a:extLst>
            </p:cNvPr>
            <p:cNvSpPr/>
            <p:nvPr/>
          </p:nvSpPr>
          <p:spPr>
            <a:xfrm>
              <a:off x="4269006" y="4108742"/>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2" name="Freeform: Shape 194">
              <a:extLst>
                <a:ext uri="{FF2B5EF4-FFF2-40B4-BE49-F238E27FC236}">
                  <a16:creationId xmlns:a16="http://schemas.microsoft.com/office/drawing/2014/main" id="{AEF040A2-72AE-4A8C-9ACD-5515E73692D6}"/>
                </a:ext>
              </a:extLst>
            </p:cNvPr>
            <p:cNvSpPr/>
            <p:nvPr/>
          </p:nvSpPr>
          <p:spPr>
            <a:xfrm>
              <a:off x="4302795" y="4108742"/>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3" name="Freeform: Shape 195">
              <a:extLst>
                <a:ext uri="{FF2B5EF4-FFF2-40B4-BE49-F238E27FC236}">
                  <a16:creationId xmlns:a16="http://schemas.microsoft.com/office/drawing/2014/main" id="{6E0549D3-FFF5-445F-95D5-DBAD66F206F8}"/>
                </a:ext>
              </a:extLst>
            </p:cNvPr>
            <p:cNvSpPr/>
            <p:nvPr/>
          </p:nvSpPr>
          <p:spPr>
            <a:xfrm>
              <a:off x="4319690" y="4146565"/>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4" name="Freeform: Shape 196">
              <a:extLst>
                <a:ext uri="{FF2B5EF4-FFF2-40B4-BE49-F238E27FC236}">
                  <a16:creationId xmlns:a16="http://schemas.microsoft.com/office/drawing/2014/main" id="{EA988A34-7573-416E-BC52-921A77B2E99B}"/>
                </a:ext>
              </a:extLst>
            </p:cNvPr>
            <p:cNvSpPr/>
            <p:nvPr/>
          </p:nvSpPr>
          <p:spPr>
            <a:xfrm>
              <a:off x="4319690" y="4165473"/>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5" name="Freeform: Shape 197">
              <a:extLst>
                <a:ext uri="{FF2B5EF4-FFF2-40B4-BE49-F238E27FC236}">
                  <a16:creationId xmlns:a16="http://schemas.microsoft.com/office/drawing/2014/main" id="{2080B20D-FAD5-485F-B8E0-B57A791AF97C}"/>
                </a:ext>
              </a:extLst>
            </p:cNvPr>
            <p:cNvSpPr/>
            <p:nvPr/>
          </p:nvSpPr>
          <p:spPr>
            <a:xfrm>
              <a:off x="4319690" y="4184389"/>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6" name="Freeform: Shape 198">
              <a:extLst>
                <a:ext uri="{FF2B5EF4-FFF2-40B4-BE49-F238E27FC236}">
                  <a16:creationId xmlns:a16="http://schemas.microsoft.com/office/drawing/2014/main" id="{18E79ACF-B842-4112-8048-26B6449DD581}"/>
                </a:ext>
              </a:extLst>
            </p:cNvPr>
            <p:cNvSpPr/>
            <p:nvPr/>
          </p:nvSpPr>
          <p:spPr>
            <a:xfrm>
              <a:off x="4336584" y="4184389"/>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7" name="Freeform: Shape 199">
              <a:extLst>
                <a:ext uri="{FF2B5EF4-FFF2-40B4-BE49-F238E27FC236}">
                  <a16:creationId xmlns:a16="http://schemas.microsoft.com/office/drawing/2014/main" id="{55051499-2BB5-46AE-908E-E1CF5F0CC069}"/>
                </a:ext>
              </a:extLst>
            </p:cNvPr>
            <p:cNvSpPr/>
            <p:nvPr/>
          </p:nvSpPr>
          <p:spPr>
            <a:xfrm>
              <a:off x="4336584" y="4203296"/>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8" name="Freeform: Shape 200">
              <a:extLst>
                <a:ext uri="{FF2B5EF4-FFF2-40B4-BE49-F238E27FC236}">
                  <a16:creationId xmlns:a16="http://schemas.microsoft.com/office/drawing/2014/main" id="{F79180C0-892D-4C8B-A171-29F725B20ABD}"/>
                </a:ext>
              </a:extLst>
            </p:cNvPr>
            <p:cNvSpPr/>
            <p:nvPr/>
          </p:nvSpPr>
          <p:spPr>
            <a:xfrm>
              <a:off x="4336584" y="4222213"/>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99" name="Freeform: Shape 201">
              <a:extLst>
                <a:ext uri="{FF2B5EF4-FFF2-40B4-BE49-F238E27FC236}">
                  <a16:creationId xmlns:a16="http://schemas.microsoft.com/office/drawing/2014/main" id="{2E61E769-4740-425F-B0C4-A922B7BAAA2B}"/>
                </a:ext>
              </a:extLst>
            </p:cNvPr>
            <p:cNvSpPr/>
            <p:nvPr/>
          </p:nvSpPr>
          <p:spPr>
            <a:xfrm>
              <a:off x="4336584" y="4241120"/>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0" name="Freeform: Shape 202">
              <a:extLst>
                <a:ext uri="{FF2B5EF4-FFF2-40B4-BE49-F238E27FC236}">
                  <a16:creationId xmlns:a16="http://schemas.microsoft.com/office/drawing/2014/main" id="{9FBEA76E-9F0F-4404-B819-5C7AAC44BD53}"/>
                </a:ext>
              </a:extLst>
            </p:cNvPr>
            <p:cNvSpPr/>
            <p:nvPr/>
          </p:nvSpPr>
          <p:spPr>
            <a:xfrm>
              <a:off x="4353479" y="4260027"/>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1" name="Freeform: Shape 203">
              <a:extLst>
                <a:ext uri="{FF2B5EF4-FFF2-40B4-BE49-F238E27FC236}">
                  <a16:creationId xmlns:a16="http://schemas.microsoft.com/office/drawing/2014/main" id="{296D56D9-7584-4FFE-904A-8734731DCEA3}"/>
                </a:ext>
              </a:extLst>
            </p:cNvPr>
            <p:cNvSpPr/>
            <p:nvPr/>
          </p:nvSpPr>
          <p:spPr>
            <a:xfrm>
              <a:off x="4387268" y="4278944"/>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2" name="Freeform: Shape 204">
              <a:extLst>
                <a:ext uri="{FF2B5EF4-FFF2-40B4-BE49-F238E27FC236}">
                  <a16:creationId xmlns:a16="http://schemas.microsoft.com/office/drawing/2014/main" id="{E94E2706-8FDA-42A1-88F6-DFBE4EC71425}"/>
                </a:ext>
              </a:extLst>
            </p:cNvPr>
            <p:cNvSpPr/>
            <p:nvPr/>
          </p:nvSpPr>
          <p:spPr>
            <a:xfrm>
              <a:off x="4387268" y="4297851"/>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3" name="Freeform: Shape 205">
              <a:extLst>
                <a:ext uri="{FF2B5EF4-FFF2-40B4-BE49-F238E27FC236}">
                  <a16:creationId xmlns:a16="http://schemas.microsoft.com/office/drawing/2014/main" id="{B0BE64C3-5124-462D-9189-45DC9EB6102E}"/>
                </a:ext>
              </a:extLst>
            </p:cNvPr>
            <p:cNvSpPr/>
            <p:nvPr/>
          </p:nvSpPr>
          <p:spPr>
            <a:xfrm>
              <a:off x="4404162" y="4316768"/>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4" name="Freeform: Shape 206">
              <a:extLst>
                <a:ext uri="{FF2B5EF4-FFF2-40B4-BE49-F238E27FC236}">
                  <a16:creationId xmlns:a16="http://schemas.microsoft.com/office/drawing/2014/main" id="{7B2EE0CE-4C2D-4118-967B-47C0840EB349}"/>
                </a:ext>
              </a:extLst>
            </p:cNvPr>
            <p:cNvSpPr/>
            <p:nvPr/>
          </p:nvSpPr>
          <p:spPr>
            <a:xfrm>
              <a:off x="4404162" y="4335675"/>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Freeform: Shape 207">
              <a:extLst>
                <a:ext uri="{FF2B5EF4-FFF2-40B4-BE49-F238E27FC236}">
                  <a16:creationId xmlns:a16="http://schemas.microsoft.com/office/drawing/2014/main" id="{E74FE127-3517-41AC-898C-E50435017CDE}"/>
                </a:ext>
              </a:extLst>
            </p:cNvPr>
            <p:cNvSpPr/>
            <p:nvPr/>
          </p:nvSpPr>
          <p:spPr>
            <a:xfrm>
              <a:off x="4421057" y="4354591"/>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Freeform: Shape 208">
              <a:extLst>
                <a:ext uri="{FF2B5EF4-FFF2-40B4-BE49-F238E27FC236}">
                  <a16:creationId xmlns:a16="http://schemas.microsoft.com/office/drawing/2014/main" id="{7FE2960E-B5D8-444D-9864-CBF997366B4C}"/>
                </a:ext>
              </a:extLst>
            </p:cNvPr>
            <p:cNvSpPr/>
            <p:nvPr/>
          </p:nvSpPr>
          <p:spPr>
            <a:xfrm>
              <a:off x="4437951" y="4373499"/>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Freeform: Shape 209">
              <a:extLst>
                <a:ext uri="{FF2B5EF4-FFF2-40B4-BE49-F238E27FC236}">
                  <a16:creationId xmlns:a16="http://schemas.microsoft.com/office/drawing/2014/main" id="{DA27D98A-9F66-4BB6-B245-6591B1DD878B}"/>
                </a:ext>
              </a:extLst>
            </p:cNvPr>
            <p:cNvSpPr/>
            <p:nvPr/>
          </p:nvSpPr>
          <p:spPr>
            <a:xfrm>
              <a:off x="4454847" y="4392415"/>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Freeform: Shape 210">
              <a:extLst>
                <a:ext uri="{FF2B5EF4-FFF2-40B4-BE49-F238E27FC236}">
                  <a16:creationId xmlns:a16="http://schemas.microsoft.com/office/drawing/2014/main" id="{64241796-5ED0-47CC-8ECA-686D0E5D84C0}"/>
                </a:ext>
              </a:extLst>
            </p:cNvPr>
            <p:cNvSpPr/>
            <p:nvPr/>
          </p:nvSpPr>
          <p:spPr>
            <a:xfrm>
              <a:off x="4452691" y="4411322"/>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Freeform: Shape 211">
              <a:extLst>
                <a:ext uri="{FF2B5EF4-FFF2-40B4-BE49-F238E27FC236}">
                  <a16:creationId xmlns:a16="http://schemas.microsoft.com/office/drawing/2014/main" id="{1A2BAB2A-B071-4073-8D52-F2B3AA78FEA8}"/>
                </a:ext>
              </a:extLst>
            </p:cNvPr>
            <p:cNvSpPr/>
            <p:nvPr/>
          </p:nvSpPr>
          <p:spPr>
            <a:xfrm>
              <a:off x="4488636" y="4430239"/>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Freeform: Shape 212">
              <a:extLst>
                <a:ext uri="{FF2B5EF4-FFF2-40B4-BE49-F238E27FC236}">
                  <a16:creationId xmlns:a16="http://schemas.microsoft.com/office/drawing/2014/main" id="{62B44440-2C3B-4960-B4AD-7BF64C697A5F}"/>
                </a:ext>
              </a:extLst>
            </p:cNvPr>
            <p:cNvSpPr/>
            <p:nvPr/>
          </p:nvSpPr>
          <p:spPr>
            <a:xfrm>
              <a:off x="4505530" y="4430239"/>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Freeform: Shape 213">
              <a:extLst>
                <a:ext uri="{FF2B5EF4-FFF2-40B4-BE49-F238E27FC236}">
                  <a16:creationId xmlns:a16="http://schemas.microsoft.com/office/drawing/2014/main" id="{EB728F03-B1E7-4BCF-AA7D-2D8225FBB445}"/>
                </a:ext>
              </a:extLst>
            </p:cNvPr>
            <p:cNvSpPr/>
            <p:nvPr/>
          </p:nvSpPr>
          <p:spPr>
            <a:xfrm>
              <a:off x="4522425" y="4449146"/>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Freeform: Shape 214">
              <a:extLst>
                <a:ext uri="{FF2B5EF4-FFF2-40B4-BE49-F238E27FC236}">
                  <a16:creationId xmlns:a16="http://schemas.microsoft.com/office/drawing/2014/main" id="{FD34F718-03FD-4FA6-943E-B413E003E480}"/>
                </a:ext>
              </a:extLst>
            </p:cNvPr>
            <p:cNvSpPr/>
            <p:nvPr/>
          </p:nvSpPr>
          <p:spPr>
            <a:xfrm>
              <a:off x="4539319" y="4468063"/>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3" name="Freeform: Shape 215">
              <a:extLst>
                <a:ext uri="{FF2B5EF4-FFF2-40B4-BE49-F238E27FC236}">
                  <a16:creationId xmlns:a16="http://schemas.microsoft.com/office/drawing/2014/main" id="{65E0BD9C-27DA-4650-9466-870591199784}"/>
                </a:ext>
              </a:extLst>
            </p:cNvPr>
            <p:cNvSpPr/>
            <p:nvPr/>
          </p:nvSpPr>
          <p:spPr>
            <a:xfrm>
              <a:off x="4556214" y="4486970"/>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Freeform: Shape 216">
              <a:extLst>
                <a:ext uri="{FF2B5EF4-FFF2-40B4-BE49-F238E27FC236}">
                  <a16:creationId xmlns:a16="http://schemas.microsoft.com/office/drawing/2014/main" id="{126D9AE7-A6A3-4AD5-A0E9-8A56282C8ED4}"/>
                </a:ext>
              </a:extLst>
            </p:cNvPr>
            <p:cNvSpPr/>
            <p:nvPr/>
          </p:nvSpPr>
          <p:spPr>
            <a:xfrm>
              <a:off x="4573108" y="4505886"/>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Freeform: Shape 217">
              <a:extLst>
                <a:ext uri="{FF2B5EF4-FFF2-40B4-BE49-F238E27FC236}">
                  <a16:creationId xmlns:a16="http://schemas.microsoft.com/office/drawing/2014/main" id="{B2D60AFC-D8E0-4C6D-9684-12A8742E3859}"/>
                </a:ext>
              </a:extLst>
            </p:cNvPr>
            <p:cNvSpPr/>
            <p:nvPr/>
          </p:nvSpPr>
          <p:spPr>
            <a:xfrm>
              <a:off x="4590003" y="4524794"/>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Freeform: Shape 218">
              <a:extLst>
                <a:ext uri="{FF2B5EF4-FFF2-40B4-BE49-F238E27FC236}">
                  <a16:creationId xmlns:a16="http://schemas.microsoft.com/office/drawing/2014/main" id="{C9CD20AE-65E6-429F-ABC0-90B9E7D923F5}"/>
                </a:ext>
              </a:extLst>
            </p:cNvPr>
            <p:cNvSpPr/>
            <p:nvPr/>
          </p:nvSpPr>
          <p:spPr>
            <a:xfrm>
              <a:off x="4621930" y="4451232"/>
              <a:ext cx="9525" cy="71475"/>
            </a:xfrm>
            <a:custGeom>
              <a:avLst/>
              <a:gdLst>
                <a:gd name="connsiteX0" fmla="*/ 0 w 9525"/>
                <a:gd name="connsiteY0" fmla="*/ 71476 h 71475"/>
                <a:gd name="connsiteX1" fmla="*/ 0 w 9525"/>
                <a:gd name="connsiteY1" fmla="*/ 0 h 71475"/>
              </a:gdLst>
              <a:ahLst/>
              <a:cxnLst>
                <a:cxn ang="0">
                  <a:pos x="connsiteX0" y="connsiteY0"/>
                </a:cxn>
                <a:cxn ang="0">
                  <a:pos x="connsiteX1" y="connsiteY1"/>
                </a:cxn>
              </a:cxnLst>
              <a:rect l="l" t="t" r="r" b="b"/>
              <a:pathLst>
                <a:path w="9525" h="71475">
                  <a:moveTo>
                    <a:pt x="0" y="71476"/>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Freeform: Shape 219">
              <a:extLst>
                <a:ext uri="{FF2B5EF4-FFF2-40B4-BE49-F238E27FC236}">
                  <a16:creationId xmlns:a16="http://schemas.microsoft.com/office/drawing/2014/main" id="{F3A46AD7-AB46-4500-B2BE-F451C4ECB5FF}"/>
                </a:ext>
              </a:extLst>
            </p:cNvPr>
            <p:cNvSpPr/>
            <p:nvPr/>
          </p:nvSpPr>
          <p:spPr>
            <a:xfrm>
              <a:off x="4672613" y="4470139"/>
              <a:ext cx="9525" cy="71485"/>
            </a:xfrm>
            <a:custGeom>
              <a:avLst/>
              <a:gdLst>
                <a:gd name="connsiteX0" fmla="*/ 0 w 9525"/>
                <a:gd name="connsiteY0" fmla="*/ 71485 h 71485"/>
                <a:gd name="connsiteX1" fmla="*/ 0 w 9525"/>
                <a:gd name="connsiteY1" fmla="*/ 0 h 71485"/>
              </a:gdLst>
              <a:ahLst/>
              <a:cxnLst>
                <a:cxn ang="0">
                  <a:pos x="connsiteX0" y="connsiteY0"/>
                </a:cxn>
                <a:cxn ang="0">
                  <a:pos x="connsiteX1" y="connsiteY1"/>
                </a:cxn>
              </a:cxnLst>
              <a:rect l="l" t="t" r="r" b="b"/>
              <a:pathLst>
                <a:path w="9525" h="71485">
                  <a:moveTo>
                    <a:pt x="0" y="71485"/>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Freeform: Shape 220">
              <a:extLst>
                <a:ext uri="{FF2B5EF4-FFF2-40B4-BE49-F238E27FC236}">
                  <a16:creationId xmlns:a16="http://schemas.microsoft.com/office/drawing/2014/main" id="{F96F4B64-6D9C-43F3-9912-75C14742B5B0}"/>
                </a:ext>
              </a:extLst>
            </p:cNvPr>
            <p:cNvSpPr/>
            <p:nvPr/>
          </p:nvSpPr>
          <p:spPr>
            <a:xfrm>
              <a:off x="4757086" y="4640351"/>
              <a:ext cx="9525" cy="71475"/>
            </a:xfrm>
            <a:custGeom>
              <a:avLst/>
              <a:gdLst>
                <a:gd name="connsiteX0" fmla="*/ 0 w 9525"/>
                <a:gd name="connsiteY0" fmla="*/ 71476 h 71475"/>
                <a:gd name="connsiteX1" fmla="*/ 0 w 9525"/>
                <a:gd name="connsiteY1" fmla="*/ 0 h 71475"/>
              </a:gdLst>
              <a:ahLst/>
              <a:cxnLst>
                <a:cxn ang="0">
                  <a:pos x="connsiteX0" y="connsiteY0"/>
                </a:cxn>
                <a:cxn ang="0">
                  <a:pos x="connsiteX1" y="connsiteY1"/>
                </a:cxn>
              </a:cxnLst>
              <a:rect l="l" t="t" r="r" b="b"/>
              <a:pathLst>
                <a:path w="9525" h="71475">
                  <a:moveTo>
                    <a:pt x="0" y="71476"/>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Freeform: Shape 221">
              <a:extLst>
                <a:ext uri="{FF2B5EF4-FFF2-40B4-BE49-F238E27FC236}">
                  <a16:creationId xmlns:a16="http://schemas.microsoft.com/office/drawing/2014/main" id="{D94E31CB-3EC1-41D4-80F3-E1542D30F16E}"/>
                </a:ext>
              </a:extLst>
            </p:cNvPr>
            <p:cNvSpPr/>
            <p:nvPr/>
          </p:nvSpPr>
          <p:spPr>
            <a:xfrm>
              <a:off x="4773981" y="4697082"/>
              <a:ext cx="9525" cy="71475"/>
            </a:xfrm>
            <a:custGeom>
              <a:avLst/>
              <a:gdLst>
                <a:gd name="connsiteX0" fmla="*/ 0 w 9525"/>
                <a:gd name="connsiteY0" fmla="*/ 71476 h 71475"/>
                <a:gd name="connsiteX1" fmla="*/ 0 w 9525"/>
                <a:gd name="connsiteY1" fmla="*/ 0 h 71475"/>
              </a:gdLst>
              <a:ahLst/>
              <a:cxnLst>
                <a:cxn ang="0">
                  <a:pos x="connsiteX0" y="connsiteY0"/>
                </a:cxn>
                <a:cxn ang="0">
                  <a:pos x="connsiteX1" y="connsiteY1"/>
                </a:cxn>
              </a:cxnLst>
              <a:rect l="l" t="t" r="r" b="b"/>
              <a:pathLst>
                <a:path w="9525" h="71475">
                  <a:moveTo>
                    <a:pt x="0" y="71476"/>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Freeform: Shape 222">
              <a:extLst>
                <a:ext uri="{FF2B5EF4-FFF2-40B4-BE49-F238E27FC236}">
                  <a16:creationId xmlns:a16="http://schemas.microsoft.com/office/drawing/2014/main" id="{50458224-A24D-401E-9F1A-1E3328EF5033}"/>
                </a:ext>
              </a:extLst>
            </p:cNvPr>
            <p:cNvSpPr/>
            <p:nvPr/>
          </p:nvSpPr>
          <p:spPr>
            <a:xfrm>
              <a:off x="4790875" y="4697082"/>
              <a:ext cx="9525" cy="71475"/>
            </a:xfrm>
            <a:custGeom>
              <a:avLst/>
              <a:gdLst>
                <a:gd name="connsiteX0" fmla="*/ 0 w 9525"/>
                <a:gd name="connsiteY0" fmla="*/ 71476 h 71475"/>
                <a:gd name="connsiteX1" fmla="*/ 0 w 9525"/>
                <a:gd name="connsiteY1" fmla="*/ 0 h 71475"/>
              </a:gdLst>
              <a:ahLst/>
              <a:cxnLst>
                <a:cxn ang="0">
                  <a:pos x="connsiteX0" y="connsiteY0"/>
                </a:cxn>
                <a:cxn ang="0">
                  <a:pos x="connsiteX1" y="connsiteY1"/>
                </a:cxn>
              </a:cxnLst>
              <a:rect l="l" t="t" r="r" b="b"/>
              <a:pathLst>
                <a:path w="9525" h="71475">
                  <a:moveTo>
                    <a:pt x="0" y="71476"/>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Freeform: Shape 223">
              <a:extLst>
                <a:ext uri="{FF2B5EF4-FFF2-40B4-BE49-F238E27FC236}">
                  <a16:creationId xmlns:a16="http://schemas.microsoft.com/office/drawing/2014/main" id="{E5A17678-1F34-4D65-BEB3-80E1AFD486CD}"/>
                </a:ext>
              </a:extLst>
            </p:cNvPr>
            <p:cNvSpPr/>
            <p:nvPr/>
          </p:nvSpPr>
          <p:spPr>
            <a:xfrm>
              <a:off x="4807770" y="4697082"/>
              <a:ext cx="9525" cy="71475"/>
            </a:xfrm>
            <a:custGeom>
              <a:avLst/>
              <a:gdLst>
                <a:gd name="connsiteX0" fmla="*/ 0 w 9525"/>
                <a:gd name="connsiteY0" fmla="*/ 71476 h 71475"/>
                <a:gd name="connsiteX1" fmla="*/ 0 w 9525"/>
                <a:gd name="connsiteY1" fmla="*/ 0 h 71475"/>
              </a:gdLst>
              <a:ahLst/>
              <a:cxnLst>
                <a:cxn ang="0">
                  <a:pos x="connsiteX0" y="connsiteY0"/>
                </a:cxn>
                <a:cxn ang="0">
                  <a:pos x="connsiteX1" y="connsiteY1"/>
                </a:cxn>
              </a:cxnLst>
              <a:rect l="l" t="t" r="r" b="b"/>
              <a:pathLst>
                <a:path w="9525" h="71475">
                  <a:moveTo>
                    <a:pt x="0" y="71476"/>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Freeform: Shape 224">
              <a:extLst>
                <a:ext uri="{FF2B5EF4-FFF2-40B4-BE49-F238E27FC236}">
                  <a16:creationId xmlns:a16="http://schemas.microsoft.com/office/drawing/2014/main" id="{EA4F80AF-59E7-4AE7-8A20-587FB3619ADF}"/>
                </a:ext>
              </a:extLst>
            </p:cNvPr>
            <p:cNvSpPr/>
            <p:nvPr/>
          </p:nvSpPr>
          <p:spPr>
            <a:xfrm>
              <a:off x="4880802" y="4797142"/>
              <a:ext cx="9525" cy="71475"/>
            </a:xfrm>
            <a:custGeom>
              <a:avLst/>
              <a:gdLst>
                <a:gd name="connsiteX0" fmla="*/ 0 w 9525"/>
                <a:gd name="connsiteY0" fmla="*/ 71476 h 71475"/>
                <a:gd name="connsiteX1" fmla="*/ 0 w 9525"/>
                <a:gd name="connsiteY1" fmla="*/ 0 h 71475"/>
              </a:gdLst>
              <a:ahLst/>
              <a:cxnLst>
                <a:cxn ang="0">
                  <a:pos x="connsiteX0" y="connsiteY0"/>
                </a:cxn>
                <a:cxn ang="0">
                  <a:pos x="connsiteX1" y="connsiteY1"/>
                </a:cxn>
              </a:cxnLst>
              <a:rect l="l" t="t" r="r" b="b"/>
              <a:pathLst>
                <a:path w="9525" h="71475">
                  <a:moveTo>
                    <a:pt x="0" y="71476"/>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Freeform: Shape 225">
              <a:extLst>
                <a:ext uri="{FF2B5EF4-FFF2-40B4-BE49-F238E27FC236}">
                  <a16:creationId xmlns:a16="http://schemas.microsoft.com/office/drawing/2014/main" id="{98F42B5E-696A-47C9-8E81-B5CFDB3BAA3A}"/>
                </a:ext>
              </a:extLst>
            </p:cNvPr>
            <p:cNvSpPr/>
            <p:nvPr/>
          </p:nvSpPr>
          <p:spPr>
            <a:xfrm>
              <a:off x="4623792" y="4505886"/>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Freeform: Shape 226">
              <a:extLst>
                <a:ext uri="{FF2B5EF4-FFF2-40B4-BE49-F238E27FC236}">
                  <a16:creationId xmlns:a16="http://schemas.microsoft.com/office/drawing/2014/main" id="{2683FC8F-B96E-4185-B561-2A5B55F6DD86}"/>
                </a:ext>
              </a:extLst>
            </p:cNvPr>
            <p:cNvSpPr/>
            <p:nvPr/>
          </p:nvSpPr>
          <p:spPr>
            <a:xfrm>
              <a:off x="4640686" y="4524794"/>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Freeform: Shape 227">
              <a:extLst>
                <a:ext uri="{FF2B5EF4-FFF2-40B4-BE49-F238E27FC236}">
                  <a16:creationId xmlns:a16="http://schemas.microsoft.com/office/drawing/2014/main" id="{BF2BDB84-824B-451A-98E2-A7A8390F98CC}"/>
                </a:ext>
              </a:extLst>
            </p:cNvPr>
            <p:cNvSpPr/>
            <p:nvPr/>
          </p:nvSpPr>
          <p:spPr>
            <a:xfrm>
              <a:off x="4640686" y="4543701"/>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Freeform: Shape 228">
              <a:extLst>
                <a:ext uri="{FF2B5EF4-FFF2-40B4-BE49-F238E27FC236}">
                  <a16:creationId xmlns:a16="http://schemas.microsoft.com/office/drawing/2014/main" id="{C8B8E4DB-68C1-4B9F-AC85-0EAD2C2DA7B6}"/>
                </a:ext>
              </a:extLst>
            </p:cNvPr>
            <p:cNvSpPr/>
            <p:nvPr/>
          </p:nvSpPr>
          <p:spPr>
            <a:xfrm>
              <a:off x="4657581" y="4562618"/>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Freeform: Shape 229">
              <a:extLst>
                <a:ext uri="{FF2B5EF4-FFF2-40B4-BE49-F238E27FC236}">
                  <a16:creationId xmlns:a16="http://schemas.microsoft.com/office/drawing/2014/main" id="{A2FC8F14-32F0-45A1-A2AA-AAF489047AE3}"/>
                </a:ext>
              </a:extLst>
            </p:cNvPr>
            <p:cNvSpPr/>
            <p:nvPr/>
          </p:nvSpPr>
          <p:spPr>
            <a:xfrm>
              <a:off x="4674476" y="4581525"/>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Freeform: Shape 230">
              <a:extLst>
                <a:ext uri="{FF2B5EF4-FFF2-40B4-BE49-F238E27FC236}">
                  <a16:creationId xmlns:a16="http://schemas.microsoft.com/office/drawing/2014/main" id="{49BD6E75-3FCD-4A39-AB2D-BAF15B2E4101}"/>
                </a:ext>
              </a:extLst>
            </p:cNvPr>
            <p:cNvSpPr/>
            <p:nvPr/>
          </p:nvSpPr>
          <p:spPr>
            <a:xfrm>
              <a:off x="4674476" y="4600441"/>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Freeform: Shape 231">
              <a:extLst>
                <a:ext uri="{FF2B5EF4-FFF2-40B4-BE49-F238E27FC236}">
                  <a16:creationId xmlns:a16="http://schemas.microsoft.com/office/drawing/2014/main" id="{9AF44C5B-B45F-4575-9C84-31C04B2AD2F7}"/>
                </a:ext>
              </a:extLst>
            </p:cNvPr>
            <p:cNvSpPr/>
            <p:nvPr/>
          </p:nvSpPr>
          <p:spPr>
            <a:xfrm>
              <a:off x="4674476" y="4619348"/>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Freeform: Shape 232">
              <a:extLst>
                <a:ext uri="{FF2B5EF4-FFF2-40B4-BE49-F238E27FC236}">
                  <a16:creationId xmlns:a16="http://schemas.microsoft.com/office/drawing/2014/main" id="{6906AD62-0B31-4098-A57E-D2BFDF175C8B}"/>
                </a:ext>
              </a:extLst>
            </p:cNvPr>
            <p:cNvSpPr/>
            <p:nvPr/>
          </p:nvSpPr>
          <p:spPr>
            <a:xfrm>
              <a:off x="4691371" y="4638265"/>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Freeform: Shape 233">
              <a:extLst>
                <a:ext uri="{FF2B5EF4-FFF2-40B4-BE49-F238E27FC236}">
                  <a16:creationId xmlns:a16="http://schemas.microsoft.com/office/drawing/2014/main" id="{F770E275-F6F0-4FC8-A363-F1E08B4CBD63}"/>
                </a:ext>
              </a:extLst>
            </p:cNvPr>
            <p:cNvSpPr/>
            <p:nvPr/>
          </p:nvSpPr>
          <p:spPr>
            <a:xfrm>
              <a:off x="4708265" y="4657172"/>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Freeform: Shape 234">
              <a:extLst>
                <a:ext uri="{FF2B5EF4-FFF2-40B4-BE49-F238E27FC236}">
                  <a16:creationId xmlns:a16="http://schemas.microsoft.com/office/drawing/2014/main" id="{BB866180-1275-4A2C-B477-3A1462439E7E}"/>
                </a:ext>
              </a:extLst>
            </p:cNvPr>
            <p:cNvSpPr/>
            <p:nvPr/>
          </p:nvSpPr>
          <p:spPr>
            <a:xfrm>
              <a:off x="4708265" y="4676089"/>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3" name="Freeform: Shape 235">
              <a:extLst>
                <a:ext uri="{FF2B5EF4-FFF2-40B4-BE49-F238E27FC236}">
                  <a16:creationId xmlns:a16="http://schemas.microsoft.com/office/drawing/2014/main" id="{E75B4B39-93B7-4A88-9A2E-9F97827AF6FF}"/>
                </a:ext>
              </a:extLst>
            </p:cNvPr>
            <p:cNvSpPr/>
            <p:nvPr/>
          </p:nvSpPr>
          <p:spPr>
            <a:xfrm>
              <a:off x="4725160" y="4694996"/>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4" name="Freeform: Shape 236">
              <a:extLst>
                <a:ext uri="{FF2B5EF4-FFF2-40B4-BE49-F238E27FC236}">
                  <a16:creationId xmlns:a16="http://schemas.microsoft.com/office/drawing/2014/main" id="{57B3EF7D-BA10-4DFF-B85F-AC4EFCCD8215}"/>
                </a:ext>
              </a:extLst>
            </p:cNvPr>
            <p:cNvSpPr/>
            <p:nvPr/>
          </p:nvSpPr>
          <p:spPr>
            <a:xfrm>
              <a:off x="4285901" y="4127649"/>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5" name="Freeform: Shape 237">
              <a:extLst>
                <a:ext uri="{FF2B5EF4-FFF2-40B4-BE49-F238E27FC236}">
                  <a16:creationId xmlns:a16="http://schemas.microsoft.com/office/drawing/2014/main" id="{0F4C736B-30A2-49DB-BF76-8AB2345B09DC}"/>
                </a:ext>
              </a:extLst>
            </p:cNvPr>
            <p:cNvSpPr/>
            <p:nvPr/>
          </p:nvSpPr>
          <p:spPr>
            <a:xfrm>
              <a:off x="4302795" y="4146565"/>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6" name="Freeform: Shape 238">
              <a:extLst>
                <a:ext uri="{FF2B5EF4-FFF2-40B4-BE49-F238E27FC236}">
                  <a16:creationId xmlns:a16="http://schemas.microsoft.com/office/drawing/2014/main" id="{920E6288-FE3F-4B66-9850-380ED465DC3F}"/>
                </a:ext>
              </a:extLst>
            </p:cNvPr>
            <p:cNvSpPr/>
            <p:nvPr/>
          </p:nvSpPr>
          <p:spPr>
            <a:xfrm>
              <a:off x="4269006" y="3957446"/>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7" name="Freeform: Shape 239">
              <a:extLst>
                <a:ext uri="{FF2B5EF4-FFF2-40B4-BE49-F238E27FC236}">
                  <a16:creationId xmlns:a16="http://schemas.microsoft.com/office/drawing/2014/main" id="{8EA48F74-1B54-438F-89D1-9B6A8B8D1252}"/>
                </a:ext>
              </a:extLst>
            </p:cNvPr>
            <p:cNvSpPr/>
            <p:nvPr/>
          </p:nvSpPr>
          <p:spPr>
            <a:xfrm>
              <a:off x="4269006" y="3995270"/>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8" name="Freeform: Shape 240">
              <a:extLst>
                <a:ext uri="{FF2B5EF4-FFF2-40B4-BE49-F238E27FC236}">
                  <a16:creationId xmlns:a16="http://schemas.microsoft.com/office/drawing/2014/main" id="{414A8C0F-4990-4405-921A-204284FD8A39}"/>
                </a:ext>
              </a:extLst>
            </p:cNvPr>
            <p:cNvSpPr/>
            <p:nvPr/>
          </p:nvSpPr>
          <p:spPr>
            <a:xfrm>
              <a:off x="4285901" y="3995270"/>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9" name="Freeform: Shape 241">
              <a:extLst>
                <a:ext uri="{FF2B5EF4-FFF2-40B4-BE49-F238E27FC236}">
                  <a16:creationId xmlns:a16="http://schemas.microsoft.com/office/drawing/2014/main" id="{2F24E99D-3F7E-4DB7-BBA6-E4197FEA9C96}"/>
                </a:ext>
              </a:extLst>
            </p:cNvPr>
            <p:cNvSpPr/>
            <p:nvPr/>
          </p:nvSpPr>
          <p:spPr>
            <a:xfrm>
              <a:off x="4285901" y="4033094"/>
              <a:ext cx="63852" cy="9525"/>
            </a:xfrm>
            <a:custGeom>
              <a:avLst/>
              <a:gdLst>
                <a:gd name="connsiteX0" fmla="*/ 0 w 63852"/>
                <a:gd name="connsiteY0" fmla="*/ 0 h 9525"/>
                <a:gd name="connsiteX1" fmla="*/ 63853 w 63852"/>
                <a:gd name="connsiteY1" fmla="*/ 0 h 9525"/>
              </a:gdLst>
              <a:ahLst/>
              <a:cxnLst>
                <a:cxn ang="0">
                  <a:pos x="connsiteX0" y="connsiteY0"/>
                </a:cxn>
                <a:cxn ang="0">
                  <a:pos x="connsiteX1" y="connsiteY1"/>
                </a:cxn>
              </a:cxnLst>
              <a:rect l="l" t="t" r="r" b="b"/>
              <a:pathLst>
                <a:path w="63852" h="9525">
                  <a:moveTo>
                    <a:pt x="0" y="0"/>
                  </a:moveTo>
                  <a:lnTo>
                    <a:pt x="63853"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0" name="Freeform: Shape 242">
              <a:extLst>
                <a:ext uri="{FF2B5EF4-FFF2-40B4-BE49-F238E27FC236}">
                  <a16:creationId xmlns:a16="http://schemas.microsoft.com/office/drawing/2014/main" id="{F3254B74-AC54-45BE-87D6-CBC422ABDDD4}"/>
                </a:ext>
              </a:extLst>
            </p:cNvPr>
            <p:cNvSpPr/>
            <p:nvPr/>
          </p:nvSpPr>
          <p:spPr>
            <a:xfrm>
              <a:off x="4319690" y="4052001"/>
              <a:ext cx="63853" cy="9525"/>
            </a:xfrm>
            <a:custGeom>
              <a:avLst/>
              <a:gdLst>
                <a:gd name="connsiteX0" fmla="*/ 0 w 63853"/>
                <a:gd name="connsiteY0" fmla="*/ 0 h 9525"/>
                <a:gd name="connsiteX1" fmla="*/ 63854 w 63853"/>
                <a:gd name="connsiteY1" fmla="*/ 0 h 9525"/>
              </a:gdLst>
              <a:ahLst/>
              <a:cxnLst>
                <a:cxn ang="0">
                  <a:pos x="connsiteX0" y="connsiteY0"/>
                </a:cxn>
                <a:cxn ang="0">
                  <a:pos x="connsiteX1" y="connsiteY1"/>
                </a:cxn>
              </a:cxnLst>
              <a:rect l="l" t="t" r="r" b="b"/>
              <a:pathLst>
                <a:path w="63853" h="9525">
                  <a:moveTo>
                    <a:pt x="0" y="0"/>
                  </a:moveTo>
                  <a:lnTo>
                    <a:pt x="63854"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1" name="Freeform: Shape 243">
              <a:extLst>
                <a:ext uri="{FF2B5EF4-FFF2-40B4-BE49-F238E27FC236}">
                  <a16:creationId xmlns:a16="http://schemas.microsoft.com/office/drawing/2014/main" id="{BFDF4AC6-16A9-4B62-B6A7-39437DCEA5B0}"/>
                </a:ext>
              </a:extLst>
            </p:cNvPr>
            <p:cNvSpPr/>
            <p:nvPr/>
          </p:nvSpPr>
          <p:spPr>
            <a:xfrm>
              <a:off x="4166275" y="1952625"/>
              <a:ext cx="3892112" cy="2919088"/>
            </a:xfrm>
            <a:custGeom>
              <a:avLst/>
              <a:gdLst>
                <a:gd name="connsiteX0" fmla="*/ 3892113 w 3892112"/>
                <a:gd name="connsiteY0" fmla="*/ 2919089 h 2919088"/>
                <a:gd name="connsiteX1" fmla="*/ 1909103 w 3892112"/>
                <a:gd name="connsiteY1" fmla="*/ 2919089 h 2919088"/>
                <a:gd name="connsiteX2" fmla="*/ 1909103 w 3892112"/>
                <a:gd name="connsiteY2" fmla="*/ 2882132 h 2919088"/>
                <a:gd name="connsiteX3" fmla="*/ 632263 w 3892112"/>
                <a:gd name="connsiteY3" fmla="*/ 2882132 h 2919088"/>
                <a:gd name="connsiteX4" fmla="*/ 632263 w 3892112"/>
                <a:gd name="connsiteY4" fmla="*/ 2816447 h 2919088"/>
                <a:gd name="connsiteX5" fmla="*/ 603524 w 3892112"/>
                <a:gd name="connsiteY5" fmla="*/ 2816447 h 2919088"/>
                <a:gd name="connsiteX6" fmla="*/ 603524 w 3892112"/>
                <a:gd name="connsiteY6" fmla="*/ 2746648 h 2919088"/>
                <a:gd name="connsiteX7" fmla="*/ 582996 w 3892112"/>
                <a:gd name="connsiteY7" fmla="*/ 2746648 h 2919088"/>
                <a:gd name="connsiteX8" fmla="*/ 582996 w 3892112"/>
                <a:gd name="connsiteY8" fmla="*/ 2701490 h 2919088"/>
                <a:gd name="connsiteX9" fmla="*/ 541940 w 3892112"/>
                <a:gd name="connsiteY9" fmla="*/ 2701490 h 2919088"/>
                <a:gd name="connsiteX10" fmla="*/ 541940 w 3892112"/>
                <a:gd name="connsiteY10" fmla="*/ 2615270 h 2919088"/>
                <a:gd name="connsiteX11" fmla="*/ 509095 w 3892112"/>
                <a:gd name="connsiteY11" fmla="*/ 2615270 h 2919088"/>
                <a:gd name="connsiteX12" fmla="*/ 509095 w 3892112"/>
                <a:gd name="connsiteY12" fmla="*/ 2553681 h 2919088"/>
                <a:gd name="connsiteX13" fmla="*/ 451616 w 3892112"/>
                <a:gd name="connsiteY13" fmla="*/ 2553681 h 2919088"/>
                <a:gd name="connsiteX14" fmla="*/ 451616 w 3892112"/>
                <a:gd name="connsiteY14" fmla="*/ 2508523 h 2919088"/>
                <a:gd name="connsiteX15" fmla="*/ 394138 w 3892112"/>
                <a:gd name="connsiteY15" fmla="*/ 2508523 h 2919088"/>
                <a:gd name="connsiteX16" fmla="*/ 394138 w 3892112"/>
                <a:gd name="connsiteY16" fmla="*/ 2487997 h 2919088"/>
                <a:gd name="connsiteX17" fmla="*/ 324342 w 3892112"/>
                <a:gd name="connsiteY17" fmla="*/ 2487997 h 2919088"/>
                <a:gd name="connsiteX18" fmla="*/ 324342 w 3892112"/>
                <a:gd name="connsiteY18" fmla="*/ 2434619 h 2919088"/>
                <a:gd name="connsiteX19" fmla="*/ 291498 w 3892112"/>
                <a:gd name="connsiteY19" fmla="*/ 2434619 h 2919088"/>
                <a:gd name="connsiteX20" fmla="*/ 291498 w 3892112"/>
                <a:gd name="connsiteY20" fmla="*/ 2377145 h 2919088"/>
                <a:gd name="connsiteX21" fmla="*/ 262758 w 3892112"/>
                <a:gd name="connsiteY21" fmla="*/ 2377145 h 2919088"/>
                <a:gd name="connsiteX22" fmla="*/ 262758 w 3892112"/>
                <a:gd name="connsiteY22" fmla="*/ 2327882 h 2919088"/>
                <a:gd name="connsiteX23" fmla="*/ 234020 w 3892112"/>
                <a:gd name="connsiteY23" fmla="*/ 2327882 h 2919088"/>
                <a:gd name="connsiteX24" fmla="*/ 234020 w 3892112"/>
                <a:gd name="connsiteY24" fmla="*/ 2270398 h 2919088"/>
                <a:gd name="connsiteX25" fmla="*/ 184752 w 3892112"/>
                <a:gd name="connsiteY25" fmla="*/ 2270398 h 2919088"/>
                <a:gd name="connsiteX26" fmla="*/ 184752 w 3892112"/>
                <a:gd name="connsiteY26" fmla="*/ 2192388 h 2919088"/>
                <a:gd name="connsiteX27" fmla="*/ 151907 w 3892112"/>
                <a:gd name="connsiteY27" fmla="*/ 2192388 h 2919088"/>
                <a:gd name="connsiteX28" fmla="*/ 151907 w 3892112"/>
                <a:gd name="connsiteY28" fmla="*/ 2102072 h 2919088"/>
                <a:gd name="connsiteX29" fmla="*/ 135485 w 3892112"/>
                <a:gd name="connsiteY29" fmla="*/ 2102072 h 2919088"/>
                <a:gd name="connsiteX30" fmla="*/ 135485 w 3892112"/>
                <a:gd name="connsiteY30" fmla="*/ 1958369 h 2919088"/>
                <a:gd name="connsiteX31" fmla="*/ 102640 w 3892112"/>
                <a:gd name="connsiteY31" fmla="*/ 1958369 h 2919088"/>
                <a:gd name="connsiteX32" fmla="*/ 102640 w 3892112"/>
                <a:gd name="connsiteY32" fmla="*/ 1728464 h 2919088"/>
                <a:gd name="connsiteX33" fmla="*/ 65690 w 3892112"/>
                <a:gd name="connsiteY33" fmla="*/ 1728464 h 2919088"/>
                <a:gd name="connsiteX34" fmla="*/ 65690 w 3892112"/>
                <a:gd name="connsiteY34" fmla="*/ 1490339 h 2919088"/>
                <a:gd name="connsiteX35" fmla="*/ 41056 w 3892112"/>
                <a:gd name="connsiteY35" fmla="*/ 1490339 h 2919088"/>
                <a:gd name="connsiteX36" fmla="*/ 41056 w 3892112"/>
                <a:gd name="connsiteY36" fmla="*/ 1358951 h 2919088"/>
                <a:gd name="connsiteX37" fmla="*/ 28739 w 3892112"/>
                <a:gd name="connsiteY37" fmla="*/ 1358951 h 2919088"/>
                <a:gd name="connsiteX38" fmla="*/ 28739 w 3892112"/>
                <a:gd name="connsiteY38" fmla="*/ 1186520 h 2919088"/>
                <a:gd name="connsiteX39" fmla="*/ 20528 w 3892112"/>
                <a:gd name="connsiteY39" fmla="*/ 1186520 h 2919088"/>
                <a:gd name="connsiteX40" fmla="*/ 20528 w 3892112"/>
                <a:gd name="connsiteY40" fmla="*/ 632263 h 2919088"/>
                <a:gd name="connsiteX41" fmla="*/ 0 w 3892112"/>
                <a:gd name="connsiteY41" fmla="*/ 632263 h 2919088"/>
                <a:gd name="connsiteX42" fmla="*/ 0 w 3892112"/>
                <a:gd name="connsiteY42" fmla="*/ 0 h 2919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92112" h="2919088">
                  <a:moveTo>
                    <a:pt x="3892113" y="2919089"/>
                  </a:moveTo>
                  <a:lnTo>
                    <a:pt x="1909103" y="2919089"/>
                  </a:lnTo>
                  <a:lnTo>
                    <a:pt x="1909103" y="2882132"/>
                  </a:lnTo>
                  <a:lnTo>
                    <a:pt x="632263" y="2882132"/>
                  </a:lnTo>
                  <a:lnTo>
                    <a:pt x="632263" y="2816447"/>
                  </a:lnTo>
                  <a:lnTo>
                    <a:pt x="603524" y="2816447"/>
                  </a:lnTo>
                  <a:lnTo>
                    <a:pt x="603524" y="2746648"/>
                  </a:lnTo>
                  <a:lnTo>
                    <a:pt x="582996" y="2746648"/>
                  </a:lnTo>
                  <a:lnTo>
                    <a:pt x="582996" y="2701490"/>
                  </a:lnTo>
                  <a:lnTo>
                    <a:pt x="541940" y="2701490"/>
                  </a:lnTo>
                  <a:lnTo>
                    <a:pt x="541940" y="2615270"/>
                  </a:lnTo>
                  <a:lnTo>
                    <a:pt x="509095" y="2615270"/>
                  </a:lnTo>
                  <a:lnTo>
                    <a:pt x="509095" y="2553681"/>
                  </a:lnTo>
                  <a:lnTo>
                    <a:pt x="451616" y="2553681"/>
                  </a:lnTo>
                  <a:lnTo>
                    <a:pt x="451616" y="2508523"/>
                  </a:lnTo>
                  <a:lnTo>
                    <a:pt x="394138" y="2508523"/>
                  </a:lnTo>
                  <a:lnTo>
                    <a:pt x="394138" y="2487997"/>
                  </a:lnTo>
                  <a:lnTo>
                    <a:pt x="324342" y="2487997"/>
                  </a:lnTo>
                  <a:lnTo>
                    <a:pt x="324342" y="2434619"/>
                  </a:lnTo>
                  <a:lnTo>
                    <a:pt x="291498" y="2434619"/>
                  </a:lnTo>
                  <a:lnTo>
                    <a:pt x="291498" y="2377145"/>
                  </a:lnTo>
                  <a:lnTo>
                    <a:pt x="262758" y="2377145"/>
                  </a:lnTo>
                  <a:lnTo>
                    <a:pt x="262758" y="2327882"/>
                  </a:lnTo>
                  <a:lnTo>
                    <a:pt x="234020" y="2327882"/>
                  </a:lnTo>
                  <a:lnTo>
                    <a:pt x="234020" y="2270398"/>
                  </a:lnTo>
                  <a:lnTo>
                    <a:pt x="184752" y="2270398"/>
                  </a:lnTo>
                  <a:lnTo>
                    <a:pt x="184752" y="2192388"/>
                  </a:lnTo>
                  <a:lnTo>
                    <a:pt x="151907" y="2192388"/>
                  </a:lnTo>
                  <a:lnTo>
                    <a:pt x="151907" y="2102072"/>
                  </a:lnTo>
                  <a:lnTo>
                    <a:pt x="135485" y="2102072"/>
                  </a:lnTo>
                  <a:lnTo>
                    <a:pt x="135485" y="1958369"/>
                  </a:lnTo>
                  <a:lnTo>
                    <a:pt x="102640" y="1958369"/>
                  </a:lnTo>
                  <a:lnTo>
                    <a:pt x="102640" y="1728464"/>
                  </a:lnTo>
                  <a:lnTo>
                    <a:pt x="65690" y="1728464"/>
                  </a:lnTo>
                  <a:lnTo>
                    <a:pt x="65690" y="1490339"/>
                  </a:lnTo>
                  <a:lnTo>
                    <a:pt x="41056" y="1490339"/>
                  </a:lnTo>
                  <a:lnTo>
                    <a:pt x="41056" y="1358951"/>
                  </a:lnTo>
                  <a:lnTo>
                    <a:pt x="28739" y="1358951"/>
                  </a:lnTo>
                  <a:lnTo>
                    <a:pt x="28739" y="1186520"/>
                  </a:lnTo>
                  <a:lnTo>
                    <a:pt x="20528" y="1186520"/>
                  </a:lnTo>
                  <a:lnTo>
                    <a:pt x="20528" y="632263"/>
                  </a:lnTo>
                  <a:lnTo>
                    <a:pt x="0" y="632263"/>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2" name="Freeform: Shape 244">
              <a:extLst>
                <a:ext uri="{FF2B5EF4-FFF2-40B4-BE49-F238E27FC236}">
                  <a16:creationId xmlns:a16="http://schemas.microsoft.com/office/drawing/2014/main" id="{29A530BC-5256-47B5-83CC-A0CAA45FB6A3}"/>
                </a:ext>
              </a:extLst>
            </p:cNvPr>
            <p:cNvSpPr/>
            <p:nvPr/>
          </p:nvSpPr>
          <p:spPr>
            <a:xfrm>
              <a:off x="8018373" y="4829698"/>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3" name="Freeform: Shape 245">
              <a:extLst>
                <a:ext uri="{FF2B5EF4-FFF2-40B4-BE49-F238E27FC236}">
                  <a16:creationId xmlns:a16="http://schemas.microsoft.com/office/drawing/2014/main" id="{8B617AB8-B7CD-4CFD-BBCC-4EF9B3687783}"/>
                </a:ext>
              </a:extLst>
            </p:cNvPr>
            <p:cNvSpPr/>
            <p:nvPr/>
          </p:nvSpPr>
          <p:spPr>
            <a:xfrm>
              <a:off x="4798921" y="4791598"/>
              <a:ext cx="9525" cy="71999"/>
            </a:xfrm>
            <a:custGeom>
              <a:avLst/>
              <a:gdLst>
                <a:gd name="connsiteX0" fmla="*/ 0 w 9525"/>
                <a:gd name="connsiteY0" fmla="*/ 72000 h 71999"/>
                <a:gd name="connsiteX1" fmla="*/ 0 w 9525"/>
                <a:gd name="connsiteY1" fmla="*/ 0 h 71999"/>
              </a:gdLst>
              <a:ahLst/>
              <a:cxnLst>
                <a:cxn ang="0">
                  <a:pos x="connsiteX0" y="connsiteY0"/>
                </a:cxn>
                <a:cxn ang="0">
                  <a:pos x="connsiteX1" y="connsiteY1"/>
                </a:cxn>
              </a:cxnLst>
              <a:rect l="l" t="t" r="r" b="b"/>
              <a:pathLst>
                <a:path w="9525" h="71999">
                  <a:moveTo>
                    <a:pt x="0" y="72000"/>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4" name="Freeform: Shape 246">
              <a:extLst>
                <a:ext uri="{FF2B5EF4-FFF2-40B4-BE49-F238E27FC236}">
                  <a16:creationId xmlns:a16="http://schemas.microsoft.com/office/drawing/2014/main" id="{D04B9DC6-7E85-4495-9941-604C22DFC31B}"/>
                </a:ext>
              </a:extLst>
            </p:cNvPr>
            <p:cNvSpPr/>
            <p:nvPr/>
          </p:nvSpPr>
          <p:spPr>
            <a:xfrm>
              <a:off x="4861752" y="4797142"/>
              <a:ext cx="9525" cy="71475"/>
            </a:xfrm>
            <a:custGeom>
              <a:avLst/>
              <a:gdLst>
                <a:gd name="connsiteX0" fmla="*/ 0 w 9525"/>
                <a:gd name="connsiteY0" fmla="*/ 71476 h 71475"/>
                <a:gd name="connsiteX1" fmla="*/ 0 w 9525"/>
                <a:gd name="connsiteY1" fmla="*/ 0 h 71475"/>
              </a:gdLst>
              <a:ahLst/>
              <a:cxnLst>
                <a:cxn ang="0">
                  <a:pos x="connsiteX0" y="connsiteY0"/>
                </a:cxn>
                <a:cxn ang="0">
                  <a:pos x="connsiteX1" y="connsiteY1"/>
                </a:cxn>
              </a:cxnLst>
              <a:rect l="l" t="t" r="r" b="b"/>
              <a:pathLst>
                <a:path w="9525" h="71475">
                  <a:moveTo>
                    <a:pt x="0" y="71476"/>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5" name="Freeform: Shape 247">
              <a:extLst>
                <a:ext uri="{FF2B5EF4-FFF2-40B4-BE49-F238E27FC236}">
                  <a16:creationId xmlns:a16="http://schemas.microsoft.com/office/drawing/2014/main" id="{57DE8537-21ED-4967-A233-481407F34F38}"/>
                </a:ext>
              </a:extLst>
            </p:cNvPr>
            <p:cNvSpPr/>
            <p:nvPr/>
          </p:nvSpPr>
          <p:spPr>
            <a:xfrm>
              <a:off x="4842702" y="4797142"/>
              <a:ext cx="9525" cy="71475"/>
            </a:xfrm>
            <a:custGeom>
              <a:avLst/>
              <a:gdLst>
                <a:gd name="connsiteX0" fmla="*/ 0 w 9525"/>
                <a:gd name="connsiteY0" fmla="*/ 71476 h 71475"/>
                <a:gd name="connsiteX1" fmla="*/ 0 w 9525"/>
                <a:gd name="connsiteY1" fmla="*/ 0 h 71475"/>
              </a:gdLst>
              <a:ahLst/>
              <a:cxnLst>
                <a:cxn ang="0">
                  <a:pos x="connsiteX0" y="connsiteY0"/>
                </a:cxn>
                <a:cxn ang="0">
                  <a:pos x="connsiteX1" y="connsiteY1"/>
                </a:cxn>
              </a:cxnLst>
              <a:rect l="l" t="t" r="r" b="b"/>
              <a:pathLst>
                <a:path w="9525" h="71475">
                  <a:moveTo>
                    <a:pt x="0" y="71476"/>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6" name="Freeform: Shape 248">
              <a:extLst>
                <a:ext uri="{FF2B5EF4-FFF2-40B4-BE49-F238E27FC236}">
                  <a16:creationId xmlns:a16="http://schemas.microsoft.com/office/drawing/2014/main" id="{7DFAEEA7-ADD9-4137-9D30-506C00D71F41}"/>
                </a:ext>
              </a:extLst>
            </p:cNvPr>
            <p:cNvSpPr/>
            <p:nvPr/>
          </p:nvSpPr>
          <p:spPr>
            <a:xfrm>
              <a:off x="4823652" y="4797142"/>
              <a:ext cx="9525" cy="71475"/>
            </a:xfrm>
            <a:custGeom>
              <a:avLst/>
              <a:gdLst>
                <a:gd name="connsiteX0" fmla="*/ 0 w 9525"/>
                <a:gd name="connsiteY0" fmla="*/ 71476 h 71475"/>
                <a:gd name="connsiteX1" fmla="*/ 0 w 9525"/>
                <a:gd name="connsiteY1" fmla="*/ 0 h 71475"/>
              </a:gdLst>
              <a:ahLst/>
              <a:cxnLst>
                <a:cxn ang="0">
                  <a:pos x="connsiteX0" y="connsiteY0"/>
                </a:cxn>
                <a:cxn ang="0">
                  <a:pos x="connsiteX1" y="connsiteY1"/>
                </a:cxn>
              </a:cxnLst>
              <a:rect l="l" t="t" r="r" b="b"/>
              <a:pathLst>
                <a:path w="9525" h="71475">
                  <a:moveTo>
                    <a:pt x="0" y="71476"/>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47" name="Freeform: Shape 249">
              <a:extLst>
                <a:ext uri="{FF2B5EF4-FFF2-40B4-BE49-F238E27FC236}">
                  <a16:creationId xmlns:a16="http://schemas.microsoft.com/office/drawing/2014/main" id="{4CE0DB3C-F13D-4702-99C2-6F45DD661869}"/>
                </a:ext>
              </a:extLst>
            </p:cNvPr>
            <p:cNvSpPr/>
            <p:nvPr/>
          </p:nvSpPr>
          <p:spPr>
            <a:xfrm>
              <a:off x="4804602" y="4797142"/>
              <a:ext cx="9525" cy="71475"/>
            </a:xfrm>
            <a:custGeom>
              <a:avLst/>
              <a:gdLst>
                <a:gd name="connsiteX0" fmla="*/ 0 w 9525"/>
                <a:gd name="connsiteY0" fmla="*/ 71476 h 71475"/>
                <a:gd name="connsiteX1" fmla="*/ 0 w 9525"/>
                <a:gd name="connsiteY1" fmla="*/ 0 h 71475"/>
              </a:gdLst>
              <a:ahLst/>
              <a:cxnLst>
                <a:cxn ang="0">
                  <a:pos x="connsiteX0" y="connsiteY0"/>
                </a:cxn>
                <a:cxn ang="0">
                  <a:pos x="connsiteX1" y="connsiteY1"/>
                </a:cxn>
              </a:cxnLst>
              <a:rect l="l" t="t" r="r" b="b"/>
              <a:pathLst>
                <a:path w="9525" h="71475">
                  <a:moveTo>
                    <a:pt x="0" y="71476"/>
                  </a:move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48" name="Group 147">
            <a:extLst>
              <a:ext uri="{FF2B5EF4-FFF2-40B4-BE49-F238E27FC236}">
                <a16:creationId xmlns:a16="http://schemas.microsoft.com/office/drawing/2014/main" id="{4CBC7D6E-7E00-49BD-8D4E-E639E01F75E4}"/>
              </a:ext>
            </a:extLst>
          </p:cNvPr>
          <p:cNvGrpSpPr/>
          <p:nvPr/>
        </p:nvGrpSpPr>
        <p:grpSpPr>
          <a:xfrm>
            <a:off x="1904181" y="2004061"/>
            <a:ext cx="3586479" cy="2274064"/>
            <a:chOff x="3881437" y="2031403"/>
            <a:chExt cx="4432792" cy="2798266"/>
          </a:xfrm>
        </p:grpSpPr>
        <p:sp>
          <p:nvSpPr>
            <p:cNvPr id="149" name="Freeform: Shape 45">
              <a:extLst>
                <a:ext uri="{FF2B5EF4-FFF2-40B4-BE49-F238E27FC236}">
                  <a16:creationId xmlns:a16="http://schemas.microsoft.com/office/drawing/2014/main" id="{92E7A8CA-D94F-4656-A36E-EF83550666FA}"/>
                </a:ext>
              </a:extLst>
            </p:cNvPr>
            <p:cNvSpPr/>
            <p:nvPr/>
          </p:nvSpPr>
          <p:spPr>
            <a:xfrm>
              <a:off x="3917437" y="2033504"/>
              <a:ext cx="4396792" cy="2751893"/>
            </a:xfrm>
            <a:custGeom>
              <a:avLst/>
              <a:gdLst>
                <a:gd name="connsiteX0" fmla="*/ 4396792 w 4396792"/>
                <a:gd name="connsiteY0" fmla="*/ 2751894 h 2751893"/>
                <a:gd name="connsiteX1" fmla="*/ 678229 w 4396792"/>
                <a:gd name="connsiteY1" fmla="*/ 2751894 h 2751893"/>
                <a:gd name="connsiteX2" fmla="*/ 678229 w 4396792"/>
                <a:gd name="connsiteY2" fmla="*/ 2716814 h 2751893"/>
                <a:gd name="connsiteX3" fmla="*/ 662638 w 4396792"/>
                <a:gd name="connsiteY3" fmla="*/ 2716814 h 2751893"/>
                <a:gd name="connsiteX4" fmla="*/ 662638 w 4396792"/>
                <a:gd name="connsiteY4" fmla="*/ 2685629 h 2751893"/>
                <a:gd name="connsiteX5" fmla="*/ 631455 w 4396792"/>
                <a:gd name="connsiteY5" fmla="*/ 2685629 h 2751893"/>
                <a:gd name="connsiteX6" fmla="*/ 631455 w 4396792"/>
                <a:gd name="connsiteY6" fmla="*/ 2631060 h 2751893"/>
                <a:gd name="connsiteX7" fmla="*/ 592476 w 4396792"/>
                <a:gd name="connsiteY7" fmla="*/ 2631060 h 2751893"/>
                <a:gd name="connsiteX8" fmla="*/ 592476 w 4396792"/>
                <a:gd name="connsiteY8" fmla="*/ 2572595 h 2751893"/>
                <a:gd name="connsiteX9" fmla="*/ 565190 w 4396792"/>
                <a:gd name="connsiteY9" fmla="*/ 2572595 h 2751893"/>
                <a:gd name="connsiteX10" fmla="*/ 565190 w 4396792"/>
                <a:gd name="connsiteY10" fmla="*/ 2506330 h 2751893"/>
                <a:gd name="connsiteX11" fmla="*/ 448255 w 4396792"/>
                <a:gd name="connsiteY11" fmla="*/ 2506330 h 2751893"/>
                <a:gd name="connsiteX12" fmla="*/ 448255 w 4396792"/>
                <a:gd name="connsiteY12" fmla="*/ 2451762 h 2751893"/>
                <a:gd name="connsiteX13" fmla="*/ 405378 w 4396792"/>
                <a:gd name="connsiteY13" fmla="*/ 2451762 h 2751893"/>
                <a:gd name="connsiteX14" fmla="*/ 405378 w 4396792"/>
                <a:gd name="connsiteY14" fmla="*/ 2408880 h 2751893"/>
                <a:gd name="connsiteX15" fmla="*/ 350808 w 4396792"/>
                <a:gd name="connsiteY15" fmla="*/ 2408880 h 2751893"/>
                <a:gd name="connsiteX16" fmla="*/ 350808 w 4396792"/>
                <a:gd name="connsiteY16" fmla="*/ 2338719 h 2751893"/>
                <a:gd name="connsiteX17" fmla="*/ 288442 w 4396792"/>
                <a:gd name="connsiteY17" fmla="*/ 2338719 h 2751893"/>
                <a:gd name="connsiteX18" fmla="*/ 288442 w 4396792"/>
                <a:gd name="connsiteY18" fmla="*/ 2249069 h 2751893"/>
                <a:gd name="connsiteX19" fmla="*/ 222178 w 4396792"/>
                <a:gd name="connsiteY19" fmla="*/ 2249069 h 2751893"/>
                <a:gd name="connsiteX20" fmla="*/ 222178 w 4396792"/>
                <a:gd name="connsiteY20" fmla="*/ 2112643 h 2751893"/>
                <a:gd name="connsiteX21" fmla="*/ 163711 w 4396792"/>
                <a:gd name="connsiteY21" fmla="*/ 2112643 h 2751893"/>
                <a:gd name="connsiteX22" fmla="*/ 163711 w 4396792"/>
                <a:gd name="connsiteY22" fmla="*/ 1898264 h 2751893"/>
                <a:gd name="connsiteX23" fmla="*/ 116936 w 4396792"/>
                <a:gd name="connsiteY23" fmla="*/ 1898264 h 2751893"/>
                <a:gd name="connsiteX24" fmla="*/ 116936 w 4396792"/>
                <a:gd name="connsiteY24" fmla="*/ 1633202 h 2751893"/>
                <a:gd name="connsiteX25" fmla="*/ 70162 w 4396792"/>
                <a:gd name="connsiteY25" fmla="*/ 1633202 h 2751893"/>
                <a:gd name="connsiteX26" fmla="*/ 70162 w 4396792"/>
                <a:gd name="connsiteY26" fmla="*/ 1375951 h 2751893"/>
                <a:gd name="connsiteX27" fmla="*/ 66263 w 4396792"/>
                <a:gd name="connsiteY27" fmla="*/ 1375951 h 2751893"/>
                <a:gd name="connsiteX28" fmla="*/ 66263 w 4396792"/>
                <a:gd name="connsiteY28" fmla="*/ 1103098 h 2751893"/>
                <a:gd name="connsiteX29" fmla="*/ 54570 w 4396792"/>
                <a:gd name="connsiteY29" fmla="*/ 1103098 h 2751893"/>
                <a:gd name="connsiteX30" fmla="*/ 54570 w 4396792"/>
                <a:gd name="connsiteY30" fmla="*/ 861429 h 2751893"/>
                <a:gd name="connsiteX31" fmla="*/ 11694 w 4396792"/>
                <a:gd name="connsiteY31" fmla="*/ 861429 h 2751893"/>
                <a:gd name="connsiteX32" fmla="*/ 11694 w 4396792"/>
                <a:gd name="connsiteY32" fmla="*/ 604169 h 2751893"/>
                <a:gd name="connsiteX33" fmla="*/ 0 w 4396792"/>
                <a:gd name="connsiteY33" fmla="*/ 604169 h 2751893"/>
                <a:gd name="connsiteX34" fmla="*/ 0 w 4396792"/>
                <a:gd name="connsiteY34" fmla="*/ 0 h 2751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96792" h="2751893">
                  <a:moveTo>
                    <a:pt x="4396792" y="2751894"/>
                  </a:moveTo>
                  <a:lnTo>
                    <a:pt x="678229" y="2751894"/>
                  </a:lnTo>
                  <a:lnTo>
                    <a:pt x="678229" y="2716814"/>
                  </a:lnTo>
                  <a:lnTo>
                    <a:pt x="662638" y="2716814"/>
                  </a:lnTo>
                  <a:lnTo>
                    <a:pt x="662638" y="2685629"/>
                  </a:lnTo>
                  <a:lnTo>
                    <a:pt x="631455" y="2685629"/>
                  </a:lnTo>
                  <a:lnTo>
                    <a:pt x="631455" y="2631060"/>
                  </a:lnTo>
                  <a:lnTo>
                    <a:pt x="592476" y="2631060"/>
                  </a:lnTo>
                  <a:lnTo>
                    <a:pt x="592476" y="2572595"/>
                  </a:lnTo>
                  <a:lnTo>
                    <a:pt x="565190" y="2572595"/>
                  </a:lnTo>
                  <a:lnTo>
                    <a:pt x="565190" y="2506330"/>
                  </a:lnTo>
                  <a:lnTo>
                    <a:pt x="448255" y="2506330"/>
                  </a:lnTo>
                  <a:lnTo>
                    <a:pt x="448255" y="2451762"/>
                  </a:lnTo>
                  <a:lnTo>
                    <a:pt x="405378" y="2451762"/>
                  </a:lnTo>
                  <a:lnTo>
                    <a:pt x="405378" y="2408880"/>
                  </a:lnTo>
                  <a:lnTo>
                    <a:pt x="350808" y="2408880"/>
                  </a:lnTo>
                  <a:lnTo>
                    <a:pt x="350808" y="2338719"/>
                  </a:lnTo>
                  <a:lnTo>
                    <a:pt x="288442" y="2338719"/>
                  </a:lnTo>
                  <a:lnTo>
                    <a:pt x="288442" y="2249069"/>
                  </a:lnTo>
                  <a:lnTo>
                    <a:pt x="222178" y="2249069"/>
                  </a:lnTo>
                  <a:lnTo>
                    <a:pt x="222178" y="2112643"/>
                  </a:lnTo>
                  <a:lnTo>
                    <a:pt x="163711" y="2112643"/>
                  </a:lnTo>
                  <a:lnTo>
                    <a:pt x="163711" y="1898264"/>
                  </a:lnTo>
                  <a:lnTo>
                    <a:pt x="116936" y="1898264"/>
                  </a:lnTo>
                  <a:lnTo>
                    <a:pt x="116936" y="1633202"/>
                  </a:lnTo>
                  <a:lnTo>
                    <a:pt x="70162" y="1633202"/>
                  </a:lnTo>
                  <a:lnTo>
                    <a:pt x="70162" y="1375951"/>
                  </a:lnTo>
                  <a:lnTo>
                    <a:pt x="66263" y="1375951"/>
                  </a:lnTo>
                  <a:lnTo>
                    <a:pt x="66263" y="1103098"/>
                  </a:lnTo>
                  <a:lnTo>
                    <a:pt x="54570" y="1103098"/>
                  </a:lnTo>
                  <a:lnTo>
                    <a:pt x="54570" y="861429"/>
                  </a:lnTo>
                  <a:lnTo>
                    <a:pt x="11694" y="861429"/>
                  </a:lnTo>
                  <a:lnTo>
                    <a:pt x="11694" y="604169"/>
                  </a:lnTo>
                  <a:lnTo>
                    <a:pt x="0" y="604169"/>
                  </a:lnTo>
                  <a:lnTo>
                    <a:pt x="0" y="0"/>
                  </a:lnTo>
                </a:path>
              </a:pathLst>
            </a:custGeom>
            <a:noFill/>
            <a:ln w="19050" cap="flat">
              <a:solidFill>
                <a:schemeClr val="accent2"/>
              </a:solidFill>
              <a:prstDash val="solid"/>
              <a:miter/>
            </a:ln>
          </p:spPr>
          <p:txBody>
            <a:bodyPr rtlCol="0" anchor="ctr"/>
            <a:lstStyle/>
            <a:p>
              <a:endParaRPr lang="en-GB"/>
            </a:p>
          </p:txBody>
        </p:sp>
        <p:sp>
          <p:nvSpPr>
            <p:cNvPr id="150" name="Freeform: Shape 46">
              <a:extLst>
                <a:ext uri="{FF2B5EF4-FFF2-40B4-BE49-F238E27FC236}">
                  <a16:creationId xmlns:a16="http://schemas.microsoft.com/office/drawing/2014/main" id="{08CC8246-CCE5-4A4C-AED3-AD5647E81B2B}"/>
                </a:ext>
              </a:extLst>
            </p:cNvPr>
            <p:cNvSpPr/>
            <p:nvPr/>
          </p:nvSpPr>
          <p:spPr>
            <a:xfrm>
              <a:off x="3881437" y="2031403"/>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51" name="Freeform: Shape 47">
              <a:extLst>
                <a:ext uri="{FF2B5EF4-FFF2-40B4-BE49-F238E27FC236}">
                  <a16:creationId xmlns:a16="http://schemas.microsoft.com/office/drawing/2014/main" id="{84B489DD-F0A8-471F-863F-F28EE28AFCB3}"/>
                </a:ext>
              </a:extLst>
            </p:cNvPr>
            <p:cNvSpPr/>
            <p:nvPr/>
          </p:nvSpPr>
          <p:spPr>
            <a:xfrm>
              <a:off x="3881437" y="222190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52" name="Freeform: Shape 48">
              <a:extLst>
                <a:ext uri="{FF2B5EF4-FFF2-40B4-BE49-F238E27FC236}">
                  <a16:creationId xmlns:a16="http://schemas.microsoft.com/office/drawing/2014/main" id="{B0F5B0A7-8478-43CB-9A4F-871CBC64C6A3}"/>
                </a:ext>
              </a:extLst>
            </p:cNvPr>
            <p:cNvSpPr/>
            <p:nvPr/>
          </p:nvSpPr>
          <p:spPr>
            <a:xfrm>
              <a:off x="3881437" y="222190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53" name="Freeform: Shape 49">
              <a:extLst>
                <a:ext uri="{FF2B5EF4-FFF2-40B4-BE49-F238E27FC236}">
                  <a16:creationId xmlns:a16="http://schemas.microsoft.com/office/drawing/2014/main" id="{054FE3EF-90C1-4350-85D4-785461FCB690}"/>
                </a:ext>
              </a:extLst>
            </p:cNvPr>
            <p:cNvSpPr/>
            <p:nvPr/>
          </p:nvSpPr>
          <p:spPr>
            <a:xfrm>
              <a:off x="3881437" y="229810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54" name="Freeform: Shape 50">
              <a:extLst>
                <a:ext uri="{FF2B5EF4-FFF2-40B4-BE49-F238E27FC236}">
                  <a16:creationId xmlns:a16="http://schemas.microsoft.com/office/drawing/2014/main" id="{1206231C-E9D8-41D1-83C6-16EF1C50D5E7}"/>
                </a:ext>
              </a:extLst>
            </p:cNvPr>
            <p:cNvSpPr/>
            <p:nvPr/>
          </p:nvSpPr>
          <p:spPr>
            <a:xfrm>
              <a:off x="3881437" y="2374306"/>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55" name="Freeform: Shape 51">
              <a:extLst>
                <a:ext uri="{FF2B5EF4-FFF2-40B4-BE49-F238E27FC236}">
                  <a16:creationId xmlns:a16="http://schemas.microsoft.com/office/drawing/2014/main" id="{B64AC2F4-2F63-492C-A820-81591A7F5037}"/>
                </a:ext>
              </a:extLst>
            </p:cNvPr>
            <p:cNvSpPr/>
            <p:nvPr/>
          </p:nvSpPr>
          <p:spPr>
            <a:xfrm>
              <a:off x="3881437" y="2469556"/>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56" name="Freeform: Shape 52">
              <a:extLst>
                <a:ext uri="{FF2B5EF4-FFF2-40B4-BE49-F238E27FC236}">
                  <a16:creationId xmlns:a16="http://schemas.microsoft.com/office/drawing/2014/main" id="{5B633B96-B36E-422B-BC78-164AD5893395}"/>
                </a:ext>
              </a:extLst>
            </p:cNvPr>
            <p:cNvSpPr/>
            <p:nvPr/>
          </p:nvSpPr>
          <p:spPr>
            <a:xfrm>
              <a:off x="3881437" y="2545757"/>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57" name="Freeform: Shape 53">
              <a:extLst>
                <a:ext uri="{FF2B5EF4-FFF2-40B4-BE49-F238E27FC236}">
                  <a16:creationId xmlns:a16="http://schemas.microsoft.com/office/drawing/2014/main" id="{5A77CA0B-E9FA-4A45-9320-180A2347F46D}"/>
                </a:ext>
              </a:extLst>
            </p:cNvPr>
            <p:cNvSpPr/>
            <p:nvPr/>
          </p:nvSpPr>
          <p:spPr>
            <a:xfrm>
              <a:off x="3881437" y="2641007"/>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58" name="Freeform: Shape 54">
              <a:extLst>
                <a:ext uri="{FF2B5EF4-FFF2-40B4-BE49-F238E27FC236}">
                  <a16:creationId xmlns:a16="http://schemas.microsoft.com/office/drawing/2014/main" id="{329790A8-A429-4814-89FE-24483E97306C}"/>
                </a:ext>
              </a:extLst>
            </p:cNvPr>
            <p:cNvSpPr/>
            <p:nvPr/>
          </p:nvSpPr>
          <p:spPr>
            <a:xfrm>
              <a:off x="3900487" y="2717208"/>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59" name="Freeform: Shape 55">
              <a:extLst>
                <a:ext uri="{FF2B5EF4-FFF2-40B4-BE49-F238E27FC236}">
                  <a16:creationId xmlns:a16="http://schemas.microsoft.com/office/drawing/2014/main" id="{00CC1C22-6E0D-4A5B-B6D7-AFE3CCB1821D}"/>
                </a:ext>
              </a:extLst>
            </p:cNvPr>
            <p:cNvSpPr/>
            <p:nvPr/>
          </p:nvSpPr>
          <p:spPr>
            <a:xfrm>
              <a:off x="3900487" y="2793408"/>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60" name="Freeform: Shape 56">
              <a:extLst>
                <a:ext uri="{FF2B5EF4-FFF2-40B4-BE49-F238E27FC236}">
                  <a16:creationId xmlns:a16="http://schemas.microsoft.com/office/drawing/2014/main" id="{BBF04916-CC27-45AC-9193-5822C43F807A}"/>
                </a:ext>
              </a:extLst>
            </p:cNvPr>
            <p:cNvSpPr/>
            <p:nvPr/>
          </p:nvSpPr>
          <p:spPr>
            <a:xfrm>
              <a:off x="3900487" y="2869609"/>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61" name="Freeform: Shape 57">
              <a:extLst>
                <a:ext uri="{FF2B5EF4-FFF2-40B4-BE49-F238E27FC236}">
                  <a16:creationId xmlns:a16="http://schemas.microsoft.com/office/drawing/2014/main" id="{6116450D-B86C-418E-ABE4-4493DE11B4E2}"/>
                </a:ext>
              </a:extLst>
            </p:cNvPr>
            <p:cNvSpPr/>
            <p:nvPr/>
          </p:nvSpPr>
          <p:spPr>
            <a:xfrm>
              <a:off x="3938587" y="2945809"/>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62" name="Freeform: Shape 58">
              <a:extLst>
                <a:ext uri="{FF2B5EF4-FFF2-40B4-BE49-F238E27FC236}">
                  <a16:creationId xmlns:a16="http://schemas.microsoft.com/office/drawing/2014/main" id="{7B2DAFC0-EEC0-4467-9320-8CD1206E5E60}"/>
                </a:ext>
              </a:extLst>
            </p:cNvPr>
            <p:cNvSpPr/>
            <p:nvPr/>
          </p:nvSpPr>
          <p:spPr>
            <a:xfrm>
              <a:off x="3938587" y="3002956"/>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63" name="Freeform: Shape 59">
              <a:extLst>
                <a:ext uri="{FF2B5EF4-FFF2-40B4-BE49-F238E27FC236}">
                  <a16:creationId xmlns:a16="http://schemas.microsoft.com/office/drawing/2014/main" id="{FE980150-3077-42E8-89A0-BA74D747E8B6}"/>
                </a:ext>
              </a:extLst>
            </p:cNvPr>
            <p:cNvSpPr/>
            <p:nvPr/>
          </p:nvSpPr>
          <p:spPr>
            <a:xfrm>
              <a:off x="3938587" y="3079156"/>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64" name="Freeform: Shape 60">
              <a:extLst>
                <a:ext uri="{FF2B5EF4-FFF2-40B4-BE49-F238E27FC236}">
                  <a16:creationId xmlns:a16="http://schemas.microsoft.com/office/drawing/2014/main" id="{7951BC27-15A8-4509-92A0-3443FC888FDA}"/>
                </a:ext>
              </a:extLst>
            </p:cNvPr>
            <p:cNvSpPr/>
            <p:nvPr/>
          </p:nvSpPr>
          <p:spPr>
            <a:xfrm>
              <a:off x="3938587" y="3136306"/>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65" name="Freeform: Shape 61">
              <a:extLst>
                <a:ext uri="{FF2B5EF4-FFF2-40B4-BE49-F238E27FC236}">
                  <a16:creationId xmlns:a16="http://schemas.microsoft.com/office/drawing/2014/main" id="{2327E514-4A67-431E-9231-77928C7A7A55}"/>
                </a:ext>
              </a:extLst>
            </p:cNvPr>
            <p:cNvSpPr/>
            <p:nvPr/>
          </p:nvSpPr>
          <p:spPr>
            <a:xfrm>
              <a:off x="3957637" y="3174406"/>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66" name="Freeform: Shape 62">
              <a:extLst>
                <a:ext uri="{FF2B5EF4-FFF2-40B4-BE49-F238E27FC236}">
                  <a16:creationId xmlns:a16="http://schemas.microsoft.com/office/drawing/2014/main" id="{EDAEA35C-AF36-4640-B04A-A5A1C8BD0ABA}"/>
                </a:ext>
              </a:extLst>
            </p:cNvPr>
            <p:cNvSpPr/>
            <p:nvPr/>
          </p:nvSpPr>
          <p:spPr>
            <a:xfrm>
              <a:off x="3957637" y="32315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67" name="Freeform: Shape 63">
              <a:extLst>
                <a:ext uri="{FF2B5EF4-FFF2-40B4-BE49-F238E27FC236}">
                  <a16:creationId xmlns:a16="http://schemas.microsoft.com/office/drawing/2014/main" id="{60F1D191-9E61-49B9-B0A1-5892B7C82C2A}"/>
                </a:ext>
              </a:extLst>
            </p:cNvPr>
            <p:cNvSpPr/>
            <p:nvPr/>
          </p:nvSpPr>
          <p:spPr>
            <a:xfrm>
              <a:off x="3957637" y="32696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68" name="Freeform: Shape 64">
              <a:extLst>
                <a:ext uri="{FF2B5EF4-FFF2-40B4-BE49-F238E27FC236}">
                  <a16:creationId xmlns:a16="http://schemas.microsoft.com/office/drawing/2014/main" id="{18D81A1B-B4AF-4CF4-A2A9-D4336468DCA5}"/>
                </a:ext>
              </a:extLst>
            </p:cNvPr>
            <p:cNvSpPr/>
            <p:nvPr/>
          </p:nvSpPr>
          <p:spPr>
            <a:xfrm>
              <a:off x="3957637" y="33268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69" name="Freeform: Shape 65">
              <a:extLst>
                <a:ext uri="{FF2B5EF4-FFF2-40B4-BE49-F238E27FC236}">
                  <a16:creationId xmlns:a16="http://schemas.microsoft.com/office/drawing/2014/main" id="{7C12491C-B4F7-48A5-938B-C37E5A186539}"/>
                </a:ext>
              </a:extLst>
            </p:cNvPr>
            <p:cNvSpPr/>
            <p:nvPr/>
          </p:nvSpPr>
          <p:spPr>
            <a:xfrm>
              <a:off x="3957637" y="33839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70" name="Freeform: Shape 66">
              <a:extLst>
                <a:ext uri="{FF2B5EF4-FFF2-40B4-BE49-F238E27FC236}">
                  <a16:creationId xmlns:a16="http://schemas.microsoft.com/office/drawing/2014/main" id="{91BC2861-BDF1-4106-A984-5063D680C6E9}"/>
                </a:ext>
              </a:extLst>
            </p:cNvPr>
            <p:cNvSpPr/>
            <p:nvPr/>
          </p:nvSpPr>
          <p:spPr>
            <a:xfrm>
              <a:off x="3957637" y="34220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71" name="Freeform: Shape 67">
              <a:extLst>
                <a:ext uri="{FF2B5EF4-FFF2-40B4-BE49-F238E27FC236}">
                  <a16:creationId xmlns:a16="http://schemas.microsoft.com/office/drawing/2014/main" id="{6E46F0A5-323A-40AB-A9B1-BD664C23D025}"/>
                </a:ext>
              </a:extLst>
            </p:cNvPr>
            <p:cNvSpPr/>
            <p:nvPr/>
          </p:nvSpPr>
          <p:spPr>
            <a:xfrm>
              <a:off x="3957637" y="34411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72" name="Freeform: Shape 68">
              <a:extLst>
                <a:ext uri="{FF2B5EF4-FFF2-40B4-BE49-F238E27FC236}">
                  <a16:creationId xmlns:a16="http://schemas.microsoft.com/office/drawing/2014/main" id="{E88514A4-CA07-4623-A9AA-1A8A22839F9B}"/>
                </a:ext>
              </a:extLst>
            </p:cNvPr>
            <p:cNvSpPr/>
            <p:nvPr/>
          </p:nvSpPr>
          <p:spPr>
            <a:xfrm>
              <a:off x="3957637" y="34792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73" name="Freeform: Shape 69">
              <a:extLst>
                <a:ext uri="{FF2B5EF4-FFF2-40B4-BE49-F238E27FC236}">
                  <a16:creationId xmlns:a16="http://schemas.microsoft.com/office/drawing/2014/main" id="{F7C5B5D4-840F-4EE1-A111-F376CC8B67C5}"/>
                </a:ext>
              </a:extLst>
            </p:cNvPr>
            <p:cNvSpPr/>
            <p:nvPr/>
          </p:nvSpPr>
          <p:spPr>
            <a:xfrm>
              <a:off x="3957637" y="35173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74" name="Freeform: Shape 70">
              <a:extLst>
                <a:ext uri="{FF2B5EF4-FFF2-40B4-BE49-F238E27FC236}">
                  <a16:creationId xmlns:a16="http://schemas.microsoft.com/office/drawing/2014/main" id="{2A0A715F-6615-434F-9922-2E32C37D4EEB}"/>
                </a:ext>
              </a:extLst>
            </p:cNvPr>
            <p:cNvSpPr/>
            <p:nvPr/>
          </p:nvSpPr>
          <p:spPr>
            <a:xfrm>
              <a:off x="3957637" y="35554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75" name="Freeform: Shape 71">
              <a:extLst>
                <a:ext uri="{FF2B5EF4-FFF2-40B4-BE49-F238E27FC236}">
                  <a16:creationId xmlns:a16="http://schemas.microsoft.com/office/drawing/2014/main" id="{3A6AD31D-3F64-4396-B18F-36598BF8C067}"/>
                </a:ext>
              </a:extLst>
            </p:cNvPr>
            <p:cNvSpPr/>
            <p:nvPr/>
          </p:nvSpPr>
          <p:spPr>
            <a:xfrm>
              <a:off x="3957637" y="35744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76" name="Freeform: Shape 72">
              <a:extLst>
                <a:ext uri="{FF2B5EF4-FFF2-40B4-BE49-F238E27FC236}">
                  <a16:creationId xmlns:a16="http://schemas.microsoft.com/office/drawing/2014/main" id="{FF9051BE-861D-472A-A9BF-F5397389EC9C}"/>
                </a:ext>
              </a:extLst>
            </p:cNvPr>
            <p:cNvSpPr/>
            <p:nvPr/>
          </p:nvSpPr>
          <p:spPr>
            <a:xfrm>
              <a:off x="3957637" y="36125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77" name="Freeform: Shape 73">
              <a:extLst>
                <a:ext uri="{FF2B5EF4-FFF2-40B4-BE49-F238E27FC236}">
                  <a16:creationId xmlns:a16="http://schemas.microsoft.com/office/drawing/2014/main" id="{1DCB055D-F7EF-46DA-9D89-CB3F27F3E1BF}"/>
                </a:ext>
              </a:extLst>
            </p:cNvPr>
            <p:cNvSpPr/>
            <p:nvPr/>
          </p:nvSpPr>
          <p:spPr>
            <a:xfrm>
              <a:off x="3957637" y="36316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78" name="Freeform: Shape 74">
              <a:extLst>
                <a:ext uri="{FF2B5EF4-FFF2-40B4-BE49-F238E27FC236}">
                  <a16:creationId xmlns:a16="http://schemas.microsoft.com/office/drawing/2014/main" id="{785DBAF8-6238-475C-B6DE-ED8A1E593B32}"/>
                </a:ext>
              </a:extLst>
            </p:cNvPr>
            <p:cNvSpPr/>
            <p:nvPr/>
          </p:nvSpPr>
          <p:spPr>
            <a:xfrm>
              <a:off x="3957637" y="36697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79" name="Freeform: Shape 75">
              <a:extLst>
                <a:ext uri="{FF2B5EF4-FFF2-40B4-BE49-F238E27FC236}">
                  <a16:creationId xmlns:a16="http://schemas.microsoft.com/office/drawing/2014/main" id="{8E3E95DD-CD31-4CFC-9916-B172CD7E95D6}"/>
                </a:ext>
              </a:extLst>
            </p:cNvPr>
            <p:cNvSpPr/>
            <p:nvPr/>
          </p:nvSpPr>
          <p:spPr>
            <a:xfrm>
              <a:off x="3995737" y="36887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80" name="Freeform: Shape 76">
              <a:extLst>
                <a:ext uri="{FF2B5EF4-FFF2-40B4-BE49-F238E27FC236}">
                  <a16:creationId xmlns:a16="http://schemas.microsoft.com/office/drawing/2014/main" id="{D8AD4C1A-9621-44FF-975A-2D44C18A4D9E}"/>
                </a:ext>
              </a:extLst>
            </p:cNvPr>
            <p:cNvSpPr/>
            <p:nvPr/>
          </p:nvSpPr>
          <p:spPr>
            <a:xfrm>
              <a:off x="3995737" y="37268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81" name="Freeform: Shape 77">
              <a:extLst>
                <a:ext uri="{FF2B5EF4-FFF2-40B4-BE49-F238E27FC236}">
                  <a16:creationId xmlns:a16="http://schemas.microsoft.com/office/drawing/2014/main" id="{B6C18B5D-E01B-4D24-940A-B331DBC10FAF}"/>
                </a:ext>
              </a:extLst>
            </p:cNvPr>
            <p:cNvSpPr/>
            <p:nvPr/>
          </p:nvSpPr>
          <p:spPr>
            <a:xfrm>
              <a:off x="3995737" y="37649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82" name="Freeform: Shape 78">
              <a:extLst>
                <a:ext uri="{FF2B5EF4-FFF2-40B4-BE49-F238E27FC236}">
                  <a16:creationId xmlns:a16="http://schemas.microsoft.com/office/drawing/2014/main" id="{3FB37E7C-5AB8-4A81-A2A0-020D35B8D9B5}"/>
                </a:ext>
              </a:extLst>
            </p:cNvPr>
            <p:cNvSpPr/>
            <p:nvPr/>
          </p:nvSpPr>
          <p:spPr>
            <a:xfrm>
              <a:off x="3995737" y="38030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83" name="Freeform: Shape 79">
              <a:extLst>
                <a:ext uri="{FF2B5EF4-FFF2-40B4-BE49-F238E27FC236}">
                  <a16:creationId xmlns:a16="http://schemas.microsoft.com/office/drawing/2014/main" id="{F6103417-70A5-427E-8F65-36A74BCBA978}"/>
                </a:ext>
              </a:extLst>
            </p:cNvPr>
            <p:cNvSpPr/>
            <p:nvPr/>
          </p:nvSpPr>
          <p:spPr>
            <a:xfrm>
              <a:off x="3995737" y="38411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84" name="Freeform: Shape 80">
              <a:extLst>
                <a:ext uri="{FF2B5EF4-FFF2-40B4-BE49-F238E27FC236}">
                  <a16:creationId xmlns:a16="http://schemas.microsoft.com/office/drawing/2014/main" id="{EB0453AA-2B30-4E36-BC5E-FF353E8B9BBF}"/>
                </a:ext>
              </a:extLst>
            </p:cNvPr>
            <p:cNvSpPr/>
            <p:nvPr/>
          </p:nvSpPr>
          <p:spPr>
            <a:xfrm>
              <a:off x="3995737" y="38792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85" name="Freeform: Shape 81">
              <a:extLst>
                <a:ext uri="{FF2B5EF4-FFF2-40B4-BE49-F238E27FC236}">
                  <a16:creationId xmlns:a16="http://schemas.microsoft.com/office/drawing/2014/main" id="{4059DCC2-8E40-4D8D-9C79-A5791AC7FD74}"/>
                </a:ext>
              </a:extLst>
            </p:cNvPr>
            <p:cNvSpPr/>
            <p:nvPr/>
          </p:nvSpPr>
          <p:spPr>
            <a:xfrm>
              <a:off x="3995737" y="39173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86" name="Freeform: Shape 82">
              <a:extLst>
                <a:ext uri="{FF2B5EF4-FFF2-40B4-BE49-F238E27FC236}">
                  <a16:creationId xmlns:a16="http://schemas.microsoft.com/office/drawing/2014/main" id="{CED14681-DF26-4FC5-B7B7-7D3492B92D3D}"/>
                </a:ext>
              </a:extLst>
            </p:cNvPr>
            <p:cNvSpPr/>
            <p:nvPr/>
          </p:nvSpPr>
          <p:spPr>
            <a:xfrm>
              <a:off x="4033837" y="39364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87" name="Freeform: Shape 83">
              <a:extLst>
                <a:ext uri="{FF2B5EF4-FFF2-40B4-BE49-F238E27FC236}">
                  <a16:creationId xmlns:a16="http://schemas.microsoft.com/office/drawing/2014/main" id="{D78D4A16-8B30-486E-A7FE-4038E8E05E92}"/>
                </a:ext>
              </a:extLst>
            </p:cNvPr>
            <p:cNvSpPr/>
            <p:nvPr/>
          </p:nvSpPr>
          <p:spPr>
            <a:xfrm>
              <a:off x="4033837" y="39745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88" name="Freeform: Shape 84">
              <a:extLst>
                <a:ext uri="{FF2B5EF4-FFF2-40B4-BE49-F238E27FC236}">
                  <a16:creationId xmlns:a16="http://schemas.microsoft.com/office/drawing/2014/main" id="{F5992119-6ADA-4D75-8C0B-6FD4756A3027}"/>
                </a:ext>
              </a:extLst>
            </p:cNvPr>
            <p:cNvSpPr/>
            <p:nvPr/>
          </p:nvSpPr>
          <p:spPr>
            <a:xfrm>
              <a:off x="4033837" y="40126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89" name="Freeform: Shape 85">
              <a:extLst>
                <a:ext uri="{FF2B5EF4-FFF2-40B4-BE49-F238E27FC236}">
                  <a16:creationId xmlns:a16="http://schemas.microsoft.com/office/drawing/2014/main" id="{EF076585-0B47-4823-88FB-63E8E0E5B5CD}"/>
                </a:ext>
              </a:extLst>
            </p:cNvPr>
            <p:cNvSpPr/>
            <p:nvPr/>
          </p:nvSpPr>
          <p:spPr>
            <a:xfrm>
              <a:off x="4033837" y="40507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90" name="Freeform: Shape 86">
              <a:extLst>
                <a:ext uri="{FF2B5EF4-FFF2-40B4-BE49-F238E27FC236}">
                  <a16:creationId xmlns:a16="http://schemas.microsoft.com/office/drawing/2014/main" id="{02F921E6-9B50-46EA-8AFF-C4BD790BF0C0}"/>
                </a:ext>
              </a:extLst>
            </p:cNvPr>
            <p:cNvSpPr/>
            <p:nvPr/>
          </p:nvSpPr>
          <p:spPr>
            <a:xfrm>
              <a:off x="4033837" y="40888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91" name="Freeform: Shape 87">
              <a:extLst>
                <a:ext uri="{FF2B5EF4-FFF2-40B4-BE49-F238E27FC236}">
                  <a16:creationId xmlns:a16="http://schemas.microsoft.com/office/drawing/2014/main" id="{E6F56517-87D6-4EE9-BB35-167D6D0B6C49}"/>
                </a:ext>
              </a:extLst>
            </p:cNvPr>
            <p:cNvSpPr/>
            <p:nvPr/>
          </p:nvSpPr>
          <p:spPr>
            <a:xfrm>
              <a:off x="4033837" y="40888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92" name="Freeform: Shape 88">
              <a:extLst>
                <a:ext uri="{FF2B5EF4-FFF2-40B4-BE49-F238E27FC236}">
                  <a16:creationId xmlns:a16="http://schemas.microsoft.com/office/drawing/2014/main" id="{E16E25E4-9559-4150-B289-51727FA06AB2}"/>
                </a:ext>
              </a:extLst>
            </p:cNvPr>
            <p:cNvSpPr/>
            <p:nvPr/>
          </p:nvSpPr>
          <p:spPr>
            <a:xfrm>
              <a:off x="4033837" y="41078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93" name="Freeform: Shape 89">
              <a:extLst>
                <a:ext uri="{FF2B5EF4-FFF2-40B4-BE49-F238E27FC236}">
                  <a16:creationId xmlns:a16="http://schemas.microsoft.com/office/drawing/2014/main" id="{61DE5C42-F776-427E-A0D8-2BB55C3520F3}"/>
                </a:ext>
              </a:extLst>
            </p:cNvPr>
            <p:cNvSpPr/>
            <p:nvPr/>
          </p:nvSpPr>
          <p:spPr>
            <a:xfrm>
              <a:off x="4033837" y="41269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94" name="Freeform: Shape 90">
              <a:extLst>
                <a:ext uri="{FF2B5EF4-FFF2-40B4-BE49-F238E27FC236}">
                  <a16:creationId xmlns:a16="http://schemas.microsoft.com/office/drawing/2014/main" id="{563272C0-6020-4E39-9788-1555EFDBBF06}"/>
                </a:ext>
              </a:extLst>
            </p:cNvPr>
            <p:cNvSpPr/>
            <p:nvPr/>
          </p:nvSpPr>
          <p:spPr>
            <a:xfrm>
              <a:off x="4033837" y="41459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95" name="Freeform: Shape 91">
              <a:extLst>
                <a:ext uri="{FF2B5EF4-FFF2-40B4-BE49-F238E27FC236}">
                  <a16:creationId xmlns:a16="http://schemas.microsoft.com/office/drawing/2014/main" id="{D6E6BF0C-9E33-490F-BF77-9E1BDE2AE4C6}"/>
                </a:ext>
              </a:extLst>
            </p:cNvPr>
            <p:cNvSpPr/>
            <p:nvPr/>
          </p:nvSpPr>
          <p:spPr>
            <a:xfrm>
              <a:off x="4071937" y="41459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96" name="Freeform: Shape 92">
              <a:extLst>
                <a:ext uri="{FF2B5EF4-FFF2-40B4-BE49-F238E27FC236}">
                  <a16:creationId xmlns:a16="http://schemas.microsoft.com/office/drawing/2014/main" id="{5E2FC55E-7261-4C5B-BF56-932609F6664A}"/>
                </a:ext>
              </a:extLst>
            </p:cNvPr>
            <p:cNvSpPr/>
            <p:nvPr/>
          </p:nvSpPr>
          <p:spPr>
            <a:xfrm>
              <a:off x="4090987" y="41840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97" name="Freeform: Shape 93">
              <a:extLst>
                <a:ext uri="{FF2B5EF4-FFF2-40B4-BE49-F238E27FC236}">
                  <a16:creationId xmlns:a16="http://schemas.microsoft.com/office/drawing/2014/main" id="{5A824E71-998F-4212-99EE-790E287A97E8}"/>
                </a:ext>
              </a:extLst>
            </p:cNvPr>
            <p:cNvSpPr/>
            <p:nvPr/>
          </p:nvSpPr>
          <p:spPr>
            <a:xfrm>
              <a:off x="4090987" y="42031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98" name="Freeform: Shape 94">
              <a:extLst>
                <a:ext uri="{FF2B5EF4-FFF2-40B4-BE49-F238E27FC236}">
                  <a16:creationId xmlns:a16="http://schemas.microsoft.com/office/drawing/2014/main" id="{39B6F150-663A-4657-9C0E-7B67951E4250}"/>
                </a:ext>
              </a:extLst>
            </p:cNvPr>
            <p:cNvSpPr/>
            <p:nvPr/>
          </p:nvSpPr>
          <p:spPr>
            <a:xfrm>
              <a:off x="4090987" y="42221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199" name="Freeform: Shape 95">
              <a:extLst>
                <a:ext uri="{FF2B5EF4-FFF2-40B4-BE49-F238E27FC236}">
                  <a16:creationId xmlns:a16="http://schemas.microsoft.com/office/drawing/2014/main" id="{F2490C60-F008-406A-8BFA-61D2023710FF}"/>
                </a:ext>
              </a:extLst>
            </p:cNvPr>
            <p:cNvSpPr/>
            <p:nvPr/>
          </p:nvSpPr>
          <p:spPr>
            <a:xfrm>
              <a:off x="4110037" y="42221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00" name="Freeform: Shape 96">
              <a:extLst>
                <a:ext uri="{FF2B5EF4-FFF2-40B4-BE49-F238E27FC236}">
                  <a16:creationId xmlns:a16="http://schemas.microsoft.com/office/drawing/2014/main" id="{AF5350CD-DE38-46FC-A0BB-5F283FF550D0}"/>
                </a:ext>
              </a:extLst>
            </p:cNvPr>
            <p:cNvSpPr/>
            <p:nvPr/>
          </p:nvSpPr>
          <p:spPr>
            <a:xfrm>
              <a:off x="4110037" y="42412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01" name="Freeform: Shape 97">
              <a:extLst>
                <a:ext uri="{FF2B5EF4-FFF2-40B4-BE49-F238E27FC236}">
                  <a16:creationId xmlns:a16="http://schemas.microsoft.com/office/drawing/2014/main" id="{A508F96A-663F-4612-8750-E0F78187A7F9}"/>
                </a:ext>
              </a:extLst>
            </p:cNvPr>
            <p:cNvSpPr/>
            <p:nvPr/>
          </p:nvSpPr>
          <p:spPr>
            <a:xfrm>
              <a:off x="4110037" y="42602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02" name="Freeform: Shape 98">
              <a:extLst>
                <a:ext uri="{FF2B5EF4-FFF2-40B4-BE49-F238E27FC236}">
                  <a16:creationId xmlns:a16="http://schemas.microsoft.com/office/drawing/2014/main" id="{E156078E-5793-4C33-965F-EC3E1563030B}"/>
                </a:ext>
              </a:extLst>
            </p:cNvPr>
            <p:cNvSpPr/>
            <p:nvPr/>
          </p:nvSpPr>
          <p:spPr>
            <a:xfrm>
              <a:off x="4110037" y="42793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03" name="Freeform: Shape 99">
              <a:extLst>
                <a:ext uri="{FF2B5EF4-FFF2-40B4-BE49-F238E27FC236}">
                  <a16:creationId xmlns:a16="http://schemas.microsoft.com/office/drawing/2014/main" id="{75088AB4-0475-4E17-A615-B611E500FCA2}"/>
                </a:ext>
              </a:extLst>
            </p:cNvPr>
            <p:cNvSpPr/>
            <p:nvPr/>
          </p:nvSpPr>
          <p:spPr>
            <a:xfrm>
              <a:off x="4129087" y="42983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04" name="Freeform: Shape 100">
              <a:extLst>
                <a:ext uri="{FF2B5EF4-FFF2-40B4-BE49-F238E27FC236}">
                  <a16:creationId xmlns:a16="http://schemas.microsoft.com/office/drawing/2014/main" id="{4E8AEE0D-3E37-4DE5-811A-465BE77E877B}"/>
                </a:ext>
              </a:extLst>
            </p:cNvPr>
            <p:cNvSpPr/>
            <p:nvPr/>
          </p:nvSpPr>
          <p:spPr>
            <a:xfrm>
              <a:off x="4167187" y="43174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05" name="Freeform: Shape 101">
              <a:extLst>
                <a:ext uri="{FF2B5EF4-FFF2-40B4-BE49-F238E27FC236}">
                  <a16:creationId xmlns:a16="http://schemas.microsoft.com/office/drawing/2014/main" id="{6DDAB239-CF6D-49EB-ADB5-46AE8CC36479}"/>
                </a:ext>
              </a:extLst>
            </p:cNvPr>
            <p:cNvSpPr/>
            <p:nvPr/>
          </p:nvSpPr>
          <p:spPr>
            <a:xfrm>
              <a:off x="4167187" y="43364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06" name="Freeform: Shape 102">
              <a:extLst>
                <a:ext uri="{FF2B5EF4-FFF2-40B4-BE49-F238E27FC236}">
                  <a16:creationId xmlns:a16="http://schemas.microsoft.com/office/drawing/2014/main" id="{62E66678-1B7E-4D20-8AE7-32437581B761}"/>
                </a:ext>
              </a:extLst>
            </p:cNvPr>
            <p:cNvSpPr/>
            <p:nvPr/>
          </p:nvSpPr>
          <p:spPr>
            <a:xfrm>
              <a:off x="4186237" y="43555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07" name="Freeform: Shape 103">
              <a:extLst>
                <a:ext uri="{FF2B5EF4-FFF2-40B4-BE49-F238E27FC236}">
                  <a16:creationId xmlns:a16="http://schemas.microsoft.com/office/drawing/2014/main" id="{C5504C90-D65B-48FE-AEFA-1D2F2470F865}"/>
                </a:ext>
              </a:extLst>
            </p:cNvPr>
            <p:cNvSpPr/>
            <p:nvPr/>
          </p:nvSpPr>
          <p:spPr>
            <a:xfrm>
              <a:off x="4186237" y="43745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08" name="Freeform: Shape 104">
              <a:extLst>
                <a:ext uri="{FF2B5EF4-FFF2-40B4-BE49-F238E27FC236}">
                  <a16:creationId xmlns:a16="http://schemas.microsoft.com/office/drawing/2014/main" id="{4E50204A-3E62-441D-B829-E78D26052717}"/>
                </a:ext>
              </a:extLst>
            </p:cNvPr>
            <p:cNvSpPr/>
            <p:nvPr/>
          </p:nvSpPr>
          <p:spPr>
            <a:xfrm>
              <a:off x="4205287" y="43936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09" name="Freeform: Shape 105">
              <a:extLst>
                <a:ext uri="{FF2B5EF4-FFF2-40B4-BE49-F238E27FC236}">
                  <a16:creationId xmlns:a16="http://schemas.microsoft.com/office/drawing/2014/main" id="{DF6EC641-88FA-4849-8B04-07C5B2744B89}"/>
                </a:ext>
              </a:extLst>
            </p:cNvPr>
            <p:cNvSpPr/>
            <p:nvPr/>
          </p:nvSpPr>
          <p:spPr>
            <a:xfrm>
              <a:off x="4224337" y="44126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10" name="Freeform: Shape 106">
              <a:extLst>
                <a:ext uri="{FF2B5EF4-FFF2-40B4-BE49-F238E27FC236}">
                  <a16:creationId xmlns:a16="http://schemas.microsoft.com/office/drawing/2014/main" id="{98F0BC5D-E601-48FF-853B-2914641ED89E}"/>
                </a:ext>
              </a:extLst>
            </p:cNvPr>
            <p:cNvSpPr/>
            <p:nvPr/>
          </p:nvSpPr>
          <p:spPr>
            <a:xfrm>
              <a:off x="4243387" y="44317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11" name="Freeform: Shape 107">
              <a:extLst>
                <a:ext uri="{FF2B5EF4-FFF2-40B4-BE49-F238E27FC236}">
                  <a16:creationId xmlns:a16="http://schemas.microsoft.com/office/drawing/2014/main" id="{ED538364-0805-4688-90C9-AB42308D9F6D}"/>
                </a:ext>
              </a:extLst>
            </p:cNvPr>
            <p:cNvSpPr/>
            <p:nvPr/>
          </p:nvSpPr>
          <p:spPr>
            <a:xfrm>
              <a:off x="4262437" y="44507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12" name="Freeform: Shape 108">
              <a:extLst>
                <a:ext uri="{FF2B5EF4-FFF2-40B4-BE49-F238E27FC236}">
                  <a16:creationId xmlns:a16="http://schemas.microsoft.com/office/drawing/2014/main" id="{EBA21BA4-7AF1-4C66-9415-D598D9F85337}"/>
                </a:ext>
              </a:extLst>
            </p:cNvPr>
            <p:cNvSpPr/>
            <p:nvPr/>
          </p:nvSpPr>
          <p:spPr>
            <a:xfrm>
              <a:off x="4281487" y="44698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13" name="Freeform: Shape 109">
              <a:extLst>
                <a:ext uri="{FF2B5EF4-FFF2-40B4-BE49-F238E27FC236}">
                  <a16:creationId xmlns:a16="http://schemas.microsoft.com/office/drawing/2014/main" id="{2F73651B-13C3-452D-B79B-092714F7C383}"/>
                </a:ext>
              </a:extLst>
            </p:cNvPr>
            <p:cNvSpPr/>
            <p:nvPr/>
          </p:nvSpPr>
          <p:spPr>
            <a:xfrm>
              <a:off x="4300537" y="44698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14" name="Freeform: Shape 110">
              <a:extLst>
                <a:ext uri="{FF2B5EF4-FFF2-40B4-BE49-F238E27FC236}">
                  <a16:creationId xmlns:a16="http://schemas.microsoft.com/office/drawing/2014/main" id="{AD4A1330-F643-4D20-8362-6D8740775952}"/>
                </a:ext>
              </a:extLst>
            </p:cNvPr>
            <p:cNvSpPr/>
            <p:nvPr/>
          </p:nvSpPr>
          <p:spPr>
            <a:xfrm>
              <a:off x="4319587" y="44888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15" name="Freeform: Shape 111">
              <a:extLst>
                <a:ext uri="{FF2B5EF4-FFF2-40B4-BE49-F238E27FC236}">
                  <a16:creationId xmlns:a16="http://schemas.microsoft.com/office/drawing/2014/main" id="{FF7A5412-0571-49C3-8409-D5D751EA13F4}"/>
                </a:ext>
              </a:extLst>
            </p:cNvPr>
            <p:cNvSpPr/>
            <p:nvPr/>
          </p:nvSpPr>
          <p:spPr>
            <a:xfrm>
              <a:off x="4338637" y="45079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16" name="Freeform: Shape 112">
              <a:extLst>
                <a:ext uri="{FF2B5EF4-FFF2-40B4-BE49-F238E27FC236}">
                  <a16:creationId xmlns:a16="http://schemas.microsoft.com/office/drawing/2014/main" id="{0BB23CC0-CDD9-43A4-A7C9-A38F4EEBB8C5}"/>
                </a:ext>
              </a:extLst>
            </p:cNvPr>
            <p:cNvSpPr/>
            <p:nvPr/>
          </p:nvSpPr>
          <p:spPr>
            <a:xfrm>
              <a:off x="4357687" y="45269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17" name="Freeform: Shape 113">
              <a:extLst>
                <a:ext uri="{FF2B5EF4-FFF2-40B4-BE49-F238E27FC236}">
                  <a16:creationId xmlns:a16="http://schemas.microsoft.com/office/drawing/2014/main" id="{72597B28-42B3-4C8C-9F61-80BB03AA8934}"/>
                </a:ext>
              </a:extLst>
            </p:cNvPr>
            <p:cNvSpPr/>
            <p:nvPr/>
          </p:nvSpPr>
          <p:spPr>
            <a:xfrm>
              <a:off x="4376737" y="45460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18" name="Freeform: Shape 114">
              <a:extLst>
                <a:ext uri="{FF2B5EF4-FFF2-40B4-BE49-F238E27FC236}">
                  <a16:creationId xmlns:a16="http://schemas.microsoft.com/office/drawing/2014/main" id="{E77DCD33-CE19-40DE-973A-9C9EF1938B93}"/>
                </a:ext>
              </a:extLst>
            </p:cNvPr>
            <p:cNvSpPr/>
            <p:nvPr/>
          </p:nvSpPr>
          <p:spPr>
            <a:xfrm>
              <a:off x="4395787" y="45650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19" name="Freeform: Shape 115">
              <a:extLst>
                <a:ext uri="{FF2B5EF4-FFF2-40B4-BE49-F238E27FC236}">
                  <a16:creationId xmlns:a16="http://schemas.microsoft.com/office/drawing/2014/main" id="{6031CA6B-D8AE-4158-AFDF-B2F8017F98CA}"/>
                </a:ext>
              </a:extLst>
            </p:cNvPr>
            <p:cNvSpPr/>
            <p:nvPr/>
          </p:nvSpPr>
          <p:spPr>
            <a:xfrm>
              <a:off x="4431787" y="449097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tlCol="0" anchor="ctr"/>
            <a:lstStyle/>
            <a:p>
              <a:endParaRPr lang="en-GB"/>
            </a:p>
          </p:txBody>
        </p:sp>
        <p:sp>
          <p:nvSpPr>
            <p:cNvPr id="220" name="Freeform: Shape 116">
              <a:extLst>
                <a:ext uri="{FF2B5EF4-FFF2-40B4-BE49-F238E27FC236}">
                  <a16:creationId xmlns:a16="http://schemas.microsoft.com/office/drawing/2014/main" id="{128A528A-F64A-4191-8697-A54399907313}"/>
                </a:ext>
              </a:extLst>
            </p:cNvPr>
            <p:cNvSpPr/>
            <p:nvPr/>
          </p:nvSpPr>
          <p:spPr>
            <a:xfrm>
              <a:off x="4488937" y="451002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tlCol="0" anchor="ctr"/>
            <a:lstStyle/>
            <a:p>
              <a:endParaRPr lang="en-GB"/>
            </a:p>
          </p:txBody>
        </p:sp>
        <p:sp>
          <p:nvSpPr>
            <p:cNvPr id="221" name="Freeform: Shape 117">
              <a:extLst>
                <a:ext uri="{FF2B5EF4-FFF2-40B4-BE49-F238E27FC236}">
                  <a16:creationId xmlns:a16="http://schemas.microsoft.com/office/drawing/2014/main" id="{2191D26F-40E9-4E75-A07B-A482AB0FE4B7}"/>
                </a:ext>
              </a:extLst>
            </p:cNvPr>
            <p:cNvSpPr/>
            <p:nvPr/>
          </p:nvSpPr>
          <p:spPr>
            <a:xfrm>
              <a:off x="4584187" y="468147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tlCol="0" anchor="ctr"/>
            <a:lstStyle/>
            <a:p>
              <a:endParaRPr lang="en-GB"/>
            </a:p>
          </p:txBody>
        </p:sp>
        <p:sp>
          <p:nvSpPr>
            <p:cNvPr id="222" name="Freeform: Shape 118">
              <a:extLst>
                <a:ext uri="{FF2B5EF4-FFF2-40B4-BE49-F238E27FC236}">
                  <a16:creationId xmlns:a16="http://schemas.microsoft.com/office/drawing/2014/main" id="{8BC6882D-AD03-4BB7-A151-27636DDB0DC0}"/>
                </a:ext>
              </a:extLst>
            </p:cNvPr>
            <p:cNvSpPr/>
            <p:nvPr/>
          </p:nvSpPr>
          <p:spPr>
            <a:xfrm>
              <a:off x="4603237" y="473862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tlCol="0" anchor="ctr"/>
            <a:lstStyle/>
            <a:p>
              <a:endParaRPr lang="en-GB"/>
            </a:p>
          </p:txBody>
        </p:sp>
        <p:sp>
          <p:nvSpPr>
            <p:cNvPr id="223" name="Freeform: Shape 119">
              <a:extLst>
                <a:ext uri="{FF2B5EF4-FFF2-40B4-BE49-F238E27FC236}">
                  <a16:creationId xmlns:a16="http://schemas.microsoft.com/office/drawing/2014/main" id="{918E738F-CE95-4F1F-9F50-7C33A810A4CB}"/>
                </a:ext>
              </a:extLst>
            </p:cNvPr>
            <p:cNvSpPr/>
            <p:nvPr/>
          </p:nvSpPr>
          <p:spPr>
            <a:xfrm>
              <a:off x="4622287" y="473862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tlCol="0" anchor="ctr"/>
            <a:lstStyle/>
            <a:p>
              <a:endParaRPr lang="en-GB"/>
            </a:p>
          </p:txBody>
        </p:sp>
        <p:sp>
          <p:nvSpPr>
            <p:cNvPr id="224" name="Freeform: Shape 120">
              <a:extLst>
                <a:ext uri="{FF2B5EF4-FFF2-40B4-BE49-F238E27FC236}">
                  <a16:creationId xmlns:a16="http://schemas.microsoft.com/office/drawing/2014/main" id="{4C32F503-2B21-4BA7-9B2C-34E053AEF96E}"/>
                </a:ext>
              </a:extLst>
            </p:cNvPr>
            <p:cNvSpPr/>
            <p:nvPr/>
          </p:nvSpPr>
          <p:spPr>
            <a:xfrm>
              <a:off x="4641337" y="473862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tlCol="0" anchor="ctr"/>
            <a:lstStyle/>
            <a:p>
              <a:endParaRPr lang="en-GB"/>
            </a:p>
          </p:txBody>
        </p:sp>
        <p:sp>
          <p:nvSpPr>
            <p:cNvPr id="225" name="Freeform: Shape 121">
              <a:extLst>
                <a:ext uri="{FF2B5EF4-FFF2-40B4-BE49-F238E27FC236}">
                  <a16:creationId xmlns:a16="http://schemas.microsoft.com/office/drawing/2014/main" id="{30C7CFE8-2510-4727-AEDA-DF93BA14F1DD}"/>
                </a:ext>
              </a:extLst>
            </p:cNvPr>
            <p:cNvSpPr/>
            <p:nvPr/>
          </p:nvSpPr>
          <p:spPr>
            <a:xfrm>
              <a:off x="4641337" y="475767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tlCol="0" anchor="ctr"/>
            <a:lstStyle/>
            <a:p>
              <a:endParaRPr lang="en-GB"/>
            </a:p>
          </p:txBody>
        </p:sp>
        <p:sp>
          <p:nvSpPr>
            <p:cNvPr id="226" name="Freeform: Shape 122">
              <a:extLst>
                <a:ext uri="{FF2B5EF4-FFF2-40B4-BE49-F238E27FC236}">
                  <a16:creationId xmlns:a16="http://schemas.microsoft.com/office/drawing/2014/main" id="{B7F55CB5-C810-4B96-8E32-A58BDD93FAE4}"/>
                </a:ext>
              </a:extLst>
            </p:cNvPr>
            <p:cNvSpPr/>
            <p:nvPr/>
          </p:nvSpPr>
          <p:spPr>
            <a:xfrm>
              <a:off x="4927091" y="475767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tlCol="0" anchor="ctr"/>
            <a:lstStyle/>
            <a:p>
              <a:endParaRPr lang="en-GB"/>
            </a:p>
          </p:txBody>
        </p:sp>
        <p:sp>
          <p:nvSpPr>
            <p:cNvPr id="227" name="Freeform: Shape 123">
              <a:extLst>
                <a:ext uri="{FF2B5EF4-FFF2-40B4-BE49-F238E27FC236}">
                  <a16:creationId xmlns:a16="http://schemas.microsoft.com/office/drawing/2014/main" id="{C1BE8225-042C-4F48-B35A-5665AED3A2B1}"/>
                </a:ext>
              </a:extLst>
            </p:cNvPr>
            <p:cNvSpPr/>
            <p:nvPr/>
          </p:nvSpPr>
          <p:spPr>
            <a:xfrm>
              <a:off x="6851141" y="475767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tlCol="0" anchor="ctr"/>
            <a:lstStyle/>
            <a:p>
              <a:endParaRPr lang="en-GB"/>
            </a:p>
          </p:txBody>
        </p:sp>
        <p:sp>
          <p:nvSpPr>
            <p:cNvPr id="228" name="Freeform: Shape 124">
              <a:extLst>
                <a:ext uri="{FF2B5EF4-FFF2-40B4-BE49-F238E27FC236}">
                  <a16:creationId xmlns:a16="http://schemas.microsoft.com/office/drawing/2014/main" id="{8FF1445D-A945-4E99-B40E-A0EA47238031}"/>
                </a:ext>
              </a:extLst>
            </p:cNvPr>
            <p:cNvSpPr/>
            <p:nvPr/>
          </p:nvSpPr>
          <p:spPr>
            <a:xfrm>
              <a:off x="4433887" y="45460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29" name="Freeform: Shape 125">
              <a:extLst>
                <a:ext uri="{FF2B5EF4-FFF2-40B4-BE49-F238E27FC236}">
                  <a16:creationId xmlns:a16="http://schemas.microsoft.com/office/drawing/2014/main" id="{67D9074B-257D-46BE-A010-CE11C2E69934}"/>
                </a:ext>
              </a:extLst>
            </p:cNvPr>
            <p:cNvSpPr/>
            <p:nvPr/>
          </p:nvSpPr>
          <p:spPr>
            <a:xfrm>
              <a:off x="4452937" y="45650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30" name="Freeform: Shape 126">
              <a:extLst>
                <a:ext uri="{FF2B5EF4-FFF2-40B4-BE49-F238E27FC236}">
                  <a16:creationId xmlns:a16="http://schemas.microsoft.com/office/drawing/2014/main" id="{23F7FDFF-9F01-4252-A683-1E1455B020FD}"/>
                </a:ext>
              </a:extLst>
            </p:cNvPr>
            <p:cNvSpPr/>
            <p:nvPr/>
          </p:nvSpPr>
          <p:spPr>
            <a:xfrm>
              <a:off x="4452937" y="45841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31" name="Freeform: Shape 127">
              <a:extLst>
                <a:ext uri="{FF2B5EF4-FFF2-40B4-BE49-F238E27FC236}">
                  <a16:creationId xmlns:a16="http://schemas.microsoft.com/office/drawing/2014/main" id="{1CBA403F-0C9E-4A9C-8ED6-16A1616C35A3}"/>
                </a:ext>
              </a:extLst>
            </p:cNvPr>
            <p:cNvSpPr/>
            <p:nvPr/>
          </p:nvSpPr>
          <p:spPr>
            <a:xfrm>
              <a:off x="4471987" y="46031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32" name="Freeform: Shape 128">
              <a:extLst>
                <a:ext uri="{FF2B5EF4-FFF2-40B4-BE49-F238E27FC236}">
                  <a16:creationId xmlns:a16="http://schemas.microsoft.com/office/drawing/2014/main" id="{0481B516-35FB-4104-BBEB-E0B2AC16D813}"/>
                </a:ext>
              </a:extLst>
            </p:cNvPr>
            <p:cNvSpPr/>
            <p:nvPr/>
          </p:nvSpPr>
          <p:spPr>
            <a:xfrm>
              <a:off x="4491037" y="46222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33" name="Freeform: Shape 129">
              <a:extLst>
                <a:ext uri="{FF2B5EF4-FFF2-40B4-BE49-F238E27FC236}">
                  <a16:creationId xmlns:a16="http://schemas.microsoft.com/office/drawing/2014/main" id="{52F6160A-B4CF-4B52-8903-1E2F2FE57DF9}"/>
                </a:ext>
              </a:extLst>
            </p:cNvPr>
            <p:cNvSpPr/>
            <p:nvPr/>
          </p:nvSpPr>
          <p:spPr>
            <a:xfrm>
              <a:off x="4491037" y="46412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34" name="Freeform: Shape 130">
              <a:extLst>
                <a:ext uri="{FF2B5EF4-FFF2-40B4-BE49-F238E27FC236}">
                  <a16:creationId xmlns:a16="http://schemas.microsoft.com/office/drawing/2014/main" id="{A3548DB9-8245-4C12-883D-D29E92847856}"/>
                </a:ext>
              </a:extLst>
            </p:cNvPr>
            <p:cNvSpPr/>
            <p:nvPr/>
          </p:nvSpPr>
          <p:spPr>
            <a:xfrm>
              <a:off x="4491037" y="46603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35" name="Freeform: Shape 131">
              <a:extLst>
                <a:ext uri="{FF2B5EF4-FFF2-40B4-BE49-F238E27FC236}">
                  <a16:creationId xmlns:a16="http://schemas.microsoft.com/office/drawing/2014/main" id="{B1B30938-9AD1-46A9-8B1F-8433D116FC1F}"/>
                </a:ext>
              </a:extLst>
            </p:cNvPr>
            <p:cNvSpPr/>
            <p:nvPr/>
          </p:nvSpPr>
          <p:spPr>
            <a:xfrm>
              <a:off x="4510087" y="46793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36" name="Freeform: Shape 132">
              <a:extLst>
                <a:ext uri="{FF2B5EF4-FFF2-40B4-BE49-F238E27FC236}">
                  <a16:creationId xmlns:a16="http://schemas.microsoft.com/office/drawing/2014/main" id="{D5A33663-7FDC-43A4-B088-03BB8CBBBAE3}"/>
                </a:ext>
              </a:extLst>
            </p:cNvPr>
            <p:cNvSpPr/>
            <p:nvPr/>
          </p:nvSpPr>
          <p:spPr>
            <a:xfrm>
              <a:off x="4529137" y="469842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37" name="Freeform: Shape 133">
              <a:extLst>
                <a:ext uri="{FF2B5EF4-FFF2-40B4-BE49-F238E27FC236}">
                  <a16:creationId xmlns:a16="http://schemas.microsoft.com/office/drawing/2014/main" id="{7B034273-064A-4E3E-929B-7A383C692BC0}"/>
                </a:ext>
              </a:extLst>
            </p:cNvPr>
            <p:cNvSpPr/>
            <p:nvPr/>
          </p:nvSpPr>
          <p:spPr>
            <a:xfrm>
              <a:off x="4529137" y="471747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38" name="Freeform: Shape 134">
              <a:extLst>
                <a:ext uri="{FF2B5EF4-FFF2-40B4-BE49-F238E27FC236}">
                  <a16:creationId xmlns:a16="http://schemas.microsoft.com/office/drawing/2014/main" id="{09F7E49E-39B5-48DE-8128-30DA07A593A3}"/>
                </a:ext>
              </a:extLst>
            </p:cNvPr>
            <p:cNvSpPr/>
            <p:nvPr/>
          </p:nvSpPr>
          <p:spPr>
            <a:xfrm>
              <a:off x="4548187" y="473652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39" name="Freeform: Shape 135">
              <a:extLst>
                <a:ext uri="{FF2B5EF4-FFF2-40B4-BE49-F238E27FC236}">
                  <a16:creationId xmlns:a16="http://schemas.microsoft.com/office/drawing/2014/main" id="{9D447CA7-A800-49C6-AA62-DFA64ADAC0BB}"/>
                </a:ext>
              </a:extLst>
            </p:cNvPr>
            <p:cNvSpPr/>
            <p:nvPr/>
          </p:nvSpPr>
          <p:spPr>
            <a:xfrm>
              <a:off x="4052887" y="41650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40" name="Freeform: Shape 136">
              <a:extLst>
                <a:ext uri="{FF2B5EF4-FFF2-40B4-BE49-F238E27FC236}">
                  <a16:creationId xmlns:a16="http://schemas.microsoft.com/office/drawing/2014/main" id="{B658B106-7564-4D17-A627-9DB09AFED5C8}"/>
                </a:ext>
              </a:extLst>
            </p:cNvPr>
            <p:cNvSpPr/>
            <p:nvPr/>
          </p:nvSpPr>
          <p:spPr>
            <a:xfrm>
              <a:off x="4071937" y="41840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41" name="Freeform: Shape 137">
              <a:extLst>
                <a:ext uri="{FF2B5EF4-FFF2-40B4-BE49-F238E27FC236}">
                  <a16:creationId xmlns:a16="http://schemas.microsoft.com/office/drawing/2014/main" id="{779C6EC7-3683-47C6-B4DC-810F9307C897}"/>
                </a:ext>
              </a:extLst>
            </p:cNvPr>
            <p:cNvSpPr/>
            <p:nvPr/>
          </p:nvSpPr>
          <p:spPr>
            <a:xfrm>
              <a:off x="4033837" y="39935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42" name="Freeform: Shape 138">
              <a:extLst>
                <a:ext uri="{FF2B5EF4-FFF2-40B4-BE49-F238E27FC236}">
                  <a16:creationId xmlns:a16="http://schemas.microsoft.com/office/drawing/2014/main" id="{2AEF7026-5839-4746-9561-CB175C1D93EB}"/>
                </a:ext>
              </a:extLst>
            </p:cNvPr>
            <p:cNvSpPr/>
            <p:nvPr/>
          </p:nvSpPr>
          <p:spPr>
            <a:xfrm>
              <a:off x="4033837" y="40316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43" name="Freeform: Shape 139">
              <a:extLst>
                <a:ext uri="{FF2B5EF4-FFF2-40B4-BE49-F238E27FC236}">
                  <a16:creationId xmlns:a16="http://schemas.microsoft.com/office/drawing/2014/main" id="{04878B2A-5226-44D3-9AAF-58571C6C773E}"/>
                </a:ext>
              </a:extLst>
            </p:cNvPr>
            <p:cNvSpPr/>
            <p:nvPr/>
          </p:nvSpPr>
          <p:spPr>
            <a:xfrm>
              <a:off x="4052887" y="40316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44" name="Freeform: Shape 140">
              <a:extLst>
                <a:ext uri="{FF2B5EF4-FFF2-40B4-BE49-F238E27FC236}">
                  <a16:creationId xmlns:a16="http://schemas.microsoft.com/office/drawing/2014/main" id="{B35793D1-7C3E-4979-A59D-212CCF45E787}"/>
                </a:ext>
              </a:extLst>
            </p:cNvPr>
            <p:cNvSpPr/>
            <p:nvPr/>
          </p:nvSpPr>
          <p:spPr>
            <a:xfrm>
              <a:off x="4052887" y="406976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45" name="Freeform: Shape 141">
              <a:extLst>
                <a:ext uri="{FF2B5EF4-FFF2-40B4-BE49-F238E27FC236}">
                  <a16:creationId xmlns:a16="http://schemas.microsoft.com/office/drawing/2014/main" id="{FA12188F-6683-4FF5-9312-B24E42CBA9B6}"/>
                </a:ext>
              </a:extLst>
            </p:cNvPr>
            <p:cNvSpPr/>
            <p:nvPr/>
          </p:nvSpPr>
          <p:spPr>
            <a:xfrm>
              <a:off x="4090987" y="4088815"/>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19050" cap="flat">
              <a:solidFill>
                <a:schemeClr val="accent2"/>
              </a:solidFill>
              <a:prstDash val="solid"/>
              <a:miter/>
            </a:ln>
          </p:spPr>
          <p:txBody>
            <a:bodyPr rtlCol="0" anchor="ctr"/>
            <a:lstStyle/>
            <a:p>
              <a:endParaRPr lang="en-GB"/>
            </a:p>
          </p:txBody>
        </p:sp>
        <p:sp>
          <p:nvSpPr>
            <p:cNvPr id="246" name="Freeform: Shape 142">
              <a:extLst>
                <a:ext uri="{FF2B5EF4-FFF2-40B4-BE49-F238E27FC236}">
                  <a16:creationId xmlns:a16="http://schemas.microsoft.com/office/drawing/2014/main" id="{80C304F1-EAC6-4BEE-B9E2-4D57BEFE635F}"/>
                </a:ext>
              </a:extLst>
            </p:cNvPr>
            <p:cNvSpPr/>
            <p:nvPr/>
          </p:nvSpPr>
          <p:spPr>
            <a:xfrm>
              <a:off x="8260841" y="4757670"/>
              <a:ext cx="9525" cy="71999"/>
            </a:xfrm>
            <a:custGeom>
              <a:avLst/>
              <a:gdLst>
                <a:gd name="connsiteX0" fmla="*/ 0 w 9525"/>
                <a:gd name="connsiteY0" fmla="*/ 71999 h 71999"/>
                <a:gd name="connsiteX1" fmla="*/ 0 w 9525"/>
                <a:gd name="connsiteY1" fmla="*/ 0 h 71999"/>
              </a:gdLst>
              <a:ahLst/>
              <a:cxnLst>
                <a:cxn ang="0">
                  <a:pos x="connsiteX0" y="connsiteY0"/>
                </a:cxn>
                <a:cxn ang="0">
                  <a:pos x="connsiteX1" y="connsiteY1"/>
                </a:cxn>
              </a:cxnLst>
              <a:rect l="l" t="t" r="r" b="b"/>
              <a:pathLst>
                <a:path w="9525" h="71999">
                  <a:moveTo>
                    <a:pt x="0" y="71999"/>
                  </a:moveTo>
                  <a:lnTo>
                    <a:pt x="0" y="0"/>
                  </a:lnTo>
                </a:path>
              </a:pathLst>
            </a:custGeom>
            <a:noFill/>
            <a:ln w="19050" cap="flat">
              <a:solidFill>
                <a:schemeClr val="accent2"/>
              </a:solidFill>
              <a:prstDash val="solid"/>
              <a:miter/>
            </a:ln>
          </p:spPr>
          <p:txBody>
            <a:bodyPr rtlCol="0" anchor="ctr"/>
            <a:lstStyle/>
            <a:p>
              <a:endParaRPr lang="en-GB"/>
            </a:p>
          </p:txBody>
        </p:sp>
      </p:grpSp>
    </p:spTree>
    <p:extLst>
      <p:ext uri="{BB962C8B-B14F-4D97-AF65-F5344CB8AC3E}">
        <p14:creationId xmlns:p14="http://schemas.microsoft.com/office/powerpoint/2010/main" val="4202501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MA14.03：KRAS p.G12C変異を有し、ソトラシブで治療されたNSCLCのゲノムプロファイル、および反応と耐性の潜在的決定因子 – Skoulidis F、他</a:t>
            </a:r>
          </a:p>
        </p:txBody>
      </p:sp>
      <p:sp>
        <p:nvSpPr>
          <p:cNvPr id="3" name="Content Placeholder 2"/>
          <p:cNvSpPr>
            <a:spLocks noGrp="1"/>
          </p:cNvSpPr>
          <p:nvPr>
            <p:ph idx="1"/>
          </p:nvPr>
        </p:nvSpPr>
        <p:spPr/>
        <p:txBody>
          <a:bodyPr/>
          <a:lstStyle/>
          <a:p>
            <a:r>
              <a:rPr lang="ja-JP" b="1"/>
              <a:t>治験の目的</a:t>
            </a:r>
          </a:p>
          <a:p>
            <a:pPr lvl="1"/>
            <a:r>
              <a:rPr lang="ja-JP"/>
              <a:t>CodeBreak100において、KRAS p.G12C変異を有し、ソトラシブで治療されたNSCLC患者のゲノムプロファイルおよび臨床反応と耐性のパターンを評価する</a:t>
            </a:r>
          </a:p>
        </p:txBody>
      </p:sp>
      <p:sp>
        <p:nvSpPr>
          <p:cNvPr id="5" name="Text Placeholder 4"/>
          <p:cNvSpPr>
            <a:spLocks noGrp="1"/>
          </p:cNvSpPr>
          <p:nvPr>
            <p:ph type="body" sz="quarter" idx="11"/>
          </p:nvPr>
        </p:nvSpPr>
        <p:spPr/>
        <p:txBody>
          <a:bodyPr/>
          <a:lstStyle/>
          <a:p>
            <a:r>
              <a:rPr lang="ja-JP"/>
              <a:t>Skoulidis F、e tal。J Thorac Oncol 2021年16（補遺）：抄録番号 MA14.03</a:t>
            </a:r>
          </a:p>
        </p:txBody>
      </p:sp>
      <p:sp>
        <p:nvSpPr>
          <p:cNvPr id="6" name="AutoShape 12"/>
          <p:cNvSpPr>
            <a:spLocks noChangeArrowheads="1"/>
          </p:cNvSpPr>
          <p:nvPr/>
        </p:nvSpPr>
        <p:spPr bwMode="auto">
          <a:xfrm>
            <a:off x="3502993" y="3476571"/>
            <a:ext cx="1903689" cy="1019816"/>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noProof="0">
                <a:solidFill>
                  <a:srgbClr val="FFFFFF"/>
                </a:solidFill>
                <a:ea typeface="SimSun" pitchFamily="2" charset="-122"/>
              </a:rPr>
              <a:t>ソトラシブ</a:t>
            </a:r>
            <a:br>
              <a:rPr lang="ja-JP" noProof="0">
                <a:solidFill>
                  <a:srgbClr val="FFFFFF"/>
                </a:solidFill>
                <a:ea typeface="SimSun" pitchFamily="2" charset="-122"/>
              </a:rPr>
            </a:br>
            <a:r>
              <a:rPr lang="ja-JP" noProof="0">
                <a:solidFill>
                  <a:srgbClr val="FFFFFF"/>
                </a:solidFill>
                <a:ea typeface="SimSun" pitchFamily="2" charset="-122"/>
              </a:rPr>
              <a:t>960 mg/日PO</a:t>
            </a:r>
            <a:r>
              <a:rPr kumimoji="0" lang="ja-JP" b="0" i="0" u="none" strike="noStrike" cap="none" normalizeH="0" baseline="0" noProof="0">
                <a:ln>
                  <a:noFill/>
                </a:ln>
                <a:solidFill>
                  <a:srgbClr val="FFFFFF"/>
                </a:solidFill>
                <a:uLnTx/>
                <a:uFillTx/>
                <a:ea typeface="SimSun" pitchFamily="2" charset="-122"/>
              </a:rPr>
              <a:t> </a:t>
            </a:r>
          </a:p>
        </p:txBody>
      </p:sp>
      <p:cxnSp>
        <p:nvCxnSpPr>
          <p:cNvPr id="7" name="AutoShape 19"/>
          <p:cNvCxnSpPr>
            <a:cxnSpLocks noChangeShapeType="1"/>
            <a:stCxn id="8" idx="3"/>
            <a:endCxn id="6" idx="1"/>
          </p:cNvCxnSpPr>
          <p:nvPr/>
        </p:nvCxnSpPr>
        <p:spPr bwMode="auto">
          <a:xfrm flipV="1">
            <a:off x="3300687" y="3986479"/>
            <a:ext cx="202306" cy="1"/>
          </a:xfrm>
          <a:prstGeom prst="straightConnector1">
            <a:avLst/>
          </a:prstGeom>
          <a:noFill/>
          <a:ln w="38100">
            <a:solidFill>
              <a:schemeClr val="bg1"/>
            </a:solidFill>
            <a:round/>
            <a:headEnd/>
            <a:tailEnd type="triangle" w="med" len="med"/>
          </a:ln>
        </p:spPr>
      </p:cxnSp>
      <p:sp>
        <p:nvSpPr>
          <p:cNvPr id="8" name="AutoShape 9"/>
          <p:cNvSpPr>
            <a:spLocks noChangeArrowheads="1"/>
          </p:cNvSpPr>
          <p:nvPr/>
        </p:nvSpPr>
        <p:spPr bwMode="auto">
          <a:xfrm>
            <a:off x="197142" y="3010166"/>
            <a:ext cx="3103545" cy="1952627"/>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latin typeface="Arial" charset="0"/>
                <a:ea typeface="MS Mincho" pitchFamily="2" charset="-122"/>
                <a:cs typeface="Arial" charset="0"/>
              </a:rPr>
              <a:t>局所進行NSCLCまたは転移性</a:t>
            </a: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NSCLC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ea typeface="SimSun" pitchFamily="2" charset="-122"/>
              </a:rPr>
              <a:t>KRAS p.G12C変位</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ea typeface="SimSun" pitchFamily="2" charset="-122"/>
              </a:rPr>
              <a:t>以前の標準治療で進歩</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 =</a:t>
            </a:r>
            <a:r>
              <a:rPr kumimoji="0" lang="ja-JP" sz="1600" b="0" i="0" u="none" strike="noStrike" cap="none" normalizeH="0" noProof="0" dirty="0">
                <a:ln>
                  <a:noFill/>
                </a:ln>
                <a:solidFill>
                  <a:srgbClr val="FFFFFF"/>
                </a:solidFill>
                <a:uLnTx/>
                <a:uFillTx/>
                <a:latin typeface="Arial" charset="0"/>
                <a:ea typeface="MS Mincho" pitchFamily="2" charset="-122"/>
                <a:cs typeface="Arial" charset="0"/>
              </a:rPr>
              <a:t>1</a:t>
            </a:r>
            <a:r>
              <a:rPr kumimoji="0" lang="ja-JP" sz="1600" b="0" i="0" u="none" strike="noStrike" cap="none" normalizeH="0" noProof="0" dirty="0" smtClean="0">
                <a:ln>
                  <a:noFill/>
                </a:ln>
                <a:solidFill>
                  <a:srgbClr val="FFFFFF"/>
                </a:solidFill>
                <a:uLnTx/>
                <a:uFillTx/>
                <a:latin typeface="Arial" charset="0"/>
                <a:ea typeface="MS Mincho" pitchFamily="2" charset="-122"/>
                <a:cs typeface="Arial" charset="0"/>
              </a:rPr>
              <a:t>2</a:t>
            </a:r>
            <a:r>
              <a:rPr kumimoji="0" lang="en-GB" altLang="ja-JP" sz="1600" b="0" i="0" u="none" strike="noStrike" cap="none" normalizeH="0" noProof="0" dirty="0" smtClean="0">
                <a:ln>
                  <a:noFill/>
                </a:ln>
                <a:solidFill>
                  <a:srgbClr val="FFFFFF"/>
                </a:solidFill>
                <a:uLnTx/>
                <a:uFillTx/>
                <a:latin typeface="Arial" charset="0"/>
                <a:ea typeface="MS Mincho" pitchFamily="2" charset="-122"/>
                <a:cs typeface="Arial" charset="0"/>
              </a:rPr>
              <a:t>6</a:t>
            </a:r>
            <a:r>
              <a:rPr kumimoji="0" lang="ja-JP" sz="1600" b="0" i="0" u="none" strike="noStrike" cap="none" normalizeH="0" baseline="0" noProof="0" dirty="0" smtClean="0">
                <a:ln>
                  <a:noFill/>
                </a:ln>
                <a:solidFill>
                  <a:srgbClr val="FFFFFF"/>
                </a:solidFill>
                <a:uLnTx/>
                <a:uFillTx/>
                <a:latin typeface="Arial" charset="0"/>
                <a:ea typeface="MS Mincho" pitchFamily="2" charset="-122"/>
                <a:cs typeface="Arial" charset="0"/>
              </a:rPr>
              <a:t>）</a:t>
            </a:r>
            <a:endPar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endParaRPr>
          </a:p>
        </p:txBody>
      </p:sp>
      <p:sp>
        <p:nvSpPr>
          <p:cNvPr id="9" name="Rectangle 9"/>
          <p:cNvSpPr txBox="1">
            <a:spLocks noChangeArrowheads="1"/>
          </p:cNvSpPr>
          <p:nvPr/>
        </p:nvSpPr>
        <p:spPr bwMode="auto">
          <a:xfrm>
            <a:off x="1407496" y="5647751"/>
            <a:ext cx="4267200" cy="77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ja-JP" sz="1600" b="1" i="0" u="none" strike="noStrike" cap="none" normalizeH="0" baseline="0" noProof="0">
                <a:ln>
                  <a:noFill/>
                </a:ln>
                <a:solidFill>
                  <a:srgbClr val="363636"/>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ja-JP" sz="1600" noProof="0">
                <a:solidFill>
                  <a:srgbClr val="363636"/>
                </a:solidFill>
                <a:latin typeface="Arial"/>
                <a:ea typeface="MS Mincho"/>
                <a:cs typeface="Arial"/>
              </a:rPr>
              <a:t>ORR (BICR、RECIST v1.1)</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0" name="Content Placeholder 26"/>
          <p:cNvSpPr txBox="1">
            <a:spLocks/>
          </p:cNvSpPr>
          <p:nvPr/>
        </p:nvSpPr>
        <p:spPr>
          <a:xfrm>
            <a:off x="5976996" y="5647751"/>
            <a:ext cx="4267200" cy="778812"/>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
                <a:srgbClr val="002850"/>
              </a:buClr>
              <a:buSzPct val="110000"/>
              <a:buFontTx/>
              <a:buNone/>
              <a:tabLst/>
              <a:defRPr/>
            </a:pPr>
            <a:r>
              <a:rPr kumimoji="0" lang="ja-JP" sz="1600" b="1" i="0" u="none" strike="noStrike" cap="none" normalizeH="0" baseline="0" noProof="0">
                <a:ln>
                  <a:noFill/>
                </a:ln>
                <a:solidFill>
                  <a:srgbClr val="363636"/>
                </a:solidFill>
                <a:uLnTx/>
                <a:uFillTx/>
                <a:latin typeface="Arial"/>
                <a:ea typeface="MS Mincho"/>
                <a:cs typeface="Arial"/>
              </a:rPr>
              <a:t>副次評価項目</a:t>
            </a:r>
          </a:p>
          <a:p>
            <a:pPr lvl="0">
              <a:buClr>
                <a:srgbClr val="002850"/>
              </a:buClr>
              <a:defRPr/>
            </a:pPr>
            <a:r>
              <a:rPr lang="ja-JP" sz="1600">
                <a:solidFill>
                  <a:srgbClr val="363636"/>
                </a:solidFill>
              </a:rPr>
              <a:t>DoR、DCR、PFS、OS、安全性</a:t>
            </a:r>
          </a:p>
        </p:txBody>
      </p:sp>
      <p:sp>
        <p:nvSpPr>
          <p:cNvPr id="19" name="AutoShape 12"/>
          <p:cNvSpPr>
            <a:spLocks noChangeArrowheads="1"/>
          </p:cNvSpPr>
          <p:nvPr/>
        </p:nvSpPr>
        <p:spPr bwMode="auto">
          <a:xfrm>
            <a:off x="5527772" y="2713774"/>
            <a:ext cx="3541985" cy="2545410"/>
          </a:xfrm>
          <a:prstGeom prst="roundRect">
            <a:avLst>
              <a:gd name="adj" fmla="val 16667"/>
            </a:avLst>
          </a:prstGeom>
          <a:solidFill>
            <a:schemeClr val="tx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sz="1600" noProof="0">
                <a:solidFill>
                  <a:srgbClr val="FFFFFF"/>
                </a:solidFill>
                <a:ea typeface="SimSun" pitchFamily="2" charset="-122"/>
              </a:rPr>
              <a:t>ベースライン組織の</a:t>
            </a:r>
            <a:br>
              <a:rPr lang="ja-JP" sz="1600" noProof="0">
                <a:solidFill>
                  <a:srgbClr val="FFFFFF"/>
                </a:solidFill>
                <a:ea typeface="SimSun" pitchFamily="2" charset="-122"/>
              </a:rPr>
            </a:br>
            <a:r>
              <a:rPr lang="ja-JP" sz="1600" noProof="0">
                <a:solidFill>
                  <a:srgbClr val="FFFFFF"/>
                </a:solidFill>
                <a:ea typeface="SimSun" pitchFamily="2" charset="-122"/>
              </a:rPr>
              <a:t>ゲノムプロファイル</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a:ln>
                  <a:noFill/>
                </a:ln>
                <a:solidFill>
                  <a:srgbClr val="FFFFFF"/>
                </a:solidFill>
                <a:uLnTx/>
                <a:uFillTx/>
                <a:ea typeface="SimSun" pitchFamily="2" charset="-122"/>
              </a:rPr>
              <a:t>KEAP1</a:t>
            </a:r>
          </a:p>
          <a:p>
            <a:pPr marL="0" marR="0" lvl="0" indent="0" algn="ctr" defTabSz="892175" rtl="0" eaLnBrk="0" fontAlgn="base" latinLnBrk="0" hangingPunct="0">
              <a:lnSpc>
                <a:spcPct val="100000"/>
              </a:lnSpc>
              <a:spcBef>
                <a:spcPct val="0"/>
              </a:spcBef>
              <a:spcAft>
                <a:spcPct val="0"/>
              </a:spcAft>
              <a:buClrTx/>
              <a:buSzTx/>
              <a:buFontTx/>
              <a:buNone/>
              <a:tabLst/>
              <a:defRPr/>
            </a:pPr>
            <a:r>
              <a:rPr lang="ja-JP" sz="1600" noProof="0">
                <a:solidFill>
                  <a:srgbClr val="FFFFFF"/>
                </a:solidFill>
                <a:ea typeface="SimSun" pitchFamily="2" charset="-122"/>
              </a:rPr>
              <a:t>STK11</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a:ln>
                  <a:noFill/>
                </a:ln>
                <a:solidFill>
                  <a:srgbClr val="FFFFFF"/>
                </a:solidFill>
                <a:uLnTx/>
                <a:uFillTx/>
                <a:ea typeface="SimSun" pitchFamily="2" charset="-122"/>
              </a:rPr>
              <a:t>細胞</a:t>
            </a:r>
            <a:r>
              <a:rPr kumimoji="0" lang="ja-JP" sz="1600" b="0" i="0" u="none" strike="noStrike" cap="none" normalizeH="0">
                <a:ln>
                  <a:noFill/>
                </a:ln>
                <a:solidFill>
                  <a:srgbClr val="FFFFFF"/>
                </a:solidFill>
                <a:uLnTx/>
                <a:uFillTx/>
                <a:ea typeface="SimSun" pitchFamily="2" charset="-122"/>
              </a:rPr>
              <a:t>周期遺伝子</a:t>
            </a:r>
          </a:p>
          <a:p>
            <a:pPr marL="0" marR="0" lvl="0" indent="0" algn="ctr" defTabSz="892175" rtl="0" eaLnBrk="0" fontAlgn="base" latinLnBrk="0" hangingPunct="0">
              <a:lnSpc>
                <a:spcPct val="100000"/>
              </a:lnSpc>
              <a:spcBef>
                <a:spcPct val="0"/>
              </a:spcBef>
              <a:spcAft>
                <a:spcPct val="0"/>
              </a:spcAft>
              <a:buClrTx/>
              <a:buSzTx/>
              <a:buFontTx/>
              <a:buNone/>
              <a:tabLst/>
              <a:defRPr/>
            </a:pPr>
            <a:r>
              <a:rPr lang="ja-JP" sz="1600" baseline="0" noProof="0">
                <a:solidFill>
                  <a:srgbClr val="FFFFFF"/>
                </a:solidFill>
                <a:ea typeface="SimSun" pitchFamily="2" charset="-122"/>
              </a:rPr>
              <a:t>DNA</a:t>
            </a:r>
            <a:r>
              <a:rPr lang="ja-JP" sz="1600" noProof="0">
                <a:solidFill>
                  <a:srgbClr val="FFFFFF"/>
                </a:solidFill>
                <a:ea typeface="SimSun" pitchFamily="2" charset="-122"/>
              </a:rPr>
              <a:t>損傷応答遺伝子</a:t>
            </a:r>
          </a:p>
          <a:p>
            <a:pPr marL="0" marR="0" lvl="0" indent="0" algn="ctr" defTabSz="892175" rtl="0" eaLnBrk="0" fontAlgn="base" latinLnBrk="0" hangingPunct="0">
              <a:lnSpc>
                <a:spcPct val="100000"/>
              </a:lnSpc>
              <a:spcBef>
                <a:spcPct val="0"/>
              </a:spcBef>
              <a:spcAft>
                <a:spcPct val="0"/>
              </a:spcAft>
              <a:buClrTx/>
              <a:buSzTx/>
              <a:buFontTx/>
              <a:buNone/>
              <a:tabLst/>
              <a:defRPr/>
            </a:pPr>
            <a:r>
              <a:rPr lang="ja-JP" sz="1600" noProof="0">
                <a:solidFill>
                  <a:srgbClr val="FFFFFF"/>
                </a:solidFill>
                <a:ea typeface="SimSun" pitchFamily="2" charset="-122"/>
              </a:rPr>
              <a:t>RAS/MAPK経路</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a:ln>
                  <a:noFill/>
                </a:ln>
                <a:solidFill>
                  <a:srgbClr val="FFFFFF"/>
                </a:solidFill>
                <a:uLnTx/>
                <a:uFillTx/>
                <a:ea typeface="SimSun" pitchFamily="2" charset="-122"/>
              </a:rPr>
              <a:t>PI3K/AKT/mTOR経路</a:t>
            </a:r>
            <a:r>
              <a:rPr kumimoji="0" lang="ja-JP" sz="1600" b="0" i="0" u="none" strike="noStrike" cap="none" normalizeH="0">
                <a:ln>
                  <a:noFill/>
                </a:ln>
                <a:solidFill>
                  <a:srgbClr val="FFFFFF"/>
                </a:solidFill>
                <a:uLnTx/>
                <a:uFillTx/>
                <a:ea typeface="SimSun" pitchFamily="2" charset="-122"/>
              </a:rPr>
              <a:t>遺伝子</a:t>
            </a:r>
          </a:p>
          <a:p>
            <a:pPr marL="0" marR="0" lvl="0" indent="0" algn="ctr" defTabSz="892175" rtl="0" eaLnBrk="0" fontAlgn="base" latinLnBrk="0" hangingPunct="0">
              <a:lnSpc>
                <a:spcPct val="100000"/>
              </a:lnSpc>
              <a:spcBef>
                <a:spcPct val="0"/>
              </a:spcBef>
              <a:spcAft>
                <a:spcPct val="0"/>
              </a:spcAft>
              <a:buClrTx/>
              <a:buSzTx/>
              <a:buFontTx/>
              <a:buNone/>
              <a:tabLst/>
              <a:defRPr/>
            </a:pPr>
            <a:r>
              <a:rPr lang="ja-JP" sz="1600" baseline="0" noProof="0">
                <a:solidFill>
                  <a:srgbClr val="FFFFFF"/>
                </a:solidFill>
                <a:ea typeface="SimSun" pitchFamily="2" charset="-122"/>
              </a:rPr>
              <a:t>RTK</a:t>
            </a:r>
            <a:r>
              <a:rPr lang="ja-JP" sz="1600" noProof="0">
                <a:solidFill>
                  <a:srgbClr val="FFFFFF"/>
                </a:solidFill>
                <a:ea typeface="SimSun" pitchFamily="2" charset="-122"/>
              </a:rPr>
              <a:t>遺伝子</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a:ln>
                  <a:noFill/>
                </a:ln>
                <a:solidFill>
                  <a:srgbClr val="FFFFFF"/>
                </a:solidFill>
                <a:uLnTx/>
                <a:uFillTx/>
                <a:ea typeface="SimSun" pitchFamily="2" charset="-122"/>
              </a:rPr>
              <a:t>WNT</a:t>
            </a:r>
            <a:r>
              <a:rPr kumimoji="0" lang="ja-JP" sz="1600" b="0" i="0" u="none" strike="noStrike" cap="none" normalizeH="0">
                <a:ln>
                  <a:noFill/>
                </a:ln>
                <a:solidFill>
                  <a:srgbClr val="FFFFFF"/>
                </a:solidFill>
                <a:uLnTx/>
                <a:uFillTx/>
                <a:ea typeface="SimSun" pitchFamily="2" charset="-122"/>
              </a:rPr>
              <a:t>経路遺伝子</a:t>
            </a:r>
          </a:p>
        </p:txBody>
      </p:sp>
      <p:sp>
        <p:nvSpPr>
          <p:cNvPr id="22" name="AutoShape 12"/>
          <p:cNvSpPr>
            <a:spLocks noChangeArrowheads="1"/>
          </p:cNvSpPr>
          <p:nvPr/>
        </p:nvSpPr>
        <p:spPr bwMode="auto">
          <a:xfrm>
            <a:off x="9479716" y="2298433"/>
            <a:ext cx="2515142" cy="1019816"/>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sz="1600" b="1" noProof="0">
                <a:solidFill>
                  <a:srgbClr val="FFFFFF"/>
                </a:solidFill>
                <a:ea typeface="SimSun" pitchFamily="2" charset="-122"/>
              </a:rPr>
              <a:t>早期進行者</a:t>
            </a:r>
            <a:br>
              <a:rPr lang="ja-JP" sz="1600" b="1" noProof="0">
                <a:solidFill>
                  <a:srgbClr val="FFFFFF"/>
                </a:solidFill>
                <a:ea typeface="SimSun" pitchFamily="2" charset="-122"/>
              </a:rPr>
            </a:br>
            <a:r>
              <a:rPr lang="ja-JP" sz="1400" noProof="0">
                <a:solidFill>
                  <a:srgbClr val="FFFFFF"/>
                </a:solidFill>
                <a:ea typeface="SimSun" pitchFamily="2" charset="-122"/>
              </a:rPr>
              <a:t>PDイベントおよび</a:t>
            </a:r>
            <a:br>
              <a:rPr lang="ja-JP" sz="1400" noProof="0">
                <a:solidFill>
                  <a:srgbClr val="FFFFFF"/>
                </a:solidFill>
                <a:ea typeface="SimSun" pitchFamily="2" charset="-122"/>
              </a:rPr>
            </a:br>
            <a:r>
              <a:rPr lang="ja-JP" sz="1400" noProof="0">
                <a:solidFill>
                  <a:srgbClr val="FFFFFF"/>
                </a:solidFill>
                <a:ea typeface="SimSun" pitchFamily="2" charset="-122"/>
              </a:rPr>
              <a:t>PFSが3か月未満</a:t>
            </a:r>
          </a:p>
        </p:txBody>
      </p:sp>
      <p:sp>
        <p:nvSpPr>
          <p:cNvPr id="23" name="AutoShape 12"/>
          <p:cNvSpPr>
            <a:spLocks noChangeArrowheads="1"/>
          </p:cNvSpPr>
          <p:nvPr/>
        </p:nvSpPr>
        <p:spPr bwMode="auto">
          <a:xfrm>
            <a:off x="9479716" y="3476571"/>
            <a:ext cx="2515142" cy="1019816"/>
          </a:xfrm>
          <a:prstGeom prst="roundRect">
            <a:avLst>
              <a:gd name="adj" fmla="val 16667"/>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sz="1600" b="1" noProof="0">
                <a:solidFill>
                  <a:srgbClr val="FFFFFF"/>
                </a:solidFill>
                <a:ea typeface="SimSun" pitchFamily="2" charset="-122"/>
              </a:rPr>
              <a:t>後期進行者</a:t>
            </a:r>
            <a:r>
              <a:rPr lang="ja-JP" sz="1600" noProof="0">
                <a:solidFill>
                  <a:srgbClr val="FFFFFF"/>
                </a:solidFill>
                <a:ea typeface="SimSun" pitchFamily="2" charset="-122"/>
              </a:rPr>
              <a:t/>
            </a:r>
            <a:br>
              <a:rPr lang="ja-JP" sz="1600" noProof="0">
                <a:solidFill>
                  <a:srgbClr val="FFFFFF"/>
                </a:solidFill>
                <a:ea typeface="SimSun" pitchFamily="2" charset="-122"/>
              </a:rPr>
            </a:br>
            <a:r>
              <a:rPr lang="ja-JP" sz="1400" noProof="0">
                <a:solidFill>
                  <a:srgbClr val="FFFFFF"/>
                </a:solidFill>
                <a:ea typeface="SimSun" pitchFamily="2" charset="-122"/>
              </a:rPr>
              <a:t>PDイベントおよび</a:t>
            </a:r>
            <a:br>
              <a:rPr lang="ja-JP" sz="1400" noProof="0">
                <a:solidFill>
                  <a:srgbClr val="FFFFFF"/>
                </a:solidFill>
                <a:ea typeface="SimSun" pitchFamily="2" charset="-122"/>
              </a:rPr>
            </a:br>
            <a:r>
              <a:rPr lang="ja-JP" sz="1400" noProof="0">
                <a:solidFill>
                  <a:srgbClr val="FFFFFF"/>
                </a:solidFill>
                <a:ea typeface="SimSun" pitchFamily="2" charset="-122"/>
              </a:rPr>
              <a:t>PFSが3か月以上</a:t>
            </a:r>
          </a:p>
        </p:txBody>
      </p:sp>
      <p:sp>
        <p:nvSpPr>
          <p:cNvPr id="24" name="AutoShape 12"/>
          <p:cNvSpPr>
            <a:spLocks noChangeArrowheads="1"/>
          </p:cNvSpPr>
          <p:nvPr/>
        </p:nvSpPr>
        <p:spPr bwMode="auto">
          <a:xfrm>
            <a:off x="9479715" y="4654709"/>
            <a:ext cx="2515142" cy="1019816"/>
          </a:xfrm>
          <a:prstGeom prst="roundRect">
            <a:avLst>
              <a:gd name="adj" fmla="val 16667"/>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sz="1600" b="1" noProof="0">
                <a:solidFill>
                  <a:schemeClr val="tx2"/>
                </a:solidFill>
                <a:ea typeface="SimSun" pitchFamily="2" charset="-122"/>
              </a:rPr>
              <a:t>進行中の疾病管理</a:t>
            </a:r>
          </a:p>
          <a:p>
            <a:pPr lvl="0" algn="ctr" defTabSz="892175" eaLnBrk="0" fontAlgn="base">
              <a:spcBef>
                <a:spcPct val="0"/>
              </a:spcBef>
              <a:spcAft>
                <a:spcPct val="0"/>
              </a:spcAft>
              <a:defRPr/>
            </a:pPr>
            <a:r>
              <a:rPr lang="ja-JP" sz="1400">
                <a:solidFill>
                  <a:schemeClr val="tx2"/>
                </a:solidFill>
                <a:ea typeface="SimSun" pitchFamily="2" charset="-122"/>
              </a:rPr>
              <a:t>PDイベントはなく</a:t>
            </a:r>
            <a:br>
              <a:rPr lang="ja-JP" sz="1400">
                <a:solidFill>
                  <a:schemeClr val="tx2"/>
                </a:solidFill>
                <a:ea typeface="SimSun" pitchFamily="2" charset="-122"/>
              </a:rPr>
            </a:br>
            <a:r>
              <a:rPr lang="ja-JP" sz="1400">
                <a:solidFill>
                  <a:schemeClr val="tx2"/>
                </a:solidFill>
                <a:ea typeface="SimSun" pitchFamily="2" charset="-122"/>
              </a:rPr>
              <a:t>PFSが3か月以上</a:t>
            </a:r>
          </a:p>
        </p:txBody>
      </p:sp>
      <p:cxnSp>
        <p:nvCxnSpPr>
          <p:cNvPr id="29" name="Elbow Connector 28"/>
          <p:cNvCxnSpPr>
            <a:stCxn id="19" idx="3"/>
            <a:endCxn id="22" idx="1"/>
          </p:cNvCxnSpPr>
          <p:nvPr/>
        </p:nvCxnSpPr>
        <p:spPr>
          <a:xfrm flipV="1">
            <a:off x="9069757" y="2808341"/>
            <a:ext cx="409959" cy="1178138"/>
          </a:xfrm>
          <a:prstGeom prst="bent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9" idx="3"/>
            <a:endCxn id="24" idx="1"/>
          </p:cNvCxnSpPr>
          <p:nvPr/>
        </p:nvCxnSpPr>
        <p:spPr>
          <a:xfrm>
            <a:off x="9069757" y="3986479"/>
            <a:ext cx="409958" cy="1178138"/>
          </a:xfrm>
          <a:prstGeom prst="bentConnector3">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AutoShape 19"/>
          <p:cNvCxnSpPr>
            <a:cxnSpLocks noChangeShapeType="1"/>
            <a:stCxn id="19" idx="3"/>
            <a:endCxn id="23" idx="1"/>
          </p:cNvCxnSpPr>
          <p:nvPr/>
        </p:nvCxnSpPr>
        <p:spPr bwMode="auto">
          <a:xfrm>
            <a:off x="9069757" y="3986479"/>
            <a:ext cx="409959" cy="0"/>
          </a:xfrm>
          <a:prstGeom prst="straightConnector1">
            <a:avLst/>
          </a:prstGeom>
          <a:noFill/>
          <a:ln w="38100">
            <a:solidFill>
              <a:schemeClr val="bg1"/>
            </a:solidFill>
            <a:round/>
            <a:headEnd/>
            <a:tailEnd type="triangle" w="med" len="med"/>
          </a:ln>
        </p:spPr>
      </p:cxnSp>
    </p:spTree>
    <p:extLst>
      <p:ext uri="{BB962C8B-B14F-4D97-AF65-F5344CB8AC3E}">
        <p14:creationId xmlns:p14="http://schemas.microsoft.com/office/powerpoint/2010/main" val="1549145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MA14.03：KRAS p.G12C変異を有し、ソトラシブで治療されたNSCLCのゲノムプロファイル、および反応と耐性の潜在的決定因子 – Skoulidis F、他</a:t>
            </a:r>
          </a:p>
        </p:txBody>
      </p:sp>
      <p:sp>
        <p:nvSpPr>
          <p:cNvPr id="3" name="Content Placeholder 2"/>
          <p:cNvSpPr>
            <a:spLocks noGrp="1"/>
          </p:cNvSpPr>
          <p:nvPr>
            <p:ph idx="1"/>
          </p:nvPr>
        </p:nvSpPr>
        <p:spPr/>
        <p:txBody>
          <a:bodyPr/>
          <a:lstStyle/>
          <a:p>
            <a:r>
              <a:rPr lang="ja-JP" b="1" dirty="0"/>
              <a:t>主要な結果</a:t>
            </a:r>
          </a:p>
        </p:txBody>
      </p:sp>
      <p:sp>
        <p:nvSpPr>
          <p:cNvPr id="5" name="Text Placeholder 4"/>
          <p:cNvSpPr>
            <a:spLocks noGrp="1"/>
          </p:cNvSpPr>
          <p:nvPr>
            <p:ph type="body" sz="quarter" idx="11"/>
          </p:nvPr>
        </p:nvSpPr>
        <p:spPr/>
        <p:txBody>
          <a:bodyPr/>
          <a:lstStyle/>
          <a:p>
            <a:r>
              <a:rPr lang="ja-JP"/>
              <a:t>Skoulidis F、e tal。J Thorac Oncol 2021年16（補遺）：抄録番号 MA14.03</a:t>
            </a:r>
          </a:p>
        </p:txBody>
      </p:sp>
      <p:graphicFrame>
        <p:nvGraphicFramePr>
          <p:cNvPr id="6" name="Chart 5">
            <a:extLst>
              <a:ext uri="{FF2B5EF4-FFF2-40B4-BE49-F238E27FC236}">
                <a16:creationId xmlns:a16="http://schemas.microsoft.com/office/drawing/2014/main" id="{12FE77D5-658E-494E-902F-39EEDE1C9FC9}"/>
              </a:ext>
            </a:extLst>
          </p:cNvPr>
          <p:cNvGraphicFramePr/>
          <p:nvPr>
            <p:extLst>
              <p:ext uri="{D42A27DB-BD31-4B8C-83A1-F6EECF244321}">
                <p14:modId xmlns:p14="http://schemas.microsoft.com/office/powerpoint/2010/main" val="3299366297"/>
              </p:ext>
            </p:extLst>
          </p:nvPr>
        </p:nvGraphicFramePr>
        <p:xfrm>
          <a:off x="1186416" y="1610316"/>
          <a:ext cx="7812000" cy="488254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EB51EF8-D8DA-42DE-9B4B-E63162F0C768}"/>
              </a:ext>
            </a:extLst>
          </p:cNvPr>
          <p:cNvSpPr txBox="1"/>
          <p:nvPr/>
        </p:nvSpPr>
        <p:spPr>
          <a:xfrm>
            <a:off x="1815733" y="1738190"/>
            <a:ext cx="606255" cy="523220"/>
          </a:xfrm>
          <a:prstGeom prst="rect">
            <a:avLst/>
          </a:prstGeom>
          <a:noFill/>
        </p:spPr>
        <p:txBody>
          <a:bodyPr wrap="none" rtlCol="0">
            <a:spAutoFit/>
          </a:bodyPr>
          <a:lstStyle/>
          <a:p>
            <a:pPr algn="ctr"/>
            <a:r>
              <a:rPr lang="ja-JP" sz="1400" dirty="0">
                <a:solidFill>
                  <a:schemeClr val="tx2"/>
                </a:solidFill>
              </a:rPr>
              <a:t>18.2</a:t>
            </a:r>
          </a:p>
          <a:p>
            <a:pPr algn="ctr"/>
            <a:r>
              <a:rPr lang="ja-JP" sz="1400" dirty="0">
                <a:solidFill>
                  <a:schemeClr val="tx2"/>
                </a:solidFill>
              </a:rPr>
              <a:t>（n=2）</a:t>
            </a:r>
          </a:p>
        </p:txBody>
      </p:sp>
      <p:sp>
        <p:nvSpPr>
          <p:cNvPr id="8" name="TextBox 7">
            <a:extLst>
              <a:ext uri="{FF2B5EF4-FFF2-40B4-BE49-F238E27FC236}">
                <a16:creationId xmlns:a16="http://schemas.microsoft.com/office/drawing/2014/main" id="{A14839B1-9863-48BB-8170-7A856D8DC200}"/>
              </a:ext>
            </a:extLst>
          </p:cNvPr>
          <p:cNvSpPr txBox="1"/>
          <p:nvPr/>
        </p:nvSpPr>
        <p:spPr>
          <a:xfrm>
            <a:off x="1820007" y="2291727"/>
            <a:ext cx="606255" cy="523220"/>
          </a:xfrm>
          <a:prstGeom prst="rect">
            <a:avLst/>
          </a:prstGeom>
          <a:noFill/>
        </p:spPr>
        <p:txBody>
          <a:bodyPr wrap="none" rtlCol="0">
            <a:spAutoFit/>
          </a:bodyPr>
          <a:lstStyle/>
          <a:p>
            <a:pPr algn="ctr"/>
            <a:r>
              <a:rPr lang="ja-JP" sz="1400" dirty="0">
                <a:solidFill>
                  <a:schemeClr val="tx2"/>
                </a:solidFill>
              </a:rPr>
              <a:t>18.2</a:t>
            </a:r>
          </a:p>
          <a:p>
            <a:pPr algn="ctr"/>
            <a:r>
              <a:rPr lang="ja-JP" sz="1400" dirty="0">
                <a:solidFill>
                  <a:schemeClr val="tx2"/>
                </a:solidFill>
              </a:rPr>
              <a:t>（n=7）</a:t>
            </a:r>
          </a:p>
        </p:txBody>
      </p:sp>
      <p:sp>
        <p:nvSpPr>
          <p:cNvPr id="9" name="TextBox 8">
            <a:extLst>
              <a:ext uri="{FF2B5EF4-FFF2-40B4-BE49-F238E27FC236}">
                <a16:creationId xmlns:a16="http://schemas.microsoft.com/office/drawing/2014/main" id="{91511706-6048-4A5F-9FEA-2DCAA3E1E444}"/>
              </a:ext>
            </a:extLst>
          </p:cNvPr>
          <p:cNvSpPr txBox="1"/>
          <p:nvPr/>
        </p:nvSpPr>
        <p:spPr>
          <a:xfrm>
            <a:off x="1813725" y="2814947"/>
            <a:ext cx="606255" cy="523220"/>
          </a:xfrm>
          <a:prstGeom prst="rect">
            <a:avLst/>
          </a:prstGeom>
          <a:noFill/>
        </p:spPr>
        <p:txBody>
          <a:bodyPr wrap="none" rtlCol="0">
            <a:spAutoFit/>
          </a:bodyPr>
          <a:lstStyle/>
          <a:p>
            <a:pPr algn="ctr"/>
            <a:r>
              <a:rPr lang="ja-JP" sz="1400" dirty="0">
                <a:solidFill>
                  <a:schemeClr val="tx2"/>
                </a:solidFill>
              </a:rPr>
              <a:t>63.6</a:t>
            </a:r>
          </a:p>
          <a:p>
            <a:pPr algn="ctr"/>
            <a:r>
              <a:rPr lang="ja-JP" sz="1400" dirty="0">
                <a:solidFill>
                  <a:schemeClr val="tx2"/>
                </a:solidFill>
              </a:rPr>
              <a:t>（n=7）</a:t>
            </a:r>
          </a:p>
        </p:txBody>
      </p:sp>
      <p:sp>
        <p:nvSpPr>
          <p:cNvPr id="10" name="TextBox 9">
            <a:extLst>
              <a:ext uri="{FF2B5EF4-FFF2-40B4-BE49-F238E27FC236}">
                <a16:creationId xmlns:a16="http://schemas.microsoft.com/office/drawing/2014/main" id="{D8EE0A76-628C-465E-A89B-66119AF6CBFC}"/>
              </a:ext>
            </a:extLst>
          </p:cNvPr>
          <p:cNvSpPr txBox="1"/>
          <p:nvPr/>
        </p:nvSpPr>
        <p:spPr>
          <a:xfrm>
            <a:off x="2714184" y="1714327"/>
            <a:ext cx="606255" cy="523220"/>
          </a:xfrm>
          <a:prstGeom prst="rect">
            <a:avLst/>
          </a:prstGeom>
          <a:noFill/>
        </p:spPr>
        <p:txBody>
          <a:bodyPr wrap="none" rtlCol="0">
            <a:spAutoFit/>
          </a:bodyPr>
          <a:lstStyle/>
          <a:p>
            <a:pPr algn="ctr"/>
            <a:r>
              <a:rPr lang="ja-JP" sz="1400" dirty="0">
                <a:solidFill>
                  <a:schemeClr val="tx2"/>
                </a:solidFill>
              </a:rPr>
              <a:t>30.8</a:t>
            </a:r>
          </a:p>
          <a:p>
            <a:pPr algn="ctr"/>
            <a:r>
              <a:rPr lang="ja-JP" sz="1400" dirty="0">
                <a:solidFill>
                  <a:schemeClr val="tx2"/>
                </a:solidFill>
              </a:rPr>
              <a:t>（n=4）</a:t>
            </a:r>
          </a:p>
        </p:txBody>
      </p:sp>
      <p:sp>
        <p:nvSpPr>
          <p:cNvPr id="11" name="TextBox 10">
            <a:extLst>
              <a:ext uri="{FF2B5EF4-FFF2-40B4-BE49-F238E27FC236}">
                <a16:creationId xmlns:a16="http://schemas.microsoft.com/office/drawing/2014/main" id="{0D1C59AA-38F3-4EF3-A0A2-93DA6109E949}"/>
              </a:ext>
            </a:extLst>
          </p:cNvPr>
          <p:cNvSpPr txBox="1"/>
          <p:nvPr/>
        </p:nvSpPr>
        <p:spPr>
          <a:xfrm>
            <a:off x="2710021" y="2645724"/>
            <a:ext cx="606255" cy="523220"/>
          </a:xfrm>
          <a:prstGeom prst="rect">
            <a:avLst/>
          </a:prstGeom>
          <a:noFill/>
        </p:spPr>
        <p:txBody>
          <a:bodyPr wrap="none" rtlCol="0">
            <a:spAutoFit/>
          </a:bodyPr>
          <a:lstStyle/>
          <a:p>
            <a:pPr algn="ctr"/>
            <a:r>
              <a:rPr lang="ja-JP" sz="1400" dirty="0">
                <a:solidFill>
                  <a:schemeClr val="tx2"/>
                </a:solidFill>
              </a:rPr>
              <a:t>38.5</a:t>
            </a:r>
          </a:p>
          <a:p>
            <a:pPr algn="ctr"/>
            <a:r>
              <a:rPr lang="ja-JP" sz="1400" dirty="0">
                <a:solidFill>
                  <a:schemeClr val="tx2"/>
                </a:solidFill>
              </a:rPr>
              <a:t>（n=5）</a:t>
            </a:r>
          </a:p>
        </p:txBody>
      </p:sp>
      <p:sp>
        <p:nvSpPr>
          <p:cNvPr id="12" name="TextBox 11">
            <a:extLst>
              <a:ext uri="{FF2B5EF4-FFF2-40B4-BE49-F238E27FC236}">
                <a16:creationId xmlns:a16="http://schemas.microsoft.com/office/drawing/2014/main" id="{09192B52-85AB-4D61-8D06-A5F6F0A776BB}"/>
              </a:ext>
            </a:extLst>
          </p:cNvPr>
          <p:cNvSpPr txBox="1"/>
          <p:nvPr/>
        </p:nvSpPr>
        <p:spPr>
          <a:xfrm>
            <a:off x="2719744" y="3727874"/>
            <a:ext cx="606255" cy="523220"/>
          </a:xfrm>
          <a:prstGeom prst="rect">
            <a:avLst/>
          </a:prstGeom>
          <a:noFill/>
        </p:spPr>
        <p:txBody>
          <a:bodyPr wrap="none" rtlCol="0">
            <a:spAutoFit/>
          </a:bodyPr>
          <a:lstStyle/>
          <a:p>
            <a:pPr algn="ctr"/>
            <a:r>
              <a:rPr lang="ja-JP" sz="1400" dirty="0">
                <a:solidFill>
                  <a:schemeClr val="tx2"/>
                </a:solidFill>
              </a:rPr>
              <a:t>30.8</a:t>
            </a:r>
          </a:p>
          <a:p>
            <a:pPr algn="ctr"/>
            <a:r>
              <a:rPr lang="ja-JP" sz="1400" dirty="0">
                <a:solidFill>
                  <a:schemeClr val="tx2"/>
                </a:solidFill>
              </a:rPr>
              <a:t>（n=4）</a:t>
            </a:r>
          </a:p>
        </p:txBody>
      </p:sp>
      <p:sp>
        <p:nvSpPr>
          <p:cNvPr id="13" name="TextBox 12">
            <a:extLst>
              <a:ext uri="{FF2B5EF4-FFF2-40B4-BE49-F238E27FC236}">
                <a16:creationId xmlns:a16="http://schemas.microsoft.com/office/drawing/2014/main" id="{B936B904-54DD-4C2B-A4D3-12DF61DB302A}"/>
              </a:ext>
            </a:extLst>
          </p:cNvPr>
          <p:cNvSpPr txBox="1"/>
          <p:nvPr/>
        </p:nvSpPr>
        <p:spPr>
          <a:xfrm>
            <a:off x="3617832" y="1702383"/>
            <a:ext cx="606255" cy="523220"/>
          </a:xfrm>
          <a:prstGeom prst="rect">
            <a:avLst/>
          </a:prstGeom>
          <a:noFill/>
        </p:spPr>
        <p:txBody>
          <a:bodyPr wrap="none" rtlCol="0">
            <a:spAutoFit/>
          </a:bodyPr>
          <a:lstStyle/>
          <a:p>
            <a:pPr algn="ctr"/>
            <a:r>
              <a:rPr lang="ja-JP" sz="1400" dirty="0">
                <a:solidFill>
                  <a:schemeClr val="tx2"/>
                </a:solidFill>
              </a:rPr>
              <a:t>25.9</a:t>
            </a:r>
          </a:p>
          <a:p>
            <a:pPr algn="ctr"/>
            <a:r>
              <a:rPr lang="ja-JP" sz="1400" dirty="0">
                <a:solidFill>
                  <a:schemeClr val="tx2"/>
                </a:solidFill>
              </a:rPr>
              <a:t>（n=7）</a:t>
            </a:r>
          </a:p>
        </p:txBody>
      </p:sp>
      <p:sp>
        <p:nvSpPr>
          <p:cNvPr id="14" name="TextBox 13">
            <a:extLst>
              <a:ext uri="{FF2B5EF4-FFF2-40B4-BE49-F238E27FC236}">
                <a16:creationId xmlns:a16="http://schemas.microsoft.com/office/drawing/2014/main" id="{A170046A-FCDB-4054-9CBF-DEADD1F89908}"/>
              </a:ext>
            </a:extLst>
          </p:cNvPr>
          <p:cNvSpPr txBox="1"/>
          <p:nvPr/>
        </p:nvSpPr>
        <p:spPr>
          <a:xfrm>
            <a:off x="3486077" y="2521764"/>
            <a:ext cx="879331" cy="492443"/>
          </a:xfrm>
          <a:prstGeom prst="rect">
            <a:avLst/>
          </a:prstGeom>
          <a:noFill/>
        </p:spPr>
        <p:txBody>
          <a:bodyPr wrap="square" lIns="0" rIns="0" rtlCol="0">
            <a:spAutoFit/>
          </a:bodyPr>
          <a:lstStyle/>
          <a:p>
            <a:pPr algn="ctr"/>
            <a:r>
              <a:rPr lang="ja-JP" sz="1300" dirty="0">
                <a:solidFill>
                  <a:schemeClr val="tx2"/>
                </a:solidFill>
              </a:rPr>
              <a:t>51.9</a:t>
            </a:r>
          </a:p>
          <a:p>
            <a:pPr algn="ctr"/>
            <a:r>
              <a:rPr lang="ja-JP" sz="1300" dirty="0">
                <a:solidFill>
                  <a:schemeClr val="tx2"/>
                </a:solidFill>
              </a:rPr>
              <a:t>（</a:t>
            </a:r>
            <a:r>
              <a:rPr lang="en-US" altLang="ja-JP" sz="1300" dirty="0">
                <a:solidFill>
                  <a:schemeClr val="tx2"/>
                </a:solidFill>
              </a:rPr>
              <a:t>n</a:t>
            </a:r>
            <a:r>
              <a:rPr lang="ja-JP" sz="1300" dirty="0">
                <a:solidFill>
                  <a:schemeClr val="tx2"/>
                </a:solidFill>
              </a:rPr>
              <a:t>=14）</a:t>
            </a:r>
          </a:p>
        </p:txBody>
      </p:sp>
      <p:sp>
        <p:nvSpPr>
          <p:cNvPr id="15" name="TextBox 14">
            <a:extLst>
              <a:ext uri="{FF2B5EF4-FFF2-40B4-BE49-F238E27FC236}">
                <a16:creationId xmlns:a16="http://schemas.microsoft.com/office/drawing/2014/main" id="{67DD8B6D-D635-46BC-864E-0B8E9FEEC842}"/>
              </a:ext>
            </a:extLst>
          </p:cNvPr>
          <p:cNvSpPr txBox="1"/>
          <p:nvPr/>
        </p:nvSpPr>
        <p:spPr>
          <a:xfrm>
            <a:off x="3608733" y="3989484"/>
            <a:ext cx="606255" cy="523220"/>
          </a:xfrm>
          <a:prstGeom prst="rect">
            <a:avLst/>
          </a:prstGeom>
          <a:noFill/>
        </p:spPr>
        <p:txBody>
          <a:bodyPr wrap="none" rtlCol="0">
            <a:spAutoFit/>
          </a:bodyPr>
          <a:lstStyle/>
          <a:p>
            <a:pPr algn="ctr"/>
            <a:r>
              <a:rPr lang="ja-JP" sz="1400" dirty="0">
                <a:solidFill>
                  <a:schemeClr val="tx2"/>
                </a:solidFill>
              </a:rPr>
              <a:t>22.2</a:t>
            </a:r>
          </a:p>
          <a:p>
            <a:pPr algn="ctr"/>
            <a:r>
              <a:rPr lang="ja-JP" sz="1400" dirty="0">
                <a:solidFill>
                  <a:schemeClr val="tx2"/>
                </a:solidFill>
              </a:rPr>
              <a:t>（n=6）</a:t>
            </a:r>
          </a:p>
        </p:txBody>
      </p:sp>
      <p:sp>
        <p:nvSpPr>
          <p:cNvPr id="16" name="TextBox 15">
            <a:extLst>
              <a:ext uri="{FF2B5EF4-FFF2-40B4-BE49-F238E27FC236}">
                <a16:creationId xmlns:a16="http://schemas.microsoft.com/office/drawing/2014/main" id="{8C449689-1193-4733-AD32-C0C1955683E1}"/>
              </a:ext>
            </a:extLst>
          </p:cNvPr>
          <p:cNvSpPr txBox="1"/>
          <p:nvPr/>
        </p:nvSpPr>
        <p:spPr>
          <a:xfrm>
            <a:off x="4510628" y="1692054"/>
            <a:ext cx="606255" cy="523220"/>
          </a:xfrm>
          <a:prstGeom prst="rect">
            <a:avLst/>
          </a:prstGeom>
          <a:noFill/>
        </p:spPr>
        <p:txBody>
          <a:bodyPr wrap="none" rtlCol="0">
            <a:spAutoFit/>
          </a:bodyPr>
          <a:lstStyle/>
          <a:p>
            <a:pPr algn="ctr"/>
            <a:r>
              <a:rPr lang="ja-JP" sz="1400" dirty="0">
                <a:solidFill>
                  <a:schemeClr val="tx2"/>
                </a:solidFill>
              </a:rPr>
              <a:t>16.7</a:t>
            </a:r>
          </a:p>
          <a:p>
            <a:pPr algn="ctr"/>
            <a:r>
              <a:rPr lang="ja-JP" sz="1400" dirty="0">
                <a:solidFill>
                  <a:schemeClr val="tx2"/>
                </a:solidFill>
              </a:rPr>
              <a:t>（n=4）</a:t>
            </a:r>
          </a:p>
        </p:txBody>
      </p:sp>
      <p:sp>
        <p:nvSpPr>
          <p:cNvPr id="17" name="TextBox 16">
            <a:extLst>
              <a:ext uri="{FF2B5EF4-FFF2-40B4-BE49-F238E27FC236}">
                <a16:creationId xmlns:a16="http://schemas.microsoft.com/office/drawing/2014/main" id="{A36088CC-21EC-4D7C-B887-962ECB26D509}"/>
              </a:ext>
            </a:extLst>
          </p:cNvPr>
          <p:cNvSpPr txBox="1"/>
          <p:nvPr/>
        </p:nvSpPr>
        <p:spPr>
          <a:xfrm>
            <a:off x="4374328" y="2225603"/>
            <a:ext cx="894797" cy="492443"/>
          </a:xfrm>
          <a:prstGeom prst="rect">
            <a:avLst/>
          </a:prstGeom>
          <a:noFill/>
        </p:spPr>
        <p:txBody>
          <a:bodyPr wrap="none" rtlCol="0">
            <a:spAutoFit/>
          </a:bodyPr>
          <a:lstStyle/>
          <a:p>
            <a:pPr algn="ctr"/>
            <a:r>
              <a:rPr lang="ja-JP" sz="1300" dirty="0">
                <a:solidFill>
                  <a:schemeClr val="tx2"/>
                </a:solidFill>
              </a:rPr>
              <a:t>50.0</a:t>
            </a:r>
          </a:p>
          <a:p>
            <a:pPr algn="ctr"/>
            <a:r>
              <a:rPr lang="ja-JP" sz="1300" dirty="0">
                <a:solidFill>
                  <a:schemeClr val="tx2"/>
                </a:solidFill>
              </a:rPr>
              <a:t>（n=12）</a:t>
            </a:r>
          </a:p>
        </p:txBody>
      </p:sp>
      <p:sp>
        <p:nvSpPr>
          <p:cNvPr id="18" name="TextBox 17">
            <a:extLst>
              <a:ext uri="{FF2B5EF4-FFF2-40B4-BE49-F238E27FC236}">
                <a16:creationId xmlns:a16="http://schemas.microsoft.com/office/drawing/2014/main" id="{99180CE4-9C64-4585-AC18-9770D9A5B410}"/>
              </a:ext>
            </a:extLst>
          </p:cNvPr>
          <p:cNvSpPr txBox="1"/>
          <p:nvPr/>
        </p:nvSpPr>
        <p:spPr>
          <a:xfrm>
            <a:off x="4525278" y="3669400"/>
            <a:ext cx="606256" cy="523220"/>
          </a:xfrm>
          <a:prstGeom prst="rect">
            <a:avLst/>
          </a:prstGeom>
          <a:noFill/>
        </p:spPr>
        <p:txBody>
          <a:bodyPr wrap="none" rtlCol="0">
            <a:spAutoFit/>
          </a:bodyPr>
          <a:lstStyle/>
          <a:p>
            <a:pPr algn="ctr"/>
            <a:r>
              <a:rPr lang="ja-JP" sz="1400" dirty="0">
                <a:solidFill>
                  <a:schemeClr val="tx2"/>
                </a:solidFill>
              </a:rPr>
              <a:t>33.3</a:t>
            </a:r>
          </a:p>
          <a:p>
            <a:pPr algn="ctr"/>
            <a:r>
              <a:rPr lang="ja-JP" sz="1400" dirty="0">
                <a:solidFill>
                  <a:schemeClr val="tx2"/>
                </a:solidFill>
              </a:rPr>
              <a:t>（n=8）</a:t>
            </a:r>
          </a:p>
        </p:txBody>
      </p:sp>
      <p:sp>
        <p:nvSpPr>
          <p:cNvPr id="19" name="TextBox 18">
            <a:extLst>
              <a:ext uri="{FF2B5EF4-FFF2-40B4-BE49-F238E27FC236}">
                <a16:creationId xmlns:a16="http://schemas.microsoft.com/office/drawing/2014/main" id="{44802244-EE10-4E23-9AC2-71BAE41BCE5F}"/>
              </a:ext>
            </a:extLst>
          </p:cNvPr>
          <p:cNvSpPr txBox="1"/>
          <p:nvPr/>
        </p:nvSpPr>
        <p:spPr>
          <a:xfrm>
            <a:off x="5269116" y="1737004"/>
            <a:ext cx="894797" cy="492443"/>
          </a:xfrm>
          <a:prstGeom prst="rect">
            <a:avLst/>
          </a:prstGeom>
          <a:noFill/>
        </p:spPr>
        <p:txBody>
          <a:bodyPr wrap="none" rtlCol="0">
            <a:spAutoFit/>
          </a:bodyPr>
          <a:lstStyle/>
          <a:p>
            <a:pPr algn="ctr"/>
            <a:r>
              <a:rPr lang="ja-JP" sz="1300" dirty="0">
                <a:solidFill>
                  <a:schemeClr val="tx2"/>
                </a:solidFill>
              </a:rPr>
              <a:t>32.0</a:t>
            </a:r>
          </a:p>
          <a:p>
            <a:pPr algn="ctr"/>
            <a:r>
              <a:rPr lang="ja-JP" sz="1300" dirty="0">
                <a:solidFill>
                  <a:schemeClr val="tx2"/>
                </a:solidFill>
              </a:rPr>
              <a:t>（n=16）</a:t>
            </a:r>
          </a:p>
        </p:txBody>
      </p:sp>
      <p:sp>
        <p:nvSpPr>
          <p:cNvPr id="20" name="TextBox 19">
            <a:extLst>
              <a:ext uri="{FF2B5EF4-FFF2-40B4-BE49-F238E27FC236}">
                <a16:creationId xmlns:a16="http://schemas.microsoft.com/office/drawing/2014/main" id="{4C62607F-0900-40FB-B727-43C56F03109B}"/>
              </a:ext>
            </a:extLst>
          </p:cNvPr>
          <p:cNvSpPr txBox="1"/>
          <p:nvPr/>
        </p:nvSpPr>
        <p:spPr>
          <a:xfrm>
            <a:off x="5263208" y="2653020"/>
            <a:ext cx="894797" cy="492443"/>
          </a:xfrm>
          <a:prstGeom prst="rect">
            <a:avLst/>
          </a:prstGeom>
          <a:noFill/>
        </p:spPr>
        <p:txBody>
          <a:bodyPr wrap="none" rtlCol="0">
            <a:spAutoFit/>
          </a:bodyPr>
          <a:lstStyle/>
          <a:p>
            <a:pPr algn="ctr"/>
            <a:r>
              <a:rPr lang="ja-JP" sz="1300" dirty="0">
                <a:solidFill>
                  <a:schemeClr val="tx2"/>
                </a:solidFill>
              </a:rPr>
              <a:t>40.0</a:t>
            </a:r>
          </a:p>
          <a:p>
            <a:pPr algn="ctr"/>
            <a:r>
              <a:rPr lang="ja-JP" sz="1300" dirty="0">
                <a:solidFill>
                  <a:schemeClr val="tx2"/>
                </a:solidFill>
              </a:rPr>
              <a:t>（n=20）</a:t>
            </a:r>
          </a:p>
        </p:txBody>
      </p:sp>
      <p:sp>
        <p:nvSpPr>
          <p:cNvPr id="21" name="TextBox 20">
            <a:extLst>
              <a:ext uri="{FF2B5EF4-FFF2-40B4-BE49-F238E27FC236}">
                <a16:creationId xmlns:a16="http://schemas.microsoft.com/office/drawing/2014/main" id="{39E3B646-40FA-4F34-B8EA-52353DB1E46D}"/>
              </a:ext>
            </a:extLst>
          </p:cNvPr>
          <p:cNvSpPr txBox="1"/>
          <p:nvPr/>
        </p:nvSpPr>
        <p:spPr>
          <a:xfrm>
            <a:off x="5262211" y="3807689"/>
            <a:ext cx="922048" cy="492443"/>
          </a:xfrm>
          <a:prstGeom prst="rect">
            <a:avLst/>
          </a:prstGeom>
          <a:noFill/>
        </p:spPr>
        <p:txBody>
          <a:bodyPr wrap="none" rtlCol="0">
            <a:spAutoFit/>
          </a:bodyPr>
          <a:lstStyle/>
          <a:p>
            <a:pPr algn="ctr"/>
            <a:r>
              <a:rPr lang="ja-JP" sz="1300" dirty="0">
                <a:solidFill>
                  <a:schemeClr val="tx2"/>
                </a:solidFill>
              </a:rPr>
              <a:t>28.0</a:t>
            </a:r>
          </a:p>
          <a:p>
            <a:pPr algn="ctr"/>
            <a:r>
              <a:rPr lang="ja-JP" sz="1300" dirty="0">
                <a:solidFill>
                  <a:schemeClr val="tx2"/>
                </a:solidFill>
              </a:rPr>
              <a:t>（N=14）</a:t>
            </a:r>
          </a:p>
        </p:txBody>
      </p:sp>
      <p:sp>
        <p:nvSpPr>
          <p:cNvPr id="22" name="TextBox 21">
            <a:extLst>
              <a:ext uri="{FF2B5EF4-FFF2-40B4-BE49-F238E27FC236}">
                <a16:creationId xmlns:a16="http://schemas.microsoft.com/office/drawing/2014/main" id="{659C9CAD-A367-4CD6-88A7-CAD5C1DE3CD5}"/>
              </a:ext>
            </a:extLst>
          </p:cNvPr>
          <p:cNvSpPr txBox="1"/>
          <p:nvPr/>
        </p:nvSpPr>
        <p:spPr>
          <a:xfrm>
            <a:off x="6308599" y="1721615"/>
            <a:ext cx="606256" cy="523220"/>
          </a:xfrm>
          <a:prstGeom prst="rect">
            <a:avLst/>
          </a:prstGeom>
          <a:noFill/>
        </p:spPr>
        <p:txBody>
          <a:bodyPr wrap="none" rtlCol="0">
            <a:spAutoFit/>
          </a:bodyPr>
          <a:lstStyle/>
          <a:p>
            <a:pPr algn="ctr"/>
            <a:r>
              <a:rPr lang="ja-JP" sz="1400" dirty="0">
                <a:solidFill>
                  <a:schemeClr val="tx2"/>
                </a:solidFill>
              </a:rPr>
              <a:t>34.6</a:t>
            </a:r>
          </a:p>
          <a:p>
            <a:pPr algn="ctr"/>
            <a:r>
              <a:rPr lang="ja-JP" sz="1400" dirty="0">
                <a:solidFill>
                  <a:schemeClr val="tx2"/>
                </a:solidFill>
              </a:rPr>
              <a:t>（n=8）</a:t>
            </a:r>
          </a:p>
        </p:txBody>
      </p:sp>
      <p:sp>
        <p:nvSpPr>
          <p:cNvPr id="23" name="TextBox 22">
            <a:extLst>
              <a:ext uri="{FF2B5EF4-FFF2-40B4-BE49-F238E27FC236}">
                <a16:creationId xmlns:a16="http://schemas.microsoft.com/office/drawing/2014/main" id="{984C00A6-11C2-4819-88F6-235AAB6AE9F9}"/>
              </a:ext>
            </a:extLst>
          </p:cNvPr>
          <p:cNvSpPr txBox="1"/>
          <p:nvPr/>
        </p:nvSpPr>
        <p:spPr>
          <a:xfrm>
            <a:off x="6308600" y="2738996"/>
            <a:ext cx="606255" cy="523220"/>
          </a:xfrm>
          <a:prstGeom prst="rect">
            <a:avLst/>
          </a:prstGeom>
          <a:noFill/>
        </p:spPr>
        <p:txBody>
          <a:bodyPr wrap="none" rtlCol="0">
            <a:spAutoFit/>
          </a:bodyPr>
          <a:lstStyle/>
          <a:p>
            <a:pPr algn="ctr"/>
            <a:r>
              <a:rPr lang="ja-JP" sz="1400" dirty="0">
                <a:solidFill>
                  <a:schemeClr val="tx2"/>
                </a:solidFill>
              </a:rPr>
              <a:t>39.1</a:t>
            </a:r>
          </a:p>
          <a:p>
            <a:pPr algn="ctr"/>
            <a:r>
              <a:rPr lang="ja-JP" sz="1400" dirty="0">
                <a:solidFill>
                  <a:schemeClr val="tx2"/>
                </a:solidFill>
              </a:rPr>
              <a:t>（n=9）</a:t>
            </a:r>
          </a:p>
        </p:txBody>
      </p:sp>
      <p:sp>
        <p:nvSpPr>
          <p:cNvPr id="24" name="TextBox 23">
            <a:extLst>
              <a:ext uri="{FF2B5EF4-FFF2-40B4-BE49-F238E27FC236}">
                <a16:creationId xmlns:a16="http://schemas.microsoft.com/office/drawing/2014/main" id="{14DB0D51-DC56-4B96-8A5E-67977FAE59AB}"/>
              </a:ext>
            </a:extLst>
          </p:cNvPr>
          <p:cNvSpPr txBox="1"/>
          <p:nvPr/>
        </p:nvSpPr>
        <p:spPr>
          <a:xfrm>
            <a:off x="6314936" y="3871957"/>
            <a:ext cx="606255" cy="523220"/>
          </a:xfrm>
          <a:prstGeom prst="rect">
            <a:avLst/>
          </a:prstGeom>
          <a:noFill/>
        </p:spPr>
        <p:txBody>
          <a:bodyPr wrap="none" rtlCol="0">
            <a:spAutoFit/>
          </a:bodyPr>
          <a:lstStyle/>
          <a:p>
            <a:pPr algn="ctr"/>
            <a:r>
              <a:rPr lang="ja-JP" sz="1400" dirty="0">
                <a:solidFill>
                  <a:schemeClr val="tx2"/>
                </a:solidFill>
              </a:rPr>
              <a:t>26.1</a:t>
            </a:r>
          </a:p>
          <a:p>
            <a:pPr algn="ctr"/>
            <a:r>
              <a:rPr lang="ja-JP" sz="1400" dirty="0">
                <a:solidFill>
                  <a:schemeClr val="tx2"/>
                </a:solidFill>
              </a:rPr>
              <a:t>（n=6）</a:t>
            </a:r>
          </a:p>
        </p:txBody>
      </p:sp>
      <p:sp>
        <p:nvSpPr>
          <p:cNvPr id="25" name="TextBox 24">
            <a:extLst>
              <a:ext uri="{FF2B5EF4-FFF2-40B4-BE49-F238E27FC236}">
                <a16:creationId xmlns:a16="http://schemas.microsoft.com/office/drawing/2014/main" id="{FCDBBF44-BF2A-4021-8D3B-32F04F4260AE}"/>
              </a:ext>
            </a:extLst>
          </p:cNvPr>
          <p:cNvSpPr txBox="1"/>
          <p:nvPr/>
        </p:nvSpPr>
        <p:spPr>
          <a:xfrm>
            <a:off x="7068124" y="1741673"/>
            <a:ext cx="894797" cy="492443"/>
          </a:xfrm>
          <a:prstGeom prst="rect">
            <a:avLst/>
          </a:prstGeom>
          <a:noFill/>
        </p:spPr>
        <p:txBody>
          <a:bodyPr wrap="none" rtlCol="0">
            <a:spAutoFit/>
          </a:bodyPr>
          <a:lstStyle/>
          <a:p>
            <a:pPr algn="ctr"/>
            <a:r>
              <a:rPr lang="ja-JP" sz="1300" dirty="0">
                <a:solidFill>
                  <a:schemeClr val="tx2"/>
                </a:solidFill>
              </a:rPr>
              <a:t>41.7</a:t>
            </a:r>
          </a:p>
          <a:p>
            <a:pPr algn="ctr"/>
            <a:r>
              <a:rPr lang="ja-JP" sz="1300" dirty="0">
                <a:solidFill>
                  <a:schemeClr val="tx2"/>
                </a:solidFill>
              </a:rPr>
              <a:t>（n=10）</a:t>
            </a:r>
          </a:p>
        </p:txBody>
      </p:sp>
      <p:sp>
        <p:nvSpPr>
          <p:cNvPr id="26" name="TextBox 25">
            <a:extLst>
              <a:ext uri="{FF2B5EF4-FFF2-40B4-BE49-F238E27FC236}">
                <a16:creationId xmlns:a16="http://schemas.microsoft.com/office/drawing/2014/main" id="{DFB9AA28-C3D8-4BD9-B289-755E6F46680F}"/>
              </a:ext>
            </a:extLst>
          </p:cNvPr>
          <p:cNvSpPr txBox="1"/>
          <p:nvPr/>
        </p:nvSpPr>
        <p:spPr>
          <a:xfrm>
            <a:off x="7194808" y="2969010"/>
            <a:ext cx="606255" cy="523220"/>
          </a:xfrm>
          <a:prstGeom prst="rect">
            <a:avLst/>
          </a:prstGeom>
          <a:noFill/>
        </p:spPr>
        <p:txBody>
          <a:bodyPr wrap="none" rtlCol="0">
            <a:spAutoFit/>
          </a:bodyPr>
          <a:lstStyle/>
          <a:p>
            <a:pPr algn="ctr"/>
            <a:r>
              <a:rPr lang="ja-JP" sz="1400" dirty="0">
                <a:solidFill>
                  <a:schemeClr val="tx2"/>
                </a:solidFill>
              </a:rPr>
              <a:t>33.3</a:t>
            </a:r>
          </a:p>
          <a:p>
            <a:pPr algn="ctr"/>
            <a:r>
              <a:rPr lang="ja-JP" sz="1400" dirty="0">
                <a:solidFill>
                  <a:schemeClr val="tx2"/>
                </a:solidFill>
              </a:rPr>
              <a:t>（n=8）</a:t>
            </a:r>
          </a:p>
        </p:txBody>
      </p:sp>
      <p:sp>
        <p:nvSpPr>
          <p:cNvPr id="27" name="TextBox 26">
            <a:extLst>
              <a:ext uri="{FF2B5EF4-FFF2-40B4-BE49-F238E27FC236}">
                <a16:creationId xmlns:a16="http://schemas.microsoft.com/office/drawing/2014/main" id="{68D363F9-7B51-4164-9098-862CE7E0230B}"/>
              </a:ext>
            </a:extLst>
          </p:cNvPr>
          <p:cNvSpPr txBox="1"/>
          <p:nvPr/>
        </p:nvSpPr>
        <p:spPr>
          <a:xfrm>
            <a:off x="7212394" y="3871957"/>
            <a:ext cx="606255" cy="523220"/>
          </a:xfrm>
          <a:prstGeom prst="rect">
            <a:avLst/>
          </a:prstGeom>
          <a:noFill/>
        </p:spPr>
        <p:txBody>
          <a:bodyPr wrap="none" rtlCol="0">
            <a:spAutoFit/>
          </a:bodyPr>
          <a:lstStyle/>
          <a:p>
            <a:pPr algn="ctr"/>
            <a:r>
              <a:rPr lang="ja-JP" sz="1400" dirty="0">
                <a:solidFill>
                  <a:schemeClr val="tx2"/>
                </a:solidFill>
              </a:rPr>
              <a:t>25.0</a:t>
            </a:r>
          </a:p>
          <a:p>
            <a:pPr algn="ctr"/>
            <a:r>
              <a:rPr lang="ja-JP" sz="1400" dirty="0">
                <a:solidFill>
                  <a:schemeClr val="tx2"/>
                </a:solidFill>
              </a:rPr>
              <a:t>（n=6）</a:t>
            </a:r>
          </a:p>
        </p:txBody>
      </p:sp>
      <p:sp>
        <p:nvSpPr>
          <p:cNvPr id="28" name="TextBox 27">
            <a:extLst>
              <a:ext uri="{FF2B5EF4-FFF2-40B4-BE49-F238E27FC236}">
                <a16:creationId xmlns:a16="http://schemas.microsoft.com/office/drawing/2014/main" id="{9DCB15F0-EB69-476F-B597-82636102F958}"/>
              </a:ext>
            </a:extLst>
          </p:cNvPr>
          <p:cNvSpPr txBox="1"/>
          <p:nvPr/>
        </p:nvSpPr>
        <p:spPr>
          <a:xfrm>
            <a:off x="7962921" y="1722831"/>
            <a:ext cx="894797" cy="492443"/>
          </a:xfrm>
          <a:prstGeom prst="rect">
            <a:avLst/>
          </a:prstGeom>
          <a:noFill/>
        </p:spPr>
        <p:txBody>
          <a:bodyPr wrap="none" rtlCol="0">
            <a:spAutoFit/>
          </a:bodyPr>
          <a:lstStyle/>
          <a:p>
            <a:pPr algn="ctr"/>
            <a:r>
              <a:rPr lang="ja-JP" sz="1300" dirty="0">
                <a:solidFill>
                  <a:schemeClr val="tx2"/>
                </a:solidFill>
              </a:rPr>
              <a:t>33.3</a:t>
            </a:r>
          </a:p>
          <a:p>
            <a:pPr algn="ctr"/>
            <a:r>
              <a:rPr lang="ja-JP" sz="1300" dirty="0">
                <a:solidFill>
                  <a:schemeClr val="tx2"/>
                </a:solidFill>
              </a:rPr>
              <a:t>（n=13）</a:t>
            </a:r>
          </a:p>
        </p:txBody>
      </p:sp>
      <p:sp>
        <p:nvSpPr>
          <p:cNvPr id="29" name="TextBox 28">
            <a:extLst>
              <a:ext uri="{FF2B5EF4-FFF2-40B4-BE49-F238E27FC236}">
                <a16:creationId xmlns:a16="http://schemas.microsoft.com/office/drawing/2014/main" id="{BC44DF45-49CC-4FE0-BCB5-C2C686302C0B}"/>
              </a:ext>
            </a:extLst>
          </p:cNvPr>
          <p:cNvSpPr txBox="1"/>
          <p:nvPr/>
        </p:nvSpPr>
        <p:spPr>
          <a:xfrm>
            <a:off x="7962921" y="2718046"/>
            <a:ext cx="922048" cy="492443"/>
          </a:xfrm>
          <a:prstGeom prst="rect">
            <a:avLst/>
          </a:prstGeom>
          <a:noFill/>
        </p:spPr>
        <p:txBody>
          <a:bodyPr wrap="none" rtlCol="0">
            <a:spAutoFit/>
          </a:bodyPr>
          <a:lstStyle/>
          <a:p>
            <a:pPr algn="ctr"/>
            <a:r>
              <a:rPr lang="ja-JP" sz="1300" dirty="0">
                <a:solidFill>
                  <a:schemeClr val="tx2"/>
                </a:solidFill>
              </a:rPr>
              <a:t>35.9</a:t>
            </a:r>
          </a:p>
          <a:p>
            <a:pPr algn="ctr"/>
            <a:r>
              <a:rPr lang="ja-JP" sz="1300" dirty="0">
                <a:solidFill>
                  <a:schemeClr val="tx2"/>
                </a:solidFill>
              </a:rPr>
              <a:t>（N=14）</a:t>
            </a:r>
          </a:p>
        </p:txBody>
      </p:sp>
      <p:sp>
        <p:nvSpPr>
          <p:cNvPr id="30" name="TextBox 29">
            <a:extLst>
              <a:ext uri="{FF2B5EF4-FFF2-40B4-BE49-F238E27FC236}">
                <a16:creationId xmlns:a16="http://schemas.microsoft.com/office/drawing/2014/main" id="{60592EAB-5854-4D00-AFF7-F4D4B6554913}"/>
              </a:ext>
            </a:extLst>
          </p:cNvPr>
          <p:cNvSpPr txBox="1"/>
          <p:nvPr/>
        </p:nvSpPr>
        <p:spPr>
          <a:xfrm>
            <a:off x="7976547" y="3727874"/>
            <a:ext cx="894797" cy="492443"/>
          </a:xfrm>
          <a:prstGeom prst="rect">
            <a:avLst/>
          </a:prstGeom>
          <a:noFill/>
        </p:spPr>
        <p:txBody>
          <a:bodyPr wrap="none" rtlCol="0">
            <a:spAutoFit/>
          </a:bodyPr>
          <a:lstStyle/>
          <a:p>
            <a:pPr algn="ctr"/>
            <a:r>
              <a:rPr lang="ja-JP" sz="1300" dirty="0">
                <a:solidFill>
                  <a:schemeClr val="tx2"/>
                </a:solidFill>
              </a:rPr>
              <a:t>30.8</a:t>
            </a:r>
          </a:p>
          <a:p>
            <a:pPr algn="ctr"/>
            <a:r>
              <a:rPr lang="ja-JP" sz="1300" dirty="0">
                <a:solidFill>
                  <a:schemeClr val="tx2"/>
                </a:solidFill>
              </a:rPr>
              <a:t>（n=12）</a:t>
            </a:r>
          </a:p>
        </p:txBody>
      </p:sp>
      <p:grpSp>
        <p:nvGrpSpPr>
          <p:cNvPr id="31" name="Group 30">
            <a:extLst>
              <a:ext uri="{FF2B5EF4-FFF2-40B4-BE49-F238E27FC236}">
                <a16:creationId xmlns:a16="http://schemas.microsoft.com/office/drawing/2014/main" id="{1D40DB2D-D73D-47BB-A3B6-2F7E6767BC87}"/>
              </a:ext>
            </a:extLst>
          </p:cNvPr>
          <p:cNvGrpSpPr/>
          <p:nvPr/>
        </p:nvGrpSpPr>
        <p:grpSpPr>
          <a:xfrm>
            <a:off x="970938" y="1591860"/>
            <a:ext cx="780554" cy="3232232"/>
            <a:chOff x="618814" y="1729256"/>
            <a:chExt cx="780554" cy="3888000"/>
          </a:xfrm>
        </p:grpSpPr>
        <p:cxnSp>
          <p:nvCxnSpPr>
            <p:cNvPr id="32" name="Straight Connector 31">
              <a:extLst>
                <a:ext uri="{FF2B5EF4-FFF2-40B4-BE49-F238E27FC236}">
                  <a16:creationId xmlns:a16="http://schemas.microsoft.com/office/drawing/2014/main" id="{2B57EDEA-0F5F-4A87-B24D-90E2F1894A69}"/>
                </a:ext>
              </a:extLst>
            </p:cNvPr>
            <p:cNvCxnSpPr/>
            <p:nvPr/>
          </p:nvCxnSpPr>
          <p:spPr>
            <a:xfrm flipV="1">
              <a:off x="1387448" y="1887794"/>
              <a:ext cx="0" cy="352978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5B98EB6-CA46-489F-9799-B0483E02E520}"/>
                </a:ext>
              </a:extLst>
            </p:cNvPr>
            <p:cNvSpPr txBox="1"/>
            <p:nvPr/>
          </p:nvSpPr>
          <p:spPr>
            <a:xfrm rot="16200000">
              <a:off x="-707831" y="3557830"/>
              <a:ext cx="2961068" cy="307777"/>
            </a:xfrm>
            <a:prstGeom prst="rect">
              <a:avLst/>
            </a:prstGeom>
            <a:noFill/>
          </p:spPr>
          <p:txBody>
            <a:bodyPr wrap="none" rtlCol="0">
              <a:spAutoFit/>
            </a:bodyPr>
            <a:lstStyle/>
            <a:p>
              <a:pPr algn="ctr" fontAlgn="base">
                <a:spcBef>
                  <a:spcPct val="0"/>
                </a:spcBef>
                <a:spcAft>
                  <a:spcPct val="0"/>
                </a:spcAft>
              </a:pPr>
              <a:r>
                <a:rPr lang="ja-JP" sz="1400" dirty="0">
                  <a:solidFill>
                    <a:srgbClr val="363636"/>
                  </a:solidFill>
                  <a:latin typeface="Arial" panose="020B0604020202020204" pitchFamily="34" charset="0"/>
                  <a:ea typeface="MS Mincho"/>
                  <a:cs typeface="Arial" panose="020B0604020202020204" pitchFamily="34" charset="0"/>
                </a:rPr>
                <a:t>ゲノムの変化、患者の割合（%）</a:t>
              </a:r>
            </a:p>
          </p:txBody>
        </p:sp>
        <p:sp>
          <p:nvSpPr>
            <p:cNvPr id="34" name="TextBox 33">
              <a:extLst>
                <a:ext uri="{FF2B5EF4-FFF2-40B4-BE49-F238E27FC236}">
                  <a16:creationId xmlns:a16="http://schemas.microsoft.com/office/drawing/2014/main" id="{74BC3662-0C1A-4906-82B9-1E2888CDB0B1}"/>
                </a:ext>
              </a:extLst>
            </p:cNvPr>
            <p:cNvSpPr txBox="1"/>
            <p:nvPr/>
          </p:nvSpPr>
          <p:spPr>
            <a:xfrm>
              <a:off x="846953" y="1729256"/>
              <a:ext cx="482825" cy="418656"/>
            </a:xfrm>
            <a:prstGeom prst="rect">
              <a:avLst/>
            </a:prstGeom>
            <a:noFill/>
          </p:spPr>
          <p:txBody>
            <a:bodyPr wrap="none" rtlCol="0" anchor="ctr" anchorCtr="0">
              <a:spAutoFit/>
            </a:bodyPr>
            <a:lstStyle/>
            <a:p>
              <a:pPr algn="r"/>
              <a:r>
                <a:rPr lang="ja-JP" sz="1400" dirty="0">
                  <a:solidFill>
                    <a:srgbClr val="363636"/>
                  </a:solidFill>
                  <a:latin typeface="Arial" panose="020B0604020202020204" pitchFamily="34" charset="0"/>
                  <a:ea typeface="MS Mincho"/>
                  <a:cs typeface="Arial" panose="020B0604020202020204" pitchFamily="34" charset="0"/>
                </a:rPr>
                <a:t>100</a:t>
              </a:r>
            </a:p>
          </p:txBody>
        </p:sp>
        <p:sp>
          <p:nvSpPr>
            <p:cNvPr id="35" name="Line 6">
              <a:extLst>
                <a:ext uri="{FF2B5EF4-FFF2-40B4-BE49-F238E27FC236}">
                  <a16:creationId xmlns:a16="http://schemas.microsoft.com/office/drawing/2014/main" id="{F3F645D4-8421-4E6F-AE31-FE780206B693}"/>
                </a:ext>
              </a:extLst>
            </p:cNvPr>
            <p:cNvSpPr>
              <a:spLocks noChangeShapeType="1"/>
            </p:cNvSpPr>
            <p:nvPr/>
          </p:nvSpPr>
          <p:spPr bwMode="auto">
            <a:xfrm>
              <a:off x="1313134" y="19423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6" name="Line 7">
              <a:extLst>
                <a:ext uri="{FF2B5EF4-FFF2-40B4-BE49-F238E27FC236}">
                  <a16:creationId xmlns:a16="http://schemas.microsoft.com/office/drawing/2014/main" id="{0B8643BA-D93F-4B7F-BDEF-ECDC22998B9A}"/>
                </a:ext>
              </a:extLst>
            </p:cNvPr>
            <p:cNvSpPr>
              <a:spLocks noChangeShapeType="1"/>
            </p:cNvSpPr>
            <p:nvPr/>
          </p:nvSpPr>
          <p:spPr bwMode="auto">
            <a:xfrm>
              <a:off x="1313134" y="26526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7" name="Line 8">
              <a:extLst>
                <a:ext uri="{FF2B5EF4-FFF2-40B4-BE49-F238E27FC236}">
                  <a16:creationId xmlns:a16="http://schemas.microsoft.com/office/drawing/2014/main" id="{5541E727-3C6D-4444-9436-B1F1CE27C0AF}"/>
                </a:ext>
              </a:extLst>
            </p:cNvPr>
            <p:cNvSpPr>
              <a:spLocks noChangeShapeType="1"/>
            </p:cNvSpPr>
            <p:nvPr/>
          </p:nvSpPr>
          <p:spPr bwMode="auto">
            <a:xfrm>
              <a:off x="1313134" y="333113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8" name="Line 9">
              <a:extLst>
                <a:ext uri="{FF2B5EF4-FFF2-40B4-BE49-F238E27FC236}">
                  <a16:creationId xmlns:a16="http://schemas.microsoft.com/office/drawing/2014/main" id="{B0AAD17F-2D61-4EDB-BA94-842ECE9AD62A}"/>
                </a:ext>
              </a:extLst>
            </p:cNvPr>
            <p:cNvSpPr>
              <a:spLocks noChangeShapeType="1"/>
            </p:cNvSpPr>
            <p:nvPr/>
          </p:nvSpPr>
          <p:spPr bwMode="auto">
            <a:xfrm>
              <a:off x="1313134" y="403150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39" name="Line 10">
              <a:extLst>
                <a:ext uri="{FF2B5EF4-FFF2-40B4-BE49-F238E27FC236}">
                  <a16:creationId xmlns:a16="http://schemas.microsoft.com/office/drawing/2014/main" id="{3588AAC8-37F1-4486-A12F-FA5AC14A6665}"/>
                </a:ext>
              </a:extLst>
            </p:cNvPr>
            <p:cNvSpPr>
              <a:spLocks noChangeShapeType="1"/>
            </p:cNvSpPr>
            <p:nvPr/>
          </p:nvSpPr>
          <p:spPr bwMode="auto">
            <a:xfrm>
              <a:off x="1313134" y="471725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0" name="Line 11">
              <a:extLst>
                <a:ext uri="{FF2B5EF4-FFF2-40B4-BE49-F238E27FC236}">
                  <a16:creationId xmlns:a16="http://schemas.microsoft.com/office/drawing/2014/main" id="{DA6F72B6-E452-4E7B-8FC8-FCB490EA858F}"/>
                </a:ext>
              </a:extLst>
            </p:cNvPr>
            <p:cNvSpPr>
              <a:spLocks noChangeShapeType="1"/>
            </p:cNvSpPr>
            <p:nvPr/>
          </p:nvSpPr>
          <p:spPr bwMode="auto">
            <a:xfrm>
              <a:off x="1313134" y="541032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1" name="TextBox 40">
              <a:extLst>
                <a:ext uri="{FF2B5EF4-FFF2-40B4-BE49-F238E27FC236}">
                  <a16:creationId xmlns:a16="http://schemas.microsoft.com/office/drawing/2014/main" id="{FD73F772-B0D7-412B-8D3C-BF754CD1F043}"/>
                </a:ext>
              </a:extLst>
            </p:cNvPr>
            <p:cNvSpPr txBox="1"/>
            <p:nvPr/>
          </p:nvSpPr>
          <p:spPr>
            <a:xfrm>
              <a:off x="946345" y="2442221"/>
              <a:ext cx="383438" cy="418656"/>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80</a:t>
              </a:r>
            </a:p>
          </p:txBody>
        </p:sp>
        <p:sp>
          <p:nvSpPr>
            <p:cNvPr id="42" name="TextBox 41">
              <a:extLst>
                <a:ext uri="{FF2B5EF4-FFF2-40B4-BE49-F238E27FC236}">
                  <a16:creationId xmlns:a16="http://schemas.microsoft.com/office/drawing/2014/main" id="{52955CC9-EE8A-4C90-810A-557F2A75CCCB}"/>
                </a:ext>
              </a:extLst>
            </p:cNvPr>
            <p:cNvSpPr txBox="1"/>
            <p:nvPr/>
          </p:nvSpPr>
          <p:spPr>
            <a:xfrm>
              <a:off x="946345" y="3120352"/>
              <a:ext cx="383438" cy="418656"/>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60</a:t>
              </a:r>
            </a:p>
          </p:txBody>
        </p:sp>
        <p:sp>
          <p:nvSpPr>
            <p:cNvPr id="43" name="TextBox 42">
              <a:extLst>
                <a:ext uri="{FF2B5EF4-FFF2-40B4-BE49-F238E27FC236}">
                  <a16:creationId xmlns:a16="http://schemas.microsoft.com/office/drawing/2014/main" id="{6B93630E-E031-4B0A-BD83-CAE24A8B2FA2}"/>
                </a:ext>
              </a:extLst>
            </p:cNvPr>
            <p:cNvSpPr txBox="1"/>
            <p:nvPr/>
          </p:nvSpPr>
          <p:spPr>
            <a:xfrm>
              <a:off x="946345" y="3820414"/>
              <a:ext cx="383438" cy="418656"/>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40</a:t>
              </a:r>
            </a:p>
          </p:txBody>
        </p:sp>
        <p:sp>
          <p:nvSpPr>
            <p:cNvPr id="44" name="TextBox 43">
              <a:extLst>
                <a:ext uri="{FF2B5EF4-FFF2-40B4-BE49-F238E27FC236}">
                  <a16:creationId xmlns:a16="http://schemas.microsoft.com/office/drawing/2014/main" id="{D7EC7B7E-3407-489C-8E6F-5529B86469AF}"/>
                </a:ext>
              </a:extLst>
            </p:cNvPr>
            <p:cNvSpPr txBox="1"/>
            <p:nvPr/>
          </p:nvSpPr>
          <p:spPr>
            <a:xfrm>
              <a:off x="946345" y="4505852"/>
              <a:ext cx="383438" cy="418656"/>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20</a:t>
              </a:r>
            </a:p>
          </p:txBody>
        </p:sp>
        <p:sp>
          <p:nvSpPr>
            <p:cNvPr id="45" name="TextBox 44">
              <a:extLst>
                <a:ext uri="{FF2B5EF4-FFF2-40B4-BE49-F238E27FC236}">
                  <a16:creationId xmlns:a16="http://schemas.microsoft.com/office/drawing/2014/main" id="{4042811A-DA9E-4556-B712-8CEE96488095}"/>
                </a:ext>
              </a:extLst>
            </p:cNvPr>
            <p:cNvSpPr txBox="1"/>
            <p:nvPr/>
          </p:nvSpPr>
          <p:spPr>
            <a:xfrm>
              <a:off x="1045739" y="5198600"/>
              <a:ext cx="284052" cy="418656"/>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46" name="TextBox 45">
            <a:extLst>
              <a:ext uri="{FF2B5EF4-FFF2-40B4-BE49-F238E27FC236}">
                <a16:creationId xmlns:a16="http://schemas.microsoft.com/office/drawing/2014/main" id="{E3F65735-03C5-4BEE-8DB7-9B1C51BE8D80}"/>
              </a:ext>
            </a:extLst>
          </p:cNvPr>
          <p:cNvSpPr txBox="1"/>
          <p:nvPr/>
        </p:nvSpPr>
        <p:spPr>
          <a:xfrm>
            <a:off x="9692256" y="2243189"/>
            <a:ext cx="1992853" cy="1754326"/>
          </a:xfrm>
          <a:prstGeom prst="rect">
            <a:avLst/>
          </a:prstGeom>
          <a:noFill/>
        </p:spPr>
        <p:txBody>
          <a:bodyPr wrap="none" rtlCol="0">
            <a:spAutoFit/>
          </a:bodyPr>
          <a:lstStyle/>
          <a:p>
            <a:r>
              <a:rPr lang="ja-JP">
                <a:solidFill>
                  <a:schemeClr val="tx1"/>
                </a:solidFill>
              </a:rPr>
              <a:t>早期進行者</a:t>
            </a:r>
          </a:p>
          <a:p>
            <a:endParaRPr lang="en-US" dirty="0">
              <a:solidFill>
                <a:schemeClr val="tx1"/>
              </a:solidFill>
            </a:endParaRPr>
          </a:p>
          <a:p>
            <a:r>
              <a:rPr lang="ja-JP">
                <a:solidFill>
                  <a:schemeClr val="tx1"/>
                </a:solidFill>
              </a:rPr>
              <a:t>後期進行者</a:t>
            </a:r>
          </a:p>
          <a:p>
            <a:endParaRPr lang="en-US" dirty="0">
              <a:solidFill>
                <a:schemeClr val="tx1"/>
              </a:solidFill>
            </a:endParaRPr>
          </a:p>
          <a:p>
            <a:r>
              <a:rPr lang="ja-JP">
                <a:solidFill>
                  <a:schemeClr val="tx1"/>
                </a:solidFill>
              </a:rPr>
              <a:t>進行中の疾病</a:t>
            </a:r>
            <a:br>
              <a:rPr lang="ja-JP">
                <a:solidFill>
                  <a:schemeClr val="tx1"/>
                </a:solidFill>
              </a:rPr>
            </a:br>
            <a:r>
              <a:rPr lang="ja-JP">
                <a:solidFill>
                  <a:schemeClr val="tx1"/>
                </a:solidFill>
              </a:rPr>
              <a:t>管理</a:t>
            </a:r>
          </a:p>
        </p:txBody>
      </p:sp>
      <p:sp>
        <p:nvSpPr>
          <p:cNvPr id="47" name="Rectangle 46">
            <a:extLst>
              <a:ext uri="{FF2B5EF4-FFF2-40B4-BE49-F238E27FC236}">
                <a16:creationId xmlns:a16="http://schemas.microsoft.com/office/drawing/2014/main" id="{33D1F6D4-D898-435F-8F72-351A3E4919A2}"/>
              </a:ext>
            </a:extLst>
          </p:cNvPr>
          <p:cNvSpPr/>
          <p:nvPr/>
        </p:nvSpPr>
        <p:spPr>
          <a:xfrm>
            <a:off x="9278369" y="2329661"/>
            <a:ext cx="301292" cy="3012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65633671-D089-4606-A719-EC274772341C}"/>
              </a:ext>
            </a:extLst>
          </p:cNvPr>
          <p:cNvSpPr/>
          <p:nvPr/>
        </p:nvSpPr>
        <p:spPr>
          <a:xfrm>
            <a:off x="9278369" y="2878206"/>
            <a:ext cx="301292" cy="3012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3660FD71-E021-49F2-9CB2-8392F7853468}"/>
              </a:ext>
            </a:extLst>
          </p:cNvPr>
          <p:cNvSpPr/>
          <p:nvPr/>
        </p:nvSpPr>
        <p:spPr>
          <a:xfrm>
            <a:off x="9278369" y="3495575"/>
            <a:ext cx="301292" cy="3012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B234C31F-C11F-4E75-BB05-CF3B3D197CD1}"/>
              </a:ext>
            </a:extLst>
          </p:cNvPr>
          <p:cNvSpPr/>
          <p:nvPr/>
        </p:nvSpPr>
        <p:spPr>
          <a:xfrm>
            <a:off x="1304571" y="5419814"/>
            <a:ext cx="72000" cy="6434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1589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582401" cy="939801"/>
          </a:xfrm>
        </p:spPr>
        <p:txBody>
          <a:bodyPr/>
          <a:lstStyle/>
          <a:p>
            <a:r>
              <a:rPr lang="ja-JP" dirty="0"/>
              <a:t>MA14.03：KRAS p.G12C変異を有し、ソトラシブで治療されたNSCLCのゲノムプロファイル、および反応と耐性の潜在的決定因子 – Skoulidis F、他</a:t>
            </a:r>
          </a:p>
        </p:txBody>
      </p:sp>
      <p:sp>
        <p:nvSpPr>
          <p:cNvPr id="3" name="Content Placeholder 2"/>
          <p:cNvSpPr>
            <a:spLocks noGrp="1"/>
          </p:cNvSpPr>
          <p:nvPr>
            <p:ph idx="1"/>
          </p:nvPr>
        </p:nvSpPr>
        <p:spPr/>
        <p:txBody>
          <a:bodyPr/>
          <a:lstStyle/>
          <a:p>
            <a:r>
              <a:rPr lang="ja-JP" b="1" dirty="0"/>
              <a:t>主要な結果（続き）</a:t>
            </a:r>
          </a:p>
          <a:p>
            <a:pPr>
              <a:spcBef>
                <a:spcPts val="25800"/>
              </a:spcBef>
            </a:pPr>
            <a:r>
              <a:rPr lang="ja-JP" b="1" dirty="0"/>
              <a:t>結論</a:t>
            </a:r>
          </a:p>
          <a:p>
            <a:pPr lvl="1"/>
            <a:r>
              <a:rPr lang="ja-JP" dirty="0"/>
              <a:t>KRAS p.G12c変異を有するNSCLC患者において、ベースラインの共変異サブグループでは、臨床反応のパターンが異なることが示されました – KEAP1を有する患者は早期に進行し、細胞周期およびWNT経路を有する患者は後期に進行する可能性があります</a:t>
            </a:r>
          </a:p>
        </p:txBody>
      </p:sp>
      <p:sp>
        <p:nvSpPr>
          <p:cNvPr id="5" name="Text Placeholder 4"/>
          <p:cNvSpPr>
            <a:spLocks noGrp="1"/>
          </p:cNvSpPr>
          <p:nvPr>
            <p:ph type="body" sz="quarter" idx="11"/>
          </p:nvPr>
        </p:nvSpPr>
        <p:spPr/>
        <p:txBody>
          <a:bodyPr/>
          <a:lstStyle/>
          <a:p>
            <a:r>
              <a:rPr lang="ja-JP"/>
              <a:t>Skoulidis F、e tal。J Thorac Oncol 2021年16（補遺）：抄録番号 MA14.03</a:t>
            </a:r>
          </a:p>
        </p:txBody>
      </p:sp>
      <p:sp>
        <p:nvSpPr>
          <p:cNvPr id="6" name="TextBox 5">
            <a:extLst>
              <a:ext uri="{FF2B5EF4-FFF2-40B4-BE49-F238E27FC236}">
                <a16:creationId xmlns:a16="http://schemas.microsoft.com/office/drawing/2014/main" id="{FD6C955A-C51A-40B6-9EC8-6B78844A3E43}"/>
              </a:ext>
            </a:extLst>
          </p:cNvPr>
          <p:cNvSpPr txBox="1"/>
          <p:nvPr/>
        </p:nvSpPr>
        <p:spPr>
          <a:xfrm>
            <a:off x="8423284" y="1777184"/>
            <a:ext cx="1382110" cy="338554"/>
          </a:xfrm>
          <a:prstGeom prst="rect">
            <a:avLst/>
          </a:prstGeom>
          <a:noFill/>
        </p:spPr>
        <p:txBody>
          <a:bodyPr wrap="none" rtlCol="0">
            <a:spAutoFit/>
          </a:bodyPr>
          <a:lstStyle/>
          <a:p>
            <a:pPr algn="ctr"/>
            <a:r>
              <a:rPr lang="ja-JP" sz="1600" b="1">
                <a:solidFill>
                  <a:schemeClr val="tx1"/>
                </a:solidFill>
              </a:rPr>
              <a:t>その他の遺伝子</a:t>
            </a:r>
          </a:p>
        </p:txBody>
      </p:sp>
      <p:sp>
        <p:nvSpPr>
          <p:cNvPr id="7" name="TextBox 6">
            <a:extLst>
              <a:ext uri="{FF2B5EF4-FFF2-40B4-BE49-F238E27FC236}">
                <a16:creationId xmlns:a16="http://schemas.microsoft.com/office/drawing/2014/main" id="{4CC65CC8-B0C4-4E8C-8B10-0B1AE4FAD0BA}"/>
              </a:ext>
            </a:extLst>
          </p:cNvPr>
          <p:cNvSpPr txBox="1"/>
          <p:nvPr/>
        </p:nvSpPr>
        <p:spPr>
          <a:xfrm>
            <a:off x="3254347" y="1777184"/>
            <a:ext cx="1253869" cy="338554"/>
          </a:xfrm>
          <a:prstGeom prst="rect">
            <a:avLst/>
          </a:prstGeom>
          <a:noFill/>
        </p:spPr>
        <p:txBody>
          <a:bodyPr wrap="none" rtlCol="0">
            <a:spAutoFit/>
          </a:bodyPr>
          <a:lstStyle/>
          <a:p>
            <a:pPr algn="ctr"/>
            <a:r>
              <a:rPr lang="ja-JP" sz="1600" b="1">
                <a:solidFill>
                  <a:schemeClr val="tx1"/>
                </a:solidFill>
              </a:rPr>
              <a:t>RTK遺伝子</a:t>
            </a:r>
          </a:p>
        </p:txBody>
      </p:sp>
      <p:graphicFrame>
        <p:nvGraphicFramePr>
          <p:cNvPr id="8" name="Chart 7">
            <a:extLst>
              <a:ext uri="{FF2B5EF4-FFF2-40B4-BE49-F238E27FC236}">
                <a16:creationId xmlns:a16="http://schemas.microsoft.com/office/drawing/2014/main" id="{3883D3CD-4624-4F34-8FD8-6084DA0DBA2C}"/>
              </a:ext>
            </a:extLst>
          </p:cNvPr>
          <p:cNvGraphicFramePr/>
          <p:nvPr>
            <p:extLst>
              <p:ext uri="{D42A27DB-BD31-4B8C-83A1-F6EECF244321}">
                <p14:modId xmlns:p14="http://schemas.microsoft.com/office/powerpoint/2010/main" val="211730323"/>
              </p:ext>
            </p:extLst>
          </p:nvPr>
        </p:nvGraphicFramePr>
        <p:xfrm>
          <a:off x="1157613" y="2148409"/>
          <a:ext cx="5508000" cy="20880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a:extLst>
              <a:ext uri="{FF2B5EF4-FFF2-40B4-BE49-F238E27FC236}">
                <a16:creationId xmlns:a16="http://schemas.microsoft.com/office/drawing/2014/main" id="{A5F9BCF3-E2D9-406B-9113-C687CF77026E}"/>
              </a:ext>
            </a:extLst>
          </p:cNvPr>
          <p:cNvGrpSpPr/>
          <p:nvPr/>
        </p:nvGrpSpPr>
        <p:grpSpPr>
          <a:xfrm>
            <a:off x="504692" y="2163222"/>
            <a:ext cx="857622" cy="2016000"/>
            <a:chOff x="514524" y="2163222"/>
            <a:chExt cx="857622" cy="2016000"/>
          </a:xfrm>
        </p:grpSpPr>
        <p:sp>
          <p:nvSpPr>
            <p:cNvPr id="10" name="TextBox 9">
              <a:extLst>
                <a:ext uri="{FF2B5EF4-FFF2-40B4-BE49-F238E27FC236}">
                  <a16:creationId xmlns:a16="http://schemas.microsoft.com/office/drawing/2014/main" id="{CDF5A01A-B6F4-4E46-B57E-E3108B2B5061}"/>
                </a:ext>
              </a:extLst>
            </p:cNvPr>
            <p:cNvSpPr txBox="1"/>
            <p:nvPr/>
          </p:nvSpPr>
          <p:spPr>
            <a:xfrm rot="16200000">
              <a:off x="-21711" y="2928847"/>
              <a:ext cx="1534135" cy="461665"/>
            </a:xfrm>
            <a:prstGeom prst="rect">
              <a:avLst/>
            </a:prstGeom>
            <a:noFill/>
          </p:spPr>
          <p:txBody>
            <a:bodyPr wrap="none" rtlCol="0">
              <a:spAutoFit/>
            </a:bodyPr>
            <a:lstStyle/>
            <a:p>
              <a:pPr algn="ctr" fontAlgn="base">
                <a:spcBef>
                  <a:spcPct val="0"/>
                </a:spcBef>
                <a:spcAft>
                  <a:spcPct val="0"/>
                </a:spcAft>
              </a:pPr>
              <a:r>
                <a:rPr lang="ja-JP" sz="1200" dirty="0">
                  <a:solidFill>
                    <a:srgbClr val="363636"/>
                  </a:solidFill>
                  <a:latin typeface="Arial" panose="020B0604020202020204" pitchFamily="34" charset="0"/>
                  <a:ea typeface="MS Mincho"/>
                  <a:cs typeface="Arial" panose="020B0604020202020204" pitchFamily="34" charset="0"/>
                </a:rPr>
                <a:t>ゲノムの変化、</a:t>
              </a:r>
              <a:br>
                <a:rPr lang="ja-JP" sz="1200" dirty="0">
                  <a:solidFill>
                    <a:srgbClr val="363636"/>
                  </a:solidFill>
                  <a:latin typeface="Arial" panose="020B0604020202020204" pitchFamily="34" charset="0"/>
                  <a:ea typeface="MS Mincho"/>
                  <a:cs typeface="Arial" panose="020B0604020202020204" pitchFamily="34" charset="0"/>
                </a:rPr>
              </a:br>
              <a:r>
                <a:rPr lang="ja-JP" sz="1200" dirty="0">
                  <a:solidFill>
                    <a:srgbClr val="363636"/>
                  </a:solidFill>
                  <a:latin typeface="Arial" panose="020B0604020202020204" pitchFamily="34" charset="0"/>
                  <a:ea typeface="MS Mincho"/>
                  <a:cs typeface="Arial" panose="020B0604020202020204" pitchFamily="34" charset="0"/>
                </a:rPr>
                <a:t>患者の割合（%）</a:t>
              </a:r>
            </a:p>
          </p:txBody>
        </p:sp>
        <p:grpSp>
          <p:nvGrpSpPr>
            <p:cNvPr id="11" name="Group 10">
              <a:extLst>
                <a:ext uri="{FF2B5EF4-FFF2-40B4-BE49-F238E27FC236}">
                  <a16:creationId xmlns:a16="http://schemas.microsoft.com/office/drawing/2014/main" id="{2A9F0D61-4AA9-4B37-A149-D28CDB985407}"/>
                </a:ext>
              </a:extLst>
            </p:cNvPr>
            <p:cNvGrpSpPr/>
            <p:nvPr/>
          </p:nvGrpSpPr>
          <p:grpSpPr>
            <a:xfrm>
              <a:off x="863012" y="2163222"/>
              <a:ext cx="509134" cy="2016000"/>
              <a:chOff x="-509134" y="1666805"/>
              <a:chExt cx="509134" cy="3998774"/>
            </a:xfrm>
          </p:grpSpPr>
          <p:cxnSp>
            <p:nvCxnSpPr>
              <p:cNvPr id="12" name="Straight Connector 11">
                <a:extLst>
                  <a:ext uri="{FF2B5EF4-FFF2-40B4-BE49-F238E27FC236}">
                    <a16:creationId xmlns:a16="http://schemas.microsoft.com/office/drawing/2014/main" id="{F4DD48DA-BC4F-43FC-9AC5-CBE8F1712C21}"/>
                  </a:ext>
                </a:extLst>
              </p:cNvPr>
              <p:cNvCxnSpPr/>
              <p:nvPr/>
            </p:nvCxnSpPr>
            <p:spPr>
              <a:xfrm flipV="1">
                <a:off x="-11920" y="1880728"/>
                <a:ext cx="0" cy="352978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37E26DE-6D80-4826-B231-C3887D375B9A}"/>
                  </a:ext>
                </a:extLst>
              </p:cNvPr>
              <p:cNvSpPr txBox="1"/>
              <p:nvPr/>
            </p:nvSpPr>
            <p:spPr>
              <a:xfrm>
                <a:off x="-509134" y="1666805"/>
                <a:ext cx="439544" cy="529428"/>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100</a:t>
                </a:r>
              </a:p>
            </p:txBody>
          </p:sp>
          <p:sp>
            <p:nvSpPr>
              <p:cNvPr id="14" name="Line 6">
                <a:extLst>
                  <a:ext uri="{FF2B5EF4-FFF2-40B4-BE49-F238E27FC236}">
                    <a16:creationId xmlns:a16="http://schemas.microsoft.com/office/drawing/2014/main" id="{BB0DB226-614D-468B-A60D-9F4635982073}"/>
                  </a:ext>
                </a:extLst>
              </p:cNvPr>
              <p:cNvSpPr>
                <a:spLocks noChangeShapeType="1"/>
              </p:cNvSpPr>
              <p:nvPr/>
            </p:nvSpPr>
            <p:spPr bwMode="auto">
              <a:xfrm>
                <a:off x="-86234" y="193528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5" name="Line 7">
                <a:extLst>
                  <a:ext uri="{FF2B5EF4-FFF2-40B4-BE49-F238E27FC236}">
                    <a16:creationId xmlns:a16="http://schemas.microsoft.com/office/drawing/2014/main" id="{FF4AEBA9-6F0A-486B-90FD-3D29B47623A4}"/>
                  </a:ext>
                </a:extLst>
              </p:cNvPr>
              <p:cNvSpPr>
                <a:spLocks noChangeShapeType="1"/>
              </p:cNvSpPr>
              <p:nvPr/>
            </p:nvSpPr>
            <p:spPr bwMode="auto">
              <a:xfrm>
                <a:off x="-86234" y="264562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6" name="Line 8">
                <a:extLst>
                  <a:ext uri="{FF2B5EF4-FFF2-40B4-BE49-F238E27FC236}">
                    <a16:creationId xmlns:a16="http://schemas.microsoft.com/office/drawing/2014/main" id="{2FE98BD5-31DB-488E-B92F-C28625EADFC2}"/>
                  </a:ext>
                </a:extLst>
              </p:cNvPr>
              <p:cNvSpPr>
                <a:spLocks noChangeShapeType="1"/>
              </p:cNvSpPr>
              <p:nvPr/>
            </p:nvSpPr>
            <p:spPr bwMode="auto">
              <a:xfrm>
                <a:off x="-86234" y="332406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7" name="Line 9">
                <a:extLst>
                  <a:ext uri="{FF2B5EF4-FFF2-40B4-BE49-F238E27FC236}">
                    <a16:creationId xmlns:a16="http://schemas.microsoft.com/office/drawing/2014/main" id="{CA995AA7-ACC8-4AFE-9774-7252EF4FE81E}"/>
                  </a:ext>
                </a:extLst>
              </p:cNvPr>
              <p:cNvSpPr>
                <a:spLocks noChangeShapeType="1"/>
              </p:cNvSpPr>
              <p:nvPr/>
            </p:nvSpPr>
            <p:spPr bwMode="auto">
              <a:xfrm>
                <a:off x="-86234" y="40244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8" name="Line 10">
                <a:extLst>
                  <a:ext uri="{FF2B5EF4-FFF2-40B4-BE49-F238E27FC236}">
                    <a16:creationId xmlns:a16="http://schemas.microsoft.com/office/drawing/2014/main" id="{3A07DBD3-8D2F-405E-9301-9C2AC6382400}"/>
                  </a:ext>
                </a:extLst>
              </p:cNvPr>
              <p:cNvSpPr>
                <a:spLocks noChangeShapeType="1"/>
              </p:cNvSpPr>
              <p:nvPr/>
            </p:nvSpPr>
            <p:spPr bwMode="auto">
              <a:xfrm>
                <a:off x="-86234" y="47101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19" name="Line 11">
                <a:extLst>
                  <a:ext uri="{FF2B5EF4-FFF2-40B4-BE49-F238E27FC236}">
                    <a16:creationId xmlns:a16="http://schemas.microsoft.com/office/drawing/2014/main" id="{B739F118-939C-4D44-8AC6-A70AB7CBF9BA}"/>
                  </a:ext>
                </a:extLst>
              </p:cNvPr>
              <p:cNvSpPr>
                <a:spLocks noChangeShapeType="1"/>
              </p:cNvSpPr>
              <p:nvPr/>
            </p:nvSpPr>
            <p:spPr bwMode="auto">
              <a:xfrm>
                <a:off x="-86234" y="540325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20" name="TextBox 19">
                <a:extLst>
                  <a:ext uri="{FF2B5EF4-FFF2-40B4-BE49-F238E27FC236}">
                    <a16:creationId xmlns:a16="http://schemas.microsoft.com/office/drawing/2014/main" id="{B5E3E5A0-E547-42EF-BC00-7AC0A98BEF44}"/>
                  </a:ext>
                </a:extLst>
              </p:cNvPr>
              <p:cNvSpPr txBox="1"/>
              <p:nvPr/>
            </p:nvSpPr>
            <p:spPr>
              <a:xfrm>
                <a:off x="-424169" y="2379771"/>
                <a:ext cx="354584" cy="529428"/>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80</a:t>
                </a:r>
              </a:p>
            </p:txBody>
          </p:sp>
          <p:sp>
            <p:nvSpPr>
              <p:cNvPr id="21" name="TextBox 20">
                <a:extLst>
                  <a:ext uri="{FF2B5EF4-FFF2-40B4-BE49-F238E27FC236}">
                    <a16:creationId xmlns:a16="http://schemas.microsoft.com/office/drawing/2014/main" id="{400D208A-3963-4BB2-AC30-4D27C3944625}"/>
                  </a:ext>
                </a:extLst>
              </p:cNvPr>
              <p:cNvSpPr txBox="1"/>
              <p:nvPr/>
            </p:nvSpPr>
            <p:spPr>
              <a:xfrm>
                <a:off x="-424169" y="3057902"/>
                <a:ext cx="354584" cy="529428"/>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60</a:t>
                </a:r>
              </a:p>
            </p:txBody>
          </p:sp>
          <p:sp>
            <p:nvSpPr>
              <p:cNvPr id="22" name="TextBox 21">
                <a:extLst>
                  <a:ext uri="{FF2B5EF4-FFF2-40B4-BE49-F238E27FC236}">
                    <a16:creationId xmlns:a16="http://schemas.microsoft.com/office/drawing/2014/main" id="{189D6C0F-D74A-4C45-8263-1707C3F10F09}"/>
                  </a:ext>
                </a:extLst>
              </p:cNvPr>
              <p:cNvSpPr txBox="1"/>
              <p:nvPr/>
            </p:nvSpPr>
            <p:spPr>
              <a:xfrm>
                <a:off x="-424169" y="3757961"/>
                <a:ext cx="354584" cy="529428"/>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40</a:t>
                </a:r>
              </a:p>
            </p:txBody>
          </p:sp>
          <p:sp>
            <p:nvSpPr>
              <p:cNvPr id="23" name="TextBox 22">
                <a:extLst>
                  <a:ext uri="{FF2B5EF4-FFF2-40B4-BE49-F238E27FC236}">
                    <a16:creationId xmlns:a16="http://schemas.microsoft.com/office/drawing/2014/main" id="{3F34E041-96EF-4D3F-AEF1-2457661432DA}"/>
                  </a:ext>
                </a:extLst>
              </p:cNvPr>
              <p:cNvSpPr txBox="1"/>
              <p:nvPr/>
            </p:nvSpPr>
            <p:spPr>
              <a:xfrm>
                <a:off x="-424169" y="4443402"/>
                <a:ext cx="354584" cy="529428"/>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20</a:t>
                </a:r>
              </a:p>
            </p:txBody>
          </p:sp>
          <p:sp>
            <p:nvSpPr>
              <p:cNvPr id="24" name="TextBox 23">
                <a:extLst>
                  <a:ext uri="{FF2B5EF4-FFF2-40B4-BE49-F238E27FC236}">
                    <a16:creationId xmlns:a16="http://schemas.microsoft.com/office/drawing/2014/main" id="{1471C72B-BFAA-4EC2-A496-0EE5CF40E5A2}"/>
                  </a:ext>
                </a:extLst>
              </p:cNvPr>
              <p:cNvSpPr txBox="1"/>
              <p:nvPr/>
            </p:nvSpPr>
            <p:spPr>
              <a:xfrm>
                <a:off x="-339203" y="5136151"/>
                <a:ext cx="269626" cy="529428"/>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0</a:t>
                </a:r>
              </a:p>
            </p:txBody>
          </p:sp>
        </p:grpSp>
      </p:grpSp>
      <p:sp>
        <p:nvSpPr>
          <p:cNvPr id="25" name="TextBox 24">
            <a:extLst>
              <a:ext uri="{FF2B5EF4-FFF2-40B4-BE49-F238E27FC236}">
                <a16:creationId xmlns:a16="http://schemas.microsoft.com/office/drawing/2014/main" id="{28935459-2E25-47BC-B4ED-38CBD1513A87}"/>
              </a:ext>
            </a:extLst>
          </p:cNvPr>
          <p:cNvSpPr txBox="1"/>
          <p:nvPr/>
        </p:nvSpPr>
        <p:spPr>
          <a:xfrm>
            <a:off x="1264504" y="4040921"/>
            <a:ext cx="631904" cy="461665"/>
          </a:xfrm>
          <a:prstGeom prst="rect">
            <a:avLst/>
          </a:prstGeom>
          <a:noFill/>
        </p:spPr>
        <p:txBody>
          <a:bodyPr wrap="none" rtlCol="0">
            <a:spAutoFit/>
          </a:bodyPr>
          <a:lstStyle/>
          <a:p>
            <a:pPr algn="ctr"/>
            <a:r>
              <a:rPr lang="ja-JP" sz="1200">
                <a:solidFill>
                  <a:schemeClr val="tx1"/>
                </a:solidFill>
              </a:rPr>
              <a:t>EGFR</a:t>
            </a:r>
          </a:p>
          <a:p>
            <a:pPr algn="ctr"/>
            <a:r>
              <a:rPr lang="ja-JP" sz="1200">
                <a:solidFill>
                  <a:schemeClr val="tx1"/>
                </a:solidFill>
              </a:rPr>
              <a:t>（n=13）</a:t>
            </a:r>
          </a:p>
        </p:txBody>
      </p:sp>
      <p:sp>
        <p:nvSpPr>
          <p:cNvPr id="26" name="TextBox 25">
            <a:extLst>
              <a:ext uri="{FF2B5EF4-FFF2-40B4-BE49-F238E27FC236}">
                <a16:creationId xmlns:a16="http://schemas.microsoft.com/office/drawing/2014/main" id="{7D7B49CB-530B-42C9-8E4F-0A7A065E7D5A}"/>
              </a:ext>
            </a:extLst>
          </p:cNvPr>
          <p:cNvSpPr txBox="1"/>
          <p:nvPr/>
        </p:nvSpPr>
        <p:spPr>
          <a:xfrm>
            <a:off x="1861314" y="4040921"/>
            <a:ext cx="604653" cy="461665"/>
          </a:xfrm>
          <a:prstGeom prst="rect">
            <a:avLst/>
          </a:prstGeom>
          <a:noFill/>
        </p:spPr>
        <p:txBody>
          <a:bodyPr wrap="none" rtlCol="0">
            <a:spAutoFit/>
          </a:bodyPr>
          <a:lstStyle/>
          <a:p>
            <a:pPr algn="ctr"/>
            <a:r>
              <a:rPr lang="ja-JP" sz="1200">
                <a:solidFill>
                  <a:schemeClr val="tx1"/>
                </a:solidFill>
              </a:rPr>
              <a:t>FGFR</a:t>
            </a:r>
          </a:p>
          <a:p>
            <a:pPr algn="ctr"/>
            <a:r>
              <a:rPr lang="ja-JP" sz="1200">
                <a:solidFill>
                  <a:schemeClr val="tx1"/>
                </a:solidFill>
              </a:rPr>
              <a:t>（n=5）</a:t>
            </a:r>
          </a:p>
        </p:txBody>
      </p:sp>
      <p:sp>
        <p:nvSpPr>
          <p:cNvPr id="27" name="TextBox 26">
            <a:extLst>
              <a:ext uri="{FF2B5EF4-FFF2-40B4-BE49-F238E27FC236}">
                <a16:creationId xmlns:a16="http://schemas.microsoft.com/office/drawing/2014/main" id="{DCDC7661-E137-4133-ACCD-EDC14281A90B}"/>
              </a:ext>
            </a:extLst>
          </p:cNvPr>
          <p:cNvSpPr txBox="1"/>
          <p:nvPr/>
        </p:nvSpPr>
        <p:spPr>
          <a:xfrm>
            <a:off x="2388963" y="4040921"/>
            <a:ext cx="742511" cy="461665"/>
          </a:xfrm>
          <a:prstGeom prst="rect">
            <a:avLst/>
          </a:prstGeom>
          <a:noFill/>
        </p:spPr>
        <p:txBody>
          <a:bodyPr wrap="none" rtlCol="0">
            <a:spAutoFit/>
          </a:bodyPr>
          <a:lstStyle/>
          <a:p>
            <a:pPr algn="ctr"/>
            <a:r>
              <a:rPr lang="ja-JP" sz="1200">
                <a:solidFill>
                  <a:schemeClr val="tx1"/>
                </a:solidFill>
              </a:rPr>
              <a:t>PDGFR</a:t>
            </a:r>
          </a:p>
          <a:p>
            <a:pPr algn="ctr"/>
            <a:r>
              <a:rPr lang="ja-JP" sz="1200">
                <a:solidFill>
                  <a:schemeClr val="tx1"/>
                </a:solidFill>
              </a:rPr>
              <a:t>（n=10）</a:t>
            </a:r>
          </a:p>
        </p:txBody>
      </p:sp>
      <p:sp>
        <p:nvSpPr>
          <p:cNvPr id="28" name="TextBox 27">
            <a:extLst>
              <a:ext uri="{FF2B5EF4-FFF2-40B4-BE49-F238E27FC236}">
                <a16:creationId xmlns:a16="http://schemas.microsoft.com/office/drawing/2014/main" id="{0A9E11CD-0DCF-4439-B525-22A5D494BB83}"/>
              </a:ext>
            </a:extLst>
          </p:cNvPr>
          <p:cNvSpPr txBox="1"/>
          <p:nvPr/>
        </p:nvSpPr>
        <p:spPr>
          <a:xfrm>
            <a:off x="3073952" y="4040921"/>
            <a:ext cx="546946" cy="461665"/>
          </a:xfrm>
          <a:prstGeom prst="rect">
            <a:avLst/>
          </a:prstGeom>
          <a:noFill/>
        </p:spPr>
        <p:txBody>
          <a:bodyPr wrap="none" rtlCol="0">
            <a:spAutoFit/>
          </a:bodyPr>
          <a:lstStyle/>
          <a:p>
            <a:pPr algn="ctr"/>
            <a:r>
              <a:rPr lang="ja-JP" sz="1200">
                <a:solidFill>
                  <a:schemeClr val="tx1"/>
                </a:solidFill>
              </a:rPr>
              <a:t>RET</a:t>
            </a:r>
          </a:p>
          <a:p>
            <a:pPr algn="ctr"/>
            <a:r>
              <a:rPr lang="ja-JP" sz="1200">
                <a:solidFill>
                  <a:schemeClr val="tx1"/>
                </a:solidFill>
              </a:rPr>
              <a:t>（n=4）</a:t>
            </a:r>
          </a:p>
        </p:txBody>
      </p:sp>
      <p:sp>
        <p:nvSpPr>
          <p:cNvPr id="29" name="TextBox 28">
            <a:extLst>
              <a:ext uri="{FF2B5EF4-FFF2-40B4-BE49-F238E27FC236}">
                <a16:creationId xmlns:a16="http://schemas.microsoft.com/office/drawing/2014/main" id="{99F18EEB-3CBD-438A-92CA-9188E6F70599}"/>
              </a:ext>
            </a:extLst>
          </p:cNvPr>
          <p:cNvSpPr txBox="1"/>
          <p:nvPr/>
        </p:nvSpPr>
        <p:spPr>
          <a:xfrm>
            <a:off x="3652343" y="4040921"/>
            <a:ext cx="546945" cy="461665"/>
          </a:xfrm>
          <a:prstGeom prst="rect">
            <a:avLst/>
          </a:prstGeom>
          <a:noFill/>
        </p:spPr>
        <p:txBody>
          <a:bodyPr wrap="none" rtlCol="0">
            <a:spAutoFit/>
          </a:bodyPr>
          <a:lstStyle/>
          <a:p>
            <a:pPr algn="ctr"/>
            <a:r>
              <a:rPr lang="ja-JP" sz="1200">
                <a:solidFill>
                  <a:schemeClr val="tx1"/>
                </a:solidFill>
              </a:rPr>
              <a:t>MET</a:t>
            </a:r>
          </a:p>
          <a:p>
            <a:pPr algn="ctr"/>
            <a:r>
              <a:rPr lang="ja-JP" sz="1200">
                <a:solidFill>
                  <a:schemeClr val="tx1"/>
                </a:solidFill>
              </a:rPr>
              <a:t>（n=4）</a:t>
            </a:r>
          </a:p>
        </p:txBody>
      </p:sp>
      <p:sp>
        <p:nvSpPr>
          <p:cNvPr id="30" name="TextBox 29">
            <a:extLst>
              <a:ext uri="{FF2B5EF4-FFF2-40B4-BE49-F238E27FC236}">
                <a16:creationId xmlns:a16="http://schemas.microsoft.com/office/drawing/2014/main" id="{71F2D58D-A376-4451-B9AF-223AF867F32D}"/>
              </a:ext>
            </a:extLst>
          </p:cNvPr>
          <p:cNvSpPr txBox="1"/>
          <p:nvPr/>
        </p:nvSpPr>
        <p:spPr>
          <a:xfrm>
            <a:off x="4216187" y="4040921"/>
            <a:ext cx="546946" cy="461665"/>
          </a:xfrm>
          <a:prstGeom prst="rect">
            <a:avLst/>
          </a:prstGeom>
          <a:noFill/>
        </p:spPr>
        <p:txBody>
          <a:bodyPr wrap="none" rtlCol="0">
            <a:spAutoFit/>
          </a:bodyPr>
          <a:lstStyle/>
          <a:p>
            <a:pPr algn="ctr"/>
            <a:r>
              <a:rPr lang="ja-JP" sz="1200">
                <a:solidFill>
                  <a:schemeClr val="tx1"/>
                </a:solidFill>
              </a:rPr>
              <a:t>ALK</a:t>
            </a:r>
          </a:p>
          <a:p>
            <a:pPr algn="ctr"/>
            <a:r>
              <a:rPr lang="ja-JP" sz="1200">
                <a:solidFill>
                  <a:schemeClr val="tx1"/>
                </a:solidFill>
              </a:rPr>
              <a:t>（n=4）</a:t>
            </a:r>
          </a:p>
        </p:txBody>
      </p:sp>
      <p:sp>
        <p:nvSpPr>
          <p:cNvPr id="31" name="TextBox 30">
            <a:extLst>
              <a:ext uri="{FF2B5EF4-FFF2-40B4-BE49-F238E27FC236}">
                <a16:creationId xmlns:a16="http://schemas.microsoft.com/office/drawing/2014/main" id="{B497C679-5453-41A3-86DA-8E90223DA3F3}"/>
              </a:ext>
            </a:extLst>
          </p:cNvPr>
          <p:cNvSpPr txBox="1"/>
          <p:nvPr/>
        </p:nvSpPr>
        <p:spPr>
          <a:xfrm>
            <a:off x="4782203" y="4040921"/>
            <a:ext cx="603049" cy="461665"/>
          </a:xfrm>
          <a:prstGeom prst="rect">
            <a:avLst/>
          </a:prstGeom>
          <a:noFill/>
        </p:spPr>
        <p:txBody>
          <a:bodyPr wrap="none" rtlCol="0">
            <a:spAutoFit/>
          </a:bodyPr>
          <a:lstStyle/>
          <a:p>
            <a:pPr algn="ctr"/>
            <a:r>
              <a:rPr lang="ja-JP" sz="1200">
                <a:solidFill>
                  <a:schemeClr val="tx1"/>
                </a:solidFill>
              </a:rPr>
              <a:t>ROS1</a:t>
            </a:r>
          </a:p>
          <a:p>
            <a:pPr algn="ctr"/>
            <a:r>
              <a:rPr lang="ja-JP" sz="1200">
                <a:solidFill>
                  <a:schemeClr val="tx1"/>
                </a:solidFill>
              </a:rPr>
              <a:t>（n=5）</a:t>
            </a:r>
          </a:p>
        </p:txBody>
      </p:sp>
      <p:sp>
        <p:nvSpPr>
          <p:cNvPr id="32" name="TextBox 31">
            <a:extLst>
              <a:ext uri="{FF2B5EF4-FFF2-40B4-BE49-F238E27FC236}">
                <a16:creationId xmlns:a16="http://schemas.microsoft.com/office/drawing/2014/main" id="{0384AF69-0574-415C-BE7B-0AFB5CF179DE}"/>
              </a:ext>
            </a:extLst>
          </p:cNvPr>
          <p:cNvSpPr txBox="1"/>
          <p:nvPr/>
        </p:nvSpPr>
        <p:spPr>
          <a:xfrm>
            <a:off x="5334209" y="4040921"/>
            <a:ext cx="631904" cy="461665"/>
          </a:xfrm>
          <a:prstGeom prst="rect">
            <a:avLst/>
          </a:prstGeom>
          <a:noFill/>
        </p:spPr>
        <p:txBody>
          <a:bodyPr wrap="none" rtlCol="0">
            <a:spAutoFit/>
          </a:bodyPr>
          <a:lstStyle/>
          <a:p>
            <a:pPr algn="ctr"/>
            <a:r>
              <a:rPr lang="ja-JP" sz="1200">
                <a:solidFill>
                  <a:schemeClr val="tx1"/>
                </a:solidFill>
              </a:rPr>
              <a:t>EPH</a:t>
            </a:r>
          </a:p>
          <a:p>
            <a:pPr algn="ctr"/>
            <a:r>
              <a:rPr lang="ja-JP" sz="1200">
                <a:solidFill>
                  <a:schemeClr val="tx1"/>
                </a:solidFill>
              </a:rPr>
              <a:t>（n=13）</a:t>
            </a:r>
          </a:p>
        </p:txBody>
      </p:sp>
      <p:sp>
        <p:nvSpPr>
          <p:cNvPr id="33" name="TextBox 32">
            <a:extLst>
              <a:ext uri="{FF2B5EF4-FFF2-40B4-BE49-F238E27FC236}">
                <a16:creationId xmlns:a16="http://schemas.microsoft.com/office/drawing/2014/main" id="{E62B42C8-F683-4E65-A0DF-EB28EA35D595}"/>
              </a:ext>
            </a:extLst>
          </p:cNvPr>
          <p:cNvSpPr txBox="1"/>
          <p:nvPr/>
        </p:nvSpPr>
        <p:spPr>
          <a:xfrm>
            <a:off x="5928276" y="4040921"/>
            <a:ext cx="631904" cy="461665"/>
          </a:xfrm>
          <a:prstGeom prst="rect">
            <a:avLst/>
          </a:prstGeom>
          <a:noFill/>
        </p:spPr>
        <p:txBody>
          <a:bodyPr wrap="none" rtlCol="0">
            <a:spAutoFit/>
          </a:bodyPr>
          <a:lstStyle/>
          <a:p>
            <a:pPr algn="ctr"/>
            <a:r>
              <a:rPr lang="ja-JP" sz="1200">
                <a:solidFill>
                  <a:schemeClr val="tx1"/>
                </a:solidFill>
              </a:rPr>
              <a:t>NTRK</a:t>
            </a:r>
          </a:p>
          <a:p>
            <a:pPr algn="ctr"/>
            <a:r>
              <a:rPr lang="ja-JP" sz="1200">
                <a:solidFill>
                  <a:schemeClr val="tx1"/>
                </a:solidFill>
              </a:rPr>
              <a:t>（n=12）</a:t>
            </a:r>
          </a:p>
        </p:txBody>
      </p:sp>
      <p:sp>
        <p:nvSpPr>
          <p:cNvPr id="34" name="TextBox 33">
            <a:extLst>
              <a:ext uri="{FF2B5EF4-FFF2-40B4-BE49-F238E27FC236}">
                <a16:creationId xmlns:a16="http://schemas.microsoft.com/office/drawing/2014/main" id="{2D31F97E-1EC2-4241-9121-B153856A0AC9}"/>
              </a:ext>
            </a:extLst>
          </p:cNvPr>
          <p:cNvSpPr txBox="1"/>
          <p:nvPr/>
        </p:nvSpPr>
        <p:spPr>
          <a:xfrm>
            <a:off x="1306984" y="2242624"/>
            <a:ext cx="546945" cy="461665"/>
          </a:xfrm>
          <a:prstGeom prst="rect">
            <a:avLst/>
          </a:prstGeom>
          <a:noFill/>
        </p:spPr>
        <p:txBody>
          <a:bodyPr wrap="none" rtlCol="0">
            <a:spAutoFit/>
          </a:bodyPr>
          <a:lstStyle/>
          <a:p>
            <a:pPr algn="ctr"/>
            <a:r>
              <a:rPr lang="ja-JP" sz="1200">
                <a:solidFill>
                  <a:schemeClr val="tx2"/>
                </a:solidFill>
              </a:rPr>
              <a:t>46.2</a:t>
            </a:r>
          </a:p>
          <a:p>
            <a:pPr algn="ctr"/>
            <a:r>
              <a:rPr lang="ja-JP" sz="1200">
                <a:solidFill>
                  <a:schemeClr val="tx2"/>
                </a:solidFill>
              </a:rPr>
              <a:t>（n=6）</a:t>
            </a:r>
          </a:p>
        </p:txBody>
      </p:sp>
      <p:sp>
        <p:nvSpPr>
          <p:cNvPr id="35" name="TextBox 34">
            <a:extLst>
              <a:ext uri="{FF2B5EF4-FFF2-40B4-BE49-F238E27FC236}">
                <a16:creationId xmlns:a16="http://schemas.microsoft.com/office/drawing/2014/main" id="{E0B6AD8C-93A9-44A4-913E-D35045E27972}"/>
              </a:ext>
            </a:extLst>
          </p:cNvPr>
          <p:cNvSpPr txBox="1"/>
          <p:nvPr/>
        </p:nvSpPr>
        <p:spPr>
          <a:xfrm>
            <a:off x="1890168" y="2242624"/>
            <a:ext cx="546945" cy="461665"/>
          </a:xfrm>
          <a:prstGeom prst="rect">
            <a:avLst/>
          </a:prstGeom>
          <a:noFill/>
        </p:spPr>
        <p:txBody>
          <a:bodyPr wrap="none" rtlCol="0">
            <a:spAutoFit/>
          </a:bodyPr>
          <a:lstStyle/>
          <a:p>
            <a:pPr algn="ctr"/>
            <a:r>
              <a:rPr lang="ja-JP" sz="1200">
                <a:solidFill>
                  <a:schemeClr val="tx2"/>
                </a:solidFill>
              </a:rPr>
              <a:t>60.0</a:t>
            </a:r>
          </a:p>
          <a:p>
            <a:pPr algn="ctr"/>
            <a:r>
              <a:rPr lang="ja-JP" sz="1200">
                <a:solidFill>
                  <a:schemeClr val="tx2"/>
                </a:solidFill>
              </a:rPr>
              <a:t>（n=3）</a:t>
            </a:r>
          </a:p>
        </p:txBody>
      </p:sp>
      <p:sp>
        <p:nvSpPr>
          <p:cNvPr id="36" name="TextBox 35">
            <a:extLst>
              <a:ext uri="{FF2B5EF4-FFF2-40B4-BE49-F238E27FC236}">
                <a16:creationId xmlns:a16="http://schemas.microsoft.com/office/drawing/2014/main" id="{E7C68A25-AB3B-48D2-9464-4EF6C7160C11}"/>
              </a:ext>
            </a:extLst>
          </p:cNvPr>
          <p:cNvSpPr txBox="1"/>
          <p:nvPr/>
        </p:nvSpPr>
        <p:spPr>
          <a:xfrm>
            <a:off x="2486746" y="2242624"/>
            <a:ext cx="546945" cy="461665"/>
          </a:xfrm>
          <a:prstGeom prst="rect">
            <a:avLst/>
          </a:prstGeom>
          <a:noFill/>
        </p:spPr>
        <p:txBody>
          <a:bodyPr wrap="none" rtlCol="0">
            <a:spAutoFit/>
          </a:bodyPr>
          <a:lstStyle/>
          <a:p>
            <a:pPr algn="ctr"/>
            <a:r>
              <a:rPr lang="ja-JP" sz="1200">
                <a:solidFill>
                  <a:schemeClr val="tx2"/>
                </a:solidFill>
              </a:rPr>
              <a:t>40.0</a:t>
            </a:r>
          </a:p>
          <a:p>
            <a:pPr algn="ctr"/>
            <a:r>
              <a:rPr lang="ja-JP" sz="1200">
                <a:solidFill>
                  <a:schemeClr val="tx2"/>
                </a:solidFill>
              </a:rPr>
              <a:t>（n=4）</a:t>
            </a:r>
          </a:p>
        </p:txBody>
      </p:sp>
      <p:sp>
        <p:nvSpPr>
          <p:cNvPr id="37" name="TextBox 36">
            <a:extLst>
              <a:ext uri="{FF2B5EF4-FFF2-40B4-BE49-F238E27FC236}">
                <a16:creationId xmlns:a16="http://schemas.microsoft.com/office/drawing/2014/main" id="{CE63AF11-B4FA-4693-84C8-8914B8446294}"/>
              </a:ext>
            </a:extLst>
          </p:cNvPr>
          <p:cNvSpPr txBox="1"/>
          <p:nvPr/>
        </p:nvSpPr>
        <p:spPr>
          <a:xfrm>
            <a:off x="3073952" y="2242624"/>
            <a:ext cx="546945" cy="461665"/>
          </a:xfrm>
          <a:prstGeom prst="rect">
            <a:avLst/>
          </a:prstGeom>
          <a:noFill/>
        </p:spPr>
        <p:txBody>
          <a:bodyPr wrap="none" rtlCol="0">
            <a:spAutoFit/>
          </a:bodyPr>
          <a:lstStyle/>
          <a:p>
            <a:pPr algn="ctr"/>
            <a:r>
              <a:rPr lang="ja-JP" sz="1200">
                <a:solidFill>
                  <a:schemeClr val="tx2"/>
                </a:solidFill>
              </a:rPr>
              <a:t>75.0</a:t>
            </a:r>
          </a:p>
          <a:p>
            <a:pPr algn="ctr"/>
            <a:r>
              <a:rPr lang="ja-JP" sz="1200">
                <a:solidFill>
                  <a:schemeClr val="tx2"/>
                </a:solidFill>
              </a:rPr>
              <a:t>（n=3）</a:t>
            </a:r>
          </a:p>
        </p:txBody>
      </p:sp>
      <p:sp>
        <p:nvSpPr>
          <p:cNvPr id="38" name="TextBox 37">
            <a:extLst>
              <a:ext uri="{FF2B5EF4-FFF2-40B4-BE49-F238E27FC236}">
                <a16:creationId xmlns:a16="http://schemas.microsoft.com/office/drawing/2014/main" id="{7AF6E218-049D-4536-91AC-220D4F16B449}"/>
              </a:ext>
            </a:extLst>
          </p:cNvPr>
          <p:cNvSpPr txBox="1"/>
          <p:nvPr/>
        </p:nvSpPr>
        <p:spPr>
          <a:xfrm>
            <a:off x="3652343" y="2242624"/>
            <a:ext cx="546945" cy="461665"/>
          </a:xfrm>
          <a:prstGeom prst="rect">
            <a:avLst/>
          </a:prstGeom>
          <a:noFill/>
        </p:spPr>
        <p:txBody>
          <a:bodyPr wrap="none" rtlCol="0">
            <a:spAutoFit/>
          </a:bodyPr>
          <a:lstStyle/>
          <a:p>
            <a:pPr algn="ctr"/>
            <a:r>
              <a:rPr lang="ja-JP" sz="1200">
                <a:solidFill>
                  <a:schemeClr val="tx2"/>
                </a:solidFill>
              </a:rPr>
              <a:t>50.0</a:t>
            </a:r>
          </a:p>
          <a:p>
            <a:pPr algn="ctr"/>
            <a:r>
              <a:rPr lang="ja-JP" sz="1200">
                <a:solidFill>
                  <a:schemeClr val="tx2"/>
                </a:solidFill>
              </a:rPr>
              <a:t>（n=2）</a:t>
            </a:r>
          </a:p>
        </p:txBody>
      </p:sp>
      <p:sp>
        <p:nvSpPr>
          <p:cNvPr id="39" name="TextBox 38">
            <a:extLst>
              <a:ext uri="{FF2B5EF4-FFF2-40B4-BE49-F238E27FC236}">
                <a16:creationId xmlns:a16="http://schemas.microsoft.com/office/drawing/2014/main" id="{1AE187E1-7222-4980-8F03-2A87C3D7D0AE}"/>
              </a:ext>
            </a:extLst>
          </p:cNvPr>
          <p:cNvSpPr txBox="1"/>
          <p:nvPr/>
        </p:nvSpPr>
        <p:spPr>
          <a:xfrm>
            <a:off x="4216188" y="2242624"/>
            <a:ext cx="546945" cy="461665"/>
          </a:xfrm>
          <a:prstGeom prst="rect">
            <a:avLst/>
          </a:prstGeom>
          <a:noFill/>
        </p:spPr>
        <p:txBody>
          <a:bodyPr wrap="none" rtlCol="0">
            <a:spAutoFit/>
          </a:bodyPr>
          <a:lstStyle/>
          <a:p>
            <a:pPr algn="ctr"/>
            <a:r>
              <a:rPr lang="ja-JP" sz="1200">
                <a:solidFill>
                  <a:schemeClr val="tx2"/>
                </a:solidFill>
              </a:rPr>
              <a:t>50.0</a:t>
            </a:r>
          </a:p>
          <a:p>
            <a:pPr algn="ctr"/>
            <a:r>
              <a:rPr lang="ja-JP" sz="1200">
                <a:solidFill>
                  <a:schemeClr val="tx2"/>
                </a:solidFill>
              </a:rPr>
              <a:t>（n=2）</a:t>
            </a:r>
          </a:p>
        </p:txBody>
      </p:sp>
      <p:sp>
        <p:nvSpPr>
          <p:cNvPr id="40" name="TextBox 39">
            <a:extLst>
              <a:ext uri="{FF2B5EF4-FFF2-40B4-BE49-F238E27FC236}">
                <a16:creationId xmlns:a16="http://schemas.microsoft.com/office/drawing/2014/main" id="{4B3842A4-9F3D-45F0-B28E-8D826E7E7A0A}"/>
              </a:ext>
            </a:extLst>
          </p:cNvPr>
          <p:cNvSpPr txBox="1"/>
          <p:nvPr/>
        </p:nvSpPr>
        <p:spPr>
          <a:xfrm>
            <a:off x="4810255" y="2242624"/>
            <a:ext cx="546945" cy="461665"/>
          </a:xfrm>
          <a:prstGeom prst="rect">
            <a:avLst/>
          </a:prstGeom>
          <a:noFill/>
        </p:spPr>
        <p:txBody>
          <a:bodyPr wrap="none" rtlCol="0">
            <a:spAutoFit/>
          </a:bodyPr>
          <a:lstStyle/>
          <a:p>
            <a:pPr algn="ctr"/>
            <a:r>
              <a:rPr lang="ja-JP" sz="1200">
                <a:solidFill>
                  <a:schemeClr val="tx2"/>
                </a:solidFill>
              </a:rPr>
              <a:t>20.0</a:t>
            </a:r>
          </a:p>
          <a:p>
            <a:pPr algn="ctr"/>
            <a:r>
              <a:rPr lang="ja-JP" sz="1200">
                <a:solidFill>
                  <a:schemeClr val="tx2"/>
                </a:solidFill>
              </a:rPr>
              <a:t>（n=1）</a:t>
            </a:r>
          </a:p>
        </p:txBody>
      </p:sp>
      <p:sp>
        <p:nvSpPr>
          <p:cNvPr id="41" name="TextBox 40">
            <a:extLst>
              <a:ext uri="{FF2B5EF4-FFF2-40B4-BE49-F238E27FC236}">
                <a16:creationId xmlns:a16="http://schemas.microsoft.com/office/drawing/2014/main" id="{3E904E19-B47C-43B2-A2FA-3936D243AA5E}"/>
              </a:ext>
            </a:extLst>
          </p:cNvPr>
          <p:cNvSpPr txBox="1"/>
          <p:nvPr/>
        </p:nvSpPr>
        <p:spPr>
          <a:xfrm>
            <a:off x="5376689" y="2242624"/>
            <a:ext cx="546945" cy="461665"/>
          </a:xfrm>
          <a:prstGeom prst="rect">
            <a:avLst/>
          </a:prstGeom>
          <a:noFill/>
        </p:spPr>
        <p:txBody>
          <a:bodyPr wrap="none" rtlCol="0">
            <a:spAutoFit/>
          </a:bodyPr>
          <a:lstStyle/>
          <a:p>
            <a:pPr algn="ctr"/>
            <a:r>
              <a:rPr lang="ja-JP" sz="1200">
                <a:solidFill>
                  <a:schemeClr val="tx2"/>
                </a:solidFill>
              </a:rPr>
              <a:t>38.5</a:t>
            </a:r>
          </a:p>
          <a:p>
            <a:pPr algn="ctr"/>
            <a:r>
              <a:rPr lang="ja-JP" sz="1200">
                <a:solidFill>
                  <a:schemeClr val="tx2"/>
                </a:solidFill>
              </a:rPr>
              <a:t>（n=5）</a:t>
            </a:r>
          </a:p>
        </p:txBody>
      </p:sp>
      <p:sp>
        <p:nvSpPr>
          <p:cNvPr id="42" name="TextBox 41">
            <a:extLst>
              <a:ext uri="{FF2B5EF4-FFF2-40B4-BE49-F238E27FC236}">
                <a16:creationId xmlns:a16="http://schemas.microsoft.com/office/drawing/2014/main" id="{80EB95A0-8C63-401C-B612-A1ADAF6DDC02}"/>
              </a:ext>
            </a:extLst>
          </p:cNvPr>
          <p:cNvSpPr txBox="1"/>
          <p:nvPr/>
        </p:nvSpPr>
        <p:spPr>
          <a:xfrm>
            <a:off x="5970756" y="2031616"/>
            <a:ext cx="546945" cy="461665"/>
          </a:xfrm>
          <a:prstGeom prst="rect">
            <a:avLst/>
          </a:prstGeom>
          <a:noFill/>
        </p:spPr>
        <p:txBody>
          <a:bodyPr wrap="none" rtlCol="0">
            <a:spAutoFit/>
          </a:bodyPr>
          <a:lstStyle/>
          <a:p>
            <a:pPr algn="ctr"/>
            <a:r>
              <a:rPr lang="ja-JP" sz="1200">
                <a:solidFill>
                  <a:srgbClr val="363636"/>
                </a:solidFill>
              </a:rPr>
              <a:t>8.3</a:t>
            </a:r>
          </a:p>
          <a:p>
            <a:pPr algn="ctr"/>
            <a:r>
              <a:rPr lang="ja-JP" sz="1200">
                <a:solidFill>
                  <a:schemeClr val="tx2"/>
                </a:solidFill>
              </a:rPr>
              <a:t>（n=1）</a:t>
            </a:r>
          </a:p>
        </p:txBody>
      </p:sp>
      <p:sp>
        <p:nvSpPr>
          <p:cNvPr id="43" name="TextBox 42">
            <a:extLst>
              <a:ext uri="{FF2B5EF4-FFF2-40B4-BE49-F238E27FC236}">
                <a16:creationId xmlns:a16="http://schemas.microsoft.com/office/drawing/2014/main" id="{BBCF7B62-7B13-45D8-B780-D053798A2C8C}"/>
              </a:ext>
            </a:extLst>
          </p:cNvPr>
          <p:cNvSpPr txBox="1"/>
          <p:nvPr/>
        </p:nvSpPr>
        <p:spPr>
          <a:xfrm>
            <a:off x="1306984" y="3078313"/>
            <a:ext cx="546945" cy="461665"/>
          </a:xfrm>
          <a:prstGeom prst="rect">
            <a:avLst/>
          </a:prstGeom>
          <a:noFill/>
        </p:spPr>
        <p:txBody>
          <a:bodyPr wrap="none" rtlCol="0">
            <a:spAutoFit/>
          </a:bodyPr>
          <a:lstStyle/>
          <a:p>
            <a:pPr algn="ctr"/>
            <a:r>
              <a:rPr lang="ja-JP" sz="1200">
                <a:solidFill>
                  <a:schemeClr val="tx2"/>
                </a:solidFill>
              </a:rPr>
              <a:t>38.5</a:t>
            </a:r>
          </a:p>
          <a:p>
            <a:pPr algn="ctr"/>
            <a:r>
              <a:rPr lang="ja-JP" sz="1200">
                <a:solidFill>
                  <a:schemeClr val="tx2"/>
                </a:solidFill>
              </a:rPr>
              <a:t>（n=5）</a:t>
            </a:r>
          </a:p>
        </p:txBody>
      </p:sp>
      <p:sp>
        <p:nvSpPr>
          <p:cNvPr id="44" name="TextBox 43">
            <a:extLst>
              <a:ext uri="{FF2B5EF4-FFF2-40B4-BE49-F238E27FC236}">
                <a16:creationId xmlns:a16="http://schemas.microsoft.com/office/drawing/2014/main" id="{D1E164F5-7AA9-40BC-898C-69B1A8753508}"/>
              </a:ext>
            </a:extLst>
          </p:cNvPr>
          <p:cNvSpPr txBox="1"/>
          <p:nvPr/>
        </p:nvSpPr>
        <p:spPr>
          <a:xfrm>
            <a:off x="1890168" y="3309420"/>
            <a:ext cx="546945" cy="461665"/>
          </a:xfrm>
          <a:prstGeom prst="rect">
            <a:avLst/>
          </a:prstGeom>
          <a:noFill/>
        </p:spPr>
        <p:txBody>
          <a:bodyPr wrap="none" rtlCol="0">
            <a:spAutoFit/>
          </a:bodyPr>
          <a:lstStyle/>
          <a:p>
            <a:pPr algn="ctr"/>
            <a:r>
              <a:rPr lang="ja-JP" sz="1200">
                <a:solidFill>
                  <a:schemeClr val="tx2"/>
                </a:solidFill>
              </a:rPr>
              <a:t>40.0</a:t>
            </a:r>
          </a:p>
          <a:p>
            <a:pPr algn="ctr"/>
            <a:r>
              <a:rPr lang="ja-JP" sz="1200">
                <a:solidFill>
                  <a:schemeClr val="tx2"/>
                </a:solidFill>
              </a:rPr>
              <a:t>（n=2）</a:t>
            </a:r>
          </a:p>
        </p:txBody>
      </p:sp>
      <p:sp>
        <p:nvSpPr>
          <p:cNvPr id="45" name="TextBox 44">
            <a:extLst>
              <a:ext uri="{FF2B5EF4-FFF2-40B4-BE49-F238E27FC236}">
                <a16:creationId xmlns:a16="http://schemas.microsoft.com/office/drawing/2014/main" id="{7CD4AB98-428E-4A9C-97D4-4EABF1A4527D}"/>
              </a:ext>
            </a:extLst>
          </p:cNvPr>
          <p:cNvSpPr txBox="1"/>
          <p:nvPr/>
        </p:nvSpPr>
        <p:spPr>
          <a:xfrm>
            <a:off x="2486746" y="2997925"/>
            <a:ext cx="546945" cy="461665"/>
          </a:xfrm>
          <a:prstGeom prst="rect">
            <a:avLst/>
          </a:prstGeom>
          <a:noFill/>
        </p:spPr>
        <p:txBody>
          <a:bodyPr wrap="none" rtlCol="0">
            <a:spAutoFit/>
          </a:bodyPr>
          <a:lstStyle/>
          <a:p>
            <a:pPr algn="ctr"/>
            <a:r>
              <a:rPr lang="ja-JP" sz="1200">
                <a:solidFill>
                  <a:schemeClr val="tx2"/>
                </a:solidFill>
              </a:rPr>
              <a:t>40.0</a:t>
            </a:r>
          </a:p>
          <a:p>
            <a:pPr algn="ctr"/>
            <a:r>
              <a:rPr lang="ja-JP" sz="1200">
                <a:solidFill>
                  <a:schemeClr val="tx2"/>
                </a:solidFill>
              </a:rPr>
              <a:t>（n=4）</a:t>
            </a:r>
          </a:p>
        </p:txBody>
      </p:sp>
      <p:sp>
        <p:nvSpPr>
          <p:cNvPr id="46" name="TextBox 45">
            <a:extLst>
              <a:ext uri="{FF2B5EF4-FFF2-40B4-BE49-F238E27FC236}">
                <a16:creationId xmlns:a16="http://schemas.microsoft.com/office/drawing/2014/main" id="{3D005B21-276D-4D40-BDC7-7EABC10D24D9}"/>
              </a:ext>
            </a:extLst>
          </p:cNvPr>
          <p:cNvSpPr txBox="1"/>
          <p:nvPr/>
        </p:nvSpPr>
        <p:spPr>
          <a:xfrm>
            <a:off x="3073952" y="3580724"/>
            <a:ext cx="546945" cy="461665"/>
          </a:xfrm>
          <a:prstGeom prst="rect">
            <a:avLst/>
          </a:prstGeom>
          <a:noFill/>
        </p:spPr>
        <p:txBody>
          <a:bodyPr wrap="none" rtlCol="0">
            <a:spAutoFit/>
          </a:bodyPr>
          <a:lstStyle/>
          <a:p>
            <a:pPr algn="ctr"/>
            <a:r>
              <a:rPr lang="ja-JP" sz="1200">
                <a:solidFill>
                  <a:schemeClr val="tx2"/>
                </a:solidFill>
              </a:rPr>
              <a:t>25.0</a:t>
            </a:r>
          </a:p>
          <a:p>
            <a:pPr algn="ctr"/>
            <a:r>
              <a:rPr lang="ja-JP" sz="1200">
                <a:solidFill>
                  <a:schemeClr val="tx2"/>
                </a:solidFill>
              </a:rPr>
              <a:t>（n=1）</a:t>
            </a:r>
          </a:p>
        </p:txBody>
      </p:sp>
      <p:sp>
        <p:nvSpPr>
          <p:cNvPr id="47" name="TextBox 46">
            <a:extLst>
              <a:ext uri="{FF2B5EF4-FFF2-40B4-BE49-F238E27FC236}">
                <a16:creationId xmlns:a16="http://schemas.microsoft.com/office/drawing/2014/main" id="{6614BB63-6236-44A5-ABF3-56E22262250E}"/>
              </a:ext>
            </a:extLst>
          </p:cNvPr>
          <p:cNvSpPr txBox="1"/>
          <p:nvPr/>
        </p:nvSpPr>
        <p:spPr>
          <a:xfrm>
            <a:off x="3652343" y="3178793"/>
            <a:ext cx="546945" cy="461665"/>
          </a:xfrm>
          <a:prstGeom prst="rect">
            <a:avLst/>
          </a:prstGeom>
          <a:noFill/>
        </p:spPr>
        <p:txBody>
          <a:bodyPr wrap="none" rtlCol="0">
            <a:spAutoFit/>
          </a:bodyPr>
          <a:lstStyle/>
          <a:p>
            <a:pPr algn="ctr"/>
            <a:r>
              <a:rPr lang="ja-JP" sz="1200">
                <a:solidFill>
                  <a:schemeClr val="tx2"/>
                </a:solidFill>
              </a:rPr>
              <a:t>50.0</a:t>
            </a:r>
          </a:p>
          <a:p>
            <a:pPr algn="ctr"/>
            <a:r>
              <a:rPr lang="ja-JP" sz="1200">
                <a:solidFill>
                  <a:schemeClr val="tx2"/>
                </a:solidFill>
              </a:rPr>
              <a:t>（n=2）</a:t>
            </a:r>
          </a:p>
        </p:txBody>
      </p:sp>
      <p:sp>
        <p:nvSpPr>
          <p:cNvPr id="48" name="TextBox 47">
            <a:extLst>
              <a:ext uri="{FF2B5EF4-FFF2-40B4-BE49-F238E27FC236}">
                <a16:creationId xmlns:a16="http://schemas.microsoft.com/office/drawing/2014/main" id="{F0D48DEE-20AA-4BD6-A12F-F66574FEEE75}"/>
              </a:ext>
            </a:extLst>
          </p:cNvPr>
          <p:cNvSpPr txBox="1"/>
          <p:nvPr/>
        </p:nvSpPr>
        <p:spPr>
          <a:xfrm>
            <a:off x="4216188" y="3178793"/>
            <a:ext cx="546945" cy="461665"/>
          </a:xfrm>
          <a:prstGeom prst="rect">
            <a:avLst/>
          </a:prstGeom>
          <a:noFill/>
        </p:spPr>
        <p:txBody>
          <a:bodyPr wrap="none" rtlCol="0">
            <a:spAutoFit/>
          </a:bodyPr>
          <a:lstStyle/>
          <a:p>
            <a:pPr algn="ctr"/>
            <a:r>
              <a:rPr lang="ja-JP" sz="1200">
                <a:solidFill>
                  <a:schemeClr val="tx2"/>
                </a:solidFill>
              </a:rPr>
              <a:t>50.0</a:t>
            </a:r>
          </a:p>
          <a:p>
            <a:pPr algn="ctr"/>
            <a:r>
              <a:rPr lang="ja-JP" sz="1200">
                <a:solidFill>
                  <a:schemeClr val="tx2"/>
                </a:solidFill>
              </a:rPr>
              <a:t>（n=2）</a:t>
            </a:r>
          </a:p>
        </p:txBody>
      </p:sp>
      <p:sp>
        <p:nvSpPr>
          <p:cNvPr id="49" name="TextBox 48">
            <a:extLst>
              <a:ext uri="{FF2B5EF4-FFF2-40B4-BE49-F238E27FC236}">
                <a16:creationId xmlns:a16="http://schemas.microsoft.com/office/drawing/2014/main" id="{1E495525-714F-4718-913D-30CACB50AE79}"/>
              </a:ext>
            </a:extLst>
          </p:cNvPr>
          <p:cNvSpPr txBox="1"/>
          <p:nvPr/>
        </p:nvSpPr>
        <p:spPr>
          <a:xfrm>
            <a:off x="4810255" y="2646234"/>
            <a:ext cx="546945" cy="461665"/>
          </a:xfrm>
          <a:prstGeom prst="rect">
            <a:avLst/>
          </a:prstGeom>
          <a:noFill/>
        </p:spPr>
        <p:txBody>
          <a:bodyPr wrap="none" rtlCol="0">
            <a:spAutoFit/>
          </a:bodyPr>
          <a:lstStyle/>
          <a:p>
            <a:pPr algn="ctr"/>
            <a:r>
              <a:rPr lang="ja-JP" sz="1200">
                <a:solidFill>
                  <a:schemeClr val="tx2"/>
                </a:solidFill>
              </a:rPr>
              <a:t>40.0</a:t>
            </a:r>
          </a:p>
          <a:p>
            <a:pPr algn="ctr"/>
            <a:r>
              <a:rPr lang="ja-JP" sz="1200">
                <a:solidFill>
                  <a:schemeClr val="tx2"/>
                </a:solidFill>
              </a:rPr>
              <a:t>（n=2）</a:t>
            </a:r>
          </a:p>
        </p:txBody>
      </p:sp>
      <p:sp>
        <p:nvSpPr>
          <p:cNvPr id="50" name="TextBox 49">
            <a:extLst>
              <a:ext uri="{FF2B5EF4-FFF2-40B4-BE49-F238E27FC236}">
                <a16:creationId xmlns:a16="http://schemas.microsoft.com/office/drawing/2014/main" id="{BD940769-73B8-458D-9E18-C6209D270BDD}"/>
              </a:ext>
            </a:extLst>
          </p:cNvPr>
          <p:cNvSpPr txBox="1"/>
          <p:nvPr/>
        </p:nvSpPr>
        <p:spPr>
          <a:xfrm>
            <a:off x="5376689" y="2957732"/>
            <a:ext cx="546945" cy="461665"/>
          </a:xfrm>
          <a:prstGeom prst="rect">
            <a:avLst/>
          </a:prstGeom>
          <a:noFill/>
        </p:spPr>
        <p:txBody>
          <a:bodyPr wrap="none" rtlCol="0">
            <a:spAutoFit/>
          </a:bodyPr>
          <a:lstStyle/>
          <a:p>
            <a:pPr algn="ctr"/>
            <a:r>
              <a:rPr lang="ja-JP" sz="1200">
                <a:solidFill>
                  <a:schemeClr val="tx2"/>
                </a:solidFill>
              </a:rPr>
              <a:t>46.1</a:t>
            </a:r>
          </a:p>
          <a:p>
            <a:pPr algn="ctr"/>
            <a:r>
              <a:rPr lang="ja-JP" sz="1200">
                <a:solidFill>
                  <a:schemeClr val="tx2"/>
                </a:solidFill>
              </a:rPr>
              <a:t>（n=6）</a:t>
            </a:r>
          </a:p>
        </p:txBody>
      </p:sp>
      <p:sp>
        <p:nvSpPr>
          <p:cNvPr id="51" name="TextBox 50">
            <a:extLst>
              <a:ext uri="{FF2B5EF4-FFF2-40B4-BE49-F238E27FC236}">
                <a16:creationId xmlns:a16="http://schemas.microsoft.com/office/drawing/2014/main" id="{735BBB42-73B9-482A-A99A-E9737A2FDB42}"/>
              </a:ext>
            </a:extLst>
          </p:cNvPr>
          <p:cNvSpPr txBox="1"/>
          <p:nvPr/>
        </p:nvSpPr>
        <p:spPr>
          <a:xfrm>
            <a:off x="5970756" y="2435225"/>
            <a:ext cx="546945" cy="461665"/>
          </a:xfrm>
          <a:prstGeom prst="rect">
            <a:avLst/>
          </a:prstGeom>
          <a:noFill/>
        </p:spPr>
        <p:txBody>
          <a:bodyPr wrap="none" rtlCol="0">
            <a:spAutoFit/>
          </a:bodyPr>
          <a:lstStyle/>
          <a:p>
            <a:pPr algn="ctr"/>
            <a:r>
              <a:rPr lang="ja-JP" sz="1200">
                <a:solidFill>
                  <a:schemeClr val="tx2"/>
                </a:solidFill>
              </a:rPr>
              <a:t>50.0</a:t>
            </a:r>
          </a:p>
          <a:p>
            <a:pPr algn="ctr"/>
            <a:r>
              <a:rPr lang="ja-JP" sz="1200">
                <a:solidFill>
                  <a:schemeClr val="tx2"/>
                </a:solidFill>
              </a:rPr>
              <a:t>（n=6）</a:t>
            </a:r>
          </a:p>
        </p:txBody>
      </p:sp>
      <p:sp>
        <p:nvSpPr>
          <p:cNvPr id="52" name="TextBox 51">
            <a:extLst>
              <a:ext uri="{FF2B5EF4-FFF2-40B4-BE49-F238E27FC236}">
                <a16:creationId xmlns:a16="http://schemas.microsoft.com/office/drawing/2014/main" id="{8FC804E7-36B2-44DF-A08B-37840EA7D2FC}"/>
              </a:ext>
            </a:extLst>
          </p:cNvPr>
          <p:cNvSpPr txBox="1"/>
          <p:nvPr/>
        </p:nvSpPr>
        <p:spPr>
          <a:xfrm>
            <a:off x="1306984" y="3612543"/>
            <a:ext cx="546945" cy="461665"/>
          </a:xfrm>
          <a:prstGeom prst="rect">
            <a:avLst/>
          </a:prstGeom>
          <a:noFill/>
        </p:spPr>
        <p:txBody>
          <a:bodyPr wrap="none" rtlCol="0">
            <a:spAutoFit/>
          </a:bodyPr>
          <a:lstStyle/>
          <a:p>
            <a:pPr algn="ctr"/>
            <a:r>
              <a:rPr lang="ja-JP" sz="1200">
                <a:solidFill>
                  <a:schemeClr val="tx2"/>
                </a:solidFill>
              </a:rPr>
              <a:t>15.4</a:t>
            </a:r>
          </a:p>
          <a:p>
            <a:pPr algn="ctr"/>
            <a:r>
              <a:rPr lang="ja-JP" sz="1200">
                <a:solidFill>
                  <a:schemeClr val="tx2"/>
                </a:solidFill>
              </a:rPr>
              <a:t>（n=2）</a:t>
            </a:r>
          </a:p>
        </p:txBody>
      </p:sp>
      <p:sp>
        <p:nvSpPr>
          <p:cNvPr id="53" name="TextBox 52">
            <a:extLst>
              <a:ext uri="{FF2B5EF4-FFF2-40B4-BE49-F238E27FC236}">
                <a16:creationId xmlns:a16="http://schemas.microsoft.com/office/drawing/2014/main" id="{BC5E2C6D-F36B-4A32-B0A0-8BE8F63A9578}"/>
              </a:ext>
            </a:extLst>
          </p:cNvPr>
          <p:cNvSpPr txBox="1"/>
          <p:nvPr/>
        </p:nvSpPr>
        <p:spPr>
          <a:xfrm>
            <a:off x="2486746" y="3612543"/>
            <a:ext cx="546945" cy="461665"/>
          </a:xfrm>
          <a:prstGeom prst="rect">
            <a:avLst/>
          </a:prstGeom>
          <a:noFill/>
        </p:spPr>
        <p:txBody>
          <a:bodyPr wrap="none" rtlCol="0">
            <a:spAutoFit/>
          </a:bodyPr>
          <a:lstStyle/>
          <a:p>
            <a:pPr algn="ctr"/>
            <a:r>
              <a:rPr lang="ja-JP" sz="1200">
                <a:solidFill>
                  <a:schemeClr val="tx2"/>
                </a:solidFill>
              </a:rPr>
              <a:t>20.0</a:t>
            </a:r>
          </a:p>
          <a:p>
            <a:pPr algn="ctr"/>
            <a:r>
              <a:rPr lang="ja-JP" sz="1200">
                <a:solidFill>
                  <a:schemeClr val="tx2"/>
                </a:solidFill>
              </a:rPr>
              <a:t>（n=2）</a:t>
            </a:r>
          </a:p>
        </p:txBody>
      </p:sp>
      <p:sp>
        <p:nvSpPr>
          <p:cNvPr id="54" name="TextBox 53">
            <a:extLst>
              <a:ext uri="{FF2B5EF4-FFF2-40B4-BE49-F238E27FC236}">
                <a16:creationId xmlns:a16="http://schemas.microsoft.com/office/drawing/2014/main" id="{1421B3ED-F467-49AB-A36A-33B3FFA68BE1}"/>
              </a:ext>
            </a:extLst>
          </p:cNvPr>
          <p:cNvSpPr txBox="1"/>
          <p:nvPr/>
        </p:nvSpPr>
        <p:spPr>
          <a:xfrm>
            <a:off x="4810255" y="3351281"/>
            <a:ext cx="546945" cy="461665"/>
          </a:xfrm>
          <a:prstGeom prst="rect">
            <a:avLst/>
          </a:prstGeom>
          <a:noFill/>
        </p:spPr>
        <p:txBody>
          <a:bodyPr wrap="none" rtlCol="0">
            <a:spAutoFit/>
          </a:bodyPr>
          <a:lstStyle/>
          <a:p>
            <a:pPr algn="ctr"/>
            <a:r>
              <a:rPr lang="ja-JP" sz="1200">
                <a:solidFill>
                  <a:schemeClr val="tx2"/>
                </a:solidFill>
              </a:rPr>
              <a:t>40.0</a:t>
            </a:r>
          </a:p>
          <a:p>
            <a:pPr algn="ctr"/>
            <a:r>
              <a:rPr lang="ja-JP" sz="1200">
                <a:solidFill>
                  <a:schemeClr val="tx2"/>
                </a:solidFill>
              </a:rPr>
              <a:t>（n=2）</a:t>
            </a:r>
          </a:p>
        </p:txBody>
      </p:sp>
      <p:sp>
        <p:nvSpPr>
          <p:cNvPr id="55" name="TextBox 54">
            <a:extLst>
              <a:ext uri="{FF2B5EF4-FFF2-40B4-BE49-F238E27FC236}">
                <a16:creationId xmlns:a16="http://schemas.microsoft.com/office/drawing/2014/main" id="{1449A3A8-CC3B-4A45-BF12-97B237912834}"/>
              </a:ext>
            </a:extLst>
          </p:cNvPr>
          <p:cNvSpPr txBox="1"/>
          <p:nvPr/>
        </p:nvSpPr>
        <p:spPr>
          <a:xfrm>
            <a:off x="5376689" y="3612543"/>
            <a:ext cx="546945" cy="461665"/>
          </a:xfrm>
          <a:prstGeom prst="rect">
            <a:avLst/>
          </a:prstGeom>
          <a:noFill/>
        </p:spPr>
        <p:txBody>
          <a:bodyPr wrap="none" rtlCol="0">
            <a:spAutoFit/>
          </a:bodyPr>
          <a:lstStyle/>
          <a:p>
            <a:pPr algn="ctr"/>
            <a:r>
              <a:rPr lang="ja-JP" sz="1200">
                <a:solidFill>
                  <a:schemeClr val="tx2"/>
                </a:solidFill>
              </a:rPr>
              <a:t>15.4</a:t>
            </a:r>
          </a:p>
          <a:p>
            <a:pPr algn="ctr"/>
            <a:r>
              <a:rPr lang="ja-JP" sz="1200">
                <a:solidFill>
                  <a:schemeClr val="tx2"/>
                </a:solidFill>
              </a:rPr>
              <a:t>（n=2）</a:t>
            </a:r>
          </a:p>
        </p:txBody>
      </p:sp>
      <p:sp>
        <p:nvSpPr>
          <p:cNvPr id="56" name="TextBox 55">
            <a:extLst>
              <a:ext uri="{FF2B5EF4-FFF2-40B4-BE49-F238E27FC236}">
                <a16:creationId xmlns:a16="http://schemas.microsoft.com/office/drawing/2014/main" id="{546E74C8-10AC-4F86-B974-825D7D53D895}"/>
              </a:ext>
            </a:extLst>
          </p:cNvPr>
          <p:cNvSpPr txBox="1"/>
          <p:nvPr/>
        </p:nvSpPr>
        <p:spPr>
          <a:xfrm>
            <a:off x="5970756" y="3323292"/>
            <a:ext cx="546945" cy="461665"/>
          </a:xfrm>
          <a:prstGeom prst="rect">
            <a:avLst/>
          </a:prstGeom>
          <a:noFill/>
        </p:spPr>
        <p:txBody>
          <a:bodyPr wrap="none" rtlCol="0">
            <a:spAutoFit/>
          </a:bodyPr>
          <a:lstStyle/>
          <a:p>
            <a:pPr algn="ctr"/>
            <a:r>
              <a:rPr lang="ja-JP" sz="1200">
                <a:solidFill>
                  <a:schemeClr val="tx2"/>
                </a:solidFill>
              </a:rPr>
              <a:t>41.7</a:t>
            </a:r>
          </a:p>
          <a:p>
            <a:pPr algn="ctr"/>
            <a:r>
              <a:rPr lang="ja-JP" sz="1200">
                <a:solidFill>
                  <a:schemeClr val="tx2"/>
                </a:solidFill>
              </a:rPr>
              <a:t>（n=5）</a:t>
            </a:r>
          </a:p>
        </p:txBody>
      </p:sp>
      <p:grpSp>
        <p:nvGrpSpPr>
          <p:cNvPr id="57" name="Group 56">
            <a:extLst>
              <a:ext uri="{FF2B5EF4-FFF2-40B4-BE49-F238E27FC236}">
                <a16:creationId xmlns:a16="http://schemas.microsoft.com/office/drawing/2014/main" id="{662D38E2-3285-48AB-8472-FAD126160FB5}"/>
              </a:ext>
            </a:extLst>
          </p:cNvPr>
          <p:cNvGrpSpPr/>
          <p:nvPr/>
        </p:nvGrpSpPr>
        <p:grpSpPr>
          <a:xfrm>
            <a:off x="7188745" y="2092469"/>
            <a:ext cx="4804829" cy="2640416"/>
            <a:chOff x="7188745" y="2092469"/>
            <a:chExt cx="4804829" cy="2640416"/>
          </a:xfrm>
        </p:grpSpPr>
        <p:sp>
          <p:nvSpPr>
            <p:cNvPr id="58" name="TextBox 57">
              <a:extLst>
                <a:ext uri="{FF2B5EF4-FFF2-40B4-BE49-F238E27FC236}">
                  <a16:creationId xmlns:a16="http://schemas.microsoft.com/office/drawing/2014/main" id="{65390181-F99C-4D26-8BF4-24BA0EC2BC61}"/>
                </a:ext>
              </a:extLst>
            </p:cNvPr>
            <p:cNvSpPr txBox="1"/>
            <p:nvPr/>
          </p:nvSpPr>
          <p:spPr>
            <a:xfrm>
              <a:off x="10606656" y="2092469"/>
              <a:ext cx="1386918" cy="1200329"/>
            </a:xfrm>
            <a:prstGeom prst="rect">
              <a:avLst/>
            </a:prstGeom>
            <a:noFill/>
          </p:spPr>
          <p:txBody>
            <a:bodyPr wrap="none" rtlCol="0">
              <a:spAutoFit/>
            </a:bodyPr>
            <a:lstStyle/>
            <a:p>
              <a:r>
                <a:rPr lang="ja-JP" sz="1200">
                  <a:solidFill>
                    <a:schemeClr val="tx1"/>
                  </a:solidFill>
                </a:rPr>
                <a:t>早期進行者</a:t>
              </a:r>
            </a:p>
            <a:p>
              <a:endParaRPr lang="en-US" sz="1200" dirty="0">
                <a:solidFill>
                  <a:schemeClr val="tx1"/>
                </a:solidFill>
              </a:endParaRPr>
            </a:p>
            <a:p>
              <a:r>
                <a:rPr lang="ja-JP" sz="1200">
                  <a:solidFill>
                    <a:schemeClr val="tx1"/>
                  </a:solidFill>
                </a:rPr>
                <a:t>後期進行者</a:t>
              </a:r>
            </a:p>
            <a:p>
              <a:endParaRPr lang="en-US" sz="1200" dirty="0">
                <a:solidFill>
                  <a:schemeClr val="tx1"/>
                </a:solidFill>
              </a:endParaRPr>
            </a:p>
            <a:p>
              <a:r>
                <a:rPr lang="ja-JP" sz="1200">
                  <a:solidFill>
                    <a:schemeClr val="tx1"/>
                  </a:solidFill>
                </a:rPr>
                <a:t>進行中の疾病</a:t>
              </a:r>
              <a:br>
                <a:rPr lang="ja-JP" sz="1200">
                  <a:solidFill>
                    <a:schemeClr val="tx1"/>
                  </a:solidFill>
                </a:rPr>
              </a:br>
              <a:r>
                <a:rPr lang="ja-JP" sz="1200">
                  <a:solidFill>
                    <a:schemeClr val="tx1"/>
                  </a:solidFill>
                </a:rPr>
                <a:t>管理</a:t>
              </a:r>
            </a:p>
          </p:txBody>
        </p:sp>
        <p:sp>
          <p:nvSpPr>
            <p:cNvPr id="59" name="Rectangle 58">
              <a:extLst>
                <a:ext uri="{FF2B5EF4-FFF2-40B4-BE49-F238E27FC236}">
                  <a16:creationId xmlns:a16="http://schemas.microsoft.com/office/drawing/2014/main" id="{26684491-B3DB-4D36-94F6-60DC365FE964}"/>
                </a:ext>
              </a:extLst>
            </p:cNvPr>
            <p:cNvSpPr>
              <a:spLocks noChangeAspect="1"/>
            </p:cNvSpPr>
            <p:nvPr/>
          </p:nvSpPr>
          <p:spPr>
            <a:xfrm>
              <a:off x="10357869" y="2178941"/>
              <a:ext cx="180000" cy="18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60" name="Rectangle 59">
              <a:extLst>
                <a:ext uri="{FF2B5EF4-FFF2-40B4-BE49-F238E27FC236}">
                  <a16:creationId xmlns:a16="http://schemas.microsoft.com/office/drawing/2014/main" id="{470FACEB-74A5-4296-AACC-C17569391015}"/>
                </a:ext>
              </a:extLst>
            </p:cNvPr>
            <p:cNvSpPr>
              <a:spLocks noChangeAspect="1"/>
            </p:cNvSpPr>
            <p:nvPr/>
          </p:nvSpPr>
          <p:spPr>
            <a:xfrm>
              <a:off x="10357869" y="2511586"/>
              <a:ext cx="180000" cy="1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sp>
          <p:nvSpPr>
            <p:cNvPr id="61" name="Rectangle 60">
              <a:extLst>
                <a:ext uri="{FF2B5EF4-FFF2-40B4-BE49-F238E27FC236}">
                  <a16:creationId xmlns:a16="http://schemas.microsoft.com/office/drawing/2014/main" id="{5C4AF978-7299-40E8-A238-6130AAAEA38F}"/>
                </a:ext>
              </a:extLst>
            </p:cNvPr>
            <p:cNvSpPr>
              <a:spLocks noChangeAspect="1"/>
            </p:cNvSpPr>
            <p:nvPr/>
          </p:nvSpPr>
          <p:spPr>
            <a:xfrm>
              <a:off x="10357869" y="2887911"/>
              <a:ext cx="180000" cy="1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p>
          </p:txBody>
        </p:sp>
        <p:grpSp>
          <p:nvGrpSpPr>
            <p:cNvPr id="62" name="Group 61">
              <a:extLst>
                <a:ext uri="{FF2B5EF4-FFF2-40B4-BE49-F238E27FC236}">
                  <a16:creationId xmlns:a16="http://schemas.microsoft.com/office/drawing/2014/main" id="{5A2CA94F-18EB-40EB-9AAD-96F3ABBEF96A}"/>
                </a:ext>
              </a:extLst>
            </p:cNvPr>
            <p:cNvGrpSpPr/>
            <p:nvPr/>
          </p:nvGrpSpPr>
          <p:grpSpPr>
            <a:xfrm>
              <a:off x="7188745" y="2148409"/>
              <a:ext cx="3232383" cy="2088000"/>
              <a:chOff x="7081936" y="2299129"/>
              <a:chExt cx="2495906" cy="2088000"/>
            </a:xfrm>
          </p:grpSpPr>
          <p:grpSp>
            <p:nvGrpSpPr>
              <p:cNvPr id="75" name="Group 74">
                <a:extLst>
                  <a:ext uri="{FF2B5EF4-FFF2-40B4-BE49-F238E27FC236}">
                    <a16:creationId xmlns:a16="http://schemas.microsoft.com/office/drawing/2014/main" id="{38834FE8-921F-4DBC-AF3B-7617C8566823}"/>
                  </a:ext>
                </a:extLst>
              </p:cNvPr>
              <p:cNvGrpSpPr/>
              <p:nvPr/>
            </p:nvGrpSpPr>
            <p:grpSpPr>
              <a:xfrm>
                <a:off x="7081936" y="2313942"/>
                <a:ext cx="702443" cy="2016000"/>
                <a:chOff x="517303" y="2263142"/>
                <a:chExt cx="702443" cy="2092176"/>
              </a:xfrm>
            </p:grpSpPr>
            <p:sp>
              <p:nvSpPr>
                <p:cNvPr id="77" name="TextBox 76">
                  <a:extLst>
                    <a:ext uri="{FF2B5EF4-FFF2-40B4-BE49-F238E27FC236}">
                      <a16:creationId xmlns:a16="http://schemas.microsoft.com/office/drawing/2014/main" id="{16267B4B-956C-487C-B298-379D99F1ED7A}"/>
                    </a:ext>
                  </a:extLst>
                </p:cNvPr>
                <p:cNvSpPr txBox="1"/>
                <p:nvPr/>
              </p:nvSpPr>
              <p:spPr>
                <a:xfrm rot="16200000">
                  <a:off x="-47916" y="3066419"/>
                  <a:ext cx="1592103" cy="461665"/>
                </a:xfrm>
                <a:prstGeom prst="rect">
                  <a:avLst/>
                </a:prstGeom>
                <a:noFill/>
              </p:spPr>
              <p:txBody>
                <a:bodyPr wrap="none" rtlCol="0">
                  <a:spAutoFit/>
                </a:bodyPr>
                <a:lstStyle/>
                <a:p>
                  <a:pPr algn="ctr" fontAlgn="base">
                    <a:spcBef>
                      <a:spcPct val="0"/>
                    </a:spcBef>
                    <a:spcAft>
                      <a:spcPct val="0"/>
                    </a:spcAft>
                  </a:pPr>
                  <a:r>
                    <a:rPr lang="ja-JP" sz="1200">
                      <a:solidFill>
                        <a:srgbClr val="363636"/>
                      </a:solidFill>
                      <a:latin typeface="Arial" panose="020B0604020202020204" pitchFamily="34" charset="0"/>
                      <a:ea typeface="MS Mincho"/>
                      <a:cs typeface="Arial" panose="020B0604020202020204" pitchFamily="34" charset="0"/>
                    </a:rPr>
                    <a:t>ゲノムの変化、</a:t>
                  </a:r>
                  <a:br>
                    <a:rPr lang="ja-JP" sz="1200">
                      <a:solidFill>
                        <a:srgbClr val="363636"/>
                      </a:solidFill>
                      <a:latin typeface="Arial" panose="020B0604020202020204" pitchFamily="34" charset="0"/>
                      <a:ea typeface="MS Mincho"/>
                      <a:cs typeface="Arial" panose="020B0604020202020204" pitchFamily="34" charset="0"/>
                    </a:rPr>
                  </a:br>
                  <a:r>
                    <a:rPr lang="ja-JP" sz="1200">
                      <a:solidFill>
                        <a:srgbClr val="363636"/>
                      </a:solidFill>
                      <a:latin typeface="Arial" panose="020B0604020202020204" pitchFamily="34" charset="0"/>
                      <a:ea typeface="MS Mincho"/>
                      <a:cs typeface="Arial" panose="020B0604020202020204" pitchFamily="34" charset="0"/>
                    </a:rPr>
                    <a:t>患者の割合（%）</a:t>
                  </a:r>
                </a:p>
              </p:txBody>
            </p:sp>
            <p:grpSp>
              <p:nvGrpSpPr>
                <p:cNvPr id="78" name="Group 77">
                  <a:extLst>
                    <a:ext uri="{FF2B5EF4-FFF2-40B4-BE49-F238E27FC236}">
                      <a16:creationId xmlns:a16="http://schemas.microsoft.com/office/drawing/2014/main" id="{0A270C19-BC3D-42C0-AE88-0A125DCA739D}"/>
                    </a:ext>
                  </a:extLst>
                </p:cNvPr>
                <p:cNvGrpSpPr/>
                <p:nvPr/>
              </p:nvGrpSpPr>
              <p:grpSpPr>
                <a:xfrm>
                  <a:off x="710612" y="2263142"/>
                  <a:ext cx="509134" cy="2092176"/>
                  <a:chOff x="-509134" y="1666805"/>
                  <a:chExt cx="509134" cy="3998774"/>
                </a:xfrm>
              </p:grpSpPr>
              <p:cxnSp>
                <p:nvCxnSpPr>
                  <p:cNvPr id="79" name="Straight Connector 78">
                    <a:extLst>
                      <a:ext uri="{FF2B5EF4-FFF2-40B4-BE49-F238E27FC236}">
                        <a16:creationId xmlns:a16="http://schemas.microsoft.com/office/drawing/2014/main" id="{E9CE8BEB-E509-4082-AC11-508F7D09CB2F}"/>
                      </a:ext>
                    </a:extLst>
                  </p:cNvPr>
                  <p:cNvCxnSpPr/>
                  <p:nvPr/>
                </p:nvCxnSpPr>
                <p:spPr>
                  <a:xfrm flipV="1">
                    <a:off x="-11920" y="1880728"/>
                    <a:ext cx="0" cy="3529780"/>
                  </a:xfrm>
                  <a:prstGeom prst="line">
                    <a:avLst/>
                  </a:prstGeom>
                  <a:ln w="12700">
                    <a:solidFill>
                      <a:srgbClr val="363636"/>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3D7562A9-6FC8-40F8-8A64-063FBB1BF1DD}"/>
                      </a:ext>
                    </a:extLst>
                  </p:cNvPr>
                  <p:cNvSpPr txBox="1"/>
                  <p:nvPr/>
                </p:nvSpPr>
                <p:spPr>
                  <a:xfrm>
                    <a:off x="-509134" y="1666805"/>
                    <a:ext cx="439544" cy="529428"/>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100</a:t>
                    </a:r>
                  </a:p>
                </p:txBody>
              </p:sp>
              <p:sp>
                <p:nvSpPr>
                  <p:cNvPr id="81" name="Line 6">
                    <a:extLst>
                      <a:ext uri="{FF2B5EF4-FFF2-40B4-BE49-F238E27FC236}">
                        <a16:creationId xmlns:a16="http://schemas.microsoft.com/office/drawing/2014/main" id="{79EDA4CF-2DBF-4FB7-AF62-BFCE08B8E110}"/>
                      </a:ext>
                    </a:extLst>
                  </p:cNvPr>
                  <p:cNvSpPr>
                    <a:spLocks noChangeShapeType="1"/>
                  </p:cNvSpPr>
                  <p:nvPr/>
                </p:nvSpPr>
                <p:spPr bwMode="auto">
                  <a:xfrm>
                    <a:off x="-86234" y="193528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82" name="Line 7">
                    <a:extLst>
                      <a:ext uri="{FF2B5EF4-FFF2-40B4-BE49-F238E27FC236}">
                        <a16:creationId xmlns:a16="http://schemas.microsoft.com/office/drawing/2014/main" id="{10DD8FA1-EBBC-4A79-9C18-9C09C2EBBAFB}"/>
                      </a:ext>
                    </a:extLst>
                  </p:cNvPr>
                  <p:cNvSpPr>
                    <a:spLocks noChangeShapeType="1"/>
                  </p:cNvSpPr>
                  <p:nvPr/>
                </p:nvSpPr>
                <p:spPr bwMode="auto">
                  <a:xfrm>
                    <a:off x="-86234" y="264562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83" name="Line 8">
                    <a:extLst>
                      <a:ext uri="{FF2B5EF4-FFF2-40B4-BE49-F238E27FC236}">
                        <a16:creationId xmlns:a16="http://schemas.microsoft.com/office/drawing/2014/main" id="{8977D652-BF00-4B48-BB6F-A52AEC173149}"/>
                      </a:ext>
                    </a:extLst>
                  </p:cNvPr>
                  <p:cNvSpPr>
                    <a:spLocks noChangeShapeType="1"/>
                  </p:cNvSpPr>
                  <p:nvPr/>
                </p:nvSpPr>
                <p:spPr bwMode="auto">
                  <a:xfrm>
                    <a:off x="-86234" y="332406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84" name="Line 9">
                    <a:extLst>
                      <a:ext uri="{FF2B5EF4-FFF2-40B4-BE49-F238E27FC236}">
                        <a16:creationId xmlns:a16="http://schemas.microsoft.com/office/drawing/2014/main" id="{7732D844-72C9-439C-857C-FC51D713A7F6}"/>
                      </a:ext>
                    </a:extLst>
                  </p:cNvPr>
                  <p:cNvSpPr>
                    <a:spLocks noChangeShapeType="1"/>
                  </p:cNvSpPr>
                  <p:nvPr/>
                </p:nvSpPr>
                <p:spPr bwMode="auto">
                  <a:xfrm>
                    <a:off x="-86234" y="40244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85" name="Line 10">
                    <a:extLst>
                      <a:ext uri="{FF2B5EF4-FFF2-40B4-BE49-F238E27FC236}">
                        <a16:creationId xmlns:a16="http://schemas.microsoft.com/office/drawing/2014/main" id="{CC54D702-016D-4406-855E-47466F323C68}"/>
                      </a:ext>
                    </a:extLst>
                  </p:cNvPr>
                  <p:cNvSpPr>
                    <a:spLocks noChangeShapeType="1"/>
                  </p:cNvSpPr>
                  <p:nvPr/>
                </p:nvSpPr>
                <p:spPr bwMode="auto">
                  <a:xfrm>
                    <a:off x="-86234" y="47101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86" name="Line 11">
                    <a:extLst>
                      <a:ext uri="{FF2B5EF4-FFF2-40B4-BE49-F238E27FC236}">
                        <a16:creationId xmlns:a16="http://schemas.microsoft.com/office/drawing/2014/main" id="{831FA4A4-877B-484B-A71E-D445A3D7F96D}"/>
                      </a:ext>
                    </a:extLst>
                  </p:cNvPr>
                  <p:cNvSpPr>
                    <a:spLocks noChangeShapeType="1"/>
                  </p:cNvSpPr>
                  <p:nvPr/>
                </p:nvSpPr>
                <p:spPr bwMode="auto">
                  <a:xfrm>
                    <a:off x="-86234" y="540325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200">
                      <a:solidFill>
                        <a:srgbClr val="363636"/>
                      </a:solidFill>
                    </a:endParaRPr>
                  </a:p>
                </p:txBody>
              </p:sp>
              <p:sp>
                <p:nvSpPr>
                  <p:cNvPr id="87" name="TextBox 86">
                    <a:extLst>
                      <a:ext uri="{FF2B5EF4-FFF2-40B4-BE49-F238E27FC236}">
                        <a16:creationId xmlns:a16="http://schemas.microsoft.com/office/drawing/2014/main" id="{9917BC97-F76A-4CB5-BAA5-525EC6FEB667}"/>
                      </a:ext>
                    </a:extLst>
                  </p:cNvPr>
                  <p:cNvSpPr txBox="1"/>
                  <p:nvPr/>
                </p:nvSpPr>
                <p:spPr>
                  <a:xfrm>
                    <a:off x="-424169" y="2379771"/>
                    <a:ext cx="354584" cy="529428"/>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80</a:t>
                    </a:r>
                  </a:p>
                </p:txBody>
              </p:sp>
              <p:sp>
                <p:nvSpPr>
                  <p:cNvPr id="88" name="TextBox 87">
                    <a:extLst>
                      <a:ext uri="{FF2B5EF4-FFF2-40B4-BE49-F238E27FC236}">
                        <a16:creationId xmlns:a16="http://schemas.microsoft.com/office/drawing/2014/main" id="{E11F208C-B504-4F3B-9957-10D7174358CD}"/>
                      </a:ext>
                    </a:extLst>
                  </p:cNvPr>
                  <p:cNvSpPr txBox="1"/>
                  <p:nvPr/>
                </p:nvSpPr>
                <p:spPr>
                  <a:xfrm>
                    <a:off x="-424169" y="3057902"/>
                    <a:ext cx="354584" cy="529428"/>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60</a:t>
                    </a:r>
                  </a:p>
                </p:txBody>
              </p:sp>
              <p:sp>
                <p:nvSpPr>
                  <p:cNvPr id="89" name="TextBox 88">
                    <a:extLst>
                      <a:ext uri="{FF2B5EF4-FFF2-40B4-BE49-F238E27FC236}">
                        <a16:creationId xmlns:a16="http://schemas.microsoft.com/office/drawing/2014/main" id="{8FA50A5B-0E6F-48DF-BB06-23B475B64ADF}"/>
                      </a:ext>
                    </a:extLst>
                  </p:cNvPr>
                  <p:cNvSpPr txBox="1"/>
                  <p:nvPr/>
                </p:nvSpPr>
                <p:spPr>
                  <a:xfrm>
                    <a:off x="-424169" y="3757961"/>
                    <a:ext cx="354584" cy="529429"/>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40</a:t>
                    </a:r>
                  </a:p>
                </p:txBody>
              </p:sp>
              <p:sp>
                <p:nvSpPr>
                  <p:cNvPr id="90" name="TextBox 89">
                    <a:extLst>
                      <a:ext uri="{FF2B5EF4-FFF2-40B4-BE49-F238E27FC236}">
                        <a16:creationId xmlns:a16="http://schemas.microsoft.com/office/drawing/2014/main" id="{9F843992-F9FC-48E0-99FC-0A77195ADCAF}"/>
                      </a:ext>
                    </a:extLst>
                  </p:cNvPr>
                  <p:cNvSpPr txBox="1"/>
                  <p:nvPr/>
                </p:nvSpPr>
                <p:spPr>
                  <a:xfrm>
                    <a:off x="-424169" y="4443402"/>
                    <a:ext cx="354584" cy="529428"/>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20</a:t>
                    </a:r>
                  </a:p>
                </p:txBody>
              </p:sp>
              <p:sp>
                <p:nvSpPr>
                  <p:cNvPr id="91" name="TextBox 90">
                    <a:extLst>
                      <a:ext uri="{FF2B5EF4-FFF2-40B4-BE49-F238E27FC236}">
                        <a16:creationId xmlns:a16="http://schemas.microsoft.com/office/drawing/2014/main" id="{CB3D0F55-2637-4EEF-81C2-366130C95471}"/>
                      </a:ext>
                    </a:extLst>
                  </p:cNvPr>
                  <p:cNvSpPr txBox="1"/>
                  <p:nvPr/>
                </p:nvSpPr>
                <p:spPr>
                  <a:xfrm>
                    <a:off x="-339203" y="5136151"/>
                    <a:ext cx="269626" cy="529428"/>
                  </a:xfrm>
                  <a:prstGeom prst="rect">
                    <a:avLst/>
                  </a:prstGeom>
                  <a:noFill/>
                </p:spPr>
                <p:txBody>
                  <a:bodyPr wrap="none" rtlCol="0" anchor="ctr" anchorCtr="0">
                    <a:spAutoFit/>
                  </a:bodyPr>
                  <a:lstStyle/>
                  <a:p>
                    <a:pPr algn="r"/>
                    <a:r>
                      <a:rPr lang="ja-JP" sz="1200">
                        <a:solidFill>
                          <a:srgbClr val="363636"/>
                        </a:solidFill>
                        <a:latin typeface="Arial" panose="020B0604020202020204" pitchFamily="34" charset="0"/>
                        <a:ea typeface="MS Mincho"/>
                        <a:cs typeface="Arial" panose="020B0604020202020204" pitchFamily="34" charset="0"/>
                      </a:rPr>
                      <a:t>0</a:t>
                    </a:r>
                  </a:p>
                </p:txBody>
              </p:sp>
            </p:grpSp>
          </p:grpSp>
          <p:graphicFrame>
            <p:nvGraphicFramePr>
              <p:cNvPr id="76" name="Chart 75">
                <a:extLst>
                  <a:ext uri="{FF2B5EF4-FFF2-40B4-BE49-F238E27FC236}">
                    <a16:creationId xmlns:a16="http://schemas.microsoft.com/office/drawing/2014/main" id="{366FB3CB-8F7D-4886-8A85-2055C75EC22D}"/>
                  </a:ext>
                </a:extLst>
              </p:cNvPr>
              <p:cNvGraphicFramePr/>
              <p:nvPr>
                <p:extLst>
                  <p:ext uri="{D42A27DB-BD31-4B8C-83A1-F6EECF244321}">
                    <p14:modId xmlns:p14="http://schemas.microsoft.com/office/powerpoint/2010/main" val="2373249738"/>
                  </p:ext>
                </p:extLst>
              </p:nvPr>
            </p:nvGraphicFramePr>
            <p:xfrm>
              <a:off x="7646213" y="2299129"/>
              <a:ext cx="1931629" cy="2088000"/>
            </p:xfrm>
            <a:graphic>
              <a:graphicData uri="http://schemas.openxmlformats.org/drawingml/2006/chart">
                <c:chart xmlns:c="http://schemas.openxmlformats.org/drawingml/2006/chart" xmlns:r="http://schemas.openxmlformats.org/officeDocument/2006/relationships" r:id="rId4"/>
              </a:graphicData>
            </a:graphic>
          </p:graphicFrame>
        </p:grpSp>
        <p:sp>
          <p:nvSpPr>
            <p:cNvPr id="63" name="TextBox 62">
              <a:extLst>
                <a:ext uri="{FF2B5EF4-FFF2-40B4-BE49-F238E27FC236}">
                  <a16:creationId xmlns:a16="http://schemas.microsoft.com/office/drawing/2014/main" id="{B2800E67-8A46-4F94-B7D6-37D8813654A5}"/>
                </a:ext>
              </a:extLst>
            </p:cNvPr>
            <p:cNvSpPr txBox="1"/>
            <p:nvPr/>
          </p:nvSpPr>
          <p:spPr>
            <a:xfrm>
              <a:off x="8898091" y="2267045"/>
              <a:ext cx="546945" cy="461665"/>
            </a:xfrm>
            <a:prstGeom prst="rect">
              <a:avLst/>
            </a:prstGeom>
            <a:noFill/>
          </p:spPr>
          <p:txBody>
            <a:bodyPr wrap="none" rtlCol="0">
              <a:spAutoFit/>
            </a:bodyPr>
            <a:lstStyle/>
            <a:p>
              <a:pPr algn="ctr"/>
              <a:r>
                <a:rPr lang="ja-JP" sz="1200" dirty="0">
                  <a:solidFill>
                    <a:schemeClr val="tx2"/>
                  </a:solidFill>
                </a:rPr>
                <a:t>35.7</a:t>
              </a:r>
            </a:p>
            <a:p>
              <a:pPr algn="ctr"/>
              <a:r>
                <a:rPr lang="ja-JP" sz="1200" dirty="0">
                  <a:solidFill>
                    <a:schemeClr val="tx2"/>
                  </a:solidFill>
                </a:rPr>
                <a:t>（n=5）</a:t>
              </a:r>
            </a:p>
          </p:txBody>
        </p:sp>
        <p:sp>
          <p:nvSpPr>
            <p:cNvPr id="64" name="TextBox 63">
              <a:extLst>
                <a:ext uri="{FF2B5EF4-FFF2-40B4-BE49-F238E27FC236}">
                  <a16:creationId xmlns:a16="http://schemas.microsoft.com/office/drawing/2014/main" id="{8E289504-13B6-431F-906C-6083C8C6E8C3}"/>
                </a:ext>
              </a:extLst>
            </p:cNvPr>
            <p:cNvSpPr txBox="1"/>
            <p:nvPr/>
          </p:nvSpPr>
          <p:spPr>
            <a:xfrm>
              <a:off x="9587168" y="2267045"/>
              <a:ext cx="630035" cy="461665"/>
            </a:xfrm>
            <a:prstGeom prst="rect">
              <a:avLst/>
            </a:prstGeom>
            <a:noFill/>
          </p:spPr>
          <p:txBody>
            <a:bodyPr wrap="none" rtlCol="0">
              <a:spAutoFit/>
            </a:bodyPr>
            <a:lstStyle/>
            <a:p>
              <a:pPr algn="ctr"/>
              <a:r>
                <a:rPr lang="ja-JP" sz="1200">
                  <a:solidFill>
                    <a:schemeClr val="tx2"/>
                  </a:solidFill>
                </a:rPr>
                <a:t>30.8</a:t>
              </a:r>
            </a:p>
            <a:p>
              <a:pPr algn="ctr"/>
              <a:r>
                <a:rPr lang="ja-JP" sz="1200">
                  <a:solidFill>
                    <a:schemeClr val="tx2"/>
                  </a:solidFill>
                </a:rPr>
                <a:t>（n=4）</a:t>
              </a:r>
            </a:p>
          </p:txBody>
        </p:sp>
        <p:sp>
          <p:nvSpPr>
            <p:cNvPr id="65" name="TextBox 64">
              <a:extLst>
                <a:ext uri="{FF2B5EF4-FFF2-40B4-BE49-F238E27FC236}">
                  <a16:creationId xmlns:a16="http://schemas.microsoft.com/office/drawing/2014/main" id="{DA71F401-E85E-48B9-8706-73EA0F72A5A6}"/>
                </a:ext>
              </a:extLst>
            </p:cNvPr>
            <p:cNvSpPr txBox="1"/>
            <p:nvPr/>
          </p:nvSpPr>
          <p:spPr>
            <a:xfrm>
              <a:off x="8118093" y="2267045"/>
              <a:ext cx="630035" cy="461665"/>
            </a:xfrm>
            <a:prstGeom prst="rect">
              <a:avLst/>
            </a:prstGeom>
            <a:noFill/>
          </p:spPr>
          <p:txBody>
            <a:bodyPr wrap="none" rtlCol="0">
              <a:spAutoFit/>
            </a:bodyPr>
            <a:lstStyle/>
            <a:p>
              <a:pPr algn="ctr"/>
              <a:r>
                <a:rPr lang="ja-JP" sz="1200">
                  <a:solidFill>
                    <a:schemeClr val="tx2"/>
                  </a:solidFill>
                </a:rPr>
                <a:t>46.2</a:t>
              </a:r>
            </a:p>
            <a:p>
              <a:pPr algn="ctr"/>
              <a:r>
                <a:rPr lang="ja-JP" sz="1200">
                  <a:solidFill>
                    <a:schemeClr val="tx2"/>
                  </a:solidFill>
                </a:rPr>
                <a:t>（n=6）</a:t>
              </a:r>
            </a:p>
          </p:txBody>
        </p:sp>
        <p:sp>
          <p:nvSpPr>
            <p:cNvPr id="66" name="TextBox 65">
              <a:extLst>
                <a:ext uri="{FF2B5EF4-FFF2-40B4-BE49-F238E27FC236}">
                  <a16:creationId xmlns:a16="http://schemas.microsoft.com/office/drawing/2014/main" id="{33300B7B-9F29-4AD5-AEAB-86CB5EA5BEBF}"/>
                </a:ext>
              </a:extLst>
            </p:cNvPr>
            <p:cNvSpPr txBox="1"/>
            <p:nvPr/>
          </p:nvSpPr>
          <p:spPr>
            <a:xfrm>
              <a:off x="8856546" y="2926841"/>
              <a:ext cx="630035" cy="461665"/>
            </a:xfrm>
            <a:prstGeom prst="rect">
              <a:avLst/>
            </a:prstGeom>
            <a:noFill/>
          </p:spPr>
          <p:txBody>
            <a:bodyPr wrap="none" rtlCol="0">
              <a:spAutoFit/>
            </a:bodyPr>
            <a:lstStyle/>
            <a:p>
              <a:pPr algn="ctr"/>
              <a:r>
                <a:rPr lang="ja-JP" sz="1200">
                  <a:solidFill>
                    <a:schemeClr val="tx2"/>
                  </a:solidFill>
                </a:rPr>
                <a:t>35.7</a:t>
              </a:r>
            </a:p>
            <a:p>
              <a:pPr algn="ctr"/>
              <a:r>
                <a:rPr lang="ja-JP" sz="1200">
                  <a:solidFill>
                    <a:schemeClr val="tx2"/>
                  </a:solidFill>
                </a:rPr>
                <a:t>（n=5）</a:t>
              </a:r>
            </a:p>
          </p:txBody>
        </p:sp>
        <p:sp>
          <p:nvSpPr>
            <p:cNvPr id="67" name="TextBox 66">
              <a:extLst>
                <a:ext uri="{FF2B5EF4-FFF2-40B4-BE49-F238E27FC236}">
                  <a16:creationId xmlns:a16="http://schemas.microsoft.com/office/drawing/2014/main" id="{862A3860-F40F-4782-9408-C50E31F6A889}"/>
                </a:ext>
              </a:extLst>
            </p:cNvPr>
            <p:cNvSpPr txBox="1"/>
            <p:nvPr/>
          </p:nvSpPr>
          <p:spPr>
            <a:xfrm>
              <a:off x="9587168" y="2836408"/>
              <a:ext cx="630035" cy="461665"/>
            </a:xfrm>
            <a:prstGeom prst="rect">
              <a:avLst/>
            </a:prstGeom>
            <a:noFill/>
          </p:spPr>
          <p:txBody>
            <a:bodyPr wrap="none" rtlCol="0">
              <a:spAutoFit/>
            </a:bodyPr>
            <a:lstStyle/>
            <a:p>
              <a:pPr algn="ctr"/>
              <a:r>
                <a:rPr lang="ja-JP" sz="1200">
                  <a:solidFill>
                    <a:schemeClr val="tx2"/>
                  </a:solidFill>
                </a:rPr>
                <a:t>38.5</a:t>
              </a:r>
            </a:p>
            <a:p>
              <a:pPr algn="ctr"/>
              <a:r>
                <a:rPr lang="ja-JP" sz="1200">
                  <a:solidFill>
                    <a:schemeClr val="tx2"/>
                  </a:solidFill>
                </a:rPr>
                <a:t>（n=5）</a:t>
              </a:r>
            </a:p>
          </p:txBody>
        </p:sp>
        <p:sp>
          <p:nvSpPr>
            <p:cNvPr id="68" name="TextBox 67">
              <a:extLst>
                <a:ext uri="{FF2B5EF4-FFF2-40B4-BE49-F238E27FC236}">
                  <a16:creationId xmlns:a16="http://schemas.microsoft.com/office/drawing/2014/main" id="{B904A8F3-F31F-473E-BFC6-5BBB5FC398C0}"/>
                </a:ext>
              </a:extLst>
            </p:cNvPr>
            <p:cNvSpPr txBox="1"/>
            <p:nvPr/>
          </p:nvSpPr>
          <p:spPr>
            <a:xfrm>
              <a:off x="8118093" y="3087609"/>
              <a:ext cx="630035" cy="461665"/>
            </a:xfrm>
            <a:prstGeom prst="rect">
              <a:avLst/>
            </a:prstGeom>
            <a:noFill/>
          </p:spPr>
          <p:txBody>
            <a:bodyPr wrap="none" rtlCol="0">
              <a:spAutoFit/>
            </a:bodyPr>
            <a:lstStyle/>
            <a:p>
              <a:pPr algn="ctr"/>
              <a:r>
                <a:rPr lang="ja-JP" sz="1200">
                  <a:solidFill>
                    <a:schemeClr val="tx2"/>
                  </a:solidFill>
                </a:rPr>
                <a:t>30.8</a:t>
              </a:r>
            </a:p>
            <a:p>
              <a:pPr algn="ctr"/>
              <a:r>
                <a:rPr lang="ja-JP" sz="1200">
                  <a:solidFill>
                    <a:schemeClr val="tx2"/>
                  </a:solidFill>
                </a:rPr>
                <a:t>（n=4）</a:t>
              </a:r>
            </a:p>
          </p:txBody>
        </p:sp>
        <p:sp>
          <p:nvSpPr>
            <p:cNvPr id="69" name="TextBox 68">
              <a:extLst>
                <a:ext uri="{FF2B5EF4-FFF2-40B4-BE49-F238E27FC236}">
                  <a16:creationId xmlns:a16="http://schemas.microsoft.com/office/drawing/2014/main" id="{1D42BBB9-749E-4392-8CDF-47CCCE3AA2B8}"/>
                </a:ext>
              </a:extLst>
            </p:cNvPr>
            <p:cNvSpPr txBox="1"/>
            <p:nvPr/>
          </p:nvSpPr>
          <p:spPr>
            <a:xfrm>
              <a:off x="8856546" y="3559064"/>
              <a:ext cx="630035" cy="461665"/>
            </a:xfrm>
            <a:prstGeom prst="rect">
              <a:avLst/>
            </a:prstGeom>
            <a:noFill/>
          </p:spPr>
          <p:txBody>
            <a:bodyPr wrap="none" rtlCol="0">
              <a:spAutoFit/>
            </a:bodyPr>
            <a:lstStyle/>
            <a:p>
              <a:pPr algn="ctr"/>
              <a:r>
                <a:rPr lang="ja-JP" sz="1200">
                  <a:solidFill>
                    <a:schemeClr val="tx2"/>
                  </a:solidFill>
                </a:rPr>
                <a:t>28.6</a:t>
              </a:r>
            </a:p>
            <a:p>
              <a:pPr algn="ctr"/>
              <a:r>
                <a:rPr lang="ja-JP" sz="1200">
                  <a:solidFill>
                    <a:schemeClr val="tx2"/>
                  </a:solidFill>
                </a:rPr>
                <a:t>（n=4）</a:t>
              </a:r>
            </a:p>
          </p:txBody>
        </p:sp>
        <p:sp>
          <p:nvSpPr>
            <p:cNvPr id="70" name="TextBox 69">
              <a:extLst>
                <a:ext uri="{FF2B5EF4-FFF2-40B4-BE49-F238E27FC236}">
                  <a16:creationId xmlns:a16="http://schemas.microsoft.com/office/drawing/2014/main" id="{1D1BF40D-1C4E-47CD-85BC-8D57646DF3D1}"/>
                </a:ext>
              </a:extLst>
            </p:cNvPr>
            <p:cNvSpPr txBox="1"/>
            <p:nvPr/>
          </p:nvSpPr>
          <p:spPr>
            <a:xfrm>
              <a:off x="9587168" y="3521740"/>
              <a:ext cx="630035" cy="461665"/>
            </a:xfrm>
            <a:prstGeom prst="rect">
              <a:avLst/>
            </a:prstGeom>
            <a:noFill/>
          </p:spPr>
          <p:txBody>
            <a:bodyPr wrap="none" rtlCol="0">
              <a:spAutoFit/>
            </a:bodyPr>
            <a:lstStyle/>
            <a:p>
              <a:pPr algn="ctr"/>
              <a:r>
                <a:rPr lang="ja-JP" sz="1200">
                  <a:solidFill>
                    <a:schemeClr val="tx2"/>
                  </a:solidFill>
                </a:rPr>
                <a:t>30.8</a:t>
              </a:r>
            </a:p>
            <a:p>
              <a:pPr algn="ctr"/>
              <a:r>
                <a:rPr lang="ja-JP" sz="1200">
                  <a:solidFill>
                    <a:schemeClr val="tx2"/>
                  </a:solidFill>
                </a:rPr>
                <a:t>（n=4）</a:t>
              </a:r>
            </a:p>
          </p:txBody>
        </p:sp>
        <p:sp>
          <p:nvSpPr>
            <p:cNvPr id="71" name="TextBox 70">
              <a:extLst>
                <a:ext uri="{FF2B5EF4-FFF2-40B4-BE49-F238E27FC236}">
                  <a16:creationId xmlns:a16="http://schemas.microsoft.com/office/drawing/2014/main" id="{EA650DD4-E4DB-4D5D-BFBC-46D4203DBBAF}"/>
                </a:ext>
              </a:extLst>
            </p:cNvPr>
            <p:cNvSpPr txBox="1"/>
            <p:nvPr/>
          </p:nvSpPr>
          <p:spPr>
            <a:xfrm>
              <a:off x="8118093" y="3587057"/>
              <a:ext cx="630035" cy="461665"/>
            </a:xfrm>
            <a:prstGeom prst="rect">
              <a:avLst/>
            </a:prstGeom>
            <a:noFill/>
          </p:spPr>
          <p:txBody>
            <a:bodyPr wrap="none" rtlCol="0">
              <a:spAutoFit/>
            </a:bodyPr>
            <a:lstStyle/>
            <a:p>
              <a:pPr algn="ctr"/>
              <a:r>
                <a:rPr lang="ja-JP" sz="1200">
                  <a:solidFill>
                    <a:schemeClr val="tx2"/>
                  </a:solidFill>
                </a:rPr>
                <a:t>23.1</a:t>
              </a:r>
            </a:p>
            <a:p>
              <a:pPr algn="ctr"/>
              <a:r>
                <a:rPr lang="ja-JP" sz="1200">
                  <a:solidFill>
                    <a:schemeClr val="tx2"/>
                  </a:solidFill>
                </a:rPr>
                <a:t>（n=3）</a:t>
              </a:r>
            </a:p>
          </p:txBody>
        </p:sp>
        <p:sp>
          <p:nvSpPr>
            <p:cNvPr id="72" name="TextBox 71">
              <a:extLst>
                <a:ext uri="{FF2B5EF4-FFF2-40B4-BE49-F238E27FC236}">
                  <a16:creationId xmlns:a16="http://schemas.microsoft.com/office/drawing/2014/main" id="{284F665A-D0E7-4713-8CF3-0599FC272291}"/>
                </a:ext>
              </a:extLst>
            </p:cNvPr>
            <p:cNvSpPr txBox="1"/>
            <p:nvPr/>
          </p:nvSpPr>
          <p:spPr>
            <a:xfrm>
              <a:off x="8117158" y="4086554"/>
              <a:ext cx="631904" cy="461665"/>
            </a:xfrm>
            <a:prstGeom prst="rect">
              <a:avLst/>
            </a:prstGeom>
            <a:noFill/>
          </p:spPr>
          <p:txBody>
            <a:bodyPr wrap="none" rtlCol="0">
              <a:spAutoFit/>
            </a:bodyPr>
            <a:lstStyle/>
            <a:p>
              <a:pPr algn="ctr"/>
              <a:r>
                <a:rPr lang="ja-JP" sz="1200">
                  <a:solidFill>
                    <a:schemeClr val="tx1"/>
                  </a:solidFill>
                </a:rPr>
                <a:t>PIK3</a:t>
              </a:r>
            </a:p>
            <a:p>
              <a:pPr algn="ctr"/>
              <a:r>
                <a:rPr lang="ja-JP" sz="1200">
                  <a:solidFill>
                    <a:schemeClr val="tx1"/>
                  </a:solidFill>
                </a:rPr>
                <a:t>（n=13）</a:t>
              </a:r>
            </a:p>
          </p:txBody>
        </p:sp>
        <p:sp>
          <p:nvSpPr>
            <p:cNvPr id="73" name="TextBox 72">
              <a:extLst>
                <a:ext uri="{FF2B5EF4-FFF2-40B4-BE49-F238E27FC236}">
                  <a16:creationId xmlns:a16="http://schemas.microsoft.com/office/drawing/2014/main" id="{4B602A02-EDDD-455E-92A0-20CCDA0E4946}"/>
                </a:ext>
              </a:extLst>
            </p:cNvPr>
            <p:cNvSpPr txBox="1"/>
            <p:nvPr/>
          </p:nvSpPr>
          <p:spPr>
            <a:xfrm>
              <a:off x="8651266" y="4086554"/>
              <a:ext cx="978602" cy="646331"/>
            </a:xfrm>
            <a:prstGeom prst="rect">
              <a:avLst/>
            </a:prstGeom>
            <a:noFill/>
          </p:spPr>
          <p:txBody>
            <a:bodyPr wrap="none" rtlCol="0">
              <a:spAutoFit/>
            </a:bodyPr>
            <a:lstStyle/>
            <a:p>
              <a:pPr algn="ctr"/>
              <a:r>
                <a:rPr lang="ja-JP" sz="1200">
                  <a:solidFill>
                    <a:schemeClr val="tx1"/>
                  </a:solidFill>
                </a:rPr>
                <a:t>その他</a:t>
              </a:r>
            </a:p>
            <a:p>
              <a:pPr algn="ctr"/>
              <a:r>
                <a:rPr lang="ja-JP" sz="1200">
                  <a:solidFill>
                    <a:schemeClr val="tx1"/>
                  </a:solidFill>
                </a:rPr>
                <a:t>AKT/mTOR</a:t>
              </a:r>
            </a:p>
            <a:p>
              <a:pPr algn="ctr"/>
              <a:r>
                <a:rPr lang="ja-JP" sz="1200">
                  <a:solidFill>
                    <a:schemeClr val="tx1"/>
                  </a:solidFill>
                </a:rPr>
                <a:t>（N=14）</a:t>
              </a:r>
            </a:p>
          </p:txBody>
        </p:sp>
        <p:sp>
          <p:nvSpPr>
            <p:cNvPr id="74" name="TextBox 73">
              <a:extLst>
                <a:ext uri="{FF2B5EF4-FFF2-40B4-BE49-F238E27FC236}">
                  <a16:creationId xmlns:a16="http://schemas.microsoft.com/office/drawing/2014/main" id="{C0989225-F60C-461A-BA70-AD66A6A0BED0}"/>
                </a:ext>
              </a:extLst>
            </p:cNvPr>
            <p:cNvSpPr txBox="1"/>
            <p:nvPr/>
          </p:nvSpPr>
          <p:spPr>
            <a:xfrm>
              <a:off x="9573409" y="4086554"/>
              <a:ext cx="657552" cy="461665"/>
            </a:xfrm>
            <a:prstGeom prst="rect">
              <a:avLst/>
            </a:prstGeom>
            <a:noFill/>
          </p:spPr>
          <p:txBody>
            <a:bodyPr wrap="none" rtlCol="0">
              <a:spAutoFit/>
            </a:bodyPr>
            <a:lstStyle/>
            <a:p>
              <a:pPr algn="ctr"/>
              <a:r>
                <a:rPr lang="ja-JP" sz="1200">
                  <a:solidFill>
                    <a:schemeClr val="tx1"/>
                  </a:solidFill>
                </a:rPr>
                <a:t>STK11</a:t>
              </a:r>
            </a:p>
            <a:p>
              <a:pPr algn="ctr"/>
              <a:r>
                <a:rPr lang="ja-JP" sz="1200">
                  <a:solidFill>
                    <a:schemeClr val="tx1"/>
                  </a:solidFill>
                </a:rPr>
                <a:t>（n=13）</a:t>
              </a:r>
            </a:p>
          </p:txBody>
        </p:sp>
      </p:grpSp>
      <p:sp>
        <p:nvSpPr>
          <p:cNvPr id="92" name="Rectangle 91">
            <a:extLst>
              <a:ext uri="{FF2B5EF4-FFF2-40B4-BE49-F238E27FC236}">
                <a16:creationId xmlns:a16="http://schemas.microsoft.com/office/drawing/2014/main" id="{2E6745DD-2686-4DCF-A442-31C9D0A629A7}"/>
              </a:ext>
            </a:extLst>
          </p:cNvPr>
          <p:cNvSpPr/>
          <p:nvPr/>
        </p:nvSpPr>
        <p:spPr>
          <a:xfrm>
            <a:off x="1251680" y="4048722"/>
            <a:ext cx="90687" cy="5815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80390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MA02.03：融合遺伝子陽性非小細胞肺がんにおける、METが引き起こす獲得耐性（AR</a:t>
            </a:r>
            <a:r>
              <a:rPr lang="ja-JP" dirty="0" smtClean="0"/>
              <a:t>）</a:t>
            </a:r>
            <a:r>
              <a:rPr lang="en-GB" altLang="ja-JP" dirty="0" smtClean="0"/>
              <a:t/>
            </a:r>
            <a:br>
              <a:rPr lang="en-GB" altLang="ja-JP" dirty="0" smtClean="0"/>
            </a:br>
            <a:r>
              <a:rPr lang="ja-JP" dirty="0" smtClean="0"/>
              <a:t>– </a:t>
            </a:r>
            <a:r>
              <a:rPr lang="ja-JP" dirty="0"/>
              <a:t>Ou SI、他</a:t>
            </a:r>
          </a:p>
        </p:txBody>
      </p:sp>
      <p:sp>
        <p:nvSpPr>
          <p:cNvPr id="3" name="Content Placeholder 2"/>
          <p:cNvSpPr>
            <a:spLocks noGrp="1"/>
          </p:cNvSpPr>
          <p:nvPr>
            <p:ph idx="1"/>
          </p:nvPr>
        </p:nvSpPr>
        <p:spPr/>
        <p:txBody>
          <a:bodyPr/>
          <a:lstStyle/>
          <a:p>
            <a:r>
              <a:rPr lang="ja-JP" b="1"/>
              <a:t>治験の目的</a:t>
            </a:r>
          </a:p>
          <a:p>
            <a:pPr lvl="1"/>
            <a:r>
              <a:rPr lang="ja-JP"/>
              <a:t>融合遺伝子陽性NSCLC患者における、潜在的に標的となりうる獲得耐性メカニズムとしてのMET変化の状況を明らかにする</a:t>
            </a:r>
          </a:p>
          <a:p>
            <a:pPr>
              <a:spcBef>
                <a:spcPts val="1800"/>
              </a:spcBef>
            </a:pPr>
            <a:r>
              <a:rPr lang="ja-JP" b="1"/>
              <a:t>方法</a:t>
            </a:r>
          </a:p>
          <a:p>
            <a:pPr lvl="1"/>
            <a:r>
              <a:rPr lang="ja-JP"/>
              <a:t>NSCLC患者78,463人の組織および液体サンプルを、ハイブリッド・キャプチャーを用いた包括的なゲノム・プロファイリングで分析し、ALK、RET、ROS1、FGFR、EGFR（エクソン19欠失およびL858Rは除外）、NTRK、BRAF、RAF1、またはERBB2の融合、または活性化ALK、RET、ROS1、またはFGFRの再配列、および同時発がん性のMETの変化について調査</a:t>
            </a:r>
          </a:p>
          <a:p>
            <a:pPr lvl="1"/>
            <a:r>
              <a:rPr lang="ja-JP"/>
              <a:t>融合/再配列陽性の腫瘍を有する患者222人について、60日以上の間隔をおいて収集されるペアとなる標本が入手可能</a:t>
            </a:r>
          </a:p>
        </p:txBody>
      </p:sp>
      <p:sp>
        <p:nvSpPr>
          <p:cNvPr id="5" name="Text Placeholder 4"/>
          <p:cNvSpPr>
            <a:spLocks noGrp="1"/>
          </p:cNvSpPr>
          <p:nvPr>
            <p:ph type="body" sz="quarter" idx="11"/>
          </p:nvPr>
        </p:nvSpPr>
        <p:spPr/>
        <p:txBody>
          <a:bodyPr/>
          <a:lstStyle/>
          <a:p>
            <a:r>
              <a:rPr lang="ja-JP"/>
              <a:t>Ou SI、他J Thorac Oncol 2021年16（補遺）：抄録番号 MA02.03</a:t>
            </a:r>
          </a:p>
        </p:txBody>
      </p:sp>
    </p:spTree>
    <p:extLst>
      <p:ext uri="{BB962C8B-B14F-4D97-AF65-F5344CB8AC3E}">
        <p14:creationId xmlns:p14="http://schemas.microsoft.com/office/powerpoint/2010/main" val="2871174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ja-JP"/>
              <a:t>ETOP腫瘍内科研究スライドデッキ編集者（2021年）</a:t>
            </a:r>
          </a:p>
        </p:txBody>
      </p:sp>
      <p:sp>
        <p:nvSpPr>
          <p:cNvPr id="19" name="Content Placeholder 9"/>
          <p:cNvSpPr>
            <a:spLocks noGrp="1"/>
          </p:cNvSpPr>
          <p:nvPr>
            <p:ph idx="1"/>
          </p:nvPr>
        </p:nvSpPr>
        <p:spPr>
          <a:xfrm>
            <a:off x="2396880" y="1538912"/>
            <a:ext cx="7432920" cy="1161288"/>
          </a:xfrm>
          <a:prstGeom prst="roundRect">
            <a:avLst>
              <a:gd name="adj" fmla="val 7536"/>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none" lIns="1097280" tIns="45720" rIns="45720" bIns="45720" numCol="1" anchor="ctr" anchorCtr="0" compatLnSpc="1">
            <a:prstTxWarp prst="textNoShape">
              <a:avLst/>
            </a:prstTxWarp>
          </a:bodyPr>
          <a:lstStyle/>
          <a:p>
            <a:pPr marL="0" indent="0" fontAlgn="auto">
              <a:spcAft>
                <a:spcPts val="200"/>
              </a:spcAft>
              <a:buClrTx/>
              <a:buSzTx/>
              <a:buNone/>
            </a:pPr>
            <a:r>
              <a:rPr lang="ja-JP" sz="1600">
                <a:solidFill>
                  <a:schemeClr val="tx2"/>
                </a:solidFill>
                <a:latin typeface="Arial" charset="0"/>
                <a:ea typeface="MS Mincho"/>
                <a:cs typeface="Arial" charset="0"/>
              </a:rPr>
              <a:t>重点分野：バイオマーカー（全ステージ）</a:t>
            </a:r>
          </a:p>
          <a:p>
            <a:pPr marL="0" indent="0" fontAlgn="auto">
              <a:spcAft>
                <a:spcPts val="200"/>
              </a:spcAft>
              <a:buClrTx/>
              <a:buSzTx/>
              <a:buNone/>
            </a:pPr>
            <a:r>
              <a:rPr lang="ja-JP" sz="1400" b="1">
                <a:solidFill>
                  <a:schemeClr val="tx2"/>
                </a:solidFill>
                <a:latin typeface="Arial" charset="0"/>
                <a:ea typeface="MS Mincho"/>
                <a:cs typeface="Arial" charset="0"/>
              </a:rPr>
              <a:t>エンリケタ・フェリップ博士</a:t>
            </a:r>
          </a:p>
          <a:p>
            <a:pPr marL="0" indent="0" fontAlgn="auto">
              <a:spcAft>
                <a:spcPts val="200"/>
              </a:spcAft>
              <a:buClrTx/>
              <a:buSzTx/>
              <a:buNone/>
            </a:pPr>
            <a:r>
              <a:rPr lang="ja-JP" sz="1200" i="1">
                <a:solidFill>
                  <a:schemeClr val="tx2"/>
                </a:solidFill>
                <a:latin typeface="Arial" charset="0"/>
                <a:ea typeface="MS Mincho"/>
                <a:cs typeface="Arial" charset="0"/>
              </a:rPr>
              <a:t>スペイン、バルセロナのヴァル・デブロン大学病院腫瘍学部</a:t>
            </a:r>
          </a:p>
        </p:txBody>
      </p:sp>
      <p:sp>
        <p:nvSpPr>
          <p:cNvPr id="21" name="Content Placeholder 9"/>
          <p:cNvSpPr txBox="1">
            <a:spLocks/>
          </p:cNvSpPr>
          <p:nvPr/>
        </p:nvSpPr>
        <p:spPr bwMode="auto">
          <a:xfrm>
            <a:off x="2407897" y="4074220"/>
            <a:ext cx="7421903" cy="1161288"/>
          </a:xfrm>
          <a:prstGeom prst="roundRect">
            <a:avLst>
              <a:gd name="adj" fmla="val 5981"/>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097280" anchor="ctr"/>
          <a:lstStyle>
            <a:defPPr>
              <a:defRPr lang="en-GB"/>
            </a:defPPr>
            <a:lvl1pPr marL="0" marR="0" lvl="0" indent="0" defTabSz="914400" eaLnBrk="1" fontAlgn="auto" latinLnBrk="0" hangingPunct="1">
              <a:lnSpc>
                <a:spcPct val="100000"/>
              </a:lnSpc>
              <a:spcBef>
                <a:spcPts val="0"/>
              </a:spcBef>
              <a:spcAft>
                <a:spcPct val="20000"/>
              </a:spcAft>
              <a:buClrTx/>
              <a:buSzTx/>
              <a:buFontTx/>
              <a:buNone/>
              <a:tabLst/>
              <a:defRPr kumimoji="0" sz="2000" b="0" i="0" u="none" strike="noStrike" kern="0" cap="none" spc="0" normalizeH="0" baseline="0">
                <a:ln>
                  <a:noFill/>
                </a:ln>
                <a:solidFill>
                  <a:schemeClr val="tx2"/>
                </a:solidFill>
                <a:effectLst/>
                <a:uLnTx/>
                <a:uFillTx/>
              </a:defRPr>
            </a:lvl1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a:cs typeface="Arial" charset="0"/>
              </a:rPr>
              <a:t>重点分野：進行性NSCLC（根本的治療が不可能なステージIIIおよびIV）</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ja-JP" sz="1400" b="1" i="0" u="none" strike="noStrike" cap="none" normalizeH="0" baseline="0" noProof="0">
                <a:ln>
                  <a:noFill/>
                </a:ln>
                <a:solidFill>
                  <a:srgbClr val="FFFFFF"/>
                </a:solidFill>
                <a:uLnTx/>
                <a:uFillTx/>
                <a:latin typeface="Arial" charset="0"/>
                <a:ea typeface="MS Mincho"/>
                <a:cs typeface="Arial" charset="0"/>
              </a:rPr>
              <a:t>ソランジ・ピーターズ博士</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ja-JP" sz="1200" b="0" i="1" u="none" strike="noStrike" cap="none" normalizeH="0" baseline="0" noProof="0">
                <a:ln>
                  <a:noFill/>
                </a:ln>
                <a:solidFill>
                  <a:srgbClr val="FFFFFF"/>
                </a:solidFill>
                <a:uLnTx/>
                <a:uFillTx/>
                <a:latin typeface="Arial" charset="0"/>
                <a:ea typeface="MS Mincho"/>
                <a:cs typeface="Arial" charset="0"/>
              </a:rPr>
              <a:t>スイス、ローザンヌのローザンヌ腫瘍センター、学際的腫瘍学センター</a:t>
            </a:r>
          </a:p>
        </p:txBody>
      </p:sp>
      <p:sp>
        <p:nvSpPr>
          <p:cNvPr id="22" name="Content Placeholder 9"/>
          <p:cNvSpPr txBox="1">
            <a:spLocks/>
          </p:cNvSpPr>
          <p:nvPr/>
        </p:nvSpPr>
        <p:spPr bwMode="auto">
          <a:xfrm>
            <a:off x="2407897" y="5348471"/>
            <a:ext cx="7421903" cy="1161288"/>
          </a:xfrm>
          <a:prstGeom prst="roundRect">
            <a:avLst>
              <a:gd name="adj" fmla="val 6180"/>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vert="horz" wrap="none" lIns="1097280" tIns="45720" rIns="45720" bIns="45720" numCol="1" anchor="ctr" anchorCtr="0" compatLnSpc="1">
            <a:prstTxWarp prst="textNoShape">
              <a:avLst/>
            </a:prstTxWarp>
          </a:bodyPr>
          <a:lstStyle>
            <a:lvl1pPr marL="0" indent="0" fontAlgn="auto">
              <a:spcBef>
                <a:spcPts val="0"/>
              </a:spcBef>
              <a:spcAft>
                <a:spcPct val="20000"/>
              </a:spcAft>
              <a:buClrTx/>
              <a:buSzTx/>
              <a:buFontTx/>
              <a:buNone/>
              <a:defRPr sz="1600">
                <a:solidFill>
                  <a:schemeClr val="tx2"/>
                </a:solidFill>
              </a:defRPr>
            </a:lvl1pPr>
            <a:lvl2pPr marL="561975" indent="-309563">
              <a:spcBef>
                <a:spcPct val="20000"/>
              </a:spcBef>
              <a:buClr>
                <a:schemeClr val="bg1"/>
              </a:buClr>
              <a:buChar char="–"/>
              <a:defRPr sz="2000">
                <a:latin typeface="+mn-lt"/>
                <a:cs typeface="+mn-cs"/>
              </a:defRPr>
            </a:lvl2pPr>
            <a:lvl3pPr marL="812800" indent="-249238">
              <a:spcBef>
                <a:spcPct val="20000"/>
              </a:spcBef>
              <a:buClr>
                <a:schemeClr val="bg1"/>
              </a:buClr>
              <a:buChar char="•"/>
              <a:defRPr sz="2000">
                <a:latin typeface="+mn-lt"/>
                <a:cs typeface="+mn-cs"/>
              </a:defRPr>
            </a:lvl3pPr>
            <a:lvl4pPr marL="1101725" indent="-287338">
              <a:spcBef>
                <a:spcPct val="20000"/>
              </a:spcBef>
              <a:buClr>
                <a:schemeClr val="bg1"/>
              </a:buClr>
              <a:buChar char="–"/>
              <a:defRPr sz="2000">
                <a:latin typeface="+mn-lt"/>
                <a:cs typeface="+mn-cs"/>
              </a:defRPr>
            </a:lvl4pPr>
            <a:lvl5pPr marL="1390650" indent="-287338">
              <a:spcBef>
                <a:spcPct val="20000"/>
              </a:spcBef>
              <a:buClr>
                <a:schemeClr val="bg1"/>
              </a:buClr>
              <a:buChar char="»"/>
              <a:defRPr sz="2000">
                <a:latin typeface="+mn-lt"/>
                <a:cs typeface="+mn-cs"/>
              </a:defRPr>
            </a:lvl5pPr>
            <a:lvl6pPr marL="1847850" indent="-287338" fontAlgn="base">
              <a:spcBef>
                <a:spcPct val="20000"/>
              </a:spcBef>
              <a:spcAft>
                <a:spcPct val="0"/>
              </a:spcAft>
              <a:buChar char="»"/>
              <a:defRPr sz="2000">
                <a:latin typeface="+mn-lt"/>
                <a:cs typeface="+mn-cs"/>
              </a:defRPr>
            </a:lvl6pPr>
            <a:lvl7pPr marL="2305050" indent="-287338" fontAlgn="base">
              <a:spcBef>
                <a:spcPct val="20000"/>
              </a:spcBef>
              <a:spcAft>
                <a:spcPct val="0"/>
              </a:spcAft>
              <a:buChar char="»"/>
              <a:defRPr sz="2000">
                <a:latin typeface="+mn-lt"/>
                <a:cs typeface="+mn-cs"/>
              </a:defRPr>
            </a:lvl7pPr>
            <a:lvl8pPr marL="2762250" indent="-287338" fontAlgn="base">
              <a:spcBef>
                <a:spcPct val="20000"/>
              </a:spcBef>
              <a:spcAft>
                <a:spcPct val="0"/>
              </a:spcAft>
              <a:buChar char="»"/>
              <a:defRPr sz="2000">
                <a:latin typeface="+mn-lt"/>
                <a:cs typeface="+mn-cs"/>
              </a:defRPr>
            </a:lvl8pPr>
            <a:lvl9pPr marL="3219450" indent="-287338" fontAlgn="base">
              <a:spcBef>
                <a:spcPct val="20000"/>
              </a:spcBef>
              <a:spcAft>
                <a:spcPct val="0"/>
              </a:spcAft>
              <a:buChar char="»"/>
              <a:defRPr sz="2000">
                <a:latin typeface="+mn-lt"/>
                <a:cs typeface="+mn-cs"/>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a:cs typeface="Arial" charset="0"/>
              </a:rPr>
              <a:t>重点分野：他の悪性腫瘍、SCLC、中皮腫、まれな腫瘍など </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ja-JP" sz="1400" b="1" i="0" u="none" strike="noStrike" cap="none" normalizeH="0" baseline="0" noProof="0">
                <a:ln>
                  <a:noFill/>
                </a:ln>
                <a:solidFill>
                  <a:srgbClr val="FFFFFF"/>
                </a:solidFill>
                <a:uLnTx/>
                <a:uFillTx/>
                <a:latin typeface="Arial" charset="0"/>
                <a:ea typeface="MS Mincho"/>
                <a:cs typeface="Arial" charset="0"/>
              </a:rPr>
              <a:t>マーティン・レック博士</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ja-JP" sz="1200" b="0" i="1" u="none" strike="noStrike" cap="none" normalizeH="0" baseline="0" noProof="0">
                <a:ln>
                  <a:noFill/>
                </a:ln>
                <a:solidFill>
                  <a:srgbClr val="FFFFFF"/>
                </a:solidFill>
                <a:uLnTx/>
                <a:uFillTx/>
                <a:latin typeface="Arial" charset="0"/>
                <a:ea typeface="MS Mincho"/>
                <a:cs typeface="Arial" charset="0"/>
              </a:rPr>
              <a:t>ドイツ、グロスシャンスドルフ病院 呼吸器腫瘍科</a:t>
            </a:r>
          </a:p>
        </p:txBody>
      </p:sp>
      <p:pic>
        <p:nvPicPr>
          <p:cNvPr id="23" name="Picture 22" descr="Reck Martin.jpg"/>
          <p:cNvPicPr>
            <a:picLocks noChangeAspect="1"/>
          </p:cNvPicPr>
          <p:nvPr/>
        </p:nvPicPr>
        <p:blipFill rotWithShape="1">
          <a:blip r:embed="rId3" cstate="print"/>
          <a:srcRect b="16245"/>
          <a:stretch/>
        </p:blipFill>
        <p:spPr>
          <a:xfrm>
            <a:off x="2394769" y="5337041"/>
            <a:ext cx="942550" cy="1184148"/>
          </a:xfrm>
          <a:prstGeom prst="roundRect">
            <a:avLst>
              <a:gd name="adj" fmla="val 8780"/>
            </a:avLst>
          </a:prstGeom>
          <a:ln w="28575">
            <a:solidFill>
              <a:schemeClr val="tx2"/>
            </a:solidFill>
          </a:ln>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4770" y="1557898"/>
            <a:ext cx="917899" cy="1123319"/>
          </a:xfrm>
          <a:prstGeom prst="roundRect">
            <a:avLst>
              <a:gd name="adj" fmla="val 8780"/>
            </a:avLst>
          </a:prstGeom>
          <a:ln w="28575">
            <a:solidFill>
              <a:schemeClr val="tx2"/>
            </a:solidFill>
          </a:ln>
        </p:spPr>
      </p:pic>
      <p:pic>
        <p:nvPicPr>
          <p:cNvPr id="2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166" r="7858" b="15925"/>
          <a:stretch/>
        </p:blipFill>
        <p:spPr bwMode="auto">
          <a:xfrm>
            <a:off x="2394769" y="4052498"/>
            <a:ext cx="924164" cy="1204732"/>
          </a:xfrm>
          <a:prstGeom prst="roundRect">
            <a:avLst>
              <a:gd name="adj" fmla="val 8780"/>
            </a:avLst>
          </a:prstGeom>
          <a:ln w="28575">
            <a:solidFill>
              <a:schemeClr val="tx2"/>
            </a:solidFill>
          </a:ln>
          <a:extLst>
            <a:ext uri="{909E8E84-426E-40DD-AFC4-6F175D3DCCD1}">
              <a14:hiddenFill xmlns:a14="http://schemas.microsoft.com/office/drawing/2010/main">
                <a:solidFill>
                  <a:srgbClr val="FFFFFF"/>
                </a:solidFill>
              </a14:hiddenFill>
            </a:ext>
          </a:extLst>
        </p:spPr>
      </p:pic>
      <p:sp>
        <p:nvSpPr>
          <p:cNvPr id="10" name="Content Placeholder 9"/>
          <p:cNvSpPr txBox="1">
            <a:spLocks/>
          </p:cNvSpPr>
          <p:nvPr/>
        </p:nvSpPr>
        <p:spPr bwMode="auto">
          <a:xfrm>
            <a:off x="2394769" y="2801733"/>
            <a:ext cx="7432920" cy="1161288"/>
          </a:xfrm>
          <a:prstGeom prst="roundRect">
            <a:avLst>
              <a:gd name="adj" fmla="val 7536"/>
            </a:avLst>
          </a:pr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chemeClr val="tx1"/>
                </a:solidFill>
                <a:miter lim="800000"/>
                <a:headEnd/>
                <a:tailEnd/>
              </a14:hiddenLine>
            </a:ext>
          </a:extLst>
        </p:spPr>
        <p:txBody>
          <a:bodyPr vert="horz" wrap="none" lIns="1097280" tIns="45720" rIns="45720" bIns="45720" numCol="1" anchor="ctr"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ja-JP" sz="1600" b="0" i="0" u="none" strike="noStrike" cap="none" normalizeH="0" baseline="0" noProof="0">
                <a:ln>
                  <a:noFill/>
                </a:ln>
                <a:solidFill>
                  <a:srgbClr val="FFFFFF"/>
                </a:solidFill>
                <a:uLnTx/>
                <a:uFillTx/>
                <a:latin typeface="Arial" charset="0"/>
                <a:ea typeface="MS Mincho"/>
                <a:cs typeface="Arial" charset="0"/>
              </a:rPr>
              <a:t>重点分野：早期および局所進行性NSCLC（ステージI〜III）</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ja-JP" sz="1400" b="1" i="0" u="none" strike="noStrike" cap="none" normalizeH="0" baseline="0" noProof="0">
                <a:ln>
                  <a:noFill/>
                </a:ln>
                <a:solidFill>
                  <a:srgbClr val="FFFFFF"/>
                </a:solidFill>
                <a:uLnTx/>
                <a:uFillTx/>
                <a:latin typeface="Arial" charset="0"/>
                <a:ea typeface="MS Mincho"/>
                <a:cs typeface="Arial" charset="0"/>
              </a:rPr>
              <a:t>エグバート・スミット博士</a:t>
            </a:r>
          </a:p>
          <a:p>
            <a:pPr marL="0" marR="0" lvl="0" indent="0" algn="l" defTabSz="914400" rtl="0" eaLnBrk="1" fontAlgn="auto" latinLnBrk="0" hangingPunct="1">
              <a:lnSpc>
                <a:spcPct val="100000"/>
              </a:lnSpc>
              <a:spcBef>
                <a:spcPts val="0"/>
              </a:spcBef>
              <a:spcAft>
                <a:spcPts val="200"/>
              </a:spcAft>
              <a:buClrTx/>
              <a:buSzTx/>
              <a:buFontTx/>
              <a:buNone/>
              <a:tabLst/>
              <a:defRPr/>
            </a:pPr>
            <a:r>
              <a:rPr kumimoji="0" lang="ja-JP" sz="1200" b="0" i="1" u="none" strike="noStrike" cap="none" normalizeH="0" baseline="0" noProof="0">
                <a:ln>
                  <a:noFill/>
                </a:ln>
                <a:solidFill>
                  <a:srgbClr val="FFFFFF"/>
                </a:solidFill>
                <a:uLnTx/>
                <a:uFillTx/>
                <a:latin typeface="Arial" charset="0"/>
                <a:ea typeface="MS Mincho"/>
                <a:cs typeface="Arial" charset="0"/>
              </a:rPr>
              <a:t>オランダ癌研究所、Antoni van Leeuwenhoek病院、アムステルダム、オランダ</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14915" y="2820719"/>
            <a:ext cx="854137" cy="1123319"/>
          </a:xfrm>
          <a:prstGeom prst="roundRect">
            <a:avLst>
              <a:gd name="adj" fmla="val 8780"/>
            </a:avLst>
          </a:prstGeom>
          <a:ln w="28575">
            <a:solidFill>
              <a:schemeClr val="tx2"/>
            </a:solidFill>
          </a:ln>
        </p:spPr>
      </p:pic>
    </p:spTree>
    <p:custDataLst>
      <p:tags r:id="rId1"/>
    </p:custDataLst>
    <p:extLst>
      <p:ext uri="{BB962C8B-B14F-4D97-AF65-F5344CB8AC3E}">
        <p14:creationId xmlns:p14="http://schemas.microsoft.com/office/powerpoint/2010/main" val="2679561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MA02.03：融合遺伝子陽性非小細胞肺がんにおける、METが引き起こす獲得耐性（AR</a:t>
            </a:r>
            <a:r>
              <a:rPr lang="ja-JP" dirty="0" smtClean="0"/>
              <a:t>）</a:t>
            </a:r>
            <a:r>
              <a:rPr lang="en-GB" altLang="ja-JP" dirty="0" smtClean="0"/>
              <a:t/>
            </a:r>
            <a:br>
              <a:rPr lang="en-GB" altLang="ja-JP" dirty="0" smtClean="0"/>
            </a:br>
            <a:r>
              <a:rPr lang="ja-JP" dirty="0" smtClean="0"/>
              <a:t>– </a:t>
            </a:r>
            <a:r>
              <a:rPr lang="ja-JP" dirty="0"/>
              <a:t>Ou SI、他</a:t>
            </a:r>
          </a:p>
        </p:txBody>
      </p:sp>
      <p:sp>
        <p:nvSpPr>
          <p:cNvPr id="3" name="Content Placeholder 2"/>
          <p:cNvSpPr>
            <a:spLocks noGrp="1"/>
          </p:cNvSpPr>
          <p:nvPr>
            <p:ph idx="1"/>
          </p:nvPr>
        </p:nvSpPr>
        <p:spPr/>
        <p:txBody>
          <a:bodyPr/>
          <a:lstStyle/>
          <a:p>
            <a:r>
              <a:rPr lang="ja-JP" b="1" dirty="0"/>
              <a:t>主要な結果</a:t>
            </a:r>
          </a:p>
        </p:txBody>
      </p:sp>
      <p:sp>
        <p:nvSpPr>
          <p:cNvPr id="5" name="Text Placeholder 4"/>
          <p:cNvSpPr>
            <a:spLocks noGrp="1"/>
          </p:cNvSpPr>
          <p:nvPr>
            <p:ph type="body" sz="quarter" idx="11"/>
          </p:nvPr>
        </p:nvSpPr>
        <p:spPr/>
        <p:txBody>
          <a:bodyPr/>
          <a:lstStyle/>
          <a:p>
            <a:r>
              <a:rPr lang="ja-JP"/>
              <a:t>Ou SI、他J Thorac Oncol 2021年16（補遺）：抄録番号 MA02.03</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nvGraphicFramePr>
        <p:xfrm>
          <a:off x="4128015" y="3161856"/>
          <a:ext cx="7515616" cy="1083360"/>
        </p:xfrm>
        <a:graphic>
          <a:graphicData uri="http://schemas.openxmlformats.org/drawingml/2006/table">
            <a:tbl>
              <a:tblPr>
                <a:tableStyleId>{BC89EF96-8CEA-46FF-86C4-4CE0E7609802}</a:tableStyleId>
              </a:tblPr>
              <a:tblGrid>
                <a:gridCol w="4922040">
                  <a:extLst>
                    <a:ext uri="{9D8B030D-6E8A-4147-A177-3AD203B41FA5}">
                      <a16:colId xmlns:a16="http://schemas.microsoft.com/office/drawing/2014/main" val="571746565"/>
                    </a:ext>
                  </a:extLst>
                </a:gridCol>
                <a:gridCol w="2593576">
                  <a:extLst>
                    <a:ext uri="{9D8B030D-6E8A-4147-A177-3AD203B41FA5}">
                      <a16:colId xmlns:a16="http://schemas.microsoft.com/office/drawing/2014/main" val="3673068908"/>
                    </a:ext>
                  </a:extLst>
                </a:gridCol>
              </a:tblGrid>
              <a:tr h="270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b="1" u="none" strike="noStrike" baseline="0">
                          <a:solidFill>
                            <a:schemeClr val="tx2"/>
                          </a:solidFill>
                          <a:latin typeface="+mn-lt"/>
                          <a:ea typeface="MS Mincho"/>
                          <a:cs typeface="+mn-cs"/>
                        </a:rPr>
                        <a:t>融合/再配列陽性のNSCLCとMET変化が同時発生している割合</a:t>
                      </a:r>
                    </a:p>
                  </a:txBody>
                  <a:tcPr marT="18000" marB="180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a:solidFill>
                            <a:schemeClr val="tx2"/>
                          </a:solidFill>
                          <a:latin typeface="+mn-lt"/>
                          <a:ea typeface="MS Mincho"/>
                          <a:cs typeface="+mn-cs"/>
                        </a:rPr>
                        <a:t>n/N（%）</a:t>
                      </a:r>
                    </a:p>
                  </a:txBody>
                  <a:tcPr marT="18000" marB="180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ja-JP" sz="1600" u="none" strike="noStrike" baseline="0">
                          <a:solidFill>
                            <a:schemeClr val="tx1"/>
                          </a:solidFill>
                          <a:latin typeface="+mn-lt"/>
                          <a:ea typeface="MS Mincho"/>
                          <a:cs typeface="+mn-cs"/>
                        </a:rPr>
                        <a:t>組織サンプル</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53/3113（1.7）</a:t>
                      </a:r>
                    </a:p>
                  </a:txBody>
                  <a:tcPr marT="18000" marB="18000" anchor="b"/>
                </a:tc>
                <a:extLst>
                  <a:ext uri="{0D108BD9-81ED-4DB2-BD59-A6C34878D82A}">
                    <a16:rowId xmlns:a16="http://schemas.microsoft.com/office/drawing/2014/main" val="2424677344"/>
                  </a:ext>
                </a:extLst>
              </a:tr>
              <a:tr h="2474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u="none" strike="noStrike" baseline="0">
                          <a:solidFill>
                            <a:schemeClr val="tx1"/>
                          </a:solidFill>
                          <a:latin typeface="+mn-lt"/>
                          <a:ea typeface="MS Mincho"/>
                          <a:cs typeface="+mn-cs"/>
                        </a:rPr>
                        <a:t>ctDNAサンプル</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10/399（2.5）</a:t>
                      </a:r>
                    </a:p>
                  </a:txBody>
                  <a:tcPr marT="18000" marB="18000" anchor="b"/>
                </a:tc>
                <a:extLst>
                  <a:ext uri="{0D108BD9-81ED-4DB2-BD59-A6C34878D82A}">
                    <a16:rowId xmlns:a16="http://schemas.microsoft.com/office/drawing/2014/main" val="1872112737"/>
                  </a:ext>
                </a:extLst>
              </a:tr>
            </a:tbl>
          </a:graphicData>
        </a:graphic>
      </p:graphicFrame>
      <p:graphicFrame>
        <p:nvGraphicFramePr>
          <p:cNvPr id="7" name="Table 6">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854560202"/>
              </p:ext>
            </p:extLst>
          </p:nvPr>
        </p:nvGraphicFramePr>
        <p:xfrm>
          <a:off x="4128014" y="1865775"/>
          <a:ext cx="7515617" cy="1083360"/>
        </p:xfrm>
        <a:graphic>
          <a:graphicData uri="http://schemas.openxmlformats.org/drawingml/2006/table">
            <a:tbl>
              <a:tblPr>
                <a:tableStyleId>{BC89EF96-8CEA-46FF-86C4-4CE0E7609802}</a:tableStyleId>
              </a:tblPr>
              <a:tblGrid>
                <a:gridCol w="2739317">
                  <a:extLst>
                    <a:ext uri="{9D8B030D-6E8A-4147-A177-3AD203B41FA5}">
                      <a16:colId xmlns:a16="http://schemas.microsoft.com/office/drawing/2014/main" val="571746565"/>
                    </a:ext>
                  </a:extLst>
                </a:gridCol>
                <a:gridCol w="1342086">
                  <a:extLst>
                    <a:ext uri="{9D8B030D-6E8A-4147-A177-3AD203B41FA5}">
                      <a16:colId xmlns:a16="http://schemas.microsoft.com/office/drawing/2014/main" val="3673068908"/>
                    </a:ext>
                  </a:extLst>
                </a:gridCol>
                <a:gridCol w="1144738">
                  <a:extLst>
                    <a:ext uri="{9D8B030D-6E8A-4147-A177-3AD203B41FA5}">
                      <a16:colId xmlns:a16="http://schemas.microsoft.com/office/drawing/2014/main" val="99545547"/>
                    </a:ext>
                  </a:extLst>
                </a:gridCol>
                <a:gridCol w="1144738">
                  <a:extLst>
                    <a:ext uri="{9D8B030D-6E8A-4147-A177-3AD203B41FA5}">
                      <a16:colId xmlns:a16="http://schemas.microsoft.com/office/drawing/2014/main" val="2723341620"/>
                    </a:ext>
                  </a:extLst>
                </a:gridCol>
                <a:gridCol w="1144738">
                  <a:extLst>
                    <a:ext uri="{9D8B030D-6E8A-4147-A177-3AD203B41FA5}">
                      <a16:colId xmlns:a16="http://schemas.microsoft.com/office/drawing/2014/main" val="1472051318"/>
                    </a:ext>
                  </a:extLst>
                </a:gridCol>
              </a:tblGrid>
              <a:tr h="24960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600" b="1" u="none" strike="noStrike" kern="1200" dirty="0">
                        <a:solidFill>
                          <a:schemeClr val="tx2"/>
                        </a:solidFill>
                        <a:effectLst/>
                        <a:latin typeface="+mn-lt"/>
                        <a:ea typeface="+mn-ea"/>
                        <a:cs typeface="+mn-cs"/>
                      </a:endParaRPr>
                    </a:p>
                  </a:txBody>
                  <a:tcPr marT="18000" marB="180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dirty="0">
                          <a:solidFill>
                            <a:schemeClr val="tx2"/>
                          </a:solidFill>
                          <a:latin typeface="+mn-lt"/>
                          <a:ea typeface="MS Mincho"/>
                          <a:cs typeface="+mn-cs"/>
                        </a:rPr>
                        <a:t>すべての</a:t>
                      </a:r>
                      <a:r>
                        <a:rPr lang="ja-JP" sz="1600" b="1" u="none" strike="noStrike" baseline="0" dirty="0">
                          <a:solidFill>
                            <a:schemeClr val="tx2"/>
                          </a:solidFill>
                          <a:latin typeface="+mn-lt"/>
                          <a:ea typeface="MS Mincho"/>
                          <a:cs typeface="+mn-cs"/>
                        </a:rPr>
                        <a:t>キナーゼ融合+</a:t>
                      </a:r>
                    </a:p>
                  </a:txBody>
                  <a:tcPr marT="18000" marB="18000" anchor="b">
                    <a:solidFill>
                      <a:schemeClr val="accent1"/>
                    </a:solidFill>
                  </a:tcPr>
                </a:tc>
                <a:tc>
                  <a:txBody>
                    <a:bodyPr/>
                    <a:lstStyle/>
                    <a:p>
                      <a:pPr marL="0" algn="ctr" defTabSz="914400" rtl="0" eaLnBrk="1" fontAlgn="b" latinLnBrk="0" hangingPunct="1">
                        <a:lnSpc>
                          <a:spcPct val="100000"/>
                        </a:lnSpc>
                      </a:pPr>
                      <a:r>
                        <a:rPr lang="ja-JP" sz="1600" b="1" u="none" strike="noStrike">
                          <a:solidFill>
                            <a:schemeClr val="tx2"/>
                          </a:solidFill>
                          <a:latin typeface="+mn-lt"/>
                          <a:ea typeface="MS Mincho"/>
                          <a:cs typeface="+mn-cs"/>
                        </a:rPr>
                        <a:t>ALK+</a:t>
                      </a:r>
                    </a:p>
                  </a:txBody>
                  <a:tcPr marT="18000" marB="18000" anchor="b">
                    <a:solidFill>
                      <a:schemeClr val="accent1"/>
                    </a:solidFill>
                  </a:tcPr>
                </a:tc>
                <a:tc>
                  <a:txBody>
                    <a:bodyPr/>
                    <a:lstStyle/>
                    <a:p>
                      <a:pPr marL="0" algn="ctr" defTabSz="914400" rtl="0" eaLnBrk="1" fontAlgn="b" latinLnBrk="0" hangingPunct="1">
                        <a:lnSpc>
                          <a:spcPct val="100000"/>
                        </a:lnSpc>
                      </a:pPr>
                      <a:r>
                        <a:rPr lang="ja-JP" sz="1600" b="1" u="none" strike="noStrike">
                          <a:solidFill>
                            <a:schemeClr val="tx2"/>
                          </a:solidFill>
                          <a:latin typeface="+mn-lt"/>
                          <a:ea typeface="MS Mincho"/>
                          <a:cs typeface="+mn-cs"/>
                        </a:rPr>
                        <a:t>RET+</a:t>
                      </a:r>
                    </a:p>
                  </a:txBody>
                  <a:tcPr marT="18000" marB="18000" anchor="b">
                    <a:solidFill>
                      <a:schemeClr val="accent1"/>
                    </a:solidFill>
                  </a:tcPr>
                </a:tc>
                <a:tc>
                  <a:txBody>
                    <a:bodyPr/>
                    <a:lstStyle/>
                    <a:p>
                      <a:pPr marL="0" algn="ctr" defTabSz="914400" rtl="0" eaLnBrk="1" fontAlgn="b" latinLnBrk="0" hangingPunct="1">
                        <a:lnSpc>
                          <a:spcPct val="100000"/>
                        </a:lnSpc>
                      </a:pPr>
                      <a:r>
                        <a:rPr lang="ja-JP" sz="1600" b="1" u="none" strike="noStrike">
                          <a:solidFill>
                            <a:schemeClr val="tx2"/>
                          </a:solidFill>
                          <a:latin typeface="+mn-lt"/>
                          <a:ea typeface="MS Mincho"/>
                          <a:cs typeface="+mn-cs"/>
                        </a:rPr>
                        <a:t>FRGFR3+</a:t>
                      </a:r>
                    </a:p>
                  </a:txBody>
                  <a:tcPr marT="18000" marB="180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件数、n</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3512</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1921</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649</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191</a:t>
                      </a:r>
                    </a:p>
                  </a:txBody>
                  <a:tcPr marT="18000" marB="18000" anchor="b"/>
                </a:tc>
                <a:extLst>
                  <a:ext uri="{0D108BD9-81ED-4DB2-BD59-A6C34878D82A}">
                    <a16:rowId xmlns:a16="http://schemas.microsoft.com/office/drawing/2014/main" val="2424677344"/>
                  </a:ext>
                </a:extLst>
              </a:tr>
              <a:tr h="2474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u="none" strike="noStrike">
                          <a:solidFill>
                            <a:schemeClr val="tx1"/>
                          </a:solidFill>
                          <a:latin typeface="+mn-lt"/>
                          <a:ea typeface="MS Mincho"/>
                          <a:cs typeface="+mn-cs"/>
                        </a:rPr>
                        <a:t>共通MET変更あり、n（%）</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63（1.8）</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34（1.8）</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8（1.2）</a:t>
                      </a:r>
                    </a:p>
                  </a:txBody>
                  <a:tcPr marT="18000" marB="18000" anchor="b"/>
                </a:tc>
                <a:tc>
                  <a:txBody>
                    <a:bodyPr/>
                    <a:lstStyle/>
                    <a:p>
                      <a:pPr marL="0" algn="ctr" defTabSz="914400" rtl="0" eaLnBrk="1" fontAlgn="b" latinLnBrk="0" hangingPunct="1">
                        <a:lnSpc>
                          <a:spcPct val="100000"/>
                        </a:lnSpc>
                      </a:pPr>
                      <a:r>
                        <a:rPr lang="ja-JP" sz="1600" u="none" strike="noStrike" dirty="0">
                          <a:solidFill>
                            <a:schemeClr val="tx1"/>
                          </a:solidFill>
                          <a:latin typeface="+mn-lt"/>
                          <a:ea typeface="MS Mincho"/>
                          <a:cs typeface="+mn-cs"/>
                        </a:rPr>
                        <a:t>6（3.1）</a:t>
                      </a:r>
                    </a:p>
                  </a:txBody>
                  <a:tcPr marT="18000" marB="18000" anchor="b"/>
                </a:tc>
                <a:extLst>
                  <a:ext uri="{0D108BD9-81ED-4DB2-BD59-A6C34878D82A}">
                    <a16:rowId xmlns:a16="http://schemas.microsoft.com/office/drawing/2014/main" val="1872112737"/>
                  </a:ext>
                </a:extLst>
              </a:tr>
            </a:tbl>
          </a:graphicData>
        </a:graphic>
      </p:graphicFrame>
      <p:graphicFrame>
        <p:nvGraphicFramePr>
          <p:cNvPr id="8" name="Table 7">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3041700509"/>
              </p:ext>
            </p:extLst>
          </p:nvPr>
        </p:nvGraphicFramePr>
        <p:xfrm>
          <a:off x="4128015" y="4439274"/>
          <a:ext cx="7515616" cy="1363200"/>
        </p:xfrm>
        <a:graphic>
          <a:graphicData uri="http://schemas.openxmlformats.org/drawingml/2006/table">
            <a:tbl>
              <a:tblPr>
                <a:tableStyleId>{BC89EF96-8CEA-46FF-86C4-4CE0E7609802}</a:tableStyleId>
              </a:tblPr>
              <a:tblGrid>
                <a:gridCol w="4915777">
                  <a:extLst>
                    <a:ext uri="{9D8B030D-6E8A-4147-A177-3AD203B41FA5}">
                      <a16:colId xmlns:a16="http://schemas.microsoft.com/office/drawing/2014/main" val="571746565"/>
                    </a:ext>
                  </a:extLst>
                </a:gridCol>
                <a:gridCol w="2599839">
                  <a:extLst>
                    <a:ext uri="{9D8B030D-6E8A-4147-A177-3AD203B41FA5}">
                      <a16:colId xmlns:a16="http://schemas.microsoft.com/office/drawing/2014/main" val="3673068908"/>
                    </a:ext>
                  </a:extLst>
                </a:gridCol>
              </a:tblGrid>
              <a:tr h="270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b="1" u="none" strike="noStrike">
                          <a:solidFill>
                            <a:schemeClr val="tx2"/>
                          </a:solidFill>
                          <a:latin typeface="+mn-lt"/>
                          <a:ea typeface="MS Mincho"/>
                          <a:cs typeface="+mn-cs"/>
                        </a:rPr>
                        <a:t>ドライバーの融合/再配置と同時発生するMET変化のタイプ</a:t>
                      </a:r>
                    </a:p>
                  </a:txBody>
                  <a:tcPr marT="18000" marB="180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a:solidFill>
                            <a:schemeClr val="tx2"/>
                          </a:solidFill>
                          <a:latin typeface="+mn-lt"/>
                          <a:ea typeface="MS Mincho"/>
                          <a:cs typeface="+mn-cs"/>
                        </a:rPr>
                        <a:t>%</a:t>
                      </a:r>
                    </a:p>
                  </a:txBody>
                  <a:tcPr marT="18000" marB="180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増幅</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67</a:t>
                      </a:r>
                    </a:p>
                  </a:txBody>
                  <a:tcPr marT="18000" marB="18000" anchor="b"/>
                </a:tc>
                <a:extLst>
                  <a:ext uri="{0D108BD9-81ED-4DB2-BD59-A6C34878D82A}">
                    <a16:rowId xmlns:a16="http://schemas.microsoft.com/office/drawing/2014/main" val="2424677344"/>
                  </a:ext>
                </a:extLst>
              </a:tr>
              <a:tr h="2474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u="none" strike="noStrike">
                          <a:solidFill>
                            <a:schemeClr val="tx1"/>
                          </a:solidFill>
                          <a:latin typeface="+mn-lt"/>
                          <a:ea typeface="MS Mincho"/>
                          <a:cs typeface="+mn-cs"/>
                        </a:rPr>
                        <a:t>METエクソン14スプライス部位の変化</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16</a:t>
                      </a:r>
                    </a:p>
                  </a:txBody>
                  <a:tcPr marT="18000" marB="18000" anchor="b"/>
                </a:tc>
                <a:extLst>
                  <a:ext uri="{0D108BD9-81ED-4DB2-BD59-A6C34878D82A}">
                    <a16:rowId xmlns:a16="http://schemas.microsoft.com/office/drawing/2014/main" val="1872112737"/>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baseline="0">
                          <a:latin typeface="+mn-lt"/>
                          <a:ea typeface="MS Mincho"/>
                        </a:rPr>
                        <a:t>意義が不明な</a:t>
                      </a:r>
                      <a:r>
                        <a:rPr lang="ja-JP" sz="1600" u="none" strike="noStrike">
                          <a:latin typeface="+mn-lt"/>
                          <a:ea typeface="MS Mincho"/>
                        </a:rPr>
                        <a:t>MET変異</a:t>
                      </a:r>
                      <a:r>
                        <a:rPr lang="ja-JP" sz="1600" u="none" strike="noStrike" baseline="0">
                          <a:latin typeface="+mn-lt"/>
                          <a:ea typeface="MS Mincho"/>
                        </a:rPr>
                        <a:t> </a:t>
                      </a:r>
                    </a:p>
                  </a:txBody>
                  <a:tcPr marT="18000" marB="1800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a:t>
                      </a:r>
                    </a:p>
                  </a:txBody>
                  <a:tcPr marT="18000" marB="18000" anchor="b"/>
                </a:tc>
                <a:extLst>
                  <a:ext uri="{0D108BD9-81ED-4DB2-BD59-A6C34878D82A}">
                    <a16:rowId xmlns:a16="http://schemas.microsoft.com/office/drawing/2014/main" val="1902858133"/>
                  </a:ext>
                </a:extLst>
              </a:tr>
            </a:tbl>
          </a:graphicData>
        </a:graphic>
      </p:graphicFrame>
      <p:sp>
        <p:nvSpPr>
          <p:cNvPr id="9" name="Rectangle 8">
            <a:extLst>
              <a:ext uri="{FF2B5EF4-FFF2-40B4-BE49-F238E27FC236}">
                <a16:creationId xmlns:a16="http://schemas.microsoft.com/office/drawing/2014/main" id="{C5490132-87EE-45F0-BBB7-61BF2ED26A6E}"/>
              </a:ext>
            </a:extLst>
          </p:cNvPr>
          <p:cNvSpPr/>
          <p:nvPr/>
        </p:nvSpPr>
        <p:spPr>
          <a:xfrm>
            <a:off x="1129418" y="1890503"/>
            <a:ext cx="2591524" cy="2306768"/>
          </a:xfrm>
          <a:prstGeom prst="rect">
            <a:avLst/>
          </a:prstGeom>
          <a:solidFill>
            <a:srgbClr val="C0C0C0">
              <a:alpha val="30000"/>
            </a:srgbClr>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Rectangle 9">
            <a:extLst>
              <a:ext uri="{FF2B5EF4-FFF2-40B4-BE49-F238E27FC236}">
                <a16:creationId xmlns:a16="http://schemas.microsoft.com/office/drawing/2014/main" id="{0AA0C10B-0EC5-4654-A9C3-B7DC561187A4}"/>
              </a:ext>
            </a:extLst>
          </p:cNvPr>
          <p:cNvSpPr/>
          <p:nvPr/>
        </p:nvSpPr>
        <p:spPr>
          <a:xfrm>
            <a:off x="1131187" y="1890824"/>
            <a:ext cx="218423" cy="204355"/>
          </a:xfrm>
          <a:prstGeom prst="rect">
            <a:avLst/>
          </a:prstGeom>
          <a:solidFill>
            <a:srgbClr val="00285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TextBox 10">
            <a:extLst>
              <a:ext uri="{FF2B5EF4-FFF2-40B4-BE49-F238E27FC236}">
                <a16:creationId xmlns:a16="http://schemas.microsoft.com/office/drawing/2014/main" id="{A3DED17E-6AF9-405C-A0E0-D39A45ADF889}"/>
              </a:ext>
            </a:extLst>
          </p:cNvPr>
          <p:cNvSpPr txBox="1"/>
          <p:nvPr/>
        </p:nvSpPr>
        <p:spPr>
          <a:xfrm>
            <a:off x="374189" y="1826643"/>
            <a:ext cx="774571" cy="2462213"/>
          </a:xfrm>
          <a:prstGeom prst="rect">
            <a:avLst/>
          </a:prstGeom>
          <a:noFill/>
        </p:spPr>
        <p:txBody>
          <a:bodyPr wrap="none" rtlCol="0">
            <a:spAutoFit/>
          </a:bodyPr>
          <a:lstStyle/>
          <a:p>
            <a:pPr algn="r"/>
            <a:r>
              <a:rPr lang="ja-JP" sz="1400" dirty="0">
                <a:solidFill>
                  <a:schemeClr val="tx1"/>
                </a:solidFill>
              </a:rPr>
              <a:t>ALK</a:t>
            </a:r>
          </a:p>
          <a:p>
            <a:pPr algn="r"/>
            <a:r>
              <a:rPr lang="ja-JP" sz="1400" dirty="0">
                <a:solidFill>
                  <a:schemeClr val="tx1"/>
                </a:solidFill>
              </a:rPr>
              <a:t>BRAF</a:t>
            </a:r>
          </a:p>
          <a:p>
            <a:pPr algn="r"/>
            <a:r>
              <a:rPr lang="ja-JP" sz="1400" dirty="0">
                <a:solidFill>
                  <a:schemeClr val="tx1"/>
                </a:solidFill>
              </a:rPr>
              <a:t>EGFR</a:t>
            </a:r>
          </a:p>
          <a:p>
            <a:pPr algn="r"/>
            <a:r>
              <a:rPr lang="ja-JP" sz="1400" dirty="0">
                <a:solidFill>
                  <a:schemeClr val="tx1"/>
                </a:solidFill>
              </a:rPr>
              <a:t>ERBB2</a:t>
            </a:r>
          </a:p>
          <a:p>
            <a:pPr algn="r"/>
            <a:r>
              <a:rPr lang="ja-JP" sz="1400" dirty="0">
                <a:solidFill>
                  <a:schemeClr val="tx1"/>
                </a:solidFill>
              </a:rPr>
              <a:t>FGFR1</a:t>
            </a:r>
          </a:p>
          <a:p>
            <a:pPr algn="r"/>
            <a:r>
              <a:rPr lang="ja-JP" sz="1400" dirty="0">
                <a:solidFill>
                  <a:schemeClr val="tx1"/>
                </a:solidFill>
              </a:rPr>
              <a:t>FGFR2</a:t>
            </a:r>
          </a:p>
          <a:p>
            <a:pPr algn="r"/>
            <a:r>
              <a:rPr lang="ja-JP" sz="1400" dirty="0">
                <a:solidFill>
                  <a:schemeClr val="tx1"/>
                </a:solidFill>
              </a:rPr>
              <a:t>FGFR3</a:t>
            </a:r>
          </a:p>
          <a:p>
            <a:pPr algn="r"/>
            <a:r>
              <a:rPr lang="ja-JP" sz="1400" dirty="0">
                <a:solidFill>
                  <a:schemeClr val="tx1"/>
                </a:solidFill>
              </a:rPr>
              <a:t>NTRK1</a:t>
            </a:r>
          </a:p>
          <a:p>
            <a:pPr algn="r"/>
            <a:r>
              <a:rPr lang="ja-JP" sz="1400" dirty="0">
                <a:solidFill>
                  <a:schemeClr val="tx1"/>
                </a:solidFill>
              </a:rPr>
              <a:t>RAF1</a:t>
            </a:r>
          </a:p>
          <a:p>
            <a:pPr algn="r"/>
            <a:r>
              <a:rPr lang="ja-JP" sz="1400" dirty="0">
                <a:solidFill>
                  <a:schemeClr val="tx1"/>
                </a:solidFill>
              </a:rPr>
              <a:t>RET</a:t>
            </a:r>
          </a:p>
          <a:p>
            <a:pPr algn="r"/>
            <a:r>
              <a:rPr lang="ja-JP" sz="1400" dirty="0">
                <a:solidFill>
                  <a:schemeClr val="tx1"/>
                </a:solidFill>
              </a:rPr>
              <a:t>ROS1</a:t>
            </a:r>
          </a:p>
        </p:txBody>
      </p:sp>
      <p:sp>
        <p:nvSpPr>
          <p:cNvPr id="12" name="TextBox 11">
            <a:extLst>
              <a:ext uri="{FF2B5EF4-FFF2-40B4-BE49-F238E27FC236}">
                <a16:creationId xmlns:a16="http://schemas.microsoft.com/office/drawing/2014/main" id="{FD12E507-F52D-460B-B4F2-FF1ADB314E25}"/>
              </a:ext>
            </a:extLst>
          </p:cNvPr>
          <p:cNvSpPr txBox="1"/>
          <p:nvPr/>
        </p:nvSpPr>
        <p:spPr>
          <a:xfrm rot="16200000">
            <a:off x="-72976" y="2856038"/>
            <a:ext cx="731290" cy="338554"/>
          </a:xfrm>
          <a:prstGeom prst="rect">
            <a:avLst/>
          </a:prstGeom>
          <a:noFill/>
        </p:spPr>
        <p:txBody>
          <a:bodyPr wrap="none" rtlCol="0">
            <a:spAutoFit/>
          </a:bodyPr>
          <a:lstStyle/>
          <a:p>
            <a:pPr algn="r"/>
            <a:r>
              <a:rPr lang="ja-JP" sz="1600">
                <a:solidFill>
                  <a:schemeClr val="tx1"/>
                </a:solidFill>
              </a:rPr>
              <a:t>ドライバー</a:t>
            </a:r>
          </a:p>
        </p:txBody>
      </p:sp>
      <p:sp>
        <p:nvSpPr>
          <p:cNvPr id="13" name="TextBox 12">
            <a:extLst>
              <a:ext uri="{FF2B5EF4-FFF2-40B4-BE49-F238E27FC236}">
                <a16:creationId xmlns:a16="http://schemas.microsoft.com/office/drawing/2014/main" id="{35D89557-ADD9-446E-B353-640939E75C2E}"/>
              </a:ext>
            </a:extLst>
          </p:cNvPr>
          <p:cNvSpPr txBox="1"/>
          <p:nvPr/>
        </p:nvSpPr>
        <p:spPr>
          <a:xfrm>
            <a:off x="1058642" y="1826643"/>
            <a:ext cx="383438" cy="2462213"/>
          </a:xfrm>
          <a:prstGeom prst="rect">
            <a:avLst/>
          </a:prstGeom>
          <a:noFill/>
        </p:spPr>
        <p:txBody>
          <a:bodyPr wrap="none" rtlCol="0">
            <a:spAutoFit/>
          </a:bodyPr>
          <a:lstStyle/>
          <a:p>
            <a:pPr algn="ctr"/>
            <a:r>
              <a:rPr lang="ja-JP" sz="1400">
                <a:solidFill>
                  <a:schemeClr val="tx2"/>
                </a:solidFill>
              </a:rPr>
              <a:t>30</a:t>
            </a:r>
          </a:p>
          <a:p>
            <a:pPr algn="ctr"/>
            <a:r>
              <a:rPr lang="ja-JP" sz="1400">
                <a:solidFill>
                  <a:schemeClr val="tx1"/>
                </a:solidFill>
              </a:rPr>
              <a:t>2</a:t>
            </a:r>
          </a:p>
          <a:p>
            <a:pPr algn="ctr"/>
            <a:r>
              <a:rPr lang="ja-JP" sz="1400">
                <a:solidFill>
                  <a:schemeClr val="tx1"/>
                </a:solidFill>
              </a:rPr>
              <a:t>1</a:t>
            </a:r>
          </a:p>
          <a:p>
            <a:pPr algn="ctr"/>
            <a:r>
              <a:rPr lang="ja-JP" sz="1400">
                <a:solidFill>
                  <a:schemeClr val="tx1"/>
                </a:solidFill>
              </a:rPr>
              <a:t>1</a:t>
            </a:r>
          </a:p>
          <a:p>
            <a:pPr algn="ctr"/>
            <a:r>
              <a:rPr lang="ja-JP" sz="1400">
                <a:solidFill>
                  <a:schemeClr val="tx1"/>
                </a:solidFill>
              </a:rPr>
              <a:t>0</a:t>
            </a:r>
          </a:p>
          <a:p>
            <a:pPr algn="ctr"/>
            <a:r>
              <a:rPr lang="ja-JP" sz="1400">
                <a:solidFill>
                  <a:schemeClr val="tx1"/>
                </a:solidFill>
              </a:rPr>
              <a:t>2</a:t>
            </a:r>
          </a:p>
          <a:p>
            <a:pPr algn="ctr"/>
            <a:r>
              <a:rPr lang="ja-JP" sz="1400">
                <a:solidFill>
                  <a:schemeClr val="tx1"/>
                </a:solidFill>
              </a:rPr>
              <a:t>2</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4</a:t>
            </a:r>
          </a:p>
          <a:p>
            <a:pPr algn="ctr"/>
            <a:r>
              <a:rPr lang="ja-JP" sz="1400">
                <a:solidFill>
                  <a:schemeClr val="tx1"/>
                </a:solidFill>
              </a:rPr>
              <a:t>3</a:t>
            </a:r>
          </a:p>
        </p:txBody>
      </p:sp>
      <p:sp>
        <p:nvSpPr>
          <p:cNvPr id="14" name="TextBox 13">
            <a:extLst>
              <a:ext uri="{FF2B5EF4-FFF2-40B4-BE49-F238E27FC236}">
                <a16:creationId xmlns:a16="http://schemas.microsoft.com/office/drawing/2014/main" id="{242A089B-52D2-4A8E-B8F0-A3F38958D3B0}"/>
              </a:ext>
            </a:extLst>
          </p:cNvPr>
          <p:cNvSpPr txBox="1"/>
          <p:nvPr/>
        </p:nvSpPr>
        <p:spPr>
          <a:xfrm>
            <a:off x="1578197" y="1826643"/>
            <a:ext cx="284052" cy="2462213"/>
          </a:xfrm>
          <a:prstGeom prst="rect">
            <a:avLst/>
          </a:prstGeom>
          <a:noFill/>
        </p:spPr>
        <p:txBody>
          <a:bodyPr wrap="none" rtlCol="0">
            <a:spAutoFit/>
          </a:bodyPr>
          <a:lstStyle/>
          <a:p>
            <a:pPr algn="ctr"/>
            <a:r>
              <a:rPr lang="ja-JP" sz="1400">
                <a:solidFill>
                  <a:schemeClr val="tx1"/>
                </a:solidFill>
              </a:rPr>
              <a:t>1</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1</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1</a:t>
            </a:r>
          </a:p>
          <a:p>
            <a:pPr algn="ctr"/>
            <a:r>
              <a:rPr lang="ja-JP" sz="1400">
                <a:solidFill>
                  <a:schemeClr val="tx1"/>
                </a:solidFill>
              </a:rPr>
              <a:t>2</a:t>
            </a:r>
          </a:p>
        </p:txBody>
      </p:sp>
      <p:sp>
        <p:nvSpPr>
          <p:cNvPr id="15" name="TextBox 14">
            <a:extLst>
              <a:ext uri="{FF2B5EF4-FFF2-40B4-BE49-F238E27FC236}">
                <a16:creationId xmlns:a16="http://schemas.microsoft.com/office/drawing/2014/main" id="{0440894E-7381-4E85-B315-CC6AE26AE80B}"/>
              </a:ext>
            </a:extLst>
          </p:cNvPr>
          <p:cNvSpPr txBox="1"/>
          <p:nvPr/>
        </p:nvSpPr>
        <p:spPr>
          <a:xfrm>
            <a:off x="1819609" y="1826643"/>
            <a:ext cx="284052" cy="2462213"/>
          </a:xfrm>
          <a:prstGeom prst="rect">
            <a:avLst/>
          </a:prstGeom>
          <a:noFill/>
        </p:spPr>
        <p:txBody>
          <a:bodyPr wrap="none" rtlCol="0">
            <a:spAutoFit/>
          </a:bodyPr>
          <a:lstStyle/>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1</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1</a:t>
            </a:r>
          </a:p>
          <a:p>
            <a:pPr algn="ctr"/>
            <a:r>
              <a:rPr lang="ja-JP" sz="1400">
                <a:solidFill>
                  <a:schemeClr val="tx1"/>
                </a:solidFill>
              </a:rPr>
              <a:t>0</a:t>
            </a:r>
          </a:p>
        </p:txBody>
      </p:sp>
      <p:sp>
        <p:nvSpPr>
          <p:cNvPr id="16" name="TextBox 15">
            <a:extLst>
              <a:ext uri="{FF2B5EF4-FFF2-40B4-BE49-F238E27FC236}">
                <a16:creationId xmlns:a16="http://schemas.microsoft.com/office/drawing/2014/main" id="{E9C6872D-47D9-4FD4-8401-201550D0D481}"/>
              </a:ext>
            </a:extLst>
          </p:cNvPr>
          <p:cNvSpPr txBox="1"/>
          <p:nvPr/>
        </p:nvSpPr>
        <p:spPr>
          <a:xfrm>
            <a:off x="2061021" y="1826643"/>
            <a:ext cx="284052" cy="2462213"/>
          </a:xfrm>
          <a:prstGeom prst="rect">
            <a:avLst/>
          </a:prstGeom>
          <a:noFill/>
        </p:spPr>
        <p:txBody>
          <a:bodyPr wrap="none" rtlCol="0">
            <a:spAutoFit/>
          </a:bodyPr>
          <a:lstStyle/>
          <a:p>
            <a:pPr algn="ctr"/>
            <a:r>
              <a:rPr lang="ja-JP" sz="1400">
                <a:solidFill>
                  <a:schemeClr val="tx1"/>
                </a:solidFill>
              </a:rPr>
              <a:t>1</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1</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p:txBody>
      </p:sp>
      <p:sp>
        <p:nvSpPr>
          <p:cNvPr id="17" name="TextBox 16">
            <a:extLst>
              <a:ext uri="{FF2B5EF4-FFF2-40B4-BE49-F238E27FC236}">
                <a16:creationId xmlns:a16="http://schemas.microsoft.com/office/drawing/2014/main" id="{6C87BA8E-A186-4B87-B75B-B31A212E28A9}"/>
              </a:ext>
            </a:extLst>
          </p:cNvPr>
          <p:cNvSpPr txBox="1"/>
          <p:nvPr/>
        </p:nvSpPr>
        <p:spPr>
          <a:xfrm>
            <a:off x="2302433" y="1826643"/>
            <a:ext cx="284052" cy="2462213"/>
          </a:xfrm>
          <a:prstGeom prst="rect">
            <a:avLst/>
          </a:prstGeom>
          <a:noFill/>
        </p:spPr>
        <p:txBody>
          <a:bodyPr wrap="none" rtlCol="0">
            <a:spAutoFit/>
          </a:bodyPr>
          <a:lstStyle/>
          <a:p>
            <a:pPr algn="ctr"/>
            <a:r>
              <a:rPr lang="ja-JP" sz="1400">
                <a:solidFill>
                  <a:schemeClr val="tx1"/>
                </a:solidFill>
              </a:rPr>
              <a:t>1</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1</a:t>
            </a:r>
          </a:p>
        </p:txBody>
      </p:sp>
      <p:sp>
        <p:nvSpPr>
          <p:cNvPr id="18" name="TextBox 17">
            <a:extLst>
              <a:ext uri="{FF2B5EF4-FFF2-40B4-BE49-F238E27FC236}">
                <a16:creationId xmlns:a16="http://schemas.microsoft.com/office/drawing/2014/main" id="{4DCFDCF0-A02C-49BE-8912-243D1551B75A}"/>
              </a:ext>
            </a:extLst>
          </p:cNvPr>
          <p:cNvSpPr txBox="1"/>
          <p:nvPr/>
        </p:nvSpPr>
        <p:spPr>
          <a:xfrm>
            <a:off x="2542793" y="1826643"/>
            <a:ext cx="284052" cy="2462213"/>
          </a:xfrm>
          <a:prstGeom prst="rect">
            <a:avLst/>
          </a:prstGeom>
          <a:noFill/>
        </p:spPr>
        <p:txBody>
          <a:bodyPr wrap="none" rtlCol="0">
            <a:spAutoFit/>
          </a:bodyPr>
          <a:lstStyle/>
          <a:p>
            <a:pPr algn="ctr"/>
            <a:r>
              <a:rPr lang="ja-JP" sz="1400">
                <a:solidFill>
                  <a:schemeClr val="tx1"/>
                </a:solidFill>
              </a:rPr>
              <a:t>1</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p:txBody>
      </p:sp>
      <p:sp>
        <p:nvSpPr>
          <p:cNvPr id="19" name="TextBox 18">
            <a:extLst>
              <a:ext uri="{FF2B5EF4-FFF2-40B4-BE49-F238E27FC236}">
                <a16:creationId xmlns:a16="http://schemas.microsoft.com/office/drawing/2014/main" id="{A02DAAF9-8DB5-4D4F-9F23-1B64536AB631}"/>
              </a:ext>
            </a:extLst>
          </p:cNvPr>
          <p:cNvSpPr txBox="1"/>
          <p:nvPr/>
        </p:nvSpPr>
        <p:spPr>
          <a:xfrm>
            <a:off x="2784205" y="1826643"/>
            <a:ext cx="284052" cy="2462213"/>
          </a:xfrm>
          <a:prstGeom prst="rect">
            <a:avLst/>
          </a:prstGeom>
          <a:noFill/>
        </p:spPr>
        <p:txBody>
          <a:bodyPr wrap="none" rtlCol="0">
            <a:spAutoFit/>
          </a:bodyPr>
          <a:lstStyle/>
          <a:p>
            <a:pPr algn="ctr"/>
            <a:r>
              <a:rPr lang="ja-JP" sz="1400">
                <a:solidFill>
                  <a:schemeClr val="tx1"/>
                </a:solidFill>
              </a:rPr>
              <a:t>1</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p:txBody>
      </p:sp>
      <p:sp>
        <p:nvSpPr>
          <p:cNvPr id="20" name="TextBox 19">
            <a:extLst>
              <a:ext uri="{FF2B5EF4-FFF2-40B4-BE49-F238E27FC236}">
                <a16:creationId xmlns:a16="http://schemas.microsoft.com/office/drawing/2014/main" id="{5CF02BCD-8C58-478E-9415-B9295C2AA8CF}"/>
              </a:ext>
            </a:extLst>
          </p:cNvPr>
          <p:cNvSpPr txBox="1"/>
          <p:nvPr/>
        </p:nvSpPr>
        <p:spPr>
          <a:xfrm>
            <a:off x="3002709" y="1826643"/>
            <a:ext cx="284052" cy="2462213"/>
          </a:xfrm>
          <a:prstGeom prst="rect">
            <a:avLst/>
          </a:prstGeom>
          <a:noFill/>
        </p:spPr>
        <p:txBody>
          <a:bodyPr wrap="none" rtlCol="0">
            <a:spAutoFit/>
          </a:bodyPr>
          <a:lstStyle/>
          <a:p>
            <a:pPr algn="ctr"/>
            <a:r>
              <a:rPr lang="ja-JP" sz="1400">
                <a:solidFill>
                  <a:schemeClr val="tx1"/>
                </a:solidFill>
              </a:rPr>
              <a:t>0</a:t>
            </a:r>
          </a:p>
          <a:p>
            <a:pPr algn="ctr"/>
            <a:r>
              <a:rPr lang="ja-JP" sz="1400">
                <a:solidFill>
                  <a:schemeClr val="tx1"/>
                </a:solidFill>
              </a:rPr>
              <a:t>1</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p:txBody>
      </p:sp>
      <p:sp>
        <p:nvSpPr>
          <p:cNvPr id="21" name="TextBox 20">
            <a:extLst>
              <a:ext uri="{FF2B5EF4-FFF2-40B4-BE49-F238E27FC236}">
                <a16:creationId xmlns:a16="http://schemas.microsoft.com/office/drawing/2014/main" id="{33F3F8AD-5841-41D1-A0F6-AE3AC23CED58}"/>
              </a:ext>
            </a:extLst>
          </p:cNvPr>
          <p:cNvSpPr txBox="1"/>
          <p:nvPr/>
        </p:nvSpPr>
        <p:spPr>
          <a:xfrm>
            <a:off x="3244121" y="1826643"/>
            <a:ext cx="284052" cy="2462213"/>
          </a:xfrm>
          <a:prstGeom prst="rect">
            <a:avLst/>
          </a:prstGeom>
          <a:noFill/>
        </p:spPr>
        <p:txBody>
          <a:bodyPr wrap="none" rtlCol="0">
            <a:spAutoFit/>
          </a:bodyPr>
          <a:lstStyle/>
          <a:p>
            <a:pPr algn="ctr"/>
            <a:r>
              <a:rPr lang="ja-JP" sz="1400">
                <a:solidFill>
                  <a:schemeClr val="tx1"/>
                </a:solidFill>
              </a:rPr>
              <a:t>1</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p:txBody>
      </p:sp>
      <p:sp>
        <p:nvSpPr>
          <p:cNvPr id="22" name="TextBox 21">
            <a:extLst>
              <a:ext uri="{FF2B5EF4-FFF2-40B4-BE49-F238E27FC236}">
                <a16:creationId xmlns:a16="http://schemas.microsoft.com/office/drawing/2014/main" id="{E661130D-445E-4524-8871-29379D749CFB}"/>
              </a:ext>
            </a:extLst>
          </p:cNvPr>
          <p:cNvSpPr txBox="1"/>
          <p:nvPr/>
        </p:nvSpPr>
        <p:spPr>
          <a:xfrm>
            <a:off x="3479530" y="1826643"/>
            <a:ext cx="284052" cy="2462213"/>
          </a:xfrm>
          <a:prstGeom prst="rect">
            <a:avLst/>
          </a:prstGeom>
          <a:noFill/>
        </p:spPr>
        <p:txBody>
          <a:bodyPr wrap="none" rtlCol="0">
            <a:spAutoFit/>
          </a:bodyPr>
          <a:lstStyle/>
          <a:p>
            <a:pPr algn="ctr"/>
            <a:r>
              <a:rPr lang="ja-JP" sz="1400">
                <a:solidFill>
                  <a:schemeClr val="tx1"/>
                </a:solidFill>
              </a:rPr>
              <a:t>1</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1</a:t>
            </a:r>
          </a:p>
          <a:p>
            <a:pPr algn="ctr"/>
            <a:r>
              <a:rPr lang="ja-JP" sz="1400">
                <a:solidFill>
                  <a:schemeClr val="tx1"/>
                </a:solidFill>
              </a:rPr>
              <a:t>0</a:t>
            </a:r>
          </a:p>
        </p:txBody>
      </p:sp>
      <p:sp>
        <p:nvSpPr>
          <p:cNvPr id="23" name="Rectangle 22">
            <a:extLst>
              <a:ext uri="{FF2B5EF4-FFF2-40B4-BE49-F238E27FC236}">
                <a16:creationId xmlns:a16="http://schemas.microsoft.com/office/drawing/2014/main" id="{1E41CA74-BEA6-47A0-94AA-0E7FCB52328F}"/>
              </a:ext>
            </a:extLst>
          </p:cNvPr>
          <p:cNvSpPr/>
          <p:nvPr/>
        </p:nvSpPr>
        <p:spPr>
          <a:xfrm>
            <a:off x="1636154" y="1891145"/>
            <a:ext cx="204775" cy="204355"/>
          </a:xfrm>
          <a:prstGeom prst="rect">
            <a:avLst/>
          </a:prstGeom>
          <a:solidFill>
            <a:srgbClr val="C0C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Rectangle 23">
            <a:extLst>
              <a:ext uri="{FF2B5EF4-FFF2-40B4-BE49-F238E27FC236}">
                <a16:creationId xmlns:a16="http://schemas.microsoft.com/office/drawing/2014/main" id="{B6429445-A9DB-41E1-AEB7-ADCB38276F8A}"/>
              </a:ext>
            </a:extLst>
          </p:cNvPr>
          <p:cNvSpPr/>
          <p:nvPr/>
        </p:nvSpPr>
        <p:spPr>
          <a:xfrm>
            <a:off x="2101721" y="1891145"/>
            <a:ext cx="936000" cy="204355"/>
          </a:xfrm>
          <a:prstGeom prst="rect">
            <a:avLst/>
          </a:prstGeom>
          <a:solidFill>
            <a:srgbClr val="C0C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Rectangle 24">
            <a:extLst>
              <a:ext uri="{FF2B5EF4-FFF2-40B4-BE49-F238E27FC236}">
                <a16:creationId xmlns:a16="http://schemas.microsoft.com/office/drawing/2014/main" id="{BB364D8C-FA7C-4F2B-A1E0-002E7E89764F}"/>
              </a:ext>
            </a:extLst>
          </p:cNvPr>
          <p:cNvSpPr/>
          <p:nvPr/>
        </p:nvSpPr>
        <p:spPr>
          <a:xfrm>
            <a:off x="3257959" y="1891145"/>
            <a:ext cx="468000" cy="204355"/>
          </a:xfrm>
          <a:prstGeom prst="rect">
            <a:avLst/>
          </a:prstGeom>
          <a:solidFill>
            <a:srgbClr val="C0C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Rectangle 25">
            <a:extLst>
              <a:ext uri="{FF2B5EF4-FFF2-40B4-BE49-F238E27FC236}">
                <a16:creationId xmlns:a16="http://schemas.microsoft.com/office/drawing/2014/main" id="{2B49CB97-22C6-4119-B2FC-1462DDF7F530}"/>
              </a:ext>
            </a:extLst>
          </p:cNvPr>
          <p:cNvSpPr/>
          <p:nvPr/>
        </p:nvSpPr>
        <p:spPr>
          <a:xfrm>
            <a:off x="3024164" y="2095500"/>
            <a:ext cx="216000" cy="204355"/>
          </a:xfrm>
          <a:prstGeom prst="rect">
            <a:avLst/>
          </a:prstGeom>
          <a:solidFill>
            <a:srgbClr val="C0C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7" name="Rectangle 26">
            <a:extLst>
              <a:ext uri="{FF2B5EF4-FFF2-40B4-BE49-F238E27FC236}">
                <a16:creationId xmlns:a16="http://schemas.microsoft.com/office/drawing/2014/main" id="{ED21DC66-4155-4905-B87F-C78F0B803650}"/>
              </a:ext>
            </a:extLst>
          </p:cNvPr>
          <p:cNvSpPr/>
          <p:nvPr/>
        </p:nvSpPr>
        <p:spPr>
          <a:xfrm>
            <a:off x="1131285" y="2095500"/>
            <a:ext cx="216000" cy="647700"/>
          </a:xfrm>
          <a:prstGeom prst="rect">
            <a:avLst/>
          </a:prstGeom>
          <a:solidFill>
            <a:srgbClr val="C0C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8" name="Rectangle 27">
            <a:extLst>
              <a:ext uri="{FF2B5EF4-FFF2-40B4-BE49-F238E27FC236}">
                <a16:creationId xmlns:a16="http://schemas.microsoft.com/office/drawing/2014/main" id="{D2F8F91D-FF13-4514-9BC9-EDFBD17DB1B8}"/>
              </a:ext>
            </a:extLst>
          </p:cNvPr>
          <p:cNvSpPr/>
          <p:nvPr/>
        </p:nvSpPr>
        <p:spPr>
          <a:xfrm>
            <a:off x="1129108" y="2943863"/>
            <a:ext cx="216000" cy="422537"/>
          </a:xfrm>
          <a:prstGeom prst="rect">
            <a:avLst/>
          </a:prstGeom>
          <a:solidFill>
            <a:srgbClr val="C0C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Rectangle 28">
            <a:extLst>
              <a:ext uri="{FF2B5EF4-FFF2-40B4-BE49-F238E27FC236}">
                <a16:creationId xmlns:a16="http://schemas.microsoft.com/office/drawing/2014/main" id="{408FCF44-0EA8-4EB6-9B0E-187925BDE12E}"/>
              </a:ext>
            </a:extLst>
          </p:cNvPr>
          <p:cNvSpPr/>
          <p:nvPr/>
        </p:nvSpPr>
        <p:spPr>
          <a:xfrm>
            <a:off x="1129108" y="3797925"/>
            <a:ext cx="216000" cy="396000"/>
          </a:xfrm>
          <a:prstGeom prst="rect">
            <a:avLst/>
          </a:prstGeom>
          <a:solidFill>
            <a:srgbClr val="C0C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0" name="Rectangle 29">
            <a:extLst>
              <a:ext uri="{FF2B5EF4-FFF2-40B4-BE49-F238E27FC236}">
                <a16:creationId xmlns:a16="http://schemas.microsoft.com/office/drawing/2014/main" id="{F19BEF4D-CF3C-4B06-9454-42D7F6779881}"/>
              </a:ext>
            </a:extLst>
          </p:cNvPr>
          <p:cNvSpPr/>
          <p:nvPr/>
        </p:nvSpPr>
        <p:spPr>
          <a:xfrm>
            <a:off x="1340707" y="3162045"/>
            <a:ext cx="434468" cy="204355"/>
          </a:xfrm>
          <a:prstGeom prst="rect">
            <a:avLst/>
          </a:prstGeom>
          <a:solidFill>
            <a:srgbClr val="C0C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1" name="Rectangle 30">
            <a:extLst>
              <a:ext uri="{FF2B5EF4-FFF2-40B4-BE49-F238E27FC236}">
                <a16:creationId xmlns:a16="http://schemas.microsoft.com/office/drawing/2014/main" id="{8723C2ED-992E-47B2-999E-EED40337BAEF}"/>
              </a:ext>
            </a:extLst>
          </p:cNvPr>
          <p:cNvSpPr/>
          <p:nvPr/>
        </p:nvSpPr>
        <p:spPr>
          <a:xfrm>
            <a:off x="1340707" y="3797925"/>
            <a:ext cx="216000" cy="204355"/>
          </a:xfrm>
          <a:prstGeom prst="rect">
            <a:avLst/>
          </a:prstGeom>
          <a:solidFill>
            <a:srgbClr val="C0C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Rectangle 31">
            <a:extLst>
              <a:ext uri="{FF2B5EF4-FFF2-40B4-BE49-F238E27FC236}">
                <a16:creationId xmlns:a16="http://schemas.microsoft.com/office/drawing/2014/main" id="{421809C0-2323-4566-9AF6-A84DCD34D0A7}"/>
              </a:ext>
            </a:extLst>
          </p:cNvPr>
          <p:cNvSpPr/>
          <p:nvPr/>
        </p:nvSpPr>
        <p:spPr>
          <a:xfrm>
            <a:off x="1556837" y="3797925"/>
            <a:ext cx="486384" cy="204355"/>
          </a:xfrm>
          <a:prstGeom prst="rect">
            <a:avLst/>
          </a:prstGeom>
          <a:solidFill>
            <a:srgbClr val="C0C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Rectangle 32">
            <a:extLst>
              <a:ext uri="{FF2B5EF4-FFF2-40B4-BE49-F238E27FC236}">
                <a16:creationId xmlns:a16="http://schemas.microsoft.com/office/drawing/2014/main" id="{03793FD1-65D0-40DB-BCF7-EDBD9C7FCF6B}"/>
              </a:ext>
            </a:extLst>
          </p:cNvPr>
          <p:cNvSpPr/>
          <p:nvPr/>
        </p:nvSpPr>
        <p:spPr>
          <a:xfrm>
            <a:off x="1617834" y="3992916"/>
            <a:ext cx="216000" cy="204355"/>
          </a:xfrm>
          <a:prstGeom prst="rect">
            <a:avLst/>
          </a:prstGeom>
          <a:solidFill>
            <a:srgbClr val="C0C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Rectangle 33">
            <a:extLst>
              <a:ext uri="{FF2B5EF4-FFF2-40B4-BE49-F238E27FC236}">
                <a16:creationId xmlns:a16="http://schemas.microsoft.com/office/drawing/2014/main" id="{09ECF66D-5402-4CF9-8BB6-AD38E740BF55}"/>
              </a:ext>
            </a:extLst>
          </p:cNvPr>
          <p:cNvSpPr/>
          <p:nvPr/>
        </p:nvSpPr>
        <p:spPr>
          <a:xfrm>
            <a:off x="2332821" y="3992916"/>
            <a:ext cx="216000" cy="204355"/>
          </a:xfrm>
          <a:prstGeom prst="rect">
            <a:avLst/>
          </a:prstGeom>
          <a:solidFill>
            <a:srgbClr val="C0C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5" name="Rectangle 34">
            <a:extLst>
              <a:ext uri="{FF2B5EF4-FFF2-40B4-BE49-F238E27FC236}">
                <a16:creationId xmlns:a16="http://schemas.microsoft.com/office/drawing/2014/main" id="{41D257BB-E2C2-436F-8F35-E552D854385B}"/>
              </a:ext>
            </a:extLst>
          </p:cNvPr>
          <p:cNvSpPr/>
          <p:nvPr/>
        </p:nvSpPr>
        <p:spPr>
          <a:xfrm>
            <a:off x="3512622" y="3797925"/>
            <a:ext cx="216000" cy="204355"/>
          </a:xfrm>
          <a:prstGeom prst="rect">
            <a:avLst/>
          </a:prstGeom>
          <a:solidFill>
            <a:srgbClr val="C0C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Rectangle 35">
            <a:extLst>
              <a:ext uri="{FF2B5EF4-FFF2-40B4-BE49-F238E27FC236}">
                <a16:creationId xmlns:a16="http://schemas.microsoft.com/office/drawing/2014/main" id="{4B3279E8-4323-4DCB-B8F1-13C3AE41DB68}"/>
              </a:ext>
            </a:extLst>
          </p:cNvPr>
          <p:cNvSpPr/>
          <p:nvPr/>
        </p:nvSpPr>
        <p:spPr>
          <a:xfrm>
            <a:off x="1340707" y="2739887"/>
            <a:ext cx="252000" cy="437104"/>
          </a:xfrm>
          <a:prstGeom prst="rect">
            <a:avLst/>
          </a:prstGeom>
          <a:solidFill>
            <a:srgbClr val="C0C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7" name="Rectangle 36">
            <a:extLst>
              <a:ext uri="{FF2B5EF4-FFF2-40B4-BE49-F238E27FC236}">
                <a16:creationId xmlns:a16="http://schemas.microsoft.com/office/drawing/2014/main" id="{18AB1CCF-02C1-4CD9-9BCD-07F9C8D80AB1}"/>
              </a:ext>
            </a:extLst>
          </p:cNvPr>
          <p:cNvSpPr/>
          <p:nvPr/>
        </p:nvSpPr>
        <p:spPr>
          <a:xfrm>
            <a:off x="1857676" y="2955571"/>
            <a:ext cx="434468" cy="204355"/>
          </a:xfrm>
          <a:prstGeom prst="rect">
            <a:avLst/>
          </a:prstGeom>
          <a:solidFill>
            <a:srgbClr val="C0C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Rectangle 37">
            <a:extLst>
              <a:ext uri="{FF2B5EF4-FFF2-40B4-BE49-F238E27FC236}">
                <a16:creationId xmlns:a16="http://schemas.microsoft.com/office/drawing/2014/main" id="{D4245B86-FA83-4F2E-BC2A-CC6F4861D2DC}"/>
              </a:ext>
            </a:extLst>
          </p:cNvPr>
          <p:cNvSpPr/>
          <p:nvPr/>
        </p:nvSpPr>
        <p:spPr>
          <a:xfrm>
            <a:off x="1340707" y="2299855"/>
            <a:ext cx="252000" cy="204355"/>
          </a:xfrm>
          <a:prstGeom prst="rect">
            <a:avLst/>
          </a:prstGeom>
          <a:solidFill>
            <a:srgbClr val="C0C0C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TextBox 38">
            <a:extLst>
              <a:ext uri="{FF2B5EF4-FFF2-40B4-BE49-F238E27FC236}">
                <a16:creationId xmlns:a16="http://schemas.microsoft.com/office/drawing/2014/main" id="{617ED3AA-641E-44AD-B95C-02F1FFD3463F}"/>
              </a:ext>
            </a:extLst>
          </p:cNvPr>
          <p:cNvSpPr txBox="1"/>
          <p:nvPr/>
        </p:nvSpPr>
        <p:spPr>
          <a:xfrm rot="16200000">
            <a:off x="1703928" y="3551586"/>
            <a:ext cx="1438214" cy="2680798"/>
          </a:xfrm>
          <a:prstGeom prst="rect">
            <a:avLst/>
          </a:prstGeom>
          <a:noFill/>
        </p:spPr>
        <p:txBody>
          <a:bodyPr wrap="none" rtlCol="0">
            <a:spAutoFit/>
          </a:bodyPr>
          <a:lstStyle/>
          <a:p>
            <a:pPr algn="r">
              <a:lnSpc>
                <a:spcPct val="110000"/>
              </a:lnSpc>
            </a:pPr>
            <a:r>
              <a:rPr lang="ja-JP" sz="1400">
                <a:solidFill>
                  <a:schemeClr val="tx1"/>
                </a:solidFill>
              </a:rPr>
              <a:t>増幅</a:t>
            </a:r>
          </a:p>
          <a:p>
            <a:pPr algn="r">
              <a:lnSpc>
                <a:spcPct val="110000"/>
              </a:lnSpc>
            </a:pPr>
            <a:r>
              <a:rPr lang="ja-JP" sz="1400">
                <a:solidFill>
                  <a:schemeClr val="tx1"/>
                </a:solidFill>
              </a:rPr>
              <a:t>エクソン14スプライス</a:t>
            </a:r>
          </a:p>
          <a:p>
            <a:pPr algn="r">
              <a:lnSpc>
                <a:spcPct val="110000"/>
              </a:lnSpc>
            </a:pPr>
            <a:r>
              <a:rPr lang="ja-JP" sz="1400">
                <a:solidFill>
                  <a:schemeClr val="tx1"/>
                </a:solidFill>
              </a:rPr>
              <a:t>D1228X</a:t>
            </a:r>
          </a:p>
          <a:p>
            <a:pPr algn="r">
              <a:lnSpc>
                <a:spcPct val="110000"/>
              </a:lnSpc>
            </a:pPr>
            <a:r>
              <a:rPr lang="ja-JP" sz="1400">
                <a:solidFill>
                  <a:schemeClr val="tx1"/>
                </a:solidFill>
              </a:rPr>
              <a:t> *   R413X</a:t>
            </a:r>
          </a:p>
          <a:p>
            <a:pPr algn="r">
              <a:lnSpc>
                <a:spcPct val="110000"/>
              </a:lnSpc>
            </a:pPr>
            <a:r>
              <a:rPr lang="ja-JP" sz="1400">
                <a:solidFill>
                  <a:schemeClr val="tx1"/>
                </a:solidFill>
              </a:rPr>
              <a:t>*  R1166X</a:t>
            </a:r>
          </a:p>
          <a:p>
            <a:pPr algn="r">
              <a:lnSpc>
                <a:spcPct val="110000"/>
              </a:lnSpc>
            </a:pPr>
            <a:r>
              <a:rPr lang="ja-JP" sz="1400">
                <a:solidFill>
                  <a:schemeClr val="tx1"/>
                </a:solidFill>
              </a:rPr>
              <a:t>*  D1164X</a:t>
            </a:r>
          </a:p>
          <a:p>
            <a:pPr algn="r">
              <a:lnSpc>
                <a:spcPct val="110000"/>
              </a:lnSpc>
            </a:pPr>
            <a:r>
              <a:rPr lang="ja-JP" sz="1400">
                <a:solidFill>
                  <a:schemeClr val="tx1"/>
                </a:solidFill>
              </a:rPr>
              <a:t>S203X</a:t>
            </a:r>
          </a:p>
          <a:p>
            <a:pPr algn="r">
              <a:lnSpc>
                <a:spcPct val="110000"/>
              </a:lnSpc>
            </a:pPr>
            <a:r>
              <a:rPr lang="ja-JP" sz="1400">
                <a:solidFill>
                  <a:schemeClr val="tx1"/>
                </a:solidFill>
              </a:rPr>
              <a:t>T263X</a:t>
            </a:r>
          </a:p>
          <a:p>
            <a:pPr algn="r">
              <a:lnSpc>
                <a:spcPct val="110000"/>
              </a:lnSpc>
            </a:pPr>
            <a:r>
              <a:rPr lang="ja-JP" sz="1400">
                <a:solidFill>
                  <a:schemeClr val="tx1"/>
                </a:solidFill>
              </a:rPr>
              <a:t>R1004X</a:t>
            </a:r>
          </a:p>
          <a:p>
            <a:pPr algn="r">
              <a:lnSpc>
                <a:spcPct val="110000"/>
              </a:lnSpc>
            </a:pPr>
            <a:r>
              <a:rPr lang="ja-JP" sz="1400">
                <a:solidFill>
                  <a:schemeClr val="tx1"/>
                </a:solidFill>
              </a:rPr>
              <a:t>R1148X</a:t>
            </a:r>
          </a:p>
          <a:p>
            <a:pPr algn="r">
              <a:lnSpc>
                <a:spcPct val="110000"/>
              </a:lnSpc>
            </a:pPr>
            <a:r>
              <a:rPr lang="ja-JP" sz="1400">
                <a:solidFill>
                  <a:schemeClr val="tx1"/>
                </a:solidFill>
              </a:rPr>
              <a:t>その他の活性化</a:t>
            </a:r>
          </a:p>
        </p:txBody>
      </p:sp>
      <p:sp>
        <p:nvSpPr>
          <p:cNvPr id="40" name="TextBox 39">
            <a:extLst>
              <a:ext uri="{FF2B5EF4-FFF2-40B4-BE49-F238E27FC236}">
                <a16:creationId xmlns:a16="http://schemas.microsoft.com/office/drawing/2014/main" id="{84BEE352-9AE2-402D-AE0A-A6D421B28D69}"/>
              </a:ext>
            </a:extLst>
          </p:cNvPr>
          <p:cNvSpPr txBox="1"/>
          <p:nvPr/>
        </p:nvSpPr>
        <p:spPr>
          <a:xfrm>
            <a:off x="2008763" y="5704705"/>
            <a:ext cx="914033" cy="338554"/>
          </a:xfrm>
          <a:prstGeom prst="rect">
            <a:avLst/>
          </a:prstGeom>
          <a:noFill/>
        </p:spPr>
        <p:txBody>
          <a:bodyPr wrap="none" rtlCol="0">
            <a:spAutoFit/>
          </a:bodyPr>
          <a:lstStyle/>
          <a:p>
            <a:pPr algn="ctr"/>
            <a:r>
              <a:rPr lang="ja-JP" sz="1600" dirty="0">
                <a:solidFill>
                  <a:schemeClr val="tx1"/>
                </a:solidFill>
              </a:rPr>
              <a:t>MET変化</a:t>
            </a:r>
          </a:p>
        </p:txBody>
      </p:sp>
      <p:sp>
        <p:nvSpPr>
          <p:cNvPr id="41" name="Rectangle 40">
            <a:extLst>
              <a:ext uri="{FF2B5EF4-FFF2-40B4-BE49-F238E27FC236}">
                <a16:creationId xmlns:a16="http://schemas.microsoft.com/office/drawing/2014/main" id="{9975E526-9A1D-4F4F-980C-BB960BC3C1C7}"/>
              </a:ext>
            </a:extLst>
          </p:cNvPr>
          <p:cNvSpPr/>
          <p:nvPr/>
        </p:nvSpPr>
        <p:spPr>
          <a:xfrm>
            <a:off x="1356297" y="3366400"/>
            <a:ext cx="216000" cy="431525"/>
          </a:xfrm>
          <a:prstGeom prst="rect">
            <a:avLst/>
          </a:prstGeom>
          <a:solidFill>
            <a:srgbClr val="C0C0C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TextBox 41">
            <a:extLst>
              <a:ext uri="{FF2B5EF4-FFF2-40B4-BE49-F238E27FC236}">
                <a16:creationId xmlns:a16="http://schemas.microsoft.com/office/drawing/2014/main" id="{71271626-EE59-48D4-9AEC-AB924B23B08A}"/>
              </a:ext>
            </a:extLst>
          </p:cNvPr>
          <p:cNvSpPr txBox="1"/>
          <p:nvPr/>
        </p:nvSpPr>
        <p:spPr>
          <a:xfrm>
            <a:off x="1336785" y="1826643"/>
            <a:ext cx="284052" cy="2462213"/>
          </a:xfrm>
          <a:prstGeom prst="rect">
            <a:avLst/>
          </a:prstGeom>
          <a:noFill/>
        </p:spPr>
        <p:txBody>
          <a:bodyPr wrap="none" rtlCol="0">
            <a:spAutoFit/>
          </a:bodyPr>
          <a:lstStyle/>
          <a:p>
            <a:pPr algn="ctr"/>
            <a:r>
              <a:rPr lang="ja-JP" sz="1400">
                <a:solidFill>
                  <a:schemeClr val="tx1"/>
                </a:solidFill>
              </a:rPr>
              <a:t>0</a:t>
            </a:r>
          </a:p>
          <a:p>
            <a:pPr algn="ctr"/>
            <a:r>
              <a:rPr lang="ja-JP" sz="1400">
                <a:solidFill>
                  <a:schemeClr val="tx1"/>
                </a:solidFill>
              </a:rPr>
              <a:t>0</a:t>
            </a:r>
          </a:p>
          <a:p>
            <a:pPr algn="ctr"/>
            <a:r>
              <a:rPr lang="ja-JP" sz="1400">
                <a:solidFill>
                  <a:schemeClr val="tx1"/>
                </a:solidFill>
              </a:rPr>
              <a:t>1</a:t>
            </a:r>
          </a:p>
          <a:p>
            <a:pPr algn="ctr"/>
            <a:r>
              <a:rPr lang="ja-JP" sz="1400">
                <a:solidFill>
                  <a:schemeClr val="tx1"/>
                </a:solidFill>
              </a:rPr>
              <a:t>0</a:t>
            </a:r>
          </a:p>
          <a:p>
            <a:pPr algn="ctr"/>
            <a:r>
              <a:rPr lang="ja-JP" sz="1400">
                <a:solidFill>
                  <a:schemeClr val="tx1"/>
                </a:solidFill>
              </a:rPr>
              <a:t>1</a:t>
            </a:r>
          </a:p>
          <a:p>
            <a:pPr algn="ctr"/>
            <a:r>
              <a:rPr lang="ja-JP" sz="1400">
                <a:solidFill>
                  <a:schemeClr val="tx1"/>
                </a:solidFill>
              </a:rPr>
              <a:t>1</a:t>
            </a:r>
          </a:p>
          <a:p>
            <a:pPr algn="ctr"/>
            <a:r>
              <a:rPr lang="ja-JP" sz="1400">
                <a:solidFill>
                  <a:schemeClr val="tx1"/>
                </a:solidFill>
              </a:rPr>
              <a:t>3</a:t>
            </a:r>
          </a:p>
          <a:p>
            <a:pPr algn="ctr"/>
            <a:r>
              <a:rPr lang="ja-JP" sz="1400">
                <a:solidFill>
                  <a:schemeClr val="tx1"/>
                </a:solidFill>
              </a:rPr>
              <a:t>1</a:t>
            </a:r>
          </a:p>
          <a:p>
            <a:pPr algn="ctr"/>
            <a:r>
              <a:rPr lang="ja-JP" sz="1400">
                <a:solidFill>
                  <a:schemeClr val="tx1"/>
                </a:solidFill>
              </a:rPr>
              <a:t>1</a:t>
            </a:r>
          </a:p>
          <a:p>
            <a:pPr algn="ctr"/>
            <a:r>
              <a:rPr lang="ja-JP" sz="1400">
                <a:solidFill>
                  <a:schemeClr val="tx1"/>
                </a:solidFill>
              </a:rPr>
              <a:t>2</a:t>
            </a:r>
          </a:p>
          <a:p>
            <a:pPr algn="ctr"/>
            <a:r>
              <a:rPr lang="ja-JP" sz="1400">
                <a:solidFill>
                  <a:schemeClr val="tx1"/>
                </a:solidFill>
              </a:rPr>
              <a:t>0</a:t>
            </a:r>
          </a:p>
        </p:txBody>
      </p:sp>
    </p:spTree>
    <p:extLst>
      <p:ext uri="{BB962C8B-B14F-4D97-AF65-F5344CB8AC3E}">
        <p14:creationId xmlns:p14="http://schemas.microsoft.com/office/powerpoint/2010/main" val="3634509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MA02.03：融合遺伝子陽性非小細胞肺がんにおける、METが引き起こす獲得耐性（AR</a:t>
            </a:r>
            <a:r>
              <a:rPr lang="ja-JP" dirty="0" smtClean="0"/>
              <a:t>）</a:t>
            </a:r>
            <a:r>
              <a:rPr lang="en-GB" altLang="ja-JP" dirty="0" smtClean="0"/>
              <a:t/>
            </a:r>
            <a:br>
              <a:rPr lang="en-GB" altLang="ja-JP" dirty="0" smtClean="0"/>
            </a:br>
            <a:r>
              <a:rPr lang="ja-JP" dirty="0" smtClean="0"/>
              <a:t>– </a:t>
            </a:r>
            <a:r>
              <a:rPr lang="ja-JP" dirty="0"/>
              <a:t>Ou SI、他</a:t>
            </a:r>
          </a:p>
        </p:txBody>
      </p:sp>
      <p:sp>
        <p:nvSpPr>
          <p:cNvPr id="3" name="Content Placeholder 2"/>
          <p:cNvSpPr>
            <a:spLocks noGrp="1"/>
          </p:cNvSpPr>
          <p:nvPr>
            <p:ph idx="1"/>
          </p:nvPr>
        </p:nvSpPr>
        <p:spPr/>
        <p:txBody>
          <a:bodyPr/>
          <a:lstStyle/>
          <a:p>
            <a:r>
              <a:rPr lang="ja-JP" b="1"/>
              <a:t>主要な結果（続き）</a:t>
            </a:r>
          </a:p>
          <a:p>
            <a:pPr>
              <a:spcBef>
                <a:spcPts val="20000"/>
              </a:spcBef>
            </a:pPr>
            <a:r>
              <a:rPr lang="ja-JP" b="1"/>
              <a:t>結論</a:t>
            </a:r>
          </a:p>
          <a:p>
            <a:pPr lvl="1"/>
            <a:r>
              <a:rPr lang="ja-JP"/>
              <a:t>融合/配置陽性のNSCLCの患者では、MET変化の同時発生（主に増幅）が1.8%で発生し、そのサブセットが標的療法に対する獲得耐性を表している可能性があります</a:t>
            </a:r>
          </a:p>
        </p:txBody>
      </p:sp>
      <p:sp>
        <p:nvSpPr>
          <p:cNvPr id="5" name="Text Placeholder 4"/>
          <p:cNvSpPr>
            <a:spLocks noGrp="1"/>
          </p:cNvSpPr>
          <p:nvPr>
            <p:ph type="body" sz="quarter" idx="11"/>
          </p:nvPr>
        </p:nvSpPr>
        <p:spPr/>
        <p:txBody>
          <a:bodyPr/>
          <a:lstStyle/>
          <a:p>
            <a:r>
              <a:rPr lang="ja-JP"/>
              <a:t>Ou SI、他J Thorac Oncol 2021年16（補遺）：抄録番号 MA02.03</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3331459190"/>
              </p:ext>
            </p:extLst>
          </p:nvPr>
        </p:nvGraphicFramePr>
        <p:xfrm>
          <a:off x="945016" y="1765204"/>
          <a:ext cx="10942183" cy="2094720"/>
        </p:xfrm>
        <a:graphic>
          <a:graphicData uri="http://schemas.openxmlformats.org/drawingml/2006/table">
            <a:tbl>
              <a:tblPr>
                <a:tableStyleId>{BC89EF96-8CEA-46FF-86C4-4CE0E7609802}</a:tableStyleId>
              </a:tblPr>
              <a:tblGrid>
                <a:gridCol w="4595667">
                  <a:extLst>
                    <a:ext uri="{9D8B030D-6E8A-4147-A177-3AD203B41FA5}">
                      <a16:colId xmlns:a16="http://schemas.microsoft.com/office/drawing/2014/main" val="571746565"/>
                    </a:ext>
                  </a:extLst>
                </a:gridCol>
                <a:gridCol w="1345309">
                  <a:extLst>
                    <a:ext uri="{9D8B030D-6E8A-4147-A177-3AD203B41FA5}">
                      <a16:colId xmlns:a16="http://schemas.microsoft.com/office/drawing/2014/main" val="3673068908"/>
                    </a:ext>
                  </a:extLst>
                </a:gridCol>
                <a:gridCol w="5001207">
                  <a:extLst>
                    <a:ext uri="{9D8B030D-6E8A-4147-A177-3AD203B41FA5}">
                      <a16:colId xmlns:a16="http://schemas.microsoft.com/office/drawing/2014/main" val="1901694531"/>
                    </a:ext>
                  </a:extLst>
                </a:gridCol>
              </a:tblGrid>
              <a:tr h="27032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b="1" u="none" strike="noStrike" baseline="0">
                          <a:solidFill>
                            <a:schemeClr val="tx2"/>
                          </a:solidFill>
                          <a:latin typeface="+mn-lt"/>
                          <a:ea typeface="MS Mincho"/>
                          <a:cs typeface="+mn-cs"/>
                        </a:rPr>
                        <a:t>獲得されるMET変化が1以上</a:t>
                      </a:r>
                      <a:r>
                        <a:rPr lang="ja-JP" sz="1600" b="1" u="none" strike="noStrike">
                          <a:solidFill>
                            <a:schemeClr val="tx2"/>
                          </a:solidFill>
                          <a:latin typeface="+mn-lt"/>
                          <a:ea typeface="MS Mincho"/>
                          <a:cs typeface="+mn-cs"/>
                        </a:rPr>
                        <a:t>の融合+腫瘍</a:t>
                      </a:r>
                    </a:p>
                  </a:txBody>
                  <a:tcPr marT="18000" marB="180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a:solidFill>
                            <a:schemeClr val="tx2"/>
                          </a:solidFill>
                          <a:latin typeface="+mn-lt"/>
                          <a:ea typeface="MS Mincho"/>
                          <a:cs typeface="+mn-cs"/>
                        </a:rPr>
                        <a:t>n</a:t>
                      </a:r>
                    </a:p>
                  </a:txBody>
                  <a:tcPr marT="18000" marB="18000" anchor="b">
                    <a:solidFill>
                      <a:schemeClr val="accent1"/>
                    </a:solidFill>
                  </a:tcPr>
                </a:tc>
                <a:tc>
                  <a:txBody>
                    <a:bodyPr/>
                    <a:lstStyle/>
                    <a:p>
                      <a:pPr marL="0" algn="l" defTabSz="914400" rtl="0" eaLnBrk="1" fontAlgn="b" latinLnBrk="0" hangingPunct="1">
                        <a:lnSpc>
                          <a:spcPct val="100000"/>
                        </a:lnSpc>
                      </a:pPr>
                      <a:endParaRPr lang="en-US" sz="1600" b="1" u="none" strike="noStrike" kern="1200" dirty="0">
                        <a:solidFill>
                          <a:schemeClr val="tx2"/>
                        </a:solidFill>
                        <a:effectLst/>
                        <a:latin typeface="+mn-lt"/>
                        <a:ea typeface="+mn-ea"/>
                        <a:cs typeface="+mn-cs"/>
                      </a:endParaRPr>
                    </a:p>
                  </a:txBody>
                  <a:tcPr marT="18000" marB="180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ja-JP" sz="1600" u="none" strike="noStrike" baseline="0">
                          <a:solidFill>
                            <a:schemeClr val="tx1"/>
                          </a:solidFill>
                          <a:latin typeface="+mn-lt"/>
                          <a:ea typeface="MS Mincho"/>
                          <a:cs typeface="+mn-cs"/>
                        </a:rPr>
                        <a:t>合計</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8</a:t>
                      </a:r>
                    </a:p>
                  </a:txBody>
                  <a:tcPr marT="18000" marB="18000"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marT="18000" marB="18000" anchor="b"/>
                </a:tc>
                <a:extLst>
                  <a:ext uri="{0D108BD9-81ED-4DB2-BD59-A6C34878D82A}">
                    <a16:rowId xmlns:a16="http://schemas.microsoft.com/office/drawing/2014/main" val="2424677344"/>
                  </a:ext>
                </a:extLst>
              </a:tr>
              <a:tr h="2474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u="none" strike="noStrike" baseline="0" dirty="0">
                          <a:solidFill>
                            <a:schemeClr val="tx1"/>
                          </a:solidFill>
                          <a:latin typeface="+mn-lt"/>
                          <a:ea typeface="MS Mincho"/>
                          <a:cs typeface="+mn-cs"/>
                        </a:rPr>
                        <a:t>EML4-ALKドライバー</a:t>
                      </a:r>
                    </a:p>
                    <a:p>
                      <a:pPr marL="180975" marR="0" lvl="0" indent="0" algn="l" defTabSz="914400" rtl="0" eaLnBrk="1" fontAlgn="b" latinLnBrk="0" hangingPunct="1">
                        <a:lnSpc>
                          <a:spcPct val="100000"/>
                        </a:lnSpc>
                        <a:spcBef>
                          <a:spcPts val="0"/>
                        </a:spcBef>
                        <a:spcAft>
                          <a:spcPts val="0"/>
                        </a:spcAft>
                        <a:buClrTx/>
                        <a:buSzTx/>
                        <a:buFontTx/>
                        <a:buNone/>
                        <a:tabLst/>
                        <a:defRPr/>
                      </a:pPr>
                      <a:r>
                        <a:rPr lang="ja-JP" sz="1600" u="none" strike="noStrike" baseline="0" dirty="0">
                          <a:solidFill>
                            <a:schemeClr val="tx1"/>
                          </a:solidFill>
                          <a:latin typeface="+mn-lt"/>
                          <a:ea typeface="MS Mincho"/>
                          <a:cs typeface="+mn-cs"/>
                        </a:rPr>
                        <a:t>獲得されるMET増幅</a:t>
                      </a:r>
                    </a:p>
                    <a:p>
                      <a:pPr marL="180975" marR="0" lvl="0" indent="0" algn="l" defTabSz="914400" rtl="0" eaLnBrk="1" fontAlgn="b" latinLnBrk="0" hangingPunct="1">
                        <a:lnSpc>
                          <a:spcPct val="100000"/>
                        </a:lnSpc>
                        <a:spcBef>
                          <a:spcPts val="0"/>
                        </a:spcBef>
                        <a:spcAft>
                          <a:spcPts val="0"/>
                        </a:spcAft>
                        <a:buClrTx/>
                        <a:buSzTx/>
                        <a:buFontTx/>
                        <a:buNone/>
                        <a:tabLst/>
                        <a:defRPr/>
                      </a:pPr>
                      <a:r>
                        <a:rPr lang="ja-JP" sz="1600" u="none" strike="noStrike" baseline="0" dirty="0">
                          <a:solidFill>
                            <a:schemeClr val="tx1"/>
                          </a:solidFill>
                          <a:latin typeface="+mn-lt"/>
                          <a:ea typeface="MS Mincho"/>
                          <a:cs typeface="+mn-cs"/>
                        </a:rPr>
                        <a:t>獲得されるMET D1164N</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6</a:t>
                      </a:r>
                    </a:p>
                    <a:p>
                      <a:pPr marL="0" algn="ctr" defTabSz="914400" rtl="0" eaLnBrk="1" fontAlgn="b" latinLnBrk="0" hangingPunct="1">
                        <a:lnSpc>
                          <a:spcPct val="100000"/>
                        </a:lnSpc>
                      </a:pPr>
                      <a:r>
                        <a:rPr lang="ja-JP" sz="1600" u="none" strike="noStrike">
                          <a:solidFill>
                            <a:schemeClr val="tx1"/>
                          </a:solidFill>
                          <a:latin typeface="+mn-lt"/>
                          <a:ea typeface="MS Mincho"/>
                          <a:cs typeface="+mn-cs"/>
                        </a:rPr>
                        <a:t>5</a:t>
                      </a:r>
                    </a:p>
                    <a:p>
                      <a:pPr marL="0" algn="ctr" defTabSz="914400" rtl="0" eaLnBrk="1" fontAlgn="b" latinLnBrk="0" hangingPunct="1">
                        <a:lnSpc>
                          <a:spcPct val="100000"/>
                        </a:lnSpc>
                      </a:pPr>
                      <a:r>
                        <a:rPr lang="ja-JP" sz="1600" u="none" strike="noStrike">
                          <a:solidFill>
                            <a:schemeClr val="tx1"/>
                          </a:solidFill>
                          <a:latin typeface="+mn-lt"/>
                          <a:ea typeface="MS Mincho"/>
                          <a:cs typeface="+mn-cs"/>
                        </a:rPr>
                        <a:t>1</a:t>
                      </a:r>
                    </a:p>
                  </a:txBody>
                  <a:tcPr marT="18000" marB="18000" anchor="b"/>
                </a:tc>
                <a:tc>
                  <a:txBody>
                    <a:bodyPr/>
                    <a:lstStyle/>
                    <a:p>
                      <a:pPr marL="0" algn="l" defTabSz="914400" rtl="0" eaLnBrk="1" fontAlgn="b" latinLnBrk="0" hangingPunct="1">
                        <a:lnSpc>
                          <a:spcPct val="100000"/>
                        </a:lnSpc>
                      </a:pPr>
                      <a:endParaRPr lang="en-GB" sz="1600" u="none" strike="noStrike" kern="1200" dirty="0">
                        <a:solidFill>
                          <a:schemeClr val="tx1"/>
                        </a:solidFill>
                        <a:effectLst/>
                        <a:latin typeface="+mn-lt"/>
                        <a:ea typeface="+mn-ea"/>
                        <a:cs typeface="+mn-cs"/>
                      </a:endParaRPr>
                    </a:p>
                    <a:p>
                      <a:pPr marL="0" algn="ctr" defTabSz="914400" rtl="0" eaLnBrk="1" fontAlgn="b" latinLnBrk="0" hangingPunct="1">
                        <a:lnSpc>
                          <a:spcPct val="100000"/>
                        </a:lnSpc>
                      </a:pPr>
                      <a:r>
                        <a:rPr lang="ja-JP" sz="1600" u="none" strike="noStrike">
                          <a:solidFill>
                            <a:schemeClr val="tx1"/>
                          </a:solidFill>
                          <a:latin typeface="+mn-lt"/>
                          <a:ea typeface="MS Mincho"/>
                          <a:cs typeface="+mn-cs"/>
                        </a:rPr>
                        <a:t>アレクチニブ投与後（n=3）</a:t>
                      </a:r>
                    </a:p>
                    <a:p>
                      <a:pPr marL="0" algn="ctr" defTabSz="914400" rtl="0" eaLnBrk="1" fontAlgn="b" latinLnBrk="0" hangingPunct="1">
                        <a:lnSpc>
                          <a:spcPct val="100000"/>
                        </a:lnSpc>
                      </a:pPr>
                      <a:r>
                        <a:rPr lang="ja-JP" sz="1600" u="none" strike="noStrike">
                          <a:solidFill>
                            <a:schemeClr val="tx1"/>
                          </a:solidFill>
                          <a:latin typeface="+mn-lt"/>
                          <a:ea typeface="MS Mincho"/>
                          <a:cs typeface="+mn-cs"/>
                        </a:rPr>
                        <a:t>アレクチニブ、ブリガチニブ、ロルラチニブ投与後</a:t>
                      </a:r>
                    </a:p>
                  </a:txBody>
                  <a:tcPr marT="18000" marB="18000" anchor="b"/>
                </a:tc>
                <a:extLst>
                  <a:ext uri="{0D108BD9-81ED-4DB2-BD59-A6C34878D82A}">
                    <a16:rowId xmlns:a16="http://schemas.microsoft.com/office/drawing/2014/main" val="1872112737"/>
                  </a:ext>
                </a:extLst>
              </a:tr>
              <a:tr h="24748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u="none" strike="noStrike">
                          <a:solidFill>
                            <a:schemeClr val="tx1"/>
                          </a:solidFill>
                          <a:latin typeface="+mn-lt"/>
                          <a:ea typeface="MS Mincho"/>
                          <a:cs typeface="+mn-cs"/>
                        </a:rPr>
                        <a:t>KIF5Bドライバー</a:t>
                      </a:r>
                    </a:p>
                    <a:p>
                      <a:pPr marL="180975" marR="0" lvl="0" indent="0" algn="l" defTabSz="914400" rtl="0" eaLnBrk="1" fontAlgn="b" latinLnBrk="0" hangingPunct="1">
                        <a:lnSpc>
                          <a:spcPct val="100000"/>
                        </a:lnSpc>
                        <a:spcBef>
                          <a:spcPts val="0"/>
                        </a:spcBef>
                        <a:spcAft>
                          <a:spcPts val="0"/>
                        </a:spcAft>
                        <a:buClrTx/>
                        <a:buSzTx/>
                        <a:buFontTx/>
                        <a:buNone/>
                        <a:tabLst/>
                        <a:defRPr/>
                      </a:pPr>
                      <a:r>
                        <a:rPr lang="ja-JP" sz="1600" u="none" strike="noStrike">
                          <a:solidFill>
                            <a:schemeClr val="tx1"/>
                          </a:solidFill>
                          <a:latin typeface="+mn-lt"/>
                          <a:ea typeface="MS Mincho"/>
                          <a:cs typeface="+mn-cs"/>
                        </a:rPr>
                        <a:t>獲得される</a:t>
                      </a:r>
                      <a:r>
                        <a:rPr lang="ja-JP" sz="1600" u="none" strike="noStrike" baseline="0">
                          <a:solidFill>
                            <a:schemeClr val="tx1"/>
                          </a:solidFill>
                          <a:latin typeface="+mn-lt"/>
                          <a:ea typeface="MS Mincho"/>
                          <a:cs typeface="+mn-cs"/>
                        </a:rPr>
                        <a:t>MET増幅</a:t>
                      </a:r>
                    </a:p>
                    <a:p>
                      <a:pPr marL="180975" marR="0" lvl="0" indent="0" algn="l" defTabSz="914400" rtl="0" eaLnBrk="1" fontAlgn="b" latinLnBrk="0" hangingPunct="1">
                        <a:lnSpc>
                          <a:spcPct val="100000"/>
                        </a:lnSpc>
                        <a:spcBef>
                          <a:spcPts val="0"/>
                        </a:spcBef>
                        <a:spcAft>
                          <a:spcPts val="0"/>
                        </a:spcAft>
                        <a:buClrTx/>
                        <a:buSzTx/>
                        <a:buFontTx/>
                        <a:buNone/>
                        <a:tabLst/>
                        <a:defRPr/>
                      </a:pPr>
                      <a:r>
                        <a:rPr lang="ja-JP" sz="1600" u="none" strike="noStrike" baseline="0">
                          <a:solidFill>
                            <a:schemeClr val="tx1"/>
                          </a:solidFill>
                          <a:latin typeface="+mn-lt"/>
                          <a:ea typeface="MS Mincho"/>
                          <a:cs typeface="+mn-cs"/>
                        </a:rPr>
                        <a:t>獲得される MET L1195V</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a:t>
                      </a:r>
                    </a:p>
                    <a:p>
                      <a:pPr marL="0" algn="ctr" defTabSz="914400" rtl="0" eaLnBrk="1" fontAlgn="b" latinLnBrk="0" hangingPunct="1">
                        <a:lnSpc>
                          <a:spcPct val="100000"/>
                        </a:lnSpc>
                      </a:pPr>
                      <a:r>
                        <a:rPr lang="ja-JP" sz="1600" u="none" strike="noStrike">
                          <a:solidFill>
                            <a:schemeClr val="tx1"/>
                          </a:solidFill>
                          <a:latin typeface="+mn-lt"/>
                          <a:ea typeface="MS Mincho"/>
                          <a:cs typeface="+mn-cs"/>
                        </a:rPr>
                        <a:t>1</a:t>
                      </a:r>
                    </a:p>
                    <a:p>
                      <a:pPr marL="0" algn="ctr" defTabSz="914400" rtl="0" eaLnBrk="1" fontAlgn="b" latinLnBrk="0" hangingPunct="1">
                        <a:lnSpc>
                          <a:spcPct val="100000"/>
                        </a:lnSpc>
                      </a:pPr>
                      <a:r>
                        <a:rPr lang="ja-JP" sz="1600" u="none" strike="noStrike">
                          <a:solidFill>
                            <a:schemeClr val="tx1"/>
                          </a:solidFill>
                          <a:latin typeface="+mn-lt"/>
                          <a:ea typeface="MS Mincho"/>
                          <a:cs typeface="+mn-cs"/>
                        </a:rPr>
                        <a:t>1</a:t>
                      </a:r>
                    </a:p>
                  </a:txBody>
                  <a:tcPr marT="18000" marB="18000" anchor="b"/>
                </a:tc>
                <a:tc>
                  <a:txBody>
                    <a:bodyPr/>
                    <a:lstStyle/>
                    <a:p>
                      <a:pPr marL="0" algn="l" defTabSz="914400" rtl="0" eaLnBrk="1" fontAlgn="b" latinLnBrk="0" hangingPunct="1">
                        <a:lnSpc>
                          <a:spcPct val="100000"/>
                        </a:lnSpc>
                      </a:pPr>
                      <a:endParaRPr lang="en-GB" sz="1600" u="none" strike="noStrike" kern="1200" dirty="0">
                        <a:solidFill>
                          <a:schemeClr val="tx1"/>
                        </a:solidFill>
                        <a:effectLst/>
                        <a:latin typeface="+mn-lt"/>
                        <a:ea typeface="+mn-ea"/>
                        <a:cs typeface="+mn-cs"/>
                      </a:endParaRPr>
                    </a:p>
                    <a:p>
                      <a:pPr marL="0" algn="ctr" defTabSz="914400" rtl="0" eaLnBrk="1" fontAlgn="b" latinLnBrk="0" hangingPunct="1">
                        <a:lnSpc>
                          <a:spcPct val="100000"/>
                        </a:lnSpc>
                      </a:pPr>
                      <a:r>
                        <a:rPr lang="ja-JP" sz="1600" u="none" strike="noStrike" dirty="0">
                          <a:solidFill>
                            <a:schemeClr val="tx1"/>
                          </a:solidFill>
                          <a:latin typeface="+mn-lt"/>
                          <a:ea typeface="MS Mincho"/>
                          <a:cs typeface="+mn-cs"/>
                        </a:rPr>
                        <a:t>セルパーカチニブ、カボザンチニブ投与後</a:t>
                      </a:r>
                    </a:p>
                    <a:p>
                      <a:pPr marL="0" algn="ctr" defTabSz="914400" rtl="0" eaLnBrk="1" fontAlgn="b" latinLnBrk="0" hangingPunct="1">
                        <a:lnSpc>
                          <a:spcPct val="100000"/>
                        </a:lnSpc>
                      </a:pPr>
                      <a:r>
                        <a:rPr lang="ja-JP" sz="1600" u="none" strike="noStrike" dirty="0">
                          <a:solidFill>
                            <a:schemeClr val="tx1"/>
                          </a:solidFill>
                          <a:latin typeface="+mn-lt"/>
                          <a:ea typeface="MS Mincho"/>
                          <a:cs typeface="+mn-cs"/>
                        </a:rPr>
                        <a:t>不特定RET阻害剤の投与後</a:t>
                      </a:r>
                    </a:p>
                  </a:txBody>
                  <a:tcPr marT="18000" marB="18000" anchor="b"/>
                </a:tc>
                <a:extLst>
                  <a:ext uri="{0D108BD9-81ED-4DB2-BD59-A6C34878D82A}">
                    <a16:rowId xmlns:a16="http://schemas.microsoft.com/office/drawing/2014/main" val="2472939772"/>
                  </a:ext>
                </a:extLst>
              </a:tr>
            </a:tbl>
          </a:graphicData>
        </a:graphic>
      </p:graphicFrame>
    </p:spTree>
    <p:extLst>
      <p:ext uri="{BB962C8B-B14F-4D97-AF65-F5344CB8AC3E}">
        <p14:creationId xmlns:p14="http://schemas.microsoft.com/office/powerpoint/2010/main" val="9899712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PL02.07：大気汚染に起因する肺がん死の世界的変</a:t>
            </a:r>
            <a:r>
              <a:rPr lang="ja-JP" dirty="0" smtClean="0"/>
              <a:t>動</a:t>
            </a:r>
            <a:r>
              <a:rPr lang="en-GB" altLang="ja-JP" dirty="0" smtClean="0"/>
              <a:t> </a:t>
            </a:r>
            <a:r>
              <a:rPr lang="ja-JP" dirty="0" smtClean="0"/>
              <a:t>– </a:t>
            </a:r>
            <a:r>
              <a:rPr lang="ja-JP" dirty="0"/>
              <a:t>Berg CD、他</a:t>
            </a:r>
          </a:p>
        </p:txBody>
      </p:sp>
      <p:sp>
        <p:nvSpPr>
          <p:cNvPr id="3" name="Content Placeholder 2"/>
          <p:cNvSpPr>
            <a:spLocks noGrp="1"/>
          </p:cNvSpPr>
          <p:nvPr>
            <p:ph idx="1"/>
          </p:nvPr>
        </p:nvSpPr>
        <p:spPr/>
        <p:txBody>
          <a:bodyPr/>
          <a:lstStyle/>
          <a:p>
            <a:r>
              <a:rPr lang="ja-JP" b="1"/>
              <a:t>治験の目的</a:t>
            </a:r>
          </a:p>
          <a:p>
            <a:pPr lvl="1"/>
            <a:r>
              <a:rPr lang="ja-JP"/>
              <a:t>世界中の大気汚染が肺がん患者に与える影響を評価し、認識を高める</a:t>
            </a:r>
          </a:p>
          <a:p>
            <a:pPr>
              <a:spcBef>
                <a:spcPts val="1800"/>
              </a:spcBef>
            </a:pPr>
            <a:r>
              <a:rPr lang="ja-JP" b="1"/>
              <a:t>方法</a:t>
            </a:r>
          </a:p>
          <a:p>
            <a:pPr lvl="1"/>
            <a:r>
              <a:rPr lang="ja-JP"/>
              <a:t>世界の疾病負担（GBD）研究が、世界中の肺がん死亡者数を推定するとともに、衛星および地表の測定値を用いて粒子状物質（2.5ミクロン以下のPM）の暴露量を推定</a:t>
            </a:r>
          </a:p>
          <a:p>
            <a:pPr lvl="1"/>
            <a:r>
              <a:rPr lang="ja-JP"/>
              <a:t>環境大気汚染、家庭内大気汚染、副流煙曝露、能動喫煙を用いてリスク推定値を決定し、それを曝露推定値と組み合わせて人口寄与割合を算出</a:t>
            </a:r>
          </a:p>
        </p:txBody>
      </p:sp>
      <p:sp>
        <p:nvSpPr>
          <p:cNvPr id="5" name="Text Placeholder 4"/>
          <p:cNvSpPr>
            <a:spLocks noGrp="1"/>
          </p:cNvSpPr>
          <p:nvPr>
            <p:ph type="body" sz="quarter" idx="11"/>
          </p:nvPr>
        </p:nvSpPr>
        <p:spPr/>
        <p:txBody>
          <a:bodyPr/>
          <a:lstStyle/>
          <a:p>
            <a:r>
              <a:rPr lang="ja-JP"/>
              <a:t>Berg CD、他J Thorac Oncol 2021年16（補遺）：抄録番号 PL02.07</a:t>
            </a:r>
          </a:p>
        </p:txBody>
      </p:sp>
    </p:spTree>
    <p:extLst>
      <p:ext uri="{BB962C8B-B14F-4D97-AF65-F5344CB8AC3E}">
        <p14:creationId xmlns:p14="http://schemas.microsoft.com/office/powerpoint/2010/main" val="4158681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PL02.07：大気汚染に起因する肺がん死の世界的変</a:t>
            </a:r>
            <a:r>
              <a:rPr lang="ja-JP" dirty="0" smtClean="0"/>
              <a:t>動</a:t>
            </a:r>
            <a:r>
              <a:rPr lang="en-GB" altLang="ja-JP" dirty="0" smtClean="0"/>
              <a:t> </a:t>
            </a:r>
            <a:r>
              <a:rPr lang="ja-JP" dirty="0" smtClean="0"/>
              <a:t>– </a:t>
            </a:r>
            <a:r>
              <a:rPr lang="ja-JP" dirty="0"/>
              <a:t>Berg CD、他</a:t>
            </a:r>
          </a:p>
        </p:txBody>
      </p:sp>
      <p:sp>
        <p:nvSpPr>
          <p:cNvPr id="3" name="Content Placeholder 2"/>
          <p:cNvSpPr>
            <a:spLocks noGrp="1"/>
          </p:cNvSpPr>
          <p:nvPr>
            <p:ph idx="1"/>
          </p:nvPr>
        </p:nvSpPr>
        <p:spPr/>
        <p:txBody>
          <a:bodyPr/>
          <a:lstStyle/>
          <a:p>
            <a:r>
              <a:rPr lang="ja-JP" b="1" dirty="0"/>
              <a:t>主要な結果</a:t>
            </a:r>
          </a:p>
          <a:p>
            <a:pPr lvl="1"/>
            <a:r>
              <a:rPr lang="ja-JP" dirty="0"/>
              <a:t>大気汚染の原因は、輸送機関、屋内での加熱調理、エネルギー源など</a:t>
            </a:r>
          </a:p>
          <a:p>
            <a:pPr>
              <a:spcBef>
                <a:spcPts val="27000"/>
              </a:spcBef>
            </a:pPr>
            <a:r>
              <a:rPr lang="ja-JP" b="1" dirty="0"/>
              <a:t>結論</a:t>
            </a:r>
          </a:p>
          <a:p>
            <a:pPr lvl="1"/>
            <a:r>
              <a:rPr lang="ja-JP" dirty="0"/>
              <a:t>大気汚染と喫煙は肺がんの重要な原因であり、世界の肺がん死亡者数の14%は大気汚染に起因すると考えられます</a:t>
            </a:r>
          </a:p>
        </p:txBody>
      </p:sp>
      <p:sp>
        <p:nvSpPr>
          <p:cNvPr id="5" name="Text Placeholder 4"/>
          <p:cNvSpPr>
            <a:spLocks noGrp="1"/>
          </p:cNvSpPr>
          <p:nvPr>
            <p:ph type="body" sz="quarter" idx="11"/>
          </p:nvPr>
        </p:nvSpPr>
        <p:spPr/>
        <p:txBody>
          <a:bodyPr/>
          <a:lstStyle/>
          <a:p>
            <a:r>
              <a:rPr lang="ja-JP"/>
              <a:t>Berg CD、他J Thorac Oncol 2021年16（補遺）：抄録番号 PL02.07</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1417078167"/>
              </p:ext>
            </p:extLst>
          </p:nvPr>
        </p:nvGraphicFramePr>
        <p:xfrm>
          <a:off x="626787" y="2068883"/>
          <a:ext cx="10947262" cy="3187200"/>
        </p:xfrm>
        <a:graphic>
          <a:graphicData uri="http://schemas.openxmlformats.org/drawingml/2006/table">
            <a:tbl>
              <a:tblPr>
                <a:tableStyleId>{BC89EF96-8CEA-46FF-86C4-4CE0E7609802}</a:tableStyleId>
              </a:tblPr>
              <a:tblGrid>
                <a:gridCol w="2852876">
                  <a:extLst>
                    <a:ext uri="{9D8B030D-6E8A-4147-A177-3AD203B41FA5}">
                      <a16:colId xmlns:a16="http://schemas.microsoft.com/office/drawing/2014/main" val="571746565"/>
                    </a:ext>
                  </a:extLst>
                </a:gridCol>
                <a:gridCol w="958241">
                  <a:extLst>
                    <a:ext uri="{9D8B030D-6E8A-4147-A177-3AD203B41FA5}">
                      <a16:colId xmlns:a16="http://schemas.microsoft.com/office/drawing/2014/main" val="3673068908"/>
                    </a:ext>
                  </a:extLst>
                </a:gridCol>
                <a:gridCol w="2960877">
                  <a:extLst>
                    <a:ext uri="{9D8B030D-6E8A-4147-A177-3AD203B41FA5}">
                      <a16:colId xmlns:a16="http://schemas.microsoft.com/office/drawing/2014/main" val="1489671829"/>
                    </a:ext>
                  </a:extLst>
                </a:gridCol>
                <a:gridCol w="1231652">
                  <a:extLst>
                    <a:ext uri="{9D8B030D-6E8A-4147-A177-3AD203B41FA5}">
                      <a16:colId xmlns:a16="http://schemas.microsoft.com/office/drawing/2014/main" val="1544858160"/>
                    </a:ext>
                  </a:extLst>
                </a:gridCol>
                <a:gridCol w="1302707">
                  <a:extLst>
                    <a:ext uri="{9D8B030D-6E8A-4147-A177-3AD203B41FA5}">
                      <a16:colId xmlns:a16="http://schemas.microsoft.com/office/drawing/2014/main" val="1308183474"/>
                    </a:ext>
                  </a:extLst>
                </a:gridCol>
                <a:gridCol w="1640909">
                  <a:extLst>
                    <a:ext uri="{9D8B030D-6E8A-4147-A177-3AD203B41FA5}">
                      <a16:colId xmlns:a16="http://schemas.microsoft.com/office/drawing/2014/main" val="1049178961"/>
                    </a:ext>
                  </a:extLst>
                </a:gridCol>
              </a:tblGrid>
              <a:tr h="28509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b="1" u="none" strike="noStrike" baseline="0">
                          <a:solidFill>
                            <a:schemeClr val="tx2"/>
                          </a:solidFill>
                          <a:latin typeface="+mn-lt"/>
                          <a:ea typeface="MS Mincho"/>
                          <a:cs typeface="+mn-cs"/>
                        </a:rPr>
                        <a:t>2019年に選択された国</a:t>
                      </a:r>
                    </a:p>
                  </a:txBody>
                  <a:tcPr marT="46800" marB="468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a:solidFill>
                            <a:schemeClr val="tx2"/>
                          </a:solidFill>
                          <a:latin typeface="+mn-lt"/>
                          <a:ea typeface="MS Mincho"/>
                          <a:cs typeface="+mn-cs"/>
                        </a:rPr>
                        <a:t>ランク</a:t>
                      </a:r>
                    </a:p>
                  </a:txBody>
                  <a:tcPr marT="46800" marB="46800" anchor="b">
                    <a:solidFill>
                      <a:schemeClr val="accent1"/>
                    </a:solidFill>
                  </a:tcPr>
                </a:tc>
                <a:tc>
                  <a:txBody>
                    <a:bodyPr/>
                    <a:lstStyle/>
                    <a:p>
                      <a:pPr marL="0" algn="ctr" defTabSz="914400" rtl="0" eaLnBrk="1" fontAlgn="b" latinLnBrk="0" hangingPunct="1">
                        <a:lnSpc>
                          <a:spcPct val="100000"/>
                        </a:lnSpc>
                      </a:pPr>
                      <a:r>
                        <a:rPr lang="ja-JP" sz="1600" b="1" u="none" strike="noStrike">
                          <a:solidFill>
                            <a:schemeClr val="tx2"/>
                          </a:solidFill>
                          <a:latin typeface="+mn-lt"/>
                          <a:ea typeface="MS Mincho"/>
                          <a:cs typeface="+mn-cs"/>
                        </a:rPr>
                        <a:t>起因</a:t>
                      </a:r>
                      <a:r>
                        <a:rPr lang="ja-JP" sz="1600" b="1" u="none" strike="noStrike" baseline="0">
                          <a:solidFill>
                            <a:schemeClr val="tx2"/>
                          </a:solidFill>
                          <a:latin typeface="+mn-lt"/>
                          <a:ea typeface="MS Mincho"/>
                          <a:cs typeface="+mn-cs"/>
                        </a:rPr>
                        <a:t>死亡数/50〜59歳の100,000人（不確実性区間）</a:t>
                      </a:r>
                    </a:p>
                  </a:txBody>
                  <a:tcPr marT="46800" marB="46800" anchor="b">
                    <a:solidFill>
                      <a:schemeClr val="accent1"/>
                    </a:solidFill>
                  </a:tcPr>
                </a:tc>
                <a:tc>
                  <a:txBody>
                    <a:bodyPr/>
                    <a:lstStyle/>
                    <a:p>
                      <a:pPr marL="0" algn="ctr" defTabSz="914400" rtl="0" eaLnBrk="1" fontAlgn="b" latinLnBrk="0" hangingPunct="1">
                        <a:lnSpc>
                          <a:spcPct val="100000"/>
                        </a:lnSpc>
                      </a:pPr>
                      <a:r>
                        <a:rPr lang="ja-JP" sz="1600" b="1" u="none" strike="noStrike">
                          <a:solidFill>
                            <a:schemeClr val="tx2"/>
                          </a:solidFill>
                          <a:latin typeface="+mn-lt"/>
                          <a:ea typeface="MS Mincho"/>
                          <a:cs typeface="+mn-cs"/>
                        </a:rPr>
                        <a:t>成人の喫煙、%</a:t>
                      </a:r>
                    </a:p>
                  </a:txBody>
                  <a:tcPr marT="46800" marB="46800" anchor="b">
                    <a:solidFill>
                      <a:schemeClr val="accent1"/>
                    </a:solidFill>
                  </a:tcPr>
                </a:tc>
                <a:tc>
                  <a:txBody>
                    <a:bodyPr/>
                    <a:lstStyle/>
                    <a:p>
                      <a:pPr marL="0" algn="ctr" defTabSz="914400" rtl="0" eaLnBrk="1" fontAlgn="b" latinLnBrk="0" hangingPunct="1">
                        <a:lnSpc>
                          <a:spcPct val="100000"/>
                        </a:lnSpc>
                      </a:pPr>
                      <a:r>
                        <a:rPr lang="ja-JP" sz="1600" b="1" u="none" strike="noStrike">
                          <a:solidFill>
                            <a:schemeClr val="tx2"/>
                          </a:solidFill>
                          <a:latin typeface="+mn-lt"/>
                          <a:ea typeface="MS Mincho"/>
                          <a:cs typeface="+mn-cs"/>
                        </a:rPr>
                        <a:t>PM</a:t>
                      </a:r>
                      <a:r>
                        <a:rPr lang="ja-JP" sz="1600" b="1" u="none" strike="noStrike" baseline="0">
                          <a:solidFill>
                            <a:schemeClr val="tx2"/>
                          </a:solidFill>
                          <a:latin typeface="+mn-lt"/>
                          <a:ea typeface="MS Mincho"/>
                          <a:cs typeface="+mn-cs"/>
                        </a:rPr>
                        <a:t> 2.5μm、μg/ m</a:t>
                      </a:r>
                      <a:r>
                        <a:rPr lang="ja-JP" sz="1600" b="1" u="none" strike="noStrike" baseline="30000">
                          <a:solidFill>
                            <a:schemeClr val="tx2"/>
                          </a:solidFill>
                          <a:latin typeface="+mn-lt"/>
                          <a:ea typeface="MS Mincho"/>
                          <a:cs typeface="+mn-cs"/>
                        </a:rPr>
                        <a:t>3</a:t>
                      </a:r>
                    </a:p>
                  </a:txBody>
                  <a:tcPr marT="46800" marB="46800" anchor="b">
                    <a:solidFill>
                      <a:schemeClr val="accent1"/>
                    </a:solidFill>
                  </a:tcPr>
                </a:tc>
                <a:tc>
                  <a:txBody>
                    <a:bodyPr/>
                    <a:lstStyle/>
                    <a:p>
                      <a:pPr marL="0" algn="ctr" defTabSz="914400" rtl="0" eaLnBrk="1" fontAlgn="b" latinLnBrk="0" hangingPunct="1">
                        <a:lnSpc>
                          <a:spcPct val="100000"/>
                        </a:lnSpc>
                      </a:pPr>
                      <a:r>
                        <a:rPr lang="ja-JP" sz="1600" b="1" u="none" strike="noStrike">
                          <a:solidFill>
                            <a:schemeClr val="tx2"/>
                          </a:solidFill>
                          <a:latin typeface="+mn-lt"/>
                          <a:ea typeface="MS Mincho"/>
                          <a:cs typeface="+mn-cs"/>
                        </a:rPr>
                        <a:t>石炭からのエネルギーの割合、%</a:t>
                      </a:r>
                    </a:p>
                  </a:txBody>
                  <a:tcPr marT="46800" marB="468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セルビア</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36.88（25.04、</a:t>
                      </a:r>
                      <a:r>
                        <a:rPr lang="ja-JP" sz="1600" u="none" strike="noStrike" baseline="0">
                          <a:solidFill>
                            <a:schemeClr val="tx1"/>
                          </a:solidFill>
                          <a:latin typeface="+mn-lt"/>
                          <a:ea typeface="MS Mincho"/>
                          <a:cs typeface="+mn-cs"/>
                        </a:rPr>
                        <a:t>51.61）</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41.7</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24.3</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70</a:t>
                      </a:r>
                    </a:p>
                  </a:txBody>
                  <a:tcPr marT="46800" marB="46800" anchor="b"/>
                </a:tc>
                <a:extLst>
                  <a:ext uri="{0D108BD9-81ED-4DB2-BD59-A6C34878D82A}">
                    <a16:rowId xmlns:a16="http://schemas.microsoft.com/office/drawing/2014/main" val="2424677344"/>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ポーランド</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5</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27.97（19.74、38.30）</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28.0</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16.9</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74</a:t>
                      </a:r>
                    </a:p>
                  </a:txBody>
                  <a:tcPr marT="46800" marB="46800" anchor="b"/>
                </a:tc>
                <a:extLst>
                  <a:ext uri="{0D108BD9-81ED-4DB2-BD59-A6C34878D82A}">
                    <a16:rowId xmlns:a16="http://schemas.microsoft.com/office/drawing/2014/main" val="1872112737"/>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中国</a:t>
                      </a:r>
                    </a:p>
                  </a:txBody>
                  <a:tcPr marT="46800" marB="4680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8</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24.63（17.89、</a:t>
                      </a:r>
                      <a:r>
                        <a:rPr lang="ja-JP" sz="1600" u="none" strike="noStrike" baseline="0">
                          <a:solidFill>
                            <a:schemeClr val="tx1"/>
                          </a:solidFill>
                          <a:latin typeface="+mn-lt"/>
                          <a:ea typeface="MS Mincho"/>
                          <a:cs typeface="+mn-cs"/>
                        </a:rPr>
                        <a:t>32.95）</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24.7</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34.7</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65</a:t>
                      </a:r>
                    </a:p>
                  </a:txBody>
                  <a:tcPr marT="46800" marB="46800" anchor="b"/>
                </a:tc>
                <a:extLst>
                  <a:ext uri="{0D108BD9-81ED-4DB2-BD59-A6C34878D82A}">
                    <a16:rowId xmlns:a16="http://schemas.microsoft.com/office/drawing/2014/main" val="1902858133"/>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モンゴル</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13</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19.71（12.78、29.14）</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26.5</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46.4</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80</a:t>
                      </a:r>
                    </a:p>
                  </a:txBody>
                  <a:tcPr marT="46800" marB="46800" anchor="b"/>
                </a:tc>
                <a:extLst>
                  <a:ext uri="{0D108BD9-81ED-4DB2-BD59-A6C34878D82A}">
                    <a16:rowId xmlns:a16="http://schemas.microsoft.com/office/drawing/2014/main" val="2907383649"/>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トルコ</a:t>
                      </a:r>
                    </a:p>
                  </a:txBody>
                  <a:tcPr marT="46800" marB="4680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15</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19.20（12.93、27.08）</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26.0</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18.7</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35</a:t>
                      </a:r>
                    </a:p>
                  </a:txBody>
                  <a:tcPr marT="46800" marB="46800" anchor="b"/>
                </a:tc>
                <a:extLst>
                  <a:ext uri="{0D108BD9-81ED-4DB2-BD59-A6C34878D82A}">
                    <a16:rowId xmlns:a16="http://schemas.microsoft.com/office/drawing/2014/main" val="520196233"/>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インド</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81</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6.88（4.90、8.89）</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11.1</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51.9</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57</a:t>
                      </a:r>
                    </a:p>
                  </a:txBody>
                  <a:tcPr marT="46800" marB="46800" anchor="b"/>
                </a:tc>
                <a:extLst>
                  <a:ext uri="{0D108BD9-81ED-4DB2-BD59-A6C34878D82A}">
                    <a16:rowId xmlns:a16="http://schemas.microsoft.com/office/drawing/2014/main" val="2978080131"/>
                  </a:ext>
                </a:extLst>
              </a:tr>
              <a:tr h="247487">
                <a:tc>
                  <a:txBody>
                    <a:bodyPr/>
                    <a:lstStyle/>
                    <a:p>
                      <a:pPr marL="0" algn="l" defTabSz="914400" rtl="0" eaLnBrk="1" fontAlgn="b" latinLnBrk="0" hangingPunct="1">
                        <a:lnSpc>
                          <a:spcPct val="100000"/>
                        </a:lnSpc>
                      </a:pPr>
                      <a:r>
                        <a:rPr lang="ja-JP" sz="1600" u="none" strike="noStrike" baseline="0">
                          <a:solidFill>
                            <a:schemeClr val="tx1"/>
                          </a:solidFill>
                          <a:latin typeface="+mn-lt"/>
                          <a:ea typeface="MS Mincho"/>
                          <a:cs typeface="+mn-cs"/>
                        </a:rPr>
                        <a:t>アメリカ</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176</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3.91（1.89、6.58）</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17.3</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9.6</a:t>
                      </a:r>
                    </a:p>
                  </a:txBody>
                  <a:tcPr marT="46800" marB="468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19</a:t>
                      </a:r>
                    </a:p>
                  </a:txBody>
                  <a:tcPr marT="46800" marB="46800" anchor="b"/>
                </a:tc>
                <a:extLst>
                  <a:ext uri="{0D108BD9-81ED-4DB2-BD59-A6C34878D82A}">
                    <a16:rowId xmlns:a16="http://schemas.microsoft.com/office/drawing/2014/main" val="3969640594"/>
                  </a:ext>
                </a:extLst>
              </a:tr>
            </a:tbl>
          </a:graphicData>
        </a:graphic>
      </p:graphicFrame>
    </p:spTree>
    <p:extLst>
      <p:ext uri="{BB962C8B-B14F-4D97-AF65-F5344CB8AC3E}">
        <p14:creationId xmlns:p14="http://schemas.microsoft.com/office/powerpoint/2010/main" val="26331930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ja-JP" dirty="0"/>
              <a:t>早期および局所進行性NSCL</a:t>
            </a:r>
            <a:r>
              <a:rPr lang="ja-JP" dirty="0" smtClean="0"/>
              <a:t>C</a:t>
            </a:r>
            <a:r>
              <a:rPr lang="en-GB" altLang="ja-JP" dirty="0" smtClean="0"/>
              <a:t/>
            </a:r>
            <a:br>
              <a:rPr lang="en-GB" altLang="ja-JP" dirty="0" smtClean="0"/>
            </a:br>
            <a:r>
              <a:rPr lang="ja-JP" dirty="0" smtClean="0"/>
              <a:t>－</a:t>
            </a:r>
            <a:r>
              <a:rPr lang="ja-JP" dirty="0"/>
              <a:t>ステージI、II、III</a:t>
            </a:r>
          </a:p>
        </p:txBody>
      </p:sp>
    </p:spTree>
    <p:extLst>
      <p:ext uri="{BB962C8B-B14F-4D97-AF65-F5344CB8AC3E}">
        <p14:creationId xmlns:p14="http://schemas.microsoft.com/office/powerpoint/2010/main" val="3263618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a:t>PL02.05：IMpower010試験：アテゾリズマブの補助療法前の治療の種類と範囲による、ステージIB-IIIAのNSCLC患者の特性評価 – Altorki N、他</a:t>
            </a:r>
          </a:p>
        </p:txBody>
      </p:sp>
      <p:sp>
        <p:nvSpPr>
          <p:cNvPr id="3" name="Content Placeholder 2"/>
          <p:cNvSpPr>
            <a:spLocks noGrp="1"/>
          </p:cNvSpPr>
          <p:nvPr>
            <p:ph idx="1"/>
          </p:nvPr>
        </p:nvSpPr>
        <p:spPr/>
        <p:txBody>
          <a:bodyPr/>
          <a:lstStyle/>
          <a:p>
            <a:r>
              <a:rPr lang="ja-JP" b="1"/>
              <a:t>治験の目的</a:t>
            </a:r>
          </a:p>
          <a:p>
            <a:pPr lvl="1"/>
            <a:r>
              <a:rPr lang="ja-JP"/>
              <a:t>IMpower010試験においてアテゾリズマブの補助療法を受けた早期切除NSCLC患者の転帰に対する前治療の影響を評価する</a:t>
            </a:r>
          </a:p>
        </p:txBody>
      </p:sp>
      <p:sp>
        <p:nvSpPr>
          <p:cNvPr id="5" name="Text Placeholder 4"/>
          <p:cNvSpPr>
            <a:spLocks noGrp="1"/>
          </p:cNvSpPr>
          <p:nvPr>
            <p:ph type="body" sz="quarter" idx="11"/>
          </p:nvPr>
        </p:nvSpPr>
        <p:spPr/>
        <p:txBody>
          <a:bodyPr/>
          <a:lstStyle/>
          <a:p>
            <a:r>
              <a:rPr lang="ja-JP"/>
              <a:t>Altorki N、他J Thorac Oncol 2021年16（補遺）：抄録番号 PL02.05</a:t>
            </a:r>
          </a:p>
        </p:txBody>
      </p:sp>
      <p:sp>
        <p:nvSpPr>
          <p:cNvPr id="31" name="Oval 14"/>
          <p:cNvSpPr>
            <a:spLocks noChangeArrowheads="1"/>
          </p:cNvSpPr>
          <p:nvPr/>
        </p:nvSpPr>
        <p:spPr bwMode="auto">
          <a:xfrm>
            <a:off x="7688590" y="3500902"/>
            <a:ext cx="583595" cy="584200"/>
          </a:xfrm>
          <a:prstGeom prst="ellipse">
            <a:avLst/>
          </a:prstGeom>
          <a:noFill/>
          <a:ln w="38100">
            <a:solidFill>
              <a:schemeClr val="bg1"/>
            </a:solidFill>
            <a:round/>
            <a:headEnd/>
            <a:tailEnd/>
          </a:ln>
        </p:spPr>
        <p:txBody>
          <a:bodyPr wrap="none" anchor="ctr"/>
          <a:lstStyle/>
          <a:p>
            <a:pPr algn="ctr"/>
            <a:r>
              <a:rPr lang="ja-JP" sz="1600" b="1">
                <a:solidFill>
                  <a:srgbClr val="002850"/>
                </a:solidFill>
                <a:ea typeface="SimSun" pitchFamily="2" charset="-122"/>
              </a:rPr>
              <a:t>R</a:t>
            </a:r>
          </a:p>
          <a:p>
            <a:pPr algn="ctr"/>
            <a:r>
              <a:rPr lang="ja-JP" sz="1600" b="1">
                <a:solidFill>
                  <a:srgbClr val="002850"/>
                </a:solidFill>
                <a:ea typeface="SimSun" pitchFamily="2" charset="-122"/>
              </a:rPr>
              <a:t>1:1</a:t>
            </a:r>
          </a:p>
        </p:txBody>
      </p:sp>
      <p:cxnSp>
        <p:nvCxnSpPr>
          <p:cNvPr id="32" name="AutoShape 15"/>
          <p:cNvCxnSpPr>
            <a:cxnSpLocks noChangeShapeType="1"/>
            <a:stCxn id="31" idx="0"/>
            <a:endCxn id="38" idx="1"/>
          </p:cNvCxnSpPr>
          <p:nvPr/>
        </p:nvCxnSpPr>
        <p:spPr bwMode="auto">
          <a:xfrm rot="5400000" flipH="1" flipV="1">
            <a:off x="7800201" y="2831013"/>
            <a:ext cx="850077" cy="489702"/>
          </a:xfrm>
          <a:prstGeom prst="bentConnector2">
            <a:avLst/>
          </a:prstGeom>
          <a:noFill/>
          <a:ln w="38100">
            <a:solidFill>
              <a:schemeClr val="bg1"/>
            </a:solidFill>
            <a:miter lim="800000"/>
            <a:headEnd/>
            <a:tailEnd type="triangle" w="med" len="med"/>
          </a:ln>
        </p:spPr>
      </p:cxnSp>
      <p:cxnSp>
        <p:nvCxnSpPr>
          <p:cNvPr id="33" name="AutoShape 16"/>
          <p:cNvCxnSpPr>
            <a:cxnSpLocks noChangeShapeType="1"/>
            <a:stCxn id="31" idx="4"/>
            <a:endCxn id="37" idx="1"/>
          </p:cNvCxnSpPr>
          <p:nvPr/>
        </p:nvCxnSpPr>
        <p:spPr bwMode="auto">
          <a:xfrm rot="16200000" flipH="1">
            <a:off x="7848910" y="4216579"/>
            <a:ext cx="791977" cy="529021"/>
          </a:xfrm>
          <a:prstGeom prst="bentConnector2">
            <a:avLst/>
          </a:prstGeom>
          <a:noFill/>
          <a:ln w="38100">
            <a:solidFill>
              <a:schemeClr val="bg1"/>
            </a:solidFill>
            <a:miter lim="800000"/>
            <a:headEnd/>
            <a:tailEnd type="triangle" w="med" len="med"/>
          </a:ln>
        </p:spPr>
      </p:cxnSp>
      <p:sp>
        <p:nvSpPr>
          <p:cNvPr id="34" name="Content Placeholder 26"/>
          <p:cNvSpPr txBox="1">
            <a:spLocks/>
          </p:cNvSpPr>
          <p:nvPr/>
        </p:nvSpPr>
        <p:spPr bwMode="auto">
          <a:xfrm>
            <a:off x="8443087" y="3073640"/>
            <a:ext cx="3471117" cy="892175"/>
          </a:xfrm>
          <a:prstGeom prst="rect">
            <a:avLst/>
          </a:prstGeom>
          <a:noFill/>
          <a:ln w="9525">
            <a:noFill/>
            <a:miter lim="800000"/>
            <a:headEnd/>
            <a:tailEnd/>
          </a:ln>
        </p:spPr>
        <p:txBody>
          <a:bodyPr/>
          <a:lstStyle/>
          <a:p>
            <a:pPr marL="190500" indent="-190500">
              <a:spcBef>
                <a:spcPts val="0"/>
              </a:spcBef>
              <a:spcAft>
                <a:spcPts val="400"/>
              </a:spcAft>
              <a:defRPr/>
            </a:pPr>
            <a:r>
              <a:rPr lang="ja-JP" sz="1400" b="1">
                <a:solidFill>
                  <a:srgbClr val="363636"/>
                </a:solidFill>
                <a:latin typeface="Arial"/>
                <a:ea typeface="MS Mincho"/>
              </a:rPr>
              <a:t>層別化</a:t>
            </a:r>
          </a:p>
          <a:p>
            <a:pPr marL="203200" indent="-203200">
              <a:spcBef>
                <a:spcPts val="0"/>
              </a:spcBef>
              <a:spcAft>
                <a:spcPts val="400"/>
              </a:spcAft>
              <a:buFont typeface="Arial" pitchFamily="34" charset="0"/>
              <a:buChar char="•"/>
              <a:defRPr/>
            </a:pPr>
            <a:r>
              <a:rPr lang="ja-JP" sz="1400">
                <a:solidFill>
                  <a:schemeClr val="tx1"/>
                </a:solidFill>
              </a:rPr>
              <a:t>性別</a:t>
            </a:r>
          </a:p>
          <a:p>
            <a:pPr marL="203200" indent="-203200">
              <a:spcBef>
                <a:spcPts val="0"/>
              </a:spcBef>
              <a:spcAft>
                <a:spcPts val="400"/>
              </a:spcAft>
              <a:buFont typeface="Arial" pitchFamily="34" charset="0"/>
              <a:buChar char="•"/>
              <a:defRPr/>
            </a:pPr>
            <a:r>
              <a:rPr lang="ja-JP" sz="1400">
                <a:solidFill>
                  <a:schemeClr val="tx1"/>
                </a:solidFill>
              </a:rPr>
              <a:t>ステージ (IB 対 II 対 IIIA)</a:t>
            </a:r>
          </a:p>
          <a:p>
            <a:pPr marL="203200" indent="-203200">
              <a:spcBef>
                <a:spcPts val="0"/>
              </a:spcBef>
              <a:spcAft>
                <a:spcPts val="400"/>
              </a:spcAft>
              <a:buFont typeface="Arial" pitchFamily="34" charset="0"/>
              <a:buChar char="•"/>
              <a:defRPr/>
            </a:pPr>
            <a:r>
              <a:rPr lang="ja-JP" sz="1400">
                <a:solidFill>
                  <a:schemeClr val="tx1"/>
                </a:solidFill>
              </a:rPr>
              <a:t>組織像</a:t>
            </a:r>
          </a:p>
          <a:p>
            <a:pPr marL="203200" indent="-203200">
              <a:spcBef>
                <a:spcPts val="0"/>
              </a:spcBef>
              <a:spcAft>
                <a:spcPts val="400"/>
              </a:spcAft>
              <a:buFont typeface="Arial" pitchFamily="34" charset="0"/>
              <a:buChar char="•"/>
              <a:defRPr/>
            </a:pPr>
            <a:r>
              <a:rPr lang="ja-JP" sz="1400">
                <a:solidFill>
                  <a:schemeClr val="tx1"/>
                </a:solidFill>
              </a:rPr>
              <a:t>PD-L1ステータス</a:t>
            </a:r>
            <a:r>
              <a:rPr lang="ja-JP" sz="1400" baseline="30000">
                <a:solidFill>
                  <a:schemeClr val="tx1"/>
                </a:solidFill>
              </a:rPr>
              <a:t>a</a:t>
            </a:r>
          </a:p>
        </p:txBody>
      </p:sp>
      <p:cxnSp>
        <p:nvCxnSpPr>
          <p:cNvPr id="35" name="AutoShape 19"/>
          <p:cNvCxnSpPr>
            <a:cxnSpLocks noChangeShapeType="1"/>
            <a:stCxn id="36" idx="3"/>
            <a:endCxn id="31" idx="2"/>
          </p:cNvCxnSpPr>
          <p:nvPr/>
        </p:nvCxnSpPr>
        <p:spPr bwMode="auto">
          <a:xfrm flipV="1">
            <a:off x="3845229" y="3793002"/>
            <a:ext cx="3843361" cy="1"/>
          </a:xfrm>
          <a:prstGeom prst="straightConnector1">
            <a:avLst/>
          </a:prstGeom>
          <a:noFill/>
          <a:ln w="38100">
            <a:solidFill>
              <a:schemeClr val="bg1"/>
            </a:solidFill>
            <a:round/>
            <a:headEnd type="none" w="med" len="med"/>
            <a:tailEnd type="none" w="med" len="med"/>
          </a:ln>
        </p:spPr>
      </p:cxnSp>
      <p:sp>
        <p:nvSpPr>
          <p:cNvPr id="36" name="AutoShape 9"/>
          <p:cNvSpPr>
            <a:spLocks noChangeArrowheads="1"/>
          </p:cNvSpPr>
          <p:nvPr/>
        </p:nvSpPr>
        <p:spPr bwMode="auto">
          <a:xfrm>
            <a:off x="277796" y="2945753"/>
            <a:ext cx="3567433" cy="1694499"/>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dirty="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ステージIB（≥4cm）–IIIA NSCLC</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完全に切除</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ECOG PS 0–1</a:t>
            </a:r>
          </a:p>
          <a:p>
            <a:pPr defTabSz="892175" eaLnBrk="0" hangingPunct="0">
              <a:spcAft>
                <a:spcPct val="30000"/>
              </a:spcAft>
            </a:pPr>
            <a:r>
              <a:rPr lang="ja-JP" sz="1600" dirty="0">
                <a:solidFill>
                  <a:srgbClr val="FFFFFF"/>
                </a:solidFill>
                <a:ea typeface="SimSun" pitchFamily="2" charset="-122"/>
              </a:rPr>
              <a:t>（n=1280）</a:t>
            </a:r>
          </a:p>
        </p:txBody>
      </p:sp>
      <p:sp>
        <p:nvSpPr>
          <p:cNvPr id="37" name="AutoShape 12"/>
          <p:cNvSpPr>
            <a:spLocks noChangeArrowheads="1"/>
          </p:cNvSpPr>
          <p:nvPr/>
        </p:nvSpPr>
        <p:spPr bwMode="auto">
          <a:xfrm>
            <a:off x="8509409" y="4426903"/>
            <a:ext cx="3145629" cy="900351"/>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ja-JP">
                <a:solidFill>
                  <a:srgbClr val="FFFFFF"/>
                </a:solidFill>
                <a:ea typeface="SimSun" pitchFamily="2" charset="-122"/>
              </a:rPr>
              <a:t>最高のサポートケア</a:t>
            </a:r>
          </a:p>
          <a:p>
            <a:pPr algn="ctr" defTabSz="892175" eaLnBrk="0" hangingPunct="0"/>
            <a:r>
              <a:rPr lang="ja-JP">
                <a:solidFill>
                  <a:srgbClr val="FFFFFF"/>
                </a:solidFill>
                <a:ea typeface="SimSun" pitchFamily="2" charset="-122"/>
              </a:rPr>
              <a:t>（n=498）</a:t>
            </a:r>
          </a:p>
        </p:txBody>
      </p:sp>
      <p:sp>
        <p:nvSpPr>
          <p:cNvPr id="38" name="AutoShape 8"/>
          <p:cNvSpPr>
            <a:spLocks noChangeArrowheads="1"/>
          </p:cNvSpPr>
          <p:nvPr/>
        </p:nvSpPr>
        <p:spPr bwMode="auto">
          <a:xfrm>
            <a:off x="8470090" y="2200649"/>
            <a:ext cx="3147486" cy="900352"/>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a:solidFill>
                  <a:srgbClr val="FFFFFF"/>
                </a:solidFill>
                <a:ea typeface="SimSun" pitchFamily="2" charset="-122"/>
              </a:rPr>
              <a:t>アテゾリズマブ1200mg q3w（16サイクル）</a:t>
            </a:r>
          </a:p>
          <a:p>
            <a:pPr algn="ctr" defTabSz="892175" eaLnBrk="0" hangingPunct="0"/>
            <a:r>
              <a:rPr lang="ja-JP">
                <a:solidFill>
                  <a:srgbClr val="FFFFFF"/>
                </a:solidFill>
                <a:ea typeface="SimSun" pitchFamily="2" charset="-122"/>
              </a:rPr>
              <a:t>（n=507）</a:t>
            </a:r>
          </a:p>
        </p:txBody>
      </p:sp>
      <p:sp>
        <p:nvSpPr>
          <p:cNvPr id="39" name="AutoShape 9"/>
          <p:cNvSpPr>
            <a:spLocks noChangeArrowheads="1"/>
          </p:cNvSpPr>
          <p:nvPr/>
        </p:nvSpPr>
        <p:spPr bwMode="auto">
          <a:xfrm>
            <a:off x="4129783" y="3229693"/>
            <a:ext cx="3351485" cy="1126619"/>
          </a:xfrm>
          <a:prstGeom prst="roundRect">
            <a:avLst>
              <a:gd name="adj" fmla="val 8208"/>
            </a:avLst>
          </a:prstGeom>
          <a:solidFill>
            <a:schemeClr val="bg2"/>
          </a:solidFill>
          <a:ln w="9525" algn="ctr">
            <a:noFill/>
            <a:round/>
            <a:headEnd/>
            <a:tailEnd/>
          </a:ln>
        </p:spPr>
        <p:txBody>
          <a:bodyPr wrap="square" lIns="90488" tIns="44450" rIns="90488" bIns="44450">
            <a:spAutoFit/>
          </a:bodyPr>
          <a:lstStyle/>
          <a:p>
            <a:pPr algn="ctr" defTabSz="892175" eaLnBrk="0" hangingPunct="0">
              <a:spcAft>
                <a:spcPct val="30000"/>
              </a:spcAft>
            </a:pPr>
            <a:r>
              <a:rPr lang="ja-JP" sz="1600" dirty="0">
                <a:solidFill>
                  <a:srgbClr val="FFFFFF"/>
                </a:solidFill>
                <a:ea typeface="SimSun" pitchFamily="2" charset="-122"/>
              </a:rPr>
              <a:t>シスプラチン+</a:t>
            </a:r>
            <a:br>
              <a:rPr lang="ja-JP" sz="1600" dirty="0">
                <a:solidFill>
                  <a:srgbClr val="FFFFFF"/>
                </a:solidFill>
                <a:ea typeface="SimSun" pitchFamily="2" charset="-122"/>
              </a:rPr>
            </a:br>
            <a:r>
              <a:rPr lang="ja-JP" sz="1600" dirty="0">
                <a:solidFill>
                  <a:srgbClr val="FFFFFF"/>
                </a:solidFill>
                <a:ea typeface="SimSun" pitchFamily="2" charset="-122"/>
              </a:rPr>
              <a:t>ペメトレキセド、ドセタキセル、ゲムシタビンまたはビノレルビン</a:t>
            </a:r>
            <a:br>
              <a:rPr lang="ja-JP" sz="1600" dirty="0">
                <a:solidFill>
                  <a:srgbClr val="FFFFFF"/>
                </a:solidFill>
                <a:ea typeface="SimSun" pitchFamily="2" charset="-122"/>
              </a:rPr>
            </a:br>
            <a:r>
              <a:rPr lang="ja-JP" sz="1600" dirty="0">
                <a:solidFill>
                  <a:srgbClr val="FFFFFF"/>
                </a:solidFill>
                <a:ea typeface="SimSun" pitchFamily="2" charset="-122"/>
              </a:rPr>
              <a:t>（1〜4サイクル）</a:t>
            </a:r>
          </a:p>
        </p:txBody>
      </p:sp>
      <p:sp>
        <p:nvSpPr>
          <p:cNvPr id="40" name="Text Placeholder 3"/>
          <p:cNvSpPr>
            <a:spLocks noGrp="1"/>
          </p:cNvSpPr>
          <p:nvPr>
            <p:ph type="body" sz="quarter" idx="10"/>
          </p:nvPr>
        </p:nvSpPr>
        <p:spPr>
          <a:xfrm>
            <a:off x="304800" y="6233974"/>
            <a:ext cx="5507567" cy="487363"/>
          </a:xfrm>
        </p:spPr>
        <p:txBody>
          <a:bodyPr/>
          <a:lstStyle/>
          <a:p>
            <a:r>
              <a:rPr lang="ja-JP" baseline="30000"/>
              <a:t>a</a:t>
            </a:r>
            <a:r>
              <a:rPr lang="ja-JP"/>
              <a:t>TC2 /3および任意のIC対TC0 / 1およびIC2 / 3対TC0 / 1およびIC0 / 1</a:t>
            </a:r>
          </a:p>
        </p:txBody>
      </p:sp>
      <p:sp>
        <p:nvSpPr>
          <p:cNvPr id="41" name="Rectangle 9"/>
          <p:cNvSpPr txBox="1">
            <a:spLocks noChangeArrowheads="1"/>
          </p:cNvSpPr>
          <p:nvPr/>
        </p:nvSpPr>
        <p:spPr bwMode="auto">
          <a:xfrm>
            <a:off x="1894417" y="5317803"/>
            <a:ext cx="4267200" cy="102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主要評価項目</a:t>
            </a:r>
          </a:p>
          <a:p>
            <a:r>
              <a:rPr lang="ja-JP" sz="1600"/>
              <a:t>DFS（治験責任医師による評価）</a:t>
            </a:r>
          </a:p>
        </p:txBody>
      </p:sp>
      <p:sp>
        <p:nvSpPr>
          <p:cNvPr id="42" name="Content Placeholder 26"/>
          <p:cNvSpPr txBox="1">
            <a:spLocks/>
          </p:cNvSpPr>
          <p:nvPr/>
        </p:nvSpPr>
        <p:spPr>
          <a:xfrm>
            <a:off x="6314017" y="5317803"/>
            <a:ext cx="4267200" cy="102240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副次評価項目</a:t>
            </a:r>
          </a:p>
          <a:p>
            <a:r>
              <a:rPr lang="ja-JP" sz="1600"/>
              <a:t>OS、安全性</a:t>
            </a:r>
          </a:p>
        </p:txBody>
      </p:sp>
    </p:spTree>
    <p:extLst>
      <p:ext uri="{BB962C8B-B14F-4D97-AF65-F5344CB8AC3E}">
        <p14:creationId xmlns:p14="http://schemas.microsoft.com/office/powerpoint/2010/main" val="2288335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 Placeholder 3"/>
          <p:cNvSpPr>
            <a:spLocks noGrp="1"/>
          </p:cNvSpPr>
          <p:nvPr>
            <p:ph type="body" sz="quarter" idx="10"/>
          </p:nvPr>
        </p:nvSpPr>
        <p:spPr>
          <a:xfrm>
            <a:off x="304800" y="6233974"/>
            <a:ext cx="7666495" cy="487363"/>
          </a:xfrm>
        </p:spPr>
        <p:txBody>
          <a:bodyPr/>
          <a:lstStyle/>
          <a:p>
            <a:r>
              <a:rPr lang="ja-JP" sz="1100" dirty="0" smtClean="0"/>
              <a:t>臨床的カットオフ：2021年1月21日。</a:t>
            </a:r>
            <a:r>
              <a:rPr lang="ja-JP" sz="1100" baseline="30000" dirty="0" smtClean="0"/>
              <a:t>a</a:t>
            </a:r>
            <a:r>
              <a:rPr lang="ja-JP" sz="1100" dirty="0" smtClean="0"/>
              <a:t>すべての患者を層別化、その他のすべてのサブグループでは層別化なし</a:t>
            </a:r>
            <a:br>
              <a:rPr lang="ja-JP" sz="1100" dirty="0" smtClean="0"/>
            </a:br>
            <a:r>
              <a:rPr lang="ja-JP" sz="1100" baseline="30000" dirty="0" smtClean="0"/>
              <a:t>b</a:t>
            </a:r>
            <a:r>
              <a:rPr lang="ja-JP" sz="1100" dirty="0" smtClean="0"/>
              <a:t>ITT集団において、DFSは有意性の境界線を越えていない</a:t>
            </a:r>
            <a:r>
              <a:rPr lang="en-GB" altLang="ja-JP" sz="1100" dirty="0" smtClean="0"/>
              <a:t>; </a:t>
            </a:r>
            <a:r>
              <a:rPr lang="ja-JP" sz="1100" baseline="30000" dirty="0" smtClean="0"/>
              <a:t>c</a:t>
            </a:r>
            <a:r>
              <a:rPr lang="ja-JP" sz="1100" dirty="0" smtClean="0"/>
              <a:t>10以下のサブグループは含まれていない</a:t>
            </a:r>
            <a:endParaRPr lang="ja-JP" sz="1100" dirty="0"/>
          </a:p>
        </p:txBody>
      </p:sp>
      <p:sp>
        <p:nvSpPr>
          <p:cNvPr id="214" name="Title 1"/>
          <p:cNvSpPr>
            <a:spLocks noGrp="1"/>
          </p:cNvSpPr>
          <p:nvPr>
            <p:ph type="title"/>
          </p:nvPr>
        </p:nvSpPr>
        <p:spPr>
          <a:xfrm>
            <a:off x="304799" y="107693"/>
            <a:ext cx="11761077" cy="939801"/>
          </a:xfrm>
        </p:spPr>
        <p:txBody>
          <a:bodyPr/>
          <a:lstStyle/>
          <a:p>
            <a:r>
              <a:rPr lang="ja-JP"/>
              <a:t>PL02.05：IMpower010試験：アテゾリズマブの補助療法前の治療の種類と範囲による、ステージIB-IIIAのNSCLC患者の特性評価 – Altorki N、他</a:t>
            </a:r>
          </a:p>
        </p:txBody>
      </p:sp>
      <p:sp>
        <p:nvSpPr>
          <p:cNvPr id="215" name="Content Placeholder 2"/>
          <p:cNvSpPr>
            <a:spLocks noGrp="1"/>
          </p:cNvSpPr>
          <p:nvPr>
            <p:ph idx="1"/>
          </p:nvPr>
        </p:nvSpPr>
        <p:spPr>
          <a:xfrm>
            <a:off x="304800" y="1246909"/>
            <a:ext cx="11582400" cy="5055650"/>
          </a:xfrm>
        </p:spPr>
        <p:txBody>
          <a:bodyPr/>
          <a:lstStyle/>
          <a:p>
            <a:r>
              <a:rPr lang="ja-JP" b="1" dirty="0"/>
              <a:t>主要な結果</a:t>
            </a:r>
          </a:p>
        </p:txBody>
      </p:sp>
      <p:sp>
        <p:nvSpPr>
          <p:cNvPr id="216" name="Text Placeholder 4"/>
          <p:cNvSpPr>
            <a:spLocks noGrp="1"/>
          </p:cNvSpPr>
          <p:nvPr>
            <p:ph type="body" sz="quarter" idx="11"/>
          </p:nvPr>
        </p:nvSpPr>
        <p:spPr>
          <a:xfrm>
            <a:off x="6379633" y="6521312"/>
            <a:ext cx="5507567" cy="200025"/>
          </a:xfrm>
        </p:spPr>
        <p:txBody>
          <a:bodyPr/>
          <a:lstStyle/>
          <a:p>
            <a:r>
              <a:rPr lang="ja-JP"/>
              <a:t>Altorki N、他J Thorac Oncol 2021年16（補遺）：抄録番号 PL02.05</a:t>
            </a:r>
          </a:p>
        </p:txBody>
      </p:sp>
      <p:sp>
        <p:nvSpPr>
          <p:cNvPr id="217" name="TextBox 216">
            <a:extLst>
              <a:ext uri="{FF2B5EF4-FFF2-40B4-BE49-F238E27FC236}">
                <a16:creationId xmlns:a16="http://schemas.microsoft.com/office/drawing/2014/main" id="{73B621CC-9BFB-431C-BDB8-4B385D89354B}"/>
              </a:ext>
            </a:extLst>
          </p:cNvPr>
          <p:cNvSpPr txBox="1"/>
          <p:nvPr/>
        </p:nvSpPr>
        <p:spPr>
          <a:xfrm>
            <a:off x="3724998" y="1156321"/>
            <a:ext cx="4742004" cy="584775"/>
          </a:xfrm>
          <a:prstGeom prst="rect">
            <a:avLst/>
          </a:prstGeom>
          <a:noFill/>
        </p:spPr>
        <p:txBody>
          <a:bodyPr wrap="none" rtlCol="0">
            <a:spAutoFit/>
          </a:bodyPr>
          <a:lstStyle/>
          <a:p>
            <a:pPr algn="ctr"/>
            <a:r>
              <a:rPr lang="ja-JP" sz="1600" b="1">
                <a:solidFill>
                  <a:schemeClr val="tx1"/>
                </a:solidFill>
              </a:rPr>
              <a:t>ITT（全ランダム化ステージIB–IIIA）集団：</a:t>
            </a:r>
          </a:p>
          <a:p>
            <a:pPr algn="ctr"/>
            <a:r>
              <a:rPr lang="ja-JP" sz="1600" b="1">
                <a:solidFill>
                  <a:schemeClr val="tx1"/>
                </a:solidFill>
              </a:rPr>
              <a:t>疾患・治療特性別のDFS</a:t>
            </a:r>
          </a:p>
        </p:txBody>
      </p:sp>
      <p:sp>
        <p:nvSpPr>
          <p:cNvPr id="233" name="TextBox 232">
            <a:extLst>
              <a:ext uri="{FF2B5EF4-FFF2-40B4-BE49-F238E27FC236}">
                <a16:creationId xmlns:a16="http://schemas.microsoft.com/office/drawing/2014/main" id="{691D65DC-8375-4449-8917-41A167A129DE}"/>
              </a:ext>
            </a:extLst>
          </p:cNvPr>
          <p:cNvSpPr txBox="1"/>
          <p:nvPr/>
        </p:nvSpPr>
        <p:spPr>
          <a:xfrm>
            <a:off x="209550" y="1613997"/>
            <a:ext cx="914033" cy="276999"/>
          </a:xfrm>
          <a:prstGeom prst="rect">
            <a:avLst/>
          </a:prstGeom>
          <a:noFill/>
        </p:spPr>
        <p:txBody>
          <a:bodyPr wrap="none" rtlCol="0">
            <a:spAutoFit/>
          </a:bodyPr>
          <a:lstStyle/>
          <a:p>
            <a:r>
              <a:rPr lang="ja-JP" sz="1200" b="1">
                <a:solidFill>
                  <a:schemeClr val="tx1"/>
                </a:solidFill>
              </a:rPr>
              <a:t>サブグループ</a:t>
            </a:r>
          </a:p>
        </p:txBody>
      </p:sp>
      <p:sp>
        <p:nvSpPr>
          <p:cNvPr id="237" name="TextBox 236">
            <a:extLst>
              <a:ext uri="{FF2B5EF4-FFF2-40B4-BE49-F238E27FC236}">
                <a16:creationId xmlns:a16="http://schemas.microsoft.com/office/drawing/2014/main" id="{E92851F5-2A44-405F-9829-9BA7C8664507}"/>
              </a:ext>
            </a:extLst>
          </p:cNvPr>
          <p:cNvSpPr txBox="1"/>
          <p:nvPr/>
        </p:nvSpPr>
        <p:spPr>
          <a:xfrm>
            <a:off x="209550" y="1812554"/>
            <a:ext cx="2590774" cy="4081117"/>
          </a:xfrm>
          <a:prstGeom prst="rect">
            <a:avLst/>
          </a:prstGeom>
          <a:noFill/>
        </p:spPr>
        <p:txBody>
          <a:bodyPr wrap="none" rtlCol="0">
            <a:spAutoFit/>
          </a:bodyPr>
          <a:lstStyle/>
          <a:p>
            <a:pPr>
              <a:lnSpc>
                <a:spcPct val="90000"/>
              </a:lnSpc>
            </a:pPr>
            <a:r>
              <a:rPr lang="ja-JP" sz="1200" b="1">
                <a:solidFill>
                  <a:schemeClr val="tx1"/>
                </a:solidFill>
              </a:rPr>
              <a:t>全患者</a:t>
            </a:r>
          </a:p>
          <a:p>
            <a:pPr>
              <a:lnSpc>
                <a:spcPct val="90000"/>
              </a:lnSpc>
            </a:pPr>
            <a:endParaRPr lang="en-US" sz="1200" b="1" dirty="0">
              <a:solidFill>
                <a:schemeClr val="tx1"/>
              </a:solidFill>
            </a:endParaRPr>
          </a:p>
          <a:p>
            <a:pPr>
              <a:lnSpc>
                <a:spcPct val="90000"/>
              </a:lnSpc>
            </a:pPr>
            <a:r>
              <a:rPr lang="ja-JP" sz="1200" b="1">
                <a:solidFill>
                  <a:schemeClr val="tx1"/>
                </a:solidFill>
              </a:rPr>
              <a:t>進行度</a:t>
            </a:r>
          </a:p>
          <a:p>
            <a:pPr marL="179388">
              <a:lnSpc>
                <a:spcPct val="90000"/>
              </a:lnSpc>
            </a:pPr>
            <a:r>
              <a:rPr lang="ja-JP" sz="1200">
                <a:solidFill>
                  <a:schemeClr val="tx1"/>
                </a:solidFill>
              </a:rPr>
              <a:t>ステージIB</a:t>
            </a:r>
          </a:p>
          <a:p>
            <a:pPr marL="179388">
              <a:lnSpc>
                <a:spcPct val="90000"/>
              </a:lnSpc>
            </a:pPr>
            <a:r>
              <a:rPr lang="ja-JP" sz="1200">
                <a:solidFill>
                  <a:schemeClr val="tx1"/>
                </a:solidFill>
              </a:rPr>
              <a:t>ステージIIA</a:t>
            </a:r>
          </a:p>
          <a:p>
            <a:pPr marL="179388">
              <a:lnSpc>
                <a:spcPct val="90000"/>
              </a:lnSpc>
            </a:pPr>
            <a:r>
              <a:rPr lang="ja-JP" sz="1200">
                <a:solidFill>
                  <a:schemeClr val="tx1"/>
                </a:solidFill>
              </a:rPr>
              <a:t>ステージIIB</a:t>
            </a:r>
          </a:p>
          <a:p>
            <a:pPr marL="179388">
              <a:lnSpc>
                <a:spcPct val="90000"/>
              </a:lnSpc>
            </a:pPr>
            <a:r>
              <a:rPr lang="ja-JP" sz="1200">
                <a:solidFill>
                  <a:schemeClr val="tx1"/>
                </a:solidFill>
              </a:rPr>
              <a:t>ステージIIIA</a:t>
            </a:r>
          </a:p>
          <a:p>
            <a:pPr>
              <a:lnSpc>
                <a:spcPct val="90000"/>
              </a:lnSpc>
            </a:pPr>
            <a:endParaRPr lang="en-US" sz="1200" b="1" dirty="0">
              <a:solidFill>
                <a:schemeClr val="tx1"/>
              </a:solidFill>
            </a:endParaRPr>
          </a:p>
          <a:p>
            <a:pPr>
              <a:lnSpc>
                <a:spcPct val="90000"/>
              </a:lnSpc>
            </a:pPr>
            <a:r>
              <a:rPr lang="ja-JP" sz="1200" b="1">
                <a:solidFill>
                  <a:schemeClr val="tx1"/>
                </a:solidFill>
              </a:rPr>
              <a:t>局所リンパ節の状態（pN）</a:t>
            </a:r>
          </a:p>
          <a:p>
            <a:pPr marL="179388">
              <a:lnSpc>
                <a:spcPct val="90000"/>
              </a:lnSpc>
            </a:pPr>
            <a:r>
              <a:rPr lang="ja-JP" sz="1200">
                <a:solidFill>
                  <a:schemeClr val="tx1"/>
                </a:solidFill>
              </a:rPr>
              <a:t>N0</a:t>
            </a:r>
          </a:p>
          <a:p>
            <a:pPr marL="179388">
              <a:lnSpc>
                <a:spcPct val="90000"/>
              </a:lnSpc>
            </a:pPr>
            <a:r>
              <a:rPr lang="ja-JP" sz="1200">
                <a:solidFill>
                  <a:schemeClr val="tx1"/>
                </a:solidFill>
              </a:rPr>
              <a:t>N+</a:t>
            </a:r>
          </a:p>
          <a:p>
            <a:pPr marL="179388">
              <a:lnSpc>
                <a:spcPct val="90000"/>
              </a:lnSpc>
            </a:pPr>
            <a:r>
              <a:rPr lang="ja-JP" sz="1200">
                <a:solidFill>
                  <a:schemeClr val="tx1"/>
                </a:solidFill>
              </a:rPr>
              <a:t>N1</a:t>
            </a:r>
          </a:p>
          <a:p>
            <a:pPr marL="179388">
              <a:lnSpc>
                <a:spcPct val="90000"/>
              </a:lnSpc>
            </a:pPr>
            <a:r>
              <a:rPr lang="ja-JP" sz="1200">
                <a:solidFill>
                  <a:schemeClr val="tx1"/>
                </a:solidFill>
              </a:rPr>
              <a:t>N2</a:t>
            </a:r>
          </a:p>
          <a:p>
            <a:pPr>
              <a:lnSpc>
                <a:spcPct val="90000"/>
              </a:lnSpc>
            </a:pPr>
            <a:endParaRPr lang="en-US" sz="1200" b="1" dirty="0">
              <a:solidFill>
                <a:schemeClr val="tx1"/>
              </a:solidFill>
            </a:endParaRPr>
          </a:p>
          <a:p>
            <a:pPr>
              <a:lnSpc>
                <a:spcPct val="90000"/>
              </a:lnSpc>
            </a:pPr>
            <a:r>
              <a:rPr lang="ja-JP" sz="1200" b="1">
                <a:solidFill>
                  <a:schemeClr val="tx1"/>
                </a:solidFill>
              </a:rPr>
              <a:t>手術の種類</a:t>
            </a:r>
            <a:r>
              <a:rPr lang="ja-JP" sz="1200" b="1" baseline="30000">
                <a:solidFill>
                  <a:schemeClr val="tx1"/>
                </a:solidFill>
              </a:rPr>
              <a:t>c</a:t>
            </a:r>
          </a:p>
          <a:p>
            <a:pPr marL="179388">
              <a:lnSpc>
                <a:spcPct val="90000"/>
              </a:lnSpc>
            </a:pPr>
            <a:r>
              <a:rPr lang="ja-JP" sz="1200">
                <a:solidFill>
                  <a:schemeClr val="tx1"/>
                </a:solidFill>
              </a:rPr>
              <a:t>肺葉切除術</a:t>
            </a:r>
          </a:p>
          <a:p>
            <a:pPr marL="179388">
              <a:lnSpc>
                <a:spcPct val="90000"/>
              </a:lnSpc>
            </a:pPr>
            <a:r>
              <a:rPr lang="ja-JP" sz="1200">
                <a:solidFill>
                  <a:schemeClr val="tx1"/>
                </a:solidFill>
              </a:rPr>
              <a:t>肺全摘術</a:t>
            </a:r>
          </a:p>
          <a:p>
            <a:pPr marL="179388">
              <a:lnSpc>
                <a:spcPct val="90000"/>
              </a:lnSpc>
            </a:pPr>
            <a:r>
              <a:rPr lang="ja-JP" sz="1200">
                <a:solidFill>
                  <a:schemeClr val="tx1"/>
                </a:solidFill>
              </a:rPr>
              <a:t>二肺葉切除術</a:t>
            </a:r>
          </a:p>
          <a:p>
            <a:pPr>
              <a:lnSpc>
                <a:spcPct val="90000"/>
              </a:lnSpc>
            </a:pPr>
            <a:endParaRPr lang="en-US" sz="1200" b="1" dirty="0">
              <a:solidFill>
                <a:schemeClr val="tx1"/>
              </a:solidFill>
            </a:endParaRPr>
          </a:p>
          <a:p>
            <a:pPr>
              <a:lnSpc>
                <a:spcPct val="90000"/>
              </a:lnSpc>
            </a:pPr>
            <a:r>
              <a:rPr lang="ja-JP" sz="1200" b="1">
                <a:solidFill>
                  <a:schemeClr val="tx1"/>
                </a:solidFill>
              </a:rPr>
              <a:t>化学療法レジメン</a:t>
            </a:r>
          </a:p>
          <a:p>
            <a:pPr marL="179388">
              <a:lnSpc>
                <a:spcPct val="90000"/>
              </a:lnSpc>
            </a:pPr>
            <a:r>
              <a:rPr lang="ja-JP" sz="1200">
                <a:solidFill>
                  <a:schemeClr val="tx1"/>
                </a:solidFill>
              </a:rPr>
              <a:t>シスプラチン-ドセタキセル</a:t>
            </a:r>
          </a:p>
          <a:p>
            <a:pPr marL="179388">
              <a:lnSpc>
                <a:spcPct val="90000"/>
              </a:lnSpc>
            </a:pPr>
            <a:r>
              <a:rPr lang="ja-JP" sz="1200">
                <a:solidFill>
                  <a:schemeClr val="tx1"/>
                </a:solidFill>
              </a:rPr>
              <a:t>シスプラチン-ゲムシタビン</a:t>
            </a:r>
          </a:p>
          <a:p>
            <a:pPr marL="179388">
              <a:lnSpc>
                <a:spcPct val="90000"/>
              </a:lnSpc>
            </a:pPr>
            <a:r>
              <a:rPr lang="ja-JP" sz="1200">
                <a:solidFill>
                  <a:schemeClr val="tx1"/>
                </a:solidFill>
              </a:rPr>
              <a:t>シスプラチン-ビノレルビン</a:t>
            </a:r>
          </a:p>
          <a:p>
            <a:pPr marL="179388">
              <a:lnSpc>
                <a:spcPct val="90000"/>
              </a:lnSpc>
            </a:pPr>
            <a:r>
              <a:rPr lang="ja-JP" sz="1200">
                <a:solidFill>
                  <a:schemeClr val="tx1"/>
                </a:solidFill>
              </a:rPr>
              <a:t>シスプラチン-ペメトレキセド</a:t>
            </a:r>
          </a:p>
        </p:txBody>
      </p:sp>
      <p:sp>
        <p:nvSpPr>
          <p:cNvPr id="238" name="TextBox 237">
            <a:extLst>
              <a:ext uri="{FF2B5EF4-FFF2-40B4-BE49-F238E27FC236}">
                <a16:creationId xmlns:a16="http://schemas.microsoft.com/office/drawing/2014/main" id="{1AEB7D0A-CA64-4C68-B26E-9081ADB2C092}"/>
              </a:ext>
            </a:extLst>
          </p:cNvPr>
          <p:cNvSpPr txBox="1"/>
          <p:nvPr/>
        </p:nvSpPr>
        <p:spPr>
          <a:xfrm>
            <a:off x="2699133" y="1812554"/>
            <a:ext cx="524503" cy="4247317"/>
          </a:xfrm>
          <a:prstGeom prst="rect">
            <a:avLst/>
          </a:prstGeom>
          <a:noFill/>
        </p:spPr>
        <p:txBody>
          <a:bodyPr wrap="none" rtlCol="0">
            <a:spAutoFit/>
          </a:bodyPr>
          <a:lstStyle/>
          <a:p>
            <a:pPr algn="r">
              <a:lnSpc>
                <a:spcPct val="90000"/>
              </a:lnSpc>
            </a:pPr>
            <a:r>
              <a:rPr lang="ja-JP" sz="1200" b="1">
                <a:solidFill>
                  <a:schemeClr val="tx1"/>
                </a:solidFill>
              </a:rPr>
              <a:t>1005</a:t>
            </a:r>
          </a:p>
          <a:p>
            <a:pPr algn="r">
              <a:lnSpc>
                <a:spcPct val="90000"/>
              </a:lnSpc>
            </a:pPr>
            <a:endParaRPr lang="en-US" sz="1200" b="1" dirty="0">
              <a:solidFill>
                <a:schemeClr val="tx1"/>
              </a:solidFill>
            </a:endParaRPr>
          </a:p>
          <a:p>
            <a:pPr algn="r">
              <a:lnSpc>
                <a:spcPct val="90000"/>
              </a:lnSpc>
            </a:pPr>
            <a:endParaRPr lang="en-US" sz="1200" b="1" dirty="0">
              <a:solidFill>
                <a:schemeClr val="tx1"/>
              </a:solidFill>
            </a:endParaRPr>
          </a:p>
          <a:p>
            <a:pPr algn="r">
              <a:lnSpc>
                <a:spcPct val="90000"/>
              </a:lnSpc>
            </a:pPr>
            <a:r>
              <a:rPr lang="ja-JP" sz="1200">
                <a:solidFill>
                  <a:schemeClr val="tx1"/>
                </a:solidFill>
              </a:rPr>
              <a:t>123</a:t>
            </a:r>
          </a:p>
          <a:p>
            <a:pPr algn="r">
              <a:lnSpc>
                <a:spcPct val="90000"/>
              </a:lnSpc>
            </a:pPr>
            <a:r>
              <a:rPr lang="ja-JP" sz="1200">
                <a:solidFill>
                  <a:schemeClr val="tx1"/>
                </a:solidFill>
              </a:rPr>
              <a:t>295</a:t>
            </a:r>
          </a:p>
          <a:p>
            <a:pPr algn="r">
              <a:lnSpc>
                <a:spcPct val="90000"/>
              </a:lnSpc>
            </a:pPr>
            <a:r>
              <a:rPr lang="ja-JP" sz="1200">
                <a:solidFill>
                  <a:schemeClr val="tx1"/>
                </a:solidFill>
              </a:rPr>
              <a:t>174</a:t>
            </a:r>
          </a:p>
          <a:p>
            <a:pPr algn="r">
              <a:lnSpc>
                <a:spcPct val="90000"/>
              </a:lnSpc>
            </a:pPr>
            <a:r>
              <a:rPr lang="ja-JP" sz="1200">
                <a:solidFill>
                  <a:schemeClr val="tx1"/>
                </a:solidFill>
              </a:rPr>
              <a:t>413</a:t>
            </a:r>
          </a:p>
          <a:p>
            <a:pPr algn="r">
              <a:lnSpc>
                <a:spcPct val="90000"/>
              </a:lnSpc>
            </a:pPr>
            <a:endParaRPr lang="en-GB" sz="1200" dirty="0">
              <a:solidFill>
                <a:schemeClr val="tx1"/>
              </a:solidFill>
            </a:endParaRPr>
          </a:p>
          <a:p>
            <a:pPr algn="r">
              <a:lnSpc>
                <a:spcPct val="90000"/>
              </a:lnSpc>
            </a:pPr>
            <a:endParaRPr lang="en-GB" sz="1200" dirty="0">
              <a:solidFill>
                <a:schemeClr val="tx1"/>
              </a:solidFill>
            </a:endParaRPr>
          </a:p>
          <a:p>
            <a:pPr algn="r">
              <a:lnSpc>
                <a:spcPct val="90000"/>
              </a:lnSpc>
            </a:pPr>
            <a:r>
              <a:rPr lang="ja-JP" sz="1200">
                <a:solidFill>
                  <a:schemeClr val="tx1"/>
                </a:solidFill>
              </a:rPr>
              <a:t>352</a:t>
            </a:r>
          </a:p>
          <a:p>
            <a:pPr algn="r">
              <a:lnSpc>
                <a:spcPct val="90000"/>
              </a:lnSpc>
            </a:pPr>
            <a:r>
              <a:rPr lang="ja-JP" sz="1200">
                <a:solidFill>
                  <a:schemeClr val="tx1"/>
                </a:solidFill>
              </a:rPr>
              <a:t>653</a:t>
            </a:r>
          </a:p>
          <a:p>
            <a:pPr algn="r">
              <a:lnSpc>
                <a:spcPct val="90000"/>
              </a:lnSpc>
            </a:pPr>
            <a:r>
              <a:rPr lang="ja-JP" sz="1200">
                <a:solidFill>
                  <a:schemeClr val="tx1"/>
                </a:solidFill>
              </a:rPr>
              <a:t>348</a:t>
            </a:r>
          </a:p>
          <a:p>
            <a:pPr algn="r">
              <a:lnSpc>
                <a:spcPct val="90000"/>
              </a:lnSpc>
            </a:pPr>
            <a:r>
              <a:rPr lang="ja-JP" sz="1200">
                <a:solidFill>
                  <a:schemeClr val="tx1"/>
                </a:solidFill>
              </a:rPr>
              <a:t>305</a:t>
            </a:r>
          </a:p>
          <a:p>
            <a:pPr algn="r">
              <a:lnSpc>
                <a:spcPct val="90000"/>
              </a:lnSpc>
            </a:pPr>
            <a:endParaRPr lang="en-GB" sz="1200" dirty="0">
              <a:solidFill>
                <a:schemeClr val="tx1"/>
              </a:solidFill>
            </a:endParaRPr>
          </a:p>
          <a:p>
            <a:pPr algn="r">
              <a:lnSpc>
                <a:spcPct val="90000"/>
              </a:lnSpc>
            </a:pPr>
            <a:endParaRPr lang="en-GB" sz="1200" dirty="0">
              <a:solidFill>
                <a:schemeClr val="tx1"/>
              </a:solidFill>
            </a:endParaRPr>
          </a:p>
          <a:p>
            <a:pPr algn="r">
              <a:lnSpc>
                <a:spcPct val="90000"/>
              </a:lnSpc>
            </a:pPr>
            <a:r>
              <a:rPr lang="ja-JP" sz="1200">
                <a:solidFill>
                  <a:schemeClr val="tx1"/>
                </a:solidFill>
              </a:rPr>
              <a:t>785</a:t>
            </a:r>
          </a:p>
          <a:p>
            <a:pPr algn="r">
              <a:lnSpc>
                <a:spcPct val="90000"/>
              </a:lnSpc>
            </a:pPr>
            <a:r>
              <a:rPr lang="ja-JP" sz="1200">
                <a:solidFill>
                  <a:schemeClr val="tx1"/>
                </a:solidFill>
              </a:rPr>
              <a:t>160</a:t>
            </a:r>
          </a:p>
          <a:p>
            <a:pPr algn="r">
              <a:lnSpc>
                <a:spcPct val="90000"/>
              </a:lnSpc>
            </a:pPr>
            <a:r>
              <a:rPr lang="ja-JP" sz="1200">
                <a:solidFill>
                  <a:schemeClr val="tx1"/>
                </a:solidFill>
              </a:rPr>
              <a:t>50</a:t>
            </a:r>
          </a:p>
          <a:p>
            <a:pPr algn="r">
              <a:lnSpc>
                <a:spcPct val="90000"/>
              </a:lnSpc>
            </a:pPr>
            <a:endParaRPr lang="en-GB" sz="1200" dirty="0">
              <a:solidFill>
                <a:schemeClr val="tx1"/>
              </a:solidFill>
            </a:endParaRPr>
          </a:p>
          <a:p>
            <a:pPr algn="r">
              <a:lnSpc>
                <a:spcPct val="90000"/>
              </a:lnSpc>
            </a:pPr>
            <a:endParaRPr lang="en-GB" sz="1200" dirty="0">
              <a:solidFill>
                <a:schemeClr val="tx1"/>
              </a:solidFill>
            </a:endParaRPr>
          </a:p>
          <a:p>
            <a:pPr algn="r">
              <a:lnSpc>
                <a:spcPct val="90000"/>
              </a:lnSpc>
            </a:pPr>
            <a:r>
              <a:rPr lang="ja-JP" sz="1200">
                <a:solidFill>
                  <a:schemeClr val="tx1"/>
                </a:solidFill>
              </a:rPr>
              <a:t>152</a:t>
            </a:r>
          </a:p>
          <a:p>
            <a:pPr algn="r">
              <a:lnSpc>
                <a:spcPct val="90000"/>
              </a:lnSpc>
            </a:pPr>
            <a:r>
              <a:rPr lang="ja-JP" sz="1200">
                <a:solidFill>
                  <a:schemeClr val="tx1"/>
                </a:solidFill>
              </a:rPr>
              <a:t>165</a:t>
            </a:r>
          </a:p>
          <a:p>
            <a:pPr algn="r">
              <a:lnSpc>
                <a:spcPct val="90000"/>
              </a:lnSpc>
            </a:pPr>
            <a:r>
              <a:rPr lang="ja-JP" sz="1200">
                <a:solidFill>
                  <a:schemeClr val="tx1"/>
                </a:solidFill>
              </a:rPr>
              <a:t>303</a:t>
            </a:r>
          </a:p>
          <a:p>
            <a:pPr algn="r">
              <a:lnSpc>
                <a:spcPct val="90000"/>
              </a:lnSpc>
            </a:pPr>
            <a:r>
              <a:rPr lang="ja-JP" sz="1200">
                <a:solidFill>
                  <a:schemeClr val="tx1"/>
                </a:solidFill>
              </a:rPr>
              <a:t>385</a:t>
            </a:r>
          </a:p>
          <a:p>
            <a:pPr algn="r">
              <a:lnSpc>
                <a:spcPct val="90000"/>
              </a:lnSpc>
            </a:pPr>
            <a:endParaRPr lang="en-GB" sz="1200" dirty="0">
              <a:solidFill>
                <a:schemeClr val="tx1"/>
              </a:solidFill>
            </a:endParaRPr>
          </a:p>
        </p:txBody>
      </p:sp>
      <p:sp>
        <p:nvSpPr>
          <p:cNvPr id="239" name="TextBox 238">
            <a:extLst>
              <a:ext uri="{FF2B5EF4-FFF2-40B4-BE49-F238E27FC236}">
                <a16:creationId xmlns:a16="http://schemas.microsoft.com/office/drawing/2014/main" id="{F20DEE7B-E159-487B-8C85-5CAC65D27D49}"/>
              </a:ext>
            </a:extLst>
          </p:cNvPr>
          <p:cNvSpPr txBox="1"/>
          <p:nvPr/>
        </p:nvSpPr>
        <p:spPr>
          <a:xfrm>
            <a:off x="2821762" y="1613997"/>
            <a:ext cx="279244" cy="276999"/>
          </a:xfrm>
          <a:prstGeom prst="rect">
            <a:avLst/>
          </a:prstGeom>
          <a:noFill/>
        </p:spPr>
        <p:txBody>
          <a:bodyPr wrap="none" rtlCol="0">
            <a:spAutoFit/>
          </a:bodyPr>
          <a:lstStyle/>
          <a:p>
            <a:r>
              <a:rPr lang="ja-JP" sz="1200" b="1">
                <a:solidFill>
                  <a:schemeClr val="tx1"/>
                </a:solidFill>
              </a:rPr>
              <a:t>n</a:t>
            </a:r>
          </a:p>
        </p:txBody>
      </p:sp>
      <p:sp>
        <p:nvSpPr>
          <p:cNvPr id="240" name="TextBox 239">
            <a:extLst>
              <a:ext uri="{FF2B5EF4-FFF2-40B4-BE49-F238E27FC236}">
                <a16:creationId xmlns:a16="http://schemas.microsoft.com/office/drawing/2014/main" id="{CA462EE3-AD3A-491C-BFE4-E02CEEDF88C9}"/>
              </a:ext>
            </a:extLst>
          </p:cNvPr>
          <p:cNvSpPr txBox="1"/>
          <p:nvPr/>
        </p:nvSpPr>
        <p:spPr>
          <a:xfrm>
            <a:off x="8195815" y="1613997"/>
            <a:ext cx="1069524" cy="276999"/>
          </a:xfrm>
          <a:prstGeom prst="rect">
            <a:avLst/>
          </a:prstGeom>
          <a:noFill/>
        </p:spPr>
        <p:txBody>
          <a:bodyPr wrap="none" rtlCol="0">
            <a:spAutoFit/>
          </a:bodyPr>
          <a:lstStyle/>
          <a:p>
            <a:pPr algn="ctr"/>
            <a:r>
              <a:rPr lang="ja-JP" sz="1200" b="1">
                <a:solidFill>
                  <a:schemeClr val="tx1"/>
                </a:solidFill>
              </a:rPr>
              <a:t>HR（95％CI）</a:t>
            </a:r>
            <a:r>
              <a:rPr lang="ja-JP" sz="1200" b="1" baseline="30000">
                <a:solidFill>
                  <a:schemeClr val="tx1"/>
                </a:solidFill>
              </a:rPr>
              <a:t>a</a:t>
            </a:r>
          </a:p>
        </p:txBody>
      </p:sp>
      <p:sp>
        <p:nvSpPr>
          <p:cNvPr id="241" name="TextBox 240">
            <a:extLst>
              <a:ext uri="{FF2B5EF4-FFF2-40B4-BE49-F238E27FC236}">
                <a16:creationId xmlns:a16="http://schemas.microsoft.com/office/drawing/2014/main" id="{0ADEDAD5-A026-4680-95B3-D59164A9233D}"/>
              </a:ext>
            </a:extLst>
          </p:cNvPr>
          <p:cNvSpPr txBox="1"/>
          <p:nvPr/>
        </p:nvSpPr>
        <p:spPr>
          <a:xfrm>
            <a:off x="8027468" y="1812554"/>
            <a:ext cx="1406219" cy="4081117"/>
          </a:xfrm>
          <a:prstGeom prst="rect">
            <a:avLst/>
          </a:prstGeom>
          <a:noFill/>
        </p:spPr>
        <p:txBody>
          <a:bodyPr wrap="none" rtlCol="0">
            <a:spAutoFit/>
          </a:bodyPr>
          <a:lstStyle/>
          <a:p>
            <a:pPr algn="ctr">
              <a:lnSpc>
                <a:spcPct val="90000"/>
              </a:lnSpc>
            </a:pPr>
            <a:r>
              <a:rPr lang="ja-JP" sz="1200" b="1" dirty="0">
                <a:solidFill>
                  <a:schemeClr val="tx1"/>
                </a:solidFill>
              </a:rPr>
              <a:t>0.81（0.67、0.99）</a:t>
            </a:r>
            <a:r>
              <a:rPr lang="ja-JP" sz="1200" b="1" baseline="30000" dirty="0">
                <a:solidFill>
                  <a:schemeClr val="tx1"/>
                </a:solidFill>
              </a:rPr>
              <a:t>b</a:t>
            </a:r>
          </a:p>
          <a:p>
            <a:pPr algn="ctr">
              <a:lnSpc>
                <a:spcPct val="90000"/>
              </a:lnSpc>
            </a:pPr>
            <a:endParaRPr lang="en-US" sz="1200" b="1" dirty="0">
              <a:solidFill>
                <a:schemeClr val="tx1"/>
              </a:solidFill>
            </a:endParaRPr>
          </a:p>
          <a:p>
            <a:pPr algn="ctr">
              <a:lnSpc>
                <a:spcPct val="90000"/>
              </a:lnSpc>
            </a:pPr>
            <a:endParaRPr lang="en-US" sz="1200" b="1" dirty="0">
              <a:solidFill>
                <a:schemeClr val="tx1"/>
              </a:solidFill>
            </a:endParaRPr>
          </a:p>
          <a:p>
            <a:pPr algn="ctr">
              <a:lnSpc>
                <a:spcPct val="90000"/>
              </a:lnSpc>
            </a:pPr>
            <a:r>
              <a:rPr lang="ja-JP" sz="1200" dirty="0">
                <a:solidFill>
                  <a:schemeClr val="tx1"/>
                </a:solidFill>
              </a:rPr>
              <a:t>1.01（0.48、2.13）</a:t>
            </a:r>
          </a:p>
          <a:p>
            <a:pPr algn="ctr">
              <a:lnSpc>
                <a:spcPct val="90000"/>
              </a:lnSpc>
            </a:pPr>
            <a:r>
              <a:rPr lang="ja-JP" sz="1200" dirty="0">
                <a:solidFill>
                  <a:schemeClr val="tx1"/>
                </a:solidFill>
              </a:rPr>
              <a:t>0.68（0.46、1.00）</a:t>
            </a:r>
          </a:p>
          <a:p>
            <a:pPr algn="ctr">
              <a:lnSpc>
                <a:spcPct val="90000"/>
              </a:lnSpc>
            </a:pPr>
            <a:r>
              <a:rPr lang="ja-JP" sz="1200" dirty="0">
                <a:solidFill>
                  <a:schemeClr val="tx1"/>
                </a:solidFill>
              </a:rPr>
              <a:t>0.88（0.54、1.42）</a:t>
            </a:r>
          </a:p>
          <a:p>
            <a:pPr algn="ctr">
              <a:lnSpc>
                <a:spcPct val="90000"/>
              </a:lnSpc>
            </a:pPr>
            <a:r>
              <a:rPr lang="ja-JP" sz="1200" dirty="0">
                <a:solidFill>
                  <a:schemeClr val="tx1"/>
                </a:solidFill>
              </a:rPr>
              <a:t>0.81（0.61、1.06）</a:t>
            </a:r>
          </a:p>
          <a:p>
            <a:pPr algn="ctr">
              <a:lnSpc>
                <a:spcPct val="90000"/>
              </a:lnSpc>
            </a:pPr>
            <a:endParaRPr lang="en-GB" sz="1200" dirty="0">
              <a:solidFill>
                <a:schemeClr val="tx1"/>
              </a:solidFill>
            </a:endParaRPr>
          </a:p>
          <a:p>
            <a:pPr algn="ctr">
              <a:lnSpc>
                <a:spcPct val="90000"/>
              </a:lnSpc>
            </a:pPr>
            <a:endParaRPr lang="en-GB" sz="1200" dirty="0">
              <a:solidFill>
                <a:schemeClr val="tx1"/>
              </a:solidFill>
            </a:endParaRPr>
          </a:p>
          <a:p>
            <a:pPr algn="ctr">
              <a:lnSpc>
                <a:spcPct val="90000"/>
              </a:lnSpc>
            </a:pPr>
            <a:r>
              <a:rPr lang="ja-JP" sz="1200" dirty="0">
                <a:solidFill>
                  <a:schemeClr val="tx1"/>
                </a:solidFill>
              </a:rPr>
              <a:t>0.93（0.64、1.36）</a:t>
            </a:r>
          </a:p>
          <a:p>
            <a:pPr algn="ctr">
              <a:lnSpc>
                <a:spcPct val="90000"/>
              </a:lnSpc>
            </a:pPr>
            <a:r>
              <a:rPr lang="ja-JP" sz="1200" dirty="0">
                <a:solidFill>
                  <a:schemeClr val="tx1"/>
                </a:solidFill>
              </a:rPr>
              <a:t>0.76（0.60、0.96）</a:t>
            </a:r>
          </a:p>
          <a:p>
            <a:pPr algn="ctr">
              <a:lnSpc>
                <a:spcPct val="90000"/>
              </a:lnSpc>
            </a:pPr>
            <a:r>
              <a:rPr lang="ja-JP" sz="1200" dirty="0">
                <a:solidFill>
                  <a:schemeClr val="tx1"/>
                </a:solidFill>
              </a:rPr>
              <a:t>0.67（0.47、0.95）</a:t>
            </a:r>
          </a:p>
          <a:p>
            <a:pPr algn="ctr">
              <a:lnSpc>
                <a:spcPct val="90000"/>
              </a:lnSpc>
            </a:pPr>
            <a:r>
              <a:rPr lang="ja-JP" sz="1200" dirty="0">
                <a:solidFill>
                  <a:schemeClr val="tx1"/>
                </a:solidFill>
              </a:rPr>
              <a:t>0.83（0.61、1.13）</a:t>
            </a:r>
          </a:p>
          <a:p>
            <a:pPr algn="ctr">
              <a:lnSpc>
                <a:spcPct val="90000"/>
              </a:lnSpc>
            </a:pPr>
            <a:endParaRPr lang="en-GB" sz="1200" dirty="0">
              <a:solidFill>
                <a:schemeClr val="tx1"/>
              </a:solidFill>
            </a:endParaRPr>
          </a:p>
          <a:p>
            <a:pPr algn="ctr">
              <a:lnSpc>
                <a:spcPct val="90000"/>
              </a:lnSpc>
            </a:pPr>
            <a:endParaRPr lang="en-GB" sz="1200" dirty="0">
              <a:solidFill>
                <a:schemeClr val="tx1"/>
              </a:solidFill>
            </a:endParaRPr>
          </a:p>
          <a:p>
            <a:pPr algn="ctr">
              <a:lnSpc>
                <a:spcPct val="90000"/>
              </a:lnSpc>
            </a:pPr>
            <a:r>
              <a:rPr lang="ja-JP" sz="1200" dirty="0">
                <a:solidFill>
                  <a:schemeClr val="tx1"/>
                </a:solidFill>
              </a:rPr>
              <a:t>0.78（0.62、0.97）</a:t>
            </a:r>
          </a:p>
          <a:p>
            <a:pPr algn="ctr">
              <a:lnSpc>
                <a:spcPct val="90000"/>
              </a:lnSpc>
            </a:pPr>
            <a:r>
              <a:rPr lang="ja-JP" sz="1200" dirty="0">
                <a:solidFill>
                  <a:schemeClr val="tx1"/>
                </a:solidFill>
              </a:rPr>
              <a:t>0.98（0.61、1.57）</a:t>
            </a:r>
          </a:p>
          <a:p>
            <a:pPr algn="ctr">
              <a:lnSpc>
                <a:spcPct val="90000"/>
              </a:lnSpc>
            </a:pPr>
            <a:r>
              <a:rPr lang="ja-JP" sz="1200" dirty="0">
                <a:solidFill>
                  <a:schemeClr val="tx1"/>
                </a:solidFill>
              </a:rPr>
              <a:t>1.14（0.39、3.34）</a:t>
            </a:r>
          </a:p>
          <a:p>
            <a:pPr algn="ctr">
              <a:lnSpc>
                <a:spcPct val="90000"/>
              </a:lnSpc>
            </a:pPr>
            <a:endParaRPr lang="en-GB" sz="1200" dirty="0">
              <a:solidFill>
                <a:schemeClr val="tx1"/>
              </a:solidFill>
            </a:endParaRPr>
          </a:p>
          <a:p>
            <a:pPr algn="ctr">
              <a:lnSpc>
                <a:spcPct val="90000"/>
              </a:lnSpc>
            </a:pPr>
            <a:endParaRPr lang="en-GB" sz="1200" dirty="0">
              <a:solidFill>
                <a:schemeClr val="tx1"/>
              </a:solidFill>
            </a:endParaRPr>
          </a:p>
          <a:p>
            <a:pPr algn="ctr">
              <a:lnSpc>
                <a:spcPct val="90000"/>
              </a:lnSpc>
            </a:pPr>
            <a:r>
              <a:rPr lang="ja-JP" sz="1200" dirty="0">
                <a:solidFill>
                  <a:schemeClr val="tx1"/>
                </a:solidFill>
              </a:rPr>
              <a:t>0.74（0.45、1.23）</a:t>
            </a:r>
          </a:p>
          <a:p>
            <a:pPr algn="ctr">
              <a:lnSpc>
                <a:spcPct val="90000"/>
              </a:lnSpc>
            </a:pPr>
            <a:r>
              <a:rPr lang="ja-JP" sz="1200" dirty="0">
                <a:solidFill>
                  <a:schemeClr val="tx1"/>
                </a:solidFill>
              </a:rPr>
              <a:t>1.03（0.62、1.70）</a:t>
            </a:r>
          </a:p>
          <a:p>
            <a:pPr algn="ctr">
              <a:lnSpc>
                <a:spcPct val="90000"/>
              </a:lnSpc>
            </a:pPr>
            <a:r>
              <a:rPr lang="ja-JP" sz="1200" dirty="0">
                <a:solidFill>
                  <a:schemeClr val="tx1"/>
                </a:solidFill>
              </a:rPr>
              <a:t>0.63（0.43、0.91）</a:t>
            </a:r>
          </a:p>
          <a:p>
            <a:pPr algn="ctr">
              <a:lnSpc>
                <a:spcPct val="90000"/>
              </a:lnSpc>
            </a:pPr>
            <a:r>
              <a:rPr lang="ja-JP" sz="1200" dirty="0">
                <a:solidFill>
                  <a:schemeClr val="tx1"/>
                </a:solidFill>
              </a:rPr>
              <a:t>0.91（0.67、1.24）</a:t>
            </a:r>
          </a:p>
        </p:txBody>
      </p:sp>
      <p:sp>
        <p:nvSpPr>
          <p:cNvPr id="242" name="TextBox 241">
            <a:extLst>
              <a:ext uri="{FF2B5EF4-FFF2-40B4-BE49-F238E27FC236}">
                <a16:creationId xmlns:a16="http://schemas.microsoft.com/office/drawing/2014/main" id="{969E3B50-5D51-4A62-B5B1-A40187A26D0C}"/>
              </a:ext>
            </a:extLst>
          </p:cNvPr>
          <p:cNvSpPr txBox="1"/>
          <p:nvPr/>
        </p:nvSpPr>
        <p:spPr>
          <a:xfrm>
            <a:off x="9877388" y="1812554"/>
            <a:ext cx="482824" cy="4081117"/>
          </a:xfrm>
          <a:prstGeom prst="rect">
            <a:avLst/>
          </a:prstGeom>
          <a:noFill/>
        </p:spPr>
        <p:txBody>
          <a:bodyPr wrap="none" rtlCol="0">
            <a:spAutoFit/>
          </a:bodyPr>
          <a:lstStyle/>
          <a:p>
            <a:pPr algn="ctr">
              <a:lnSpc>
                <a:spcPct val="90000"/>
              </a:lnSpc>
            </a:pPr>
            <a:r>
              <a:rPr lang="ja-JP" sz="1200" b="1">
                <a:solidFill>
                  <a:schemeClr val="tx1"/>
                </a:solidFill>
              </a:rPr>
              <a:t>NE</a:t>
            </a:r>
          </a:p>
          <a:p>
            <a:pPr algn="ctr">
              <a:lnSpc>
                <a:spcPct val="90000"/>
              </a:lnSpc>
            </a:pPr>
            <a:endParaRPr lang="en-US" sz="1200" dirty="0">
              <a:solidFill>
                <a:schemeClr val="tx1"/>
              </a:solidFill>
            </a:endParaRPr>
          </a:p>
          <a:p>
            <a:pPr algn="ctr">
              <a:lnSpc>
                <a:spcPct val="90000"/>
              </a:lnSpc>
            </a:pPr>
            <a:endParaRPr lang="en-US" sz="1200" dirty="0">
              <a:solidFill>
                <a:schemeClr val="tx1"/>
              </a:solidFill>
            </a:endParaRPr>
          </a:p>
          <a:p>
            <a:pPr algn="ctr">
              <a:lnSpc>
                <a:spcPct val="90000"/>
              </a:lnSpc>
            </a:pPr>
            <a:r>
              <a:rPr lang="ja-JP" sz="1200">
                <a:solidFill>
                  <a:schemeClr val="tx1"/>
                </a:solidFill>
              </a:rPr>
              <a:t>NE</a:t>
            </a:r>
          </a:p>
          <a:p>
            <a:pPr algn="ctr">
              <a:lnSpc>
                <a:spcPct val="90000"/>
              </a:lnSpc>
            </a:pPr>
            <a:r>
              <a:rPr lang="ja-JP" sz="1200">
                <a:solidFill>
                  <a:schemeClr val="tx1"/>
                </a:solidFill>
              </a:rPr>
              <a:t>NE</a:t>
            </a:r>
          </a:p>
          <a:p>
            <a:pPr algn="ctr">
              <a:lnSpc>
                <a:spcPct val="90000"/>
              </a:lnSpc>
            </a:pPr>
            <a:r>
              <a:rPr lang="ja-JP" sz="1200">
                <a:solidFill>
                  <a:schemeClr val="tx1"/>
                </a:solidFill>
              </a:rPr>
              <a:t>37.1</a:t>
            </a:r>
          </a:p>
          <a:p>
            <a:pPr algn="ctr">
              <a:lnSpc>
                <a:spcPct val="90000"/>
              </a:lnSpc>
            </a:pPr>
            <a:r>
              <a:rPr lang="ja-JP" sz="1200">
                <a:solidFill>
                  <a:schemeClr val="tx1"/>
                </a:solidFill>
              </a:rPr>
              <a:t>32.3</a:t>
            </a:r>
          </a:p>
          <a:p>
            <a:pPr algn="ctr">
              <a:lnSpc>
                <a:spcPct val="90000"/>
              </a:lnSpc>
            </a:pPr>
            <a:endParaRPr lang="en-GB" sz="1200" dirty="0">
              <a:solidFill>
                <a:schemeClr val="tx1"/>
              </a:solidFill>
            </a:endParaRPr>
          </a:p>
          <a:p>
            <a:pPr algn="ctr">
              <a:lnSpc>
                <a:spcPct val="90000"/>
              </a:lnSpc>
            </a:pPr>
            <a:endParaRPr lang="en-GB" sz="1200" dirty="0">
              <a:solidFill>
                <a:schemeClr val="tx1"/>
              </a:solidFill>
            </a:endParaRPr>
          </a:p>
          <a:p>
            <a:pPr algn="ctr">
              <a:lnSpc>
                <a:spcPct val="90000"/>
              </a:lnSpc>
            </a:pPr>
            <a:r>
              <a:rPr lang="ja-JP" sz="1200">
                <a:solidFill>
                  <a:schemeClr val="tx1"/>
                </a:solidFill>
              </a:rPr>
              <a:t>NE</a:t>
            </a:r>
          </a:p>
          <a:p>
            <a:pPr algn="ctr">
              <a:lnSpc>
                <a:spcPct val="90000"/>
              </a:lnSpc>
            </a:pPr>
            <a:r>
              <a:rPr lang="ja-JP" sz="1200">
                <a:solidFill>
                  <a:schemeClr val="tx1"/>
                </a:solidFill>
              </a:rPr>
              <a:t>42.3</a:t>
            </a:r>
          </a:p>
          <a:p>
            <a:pPr algn="ctr">
              <a:lnSpc>
                <a:spcPct val="90000"/>
              </a:lnSpc>
            </a:pPr>
            <a:r>
              <a:rPr lang="ja-JP" sz="1200">
                <a:solidFill>
                  <a:schemeClr val="tx1"/>
                </a:solidFill>
              </a:rPr>
              <a:t>NE</a:t>
            </a:r>
          </a:p>
          <a:p>
            <a:pPr algn="ctr">
              <a:lnSpc>
                <a:spcPct val="90000"/>
              </a:lnSpc>
            </a:pPr>
            <a:r>
              <a:rPr lang="ja-JP" sz="1200">
                <a:solidFill>
                  <a:schemeClr val="tx1"/>
                </a:solidFill>
              </a:rPr>
              <a:t>30.2</a:t>
            </a:r>
          </a:p>
          <a:p>
            <a:pPr algn="ctr">
              <a:lnSpc>
                <a:spcPct val="90000"/>
              </a:lnSpc>
            </a:pPr>
            <a:endParaRPr lang="en-GB" sz="1200" dirty="0">
              <a:solidFill>
                <a:schemeClr val="tx1"/>
              </a:solidFill>
            </a:endParaRPr>
          </a:p>
          <a:p>
            <a:pPr algn="ctr">
              <a:lnSpc>
                <a:spcPct val="90000"/>
              </a:lnSpc>
            </a:pPr>
            <a:endParaRPr lang="en-GB" sz="1200" dirty="0">
              <a:solidFill>
                <a:schemeClr val="tx1"/>
              </a:solidFill>
            </a:endParaRPr>
          </a:p>
          <a:p>
            <a:pPr algn="ctr">
              <a:lnSpc>
                <a:spcPct val="90000"/>
              </a:lnSpc>
            </a:pPr>
            <a:r>
              <a:rPr lang="ja-JP" sz="1200">
                <a:solidFill>
                  <a:schemeClr val="tx1"/>
                </a:solidFill>
              </a:rPr>
              <a:t>NE</a:t>
            </a:r>
          </a:p>
          <a:p>
            <a:pPr algn="ctr">
              <a:lnSpc>
                <a:spcPct val="90000"/>
              </a:lnSpc>
            </a:pPr>
            <a:r>
              <a:rPr lang="ja-JP" sz="1200">
                <a:solidFill>
                  <a:schemeClr val="tx1"/>
                </a:solidFill>
              </a:rPr>
              <a:t>36.1</a:t>
            </a:r>
          </a:p>
          <a:p>
            <a:pPr algn="ctr">
              <a:lnSpc>
                <a:spcPct val="90000"/>
              </a:lnSpc>
            </a:pPr>
            <a:r>
              <a:rPr lang="ja-JP" sz="1200">
                <a:solidFill>
                  <a:schemeClr val="tx1"/>
                </a:solidFill>
              </a:rPr>
              <a:t>35.7</a:t>
            </a:r>
          </a:p>
          <a:p>
            <a:pPr algn="ctr">
              <a:lnSpc>
                <a:spcPct val="90000"/>
              </a:lnSpc>
            </a:pPr>
            <a:endParaRPr lang="en-GB" sz="1200" dirty="0">
              <a:solidFill>
                <a:schemeClr val="tx1"/>
              </a:solidFill>
            </a:endParaRPr>
          </a:p>
          <a:p>
            <a:pPr algn="ctr">
              <a:lnSpc>
                <a:spcPct val="90000"/>
              </a:lnSpc>
            </a:pPr>
            <a:endParaRPr lang="en-GB" sz="1200" dirty="0">
              <a:solidFill>
                <a:schemeClr val="tx1"/>
              </a:solidFill>
            </a:endParaRPr>
          </a:p>
          <a:p>
            <a:pPr algn="ctr">
              <a:lnSpc>
                <a:spcPct val="90000"/>
              </a:lnSpc>
            </a:pPr>
            <a:r>
              <a:rPr lang="ja-JP" sz="1200">
                <a:solidFill>
                  <a:schemeClr val="tx1"/>
                </a:solidFill>
              </a:rPr>
              <a:t>36.1</a:t>
            </a:r>
          </a:p>
          <a:p>
            <a:pPr algn="ctr">
              <a:lnSpc>
                <a:spcPct val="90000"/>
              </a:lnSpc>
            </a:pPr>
            <a:r>
              <a:rPr lang="ja-JP" sz="1200">
                <a:solidFill>
                  <a:schemeClr val="tx1"/>
                </a:solidFill>
              </a:rPr>
              <a:t>36.7</a:t>
            </a:r>
          </a:p>
          <a:p>
            <a:pPr algn="ctr">
              <a:lnSpc>
                <a:spcPct val="90000"/>
              </a:lnSpc>
            </a:pPr>
            <a:r>
              <a:rPr lang="ja-JP" sz="1200">
                <a:solidFill>
                  <a:schemeClr val="tx1"/>
                </a:solidFill>
              </a:rPr>
              <a:t>NE</a:t>
            </a:r>
          </a:p>
          <a:p>
            <a:pPr algn="ctr">
              <a:lnSpc>
                <a:spcPct val="90000"/>
              </a:lnSpc>
            </a:pPr>
            <a:r>
              <a:rPr lang="ja-JP" sz="1200">
                <a:solidFill>
                  <a:schemeClr val="tx1"/>
                </a:solidFill>
              </a:rPr>
              <a:t>42.3</a:t>
            </a:r>
          </a:p>
        </p:txBody>
      </p:sp>
      <p:sp>
        <p:nvSpPr>
          <p:cNvPr id="243" name="TextBox 242">
            <a:extLst>
              <a:ext uri="{FF2B5EF4-FFF2-40B4-BE49-F238E27FC236}">
                <a16:creationId xmlns:a16="http://schemas.microsoft.com/office/drawing/2014/main" id="{0115AA76-EEAF-4BE4-BF9A-7AEAC087E6D6}"/>
              </a:ext>
            </a:extLst>
          </p:cNvPr>
          <p:cNvSpPr txBox="1"/>
          <p:nvPr/>
        </p:nvSpPr>
        <p:spPr>
          <a:xfrm>
            <a:off x="9530338" y="1613997"/>
            <a:ext cx="1176925" cy="276999"/>
          </a:xfrm>
          <a:prstGeom prst="rect">
            <a:avLst/>
          </a:prstGeom>
          <a:noFill/>
        </p:spPr>
        <p:txBody>
          <a:bodyPr wrap="none" rtlCol="0">
            <a:spAutoFit/>
          </a:bodyPr>
          <a:lstStyle/>
          <a:p>
            <a:pPr algn="ctr"/>
            <a:r>
              <a:rPr lang="ja-JP" sz="1200" b="1">
                <a:solidFill>
                  <a:schemeClr val="accent1"/>
                </a:solidFill>
              </a:rPr>
              <a:t>アテゾリズマブ</a:t>
            </a:r>
          </a:p>
        </p:txBody>
      </p:sp>
      <p:sp>
        <p:nvSpPr>
          <p:cNvPr id="244" name="TextBox 243">
            <a:extLst>
              <a:ext uri="{FF2B5EF4-FFF2-40B4-BE49-F238E27FC236}">
                <a16:creationId xmlns:a16="http://schemas.microsoft.com/office/drawing/2014/main" id="{EDE6A9DD-25B1-4E96-8F22-0E11A196786F}"/>
              </a:ext>
            </a:extLst>
          </p:cNvPr>
          <p:cNvSpPr txBox="1"/>
          <p:nvPr/>
        </p:nvSpPr>
        <p:spPr>
          <a:xfrm>
            <a:off x="11122948" y="1812554"/>
            <a:ext cx="482824" cy="4247317"/>
          </a:xfrm>
          <a:prstGeom prst="rect">
            <a:avLst/>
          </a:prstGeom>
          <a:noFill/>
        </p:spPr>
        <p:txBody>
          <a:bodyPr wrap="none" rtlCol="0">
            <a:spAutoFit/>
          </a:bodyPr>
          <a:lstStyle/>
          <a:p>
            <a:pPr algn="ctr">
              <a:lnSpc>
                <a:spcPct val="90000"/>
              </a:lnSpc>
            </a:pPr>
            <a:r>
              <a:rPr lang="ja-JP" sz="1200" b="1">
                <a:solidFill>
                  <a:schemeClr val="tx1"/>
                </a:solidFill>
              </a:rPr>
              <a:t>37.2</a:t>
            </a:r>
          </a:p>
          <a:p>
            <a:pPr algn="ctr">
              <a:lnSpc>
                <a:spcPct val="90000"/>
              </a:lnSpc>
            </a:pPr>
            <a:endParaRPr lang="en-US" sz="1200" dirty="0">
              <a:solidFill>
                <a:schemeClr val="tx1"/>
              </a:solidFill>
            </a:endParaRPr>
          </a:p>
          <a:p>
            <a:pPr algn="ctr">
              <a:lnSpc>
                <a:spcPct val="90000"/>
              </a:lnSpc>
            </a:pPr>
            <a:endParaRPr lang="en-US" sz="1200" dirty="0">
              <a:solidFill>
                <a:schemeClr val="tx1"/>
              </a:solidFill>
            </a:endParaRPr>
          </a:p>
          <a:p>
            <a:pPr algn="ctr">
              <a:lnSpc>
                <a:spcPct val="90000"/>
              </a:lnSpc>
            </a:pPr>
            <a:r>
              <a:rPr lang="ja-JP" sz="1200">
                <a:solidFill>
                  <a:schemeClr val="tx1"/>
                </a:solidFill>
              </a:rPr>
              <a:t>NE</a:t>
            </a:r>
          </a:p>
          <a:p>
            <a:pPr algn="ctr">
              <a:lnSpc>
                <a:spcPct val="90000"/>
              </a:lnSpc>
            </a:pPr>
            <a:r>
              <a:rPr lang="ja-JP" sz="1200">
                <a:solidFill>
                  <a:schemeClr val="tx1"/>
                </a:solidFill>
              </a:rPr>
              <a:t>NE</a:t>
            </a:r>
          </a:p>
          <a:p>
            <a:pPr algn="ctr">
              <a:lnSpc>
                <a:spcPct val="90000"/>
              </a:lnSpc>
            </a:pPr>
            <a:r>
              <a:rPr lang="ja-JP" sz="1200">
                <a:solidFill>
                  <a:schemeClr val="tx1"/>
                </a:solidFill>
              </a:rPr>
              <a:t>46.4</a:t>
            </a:r>
          </a:p>
          <a:p>
            <a:pPr algn="ctr">
              <a:lnSpc>
                <a:spcPct val="90000"/>
              </a:lnSpc>
            </a:pPr>
            <a:r>
              <a:rPr lang="ja-JP" sz="1200">
                <a:solidFill>
                  <a:schemeClr val="tx1"/>
                </a:solidFill>
              </a:rPr>
              <a:t>29.7</a:t>
            </a:r>
          </a:p>
          <a:p>
            <a:pPr algn="ctr">
              <a:lnSpc>
                <a:spcPct val="90000"/>
              </a:lnSpc>
            </a:pPr>
            <a:endParaRPr lang="en-GB" sz="1200" dirty="0">
              <a:solidFill>
                <a:schemeClr val="tx1"/>
              </a:solidFill>
            </a:endParaRPr>
          </a:p>
          <a:p>
            <a:pPr algn="ctr">
              <a:lnSpc>
                <a:spcPct val="90000"/>
              </a:lnSpc>
            </a:pPr>
            <a:endParaRPr lang="en-GB" sz="1200" dirty="0">
              <a:solidFill>
                <a:schemeClr val="tx1"/>
              </a:solidFill>
            </a:endParaRPr>
          </a:p>
          <a:p>
            <a:pPr algn="ctr">
              <a:lnSpc>
                <a:spcPct val="90000"/>
              </a:lnSpc>
            </a:pPr>
            <a:r>
              <a:rPr lang="ja-JP" sz="1200">
                <a:solidFill>
                  <a:schemeClr val="tx1"/>
                </a:solidFill>
              </a:rPr>
              <a:t>NE</a:t>
            </a:r>
          </a:p>
          <a:p>
            <a:pPr algn="ctr">
              <a:lnSpc>
                <a:spcPct val="90000"/>
              </a:lnSpc>
            </a:pPr>
            <a:r>
              <a:rPr lang="ja-JP" sz="1200">
                <a:solidFill>
                  <a:schemeClr val="tx1"/>
                </a:solidFill>
              </a:rPr>
              <a:t>31.4</a:t>
            </a:r>
          </a:p>
          <a:p>
            <a:pPr algn="ctr">
              <a:lnSpc>
                <a:spcPct val="90000"/>
              </a:lnSpc>
            </a:pPr>
            <a:r>
              <a:rPr lang="ja-JP" sz="1200">
                <a:solidFill>
                  <a:schemeClr val="tx1"/>
                </a:solidFill>
              </a:rPr>
              <a:t>36.0</a:t>
            </a:r>
          </a:p>
          <a:p>
            <a:pPr algn="ctr">
              <a:lnSpc>
                <a:spcPct val="90000"/>
              </a:lnSpc>
            </a:pPr>
            <a:r>
              <a:rPr lang="ja-JP" sz="1200">
                <a:solidFill>
                  <a:schemeClr val="tx1"/>
                </a:solidFill>
              </a:rPr>
              <a:t>24.1</a:t>
            </a:r>
          </a:p>
          <a:p>
            <a:pPr algn="ctr">
              <a:lnSpc>
                <a:spcPct val="90000"/>
              </a:lnSpc>
            </a:pPr>
            <a:endParaRPr lang="en-GB" sz="1200" dirty="0">
              <a:solidFill>
                <a:schemeClr val="tx1"/>
              </a:solidFill>
            </a:endParaRPr>
          </a:p>
          <a:p>
            <a:pPr algn="ctr">
              <a:lnSpc>
                <a:spcPct val="90000"/>
              </a:lnSpc>
            </a:pPr>
            <a:endParaRPr lang="en-GB" sz="1200" dirty="0">
              <a:solidFill>
                <a:schemeClr val="tx1"/>
              </a:solidFill>
            </a:endParaRPr>
          </a:p>
          <a:p>
            <a:pPr algn="ctr">
              <a:lnSpc>
                <a:spcPct val="90000"/>
              </a:lnSpc>
            </a:pPr>
            <a:r>
              <a:rPr lang="ja-JP" sz="1200">
                <a:solidFill>
                  <a:schemeClr val="tx1"/>
                </a:solidFill>
              </a:rPr>
              <a:t>36.0</a:t>
            </a:r>
          </a:p>
          <a:p>
            <a:pPr algn="ctr">
              <a:lnSpc>
                <a:spcPct val="90000"/>
              </a:lnSpc>
            </a:pPr>
            <a:r>
              <a:rPr lang="ja-JP" sz="1200">
                <a:solidFill>
                  <a:schemeClr val="tx1"/>
                </a:solidFill>
              </a:rPr>
              <a:t>42.1</a:t>
            </a:r>
          </a:p>
          <a:p>
            <a:pPr algn="ctr">
              <a:lnSpc>
                <a:spcPct val="90000"/>
              </a:lnSpc>
            </a:pPr>
            <a:r>
              <a:rPr lang="ja-JP" sz="1200">
                <a:solidFill>
                  <a:schemeClr val="tx1"/>
                </a:solidFill>
              </a:rPr>
              <a:t>NE</a:t>
            </a:r>
          </a:p>
          <a:p>
            <a:pPr algn="ctr">
              <a:lnSpc>
                <a:spcPct val="90000"/>
              </a:lnSpc>
            </a:pPr>
            <a:endParaRPr lang="en-GB" sz="1200" dirty="0">
              <a:solidFill>
                <a:schemeClr val="tx1"/>
              </a:solidFill>
            </a:endParaRPr>
          </a:p>
          <a:p>
            <a:pPr algn="ctr">
              <a:lnSpc>
                <a:spcPct val="90000"/>
              </a:lnSpc>
            </a:pPr>
            <a:endParaRPr lang="en-GB" sz="1200" dirty="0">
              <a:solidFill>
                <a:schemeClr val="tx1"/>
              </a:solidFill>
            </a:endParaRPr>
          </a:p>
          <a:p>
            <a:pPr algn="ctr">
              <a:lnSpc>
                <a:spcPct val="90000"/>
              </a:lnSpc>
            </a:pPr>
            <a:r>
              <a:rPr lang="ja-JP" sz="1200">
                <a:solidFill>
                  <a:schemeClr val="tx1"/>
                </a:solidFill>
              </a:rPr>
              <a:t>42.1</a:t>
            </a:r>
          </a:p>
          <a:p>
            <a:pPr algn="ctr">
              <a:lnSpc>
                <a:spcPct val="90000"/>
              </a:lnSpc>
            </a:pPr>
            <a:r>
              <a:rPr lang="ja-JP" sz="1200">
                <a:solidFill>
                  <a:schemeClr val="tx1"/>
                </a:solidFill>
              </a:rPr>
              <a:t>46.4</a:t>
            </a:r>
          </a:p>
          <a:p>
            <a:pPr algn="ctr">
              <a:lnSpc>
                <a:spcPct val="90000"/>
              </a:lnSpc>
            </a:pPr>
            <a:r>
              <a:rPr lang="ja-JP" sz="1200">
                <a:solidFill>
                  <a:schemeClr val="tx1"/>
                </a:solidFill>
              </a:rPr>
              <a:t>37.0</a:t>
            </a:r>
          </a:p>
          <a:p>
            <a:pPr algn="ctr">
              <a:lnSpc>
                <a:spcPct val="90000"/>
              </a:lnSpc>
            </a:pPr>
            <a:r>
              <a:rPr lang="ja-JP" sz="1200">
                <a:solidFill>
                  <a:schemeClr val="tx1"/>
                </a:solidFill>
              </a:rPr>
              <a:t>36.0</a:t>
            </a:r>
          </a:p>
          <a:p>
            <a:pPr algn="ctr">
              <a:lnSpc>
                <a:spcPct val="90000"/>
              </a:lnSpc>
            </a:pPr>
            <a:endParaRPr lang="en-GB" sz="1200" dirty="0">
              <a:solidFill>
                <a:schemeClr val="tx1"/>
              </a:solidFill>
            </a:endParaRPr>
          </a:p>
        </p:txBody>
      </p:sp>
      <p:sp>
        <p:nvSpPr>
          <p:cNvPr id="245" name="TextBox 244">
            <a:extLst>
              <a:ext uri="{FF2B5EF4-FFF2-40B4-BE49-F238E27FC236}">
                <a16:creationId xmlns:a16="http://schemas.microsoft.com/office/drawing/2014/main" id="{9B6620AE-B78A-4FBF-86BF-CF7AB4F3E9C5}"/>
              </a:ext>
            </a:extLst>
          </p:cNvPr>
          <p:cNvSpPr txBox="1"/>
          <p:nvPr/>
        </p:nvSpPr>
        <p:spPr>
          <a:xfrm>
            <a:off x="11110123" y="1613997"/>
            <a:ext cx="508474" cy="276999"/>
          </a:xfrm>
          <a:prstGeom prst="rect">
            <a:avLst/>
          </a:prstGeom>
          <a:noFill/>
        </p:spPr>
        <p:txBody>
          <a:bodyPr wrap="none" rtlCol="0">
            <a:spAutoFit/>
          </a:bodyPr>
          <a:lstStyle/>
          <a:p>
            <a:pPr algn="ctr"/>
            <a:r>
              <a:rPr lang="ja-JP" sz="1200" b="1">
                <a:solidFill>
                  <a:srgbClr val="FF6600"/>
                </a:solidFill>
              </a:rPr>
              <a:t>BSC</a:t>
            </a:r>
          </a:p>
        </p:txBody>
      </p:sp>
      <p:sp>
        <p:nvSpPr>
          <p:cNvPr id="246" name="TextBox 245">
            <a:extLst>
              <a:ext uri="{FF2B5EF4-FFF2-40B4-BE49-F238E27FC236}">
                <a16:creationId xmlns:a16="http://schemas.microsoft.com/office/drawing/2014/main" id="{646D9A8C-8264-42C0-A317-D9B80D6272D8}"/>
              </a:ext>
            </a:extLst>
          </p:cNvPr>
          <p:cNvSpPr txBox="1"/>
          <p:nvPr/>
        </p:nvSpPr>
        <p:spPr>
          <a:xfrm>
            <a:off x="9877388" y="1400971"/>
            <a:ext cx="1383712" cy="276999"/>
          </a:xfrm>
          <a:prstGeom prst="rect">
            <a:avLst/>
          </a:prstGeom>
          <a:noFill/>
        </p:spPr>
        <p:txBody>
          <a:bodyPr wrap="none" rtlCol="0">
            <a:spAutoFit/>
          </a:bodyPr>
          <a:lstStyle/>
          <a:p>
            <a:r>
              <a:rPr lang="ja-JP" sz="1200" b="1">
                <a:solidFill>
                  <a:schemeClr val="tx1"/>
                </a:solidFill>
              </a:rPr>
              <a:t>DFSの中央値、月数</a:t>
            </a:r>
          </a:p>
        </p:txBody>
      </p:sp>
      <p:grpSp>
        <p:nvGrpSpPr>
          <p:cNvPr id="247" name="Group 246">
            <a:extLst>
              <a:ext uri="{FF2B5EF4-FFF2-40B4-BE49-F238E27FC236}">
                <a16:creationId xmlns:a16="http://schemas.microsoft.com/office/drawing/2014/main" id="{C91222E1-9E09-48CA-90E6-B305206068BA}"/>
              </a:ext>
            </a:extLst>
          </p:cNvPr>
          <p:cNvGrpSpPr/>
          <p:nvPr/>
        </p:nvGrpSpPr>
        <p:grpSpPr>
          <a:xfrm>
            <a:off x="4355690" y="5835117"/>
            <a:ext cx="3496317" cy="72000"/>
            <a:chOff x="4355690" y="6132978"/>
            <a:chExt cx="3496317" cy="72000"/>
          </a:xfrm>
        </p:grpSpPr>
        <p:cxnSp>
          <p:nvCxnSpPr>
            <p:cNvPr id="248" name="Straight Connector 247">
              <a:extLst>
                <a:ext uri="{FF2B5EF4-FFF2-40B4-BE49-F238E27FC236}">
                  <a16:creationId xmlns:a16="http://schemas.microsoft.com/office/drawing/2014/main" id="{3FB33F9C-93AE-485F-BB00-11EABCF46A1E}"/>
                </a:ext>
              </a:extLst>
            </p:cNvPr>
            <p:cNvCxnSpPr>
              <a:cxnSpLocks/>
            </p:cNvCxnSpPr>
            <p:nvPr/>
          </p:nvCxnSpPr>
          <p:spPr>
            <a:xfrm>
              <a:off x="4355690" y="6132978"/>
              <a:ext cx="3495449"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937FE36D-CA0B-4FC2-83B5-188D45717014}"/>
                </a:ext>
              </a:extLst>
            </p:cNvPr>
            <p:cNvCxnSpPr>
              <a:cxnSpLocks/>
            </p:cNvCxnSpPr>
            <p:nvPr/>
          </p:nvCxnSpPr>
          <p:spPr>
            <a:xfrm>
              <a:off x="4355690" y="6132978"/>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D6AD45FE-65A4-49F4-8BE9-F0CE87EC43C9}"/>
                </a:ext>
              </a:extLst>
            </p:cNvPr>
            <p:cNvCxnSpPr>
              <a:cxnSpLocks/>
            </p:cNvCxnSpPr>
            <p:nvPr/>
          </p:nvCxnSpPr>
          <p:spPr>
            <a:xfrm>
              <a:off x="5400074" y="6132978"/>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9E93AB8D-01E9-4349-94C6-F7B2DC20BAA4}"/>
                </a:ext>
              </a:extLst>
            </p:cNvPr>
            <p:cNvCxnSpPr>
              <a:cxnSpLocks/>
            </p:cNvCxnSpPr>
            <p:nvPr/>
          </p:nvCxnSpPr>
          <p:spPr>
            <a:xfrm>
              <a:off x="6023124" y="6132978"/>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E41EAD88-0B0B-4126-A757-6BE8080A30E5}"/>
                </a:ext>
              </a:extLst>
            </p:cNvPr>
            <p:cNvCxnSpPr>
              <a:cxnSpLocks/>
            </p:cNvCxnSpPr>
            <p:nvPr/>
          </p:nvCxnSpPr>
          <p:spPr>
            <a:xfrm>
              <a:off x="6453437" y="6132978"/>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FEC83533-00FC-4353-AE3B-2176D6CA5431}"/>
                </a:ext>
              </a:extLst>
            </p:cNvPr>
            <p:cNvCxnSpPr>
              <a:cxnSpLocks/>
            </p:cNvCxnSpPr>
            <p:nvPr/>
          </p:nvCxnSpPr>
          <p:spPr>
            <a:xfrm>
              <a:off x="6794105" y="6132978"/>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20DB74AC-929F-412E-9879-5BB12903A861}"/>
                </a:ext>
              </a:extLst>
            </p:cNvPr>
            <p:cNvCxnSpPr>
              <a:cxnSpLocks/>
            </p:cNvCxnSpPr>
            <p:nvPr/>
          </p:nvCxnSpPr>
          <p:spPr>
            <a:xfrm>
              <a:off x="7067537" y="6132978"/>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9B5E4D2D-91CE-4D87-9020-FEE97AD90908}"/>
                </a:ext>
              </a:extLst>
            </p:cNvPr>
            <p:cNvCxnSpPr>
              <a:cxnSpLocks/>
            </p:cNvCxnSpPr>
            <p:nvPr/>
          </p:nvCxnSpPr>
          <p:spPr>
            <a:xfrm>
              <a:off x="7305113" y="6132978"/>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C35D1CA4-CED8-4C0C-8CBB-7C4CCF5049BD}"/>
                </a:ext>
              </a:extLst>
            </p:cNvPr>
            <p:cNvCxnSpPr>
              <a:cxnSpLocks/>
            </p:cNvCxnSpPr>
            <p:nvPr/>
          </p:nvCxnSpPr>
          <p:spPr>
            <a:xfrm>
              <a:off x="7502351" y="6132978"/>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7818358C-744F-490F-AD67-54C5A5CAA131}"/>
                </a:ext>
              </a:extLst>
            </p:cNvPr>
            <p:cNvCxnSpPr>
              <a:cxnSpLocks/>
            </p:cNvCxnSpPr>
            <p:nvPr/>
          </p:nvCxnSpPr>
          <p:spPr>
            <a:xfrm>
              <a:off x="7681661" y="6132978"/>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BA0176C3-83E2-427C-97B9-0E2F46B770CD}"/>
                </a:ext>
              </a:extLst>
            </p:cNvPr>
            <p:cNvCxnSpPr>
              <a:cxnSpLocks/>
            </p:cNvCxnSpPr>
            <p:nvPr/>
          </p:nvCxnSpPr>
          <p:spPr>
            <a:xfrm>
              <a:off x="7852007" y="6132978"/>
              <a:ext cx="0" cy="72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cxnSp>
        <p:nvCxnSpPr>
          <p:cNvPr id="259" name="Straight Connector 258">
            <a:extLst>
              <a:ext uri="{FF2B5EF4-FFF2-40B4-BE49-F238E27FC236}">
                <a16:creationId xmlns:a16="http://schemas.microsoft.com/office/drawing/2014/main" id="{209FA103-D71C-4BE7-A15D-58912013CD71}"/>
              </a:ext>
            </a:extLst>
          </p:cNvPr>
          <p:cNvCxnSpPr/>
          <p:nvPr/>
        </p:nvCxnSpPr>
        <p:spPr>
          <a:xfrm flipV="1">
            <a:off x="6794105" y="1834629"/>
            <a:ext cx="0" cy="4000488"/>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260" name="Group 259">
            <a:extLst>
              <a:ext uri="{FF2B5EF4-FFF2-40B4-BE49-F238E27FC236}">
                <a16:creationId xmlns:a16="http://schemas.microsoft.com/office/drawing/2014/main" id="{3C50537B-BABF-4B03-A414-705886FBE0C5}"/>
              </a:ext>
            </a:extLst>
          </p:cNvPr>
          <p:cNvGrpSpPr/>
          <p:nvPr/>
        </p:nvGrpSpPr>
        <p:grpSpPr>
          <a:xfrm>
            <a:off x="6198383" y="1923327"/>
            <a:ext cx="602225" cy="108000"/>
            <a:chOff x="5057107" y="2270774"/>
            <a:chExt cx="602225" cy="108000"/>
          </a:xfrm>
        </p:grpSpPr>
        <p:cxnSp>
          <p:nvCxnSpPr>
            <p:cNvPr id="261" name="Straight Connector 260">
              <a:extLst>
                <a:ext uri="{FF2B5EF4-FFF2-40B4-BE49-F238E27FC236}">
                  <a16:creationId xmlns:a16="http://schemas.microsoft.com/office/drawing/2014/main" id="{0ECFC515-B1F4-4B5A-ACC8-7C8F88D7FC45}"/>
                </a:ext>
              </a:extLst>
            </p:cNvPr>
            <p:cNvCxnSpPr>
              <a:cxnSpLocks/>
            </p:cNvCxnSpPr>
            <p:nvPr/>
          </p:nvCxnSpPr>
          <p:spPr>
            <a:xfrm>
              <a:off x="5057107" y="2324774"/>
              <a:ext cx="602225"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A7095A9B-E4A2-483F-8705-CC3917FBE618}"/>
                </a:ext>
              </a:extLst>
            </p:cNvPr>
            <p:cNvCxnSpPr>
              <a:cxnSpLocks/>
            </p:cNvCxnSpPr>
            <p:nvPr/>
          </p:nvCxnSpPr>
          <p:spPr>
            <a:xfrm>
              <a:off x="5057107"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3F4A6CE6-2C8F-40EC-8584-2797E5AD20F2}"/>
                </a:ext>
              </a:extLst>
            </p:cNvPr>
            <p:cNvCxnSpPr>
              <a:cxnSpLocks/>
            </p:cNvCxnSpPr>
            <p:nvPr/>
          </p:nvCxnSpPr>
          <p:spPr>
            <a:xfrm>
              <a:off x="5657323"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264" name="Group 263">
            <a:extLst>
              <a:ext uri="{FF2B5EF4-FFF2-40B4-BE49-F238E27FC236}">
                <a16:creationId xmlns:a16="http://schemas.microsoft.com/office/drawing/2014/main" id="{39275EDC-9907-4D6C-AB4D-8FA4000D49B4}"/>
              </a:ext>
            </a:extLst>
          </p:cNvPr>
          <p:cNvGrpSpPr/>
          <p:nvPr/>
        </p:nvGrpSpPr>
        <p:grpSpPr>
          <a:xfrm>
            <a:off x="5702558" y="2386791"/>
            <a:ext cx="2232000" cy="108000"/>
            <a:chOff x="18742933" y="2270774"/>
            <a:chExt cx="2232000" cy="108000"/>
          </a:xfrm>
        </p:grpSpPr>
        <p:cxnSp>
          <p:nvCxnSpPr>
            <p:cNvPr id="265" name="Straight Connector 264">
              <a:extLst>
                <a:ext uri="{FF2B5EF4-FFF2-40B4-BE49-F238E27FC236}">
                  <a16:creationId xmlns:a16="http://schemas.microsoft.com/office/drawing/2014/main" id="{AEC9E847-3B6B-4975-AD80-BE367E00164D}"/>
                </a:ext>
              </a:extLst>
            </p:cNvPr>
            <p:cNvCxnSpPr>
              <a:cxnSpLocks/>
            </p:cNvCxnSpPr>
            <p:nvPr/>
          </p:nvCxnSpPr>
          <p:spPr>
            <a:xfrm>
              <a:off x="18742933" y="2324774"/>
              <a:ext cx="2232000" cy="0"/>
            </a:xfrm>
            <a:prstGeom prst="line">
              <a:avLst/>
            </a:prstGeom>
            <a:ln w="19050">
              <a:solidFill>
                <a:srgbClr val="36363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4BB75C4F-E385-4AC8-8DA9-EFB5691C64E5}"/>
                </a:ext>
              </a:extLst>
            </p:cNvPr>
            <p:cNvCxnSpPr>
              <a:cxnSpLocks/>
            </p:cNvCxnSpPr>
            <p:nvPr/>
          </p:nvCxnSpPr>
          <p:spPr>
            <a:xfrm>
              <a:off x="18743656"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267" name="Group 266">
            <a:extLst>
              <a:ext uri="{FF2B5EF4-FFF2-40B4-BE49-F238E27FC236}">
                <a16:creationId xmlns:a16="http://schemas.microsoft.com/office/drawing/2014/main" id="{F5E2F3B4-C18C-4124-88BD-759120EBADF5}"/>
              </a:ext>
            </a:extLst>
          </p:cNvPr>
          <p:cNvGrpSpPr/>
          <p:nvPr/>
        </p:nvGrpSpPr>
        <p:grpSpPr>
          <a:xfrm>
            <a:off x="5640008" y="2520874"/>
            <a:ext cx="1165151" cy="108000"/>
            <a:chOff x="9673772" y="2270774"/>
            <a:chExt cx="1165151" cy="108000"/>
          </a:xfrm>
        </p:grpSpPr>
        <p:cxnSp>
          <p:nvCxnSpPr>
            <p:cNvPr id="268" name="Straight Connector 267">
              <a:extLst>
                <a:ext uri="{FF2B5EF4-FFF2-40B4-BE49-F238E27FC236}">
                  <a16:creationId xmlns:a16="http://schemas.microsoft.com/office/drawing/2014/main" id="{DF4E58B3-709E-4968-A15A-E3510124E5D4}"/>
                </a:ext>
              </a:extLst>
            </p:cNvPr>
            <p:cNvCxnSpPr>
              <a:cxnSpLocks/>
            </p:cNvCxnSpPr>
            <p:nvPr/>
          </p:nvCxnSpPr>
          <p:spPr>
            <a:xfrm>
              <a:off x="9673772" y="2324774"/>
              <a:ext cx="115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9D21136C-4B20-4FC2-946D-7866DCB9CED5}"/>
                </a:ext>
              </a:extLst>
            </p:cNvPr>
            <p:cNvCxnSpPr>
              <a:cxnSpLocks/>
            </p:cNvCxnSpPr>
            <p:nvPr/>
          </p:nvCxnSpPr>
          <p:spPr>
            <a:xfrm>
              <a:off x="9673772"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EF79DF41-D5B8-49CC-9BDA-84BAE45EC721}"/>
                </a:ext>
              </a:extLst>
            </p:cNvPr>
            <p:cNvCxnSpPr>
              <a:cxnSpLocks/>
            </p:cNvCxnSpPr>
            <p:nvPr/>
          </p:nvCxnSpPr>
          <p:spPr>
            <a:xfrm>
              <a:off x="10838923"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271" name="Group 270">
            <a:extLst>
              <a:ext uri="{FF2B5EF4-FFF2-40B4-BE49-F238E27FC236}">
                <a16:creationId xmlns:a16="http://schemas.microsoft.com/office/drawing/2014/main" id="{6BAB9D7B-C336-4085-B6F2-3AEC6EF79816}"/>
              </a:ext>
            </a:extLst>
          </p:cNvPr>
          <p:cNvGrpSpPr/>
          <p:nvPr/>
        </p:nvGrpSpPr>
        <p:grpSpPr>
          <a:xfrm>
            <a:off x="5863674" y="2714184"/>
            <a:ext cx="1480913" cy="111315"/>
            <a:chOff x="12394520" y="2270774"/>
            <a:chExt cx="1480913" cy="111315"/>
          </a:xfrm>
        </p:grpSpPr>
        <p:cxnSp>
          <p:nvCxnSpPr>
            <p:cNvPr id="272" name="Straight Connector 271">
              <a:extLst>
                <a:ext uri="{FF2B5EF4-FFF2-40B4-BE49-F238E27FC236}">
                  <a16:creationId xmlns:a16="http://schemas.microsoft.com/office/drawing/2014/main" id="{94494B3D-D770-48C9-8EA3-8A942794857D}"/>
                </a:ext>
              </a:extLst>
            </p:cNvPr>
            <p:cNvCxnSpPr>
              <a:cxnSpLocks/>
            </p:cNvCxnSpPr>
            <p:nvPr/>
          </p:nvCxnSpPr>
          <p:spPr>
            <a:xfrm>
              <a:off x="12394520" y="2324774"/>
              <a:ext cx="1476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a:extLst>
                <a:ext uri="{FF2B5EF4-FFF2-40B4-BE49-F238E27FC236}">
                  <a16:creationId xmlns:a16="http://schemas.microsoft.com/office/drawing/2014/main" id="{E4B619E8-612F-4333-A395-AB947117756A}"/>
                </a:ext>
              </a:extLst>
            </p:cNvPr>
            <p:cNvCxnSpPr>
              <a:cxnSpLocks/>
            </p:cNvCxnSpPr>
            <p:nvPr/>
          </p:nvCxnSpPr>
          <p:spPr>
            <a:xfrm>
              <a:off x="12394520"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a:extLst>
                <a:ext uri="{FF2B5EF4-FFF2-40B4-BE49-F238E27FC236}">
                  <a16:creationId xmlns:a16="http://schemas.microsoft.com/office/drawing/2014/main" id="{AD32BA4A-4241-4493-88DF-A4A8EDD049C7}"/>
                </a:ext>
              </a:extLst>
            </p:cNvPr>
            <p:cNvCxnSpPr>
              <a:cxnSpLocks/>
            </p:cNvCxnSpPr>
            <p:nvPr/>
          </p:nvCxnSpPr>
          <p:spPr>
            <a:xfrm>
              <a:off x="13875433" y="2274089"/>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275" name="Group 274">
            <a:extLst>
              <a:ext uri="{FF2B5EF4-FFF2-40B4-BE49-F238E27FC236}">
                <a16:creationId xmlns:a16="http://schemas.microsoft.com/office/drawing/2014/main" id="{15B754B5-73E4-4262-90E3-B8A3F2603581}"/>
              </a:ext>
            </a:extLst>
          </p:cNvPr>
          <p:cNvGrpSpPr/>
          <p:nvPr/>
        </p:nvGrpSpPr>
        <p:grpSpPr>
          <a:xfrm>
            <a:off x="6071503" y="2861362"/>
            <a:ext cx="828755" cy="108000"/>
            <a:chOff x="6953024" y="2270774"/>
            <a:chExt cx="828755" cy="108000"/>
          </a:xfrm>
        </p:grpSpPr>
        <p:cxnSp>
          <p:nvCxnSpPr>
            <p:cNvPr id="276" name="Straight Connector 275">
              <a:extLst>
                <a:ext uri="{FF2B5EF4-FFF2-40B4-BE49-F238E27FC236}">
                  <a16:creationId xmlns:a16="http://schemas.microsoft.com/office/drawing/2014/main" id="{69E0C68E-64AF-464B-88DF-688A6D4C8288}"/>
                </a:ext>
              </a:extLst>
            </p:cNvPr>
            <p:cNvCxnSpPr>
              <a:cxnSpLocks/>
            </p:cNvCxnSpPr>
            <p:nvPr/>
          </p:nvCxnSpPr>
          <p:spPr>
            <a:xfrm>
              <a:off x="6953024" y="2324774"/>
              <a:ext cx="82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77" name="Straight Connector 276">
              <a:extLst>
                <a:ext uri="{FF2B5EF4-FFF2-40B4-BE49-F238E27FC236}">
                  <a16:creationId xmlns:a16="http://schemas.microsoft.com/office/drawing/2014/main" id="{C5CCF0B9-40C5-43F3-A4DF-124ECACC7BF7}"/>
                </a:ext>
              </a:extLst>
            </p:cNvPr>
            <p:cNvCxnSpPr>
              <a:cxnSpLocks/>
            </p:cNvCxnSpPr>
            <p:nvPr/>
          </p:nvCxnSpPr>
          <p:spPr>
            <a:xfrm>
              <a:off x="6953024"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a:extLst>
                <a:ext uri="{FF2B5EF4-FFF2-40B4-BE49-F238E27FC236}">
                  <a16:creationId xmlns:a16="http://schemas.microsoft.com/office/drawing/2014/main" id="{FCE3A0B7-7B68-4167-8FD8-E41006E0708C}"/>
                </a:ext>
              </a:extLst>
            </p:cNvPr>
            <p:cNvCxnSpPr>
              <a:cxnSpLocks/>
            </p:cNvCxnSpPr>
            <p:nvPr/>
          </p:nvCxnSpPr>
          <p:spPr>
            <a:xfrm>
              <a:off x="7781779"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279" name="Group 278">
            <a:extLst>
              <a:ext uri="{FF2B5EF4-FFF2-40B4-BE49-F238E27FC236}">
                <a16:creationId xmlns:a16="http://schemas.microsoft.com/office/drawing/2014/main" id="{E843616A-0EE5-4F17-B5E9-96DA30EC97A1}"/>
              </a:ext>
            </a:extLst>
          </p:cNvPr>
          <p:cNvGrpSpPr/>
          <p:nvPr/>
        </p:nvGrpSpPr>
        <p:grpSpPr>
          <a:xfrm>
            <a:off x="6103414" y="3349856"/>
            <a:ext cx="1188000" cy="108000"/>
            <a:chOff x="9976077" y="2270774"/>
            <a:chExt cx="1188000" cy="108000"/>
          </a:xfrm>
        </p:grpSpPr>
        <p:cxnSp>
          <p:nvCxnSpPr>
            <p:cNvPr id="280" name="Straight Connector 279">
              <a:extLst>
                <a:ext uri="{FF2B5EF4-FFF2-40B4-BE49-F238E27FC236}">
                  <a16:creationId xmlns:a16="http://schemas.microsoft.com/office/drawing/2014/main" id="{5E22889E-DEB3-444A-A916-73E396A18600}"/>
                </a:ext>
              </a:extLst>
            </p:cNvPr>
            <p:cNvCxnSpPr>
              <a:cxnSpLocks/>
            </p:cNvCxnSpPr>
            <p:nvPr/>
          </p:nvCxnSpPr>
          <p:spPr>
            <a:xfrm>
              <a:off x="9976077" y="2324774"/>
              <a:ext cx="118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60B5B811-D80D-4583-9653-4A9FC0335479}"/>
                </a:ext>
              </a:extLst>
            </p:cNvPr>
            <p:cNvCxnSpPr>
              <a:cxnSpLocks/>
            </p:cNvCxnSpPr>
            <p:nvPr/>
          </p:nvCxnSpPr>
          <p:spPr>
            <a:xfrm>
              <a:off x="9976077"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a:extLst>
                <a:ext uri="{FF2B5EF4-FFF2-40B4-BE49-F238E27FC236}">
                  <a16:creationId xmlns:a16="http://schemas.microsoft.com/office/drawing/2014/main" id="{5AA578E7-D1EF-4EBF-A822-5D677F20E88F}"/>
                </a:ext>
              </a:extLst>
            </p:cNvPr>
            <p:cNvCxnSpPr>
              <a:cxnSpLocks/>
            </p:cNvCxnSpPr>
            <p:nvPr/>
          </p:nvCxnSpPr>
          <p:spPr>
            <a:xfrm>
              <a:off x="11157240"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283" name="Group 282">
            <a:extLst>
              <a:ext uri="{FF2B5EF4-FFF2-40B4-BE49-F238E27FC236}">
                <a16:creationId xmlns:a16="http://schemas.microsoft.com/office/drawing/2014/main" id="{94AC429A-798B-45EB-AB02-1749C1F70699}"/>
              </a:ext>
            </a:extLst>
          </p:cNvPr>
          <p:cNvGrpSpPr/>
          <p:nvPr/>
        </p:nvGrpSpPr>
        <p:grpSpPr>
          <a:xfrm>
            <a:off x="6037626" y="3527866"/>
            <a:ext cx="720000" cy="108000"/>
            <a:chOff x="6046107" y="2270774"/>
            <a:chExt cx="720000" cy="108000"/>
          </a:xfrm>
        </p:grpSpPr>
        <p:cxnSp>
          <p:nvCxnSpPr>
            <p:cNvPr id="284" name="Straight Connector 283">
              <a:extLst>
                <a:ext uri="{FF2B5EF4-FFF2-40B4-BE49-F238E27FC236}">
                  <a16:creationId xmlns:a16="http://schemas.microsoft.com/office/drawing/2014/main" id="{15F46E72-B6AF-40C8-8C3C-A56E51403762}"/>
                </a:ext>
              </a:extLst>
            </p:cNvPr>
            <p:cNvCxnSpPr>
              <a:cxnSpLocks/>
            </p:cNvCxnSpPr>
            <p:nvPr/>
          </p:nvCxnSpPr>
          <p:spPr>
            <a:xfrm>
              <a:off x="6046107" y="2324774"/>
              <a:ext cx="720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85" name="Straight Connector 284">
              <a:extLst>
                <a:ext uri="{FF2B5EF4-FFF2-40B4-BE49-F238E27FC236}">
                  <a16:creationId xmlns:a16="http://schemas.microsoft.com/office/drawing/2014/main" id="{531753EB-7E6A-4C82-993F-D13771DE576A}"/>
                </a:ext>
              </a:extLst>
            </p:cNvPr>
            <p:cNvCxnSpPr>
              <a:cxnSpLocks/>
            </p:cNvCxnSpPr>
            <p:nvPr/>
          </p:nvCxnSpPr>
          <p:spPr>
            <a:xfrm>
              <a:off x="6046107"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86" name="Straight Connector 285">
              <a:extLst>
                <a:ext uri="{FF2B5EF4-FFF2-40B4-BE49-F238E27FC236}">
                  <a16:creationId xmlns:a16="http://schemas.microsoft.com/office/drawing/2014/main" id="{96D32BF2-30F9-4B7C-BA86-E07838EA9B88}"/>
                </a:ext>
              </a:extLst>
            </p:cNvPr>
            <p:cNvCxnSpPr>
              <a:cxnSpLocks/>
            </p:cNvCxnSpPr>
            <p:nvPr/>
          </p:nvCxnSpPr>
          <p:spPr>
            <a:xfrm>
              <a:off x="6751555"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287" name="Group 286">
            <a:extLst>
              <a:ext uri="{FF2B5EF4-FFF2-40B4-BE49-F238E27FC236}">
                <a16:creationId xmlns:a16="http://schemas.microsoft.com/office/drawing/2014/main" id="{18E0002A-CA42-46D1-A329-65A888784348}"/>
              </a:ext>
            </a:extLst>
          </p:cNvPr>
          <p:cNvGrpSpPr/>
          <p:nvPr/>
        </p:nvGrpSpPr>
        <p:grpSpPr>
          <a:xfrm>
            <a:off x="5678774" y="3691208"/>
            <a:ext cx="1044000" cy="108000"/>
            <a:chOff x="8766856" y="2270774"/>
            <a:chExt cx="1044000" cy="108000"/>
          </a:xfrm>
        </p:grpSpPr>
        <p:cxnSp>
          <p:nvCxnSpPr>
            <p:cNvPr id="288" name="Straight Connector 287">
              <a:extLst>
                <a:ext uri="{FF2B5EF4-FFF2-40B4-BE49-F238E27FC236}">
                  <a16:creationId xmlns:a16="http://schemas.microsoft.com/office/drawing/2014/main" id="{9BD37079-EAEB-41C3-9A92-00060661BFAC}"/>
                </a:ext>
              </a:extLst>
            </p:cNvPr>
            <p:cNvCxnSpPr>
              <a:cxnSpLocks/>
            </p:cNvCxnSpPr>
            <p:nvPr/>
          </p:nvCxnSpPr>
          <p:spPr>
            <a:xfrm>
              <a:off x="8766856" y="2324774"/>
              <a:ext cx="1044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a:extLst>
                <a:ext uri="{FF2B5EF4-FFF2-40B4-BE49-F238E27FC236}">
                  <a16:creationId xmlns:a16="http://schemas.microsoft.com/office/drawing/2014/main" id="{F2C7E386-2E7D-4F66-B1ED-F99944A17DB1}"/>
                </a:ext>
              </a:extLst>
            </p:cNvPr>
            <p:cNvCxnSpPr>
              <a:cxnSpLocks/>
            </p:cNvCxnSpPr>
            <p:nvPr/>
          </p:nvCxnSpPr>
          <p:spPr>
            <a:xfrm>
              <a:off x="8766856"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a:extLst>
                <a:ext uri="{FF2B5EF4-FFF2-40B4-BE49-F238E27FC236}">
                  <a16:creationId xmlns:a16="http://schemas.microsoft.com/office/drawing/2014/main" id="{EAC8978F-9F30-429A-8701-68DBBF6181E5}"/>
                </a:ext>
              </a:extLst>
            </p:cNvPr>
            <p:cNvCxnSpPr>
              <a:cxnSpLocks/>
            </p:cNvCxnSpPr>
            <p:nvPr/>
          </p:nvCxnSpPr>
          <p:spPr>
            <a:xfrm>
              <a:off x="9805651"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291" name="Group 290">
            <a:extLst>
              <a:ext uri="{FF2B5EF4-FFF2-40B4-BE49-F238E27FC236}">
                <a16:creationId xmlns:a16="http://schemas.microsoft.com/office/drawing/2014/main" id="{3B2EBAD0-ED60-4559-AA3E-43C01453725F}"/>
              </a:ext>
            </a:extLst>
          </p:cNvPr>
          <p:cNvGrpSpPr/>
          <p:nvPr/>
        </p:nvGrpSpPr>
        <p:grpSpPr>
          <a:xfrm>
            <a:off x="6037626" y="3854055"/>
            <a:ext cx="972000" cy="108000"/>
            <a:chOff x="8162245" y="2270774"/>
            <a:chExt cx="972000" cy="108000"/>
          </a:xfrm>
        </p:grpSpPr>
        <p:cxnSp>
          <p:nvCxnSpPr>
            <p:cNvPr id="292" name="Straight Connector 291">
              <a:extLst>
                <a:ext uri="{FF2B5EF4-FFF2-40B4-BE49-F238E27FC236}">
                  <a16:creationId xmlns:a16="http://schemas.microsoft.com/office/drawing/2014/main" id="{2E1CCB31-5904-41C5-909E-F84535D59888}"/>
                </a:ext>
              </a:extLst>
            </p:cNvPr>
            <p:cNvCxnSpPr>
              <a:cxnSpLocks/>
            </p:cNvCxnSpPr>
            <p:nvPr/>
          </p:nvCxnSpPr>
          <p:spPr>
            <a:xfrm>
              <a:off x="8162245" y="2324774"/>
              <a:ext cx="97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93" name="Straight Connector 292">
              <a:extLst>
                <a:ext uri="{FF2B5EF4-FFF2-40B4-BE49-F238E27FC236}">
                  <a16:creationId xmlns:a16="http://schemas.microsoft.com/office/drawing/2014/main" id="{C8AD085B-D63F-4FC7-9A0D-A4DAEDE470F7}"/>
                </a:ext>
              </a:extLst>
            </p:cNvPr>
            <p:cNvCxnSpPr>
              <a:cxnSpLocks/>
            </p:cNvCxnSpPr>
            <p:nvPr/>
          </p:nvCxnSpPr>
          <p:spPr>
            <a:xfrm>
              <a:off x="8162245"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a:extLst>
                <a:ext uri="{FF2B5EF4-FFF2-40B4-BE49-F238E27FC236}">
                  <a16:creationId xmlns:a16="http://schemas.microsoft.com/office/drawing/2014/main" id="{F1C43B7F-4EF9-45B6-A10A-9856524839AB}"/>
                </a:ext>
              </a:extLst>
            </p:cNvPr>
            <p:cNvCxnSpPr>
              <a:cxnSpLocks/>
            </p:cNvCxnSpPr>
            <p:nvPr/>
          </p:nvCxnSpPr>
          <p:spPr>
            <a:xfrm>
              <a:off x="9119851"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295" name="Group 294">
            <a:extLst>
              <a:ext uri="{FF2B5EF4-FFF2-40B4-BE49-F238E27FC236}">
                <a16:creationId xmlns:a16="http://schemas.microsoft.com/office/drawing/2014/main" id="{40C8FE8D-EF28-44D8-9E4A-4925744C5ECE}"/>
              </a:ext>
            </a:extLst>
          </p:cNvPr>
          <p:cNvGrpSpPr/>
          <p:nvPr/>
        </p:nvGrpSpPr>
        <p:grpSpPr>
          <a:xfrm>
            <a:off x="6071503" y="4349769"/>
            <a:ext cx="690761" cy="108000"/>
            <a:chOff x="5743802" y="2270774"/>
            <a:chExt cx="690761" cy="108000"/>
          </a:xfrm>
        </p:grpSpPr>
        <p:cxnSp>
          <p:nvCxnSpPr>
            <p:cNvPr id="296" name="Straight Connector 295">
              <a:extLst>
                <a:ext uri="{FF2B5EF4-FFF2-40B4-BE49-F238E27FC236}">
                  <a16:creationId xmlns:a16="http://schemas.microsoft.com/office/drawing/2014/main" id="{76119A33-16A1-4A19-B597-72C0923D4786}"/>
                </a:ext>
              </a:extLst>
            </p:cNvPr>
            <p:cNvCxnSpPr>
              <a:cxnSpLocks/>
            </p:cNvCxnSpPr>
            <p:nvPr/>
          </p:nvCxnSpPr>
          <p:spPr>
            <a:xfrm>
              <a:off x="5743802" y="2324774"/>
              <a:ext cx="684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97" name="Straight Connector 296">
              <a:extLst>
                <a:ext uri="{FF2B5EF4-FFF2-40B4-BE49-F238E27FC236}">
                  <a16:creationId xmlns:a16="http://schemas.microsoft.com/office/drawing/2014/main" id="{D4B254B2-5EE3-49B1-92BD-1AFFF0698D18}"/>
                </a:ext>
              </a:extLst>
            </p:cNvPr>
            <p:cNvCxnSpPr>
              <a:cxnSpLocks/>
            </p:cNvCxnSpPr>
            <p:nvPr/>
          </p:nvCxnSpPr>
          <p:spPr>
            <a:xfrm>
              <a:off x="5743802"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a:extLst>
                <a:ext uri="{FF2B5EF4-FFF2-40B4-BE49-F238E27FC236}">
                  <a16:creationId xmlns:a16="http://schemas.microsoft.com/office/drawing/2014/main" id="{E50936D9-F324-4E40-8633-C5896378A42D}"/>
                </a:ext>
              </a:extLst>
            </p:cNvPr>
            <p:cNvCxnSpPr>
              <a:cxnSpLocks/>
            </p:cNvCxnSpPr>
            <p:nvPr/>
          </p:nvCxnSpPr>
          <p:spPr>
            <a:xfrm>
              <a:off x="6434563"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299" name="Group 298">
            <a:extLst>
              <a:ext uri="{FF2B5EF4-FFF2-40B4-BE49-F238E27FC236}">
                <a16:creationId xmlns:a16="http://schemas.microsoft.com/office/drawing/2014/main" id="{E0E7A447-B4ED-4D79-8E30-709C0038AEDF}"/>
              </a:ext>
            </a:extLst>
          </p:cNvPr>
          <p:cNvGrpSpPr/>
          <p:nvPr/>
        </p:nvGrpSpPr>
        <p:grpSpPr>
          <a:xfrm>
            <a:off x="6031369" y="4477402"/>
            <a:ext cx="1476000" cy="112912"/>
            <a:chOff x="12394520" y="2265862"/>
            <a:chExt cx="1476000" cy="112912"/>
          </a:xfrm>
        </p:grpSpPr>
        <p:cxnSp>
          <p:nvCxnSpPr>
            <p:cNvPr id="300" name="Straight Connector 299">
              <a:extLst>
                <a:ext uri="{FF2B5EF4-FFF2-40B4-BE49-F238E27FC236}">
                  <a16:creationId xmlns:a16="http://schemas.microsoft.com/office/drawing/2014/main" id="{F3EA1581-09DB-470C-8FE1-5968BC8B2056}"/>
                </a:ext>
              </a:extLst>
            </p:cNvPr>
            <p:cNvCxnSpPr>
              <a:cxnSpLocks/>
            </p:cNvCxnSpPr>
            <p:nvPr/>
          </p:nvCxnSpPr>
          <p:spPr>
            <a:xfrm>
              <a:off x="12394520" y="2324774"/>
              <a:ext cx="1476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a:extLst>
                <a:ext uri="{FF2B5EF4-FFF2-40B4-BE49-F238E27FC236}">
                  <a16:creationId xmlns:a16="http://schemas.microsoft.com/office/drawing/2014/main" id="{50C6A634-50CD-438F-8AE6-BBCC9CCDD494}"/>
                </a:ext>
              </a:extLst>
            </p:cNvPr>
            <p:cNvCxnSpPr>
              <a:cxnSpLocks/>
            </p:cNvCxnSpPr>
            <p:nvPr/>
          </p:nvCxnSpPr>
          <p:spPr>
            <a:xfrm>
              <a:off x="12394520"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02" name="Straight Connector 301">
              <a:extLst>
                <a:ext uri="{FF2B5EF4-FFF2-40B4-BE49-F238E27FC236}">
                  <a16:creationId xmlns:a16="http://schemas.microsoft.com/office/drawing/2014/main" id="{622ADD79-5BE4-421D-8EFC-0979EDA1C295}"/>
                </a:ext>
              </a:extLst>
            </p:cNvPr>
            <p:cNvCxnSpPr>
              <a:cxnSpLocks/>
            </p:cNvCxnSpPr>
            <p:nvPr/>
          </p:nvCxnSpPr>
          <p:spPr>
            <a:xfrm>
              <a:off x="13861239" y="2265862"/>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cxnSp>
        <p:nvCxnSpPr>
          <p:cNvPr id="303" name="Straight Connector 302">
            <a:extLst>
              <a:ext uri="{FF2B5EF4-FFF2-40B4-BE49-F238E27FC236}">
                <a16:creationId xmlns:a16="http://schemas.microsoft.com/office/drawing/2014/main" id="{E467E020-E85E-4CFF-B3DA-D5CDBFD49796}"/>
              </a:ext>
            </a:extLst>
          </p:cNvPr>
          <p:cNvCxnSpPr>
            <a:cxnSpLocks/>
          </p:cNvCxnSpPr>
          <p:nvPr/>
        </p:nvCxnSpPr>
        <p:spPr>
          <a:xfrm>
            <a:off x="5358000" y="4713733"/>
            <a:ext cx="2556000" cy="0"/>
          </a:xfrm>
          <a:prstGeom prst="line">
            <a:avLst/>
          </a:prstGeom>
          <a:ln w="19050">
            <a:solidFill>
              <a:srgbClr val="36363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1BD17FE1-0918-4384-A039-AA9FCCDEF970}"/>
              </a:ext>
            </a:extLst>
          </p:cNvPr>
          <p:cNvCxnSpPr>
            <a:cxnSpLocks/>
          </p:cNvCxnSpPr>
          <p:nvPr/>
        </p:nvCxnSpPr>
        <p:spPr>
          <a:xfrm>
            <a:off x="5358000" y="4659733"/>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305" name="Group 304">
            <a:extLst>
              <a:ext uri="{FF2B5EF4-FFF2-40B4-BE49-F238E27FC236}">
                <a16:creationId xmlns:a16="http://schemas.microsoft.com/office/drawing/2014/main" id="{A17DC48C-1768-43A8-9110-C198B8BD739F}"/>
              </a:ext>
            </a:extLst>
          </p:cNvPr>
          <p:cNvGrpSpPr/>
          <p:nvPr/>
        </p:nvGrpSpPr>
        <p:grpSpPr>
          <a:xfrm>
            <a:off x="5579954" y="5174704"/>
            <a:ext cx="1548000" cy="112913"/>
            <a:chOff x="12999131" y="2265861"/>
            <a:chExt cx="1548000" cy="112913"/>
          </a:xfrm>
        </p:grpSpPr>
        <p:cxnSp>
          <p:nvCxnSpPr>
            <p:cNvPr id="306" name="Straight Connector 305">
              <a:extLst>
                <a:ext uri="{FF2B5EF4-FFF2-40B4-BE49-F238E27FC236}">
                  <a16:creationId xmlns:a16="http://schemas.microsoft.com/office/drawing/2014/main" id="{275AD289-3FC4-4082-BB47-2A66B1C9BBC6}"/>
                </a:ext>
              </a:extLst>
            </p:cNvPr>
            <p:cNvCxnSpPr>
              <a:cxnSpLocks/>
            </p:cNvCxnSpPr>
            <p:nvPr/>
          </p:nvCxnSpPr>
          <p:spPr>
            <a:xfrm>
              <a:off x="12999131" y="2324774"/>
              <a:ext cx="154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5EA3CE62-6378-4E13-8474-D5639ACCEA22}"/>
                </a:ext>
              </a:extLst>
            </p:cNvPr>
            <p:cNvCxnSpPr>
              <a:cxnSpLocks/>
            </p:cNvCxnSpPr>
            <p:nvPr/>
          </p:nvCxnSpPr>
          <p:spPr>
            <a:xfrm>
              <a:off x="12999131"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EAE3AE9E-E417-4010-A3B7-0ED788FD5E1D}"/>
                </a:ext>
              </a:extLst>
            </p:cNvPr>
            <p:cNvCxnSpPr>
              <a:cxnSpLocks/>
            </p:cNvCxnSpPr>
            <p:nvPr/>
          </p:nvCxnSpPr>
          <p:spPr>
            <a:xfrm>
              <a:off x="14537989" y="2265861"/>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309" name="Group 308">
            <a:extLst>
              <a:ext uri="{FF2B5EF4-FFF2-40B4-BE49-F238E27FC236}">
                <a16:creationId xmlns:a16="http://schemas.microsoft.com/office/drawing/2014/main" id="{BEE50989-D56C-436C-89AD-D157A99F8524}"/>
              </a:ext>
            </a:extLst>
          </p:cNvPr>
          <p:cNvGrpSpPr/>
          <p:nvPr/>
        </p:nvGrpSpPr>
        <p:grpSpPr>
          <a:xfrm>
            <a:off x="6071503" y="5324927"/>
            <a:ext cx="1548000" cy="112915"/>
            <a:chOff x="12999131" y="2265859"/>
            <a:chExt cx="1548000" cy="112915"/>
          </a:xfrm>
        </p:grpSpPr>
        <p:cxnSp>
          <p:nvCxnSpPr>
            <p:cNvPr id="310" name="Straight Connector 309">
              <a:extLst>
                <a:ext uri="{FF2B5EF4-FFF2-40B4-BE49-F238E27FC236}">
                  <a16:creationId xmlns:a16="http://schemas.microsoft.com/office/drawing/2014/main" id="{E4DA708B-5853-4129-B13A-E4E873B6A6C9}"/>
                </a:ext>
              </a:extLst>
            </p:cNvPr>
            <p:cNvCxnSpPr>
              <a:cxnSpLocks/>
            </p:cNvCxnSpPr>
            <p:nvPr/>
          </p:nvCxnSpPr>
          <p:spPr>
            <a:xfrm>
              <a:off x="12999131" y="2324774"/>
              <a:ext cx="1548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3107DA23-1BCD-47B8-9880-D426AB1AFFA9}"/>
                </a:ext>
              </a:extLst>
            </p:cNvPr>
            <p:cNvCxnSpPr>
              <a:cxnSpLocks/>
            </p:cNvCxnSpPr>
            <p:nvPr/>
          </p:nvCxnSpPr>
          <p:spPr>
            <a:xfrm>
              <a:off x="12999131"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F113B95A-BB4E-471A-8983-FF606FB531E4}"/>
                </a:ext>
              </a:extLst>
            </p:cNvPr>
            <p:cNvCxnSpPr>
              <a:cxnSpLocks/>
            </p:cNvCxnSpPr>
            <p:nvPr/>
          </p:nvCxnSpPr>
          <p:spPr>
            <a:xfrm>
              <a:off x="14544612" y="2265859"/>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313" name="Group 312">
            <a:extLst>
              <a:ext uri="{FF2B5EF4-FFF2-40B4-BE49-F238E27FC236}">
                <a16:creationId xmlns:a16="http://schemas.microsoft.com/office/drawing/2014/main" id="{0DB40187-4638-4876-9399-4ED1D831D937}"/>
              </a:ext>
            </a:extLst>
          </p:cNvPr>
          <p:cNvGrpSpPr/>
          <p:nvPr/>
        </p:nvGrpSpPr>
        <p:grpSpPr>
          <a:xfrm>
            <a:off x="5512261" y="5510873"/>
            <a:ext cx="1152512" cy="112915"/>
            <a:chOff x="9673772" y="2335432"/>
            <a:chExt cx="1152512" cy="112915"/>
          </a:xfrm>
        </p:grpSpPr>
        <p:cxnSp>
          <p:nvCxnSpPr>
            <p:cNvPr id="314" name="Straight Connector 313">
              <a:extLst>
                <a:ext uri="{FF2B5EF4-FFF2-40B4-BE49-F238E27FC236}">
                  <a16:creationId xmlns:a16="http://schemas.microsoft.com/office/drawing/2014/main" id="{8DDA4626-3C82-4486-9250-CA1D6A92C3EF}"/>
                </a:ext>
              </a:extLst>
            </p:cNvPr>
            <p:cNvCxnSpPr>
              <a:cxnSpLocks/>
            </p:cNvCxnSpPr>
            <p:nvPr/>
          </p:nvCxnSpPr>
          <p:spPr>
            <a:xfrm>
              <a:off x="9673772" y="2394347"/>
              <a:ext cx="1152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BD26867B-811E-444F-A527-799C76C49BE9}"/>
                </a:ext>
              </a:extLst>
            </p:cNvPr>
            <p:cNvCxnSpPr>
              <a:cxnSpLocks/>
            </p:cNvCxnSpPr>
            <p:nvPr/>
          </p:nvCxnSpPr>
          <p:spPr>
            <a:xfrm>
              <a:off x="9673772" y="2340347"/>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DA79A80B-E903-437D-8675-2BF22ADEC74A}"/>
                </a:ext>
              </a:extLst>
            </p:cNvPr>
            <p:cNvCxnSpPr>
              <a:cxnSpLocks/>
            </p:cNvCxnSpPr>
            <p:nvPr/>
          </p:nvCxnSpPr>
          <p:spPr>
            <a:xfrm>
              <a:off x="10826284" y="2335432"/>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grpSp>
        <p:nvGrpSpPr>
          <p:cNvPr id="317" name="Group 316">
            <a:extLst>
              <a:ext uri="{FF2B5EF4-FFF2-40B4-BE49-F238E27FC236}">
                <a16:creationId xmlns:a16="http://schemas.microsoft.com/office/drawing/2014/main" id="{B8747436-0D41-40BB-BD5D-0E46F7F4C048}"/>
              </a:ext>
            </a:extLst>
          </p:cNvPr>
          <p:cNvGrpSpPr/>
          <p:nvPr/>
        </p:nvGrpSpPr>
        <p:grpSpPr>
          <a:xfrm>
            <a:off x="6191880" y="5670605"/>
            <a:ext cx="936000" cy="108000"/>
            <a:chOff x="7859940" y="2270774"/>
            <a:chExt cx="936000" cy="108000"/>
          </a:xfrm>
        </p:grpSpPr>
        <p:cxnSp>
          <p:nvCxnSpPr>
            <p:cNvPr id="318" name="Straight Connector 317">
              <a:extLst>
                <a:ext uri="{FF2B5EF4-FFF2-40B4-BE49-F238E27FC236}">
                  <a16:creationId xmlns:a16="http://schemas.microsoft.com/office/drawing/2014/main" id="{04C93BC9-5A45-4CB7-BA1C-6B7D4D3DB81D}"/>
                </a:ext>
              </a:extLst>
            </p:cNvPr>
            <p:cNvCxnSpPr>
              <a:cxnSpLocks/>
            </p:cNvCxnSpPr>
            <p:nvPr/>
          </p:nvCxnSpPr>
          <p:spPr>
            <a:xfrm>
              <a:off x="7859940" y="2324774"/>
              <a:ext cx="936000" cy="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FE210782-2C9C-4BD2-AD1E-0E44955D2DF4}"/>
                </a:ext>
              </a:extLst>
            </p:cNvPr>
            <p:cNvCxnSpPr>
              <a:cxnSpLocks/>
            </p:cNvCxnSpPr>
            <p:nvPr/>
          </p:nvCxnSpPr>
          <p:spPr>
            <a:xfrm>
              <a:off x="7859940"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999CD1ED-4F37-414B-81E8-9244032927FB}"/>
                </a:ext>
              </a:extLst>
            </p:cNvPr>
            <p:cNvCxnSpPr>
              <a:cxnSpLocks/>
            </p:cNvCxnSpPr>
            <p:nvPr/>
          </p:nvCxnSpPr>
          <p:spPr>
            <a:xfrm>
              <a:off x="8794355" y="2270774"/>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grpSp>
      <p:sp>
        <p:nvSpPr>
          <p:cNvPr id="321" name="Rectangle 320">
            <a:extLst>
              <a:ext uri="{FF2B5EF4-FFF2-40B4-BE49-F238E27FC236}">
                <a16:creationId xmlns:a16="http://schemas.microsoft.com/office/drawing/2014/main" id="{363905B9-E6CA-4237-A84E-EC839D7E6C01}"/>
              </a:ext>
            </a:extLst>
          </p:cNvPr>
          <p:cNvSpPr>
            <a:spLocks noChangeAspect="1"/>
          </p:cNvSpPr>
          <p:nvPr/>
        </p:nvSpPr>
        <p:spPr>
          <a:xfrm rot="2700000">
            <a:off x="6422138" y="1914785"/>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2" name="Rectangle 321">
            <a:extLst>
              <a:ext uri="{FF2B5EF4-FFF2-40B4-BE49-F238E27FC236}">
                <a16:creationId xmlns:a16="http://schemas.microsoft.com/office/drawing/2014/main" id="{32FAE9C1-E032-4A29-B777-5FC981EE31B6}"/>
              </a:ext>
            </a:extLst>
          </p:cNvPr>
          <p:cNvSpPr>
            <a:spLocks noChangeAspect="1"/>
          </p:cNvSpPr>
          <p:nvPr/>
        </p:nvSpPr>
        <p:spPr>
          <a:xfrm rot="2700000">
            <a:off x="6734165" y="2289203"/>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3" name="Rectangle 322">
            <a:extLst>
              <a:ext uri="{FF2B5EF4-FFF2-40B4-BE49-F238E27FC236}">
                <a16:creationId xmlns:a16="http://schemas.microsoft.com/office/drawing/2014/main" id="{56023F5F-DF76-4AC4-A83A-16B7A8C8D8CF}"/>
              </a:ext>
            </a:extLst>
          </p:cNvPr>
          <p:cNvSpPr>
            <a:spLocks noChangeAspect="1"/>
          </p:cNvSpPr>
          <p:nvPr/>
        </p:nvSpPr>
        <p:spPr>
          <a:xfrm rot="2700000">
            <a:off x="6168803" y="2515801"/>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4" name="Rectangle 323">
            <a:extLst>
              <a:ext uri="{FF2B5EF4-FFF2-40B4-BE49-F238E27FC236}">
                <a16:creationId xmlns:a16="http://schemas.microsoft.com/office/drawing/2014/main" id="{D7AC10A0-DC72-4806-84D2-6DACC4165D88}"/>
              </a:ext>
            </a:extLst>
          </p:cNvPr>
          <p:cNvSpPr>
            <a:spLocks noChangeAspect="1"/>
          </p:cNvSpPr>
          <p:nvPr/>
        </p:nvSpPr>
        <p:spPr>
          <a:xfrm rot="2700000">
            <a:off x="6574873" y="2708613"/>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5" name="Rectangle 324">
            <a:extLst>
              <a:ext uri="{FF2B5EF4-FFF2-40B4-BE49-F238E27FC236}">
                <a16:creationId xmlns:a16="http://schemas.microsoft.com/office/drawing/2014/main" id="{C40C9F9F-3F79-4E08-B9FA-3FF27AD1CD72}"/>
              </a:ext>
            </a:extLst>
          </p:cNvPr>
          <p:cNvSpPr>
            <a:spLocks noChangeAspect="1"/>
          </p:cNvSpPr>
          <p:nvPr/>
        </p:nvSpPr>
        <p:spPr>
          <a:xfrm rot="2700000">
            <a:off x="6412979" y="2843514"/>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6" name="Rectangle 325">
            <a:extLst>
              <a:ext uri="{FF2B5EF4-FFF2-40B4-BE49-F238E27FC236}">
                <a16:creationId xmlns:a16="http://schemas.microsoft.com/office/drawing/2014/main" id="{9CF5F2BA-F6A5-4EA2-A239-C138B3AC290A}"/>
              </a:ext>
            </a:extLst>
          </p:cNvPr>
          <p:cNvSpPr>
            <a:spLocks noChangeAspect="1"/>
          </p:cNvSpPr>
          <p:nvPr/>
        </p:nvSpPr>
        <p:spPr>
          <a:xfrm rot="2700000">
            <a:off x="6629318" y="3345286"/>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7" name="Rectangle 326">
            <a:extLst>
              <a:ext uri="{FF2B5EF4-FFF2-40B4-BE49-F238E27FC236}">
                <a16:creationId xmlns:a16="http://schemas.microsoft.com/office/drawing/2014/main" id="{F2403146-09CF-44A9-9312-BAFB201CE957}"/>
              </a:ext>
            </a:extLst>
          </p:cNvPr>
          <p:cNvSpPr>
            <a:spLocks noChangeAspect="1"/>
          </p:cNvSpPr>
          <p:nvPr/>
        </p:nvSpPr>
        <p:spPr>
          <a:xfrm rot="2700000">
            <a:off x="6330677" y="3529816"/>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8" name="Rectangle 327">
            <a:extLst>
              <a:ext uri="{FF2B5EF4-FFF2-40B4-BE49-F238E27FC236}">
                <a16:creationId xmlns:a16="http://schemas.microsoft.com/office/drawing/2014/main" id="{7F2C9D32-2876-4636-B2F6-58BB3EDCAF7E}"/>
              </a:ext>
            </a:extLst>
          </p:cNvPr>
          <p:cNvSpPr>
            <a:spLocks noChangeAspect="1"/>
          </p:cNvSpPr>
          <p:nvPr/>
        </p:nvSpPr>
        <p:spPr>
          <a:xfrm rot="2700000">
            <a:off x="6144844" y="3693760"/>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9" name="Rectangle 328">
            <a:extLst>
              <a:ext uri="{FF2B5EF4-FFF2-40B4-BE49-F238E27FC236}">
                <a16:creationId xmlns:a16="http://schemas.microsoft.com/office/drawing/2014/main" id="{80DF66A7-D051-4E26-A1E6-13EC0D405A47}"/>
              </a:ext>
            </a:extLst>
          </p:cNvPr>
          <p:cNvSpPr>
            <a:spLocks noChangeAspect="1"/>
          </p:cNvSpPr>
          <p:nvPr/>
        </p:nvSpPr>
        <p:spPr>
          <a:xfrm rot="2700000">
            <a:off x="6469908" y="3843652"/>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0" name="Rectangle 329">
            <a:extLst>
              <a:ext uri="{FF2B5EF4-FFF2-40B4-BE49-F238E27FC236}">
                <a16:creationId xmlns:a16="http://schemas.microsoft.com/office/drawing/2014/main" id="{6BB95734-1503-44FB-BA9E-6A33150B2B5E}"/>
              </a:ext>
            </a:extLst>
          </p:cNvPr>
          <p:cNvSpPr>
            <a:spLocks noChangeAspect="1"/>
          </p:cNvSpPr>
          <p:nvPr/>
        </p:nvSpPr>
        <p:spPr>
          <a:xfrm rot="2700000">
            <a:off x="6354265" y="4336386"/>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1" name="Rectangle 330">
            <a:extLst>
              <a:ext uri="{FF2B5EF4-FFF2-40B4-BE49-F238E27FC236}">
                <a16:creationId xmlns:a16="http://schemas.microsoft.com/office/drawing/2014/main" id="{053AA7D8-1091-40DD-BCB5-32A732A948ED}"/>
              </a:ext>
            </a:extLst>
          </p:cNvPr>
          <p:cNvSpPr>
            <a:spLocks noChangeAspect="1"/>
          </p:cNvSpPr>
          <p:nvPr/>
        </p:nvSpPr>
        <p:spPr>
          <a:xfrm rot="2700000">
            <a:off x="6714243" y="4482975"/>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2" name="Rectangle 331">
            <a:extLst>
              <a:ext uri="{FF2B5EF4-FFF2-40B4-BE49-F238E27FC236}">
                <a16:creationId xmlns:a16="http://schemas.microsoft.com/office/drawing/2014/main" id="{807ADC6C-4637-4C08-804F-FE7EE8731C3B}"/>
              </a:ext>
            </a:extLst>
          </p:cNvPr>
          <p:cNvSpPr>
            <a:spLocks noChangeAspect="1"/>
          </p:cNvSpPr>
          <p:nvPr/>
        </p:nvSpPr>
        <p:spPr>
          <a:xfrm rot="2700000">
            <a:off x="6952383" y="4646690"/>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3" name="Rectangle 332">
            <a:extLst>
              <a:ext uri="{FF2B5EF4-FFF2-40B4-BE49-F238E27FC236}">
                <a16:creationId xmlns:a16="http://schemas.microsoft.com/office/drawing/2014/main" id="{01E268F7-816D-42B7-B062-8B7FE9CC6CA5}"/>
              </a:ext>
            </a:extLst>
          </p:cNvPr>
          <p:cNvSpPr>
            <a:spLocks noChangeAspect="1"/>
          </p:cNvSpPr>
          <p:nvPr/>
        </p:nvSpPr>
        <p:spPr>
          <a:xfrm rot="2700000">
            <a:off x="6288690" y="5161069"/>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4" name="Rectangle 333">
            <a:extLst>
              <a:ext uri="{FF2B5EF4-FFF2-40B4-BE49-F238E27FC236}">
                <a16:creationId xmlns:a16="http://schemas.microsoft.com/office/drawing/2014/main" id="{639DB93B-DDA6-425C-AD23-30F29FD5F239}"/>
              </a:ext>
            </a:extLst>
          </p:cNvPr>
          <p:cNvSpPr>
            <a:spLocks noChangeAspect="1"/>
          </p:cNvSpPr>
          <p:nvPr/>
        </p:nvSpPr>
        <p:spPr>
          <a:xfrm rot="2700000">
            <a:off x="6780240" y="5333257"/>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5" name="Rectangle 334">
            <a:extLst>
              <a:ext uri="{FF2B5EF4-FFF2-40B4-BE49-F238E27FC236}">
                <a16:creationId xmlns:a16="http://schemas.microsoft.com/office/drawing/2014/main" id="{E27B8F28-1749-4447-9051-0A5E3E4E9440}"/>
              </a:ext>
            </a:extLst>
          </p:cNvPr>
          <p:cNvSpPr>
            <a:spLocks noChangeAspect="1"/>
          </p:cNvSpPr>
          <p:nvPr/>
        </p:nvSpPr>
        <p:spPr>
          <a:xfrm rot="2700000">
            <a:off x="6052961" y="5512265"/>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6" name="TextBox 335">
            <a:extLst>
              <a:ext uri="{FF2B5EF4-FFF2-40B4-BE49-F238E27FC236}">
                <a16:creationId xmlns:a16="http://schemas.microsoft.com/office/drawing/2014/main" id="{D7559B53-8D0F-4A92-B8E4-1D8DFF2BC9C3}"/>
              </a:ext>
            </a:extLst>
          </p:cNvPr>
          <p:cNvSpPr txBox="1"/>
          <p:nvPr/>
        </p:nvSpPr>
        <p:spPr>
          <a:xfrm>
            <a:off x="4169015" y="5907117"/>
            <a:ext cx="397866" cy="276999"/>
          </a:xfrm>
          <a:prstGeom prst="rect">
            <a:avLst/>
          </a:prstGeom>
          <a:noFill/>
        </p:spPr>
        <p:txBody>
          <a:bodyPr wrap="none" rtlCol="0">
            <a:spAutoFit/>
          </a:bodyPr>
          <a:lstStyle/>
          <a:p>
            <a:pPr algn="ctr"/>
            <a:r>
              <a:rPr lang="ja-JP" sz="1200">
                <a:solidFill>
                  <a:schemeClr val="tx1"/>
                </a:solidFill>
              </a:rPr>
              <a:t>0.2</a:t>
            </a:r>
          </a:p>
        </p:txBody>
      </p:sp>
      <p:sp>
        <p:nvSpPr>
          <p:cNvPr id="337" name="TextBox 336">
            <a:extLst>
              <a:ext uri="{FF2B5EF4-FFF2-40B4-BE49-F238E27FC236}">
                <a16:creationId xmlns:a16="http://schemas.microsoft.com/office/drawing/2014/main" id="{BC3FEB91-778C-44C8-A084-2C3E0D37270A}"/>
              </a:ext>
            </a:extLst>
          </p:cNvPr>
          <p:cNvSpPr txBox="1"/>
          <p:nvPr/>
        </p:nvSpPr>
        <p:spPr>
          <a:xfrm>
            <a:off x="6580017" y="5901378"/>
            <a:ext cx="397866" cy="276999"/>
          </a:xfrm>
          <a:prstGeom prst="rect">
            <a:avLst/>
          </a:prstGeom>
          <a:noFill/>
        </p:spPr>
        <p:txBody>
          <a:bodyPr wrap="none" rtlCol="0">
            <a:spAutoFit/>
          </a:bodyPr>
          <a:lstStyle/>
          <a:p>
            <a:pPr algn="ctr"/>
            <a:r>
              <a:rPr lang="ja-JP" sz="1200">
                <a:solidFill>
                  <a:schemeClr val="tx1"/>
                </a:solidFill>
              </a:rPr>
              <a:t>1.0</a:t>
            </a:r>
          </a:p>
        </p:txBody>
      </p:sp>
      <p:sp>
        <p:nvSpPr>
          <p:cNvPr id="338" name="TextBox 337">
            <a:extLst>
              <a:ext uri="{FF2B5EF4-FFF2-40B4-BE49-F238E27FC236}">
                <a16:creationId xmlns:a16="http://schemas.microsoft.com/office/drawing/2014/main" id="{9C96AEEE-0092-4ECD-9DBD-2984F23AD4EB}"/>
              </a:ext>
            </a:extLst>
          </p:cNvPr>
          <p:cNvSpPr txBox="1"/>
          <p:nvPr/>
        </p:nvSpPr>
        <p:spPr>
          <a:xfrm>
            <a:off x="7644198" y="5895639"/>
            <a:ext cx="397866" cy="276999"/>
          </a:xfrm>
          <a:prstGeom prst="rect">
            <a:avLst/>
          </a:prstGeom>
          <a:noFill/>
        </p:spPr>
        <p:txBody>
          <a:bodyPr wrap="none" rtlCol="0">
            <a:spAutoFit/>
          </a:bodyPr>
          <a:lstStyle/>
          <a:p>
            <a:pPr algn="ctr"/>
            <a:r>
              <a:rPr lang="ja-JP" sz="1200">
                <a:solidFill>
                  <a:schemeClr val="tx1"/>
                </a:solidFill>
              </a:rPr>
              <a:t>2.0</a:t>
            </a:r>
          </a:p>
        </p:txBody>
      </p:sp>
      <p:sp>
        <p:nvSpPr>
          <p:cNvPr id="339" name="TextBox 338">
            <a:extLst>
              <a:ext uri="{FF2B5EF4-FFF2-40B4-BE49-F238E27FC236}">
                <a16:creationId xmlns:a16="http://schemas.microsoft.com/office/drawing/2014/main" id="{6A3F16A4-55F0-4FCB-990C-F4FE055DA320}"/>
              </a:ext>
            </a:extLst>
          </p:cNvPr>
          <p:cNvSpPr txBox="1"/>
          <p:nvPr/>
        </p:nvSpPr>
        <p:spPr>
          <a:xfrm>
            <a:off x="4643288" y="5993372"/>
            <a:ext cx="1609287" cy="276999"/>
          </a:xfrm>
          <a:prstGeom prst="rect">
            <a:avLst/>
          </a:prstGeom>
          <a:noFill/>
        </p:spPr>
        <p:txBody>
          <a:bodyPr wrap="none" rtlCol="0">
            <a:spAutoFit/>
          </a:bodyPr>
          <a:lstStyle/>
          <a:p>
            <a:r>
              <a:rPr lang="ja-JP" sz="1200">
                <a:solidFill>
                  <a:schemeClr val="accent1"/>
                </a:solidFill>
              </a:rPr>
              <a:t>アテゾリズマブが有利</a:t>
            </a:r>
          </a:p>
        </p:txBody>
      </p:sp>
      <p:sp>
        <p:nvSpPr>
          <p:cNvPr id="340" name="TextBox 339">
            <a:extLst>
              <a:ext uri="{FF2B5EF4-FFF2-40B4-BE49-F238E27FC236}">
                <a16:creationId xmlns:a16="http://schemas.microsoft.com/office/drawing/2014/main" id="{66AA7D2A-FA25-451E-9AE1-4E6F1444E5D7}"/>
              </a:ext>
            </a:extLst>
          </p:cNvPr>
          <p:cNvSpPr txBox="1"/>
          <p:nvPr/>
        </p:nvSpPr>
        <p:spPr>
          <a:xfrm>
            <a:off x="6790599" y="5993372"/>
            <a:ext cx="1013419" cy="276999"/>
          </a:xfrm>
          <a:prstGeom prst="rect">
            <a:avLst/>
          </a:prstGeom>
          <a:noFill/>
        </p:spPr>
        <p:txBody>
          <a:bodyPr wrap="none" rtlCol="0">
            <a:spAutoFit/>
          </a:bodyPr>
          <a:lstStyle/>
          <a:p>
            <a:r>
              <a:rPr lang="ja-JP" sz="1200">
                <a:solidFill>
                  <a:schemeClr val="accent2"/>
                </a:solidFill>
              </a:rPr>
              <a:t>BSCが有利</a:t>
            </a:r>
          </a:p>
        </p:txBody>
      </p:sp>
      <p:sp>
        <p:nvSpPr>
          <p:cNvPr id="341" name="TextBox 340">
            <a:extLst>
              <a:ext uri="{FF2B5EF4-FFF2-40B4-BE49-F238E27FC236}">
                <a16:creationId xmlns:a16="http://schemas.microsoft.com/office/drawing/2014/main" id="{5CD0502A-BE82-4F90-AF35-0927749C64E7}"/>
              </a:ext>
            </a:extLst>
          </p:cNvPr>
          <p:cNvSpPr txBox="1"/>
          <p:nvPr/>
        </p:nvSpPr>
        <p:spPr>
          <a:xfrm>
            <a:off x="6342690" y="6142026"/>
            <a:ext cx="405880" cy="276999"/>
          </a:xfrm>
          <a:prstGeom prst="rect">
            <a:avLst/>
          </a:prstGeom>
          <a:noFill/>
        </p:spPr>
        <p:txBody>
          <a:bodyPr wrap="none" rtlCol="0">
            <a:spAutoFit/>
          </a:bodyPr>
          <a:lstStyle/>
          <a:p>
            <a:r>
              <a:rPr lang="ja-JP" sz="1200" dirty="0">
                <a:solidFill>
                  <a:schemeClr val="tx1"/>
                </a:solidFill>
              </a:rPr>
              <a:t>HR</a:t>
            </a:r>
          </a:p>
        </p:txBody>
      </p:sp>
      <p:cxnSp>
        <p:nvCxnSpPr>
          <p:cNvPr id="342" name="Straight Connector 341">
            <a:extLst>
              <a:ext uri="{FF2B5EF4-FFF2-40B4-BE49-F238E27FC236}">
                <a16:creationId xmlns:a16="http://schemas.microsoft.com/office/drawing/2014/main" id="{D6756635-D4A2-4BDB-A1CF-3A133C9B0CA1}"/>
              </a:ext>
            </a:extLst>
          </p:cNvPr>
          <p:cNvCxnSpPr>
            <a:cxnSpLocks/>
          </p:cNvCxnSpPr>
          <p:nvPr/>
        </p:nvCxnSpPr>
        <p:spPr>
          <a:xfrm flipH="1">
            <a:off x="5707164" y="6280525"/>
            <a:ext cx="576000" cy="0"/>
          </a:xfrm>
          <a:prstGeom prst="line">
            <a:avLst/>
          </a:prstGeom>
          <a:ln w="19050">
            <a:solidFill>
              <a:srgbClr val="36363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42404675-428C-4B96-ADF6-EFC7EEA0D4CA}"/>
              </a:ext>
            </a:extLst>
          </p:cNvPr>
          <p:cNvCxnSpPr>
            <a:cxnSpLocks/>
          </p:cNvCxnSpPr>
          <p:nvPr/>
        </p:nvCxnSpPr>
        <p:spPr>
          <a:xfrm>
            <a:off x="6770944" y="6280525"/>
            <a:ext cx="576000" cy="0"/>
          </a:xfrm>
          <a:prstGeom prst="line">
            <a:avLst/>
          </a:prstGeom>
          <a:ln w="19050">
            <a:solidFill>
              <a:srgbClr val="363636"/>
            </a:solidFill>
            <a:tailEnd type="triangle" w="lg" len="lg"/>
          </a:ln>
        </p:spPr>
        <p:style>
          <a:lnRef idx="1">
            <a:schemeClr val="accent1"/>
          </a:lnRef>
          <a:fillRef idx="0">
            <a:schemeClr val="accent1"/>
          </a:fillRef>
          <a:effectRef idx="0">
            <a:schemeClr val="accent1"/>
          </a:effectRef>
          <a:fontRef idx="minor">
            <a:schemeClr val="tx1"/>
          </a:fontRef>
        </p:style>
      </p:cxnSp>
      <p:sp>
        <p:nvSpPr>
          <p:cNvPr id="344" name="Rectangle 343">
            <a:extLst>
              <a:ext uri="{FF2B5EF4-FFF2-40B4-BE49-F238E27FC236}">
                <a16:creationId xmlns:a16="http://schemas.microsoft.com/office/drawing/2014/main" id="{639DB93B-DDA6-425C-AD23-30F29FD5F239}"/>
              </a:ext>
            </a:extLst>
          </p:cNvPr>
          <p:cNvSpPr>
            <a:spLocks noChangeAspect="1"/>
          </p:cNvSpPr>
          <p:nvPr/>
        </p:nvSpPr>
        <p:spPr>
          <a:xfrm rot="2700000">
            <a:off x="6627901" y="5680024"/>
            <a:ext cx="108000" cy="108000"/>
          </a:xfrm>
          <a:prstGeom prst="rect">
            <a:avLst/>
          </a:prstGeom>
          <a:solidFill>
            <a:srgbClr val="289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5" name="Straight Connector 344">
            <a:extLst>
              <a:ext uri="{FF2B5EF4-FFF2-40B4-BE49-F238E27FC236}">
                <a16:creationId xmlns:a16="http://schemas.microsoft.com/office/drawing/2014/main" id="{5EA3CE62-6378-4E13-8474-D5639ACCEA22}"/>
              </a:ext>
            </a:extLst>
          </p:cNvPr>
          <p:cNvCxnSpPr>
            <a:cxnSpLocks/>
          </p:cNvCxnSpPr>
          <p:nvPr/>
        </p:nvCxnSpPr>
        <p:spPr>
          <a:xfrm>
            <a:off x="5369100" y="4668139"/>
            <a:ext cx="0" cy="108000"/>
          </a:xfrm>
          <a:prstGeom prst="line">
            <a:avLst/>
          </a:prstGeom>
          <a:ln w="19050">
            <a:solidFill>
              <a:srgbClr val="3636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4934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PL02.05：IMpower010試験：アテゾリズマブの補助療法前の治療の種類と範囲による、ステージIB-IIIAのNSCLC患者の特性評価 – Altorki N、他</a:t>
            </a:r>
          </a:p>
        </p:txBody>
      </p:sp>
      <p:sp>
        <p:nvSpPr>
          <p:cNvPr id="3" name="Content Placeholder 2"/>
          <p:cNvSpPr>
            <a:spLocks noGrp="1"/>
          </p:cNvSpPr>
          <p:nvPr>
            <p:ph idx="1"/>
          </p:nvPr>
        </p:nvSpPr>
        <p:spPr>
          <a:xfrm>
            <a:off x="341586" y="1236399"/>
            <a:ext cx="11487807" cy="5055650"/>
          </a:xfrm>
        </p:spPr>
        <p:txBody>
          <a:bodyPr/>
          <a:lstStyle/>
          <a:p>
            <a:r>
              <a:rPr lang="ja-JP" b="1" dirty="0"/>
              <a:t>主要な結果（続き）</a:t>
            </a:r>
          </a:p>
          <a:p>
            <a:pPr>
              <a:spcBef>
                <a:spcPts val="20000"/>
              </a:spcBef>
            </a:pPr>
            <a:r>
              <a:rPr lang="ja-JP" b="1" dirty="0"/>
              <a:t>結論</a:t>
            </a:r>
          </a:p>
          <a:p>
            <a:pPr lvl="1"/>
            <a:r>
              <a:rPr lang="ja-JP" dirty="0"/>
              <a:t>ステージII-IIIAのNSCLC患者では、アテゾリズマブの補助療法により、BSCと比較して、PD-L1 TCが1%以上の患者および無作為化されたすべての患者においてDFSが有意に改善し（中間解析時）、ほとんどのサブグループで効果が認められました</a:t>
            </a:r>
          </a:p>
        </p:txBody>
      </p:sp>
      <p:sp>
        <p:nvSpPr>
          <p:cNvPr id="5" name="Text Placeholder 4"/>
          <p:cNvSpPr>
            <a:spLocks noGrp="1"/>
          </p:cNvSpPr>
          <p:nvPr>
            <p:ph type="body" sz="quarter" idx="11"/>
          </p:nvPr>
        </p:nvSpPr>
        <p:spPr/>
        <p:txBody>
          <a:bodyPr/>
          <a:lstStyle/>
          <a:p>
            <a:r>
              <a:rPr lang="ja-JP"/>
              <a:t>Altorki N、他J Thorac Oncol 2021年16（補遺）：抄録番号 PL02.05</a:t>
            </a:r>
          </a:p>
        </p:txBody>
      </p:sp>
      <p:graphicFrame>
        <p:nvGraphicFramePr>
          <p:cNvPr id="6"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1584028573"/>
              </p:ext>
            </p:extLst>
          </p:nvPr>
        </p:nvGraphicFramePr>
        <p:xfrm>
          <a:off x="315133" y="1723696"/>
          <a:ext cx="11401274" cy="2099881"/>
        </p:xfrm>
        <a:graphic>
          <a:graphicData uri="http://schemas.openxmlformats.org/drawingml/2006/table">
            <a:tbl>
              <a:tblPr firstRow="1" bandRow="1">
                <a:tableStyleId>{69012ECD-51FC-41F1-AA8D-1B2483CD663E}</a:tableStyleId>
              </a:tblPr>
              <a:tblGrid>
                <a:gridCol w="2383400">
                  <a:extLst>
                    <a:ext uri="{9D8B030D-6E8A-4147-A177-3AD203B41FA5}">
                      <a16:colId xmlns:a16="http://schemas.microsoft.com/office/drawing/2014/main" val="2074325119"/>
                    </a:ext>
                  </a:extLst>
                </a:gridCol>
                <a:gridCol w="1502979">
                  <a:extLst>
                    <a:ext uri="{9D8B030D-6E8A-4147-A177-3AD203B41FA5}">
                      <a16:colId xmlns:a16="http://schemas.microsoft.com/office/drawing/2014/main" val="2570489871"/>
                    </a:ext>
                  </a:extLst>
                </a:gridCol>
                <a:gridCol w="1502979">
                  <a:extLst>
                    <a:ext uri="{9D8B030D-6E8A-4147-A177-3AD203B41FA5}">
                      <a16:colId xmlns:a16="http://schemas.microsoft.com/office/drawing/2014/main" val="505246499"/>
                    </a:ext>
                  </a:extLst>
                </a:gridCol>
                <a:gridCol w="1502979">
                  <a:extLst>
                    <a:ext uri="{9D8B030D-6E8A-4147-A177-3AD203B41FA5}">
                      <a16:colId xmlns:a16="http://schemas.microsoft.com/office/drawing/2014/main" val="1206796129"/>
                    </a:ext>
                  </a:extLst>
                </a:gridCol>
                <a:gridCol w="1554238">
                  <a:extLst>
                    <a:ext uri="{9D8B030D-6E8A-4147-A177-3AD203B41FA5}">
                      <a16:colId xmlns:a16="http://schemas.microsoft.com/office/drawing/2014/main" val="192382086"/>
                    </a:ext>
                  </a:extLst>
                </a:gridCol>
                <a:gridCol w="1451720">
                  <a:extLst>
                    <a:ext uri="{9D8B030D-6E8A-4147-A177-3AD203B41FA5}">
                      <a16:colId xmlns:a16="http://schemas.microsoft.com/office/drawing/2014/main" val="242530517"/>
                    </a:ext>
                  </a:extLst>
                </a:gridCol>
                <a:gridCol w="1502979">
                  <a:extLst>
                    <a:ext uri="{9D8B030D-6E8A-4147-A177-3AD203B41FA5}">
                      <a16:colId xmlns:a16="http://schemas.microsoft.com/office/drawing/2014/main" val="477106755"/>
                    </a:ext>
                  </a:extLst>
                </a:gridCol>
              </a:tblGrid>
              <a:tr h="289036">
                <a:tc>
                  <a:txBody>
                    <a:bodyPr/>
                    <a:lstStyle/>
                    <a:p>
                      <a:endParaRPr lang="en-US" sz="1300" noProof="0" dirty="0">
                        <a:solidFill>
                          <a:schemeClr val="tx2"/>
                        </a:solidFill>
                      </a:endParaRPr>
                    </a:p>
                  </a:txBody>
                  <a:tcPr marL="36000" marR="36000" marT="18000" marB="18000" anchor="b">
                    <a:lnB w="12700" cap="flat" cmpd="sng" algn="ctr">
                      <a:noFill/>
                      <a:prstDash val="solid"/>
                      <a:round/>
                      <a:headEnd type="none" w="med" len="med"/>
                      <a:tailEnd type="none" w="med" len="med"/>
                    </a:lnB>
                  </a:tcPr>
                </a:tc>
                <a:tc gridSpan="2">
                  <a:txBody>
                    <a:bodyPr/>
                    <a:lstStyle/>
                    <a:p>
                      <a:pPr algn="ctr"/>
                      <a:r>
                        <a:rPr lang="ja-JP" sz="1300" noProof="0">
                          <a:solidFill>
                            <a:schemeClr val="tx2"/>
                          </a:solidFill>
                        </a:rPr>
                        <a:t>PD-L1 TC ≥1%（ステージ</a:t>
                      </a:r>
                      <a:r>
                        <a:rPr lang="ja-JP" sz="1300" baseline="0" noProof="0">
                          <a:solidFill>
                            <a:schemeClr val="tx2"/>
                          </a:solidFill>
                        </a:rPr>
                        <a:t>II-IIIA）</a:t>
                      </a:r>
                    </a:p>
                  </a:txBody>
                  <a:tcPr marL="36000" marR="36000" marT="18000" marB="18000" anchor="b">
                    <a:lnB w="12700" cap="flat" cmpd="sng" algn="ctr">
                      <a:noFill/>
                      <a:prstDash val="solid"/>
                      <a:round/>
                      <a:headEnd type="none" w="med" len="med"/>
                      <a:tailEnd type="none" w="med" len="med"/>
                    </a:lnB>
                  </a:tcPr>
                </a:tc>
                <a:tc hMerge="1">
                  <a:txBody>
                    <a:bodyPr/>
                    <a:lstStyle/>
                    <a:p>
                      <a:endParaRPr lang="en-US" sz="1400" noProof="0" dirty="0">
                        <a:solidFill>
                          <a:schemeClr val="tx2"/>
                        </a:solidFill>
                      </a:endParaRPr>
                    </a:p>
                  </a:txBody>
                  <a:tcPr marL="90000" marR="90000" marT="18000" marB="18000" anchor="b">
                    <a:lnB w="12700" cap="flat" cmpd="sng" algn="ctr">
                      <a:no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300" noProof="0">
                          <a:solidFill>
                            <a:schemeClr val="tx2"/>
                          </a:solidFill>
                        </a:rPr>
                        <a:t>すべてランダム化（ステージ</a:t>
                      </a:r>
                      <a:r>
                        <a:rPr lang="ja-JP" sz="1300" baseline="0" noProof="0">
                          <a:solidFill>
                            <a:schemeClr val="tx2"/>
                          </a:solidFill>
                        </a:rPr>
                        <a:t>II-IIIA）</a:t>
                      </a:r>
                    </a:p>
                  </a:txBody>
                  <a:tcPr marL="36000" marR="36000" marT="18000" marB="18000" anchor="b">
                    <a:lnB w="9525" cap="flat" cmpd="sng" algn="ctr">
                      <a:noFill/>
                      <a:prstDash val="soli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noProof="0" dirty="0">
                        <a:solidFill>
                          <a:schemeClr val="tx2"/>
                        </a:solidFill>
                      </a:endParaRPr>
                    </a:p>
                  </a:txBody>
                  <a:tcPr marL="90000" marR="90000" marT="18000" marB="18000" anchor="b">
                    <a:lnB w="9525" cap="flat" cmpd="sng" algn="ctr">
                      <a:noFill/>
                      <a:prstDash val="soli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300" noProof="0">
                          <a:solidFill>
                            <a:schemeClr val="tx2"/>
                          </a:solidFill>
                        </a:rPr>
                        <a:t>ITT（ランダム化ステージ</a:t>
                      </a:r>
                      <a:r>
                        <a:rPr lang="ja-JP" sz="1300" baseline="0" noProof="0">
                          <a:solidFill>
                            <a:schemeClr val="tx2"/>
                          </a:solidFill>
                        </a:rPr>
                        <a:t>1B -IIIA）</a:t>
                      </a:r>
                    </a:p>
                  </a:txBody>
                  <a:tcPr marL="36000" marR="36000" marT="18000" marB="18000" anchor="b">
                    <a:lnB w="9525" cap="flat" cmpd="sng" algn="ctr">
                      <a:noFill/>
                      <a:prstDash val="soli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noProof="0" dirty="0">
                        <a:solidFill>
                          <a:schemeClr val="tx2"/>
                        </a:solidFill>
                      </a:endParaRPr>
                    </a:p>
                  </a:txBody>
                  <a:tcPr marL="90000" marR="90000" marT="18000" marB="18000" anchor="b">
                    <a:lnB w="9525" cap="flat" cmpd="sng" algn="ctr">
                      <a:noFill/>
                      <a:prstDash val="solid"/>
                    </a:lnB>
                  </a:tcPr>
                </a:tc>
                <a:extLst>
                  <a:ext uri="{0D108BD9-81ED-4DB2-BD59-A6C34878D82A}">
                    <a16:rowId xmlns:a16="http://schemas.microsoft.com/office/drawing/2014/main" val="146232869"/>
                  </a:ext>
                </a:extLst>
              </a:tr>
              <a:tr h="0">
                <a:tc>
                  <a:txBody>
                    <a:bodyPr/>
                    <a:lstStyle/>
                    <a:p>
                      <a:pPr algn="l" rtl="0"/>
                      <a:endParaRPr lang="en-US" sz="1300" b="1" noProof="0" dirty="0">
                        <a:solidFill>
                          <a:schemeClr val="tx2"/>
                        </a:solidFill>
                      </a:endParaRPr>
                    </a:p>
                  </a:txBody>
                  <a:tcPr marL="36000" marR="36000" marT="18000" marB="18000" anchor="b">
                    <a:lnT w="9525" cap="flat" cmpd="sng" algn="ctr">
                      <a:noFill/>
                      <a:prstDash val="solid"/>
                    </a:lnT>
                    <a:lnB w="12700" cap="flat" cmpd="sng" algn="ctr">
                      <a:noFill/>
                      <a:prstDash val="solid"/>
                      <a:round/>
                      <a:headEnd type="none" w="med" len="med"/>
                      <a:tailEnd type="none" w="med" len="med"/>
                    </a:lnB>
                    <a:solidFill>
                      <a:schemeClr val="accent1"/>
                    </a:solidFill>
                  </a:tcPr>
                </a:tc>
                <a:tc>
                  <a:txBody>
                    <a:bodyPr/>
                    <a:lstStyle/>
                    <a:p>
                      <a:pPr algn="ctr"/>
                      <a:r>
                        <a:rPr lang="ja-JP" sz="1300" b="1" noProof="0" dirty="0">
                          <a:solidFill>
                            <a:schemeClr val="tx2"/>
                          </a:solidFill>
                        </a:rPr>
                        <a:t>アテゾリズマブ</a:t>
                      </a:r>
                      <a:br>
                        <a:rPr lang="ja-JP" sz="1300" b="1" noProof="0" dirty="0">
                          <a:solidFill>
                            <a:schemeClr val="tx2"/>
                          </a:solidFill>
                        </a:rPr>
                      </a:br>
                      <a:r>
                        <a:rPr lang="ja-JP" sz="1300" b="1" noProof="0" dirty="0">
                          <a:solidFill>
                            <a:schemeClr val="tx2"/>
                          </a:solidFill>
                        </a:rPr>
                        <a:t>（n=248）</a:t>
                      </a:r>
                    </a:p>
                  </a:txBody>
                  <a:tcPr marL="36000" marR="36000" marT="18000" marB="18000" anchor="b">
                    <a:lnT w="9525" cap="flat" cmpd="sng" algn="ctr">
                      <a:noFill/>
                      <a:prstDash val="solid"/>
                    </a:lnT>
                    <a:lnB w="12700" cap="flat" cmpd="sng" algn="ctr">
                      <a:noFill/>
                      <a:prstDash val="solid"/>
                      <a:round/>
                      <a:headEnd type="none" w="med" len="med"/>
                      <a:tailEnd type="none" w="med" len="med"/>
                    </a:lnB>
                    <a:solidFill>
                      <a:schemeClr val="accent1"/>
                    </a:solidFill>
                  </a:tcPr>
                </a:tc>
                <a:tc>
                  <a:txBody>
                    <a:bodyPr/>
                    <a:lstStyle/>
                    <a:p>
                      <a:pPr algn="ctr"/>
                      <a:r>
                        <a:rPr lang="ja-JP" sz="1300" b="1" noProof="0" dirty="0">
                          <a:solidFill>
                            <a:schemeClr val="tx2"/>
                          </a:solidFill>
                        </a:rPr>
                        <a:t>BSC</a:t>
                      </a:r>
                      <a:br>
                        <a:rPr lang="ja-JP" sz="1300" b="1" noProof="0" dirty="0">
                          <a:solidFill>
                            <a:schemeClr val="tx2"/>
                          </a:solidFill>
                        </a:rPr>
                      </a:br>
                      <a:r>
                        <a:rPr lang="ja-JP" sz="1300" b="1" noProof="0" dirty="0">
                          <a:solidFill>
                            <a:schemeClr val="tx2"/>
                          </a:solidFill>
                        </a:rPr>
                        <a:t>（n=228）</a:t>
                      </a:r>
                    </a:p>
                  </a:txBody>
                  <a:tcPr marL="36000" marR="36000" marT="18000" marB="18000" anchor="b">
                    <a:lnT w="9525" cap="flat" cmpd="sng" algn="ctr">
                      <a:noFill/>
                      <a:prstDash val="solid"/>
                    </a:lnT>
                    <a:lnB w="12700" cap="flat" cmpd="sng" algn="ctr">
                      <a:noFill/>
                      <a:prstDash val="solid"/>
                      <a:round/>
                      <a:headEnd type="none" w="med" len="med"/>
                      <a:tailEnd type="none" w="med" len="med"/>
                    </a:lnB>
                    <a:solidFill>
                      <a:schemeClr val="accent1"/>
                    </a:solidFill>
                  </a:tcPr>
                </a:tc>
                <a:tc>
                  <a:txBody>
                    <a:bodyPr/>
                    <a:lstStyle/>
                    <a:p>
                      <a:pPr algn="ctr"/>
                      <a:r>
                        <a:rPr lang="ja-JP" sz="1300" b="1" noProof="0" dirty="0">
                          <a:solidFill>
                            <a:schemeClr val="tx2"/>
                          </a:solidFill>
                        </a:rPr>
                        <a:t>アテゾリズマブ</a:t>
                      </a:r>
                      <a:br>
                        <a:rPr lang="ja-JP" sz="1300" b="1" noProof="0" dirty="0">
                          <a:solidFill>
                            <a:schemeClr val="tx2"/>
                          </a:solidFill>
                        </a:rPr>
                      </a:br>
                      <a:r>
                        <a:rPr lang="ja-JP" sz="1300" b="1" noProof="0" dirty="0">
                          <a:solidFill>
                            <a:schemeClr val="tx2"/>
                          </a:solidFill>
                        </a:rPr>
                        <a:t>（n=442）</a:t>
                      </a:r>
                    </a:p>
                  </a:txBody>
                  <a:tcPr marL="36000" marR="36000" marT="18000" marB="18000" anchor="b">
                    <a:lnT w="9525" cap="flat" cmpd="sng" algn="ctr">
                      <a:noFill/>
                      <a:prstDash val="solid"/>
                    </a:lnT>
                    <a:lnB w="9525" cap="flat" cmpd="sng" algn="ctr">
                      <a:noFill/>
                      <a:prstDash val="solid"/>
                    </a:lnB>
                    <a:solidFill>
                      <a:schemeClr val="accent1"/>
                    </a:solidFill>
                  </a:tcPr>
                </a:tc>
                <a:tc>
                  <a:txBody>
                    <a:bodyPr/>
                    <a:lstStyle/>
                    <a:p>
                      <a:pPr algn="ctr"/>
                      <a:r>
                        <a:rPr lang="ja-JP" sz="1300" b="1" noProof="0">
                          <a:solidFill>
                            <a:schemeClr val="tx2"/>
                          </a:solidFill>
                        </a:rPr>
                        <a:t>BSC</a:t>
                      </a:r>
                      <a:br>
                        <a:rPr lang="ja-JP" sz="1300" b="1" noProof="0">
                          <a:solidFill>
                            <a:schemeClr val="tx2"/>
                          </a:solidFill>
                        </a:rPr>
                      </a:br>
                      <a:r>
                        <a:rPr lang="ja-JP" sz="1300" b="1" noProof="0">
                          <a:solidFill>
                            <a:schemeClr val="tx2"/>
                          </a:solidFill>
                        </a:rPr>
                        <a:t>（n=440）</a:t>
                      </a:r>
                    </a:p>
                  </a:txBody>
                  <a:tcPr marL="36000" marR="36000" marT="18000" marB="18000" anchor="b">
                    <a:lnT w="9525" cap="flat" cmpd="sng" algn="ctr">
                      <a:noFill/>
                      <a:prstDash val="solid"/>
                    </a:lnT>
                    <a:lnB w="9525" cap="flat" cmpd="sng" algn="ctr">
                      <a:noFill/>
                      <a:prstDash val="solid"/>
                    </a:lnB>
                    <a:solidFill>
                      <a:schemeClr val="accent1"/>
                    </a:solidFill>
                  </a:tcPr>
                </a:tc>
                <a:tc>
                  <a:txBody>
                    <a:bodyPr/>
                    <a:lstStyle/>
                    <a:p>
                      <a:pPr algn="ctr"/>
                      <a:r>
                        <a:rPr lang="ja-JP" sz="1300" b="1" noProof="0">
                          <a:solidFill>
                            <a:schemeClr val="tx2"/>
                          </a:solidFill>
                        </a:rPr>
                        <a:t>アテゾリズマブ</a:t>
                      </a:r>
                    </a:p>
                    <a:p>
                      <a:pPr algn="ctr"/>
                      <a:r>
                        <a:rPr lang="ja-JP" sz="1300" b="1" noProof="0">
                          <a:solidFill>
                            <a:schemeClr val="tx2"/>
                          </a:solidFill>
                        </a:rPr>
                        <a:t>（n=507）</a:t>
                      </a:r>
                    </a:p>
                  </a:txBody>
                  <a:tcPr marL="36000" marR="36000" marT="18000" marB="18000" anchor="b">
                    <a:lnT w="9525" cap="flat" cmpd="sng" algn="ctr">
                      <a:noFill/>
                      <a:prstDash val="solid"/>
                    </a:lnT>
                    <a:lnB w="9525" cap="flat" cmpd="sng" algn="ctr">
                      <a:noFill/>
                      <a:prstDash val="solid"/>
                    </a:lnB>
                    <a:solidFill>
                      <a:schemeClr val="accent1"/>
                    </a:solidFill>
                  </a:tcPr>
                </a:tc>
                <a:tc>
                  <a:txBody>
                    <a:bodyPr/>
                    <a:lstStyle/>
                    <a:p>
                      <a:pPr algn="ctr"/>
                      <a:r>
                        <a:rPr lang="ja-JP" sz="1300" b="1" noProof="0">
                          <a:solidFill>
                            <a:schemeClr val="tx2"/>
                          </a:solidFill>
                        </a:rPr>
                        <a:t>BSC</a:t>
                      </a:r>
                      <a:br>
                        <a:rPr lang="ja-JP" sz="1300" b="1" noProof="0">
                          <a:solidFill>
                            <a:schemeClr val="tx2"/>
                          </a:solidFill>
                        </a:rPr>
                      </a:br>
                      <a:r>
                        <a:rPr lang="ja-JP" sz="1300" b="1" noProof="0">
                          <a:solidFill>
                            <a:schemeClr val="tx2"/>
                          </a:solidFill>
                        </a:rPr>
                        <a:t>（n=498）</a:t>
                      </a:r>
                    </a:p>
                  </a:txBody>
                  <a:tcPr marL="36000" marR="36000" marT="18000" marB="18000" anchor="b">
                    <a:lnT w="9525" cap="flat" cmpd="sng" algn="ctr">
                      <a:noFill/>
                      <a:prstDash val="solid"/>
                    </a:lnT>
                    <a:lnB w="9525" cap="flat" cmpd="sng" algn="ctr">
                      <a:noFill/>
                      <a:prstDash val="solid"/>
                    </a:lnB>
                    <a:solidFill>
                      <a:schemeClr val="accent1"/>
                    </a:solidFill>
                  </a:tcPr>
                </a:tc>
                <a:extLst>
                  <a:ext uri="{0D108BD9-81ED-4DB2-BD59-A6C34878D82A}">
                    <a16:rowId xmlns:a16="http://schemas.microsoft.com/office/drawing/2014/main" val="2988433695"/>
                  </a:ext>
                </a:extLst>
              </a:tr>
              <a:tr h="275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300" noProof="0" dirty="0">
                          <a:solidFill>
                            <a:schemeClr val="tx1"/>
                          </a:solidFill>
                          <a:latin typeface="+mn-lt"/>
                          <a:ea typeface="MS Mincho"/>
                          <a:cs typeface="+mn-cs"/>
                        </a:rPr>
                        <a:t>24か月の</a:t>
                      </a:r>
                      <a:r>
                        <a:rPr lang="ja-JP" sz="1300" baseline="0" noProof="0" dirty="0">
                          <a:solidFill>
                            <a:schemeClr val="tx1"/>
                          </a:solidFill>
                          <a:latin typeface="+mn-lt"/>
                          <a:ea typeface="MS Mincho"/>
                          <a:cs typeface="+mn-cs"/>
                        </a:rPr>
                        <a:t>DFS率、%</a:t>
                      </a:r>
                    </a:p>
                  </a:txBody>
                  <a:tcPr marL="36000" marR="36000" marT="18000" marB="18000">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300" noProof="0">
                          <a:solidFill>
                            <a:schemeClr val="tx1"/>
                          </a:solidFill>
                          <a:latin typeface="+mn-lt"/>
                          <a:ea typeface="MS Mincho"/>
                          <a:cs typeface="+mn-cs"/>
                        </a:rPr>
                        <a:t>74.6</a:t>
                      </a:r>
                    </a:p>
                  </a:txBody>
                  <a:tcPr marL="36000" marR="36000" marT="18000" marB="18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300" noProof="0">
                          <a:solidFill>
                            <a:schemeClr val="tx1"/>
                          </a:solidFill>
                          <a:latin typeface="+mn-lt"/>
                          <a:ea typeface="MS Mincho"/>
                          <a:cs typeface="+mn-cs"/>
                        </a:rPr>
                        <a:t>61.0</a:t>
                      </a:r>
                    </a:p>
                  </a:txBody>
                  <a:tcPr marL="36000" marR="36000" marT="18000" marB="18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300" noProof="0" dirty="0">
                          <a:solidFill>
                            <a:schemeClr val="tx1"/>
                          </a:solidFill>
                        </a:rPr>
                        <a:t>70.2</a:t>
                      </a:r>
                    </a:p>
                  </a:txBody>
                  <a:tcPr marL="36000" marR="36000" marT="18000" marB="18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300" noProof="0">
                          <a:solidFill>
                            <a:schemeClr val="tx1"/>
                          </a:solidFill>
                        </a:rPr>
                        <a:t>61.6</a:t>
                      </a:r>
                    </a:p>
                  </a:txBody>
                  <a:tcPr marL="36000" marR="36000" marT="18000" marB="18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300" noProof="0">
                          <a:solidFill>
                            <a:schemeClr val="tx1"/>
                          </a:solidFill>
                        </a:rPr>
                        <a:t>71.4</a:t>
                      </a:r>
                    </a:p>
                  </a:txBody>
                  <a:tcPr marL="36000" marR="36000" marT="18000" marB="18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300" noProof="0">
                          <a:solidFill>
                            <a:schemeClr val="tx1"/>
                          </a:solidFill>
                        </a:rPr>
                        <a:t>63.6</a:t>
                      </a:r>
                    </a:p>
                  </a:txBody>
                  <a:tcPr marL="36000" marR="36000" marT="18000" marB="18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59269596"/>
                  </a:ext>
                </a:extLst>
              </a:tr>
              <a:tr h="275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300" noProof="0">
                          <a:solidFill>
                            <a:schemeClr val="tx1"/>
                          </a:solidFill>
                          <a:latin typeface="+mn-lt"/>
                          <a:ea typeface="MS Mincho"/>
                          <a:cs typeface="+mn-cs"/>
                        </a:rPr>
                        <a:t>36か月のDFS率、％</a:t>
                      </a:r>
                    </a:p>
                  </a:txBody>
                  <a:tcPr marL="36000" marR="36000" marT="18000" marB="18000">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300" noProof="0" dirty="0">
                          <a:solidFill>
                            <a:schemeClr val="tx1"/>
                          </a:solidFill>
                          <a:latin typeface="+mn-lt"/>
                          <a:ea typeface="MS Mincho"/>
                          <a:cs typeface="+mn-cs"/>
                        </a:rPr>
                        <a:t>60.0</a:t>
                      </a:r>
                    </a:p>
                  </a:txBody>
                  <a:tcPr marL="36000" marR="36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300" noProof="0" dirty="0">
                          <a:solidFill>
                            <a:schemeClr val="tx1"/>
                          </a:solidFill>
                          <a:latin typeface="+mn-lt"/>
                          <a:ea typeface="MS Mincho"/>
                          <a:cs typeface="+mn-cs"/>
                        </a:rPr>
                        <a:t>48.2</a:t>
                      </a:r>
                    </a:p>
                  </a:txBody>
                  <a:tcPr marL="36000" marR="36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300" noProof="0">
                          <a:solidFill>
                            <a:schemeClr val="tx1"/>
                          </a:solidFill>
                        </a:rPr>
                        <a:t>55.7</a:t>
                      </a:r>
                    </a:p>
                  </a:txBody>
                  <a:tcPr marL="36000" marR="36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300" noProof="0">
                          <a:solidFill>
                            <a:schemeClr val="tx1"/>
                          </a:solidFill>
                        </a:rPr>
                        <a:t>49.4</a:t>
                      </a:r>
                    </a:p>
                  </a:txBody>
                  <a:tcPr marL="36000" marR="36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300" noProof="0">
                          <a:solidFill>
                            <a:schemeClr val="tx1"/>
                          </a:solidFill>
                        </a:rPr>
                        <a:t>57.9</a:t>
                      </a:r>
                    </a:p>
                  </a:txBody>
                  <a:tcPr marL="36000" marR="36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300" noProof="0">
                          <a:solidFill>
                            <a:schemeClr val="tx1"/>
                          </a:solidFill>
                        </a:rPr>
                        <a:t>52.6</a:t>
                      </a:r>
                    </a:p>
                  </a:txBody>
                  <a:tcPr marL="36000" marR="36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886715764"/>
                  </a:ext>
                </a:extLst>
              </a:tr>
              <a:tr h="275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300" baseline="0" noProof="0" dirty="0">
                          <a:solidFill>
                            <a:schemeClr val="tx1"/>
                          </a:solidFill>
                          <a:latin typeface="+mn-lt"/>
                          <a:ea typeface="MS Mincho"/>
                          <a:cs typeface="+mn-cs"/>
                        </a:rPr>
                        <a:t>DFSの中央値、月（95％CI）</a:t>
                      </a:r>
                    </a:p>
                  </a:txBody>
                  <a:tcPr marL="36000" marR="36000" marT="18000" marB="18000">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300" noProof="0" dirty="0">
                          <a:solidFill>
                            <a:schemeClr val="tx1"/>
                          </a:solidFill>
                          <a:latin typeface="+mn-lt"/>
                          <a:ea typeface="MS Mincho"/>
                          <a:cs typeface="+mn-cs"/>
                        </a:rPr>
                        <a:t>NE（36.1、NE）</a:t>
                      </a:r>
                    </a:p>
                  </a:txBody>
                  <a:tcPr marL="36000" marR="36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300" noProof="0" dirty="0">
                          <a:solidFill>
                            <a:schemeClr val="tx1"/>
                          </a:solidFill>
                          <a:latin typeface="+mn-lt"/>
                          <a:ea typeface="MS Mincho"/>
                          <a:cs typeface="+mn-cs"/>
                        </a:rPr>
                        <a:t>35.3（29.0、</a:t>
                      </a:r>
                      <a:r>
                        <a:rPr lang="ja-JP" sz="1300" baseline="0" noProof="0" dirty="0">
                          <a:solidFill>
                            <a:schemeClr val="tx1"/>
                          </a:solidFill>
                          <a:latin typeface="+mn-lt"/>
                          <a:ea typeface="MS Mincho"/>
                          <a:cs typeface="+mn-cs"/>
                        </a:rPr>
                        <a:t>NE）</a:t>
                      </a:r>
                    </a:p>
                  </a:txBody>
                  <a:tcPr marL="36000" marR="36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300" noProof="0" dirty="0">
                          <a:solidFill>
                            <a:schemeClr val="tx1"/>
                          </a:solidFill>
                        </a:rPr>
                        <a:t>42.3（36.0、NE）</a:t>
                      </a:r>
                    </a:p>
                  </a:txBody>
                  <a:tcPr marL="36000" marR="36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300" noProof="0" dirty="0">
                          <a:solidFill>
                            <a:schemeClr val="tx1"/>
                          </a:solidFill>
                        </a:rPr>
                        <a:t>35.3（30.4、46.4）</a:t>
                      </a:r>
                    </a:p>
                  </a:txBody>
                  <a:tcPr marL="36000" marR="36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300" noProof="0">
                          <a:solidFill>
                            <a:schemeClr val="tx1"/>
                          </a:solidFill>
                        </a:rPr>
                        <a:t>NE（36.1、NE）</a:t>
                      </a:r>
                    </a:p>
                  </a:txBody>
                  <a:tcPr marL="36000" marR="36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300" noProof="0">
                          <a:solidFill>
                            <a:schemeClr val="tx1"/>
                          </a:solidFill>
                        </a:rPr>
                        <a:t>37.2（31.6、NE）</a:t>
                      </a:r>
                    </a:p>
                  </a:txBody>
                  <a:tcPr marL="36000" marR="36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275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300" noProof="0">
                          <a:solidFill>
                            <a:schemeClr val="tx1"/>
                          </a:solidFill>
                          <a:latin typeface="+mn-lt"/>
                          <a:ea typeface="MS Mincho"/>
                          <a:cs typeface="+mn-cs"/>
                        </a:rPr>
                        <a:t>層別化</a:t>
                      </a:r>
                      <a:r>
                        <a:rPr lang="ja-JP" sz="1300" baseline="0" noProof="0">
                          <a:solidFill>
                            <a:schemeClr val="tx1"/>
                          </a:solidFill>
                          <a:latin typeface="+mn-lt"/>
                          <a:ea typeface="MS Mincho"/>
                          <a:cs typeface="+mn-cs"/>
                        </a:rPr>
                        <a:t>HR（95%CI）</a:t>
                      </a:r>
                    </a:p>
                  </a:txBody>
                  <a:tcPr marL="36000" marR="36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300" noProof="0">
                          <a:solidFill>
                            <a:schemeClr val="tx1"/>
                          </a:solidFill>
                          <a:latin typeface="+mn-lt"/>
                          <a:ea typeface="MS Mincho"/>
                          <a:cs typeface="+mn-cs"/>
                        </a:rPr>
                        <a:t>0.66（0.50、</a:t>
                      </a:r>
                      <a:r>
                        <a:rPr lang="ja-JP" sz="1300" baseline="0" noProof="0">
                          <a:solidFill>
                            <a:schemeClr val="tx1"/>
                          </a:solidFill>
                          <a:latin typeface="+mn-lt"/>
                          <a:ea typeface="MS Mincho"/>
                          <a:cs typeface="+mn-cs"/>
                        </a:rPr>
                        <a:t>0.88）</a:t>
                      </a:r>
                    </a:p>
                  </a:txBody>
                  <a:tcPr marL="36000" marR="36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noProof="0" dirty="0">
                        <a:solidFill>
                          <a:schemeClr val="tx1"/>
                        </a:solidFill>
                        <a:latin typeface="+mn-lt"/>
                        <a:ea typeface="+mn-ea"/>
                        <a:cs typeface="+mn-cs"/>
                      </a:endParaRP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2">
                  <a:txBody>
                    <a:bodyPr/>
                    <a:lstStyle/>
                    <a:p>
                      <a:pPr algn="ctr"/>
                      <a:r>
                        <a:rPr lang="ja-JP" sz="1300" noProof="0" dirty="0">
                          <a:solidFill>
                            <a:schemeClr val="tx1"/>
                          </a:solidFill>
                        </a:rPr>
                        <a:t>0.79（0.64、0.96）</a:t>
                      </a:r>
                    </a:p>
                  </a:txBody>
                  <a:tcPr marL="36000" marR="36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pPr algn="l" rtl="0"/>
                      <a:endParaRPr lang="en-US" sz="1400" baseline="0" noProof="0" dirty="0">
                        <a:solidFill>
                          <a:schemeClr val="tx1"/>
                        </a:solidFill>
                      </a:endParaRP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2">
                  <a:txBody>
                    <a:bodyPr/>
                    <a:lstStyle/>
                    <a:p>
                      <a:pPr algn="ctr"/>
                      <a:r>
                        <a:rPr lang="ja-JP" sz="1300" noProof="0" dirty="0">
                          <a:solidFill>
                            <a:schemeClr val="tx1"/>
                          </a:solidFill>
                        </a:rPr>
                        <a:t>0.81</a:t>
                      </a:r>
                      <a:r>
                        <a:rPr lang="ja-JP" sz="1300" baseline="0" noProof="0" dirty="0">
                          <a:solidFill>
                            <a:schemeClr val="tx1"/>
                          </a:solidFill>
                        </a:rPr>
                        <a:t>（0.67、0.99）</a:t>
                      </a:r>
                    </a:p>
                  </a:txBody>
                  <a:tcPr marL="36000" marR="36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pPr algn="l" rtl="0"/>
                      <a:endParaRPr lang="en-US" sz="1400" baseline="0" noProof="0" dirty="0">
                        <a:solidFill>
                          <a:schemeClr val="tx1"/>
                        </a:solidFill>
                      </a:endParaRP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1815728"/>
                  </a:ext>
                </a:extLst>
              </a:tr>
              <a:tr h="2757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300" noProof="0">
                          <a:solidFill>
                            <a:schemeClr val="tx1"/>
                          </a:solidFill>
                          <a:latin typeface="+mn-lt"/>
                          <a:ea typeface="MS Mincho"/>
                          <a:cs typeface="+mn-cs"/>
                        </a:rPr>
                        <a:t>p値</a:t>
                      </a:r>
                    </a:p>
                  </a:txBody>
                  <a:tcPr marL="36000" marR="36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sz="1300" noProof="0">
                          <a:solidFill>
                            <a:schemeClr val="tx1"/>
                          </a:solidFill>
                          <a:latin typeface="+mn-lt"/>
                          <a:ea typeface="MS Mincho"/>
                          <a:cs typeface="+mn-cs"/>
                        </a:rPr>
                        <a:t>0.004</a:t>
                      </a:r>
                    </a:p>
                  </a:txBody>
                  <a:tcPr marL="36000" marR="36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kern="1200" noProof="0" dirty="0">
                        <a:solidFill>
                          <a:schemeClr val="tx1"/>
                        </a:solidFill>
                        <a:latin typeface="+mn-lt"/>
                        <a:ea typeface="+mn-ea"/>
                        <a:cs typeface="+mn-cs"/>
                      </a:endParaRP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2">
                  <a:txBody>
                    <a:bodyPr/>
                    <a:lstStyle/>
                    <a:p>
                      <a:pPr algn="ctr"/>
                      <a:r>
                        <a:rPr lang="ja-JP" sz="1300" noProof="0">
                          <a:solidFill>
                            <a:schemeClr val="tx1"/>
                          </a:solidFill>
                        </a:rPr>
                        <a:t>0.02</a:t>
                      </a:r>
                    </a:p>
                  </a:txBody>
                  <a:tcPr marL="36000" marR="36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pPr algn="l" rtl="0"/>
                      <a:endParaRPr lang="en-US" sz="1400" baseline="0" noProof="0" dirty="0">
                        <a:solidFill>
                          <a:schemeClr val="tx1"/>
                        </a:solidFill>
                      </a:endParaRP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2">
                  <a:txBody>
                    <a:bodyPr/>
                    <a:lstStyle/>
                    <a:p>
                      <a:pPr algn="ctr"/>
                      <a:r>
                        <a:rPr lang="ja-JP" sz="1300" noProof="0" dirty="0">
                          <a:solidFill>
                            <a:schemeClr val="tx1"/>
                          </a:solidFill>
                        </a:rPr>
                        <a:t>0.04</a:t>
                      </a:r>
                    </a:p>
                  </a:txBody>
                  <a:tcPr marL="36000" marR="36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pPr algn="l" rtl="0"/>
                      <a:endParaRPr lang="en-US" sz="1400" baseline="0" noProof="0" dirty="0">
                        <a:solidFill>
                          <a:schemeClr val="tx1"/>
                        </a:solidFill>
                      </a:endParaRPr>
                    </a:p>
                  </a:txBody>
                  <a:tcPr marL="90000" marR="90000" marT="18000" marB="18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5113787"/>
                  </a:ext>
                </a:extLst>
              </a:tr>
            </a:tbl>
          </a:graphicData>
        </a:graphic>
      </p:graphicFrame>
    </p:spTree>
    <p:extLst>
      <p:ext uri="{BB962C8B-B14F-4D97-AF65-F5344CB8AC3E}">
        <p14:creationId xmlns:p14="http://schemas.microsoft.com/office/powerpoint/2010/main" val="2612755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OA20.01：ニボルマブによる術前補助療法および化学療法で治療された手術可能なステージIIIaのNSCLC患者における長期生存 </a:t>
            </a:r>
            <a:r>
              <a:rPr lang="ja-JP" dirty="0" smtClean="0"/>
              <a:t>- </a:t>
            </a:r>
            <a:r>
              <a:rPr lang="ja-JP" dirty="0"/>
              <a:t>NADIM試験 </a:t>
            </a:r>
            <a:r>
              <a:rPr lang="en-US" altLang="ja-JP" dirty="0" smtClean="0"/>
              <a:t>–</a:t>
            </a:r>
            <a:r>
              <a:rPr lang="ja-JP" dirty="0" smtClean="0"/>
              <a:t> </a:t>
            </a:r>
            <a:r>
              <a:rPr lang="ja-JP" dirty="0"/>
              <a:t>Provencio M、他</a:t>
            </a:r>
          </a:p>
        </p:txBody>
      </p:sp>
      <p:sp>
        <p:nvSpPr>
          <p:cNvPr id="3" name="Content Placeholder 2"/>
          <p:cNvSpPr>
            <a:spLocks noGrp="1"/>
          </p:cNvSpPr>
          <p:nvPr>
            <p:ph idx="1"/>
          </p:nvPr>
        </p:nvSpPr>
        <p:spPr/>
        <p:txBody>
          <a:bodyPr/>
          <a:lstStyle/>
          <a:p>
            <a:r>
              <a:rPr lang="ja-JP" b="1"/>
              <a:t>治験の目的</a:t>
            </a:r>
          </a:p>
          <a:p>
            <a:pPr lvl="1"/>
            <a:r>
              <a:rPr lang="ja-JP"/>
              <a:t>第Ⅱ相NADIM試験で、切除可能なステージIIIAのNSCLC患者における術前補助療法としてのニボルマブ+化学療法の有効性と安全性を評価する</a:t>
            </a:r>
          </a:p>
        </p:txBody>
      </p:sp>
      <p:sp>
        <p:nvSpPr>
          <p:cNvPr id="5" name="Text Placeholder 4"/>
          <p:cNvSpPr>
            <a:spLocks noGrp="1"/>
          </p:cNvSpPr>
          <p:nvPr>
            <p:ph type="body" sz="quarter" idx="11"/>
          </p:nvPr>
        </p:nvSpPr>
        <p:spPr/>
        <p:txBody>
          <a:bodyPr/>
          <a:lstStyle/>
          <a:p>
            <a:r>
              <a:rPr lang="ja-JP"/>
              <a:t>Provencio M、他J Thorac Oncol 2021年16（補遺）：抄録番号 OA20.01</a:t>
            </a:r>
          </a:p>
        </p:txBody>
      </p:sp>
      <p:cxnSp>
        <p:nvCxnSpPr>
          <p:cNvPr id="11" name="AutoShape 19"/>
          <p:cNvCxnSpPr>
            <a:cxnSpLocks noChangeShapeType="1"/>
            <a:stCxn id="12" idx="3"/>
            <a:endCxn id="17" idx="1"/>
          </p:cNvCxnSpPr>
          <p:nvPr/>
        </p:nvCxnSpPr>
        <p:spPr bwMode="auto">
          <a:xfrm>
            <a:off x="4222443" y="3701955"/>
            <a:ext cx="449708" cy="961"/>
          </a:xfrm>
          <a:prstGeom prst="straightConnector1">
            <a:avLst/>
          </a:prstGeom>
          <a:noFill/>
          <a:ln w="38100">
            <a:solidFill>
              <a:schemeClr val="bg1"/>
            </a:solidFill>
            <a:round/>
            <a:headEnd type="none" w="med" len="med"/>
            <a:tailEnd type="triangle" w="med" len="med"/>
          </a:ln>
        </p:spPr>
      </p:cxnSp>
      <p:sp>
        <p:nvSpPr>
          <p:cNvPr id="12" name="AutoShape 9"/>
          <p:cNvSpPr>
            <a:spLocks noChangeArrowheads="1"/>
          </p:cNvSpPr>
          <p:nvPr/>
        </p:nvSpPr>
        <p:spPr bwMode="auto">
          <a:xfrm>
            <a:off x="467585" y="2686922"/>
            <a:ext cx="3754858" cy="2030065"/>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dirty="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NSCLC IIIA（N2またはT4N0/N1）</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EGFRまたはALKの変異なし</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治療歴なし</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ECOG PS 0–1</a:t>
            </a:r>
          </a:p>
          <a:p>
            <a:pPr defTabSz="892175" eaLnBrk="0" hangingPunct="0">
              <a:spcAft>
                <a:spcPct val="30000"/>
              </a:spcAft>
            </a:pPr>
            <a:r>
              <a:rPr lang="ja-JP" sz="1600" dirty="0">
                <a:solidFill>
                  <a:srgbClr val="FFFFFF"/>
                </a:solidFill>
                <a:ea typeface="SimSun" pitchFamily="2" charset="-122"/>
              </a:rPr>
              <a:t>（n=46）</a:t>
            </a:r>
          </a:p>
        </p:txBody>
      </p:sp>
      <p:sp>
        <p:nvSpPr>
          <p:cNvPr id="17" name="AutoShape 9"/>
          <p:cNvSpPr>
            <a:spLocks noChangeArrowheads="1"/>
          </p:cNvSpPr>
          <p:nvPr/>
        </p:nvSpPr>
        <p:spPr bwMode="auto">
          <a:xfrm>
            <a:off x="4672151" y="2928916"/>
            <a:ext cx="2998075" cy="1548000"/>
          </a:xfrm>
          <a:prstGeom prst="roundRect">
            <a:avLst>
              <a:gd name="adj" fmla="val 8208"/>
            </a:avLst>
          </a:prstGeom>
          <a:solidFill>
            <a:schemeClr val="accent2"/>
          </a:solidFill>
          <a:ln w="9525" algn="ctr">
            <a:noFill/>
            <a:round/>
            <a:headEnd/>
            <a:tailEnd/>
          </a:ln>
        </p:spPr>
        <p:txBody>
          <a:bodyPr wrap="square" lIns="90488" tIns="44450" rIns="90488" bIns="44450">
            <a:spAutoFit/>
          </a:bodyPr>
          <a:lstStyle/>
          <a:p>
            <a:pPr algn="ctr" defTabSz="892175" eaLnBrk="0" hangingPunct="0">
              <a:spcAft>
                <a:spcPct val="30000"/>
              </a:spcAft>
            </a:pPr>
            <a:r>
              <a:rPr lang="ja-JP" dirty="0">
                <a:solidFill>
                  <a:srgbClr val="FFFFFF"/>
                </a:solidFill>
                <a:ea typeface="SimSun" pitchFamily="2" charset="-122"/>
              </a:rPr>
              <a:t>ニボルマブ360mg</a:t>
            </a:r>
            <a:r>
              <a:rPr lang="ja-JP" dirty="0" smtClean="0">
                <a:solidFill>
                  <a:srgbClr val="FFFFFF"/>
                </a:solidFill>
                <a:ea typeface="SimSun" pitchFamily="2" charset="-122"/>
              </a:rPr>
              <a:t>+</a:t>
            </a:r>
            <a:r>
              <a:rPr lang="en-GB" altLang="ja-JP" dirty="0" smtClean="0">
                <a:solidFill>
                  <a:srgbClr val="FFFFFF"/>
                </a:solidFill>
                <a:ea typeface="SimSun" pitchFamily="2" charset="-122"/>
              </a:rPr>
              <a:t/>
            </a:r>
            <a:br>
              <a:rPr lang="en-GB" altLang="ja-JP" dirty="0" smtClean="0">
                <a:solidFill>
                  <a:srgbClr val="FFFFFF"/>
                </a:solidFill>
                <a:ea typeface="SimSun" pitchFamily="2" charset="-122"/>
              </a:rPr>
            </a:br>
            <a:r>
              <a:rPr lang="ja-JP" dirty="0" smtClean="0">
                <a:solidFill>
                  <a:srgbClr val="FFFFFF"/>
                </a:solidFill>
                <a:ea typeface="SimSun" pitchFamily="2" charset="-122"/>
              </a:rPr>
              <a:t>パ</a:t>
            </a:r>
            <a:r>
              <a:rPr lang="ja-JP" dirty="0">
                <a:solidFill>
                  <a:srgbClr val="FFFFFF"/>
                </a:solidFill>
                <a:ea typeface="SimSun" pitchFamily="2" charset="-122"/>
              </a:rPr>
              <a:t>クリタキセ</a:t>
            </a:r>
            <a:r>
              <a:rPr lang="ja-JP" dirty="0" smtClean="0">
                <a:solidFill>
                  <a:srgbClr val="FFFFFF"/>
                </a:solidFill>
                <a:ea typeface="SimSun" pitchFamily="2" charset="-122"/>
              </a:rPr>
              <a:t>ル20</a:t>
            </a:r>
            <a:r>
              <a:rPr lang="ja-JP" dirty="0">
                <a:solidFill>
                  <a:srgbClr val="FFFFFF"/>
                </a:solidFill>
                <a:ea typeface="SimSun" pitchFamily="2" charset="-122"/>
              </a:rPr>
              <a:t>0mg/m</a:t>
            </a:r>
            <a:r>
              <a:rPr lang="ja-JP" baseline="30000" dirty="0">
                <a:solidFill>
                  <a:srgbClr val="FFFFFF"/>
                </a:solidFill>
                <a:ea typeface="SimSun" pitchFamily="2" charset="-122"/>
              </a:rPr>
              <a:t>2</a:t>
            </a:r>
            <a:r>
              <a:rPr lang="ja-JP" dirty="0" smtClean="0">
                <a:solidFill>
                  <a:srgbClr val="FFFFFF"/>
                </a:solidFill>
                <a:ea typeface="SimSun" pitchFamily="2" charset="-122"/>
              </a:rPr>
              <a:t>+</a:t>
            </a:r>
            <a:r>
              <a:rPr lang="en-GB" altLang="ja-JP" dirty="0" smtClean="0">
                <a:solidFill>
                  <a:srgbClr val="FFFFFF"/>
                </a:solidFill>
                <a:ea typeface="SimSun" pitchFamily="2" charset="-122"/>
              </a:rPr>
              <a:t/>
            </a:r>
            <a:br>
              <a:rPr lang="en-GB" altLang="ja-JP" dirty="0" smtClean="0">
                <a:solidFill>
                  <a:srgbClr val="FFFFFF"/>
                </a:solidFill>
                <a:ea typeface="SimSun" pitchFamily="2" charset="-122"/>
              </a:rPr>
            </a:br>
            <a:r>
              <a:rPr lang="ja-JP" dirty="0" smtClean="0">
                <a:solidFill>
                  <a:srgbClr val="FFFFFF"/>
                </a:solidFill>
                <a:ea typeface="SimSun" pitchFamily="2" charset="-122"/>
              </a:rPr>
              <a:t>カ</a:t>
            </a:r>
            <a:r>
              <a:rPr lang="ja-JP" dirty="0">
                <a:solidFill>
                  <a:srgbClr val="FFFFFF"/>
                </a:solidFill>
                <a:ea typeface="SimSun" pitchFamily="2" charset="-122"/>
              </a:rPr>
              <a:t>ルボプラチンAUC6 q3w</a:t>
            </a:r>
            <a:br>
              <a:rPr lang="ja-JP" dirty="0">
                <a:solidFill>
                  <a:srgbClr val="FFFFFF"/>
                </a:solidFill>
                <a:ea typeface="SimSun" pitchFamily="2" charset="-122"/>
              </a:rPr>
            </a:br>
            <a:r>
              <a:rPr lang="ja-JP" dirty="0">
                <a:solidFill>
                  <a:srgbClr val="FFFFFF"/>
                </a:solidFill>
                <a:ea typeface="SimSun" pitchFamily="2" charset="-122"/>
              </a:rPr>
              <a:t>（3サイクル）</a:t>
            </a:r>
          </a:p>
        </p:txBody>
      </p:sp>
      <p:sp>
        <p:nvSpPr>
          <p:cNvPr id="18" name="AutoShape 9"/>
          <p:cNvSpPr>
            <a:spLocks noChangeArrowheads="1"/>
          </p:cNvSpPr>
          <p:nvPr/>
        </p:nvSpPr>
        <p:spPr bwMode="auto">
          <a:xfrm>
            <a:off x="9180875" y="2928916"/>
            <a:ext cx="2500905" cy="1546076"/>
          </a:xfrm>
          <a:prstGeom prst="roundRect">
            <a:avLst>
              <a:gd name="adj" fmla="val 8208"/>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ja-JP" dirty="0">
                <a:solidFill>
                  <a:srgbClr val="FFFFFF"/>
                </a:solidFill>
                <a:ea typeface="SimSun" pitchFamily="2" charset="-122"/>
              </a:rPr>
              <a:t>ニボルマブ240mg q2w（4か月）</a:t>
            </a:r>
            <a:r>
              <a:rPr lang="ja-JP" dirty="0" smtClean="0">
                <a:solidFill>
                  <a:srgbClr val="FFFFFF"/>
                </a:solidFill>
                <a:ea typeface="SimSun" pitchFamily="2" charset="-122"/>
              </a:rPr>
              <a:t>、</a:t>
            </a:r>
            <a:r>
              <a:rPr lang="en-GB" altLang="ja-JP" dirty="0" smtClean="0">
                <a:solidFill>
                  <a:srgbClr val="FFFFFF"/>
                </a:solidFill>
                <a:ea typeface="SimSun" pitchFamily="2" charset="-122"/>
              </a:rPr>
              <a:t/>
            </a:r>
            <a:br>
              <a:rPr lang="en-GB" altLang="ja-JP" dirty="0" smtClean="0">
                <a:solidFill>
                  <a:srgbClr val="FFFFFF"/>
                </a:solidFill>
                <a:ea typeface="SimSun" pitchFamily="2" charset="-122"/>
              </a:rPr>
            </a:br>
            <a:r>
              <a:rPr lang="ja-JP" dirty="0" smtClean="0">
                <a:solidFill>
                  <a:srgbClr val="FFFFFF"/>
                </a:solidFill>
                <a:ea typeface="SimSun" pitchFamily="2" charset="-122"/>
              </a:rPr>
              <a:t>次</a:t>
            </a:r>
            <a:r>
              <a:rPr lang="ja-JP" dirty="0">
                <a:solidFill>
                  <a:srgbClr val="FFFFFF"/>
                </a:solidFill>
                <a:ea typeface="SimSun" pitchFamily="2" charset="-122"/>
              </a:rPr>
              <a:t>にニボルマブ480mg q4w（8か月）</a:t>
            </a:r>
            <a:br>
              <a:rPr lang="ja-JP" dirty="0">
                <a:solidFill>
                  <a:srgbClr val="FFFFFF"/>
                </a:solidFill>
                <a:ea typeface="SimSun" pitchFamily="2" charset="-122"/>
              </a:rPr>
            </a:br>
            <a:r>
              <a:rPr lang="ja-JP" dirty="0">
                <a:solidFill>
                  <a:srgbClr val="FFFFFF"/>
                </a:solidFill>
                <a:ea typeface="SimSun" pitchFamily="2" charset="-122"/>
              </a:rPr>
              <a:t>（n=37）</a:t>
            </a:r>
          </a:p>
        </p:txBody>
      </p:sp>
      <p:sp>
        <p:nvSpPr>
          <p:cNvPr id="19" name="AutoShape 9"/>
          <p:cNvSpPr>
            <a:spLocks noChangeArrowheads="1"/>
          </p:cNvSpPr>
          <p:nvPr/>
        </p:nvSpPr>
        <p:spPr bwMode="auto">
          <a:xfrm>
            <a:off x="8126161" y="2950245"/>
            <a:ext cx="449708" cy="1503419"/>
          </a:xfrm>
          <a:prstGeom prst="roundRect">
            <a:avLst>
              <a:gd name="adj" fmla="val 8208"/>
            </a:avLst>
          </a:prstGeom>
          <a:solidFill>
            <a:schemeClr val="bg2"/>
          </a:solidFill>
          <a:ln w="9525" algn="ctr">
            <a:noFill/>
            <a:round/>
            <a:headEnd/>
            <a:tailEnd/>
          </a:ln>
        </p:spPr>
        <p:txBody>
          <a:bodyPr vert="vert270" wrap="square" lIns="90488" tIns="44450" rIns="90488" bIns="44450">
            <a:spAutoFit/>
          </a:bodyPr>
          <a:lstStyle/>
          <a:p>
            <a:pPr algn="ctr" defTabSz="892175" eaLnBrk="0" hangingPunct="0">
              <a:spcAft>
                <a:spcPct val="30000"/>
              </a:spcAft>
            </a:pPr>
            <a:r>
              <a:rPr lang="ja-JP" sz="1600">
                <a:solidFill>
                  <a:srgbClr val="FFFFFF"/>
                </a:solidFill>
                <a:ea typeface="SimSun" pitchFamily="2" charset="-122"/>
              </a:rPr>
              <a:t>手術</a:t>
            </a:r>
          </a:p>
        </p:txBody>
      </p:sp>
      <p:cxnSp>
        <p:nvCxnSpPr>
          <p:cNvPr id="30" name="AutoShape 19"/>
          <p:cNvCxnSpPr>
            <a:cxnSpLocks noChangeShapeType="1"/>
            <a:stCxn id="17" idx="3"/>
            <a:endCxn id="19" idx="1"/>
          </p:cNvCxnSpPr>
          <p:nvPr/>
        </p:nvCxnSpPr>
        <p:spPr bwMode="auto">
          <a:xfrm flipV="1">
            <a:off x="7670226" y="3701955"/>
            <a:ext cx="455935" cy="961"/>
          </a:xfrm>
          <a:prstGeom prst="straightConnector1">
            <a:avLst/>
          </a:prstGeom>
          <a:noFill/>
          <a:ln w="38100">
            <a:solidFill>
              <a:schemeClr val="bg1"/>
            </a:solidFill>
            <a:round/>
            <a:headEnd type="none" w="med" len="med"/>
            <a:tailEnd type="triangle" w="med" len="med"/>
          </a:ln>
        </p:spPr>
      </p:cxnSp>
      <p:cxnSp>
        <p:nvCxnSpPr>
          <p:cNvPr id="31" name="AutoShape 19"/>
          <p:cNvCxnSpPr>
            <a:cxnSpLocks noChangeShapeType="1"/>
            <a:stCxn id="19" idx="3"/>
            <a:endCxn id="18" idx="1"/>
          </p:cNvCxnSpPr>
          <p:nvPr/>
        </p:nvCxnSpPr>
        <p:spPr bwMode="auto">
          <a:xfrm flipV="1">
            <a:off x="8575869" y="3701954"/>
            <a:ext cx="605006" cy="1"/>
          </a:xfrm>
          <a:prstGeom prst="straightConnector1">
            <a:avLst/>
          </a:prstGeom>
          <a:noFill/>
          <a:ln w="38100">
            <a:solidFill>
              <a:schemeClr val="bg1"/>
            </a:solidFill>
            <a:round/>
            <a:headEnd type="none" w="med" len="med"/>
            <a:tailEnd type="triangle" w="med" len="med"/>
          </a:ln>
        </p:spPr>
      </p:cxnSp>
      <p:sp>
        <p:nvSpPr>
          <p:cNvPr id="28" name="Rectangle 9"/>
          <p:cNvSpPr txBox="1">
            <a:spLocks noChangeArrowheads="1"/>
          </p:cNvSpPr>
          <p:nvPr/>
        </p:nvSpPr>
        <p:spPr bwMode="auto">
          <a:xfrm>
            <a:off x="797723" y="4900636"/>
            <a:ext cx="4267200" cy="102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主要評価項目</a:t>
            </a:r>
          </a:p>
          <a:p>
            <a:r>
              <a:rPr lang="ja-JP" sz="1600"/>
              <a:t>PFS</a:t>
            </a:r>
          </a:p>
        </p:txBody>
      </p:sp>
      <p:sp>
        <p:nvSpPr>
          <p:cNvPr id="29" name="Content Placeholder 26"/>
          <p:cNvSpPr txBox="1">
            <a:spLocks/>
          </p:cNvSpPr>
          <p:nvPr/>
        </p:nvSpPr>
        <p:spPr>
          <a:xfrm>
            <a:off x="3424246" y="4900636"/>
            <a:ext cx="4267200" cy="102240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副次評価項目</a:t>
            </a:r>
          </a:p>
          <a:p>
            <a:r>
              <a:rPr lang="ja-JP" sz="1600"/>
              <a:t>OS、ORR、cPR、MPR、ダウンステージング率、完全切除、安全性</a:t>
            </a:r>
          </a:p>
        </p:txBody>
      </p:sp>
      <p:sp>
        <p:nvSpPr>
          <p:cNvPr id="16" name="Content Placeholder 26"/>
          <p:cNvSpPr txBox="1">
            <a:spLocks/>
          </p:cNvSpPr>
          <p:nvPr/>
        </p:nvSpPr>
        <p:spPr>
          <a:xfrm>
            <a:off x="8257198" y="4900636"/>
            <a:ext cx="3837822" cy="102240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探索的評価項目</a:t>
            </a:r>
          </a:p>
          <a:p>
            <a:r>
              <a:rPr lang="ja-JP" sz="1600"/>
              <a:t>翻訳バイオマーカー、PD-L1、TMB、TIL、ctDNA</a:t>
            </a:r>
          </a:p>
        </p:txBody>
      </p:sp>
    </p:spTree>
    <p:extLst>
      <p:ext uri="{BB962C8B-B14F-4D97-AF65-F5344CB8AC3E}">
        <p14:creationId xmlns:p14="http://schemas.microsoft.com/office/powerpoint/2010/main" val="2891341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OA20.01：ニボルマブによる術前補助療法および化学療法で治療された手術可能なステージIIIaのNSCLC患者における長期生存 - NADIM試験 </a:t>
            </a:r>
            <a:r>
              <a:rPr lang="en-US" altLang="ja-JP" dirty="0" smtClean="0"/>
              <a:t>–</a:t>
            </a:r>
            <a:r>
              <a:rPr lang="ja-JP" dirty="0" smtClean="0"/>
              <a:t> </a:t>
            </a:r>
            <a:r>
              <a:rPr lang="ja-JP" dirty="0"/>
              <a:t>Provencio M、他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Provencio M、他J Thorac Oncol 2021年16（補遺）：抄録番号 OA20.01</a:t>
            </a:r>
          </a:p>
        </p:txBody>
      </p:sp>
      <p:sp>
        <p:nvSpPr>
          <p:cNvPr id="8" name="Freeform 21">
            <a:extLst>
              <a:ext uri="{FF2B5EF4-FFF2-40B4-BE49-F238E27FC236}">
                <a16:creationId xmlns:a16="http://schemas.microsoft.com/office/drawing/2014/main" id="{0DA59DDC-7C8A-4C02-B7B9-AF4562F40755}"/>
              </a:ext>
            </a:extLst>
          </p:cNvPr>
          <p:cNvSpPr>
            <a:spLocks/>
          </p:cNvSpPr>
          <p:nvPr/>
        </p:nvSpPr>
        <p:spPr bwMode="auto">
          <a:xfrm>
            <a:off x="1469061" y="2126566"/>
            <a:ext cx="4284000" cy="307991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9" name="TextBox 8">
            <a:extLst>
              <a:ext uri="{FF2B5EF4-FFF2-40B4-BE49-F238E27FC236}">
                <a16:creationId xmlns:a16="http://schemas.microsoft.com/office/drawing/2014/main" id="{AA6047D1-CD69-47FA-87DF-23999058F609}"/>
              </a:ext>
            </a:extLst>
          </p:cNvPr>
          <p:cNvSpPr txBox="1"/>
          <p:nvPr/>
        </p:nvSpPr>
        <p:spPr>
          <a:xfrm>
            <a:off x="2914821" y="5522175"/>
            <a:ext cx="1428596" cy="338554"/>
          </a:xfrm>
          <a:prstGeom prst="rect">
            <a:avLst/>
          </a:prstGeom>
          <a:noFill/>
        </p:spPr>
        <p:txBody>
          <a:bodyPr wrap="none" rtlCol="0">
            <a:spAutoFit/>
          </a:bodyPr>
          <a:lstStyle/>
          <a:p>
            <a:pPr algn="ctr" fontAlgn="base">
              <a:spcBef>
                <a:spcPct val="0"/>
              </a:spcBef>
              <a:spcAft>
                <a:spcPct val="0"/>
              </a:spcAft>
            </a:pPr>
            <a:r>
              <a:rPr lang="ja-JP" sz="1600">
                <a:solidFill>
                  <a:srgbClr val="363636"/>
                </a:solidFill>
                <a:cs typeface="Arial" panose="020B0604020202020204" pitchFamily="34" charset="0"/>
              </a:rPr>
              <a:t>経過期間、月</a:t>
            </a:r>
          </a:p>
        </p:txBody>
      </p:sp>
      <p:sp>
        <p:nvSpPr>
          <p:cNvPr id="10" name="Line 21">
            <a:extLst>
              <a:ext uri="{FF2B5EF4-FFF2-40B4-BE49-F238E27FC236}">
                <a16:creationId xmlns:a16="http://schemas.microsoft.com/office/drawing/2014/main" id="{71DF3335-EBFB-4982-9BE7-B6FB2D0A00C3}"/>
              </a:ext>
            </a:extLst>
          </p:cNvPr>
          <p:cNvSpPr>
            <a:spLocks noChangeShapeType="1"/>
          </p:cNvSpPr>
          <p:nvPr/>
        </p:nvSpPr>
        <p:spPr bwMode="auto">
          <a:xfrm>
            <a:off x="5760428"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11" name="TextBox 10">
            <a:extLst>
              <a:ext uri="{FF2B5EF4-FFF2-40B4-BE49-F238E27FC236}">
                <a16:creationId xmlns:a16="http://schemas.microsoft.com/office/drawing/2014/main" id="{86BEC1FB-BBD7-4457-B352-A70ED75CA94F}"/>
              </a:ext>
            </a:extLst>
          </p:cNvPr>
          <p:cNvSpPr txBox="1"/>
          <p:nvPr/>
        </p:nvSpPr>
        <p:spPr>
          <a:xfrm>
            <a:off x="5603160" y="5278482"/>
            <a:ext cx="30033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50</a:t>
            </a:r>
          </a:p>
        </p:txBody>
      </p:sp>
      <p:sp>
        <p:nvSpPr>
          <p:cNvPr id="12" name="Line 21">
            <a:extLst>
              <a:ext uri="{FF2B5EF4-FFF2-40B4-BE49-F238E27FC236}">
                <a16:creationId xmlns:a16="http://schemas.microsoft.com/office/drawing/2014/main" id="{E9905691-9AFD-466A-B239-0058451B0D0C}"/>
              </a:ext>
            </a:extLst>
          </p:cNvPr>
          <p:cNvSpPr>
            <a:spLocks noChangeShapeType="1"/>
          </p:cNvSpPr>
          <p:nvPr/>
        </p:nvSpPr>
        <p:spPr bwMode="auto">
          <a:xfrm>
            <a:off x="4902990"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13" name="TextBox 12">
            <a:extLst>
              <a:ext uri="{FF2B5EF4-FFF2-40B4-BE49-F238E27FC236}">
                <a16:creationId xmlns:a16="http://schemas.microsoft.com/office/drawing/2014/main" id="{96577D62-F7BD-438F-906B-7D3292A9A072}"/>
              </a:ext>
            </a:extLst>
          </p:cNvPr>
          <p:cNvSpPr txBox="1"/>
          <p:nvPr/>
        </p:nvSpPr>
        <p:spPr>
          <a:xfrm>
            <a:off x="4745722" y="5278482"/>
            <a:ext cx="30033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40</a:t>
            </a:r>
          </a:p>
        </p:txBody>
      </p:sp>
      <p:sp>
        <p:nvSpPr>
          <p:cNvPr id="14" name="Line 21">
            <a:extLst>
              <a:ext uri="{FF2B5EF4-FFF2-40B4-BE49-F238E27FC236}">
                <a16:creationId xmlns:a16="http://schemas.microsoft.com/office/drawing/2014/main" id="{3922A01A-437E-40A7-85E2-E00A0025835B}"/>
              </a:ext>
            </a:extLst>
          </p:cNvPr>
          <p:cNvSpPr>
            <a:spLocks noChangeShapeType="1"/>
          </p:cNvSpPr>
          <p:nvPr/>
        </p:nvSpPr>
        <p:spPr bwMode="auto">
          <a:xfrm>
            <a:off x="4045553"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15" name="TextBox 14">
            <a:extLst>
              <a:ext uri="{FF2B5EF4-FFF2-40B4-BE49-F238E27FC236}">
                <a16:creationId xmlns:a16="http://schemas.microsoft.com/office/drawing/2014/main" id="{D916BEF8-FA14-4028-A267-50EAFA82A204}"/>
              </a:ext>
            </a:extLst>
          </p:cNvPr>
          <p:cNvSpPr txBox="1"/>
          <p:nvPr/>
        </p:nvSpPr>
        <p:spPr>
          <a:xfrm>
            <a:off x="3888285" y="5278482"/>
            <a:ext cx="30033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30</a:t>
            </a:r>
          </a:p>
        </p:txBody>
      </p:sp>
      <p:sp>
        <p:nvSpPr>
          <p:cNvPr id="16" name="Line 21">
            <a:extLst>
              <a:ext uri="{FF2B5EF4-FFF2-40B4-BE49-F238E27FC236}">
                <a16:creationId xmlns:a16="http://schemas.microsoft.com/office/drawing/2014/main" id="{25CEE301-1B49-4B3C-B534-28A657B173DF}"/>
              </a:ext>
            </a:extLst>
          </p:cNvPr>
          <p:cNvSpPr>
            <a:spLocks noChangeShapeType="1"/>
          </p:cNvSpPr>
          <p:nvPr/>
        </p:nvSpPr>
        <p:spPr bwMode="auto">
          <a:xfrm>
            <a:off x="3188116"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17" name="TextBox 16">
            <a:extLst>
              <a:ext uri="{FF2B5EF4-FFF2-40B4-BE49-F238E27FC236}">
                <a16:creationId xmlns:a16="http://schemas.microsoft.com/office/drawing/2014/main" id="{24356E26-2B8D-4578-9640-BB0694E5DBFC}"/>
              </a:ext>
            </a:extLst>
          </p:cNvPr>
          <p:cNvSpPr txBox="1"/>
          <p:nvPr/>
        </p:nvSpPr>
        <p:spPr>
          <a:xfrm>
            <a:off x="3030848" y="5278482"/>
            <a:ext cx="30033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20</a:t>
            </a:r>
          </a:p>
        </p:txBody>
      </p:sp>
      <p:sp>
        <p:nvSpPr>
          <p:cNvPr id="18" name="Line 21">
            <a:extLst>
              <a:ext uri="{FF2B5EF4-FFF2-40B4-BE49-F238E27FC236}">
                <a16:creationId xmlns:a16="http://schemas.microsoft.com/office/drawing/2014/main" id="{93757401-7DF6-40F2-A835-36E59F0EFA24}"/>
              </a:ext>
            </a:extLst>
          </p:cNvPr>
          <p:cNvSpPr>
            <a:spLocks noChangeShapeType="1"/>
          </p:cNvSpPr>
          <p:nvPr/>
        </p:nvSpPr>
        <p:spPr bwMode="auto">
          <a:xfrm>
            <a:off x="2330678"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19" name="TextBox 18">
            <a:extLst>
              <a:ext uri="{FF2B5EF4-FFF2-40B4-BE49-F238E27FC236}">
                <a16:creationId xmlns:a16="http://schemas.microsoft.com/office/drawing/2014/main" id="{D545E215-816B-4B9D-BA14-4E189517A9A3}"/>
              </a:ext>
            </a:extLst>
          </p:cNvPr>
          <p:cNvSpPr txBox="1"/>
          <p:nvPr/>
        </p:nvSpPr>
        <p:spPr>
          <a:xfrm>
            <a:off x="2173410" y="5278482"/>
            <a:ext cx="30033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10</a:t>
            </a:r>
          </a:p>
        </p:txBody>
      </p:sp>
      <p:sp>
        <p:nvSpPr>
          <p:cNvPr id="20" name="Line 21">
            <a:extLst>
              <a:ext uri="{FF2B5EF4-FFF2-40B4-BE49-F238E27FC236}">
                <a16:creationId xmlns:a16="http://schemas.microsoft.com/office/drawing/2014/main" id="{2C50DB2B-D8AF-4BD3-9179-B1B2CC912B84}"/>
              </a:ext>
            </a:extLst>
          </p:cNvPr>
          <p:cNvSpPr>
            <a:spLocks noChangeShapeType="1"/>
          </p:cNvSpPr>
          <p:nvPr/>
        </p:nvSpPr>
        <p:spPr bwMode="auto">
          <a:xfrm>
            <a:off x="1473241"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21" name="TextBox 20">
            <a:extLst>
              <a:ext uri="{FF2B5EF4-FFF2-40B4-BE49-F238E27FC236}">
                <a16:creationId xmlns:a16="http://schemas.microsoft.com/office/drawing/2014/main" id="{230FB211-B505-44A5-AFE3-EFE9AF91F8B7}"/>
              </a:ext>
            </a:extLst>
          </p:cNvPr>
          <p:cNvSpPr txBox="1"/>
          <p:nvPr/>
        </p:nvSpPr>
        <p:spPr>
          <a:xfrm>
            <a:off x="1372881" y="5278482"/>
            <a:ext cx="186515"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0</a:t>
            </a:r>
          </a:p>
        </p:txBody>
      </p:sp>
      <p:sp>
        <p:nvSpPr>
          <p:cNvPr id="22" name="Line 7">
            <a:extLst>
              <a:ext uri="{FF2B5EF4-FFF2-40B4-BE49-F238E27FC236}">
                <a16:creationId xmlns:a16="http://schemas.microsoft.com/office/drawing/2014/main" id="{7BC9119D-869B-4764-A15A-3A3E94CFE367}"/>
              </a:ext>
            </a:extLst>
          </p:cNvPr>
          <p:cNvSpPr>
            <a:spLocks noChangeShapeType="1"/>
          </p:cNvSpPr>
          <p:nvPr/>
        </p:nvSpPr>
        <p:spPr bwMode="auto">
          <a:xfrm>
            <a:off x="1388270" y="213133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23" name="Line 8">
            <a:extLst>
              <a:ext uri="{FF2B5EF4-FFF2-40B4-BE49-F238E27FC236}">
                <a16:creationId xmlns:a16="http://schemas.microsoft.com/office/drawing/2014/main" id="{0627CEAF-6701-441E-A71E-EA969C4DC39C}"/>
              </a:ext>
            </a:extLst>
          </p:cNvPr>
          <p:cNvSpPr>
            <a:spLocks noChangeShapeType="1"/>
          </p:cNvSpPr>
          <p:nvPr/>
        </p:nvSpPr>
        <p:spPr bwMode="auto">
          <a:xfrm>
            <a:off x="1388270" y="288983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24" name="Line 9">
            <a:extLst>
              <a:ext uri="{FF2B5EF4-FFF2-40B4-BE49-F238E27FC236}">
                <a16:creationId xmlns:a16="http://schemas.microsoft.com/office/drawing/2014/main" id="{F330CE3C-A1A0-4778-B3EC-FA7C88C0B1C0}"/>
              </a:ext>
            </a:extLst>
          </p:cNvPr>
          <p:cNvSpPr>
            <a:spLocks noChangeShapeType="1"/>
          </p:cNvSpPr>
          <p:nvPr/>
        </p:nvSpPr>
        <p:spPr bwMode="auto">
          <a:xfrm>
            <a:off x="1388270" y="367283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25" name="Line 10">
            <a:extLst>
              <a:ext uri="{FF2B5EF4-FFF2-40B4-BE49-F238E27FC236}">
                <a16:creationId xmlns:a16="http://schemas.microsoft.com/office/drawing/2014/main" id="{01049E9F-B885-4A6A-9D2B-9D6CBBC450D0}"/>
              </a:ext>
            </a:extLst>
          </p:cNvPr>
          <p:cNvSpPr>
            <a:spLocks noChangeShapeType="1"/>
          </p:cNvSpPr>
          <p:nvPr/>
        </p:nvSpPr>
        <p:spPr bwMode="auto">
          <a:xfrm>
            <a:off x="1388270" y="443950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26" name="Line 11">
            <a:extLst>
              <a:ext uri="{FF2B5EF4-FFF2-40B4-BE49-F238E27FC236}">
                <a16:creationId xmlns:a16="http://schemas.microsoft.com/office/drawing/2014/main" id="{2ADCBC21-F040-4F48-BF4B-4A26DC60D97F}"/>
              </a:ext>
            </a:extLst>
          </p:cNvPr>
          <p:cNvSpPr>
            <a:spLocks noChangeShapeType="1"/>
          </p:cNvSpPr>
          <p:nvPr/>
        </p:nvSpPr>
        <p:spPr bwMode="auto">
          <a:xfrm>
            <a:off x="1388270" y="521433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27" name="TextBox 26">
            <a:extLst>
              <a:ext uri="{FF2B5EF4-FFF2-40B4-BE49-F238E27FC236}">
                <a16:creationId xmlns:a16="http://schemas.microsoft.com/office/drawing/2014/main" id="{031978E1-9681-4B8D-8F00-EAC61D64D117}"/>
              </a:ext>
            </a:extLst>
          </p:cNvPr>
          <p:cNvSpPr txBox="1"/>
          <p:nvPr/>
        </p:nvSpPr>
        <p:spPr>
          <a:xfrm rot="16200000">
            <a:off x="-167427" y="3518690"/>
            <a:ext cx="1630575" cy="338554"/>
          </a:xfrm>
          <a:prstGeom prst="rect">
            <a:avLst/>
          </a:prstGeom>
          <a:noFill/>
        </p:spPr>
        <p:txBody>
          <a:bodyPr wrap="none" rtlCol="0">
            <a:spAutoFit/>
          </a:bodyPr>
          <a:lstStyle/>
          <a:p>
            <a:pPr algn="ctr" fontAlgn="base">
              <a:spcBef>
                <a:spcPct val="0"/>
              </a:spcBef>
              <a:spcAft>
                <a:spcPct val="0"/>
              </a:spcAft>
            </a:pPr>
            <a:r>
              <a:rPr lang="ja-JP" sz="1600">
                <a:solidFill>
                  <a:srgbClr val="363636"/>
                </a:solidFill>
                <a:cs typeface="Arial" panose="020B0604020202020204" pitchFamily="34" charset="0"/>
              </a:rPr>
              <a:t>PFSの可能性</a:t>
            </a:r>
          </a:p>
        </p:txBody>
      </p:sp>
      <p:sp>
        <p:nvSpPr>
          <p:cNvPr id="28" name="TextBox 27">
            <a:extLst>
              <a:ext uri="{FF2B5EF4-FFF2-40B4-BE49-F238E27FC236}">
                <a16:creationId xmlns:a16="http://schemas.microsoft.com/office/drawing/2014/main" id="{2CBE9F08-0E01-4063-88FF-9CCFD2932F5D}"/>
              </a:ext>
            </a:extLst>
          </p:cNvPr>
          <p:cNvSpPr txBox="1"/>
          <p:nvPr/>
        </p:nvSpPr>
        <p:spPr>
          <a:xfrm>
            <a:off x="817136" y="1960787"/>
            <a:ext cx="583814" cy="338554"/>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1.00</a:t>
            </a:r>
          </a:p>
        </p:txBody>
      </p:sp>
      <p:sp>
        <p:nvSpPr>
          <p:cNvPr id="29" name="TextBox 28">
            <a:extLst>
              <a:ext uri="{FF2B5EF4-FFF2-40B4-BE49-F238E27FC236}">
                <a16:creationId xmlns:a16="http://schemas.microsoft.com/office/drawing/2014/main" id="{8CDB3C5D-E80D-4114-9AB8-CDEBDAA28843}"/>
              </a:ext>
            </a:extLst>
          </p:cNvPr>
          <p:cNvSpPr txBox="1"/>
          <p:nvPr/>
        </p:nvSpPr>
        <p:spPr>
          <a:xfrm>
            <a:off x="817136" y="2718929"/>
            <a:ext cx="583814" cy="338554"/>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0.75</a:t>
            </a:r>
          </a:p>
        </p:txBody>
      </p:sp>
      <p:sp>
        <p:nvSpPr>
          <p:cNvPr id="30" name="TextBox 29">
            <a:extLst>
              <a:ext uri="{FF2B5EF4-FFF2-40B4-BE49-F238E27FC236}">
                <a16:creationId xmlns:a16="http://schemas.microsoft.com/office/drawing/2014/main" id="{8AF43527-132E-49CE-8D69-69DDAB0122F2}"/>
              </a:ext>
            </a:extLst>
          </p:cNvPr>
          <p:cNvSpPr txBox="1"/>
          <p:nvPr/>
        </p:nvSpPr>
        <p:spPr>
          <a:xfrm>
            <a:off x="817136" y="3501590"/>
            <a:ext cx="583814" cy="338554"/>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0.50</a:t>
            </a:r>
          </a:p>
        </p:txBody>
      </p:sp>
      <p:sp>
        <p:nvSpPr>
          <p:cNvPr id="31" name="TextBox 30">
            <a:extLst>
              <a:ext uri="{FF2B5EF4-FFF2-40B4-BE49-F238E27FC236}">
                <a16:creationId xmlns:a16="http://schemas.microsoft.com/office/drawing/2014/main" id="{F02F4FE5-6801-4FB3-B6C1-AD2A1A308AF4}"/>
              </a:ext>
            </a:extLst>
          </p:cNvPr>
          <p:cNvSpPr txBox="1"/>
          <p:nvPr/>
        </p:nvSpPr>
        <p:spPr>
          <a:xfrm>
            <a:off x="817136" y="4267902"/>
            <a:ext cx="583814" cy="338554"/>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0.25</a:t>
            </a:r>
          </a:p>
        </p:txBody>
      </p:sp>
      <p:sp>
        <p:nvSpPr>
          <p:cNvPr id="32" name="TextBox 31">
            <a:extLst>
              <a:ext uri="{FF2B5EF4-FFF2-40B4-BE49-F238E27FC236}">
                <a16:creationId xmlns:a16="http://schemas.microsoft.com/office/drawing/2014/main" id="{71C40FC0-0298-4AF1-961B-1134D7F753D8}"/>
              </a:ext>
            </a:extLst>
          </p:cNvPr>
          <p:cNvSpPr txBox="1"/>
          <p:nvPr/>
        </p:nvSpPr>
        <p:spPr>
          <a:xfrm>
            <a:off x="1102478" y="5042385"/>
            <a:ext cx="298480" cy="338555"/>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a:t>
            </a:r>
          </a:p>
        </p:txBody>
      </p:sp>
      <p:sp>
        <p:nvSpPr>
          <p:cNvPr id="33" name="TextBox 32">
            <a:extLst>
              <a:ext uri="{FF2B5EF4-FFF2-40B4-BE49-F238E27FC236}">
                <a16:creationId xmlns:a16="http://schemas.microsoft.com/office/drawing/2014/main" id="{FC731019-0D04-40CD-B883-19198FD6FA96}"/>
              </a:ext>
            </a:extLst>
          </p:cNvPr>
          <p:cNvSpPr txBox="1"/>
          <p:nvPr/>
        </p:nvSpPr>
        <p:spPr>
          <a:xfrm>
            <a:off x="2281215" y="1563666"/>
            <a:ext cx="2659702" cy="338554"/>
          </a:xfrm>
          <a:prstGeom prst="rect">
            <a:avLst/>
          </a:prstGeom>
          <a:noFill/>
        </p:spPr>
        <p:txBody>
          <a:bodyPr wrap="none" rtlCol="0">
            <a:spAutoFit/>
          </a:bodyPr>
          <a:lstStyle/>
          <a:p>
            <a:pPr algn="ctr"/>
            <a:r>
              <a:rPr lang="ja-JP" sz="1600" b="1">
                <a:solidFill>
                  <a:srgbClr val="363636"/>
                </a:solidFill>
              </a:rPr>
              <a:t>無増悪生存期間</a:t>
            </a:r>
          </a:p>
        </p:txBody>
      </p:sp>
      <p:sp>
        <p:nvSpPr>
          <p:cNvPr id="34" name="TextBox 33">
            <a:extLst>
              <a:ext uri="{FF2B5EF4-FFF2-40B4-BE49-F238E27FC236}">
                <a16:creationId xmlns:a16="http://schemas.microsoft.com/office/drawing/2014/main" id="{C4EDA5EB-6A21-42E4-8401-B42949E66B3A}"/>
              </a:ext>
            </a:extLst>
          </p:cNvPr>
          <p:cNvSpPr txBox="1"/>
          <p:nvPr/>
        </p:nvSpPr>
        <p:spPr>
          <a:xfrm>
            <a:off x="565857" y="5790470"/>
            <a:ext cx="1109599" cy="338554"/>
          </a:xfrm>
          <a:prstGeom prst="rect">
            <a:avLst/>
          </a:prstGeom>
          <a:noFill/>
        </p:spPr>
        <p:txBody>
          <a:bodyPr wrap="none" rtlCol="0">
            <a:spAutoFit/>
          </a:bodyPr>
          <a:lstStyle/>
          <a:p>
            <a:pPr algn="r"/>
            <a:r>
              <a:rPr lang="ja-JP" sz="1600" dirty="0">
                <a:solidFill>
                  <a:schemeClr val="tx1"/>
                </a:solidFill>
              </a:rPr>
              <a:t>リスク有患者数</a:t>
            </a:r>
          </a:p>
        </p:txBody>
      </p:sp>
      <p:sp>
        <p:nvSpPr>
          <p:cNvPr id="35" name="TextBox 34">
            <a:extLst>
              <a:ext uri="{FF2B5EF4-FFF2-40B4-BE49-F238E27FC236}">
                <a16:creationId xmlns:a16="http://schemas.microsoft.com/office/drawing/2014/main" id="{BE90C898-04B4-4DCD-9E17-BAA7F038C919}"/>
              </a:ext>
            </a:extLst>
          </p:cNvPr>
          <p:cNvSpPr txBox="1"/>
          <p:nvPr/>
        </p:nvSpPr>
        <p:spPr>
          <a:xfrm>
            <a:off x="5726313" y="6069120"/>
            <a:ext cx="186515"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0</a:t>
            </a:r>
          </a:p>
        </p:txBody>
      </p:sp>
      <p:sp>
        <p:nvSpPr>
          <p:cNvPr id="36" name="TextBox 35">
            <a:extLst>
              <a:ext uri="{FF2B5EF4-FFF2-40B4-BE49-F238E27FC236}">
                <a16:creationId xmlns:a16="http://schemas.microsoft.com/office/drawing/2014/main" id="{689B9F4C-AEE9-4689-97E0-BAF8F5B62117}"/>
              </a:ext>
            </a:extLst>
          </p:cNvPr>
          <p:cNvSpPr txBox="1"/>
          <p:nvPr/>
        </p:nvSpPr>
        <p:spPr>
          <a:xfrm>
            <a:off x="4811967" y="6069120"/>
            <a:ext cx="30033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14</a:t>
            </a:r>
          </a:p>
        </p:txBody>
      </p:sp>
      <p:sp>
        <p:nvSpPr>
          <p:cNvPr id="37" name="TextBox 36">
            <a:extLst>
              <a:ext uri="{FF2B5EF4-FFF2-40B4-BE49-F238E27FC236}">
                <a16:creationId xmlns:a16="http://schemas.microsoft.com/office/drawing/2014/main" id="{297DB332-34ED-42FE-B1D6-01F0DC2EFE38}"/>
              </a:ext>
            </a:extLst>
          </p:cNvPr>
          <p:cNvSpPr txBox="1"/>
          <p:nvPr/>
        </p:nvSpPr>
        <p:spPr>
          <a:xfrm>
            <a:off x="3954530" y="6069120"/>
            <a:ext cx="30033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33</a:t>
            </a:r>
          </a:p>
        </p:txBody>
      </p:sp>
      <p:sp>
        <p:nvSpPr>
          <p:cNvPr id="38" name="TextBox 37">
            <a:extLst>
              <a:ext uri="{FF2B5EF4-FFF2-40B4-BE49-F238E27FC236}">
                <a16:creationId xmlns:a16="http://schemas.microsoft.com/office/drawing/2014/main" id="{95809C18-97A6-4426-87B3-B078C209414B}"/>
              </a:ext>
            </a:extLst>
          </p:cNvPr>
          <p:cNvSpPr txBox="1"/>
          <p:nvPr/>
        </p:nvSpPr>
        <p:spPr>
          <a:xfrm>
            <a:off x="3097093" y="6069120"/>
            <a:ext cx="30033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40</a:t>
            </a:r>
          </a:p>
        </p:txBody>
      </p:sp>
      <p:sp>
        <p:nvSpPr>
          <p:cNvPr id="39" name="TextBox 38">
            <a:extLst>
              <a:ext uri="{FF2B5EF4-FFF2-40B4-BE49-F238E27FC236}">
                <a16:creationId xmlns:a16="http://schemas.microsoft.com/office/drawing/2014/main" id="{0EE788A6-51E7-46ED-82EA-6CF17A34F64D}"/>
              </a:ext>
            </a:extLst>
          </p:cNvPr>
          <p:cNvSpPr txBox="1"/>
          <p:nvPr/>
        </p:nvSpPr>
        <p:spPr>
          <a:xfrm>
            <a:off x="2239655" y="6069120"/>
            <a:ext cx="30033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43</a:t>
            </a:r>
          </a:p>
        </p:txBody>
      </p:sp>
      <p:sp>
        <p:nvSpPr>
          <p:cNvPr id="40" name="TextBox 39">
            <a:extLst>
              <a:ext uri="{FF2B5EF4-FFF2-40B4-BE49-F238E27FC236}">
                <a16:creationId xmlns:a16="http://schemas.microsoft.com/office/drawing/2014/main" id="{AF4CC1B0-A501-4B49-A29E-A81E4149E784}"/>
              </a:ext>
            </a:extLst>
          </p:cNvPr>
          <p:cNvSpPr txBox="1"/>
          <p:nvPr/>
        </p:nvSpPr>
        <p:spPr>
          <a:xfrm>
            <a:off x="1382218" y="6069120"/>
            <a:ext cx="30033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46</a:t>
            </a:r>
          </a:p>
        </p:txBody>
      </p:sp>
      <p:grpSp>
        <p:nvGrpSpPr>
          <p:cNvPr id="41" name="Group 40">
            <a:extLst>
              <a:ext uri="{FF2B5EF4-FFF2-40B4-BE49-F238E27FC236}">
                <a16:creationId xmlns:a16="http://schemas.microsoft.com/office/drawing/2014/main" id="{E652B878-8DED-417E-85B9-54232E3ABE4A}"/>
              </a:ext>
            </a:extLst>
          </p:cNvPr>
          <p:cNvGrpSpPr/>
          <p:nvPr/>
        </p:nvGrpSpPr>
        <p:grpSpPr>
          <a:xfrm>
            <a:off x="1471526" y="2129186"/>
            <a:ext cx="4026389" cy="966010"/>
            <a:chOff x="1056824" y="2129186"/>
            <a:chExt cx="4026389" cy="966010"/>
          </a:xfrm>
        </p:grpSpPr>
        <p:sp>
          <p:nvSpPr>
            <p:cNvPr id="42" name="Freeform: Shape 97">
              <a:extLst>
                <a:ext uri="{FF2B5EF4-FFF2-40B4-BE49-F238E27FC236}">
                  <a16:creationId xmlns:a16="http://schemas.microsoft.com/office/drawing/2014/main" id="{BF70F4D6-5948-4FA8-99C0-E1FFAC602E37}"/>
                </a:ext>
              </a:extLst>
            </p:cNvPr>
            <p:cNvSpPr/>
            <p:nvPr/>
          </p:nvSpPr>
          <p:spPr>
            <a:xfrm>
              <a:off x="1056824" y="2129186"/>
              <a:ext cx="4021803" cy="918419"/>
            </a:xfrm>
            <a:custGeom>
              <a:avLst/>
              <a:gdLst>
                <a:gd name="connsiteX0" fmla="*/ 5038502 w 5038368"/>
                <a:gd name="connsiteY0" fmla="*/ 1169411 h 1174122"/>
                <a:gd name="connsiteX1" fmla="*/ 3666325 w 5038368"/>
                <a:gd name="connsiteY1" fmla="*/ 1174127 h 1174122"/>
                <a:gd name="connsiteX2" fmla="*/ 3666037 w 5038368"/>
                <a:gd name="connsiteY2" fmla="*/ 1086885 h 1174122"/>
                <a:gd name="connsiteX3" fmla="*/ 3180684 w 5038368"/>
                <a:gd name="connsiteY3" fmla="*/ 1088552 h 1174122"/>
                <a:gd name="connsiteX4" fmla="*/ 3180396 w 5038368"/>
                <a:gd name="connsiteY4" fmla="*/ 1002000 h 1174122"/>
                <a:gd name="connsiteX5" fmla="*/ 2944884 w 5038368"/>
                <a:gd name="connsiteY5" fmla="*/ 1002810 h 1174122"/>
                <a:gd name="connsiteX6" fmla="*/ 2944596 w 5038368"/>
                <a:gd name="connsiteY6" fmla="*/ 924190 h 1174122"/>
                <a:gd name="connsiteX7" fmla="*/ 2827020 w 5038368"/>
                <a:gd name="connsiteY7" fmla="*/ 924593 h 1174122"/>
                <a:gd name="connsiteX8" fmla="*/ 2826696 w 5038368"/>
                <a:gd name="connsiteY8" fmla="*/ 832239 h 1174122"/>
                <a:gd name="connsiteX9" fmla="*/ 2732700 w 5038368"/>
                <a:gd name="connsiteY9" fmla="*/ 832563 h 1174122"/>
                <a:gd name="connsiteX10" fmla="*/ 2732448 w 5038368"/>
                <a:gd name="connsiteY10" fmla="*/ 756812 h 1174122"/>
                <a:gd name="connsiteX11" fmla="*/ 2466264 w 5038368"/>
                <a:gd name="connsiteY11" fmla="*/ 757726 h 1174122"/>
                <a:gd name="connsiteX12" fmla="*/ 2465940 w 5038368"/>
                <a:gd name="connsiteY12" fmla="*/ 664846 h 1174122"/>
                <a:gd name="connsiteX13" fmla="*/ 2393184 w 5038368"/>
                <a:gd name="connsiteY13" fmla="*/ 665094 h 1174122"/>
                <a:gd name="connsiteX14" fmla="*/ 2392932 w 5038368"/>
                <a:gd name="connsiteY14" fmla="*/ 587043 h 1174122"/>
                <a:gd name="connsiteX15" fmla="*/ 2310708 w 5038368"/>
                <a:gd name="connsiteY15" fmla="*/ 587327 h 1174122"/>
                <a:gd name="connsiteX16" fmla="*/ 2310420 w 5038368"/>
                <a:gd name="connsiteY16" fmla="*/ 504549 h 1174122"/>
                <a:gd name="connsiteX17" fmla="*/ 1886267 w 5038368"/>
                <a:gd name="connsiteY17" fmla="*/ 506007 h 1174122"/>
                <a:gd name="connsiteX18" fmla="*/ 1885943 w 5038368"/>
                <a:gd name="connsiteY18" fmla="*/ 414934 h 1174122"/>
                <a:gd name="connsiteX19" fmla="*/ 1822584 w 5038368"/>
                <a:gd name="connsiteY19" fmla="*/ 415153 h 1174122"/>
                <a:gd name="connsiteX20" fmla="*/ 1822331 w 5038368"/>
                <a:gd name="connsiteY20" fmla="*/ 337156 h 1174122"/>
                <a:gd name="connsiteX21" fmla="*/ 1322813 w 5038368"/>
                <a:gd name="connsiteY21" fmla="*/ 338873 h 1174122"/>
                <a:gd name="connsiteX22" fmla="*/ 1322507 w 5038368"/>
                <a:gd name="connsiteY22" fmla="*/ 249946 h 1174122"/>
                <a:gd name="connsiteX23" fmla="*/ 1325164 w 5038368"/>
                <a:gd name="connsiteY23" fmla="*/ 249938 h 1174122"/>
                <a:gd name="connsiteX24" fmla="*/ 1325175 w 5038368"/>
                <a:gd name="connsiteY24" fmla="*/ 253387 h 1174122"/>
                <a:gd name="connsiteX25" fmla="*/ 962356 w 5038368"/>
                <a:gd name="connsiteY25" fmla="*/ 254636 h 1174122"/>
                <a:gd name="connsiteX26" fmla="*/ 962082 w 5038368"/>
                <a:gd name="connsiteY26" fmla="*/ 175260 h 1174122"/>
                <a:gd name="connsiteX27" fmla="*/ 497934 w 5038368"/>
                <a:gd name="connsiteY27" fmla="*/ 176855 h 1174122"/>
                <a:gd name="connsiteX28" fmla="*/ 497599 w 5038368"/>
                <a:gd name="connsiteY28" fmla="*/ 79867 h 1174122"/>
                <a:gd name="connsiteX29" fmla="*/ 408301 w 5038368"/>
                <a:gd name="connsiteY29" fmla="*/ 80173 h 1174122"/>
                <a:gd name="connsiteX30" fmla="*/ 408038 w 5038368"/>
                <a:gd name="connsiteY30" fmla="*/ 3327 h 1174122"/>
                <a:gd name="connsiteX31" fmla="*/ 133 w 5038368"/>
                <a:gd name="connsiteY31" fmla="*/ 5 h 1174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038368" h="1174122">
                  <a:moveTo>
                    <a:pt x="5038502" y="1169411"/>
                  </a:moveTo>
                  <a:lnTo>
                    <a:pt x="3666325" y="1174127"/>
                  </a:lnTo>
                  <a:lnTo>
                    <a:pt x="3666037" y="1086885"/>
                  </a:lnTo>
                  <a:lnTo>
                    <a:pt x="3180684" y="1088552"/>
                  </a:lnTo>
                  <a:lnTo>
                    <a:pt x="3180396" y="1002000"/>
                  </a:lnTo>
                  <a:lnTo>
                    <a:pt x="2944884" y="1002810"/>
                  </a:lnTo>
                  <a:lnTo>
                    <a:pt x="2944596" y="924190"/>
                  </a:lnTo>
                  <a:lnTo>
                    <a:pt x="2827020" y="924593"/>
                  </a:lnTo>
                  <a:lnTo>
                    <a:pt x="2826696" y="832239"/>
                  </a:lnTo>
                  <a:lnTo>
                    <a:pt x="2732700" y="832563"/>
                  </a:lnTo>
                  <a:lnTo>
                    <a:pt x="2732448" y="756812"/>
                  </a:lnTo>
                  <a:lnTo>
                    <a:pt x="2466264" y="757726"/>
                  </a:lnTo>
                  <a:lnTo>
                    <a:pt x="2465940" y="664846"/>
                  </a:lnTo>
                  <a:lnTo>
                    <a:pt x="2393184" y="665094"/>
                  </a:lnTo>
                  <a:lnTo>
                    <a:pt x="2392932" y="587043"/>
                  </a:lnTo>
                  <a:lnTo>
                    <a:pt x="2310708" y="587327"/>
                  </a:lnTo>
                  <a:lnTo>
                    <a:pt x="2310420" y="504549"/>
                  </a:lnTo>
                  <a:lnTo>
                    <a:pt x="1886267" y="506007"/>
                  </a:lnTo>
                  <a:lnTo>
                    <a:pt x="1885943" y="414934"/>
                  </a:lnTo>
                  <a:lnTo>
                    <a:pt x="1822584" y="415153"/>
                  </a:lnTo>
                  <a:lnTo>
                    <a:pt x="1822331" y="337156"/>
                  </a:lnTo>
                  <a:lnTo>
                    <a:pt x="1322813" y="338873"/>
                  </a:lnTo>
                  <a:lnTo>
                    <a:pt x="1322507" y="249946"/>
                  </a:lnTo>
                  <a:lnTo>
                    <a:pt x="1325164" y="249938"/>
                  </a:lnTo>
                  <a:lnTo>
                    <a:pt x="1325175" y="253387"/>
                  </a:lnTo>
                  <a:lnTo>
                    <a:pt x="962356" y="254636"/>
                  </a:lnTo>
                  <a:lnTo>
                    <a:pt x="962082" y="175260"/>
                  </a:lnTo>
                  <a:lnTo>
                    <a:pt x="497934" y="176855"/>
                  </a:lnTo>
                  <a:lnTo>
                    <a:pt x="497599" y="79867"/>
                  </a:lnTo>
                  <a:lnTo>
                    <a:pt x="408301" y="80173"/>
                  </a:lnTo>
                  <a:lnTo>
                    <a:pt x="408038" y="3327"/>
                  </a:lnTo>
                  <a:lnTo>
                    <a:pt x="133" y="5"/>
                  </a:lnTo>
                </a:path>
              </a:pathLst>
            </a:custGeom>
            <a:noFill/>
            <a:ln w="22225" cap="flat">
              <a:solidFill>
                <a:schemeClr val="accent1"/>
              </a:solidFill>
              <a:prstDash val="solid"/>
              <a:miter/>
            </a:ln>
          </p:spPr>
          <p:txBody>
            <a:bodyPr rtlCol="0" anchor="ctr"/>
            <a:lstStyle/>
            <a:p>
              <a:endParaRPr lang="en-GB"/>
            </a:p>
          </p:txBody>
        </p:sp>
        <p:sp>
          <p:nvSpPr>
            <p:cNvPr id="43" name="Freeform: Shape 98">
              <a:extLst>
                <a:ext uri="{FF2B5EF4-FFF2-40B4-BE49-F238E27FC236}">
                  <a16:creationId xmlns:a16="http://schemas.microsoft.com/office/drawing/2014/main" id="{D64A9879-B3AB-4273-87C8-27F93F671072}"/>
                </a:ext>
              </a:extLst>
            </p:cNvPr>
            <p:cNvSpPr/>
            <p:nvPr/>
          </p:nvSpPr>
          <p:spPr>
            <a:xfrm>
              <a:off x="3995952" y="3010716"/>
              <a:ext cx="7603" cy="84480"/>
            </a:xfrm>
            <a:custGeom>
              <a:avLst/>
              <a:gdLst>
                <a:gd name="connsiteX0" fmla="*/ 222 w 9525"/>
                <a:gd name="connsiteY0" fmla="*/ 50 h 108000"/>
                <a:gd name="connsiteX1" fmla="*/ 222 w 9525"/>
                <a:gd name="connsiteY1" fmla="*/ 108051 h 108000"/>
              </a:gdLst>
              <a:ahLst/>
              <a:cxnLst>
                <a:cxn ang="0">
                  <a:pos x="connsiteX0" y="connsiteY0"/>
                </a:cxn>
                <a:cxn ang="0">
                  <a:pos x="connsiteX1" y="connsiteY1"/>
                </a:cxn>
              </a:cxnLst>
              <a:rect l="l" t="t" r="r" b="b"/>
              <a:pathLst>
                <a:path w="9525" h="108000">
                  <a:moveTo>
                    <a:pt x="222" y="50"/>
                  </a:moveTo>
                  <a:lnTo>
                    <a:pt x="222" y="108051"/>
                  </a:lnTo>
                </a:path>
              </a:pathLst>
            </a:custGeom>
            <a:noFill/>
            <a:ln w="22225" cap="flat">
              <a:solidFill>
                <a:schemeClr val="accent1"/>
              </a:solidFill>
              <a:prstDash val="solid"/>
              <a:miter/>
            </a:ln>
          </p:spPr>
          <p:txBody>
            <a:bodyPr rtlCol="0" anchor="ctr"/>
            <a:lstStyle/>
            <a:p>
              <a:endParaRPr lang="en-GB"/>
            </a:p>
          </p:txBody>
        </p:sp>
        <p:sp>
          <p:nvSpPr>
            <p:cNvPr id="44" name="Freeform: Shape 99">
              <a:extLst>
                <a:ext uri="{FF2B5EF4-FFF2-40B4-BE49-F238E27FC236}">
                  <a16:creationId xmlns:a16="http://schemas.microsoft.com/office/drawing/2014/main" id="{33597370-F94F-4D5B-9BDB-EC268F08CB4E}"/>
                </a:ext>
              </a:extLst>
            </p:cNvPr>
            <p:cNvSpPr/>
            <p:nvPr/>
          </p:nvSpPr>
          <p:spPr>
            <a:xfrm>
              <a:off x="4011153" y="3010716"/>
              <a:ext cx="7603" cy="84480"/>
            </a:xfrm>
            <a:custGeom>
              <a:avLst/>
              <a:gdLst>
                <a:gd name="connsiteX0" fmla="*/ 224 w 9525"/>
                <a:gd name="connsiteY0" fmla="*/ 50 h 108000"/>
                <a:gd name="connsiteX1" fmla="*/ 224 w 9525"/>
                <a:gd name="connsiteY1" fmla="*/ 108051 h 108000"/>
              </a:gdLst>
              <a:ahLst/>
              <a:cxnLst>
                <a:cxn ang="0">
                  <a:pos x="connsiteX0" y="connsiteY0"/>
                </a:cxn>
                <a:cxn ang="0">
                  <a:pos x="connsiteX1" y="connsiteY1"/>
                </a:cxn>
              </a:cxnLst>
              <a:rect l="l" t="t" r="r" b="b"/>
              <a:pathLst>
                <a:path w="9525" h="108000">
                  <a:moveTo>
                    <a:pt x="224" y="50"/>
                  </a:moveTo>
                  <a:lnTo>
                    <a:pt x="224" y="108051"/>
                  </a:lnTo>
                </a:path>
              </a:pathLst>
            </a:custGeom>
            <a:noFill/>
            <a:ln w="22225" cap="flat">
              <a:solidFill>
                <a:schemeClr val="accent1"/>
              </a:solidFill>
              <a:prstDash val="solid"/>
              <a:miter/>
            </a:ln>
          </p:spPr>
          <p:txBody>
            <a:bodyPr rtlCol="0" anchor="ctr"/>
            <a:lstStyle/>
            <a:p>
              <a:endParaRPr lang="en-GB"/>
            </a:p>
          </p:txBody>
        </p:sp>
        <p:sp>
          <p:nvSpPr>
            <p:cNvPr id="45" name="Freeform: Shape 100">
              <a:extLst>
                <a:ext uri="{FF2B5EF4-FFF2-40B4-BE49-F238E27FC236}">
                  <a16:creationId xmlns:a16="http://schemas.microsoft.com/office/drawing/2014/main" id="{006D74D9-73F7-42CF-BC6C-6782BA9E3F25}"/>
                </a:ext>
              </a:extLst>
            </p:cNvPr>
            <p:cNvSpPr/>
            <p:nvPr/>
          </p:nvSpPr>
          <p:spPr>
            <a:xfrm>
              <a:off x="4041557" y="3010716"/>
              <a:ext cx="7603" cy="84480"/>
            </a:xfrm>
            <a:custGeom>
              <a:avLst/>
              <a:gdLst>
                <a:gd name="connsiteX0" fmla="*/ 227 w 9525"/>
                <a:gd name="connsiteY0" fmla="*/ 50 h 108000"/>
                <a:gd name="connsiteX1" fmla="*/ 227 w 9525"/>
                <a:gd name="connsiteY1" fmla="*/ 108051 h 108000"/>
              </a:gdLst>
              <a:ahLst/>
              <a:cxnLst>
                <a:cxn ang="0">
                  <a:pos x="connsiteX0" y="connsiteY0"/>
                </a:cxn>
                <a:cxn ang="0">
                  <a:pos x="connsiteX1" y="connsiteY1"/>
                </a:cxn>
              </a:cxnLst>
              <a:rect l="l" t="t" r="r" b="b"/>
              <a:pathLst>
                <a:path w="9525" h="108000">
                  <a:moveTo>
                    <a:pt x="227" y="50"/>
                  </a:moveTo>
                  <a:lnTo>
                    <a:pt x="227" y="108051"/>
                  </a:lnTo>
                </a:path>
              </a:pathLst>
            </a:custGeom>
            <a:noFill/>
            <a:ln w="22225" cap="flat">
              <a:solidFill>
                <a:schemeClr val="accent1"/>
              </a:solidFill>
              <a:prstDash val="solid"/>
              <a:miter/>
            </a:ln>
          </p:spPr>
          <p:txBody>
            <a:bodyPr rtlCol="0" anchor="ctr"/>
            <a:lstStyle/>
            <a:p>
              <a:endParaRPr lang="en-GB"/>
            </a:p>
          </p:txBody>
        </p:sp>
        <p:sp>
          <p:nvSpPr>
            <p:cNvPr id="46" name="Freeform: Shape 101">
              <a:extLst>
                <a:ext uri="{FF2B5EF4-FFF2-40B4-BE49-F238E27FC236}">
                  <a16:creationId xmlns:a16="http://schemas.microsoft.com/office/drawing/2014/main" id="{0D2E87E6-98D4-4C07-BA18-54BEBDF9F4A6}"/>
                </a:ext>
              </a:extLst>
            </p:cNvPr>
            <p:cNvSpPr/>
            <p:nvPr/>
          </p:nvSpPr>
          <p:spPr>
            <a:xfrm>
              <a:off x="4071988" y="3010716"/>
              <a:ext cx="7603" cy="84480"/>
            </a:xfrm>
            <a:custGeom>
              <a:avLst/>
              <a:gdLst>
                <a:gd name="connsiteX0" fmla="*/ 230 w 9525"/>
                <a:gd name="connsiteY0" fmla="*/ 50 h 108000"/>
                <a:gd name="connsiteX1" fmla="*/ 230 w 9525"/>
                <a:gd name="connsiteY1" fmla="*/ 108051 h 108000"/>
              </a:gdLst>
              <a:ahLst/>
              <a:cxnLst>
                <a:cxn ang="0">
                  <a:pos x="connsiteX0" y="connsiteY0"/>
                </a:cxn>
                <a:cxn ang="0">
                  <a:pos x="connsiteX1" y="connsiteY1"/>
                </a:cxn>
              </a:cxnLst>
              <a:rect l="l" t="t" r="r" b="b"/>
              <a:pathLst>
                <a:path w="9525" h="108000">
                  <a:moveTo>
                    <a:pt x="230" y="50"/>
                  </a:moveTo>
                  <a:lnTo>
                    <a:pt x="230" y="108051"/>
                  </a:lnTo>
                </a:path>
              </a:pathLst>
            </a:custGeom>
            <a:noFill/>
            <a:ln w="22225" cap="flat">
              <a:solidFill>
                <a:schemeClr val="accent1"/>
              </a:solidFill>
              <a:prstDash val="solid"/>
              <a:miter/>
            </a:ln>
          </p:spPr>
          <p:txBody>
            <a:bodyPr rtlCol="0" anchor="ctr"/>
            <a:lstStyle/>
            <a:p>
              <a:endParaRPr lang="en-GB"/>
            </a:p>
          </p:txBody>
        </p:sp>
        <p:sp>
          <p:nvSpPr>
            <p:cNvPr id="47" name="Freeform: Shape 102">
              <a:extLst>
                <a:ext uri="{FF2B5EF4-FFF2-40B4-BE49-F238E27FC236}">
                  <a16:creationId xmlns:a16="http://schemas.microsoft.com/office/drawing/2014/main" id="{6654A892-0C65-48DB-AB74-9475A81A1DA7}"/>
                </a:ext>
              </a:extLst>
            </p:cNvPr>
            <p:cNvSpPr/>
            <p:nvPr/>
          </p:nvSpPr>
          <p:spPr>
            <a:xfrm>
              <a:off x="4102391" y="3010716"/>
              <a:ext cx="7603" cy="84480"/>
            </a:xfrm>
            <a:custGeom>
              <a:avLst/>
              <a:gdLst>
                <a:gd name="connsiteX0" fmla="*/ 233 w 9525"/>
                <a:gd name="connsiteY0" fmla="*/ 50 h 108000"/>
                <a:gd name="connsiteX1" fmla="*/ 233 w 9525"/>
                <a:gd name="connsiteY1" fmla="*/ 108051 h 108000"/>
              </a:gdLst>
              <a:ahLst/>
              <a:cxnLst>
                <a:cxn ang="0">
                  <a:pos x="connsiteX0" y="connsiteY0"/>
                </a:cxn>
                <a:cxn ang="0">
                  <a:pos x="connsiteX1" y="connsiteY1"/>
                </a:cxn>
              </a:cxnLst>
              <a:rect l="l" t="t" r="r" b="b"/>
              <a:pathLst>
                <a:path w="9525" h="108000">
                  <a:moveTo>
                    <a:pt x="233" y="50"/>
                  </a:moveTo>
                  <a:lnTo>
                    <a:pt x="233" y="108051"/>
                  </a:lnTo>
                </a:path>
              </a:pathLst>
            </a:custGeom>
            <a:noFill/>
            <a:ln w="22225" cap="flat">
              <a:solidFill>
                <a:schemeClr val="accent1"/>
              </a:solidFill>
              <a:prstDash val="solid"/>
              <a:miter/>
            </a:ln>
          </p:spPr>
          <p:txBody>
            <a:bodyPr rtlCol="0" anchor="ctr"/>
            <a:lstStyle/>
            <a:p>
              <a:endParaRPr lang="en-GB"/>
            </a:p>
          </p:txBody>
        </p:sp>
        <p:sp>
          <p:nvSpPr>
            <p:cNvPr id="48" name="Freeform: Shape 103">
              <a:extLst>
                <a:ext uri="{FF2B5EF4-FFF2-40B4-BE49-F238E27FC236}">
                  <a16:creationId xmlns:a16="http://schemas.microsoft.com/office/drawing/2014/main" id="{ECA96842-DF61-4FDF-884C-2C179A038110}"/>
                </a:ext>
              </a:extLst>
            </p:cNvPr>
            <p:cNvSpPr/>
            <p:nvPr/>
          </p:nvSpPr>
          <p:spPr>
            <a:xfrm>
              <a:off x="4178428" y="3010716"/>
              <a:ext cx="7603" cy="84480"/>
            </a:xfrm>
            <a:custGeom>
              <a:avLst/>
              <a:gdLst>
                <a:gd name="connsiteX0" fmla="*/ 240 w 9525"/>
                <a:gd name="connsiteY0" fmla="*/ 50 h 108000"/>
                <a:gd name="connsiteX1" fmla="*/ 240 w 9525"/>
                <a:gd name="connsiteY1" fmla="*/ 108051 h 108000"/>
              </a:gdLst>
              <a:ahLst/>
              <a:cxnLst>
                <a:cxn ang="0">
                  <a:pos x="connsiteX0" y="connsiteY0"/>
                </a:cxn>
                <a:cxn ang="0">
                  <a:pos x="connsiteX1" y="connsiteY1"/>
                </a:cxn>
              </a:cxnLst>
              <a:rect l="l" t="t" r="r" b="b"/>
              <a:pathLst>
                <a:path w="9525" h="108000">
                  <a:moveTo>
                    <a:pt x="240" y="50"/>
                  </a:moveTo>
                  <a:lnTo>
                    <a:pt x="240" y="108051"/>
                  </a:lnTo>
                </a:path>
              </a:pathLst>
            </a:custGeom>
            <a:noFill/>
            <a:ln w="22225" cap="flat">
              <a:solidFill>
                <a:schemeClr val="accent1"/>
              </a:solidFill>
              <a:prstDash val="solid"/>
              <a:miter/>
            </a:ln>
          </p:spPr>
          <p:txBody>
            <a:bodyPr rtlCol="0" anchor="ctr"/>
            <a:lstStyle/>
            <a:p>
              <a:endParaRPr lang="en-GB"/>
            </a:p>
          </p:txBody>
        </p:sp>
        <p:sp>
          <p:nvSpPr>
            <p:cNvPr id="49" name="Freeform: Shape 104">
              <a:extLst>
                <a:ext uri="{FF2B5EF4-FFF2-40B4-BE49-F238E27FC236}">
                  <a16:creationId xmlns:a16="http://schemas.microsoft.com/office/drawing/2014/main" id="{79CC5084-F155-4891-95D0-05BCCDD4ED70}"/>
                </a:ext>
              </a:extLst>
            </p:cNvPr>
            <p:cNvSpPr/>
            <p:nvPr/>
          </p:nvSpPr>
          <p:spPr>
            <a:xfrm>
              <a:off x="4224033" y="3010716"/>
              <a:ext cx="7603" cy="84480"/>
            </a:xfrm>
            <a:custGeom>
              <a:avLst/>
              <a:gdLst>
                <a:gd name="connsiteX0" fmla="*/ 244 w 9525"/>
                <a:gd name="connsiteY0" fmla="*/ 50 h 108000"/>
                <a:gd name="connsiteX1" fmla="*/ 244 w 9525"/>
                <a:gd name="connsiteY1" fmla="*/ 108051 h 108000"/>
              </a:gdLst>
              <a:ahLst/>
              <a:cxnLst>
                <a:cxn ang="0">
                  <a:pos x="connsiteX0" y="connsiteY0"/>
                </a:cxn>
                <a:cxn ang="0">
                  <a:pos x="connsiteX1" y="connsiteY1"/>
                </a:cxn>
              </a:cxnLst>
              <a:rect l="l" t="t" r="r" b="b"/>
              <a:pathLst>
                <a:path w="9525" h="108000">
                  <a:moveTo>
                    <a:pt x="244" y="50"/>
                  </a:moveTo>
                  <a:lnTo>
                    <a:pt x="244" y="108051"/>
                  </a:lnTo>
                </a:path>
              </a:pathLst>
            </a:custGeom>
            <a:noFill/>
            <a:ln w="22225" cap="flat">
              <a:solidFill>
                <a:schemeClr val="accent1"/>
              </a:solidFill>
              <a:prstDash val="solid"/>
              <a:miter/>
            </a:ln>
          </p:spPr>
          <p:txBody>
            <a:bodyPr rtlCol="0" anchor="ctr"/>
            <a:lstStyle/>
            <a:p>
              <a:endParaRPr lang="en-GB"/>
            </a:p>
          </p:txBody>
        </p:sp>
        <p:sp>
          <p:nvSpPr>
            <p:cNvPr id="50" name="Freeform: Shape 105">
              <a:extLst>
                <a:ext uri="{FF2B5EF4-FFF2-40B4-BE49-F238E27FC236}">
                  <a16:creationId xmlns:a16="http://schemas.microsoft.com/office/drawing/2014/main" id="{14FA834D-592F-44D3-B8FC-E673ED0412F5}"/>
                </a:ext>
              </a:extLst>
            </p:cNvPr>
            <p:cNvSpPr/>
            <p:nvPr/>
          </p:nvSpPr>
          <p:spPr>
            <a:xfrm>
              <a:off x="4239235" y="3010716"/>
              <a:ext cx="7603" cy="84480"/>
            </a:xfrm>
            <a:custGeom>
              <a:avLst/>
              <a:gdLst>
                <a:gd name="connsiteX0" fmla="*/ 246 w 9525"/>
                <a:gd name="connsiteY0" fmla="*/ 50 h 108000"/>
                <a:gd name="connsiteX1" fmla="*/ 246 w 9525"/>
                <a:gd name="connsiteY1" fmla="*/ 108051 h 108000"/>
              </a:gdLst>
              <a:ahLst/>
              <a:cxnLst>
                <a:cxn ang="0">
                  <a:pos x="connsiteX0" y="connsiteY0"/>
                </a:cxn>
                <a:cxn ang="0">
                  <a:pos x="connsiteX1" y="connsiteY1"/>
                </a:cxn>
              </a:cxnLst>
              <a:rect l="l" t="t" r="r" b="b"/>
              <a:pathLst>
                <a:path w="9525" h="108000">
                  <a:moveTo>
                    <a:pt x="246" y="50"/>
                  </a:moveTo>
                  <a:lnTo>
                    <a:pt x="246" y="108051"/>
                  </a:lnTo>
                </a:path>
              </a:pathLst>
            </a:custGeom>
            <a:noFill/>
            <a:ln w="22225" cap="flat">
              <a:solidFill>
                <a:schemeClr val="accent1"/>
              </a:solidFill>
              <a:prstDash val="solid"/>
              <a:miter/>
            </a:ln>
          </p:spPr>
          <p:txBody>
            <a:bodyPr rtlCol="0" anchor="ctr"/>
            <a:lstStyle/>
            <a:p>
              <a:endParaRPr lang="en-GB"/>
            </a:p>
          </p:txBody>
        </p:sp>
        <p:sp>
          <p:nvSpPr>
            <p:cNvPr id="51" name="Freeform: Shape 106">
              <a:extLst>
                <a:ext uri="{FF2B5EF4-FFF2-40B4-BE49-F238E27FC236}">
                  <a16:creationId xmlns:a16="http://schemas.microsoft.com/office/drawing/2014/main" id="{AF85965E-6659-4399-8AA4-9906C1A058EB}"/>
                </a:ext>
              </a:extLst>
            </p:cNvPr>
            <p:cNvSpPr/>
            <p:nvPr/>
          </p:nvSpPr>
          <p:spPr>
            <a:xfrm>
              <a:off x="4269667" y="3010716"/>
              <a:ext cx="7603" cy="84480"/>
            </a:xfrm>
            <a:custGeom>
              <a:avLst/>
              <a:gdLst>
                <a:gd name="connsiteX0" fmla="*/ 249 w 9525"/>
                <a:gd name="connsiteY0" fmla="*/ 50 h 108000"/>
                <a:gd name="connsiteX1" fmla="*/ 249 w 9525"/>
                <a:gd name="connsiteY1" fmla="*/ 108051 h 108000"/>
              </a:gdLst>
              <a:ahLst/>
              <a:cxnLst>
                <a:cxn ang="0">
                  <a:pos x="connsiteX0" y="connsiteY0"/>
                </a:cxn>
                <a:cxn ang="0">
                  <a:pos x="connsiteX1" y="connsiteY1"/>
                </a:cxn>
              </a:cxnLst>
              <a:rect l="l" t="t" r="r" b="b"/>
              <a:pathLst>
                <a:path w="9525" h="108000">
                  <a:moveTo>
                    <a:pt x="249" y="50"/>
                  </a:moveTo>
                  <a:lnTo>
                    <a:pt x="249" y="108051"/>
                  </a:lnTo>
                </a:path>
              </a:pathLst>
            </a:custGeom>
            <a:noFill/>
            <a:ln w="22225" cap="flat">
              <a:solidFill>
                <a:schemeClr val="accent1"/>
              </a:solidFill>
              <a:prstDash val="solid"/>
              <a:miter/>
            </a:ln>
          </p:spPr>
          <p:txBody>
            <a:bodyPr rtlCol="0" anchor="ctr"/>
            <a:lstStyle/>
            <a:p>
              <a:endParaRPr lang="en-GB"/>
            </a:p>
          </p:txBody>
        </p:sp>
        <p:sp>
          <p:nvSpPr>
            <p:cNvPr id="52" name="Freeform: Shape 107">
              <a:extLst>
                <a:ext uri="{FF2B5EF4-FFF2-40B4-BE49-F238E27FC236}">
                  <a16:creationId xmlns:a16="http://schemas.microsoft.com/office/drawing/2014/main" id="{C2705A25-0B68-4605-951D-198CEAC9BFD1}"/>
                </a:ext>
              </a:extLst>
            </p:cNvPr>
            <p:cNvSpPr/>
            <p:nvPr/>
          </p:nvSpPr>
          <p:spPr>
            <a:xfrm>
              <a:off x="4284869" y="3010716"/>
              <a:ext cx="7603" cy="84480"/>
            </a:xfrm>
            <a:custGeom>
              <a:avLst/>
              <a:gdLst>
                <a:gd name="connsiteX0" fmla="*/ 250 w 9525"/>
                <a:gd name="connsiteY0" fmla="*/ 50 h 108000"/>
                <a:gd name="connsiteX1" fmla="*/ 250 w 9525"/>
                <a:gd name="connsiteY1" fmla="*/ 108051 h 108000"/>
              </a:gdLst>
              <a:ahLst/>
              <a:cxnLst>
                <a:cxn ang="0">
                  <a:pos x="connsiteX0" y="connsiteY0"/>
                </a:cxn>
                <a:cxn ang="0">
                  <a:pos x="connsiteX1" y="connsiteY1"/>
                </a:cxn>
              </a:cxnLst>
              <a:rect l="l" t="t" r="r" b="b"/>
              <a:pathLst>
                <a:path w="9525" h="108000">
                  <a:moveTo>
                    <a:pt x="250" y="50"/>
                  </a:moveTo>
                  <a:lnTo>
                    <a:pt x="250" y="108051"/>
                  </a:lnTo>
                </a:path>
              </a:pathLst>
            </a:custGeom>
            <a:noFill/>
            <a:ln w="22225" cap="flat">
              <a:solidFill>
                <a:schemeClr val="accent1"/>
              </a:solidFill>
              <a:prstDash val="solid"/>
              <a:miter/>
            </a:ln>
          </p:spPr>
          <p:txBody>
            <a:bodyPr rtlCol="0" anchor="ctr"/>
            <a:lstStyle/>
            <a:p>
              <a:endParaRPr lang="en-GB"/>
            </a:p>
          </p:txBody>
        </p:sp>
        <p:sp>
          <p:nvSpPr>
            <p:cNvPr id="53" name="Freeform: Shape 108">
              <a:extLst>
                <a:ext uri="{FF2B5EF4-FFF2-40B4-BE49-F238E27FC236}">
                  <a16:creationId xmlns:a16="http://schemas.microsoft.com/office/drawing/2014/main" id="{92A7C7F9-58D7-41E6-A618-EE001151489A}"/>
                </a:ext>
              </a:extLst>
            </p:cNvPr>
            <p:cNvSpPr/>
            <p:nvPr/>
          </p:nvSpPr>
          <p:spPr>
            <a:xfrm>
              <a:off x="4284869" y="3010716"/>
              <a:ext cx="7603" cy="84480"/>
            </a:xfrm>
            <a:custGeom>
              <a:avLst/>
              <a:gdLst>
                <a:gd name="connsiteX0" fmla="*/ 250 w 9525"/>
                <a:gd name="connsiteY0" fmla="*/ 50 h 108000"/>
                <a:gd name="connsiteX1" fmla="*/ 250 w 9525"/>
                <a:gd name="connsiteY1" fmla="*/ 108051 h 108000"/>
              </a:gdLst>
              <a:ahLst/>
              <a:cxnLst>
                <a:cxn ang="0">
                  <a:pos x="connsiteX0" y="connsiteY0"/>
                </a:cxn>
                <a:cxn ang="0">
                  <a:pos x="connsiteX1" y="connsiteY1"/>
                </a:cxn>
              </a:cxnLst>
              <a:rect l="l" t="t" r="r" b="b"/>
              <a:pathLst>
                <a:path w="9525" h="108000">
                  <a:moveTo>
                    <a:pt x="250" y="50"/>
                  </a:moveTo>
                  <a:lnTo>
                    <a:pt x="250" y="108051"/>
                  </a:lnTo>
                </a:path>
              </a:pathLst>
            </a:custGeom>
            <a:noFill/>
            <a:ln w="22225" cap="flat">
              <a:solidFill>
                <a:schemeClr val="accent1"/>
              </a:solidFill>
              <a:prstDash val="solid"/>
              <a:miter/>
            </a:ln>
          </p:spPr>
          <p:txBody>
            <a:bodyPr rtlCol="0" anchor="ctr"/>
            <a:lstStyle/>
            <a:p>
              <a:endParaRPr lang="en-GB"/>
            </a:p>
          </p:txBody>
        </p:sp>
        <p:sp>
          <p:nvSpPr>
            <p:cNvPr id="54" name="Freeform: Shape 109">
              <a:extLst>
                <a:ext uri="{FF2B5EF4-FFF2-40B4-BE49-F238E27FC236}">
                  <a16:creationId xmlns:a16="http://schemas.microsoft.com/office/drawing/2014/main" id="{C08E5317-CD91-406C-A799-5047E725595E}"/>
                </a:ext>
              </a:extLst>
            </p:cNvPr>
            <p:cNvSpPr/>
            <p:nvPr/>
          </p:nvSpPr>
          <p:spPr>
            <a:xfrm>
              <a:off x="4300070" y="3010716"/>
              <a:ext cx="7603" cy="84480"/>
            </a:xfrm>
            <a:custGeom>
              <a:avLst/>
              <a:gdLst>
                <a:gd name="connsiteX0" fmla="*/ 252 w 9525"/>
                <a:gd name="connsiteY0" fmla="*/ 50 h 108000"/>
                <a:gd name="connsiteX1" fmla="*/ 252 w 9525"/>
                <a:gd name="connsiteY1" fmla="*/ 108051 h 108000"/>
              </a:gdLst>
              <a:ahLst/>
              <a:cxnLst>
                <a:cxn ang="0">
                  <a:pos x="connsiteX0" y="connsiteY0"/>
                </a:cxn>
                <a:cxn ang="0">
                  <a:pos x="connsiteX1" y="connsiteY1"/>
                </a:cxn>
              </a:cxnLst>
              <a:rect l="l" t="t" r="r" b="b"/>
              <a:pathLst>
                <a:path w="9525" h="108000">
                  <a:moveTo>
                    <a:pt x="252" y="50"/>
                  </a:moveTo>
                  <a:lnTo>
                    <a:pt x="252" y="108051"/>
                  </a:lnTo>
                </a:path>
              </a:pathLst>
            </a:custGeom>
            <a:noFill/>
            <a:ln w="22225" cap="flat">
              <a:solidFill>
                <a:schemeClr val="accent1"/>
              </a:solidFill>
              <a:prstDash val="solid"/>
              <a:miter/>
            </a:ln>
          </p:spPr>
          <p:txBody>
            <a:bodyPr rtlCol="0" anchor="ctr"/>
            <a:lstStyle/>
            <a:p>
              <a:endParaRPr lang="en-GB"/>
            </a:p>
          </p:txBody>
        </p:sp>
        <p:sp>
          <p:nvSpPr>
            <p:cNvPr id="55" name="Freeform: Shape 110">
              <a:extLst>
                <a:ext uri="{FF2B5EF4-FFF2-40B4-BE49-F238E27FC236}">
                  <a16:creationId xmlns:a16="http://schemas.microsoft.com/office/drawing/2014/main" id="{63B68DE9-C69F-4866-BCA4-F3CCA0EF6238}"/>
                </a:ext>
              </a:extLst>
            </p:cNvPr>
            <p:cNvSpPr/>
            <p:nvPr/>
          </p:nvSpPr>
          <p:spPr>
            <a:xfrm>
              <a:off x="4391309" y="3010716"/>
              <a:ext cx="7603" cy="84480"/>
            </a:xfrm>
            <a:custGeom>
              <a:avLst/>
              <a:gdLst>
                <a:gd name="connsiteX0" fmla="*/ 261 w 9525"/>
                <a:gd name="connsiteY0" fmla="*/ 50 h 108000"/>
                <a:gd name="connsiteX1" fmla="*/ 261 w 9525"/>
                <a:gd name="connsiteY1" fmla="*/ 108051 h 108000"/>
              </a:gdLst>
              <a:ahLst/>
              <a:cxnLst>
                <a:cxn ang="0">
                  <a:pos x="connsiteX0" y="connsiteY0"/>
                </a:cxn>
                <a:cxn ang="0">
                  <a:pos x="connsiteX1" y="connsiteY1"/>
                </a:cxn>
              </a:cxnLst>
              <a:rect l="l" t="t" r="r" b="b"/>
              <a:pathLst>
                <a:path w="9525" h="108000">
                  <a:moveTo>
                    <a:pt x="261" y="50"/>
                  </a:moveTo>
                  <a:lnTo>
                    <a:pt x="261" y="108051"/>
                  </a:lnTo>
                </a:path>
              </a:pathLst>
            </a:custGeom>
            <a:noFill/>
            <a:ln w="22225" cap="flat">
              <a:solidFill>
                <a:schemeClr val="accent1"/>
              </a:solidFill>
              <a:prstDash val="solid"/>
              <a:miter/>
            </a:ln>
          </p:spPr>
          <p:txBody>
            <a:bodyPr rtlCol="0" anchor="ctr"/>
            <a:lstStyle/>
            <a:p>
              <a:endParaRPr lang="en-GB"/>
            </a:p>
          </p:txBody>
        </p:sp>
        <p:sp>
          <p:nvSpPr>
            <p:cNvPr id="56" name="Freeform: Shape 111">
              <a:extLst>
                <a:ext uri="{FF2B5EF4-FFF2-40B4-BE49-F238E27FC236}">
                  <a16:creationId xmlns:a16="http://schemas.microsoft.com/office/drawing/2014/main" id="{C0CEC34E-E8D9-4724-97F1-0D11BE2B44EB}"/>
                </a:ext>
              </a:extLst>
            </p:cNvPr>
            <p:cNvSpPr/>
            <p:nvPr/>
          </p:nvSpPr>
          <p:spPr>
            <a:xfrm>
              <a:off x="4421740" y="3010716"/>
              <a:ext cx="7603" cy="84480"/>
            </a:xfrm>
            <a:custGeom>
              <a:avLst/>
              <a:gdLst>
                <a:gd name="connsiteX0" fmla="*/ 264 w 9525"/>
                <a:gd name="connsiteY0" fmla="*/ 50 h 108000"/>
                <a:gd name="connsiteX1" fmla="*/ 264 w 9525"/>
                <a:gd name="connsiteY1" fmla="*/ 108051 h 108000"/>
              </a:gdLst>
              <a:ahLst/>
              <a:cxnLst>
                <a:cxn ang="0">
                  <a:pos x="connsiteX0" y="connsiteY0"/>
                </a:cxn>
                <a:cxn ang="0">
                  <a:pos x="connsiteX1" y="connsiteY1"/>
                </a:cxn>
              </a:cxnLst>
              <a:rect l="l" t="t" r="r" b="b"/>
              <a:pathLst>
                <a:path w="9525" h="108000">
                  <a:moveTo>
                    <a:pt x="264" y="50"/>
                  </a:moveTo>
                  <a:lnTo>
                    <a:pt x="264" y="108051"/>
                  </a:lnTo>
                </a:path>
              </a:pathLst>
            </a:custGeom>
            <a:noFill/>
            <a:ln w="22225" cap="flat">
              <a:solidFill>
                <a:schemeClr val="accent1"/>
              </a:solidFill>
              <a:prstDash val="solid"/>
              <a:miter/>
            </a:ln>
          </p:spPr>
          <p:txBody>
            <a:bodyPr rtlCol="0" anchor="ctr"/>
            <a:lstStyle/>
            <a:p>
              <a:endParaRPr lang="en-GB"/>
            </a:p>
          </p:txBody>
        </p:sp>
        <p:sp>
          <p:nvSpPr>
            <p:cNvPr id="57" name="Freeform: Shape 112">
              <a:extLst>
                <a:ext uri="{FF2B5EF4-FFF2-40B4-BE49-F238E27FC236}">
                  <a16:creationId xmlns:a16="http://schemas.microsoft.com/office/drawing/2014/main" id="{E6CD512C-D440-4611-8A32-985FB20759B6}"/>
                </a:ext>
              </a:extLst>
            </p:cNvPr>
            <p:cNvSpPr/>
            <p:nvPr/>
          </p:nvSpPr>
          <p:spPr>
            <a:xfrm>
              <a:off x="4452143" y="3010716"/>
              <a:ext cx="7603" cy="84480"/>
            </a:xfrm>
            <a:custGeom>
              <a:avLst/>
              <a:gdLst>
                <a:gd name="connsiteX0" fmla="*/ 266 w 9525"/>
                <a:gd name="connsiteY0" fmla="*/ 50 h 108000"/>
                <a:gd name="connsiteX1" fmla="*/ 266 w 9525"/>
                <a:gd name="connsiteY1" fmla="*/ 108051 h 108000"/>
              </a:gdLst>
              <a:ahLst/>
              <a:cxnLst>
                <a:cxn ang="0">
                  <a:pos x="connsiteX0" y="connsiteY0"/>
                </a:cxn>
                <a:cxn ang="0">
                  <a:pos x="connsiteX1" y="connsiteY1"/>
                </a:cxn>
              </a:cxnLst>
              <a:rect l="l" t="t" r="r" b="b"/>
              <a:pathLst>
                <a:path w="9525" h="108000">
                  <a:moveTo>
                    <a:pt x="266" y="50"/>
                  </a:moveTo>
                  <a:lnTo>
                    <a:pt x="266" y="108051"/>
                  </a:lnTo>
                </a:path>
              </a:pathLst>
            </a:custGeom>
            <a:noFill/>
            <a:ln w="22225" cap="flat">
              <a:solidFill>
                <a:schemeClr val="accent1"/>
              </a:solidFill>
              <a:prstDash val="solid"/>
              <a:miter/>
            </a:ln>
          </p:spPr>
          <p:txBody>
            <a:bodyPr rtlCol="0" anchor="ctr"/>
            <a:lstStyle/>
            <a:p>
              <a:endParaRPr lang="en-GB"/>
            </a:p>
          </p:txBody>
        </p:sp>
        <p:sp>
          <p:nvSpPr>
            <p:cNvPr id="58" name="Freeform: Shape 113">
              <a:extLst>
                <a:ext uri="{FF2B5EF4-FFF2-40B4-BE49-F238E27FC236}">
                  <a16:creationId xmlns:a16="http://schemas.microsoft.com/office/drawing/2014/main" id="{C10CECA0-20E7-413C-8167-54C04C84D9F3}"/>
                </a:ext>
              </a:extLst>
            </p:cNvPr>
            <p:cNvSpPr/>
            <p:nvPr/>
          </p:nvSpPr>
          <p:spPr>
            <a:xfrm>
              <a:off x="4497749" y="3010716"/>
              <a:ext cx="7603" cy="84480"/>
            </a:xfrm>
            <a:custGeom>
              <a:avLst/>
              <a:gdLst>
                <a:gd name="connsiteX0" fmla="*/ 271 w 9525"/>
                <a:gd name="connsiteY0" fmla="*/ 50 h 108000"/>
                <a:gd name="connsiteX1" fmla="*/ 271 w 9525"/>
                <a:gd name="connsiteY1" fmla="*/ 108051 h 108000"/>
              </a:gdLst>
              <a:ahLst/>
              <a:cxnLst>
                <a:cxn ang="0">
                  <a:pos x="connsiteX0" y="connsiteY0"/>
                </a:cxn>
                <a:cxn ang="0">
                  <a:pos x="connsiteX1" y="connsiteY1"/>
                </a:cxn>
              </a:cxnLst>
              <a:rect l="l" t="t" r="r" b="b"/>
              <a:pathLst>
                <a:path w="9525" h="108000">
                  <a:moveTo>
                    <a:pt x="271" y="50"/>
                  </a:moveTo>
                  <a:lnTo>
                    <a:pt x="271" y="108051"/>
                  </a:lnTo>
                </a:path>
              </a:pathLst>
            </a:custGeom>
            <a:noFill/>
            <a:ln w="22225" cap="flat">
              <a:solidFill>
                <a:schemeClr val="accent1"/>
              </a:solidFill>
              <a:prstDash val="solid"/>
              <a:miter/>
            </a:ln>
          </p:spPr>
          <p:txBody>
            <a:bodyPr rtlCol="0" anchor="ctr"/>
            <a:lstStyle/>
            <a:p>
              <a:endParaRPr lang="en-GB"/>
            </a:p>
          </p:txBody>
        </p:sp>
        <p:sp>
          <p:nvSpPr>
            <p:cNvPr id="59" name="Freeform: Shape 114">
              <a:extLst>
                <a:ext uri="{FF2B5EF4-FFF2-40B4-BE49-F238E27FC236}">
                  <a16:creationId xmlns:a16="http://schemas.microsoft.com/office/drawing/2014/main" id="{576B0D8E-AA58-4EC8-A0F5-06CF462BD4EF}"/>
                </a:ext>
              </a:extLst>
            </p:cNvPr>
            <p:cNvSpPr/>
            <p:nvPr/>
          </p:nvSpPr>
          <p:spPr>
            <a:xfrm>
              <a:off x="4528180" y="3010716"/>
              <a:ext cx="7603" cy="84480"/>
            </a:xfrm>
            <a:custGeom>
              <a:avLst/>
              <a:gdLst>
                <a:gd name="connsiteX0" fmla="*/ 274 w 9525"/>
                <a:gd name="connsiteY0" fmla="*/ 50 h 108000"/>
                <a:gd name="connsiteX1" fmla="*/ 274 w 9525"/>
                <a:gd name="connsiteY1" fmla="*/ 108051 h 108000"/>
              </a:gdLst>
              <a:ahLst/>
              <a:cxnLst>
                <a:cxn ang="0">
                  <a:pos x="connsiteX0" y="connsiteY0"/>
                </a:cxn>
                <a:cxn ang="0">
                  <a:pos x="connsiteX1" y="connsiteY1"/>
                </a:cxn>
              </a:cxnLst>
              <a:rect l="l" t="t" r="r" b="b"/>
              <a:pathLst>
                <a:path w="9525" h="108000">
                  <a:moveTo>
                    <a:pt x="274" y="50"/>
                  </a:moveTo>
                  <a:lnTo>
                    <a:pt x="274" y="108051"/>
                  </a:lnTo>
                </a:path>
              </a:pathLst>
            </a:custGeom>
            <a:noFill/>
            <a:ln w="22225" cap="flat">
              <a:solidFill>
                <a:schemeClr val="accent1"/>
              </a:solidFill>
              <a:prstDash val="solid"/>
              <a:miter/>
            </a:ln>
          </p:spPr>
          <p:txBody>
            <a:bodyPr rtlCol="0" anchor="ctr"/>
            <a:lstStyle/>
            <a:p>
              <a:endParaRPr lang="en-GB"/>
            </a:p>
          </p:txBody>
        </p:sp>
        <p:sp>
          <p:nvSpPr>
            <p:cNvPr id="60" name="Freeform: Shape 115">
              <a:extLst>
                <a:ext uri="{FF2B5EF4-FFF2-40B4-BE49-F238E27FC236}">
                  <a16:creationId xmlns:a16="http://schemas.microsoft.com/office/drawing/2014/main" id="{805A1BA6-D15D-4467-B583-4FADB68D1759}"/>
                </a:ext>
              </a:extLst>
            </p:cNvPr>
            <p:cNvSpPr/>
            <p:nvPr/>
          </p:nvSpPr>
          <p:spPr>
            <a:xfrm>
              <a:off x="4558583" y="3010716"/>
              <a:ext cx="7603" cy="84480"/>
            </a:xfrm>
            <a:custGeom>
              <a:avLst/>
              <a:gdLst>
                <a:gd name="connsiteX0" fmla="*/ 277 w 9525"/>
                <a:gd name="connsiteY0" fmla="*/ 50 h 108000"/>
                <a:gd name="connsiteX1" fmla="*/ 277 w 9525"/>
                <a:gd name="connsiteY1" fmla="*/ 108051 h 108000"/>
              </a:gdLst>
              <a:ahLst/>
              <a:cxnLst>
                <a:cxn ang="0">
                  <a:pos x="connsiteX0" y="connsiteY0"/>
                </a:cxn>
                <a:cxn ang="0">
                  <a:pos x="connsiteX1" y="connsiteY1"/>
                </a:cxn>
              </a:cxnLst>
              <a:rect l="l" t="t" r="r" b="b"/>
              <a:pathLst>
                <a:path w="9525" h="108000">
                  <a:moveTo>
                    <a:pt x="277" y="50"/>
                  </a:moveTo>
                  <a:lnTo>
                    <a:pt x="277" y="108051"/>
                  </a:lnTo>
                </a:path>
              </a:pathLst>
            </a:custGeom>
            <a:noFill/>
            <a:ln w="22225" cap="flat">
              <a:solidFill>
                <a:schemeClr val="accent1"/>
              </a:solidFill>
              <a:prstDash val="solid"/>
              <a:miter/>
            </a:ln>
          </p:spPr>
          <p:txBody>
            <a:bodyPr rtlCol="0" anchor="ctr"/>
            <a:lstStyle/>
            <a:p>
              <a:endParaRPr lang="en-GB"/>
            </a:p>
          </p:txBody>
        </p:sp>
        <p:sp>
          <p:nvSpPr>
            <p:cNvPr id="61" name="Freeform: Shape 116">
              <a:extLst>
                <a:ext uri="{FF2B5EF4-FFF2-40B4-BE49-F238E27FC236}">
                  <a16:creationId xmlns:a16="http://schemas.microsoft.com/office/drawing/2014/main" id="{9DC99C12-7ED7-4FC1-98AD-1C17394EC904}"/>
                </a:ext>
              </a:extLst>
            </p:cNvPr>
            <p:cNvSpPr/>
            <p:nvPr/>
          </p:nvSpPr>
          <p:spPr>
            <a:xfrm>
              <a:off x="4573785" y="3010716"/>
              <a:ext cx="7603" cy="84480"/>
            </a:xfrm>
            <a:custGeom>
              <a:avLst/>
              <a:gdLst>
                <a:gd name="connsiteX0" fmla="*/ 278 w 9525"/>
                <a:gd name="connsiteY0" fmla="*/ 50 h 108000"/>
                <a:gd name="connsiteX1" fmla="*/ 278 w 9525"/>
                <a:gd name="connsiteY1" fmla="*/ 108051 h 108000"/>
              </a:gdLst>
              <a:ahLst/>
              <a:cxnLst>
                <a:cxn ang="0">
                  <a:pos x="connsiteX0" y="connsiteY0"/>
                </a:cxn>
                <a:cxn ang="0">
                  <a:pos x="connsiteX1" y="connsiteY1"/>
                </a:cxn>
              </a:cxnLst>
              <a:rect l="l" t="t" r="r" b="b"/>
              <a:pathLst>
                <a:path w="9525" h="108000">
                  <a:moveTo>
                    <a:pt x="278" y="50"/>
                  </a:moveTo>
                  <a:lnTo>
                    <a:pt x="278" y="108051"/>
                  </a:lnTo>
                </a:path>
              </a:pathLst>
            </a:custGeom>
            <a:noFill/>
            <a:ln w="22225" cap="flat">
              <a:solidFill>
                <a:schemeClr val="accent1"/>
              </a:solidFill>
              <a:prstDash val="solid"/>
              <a:miter/>
            </a:ln>
          </p:spPr>
          <p:txBody>
            <a:bodyPr rtlCol="0" anchor="ctr"/>
            <a:lstStyle/>
            <a:p>
              <a:endParaRPr lang="en-GB"/>
            </a:p>
          </p:txBody>
        </p:sp>
        <p:sp>
          <p:nvSpPr>
            <p:cNvPr id="62" name="Freeform: Shape 117">
              <a:extLst>
                <a:ext uri="{FF2B5EF4-FFF2-40B4-BE49-F238E27FC236}">
                  <a16:creationId xmlns:a16="http://schemas.microsoft.com/office/drawing/2014/main" id="{B393AF1F-BF5C-4314-BD50-B1F988AE8622}"/>
                </a:ext>
              </a:extLst>
            </p:cNvPr>
            <p:cNvSpPr/>
            <p:nvPr/>
          </p:nvSpPr>
          <p:spPr>
            <a:xfrm>
              <a:off x="4619419" y="3010716"/>
              <a:ext cx="7603" cy="84480"/>
            </a:xfrm>
            <a:custGeom>
              <a:avLst/>
              <a:gdLst>
                <a:gd name="connsiteX0" fmla="*/ 283 w 9525"/>
                <a:gd name="connsiteY0" fmla="*/ 50 h 108000"/>
                <a:gd name="connsiteX1" fmla="*/ 283 w 9525"/>
                <a:gd name="connsiteY1" fmla="*/ 108051 h 108000"/>
              </a:gdLst>
              <a:ahLst/>
              <a:cxnLst>
                <a:cxn ang="0">
                  <a:pos x="connsiteX0" y="connsiteY0"/>
                </a:cxn>
                <a:cxn ang="0">
                  <a:pos x="connsiteX1" y="connsiteY1"/>
                </a:cxn>
              </a:cxnLst>
              <a:rect l="l" t="t" r="r" b="b"/>
              <a:pathLst>
                <a:path w="9525" h="108000">
                  <a:moveTo>
                    <a:pt x="283" y="50"/>
                  </a:moveTo>
                  <a:lnTo>
                    <a:pt x="283" y="108051"/>
                  </a:lnTo>
                </a:path>
              </a:pathLst>
            </a:custGeom>
            <a:noFill/>
            <a:ln w="22225" cap="flat">
              <a:solidFill>
                <a:schemeClr val="accent1"/>
              </a:solidFill>
              <a:prstDash val="solid"/>
              <a:miter/>
            </a:ln>
          </p:spPr>
          <p:txBody>
            <a:bodyPr rtlCol="0" anchor="ctr"/>
            <a:lstStyle/>
            <a:p>
              <a:endParaRPr lang="en-GB"/>
            </a:p>
          </p:txBody>
        </p:sp>
        <p:sp>
          <p:nvSpPr>
            <p:cNvPr id="63" name="Freeform: Shape 118">
              <a:extLst>
                <a:ext uri="{FF2B5EF4-FFF2-40B4-BE49-F238E27FC236}">
                  <a16:creationId xmlns:a16="http://schemas.microsoft.com/office/drawing/2014/main" id="{9EA07690-B0B0-4294-A3E5-F05D088E3E9B}"/>
                </a:ext>
              </a:extLst>
            </p:cNvPr>
            <p:cNvSpPr/>
            <p:nvPr/>
          </p:nvSpPr>
          <p:spPr>
            <a:xfrm>
              <a:off x="4649821" y="3010716"/>
              <a:ext cx="7603" cy="84480"/>
            </a:xfrm>
            <a:custGeom>
              <a:avLst/>
              <a:gdLst>
                <a:gd name="connsiteX0" fmla="*/ 286 w 9525"/>
                <a:gd name="connsiteY0" fmla="*/ 50 h 108000"/>
                <a:gd name="connsiteX1" fmla="*/ 286 w 9525"/>
                <a:gd name="connsiteY1" fmla="*/ 108051 h 108000"/>
              </a:gdLst>
              <a:ahLst/>
              <a:cxnLst>
                <a:cxn ang="0">
                  <a:pos x="connsiteX0" y="connsiteY0"/>
                </a:cxn>
                <a:cxn ang="0">
                  <a:pos x="connsiteX1" y="connsiteY1"/>
                </a:cxn>
              </a:cxnLst>
              <a:rect l="l" t="t" r="r" b="b"/>
              <a:pathLst>
                <a:path w="9525" h="108000">
                  <a:moveTo>
                    <a:pt x="286" y="50"/>
                  </a:moveTo>
                  <a:lnTo>
                    <a:pt x="286" y="108051"/>
                  </a:lnTo>
                </a:path>
              </a:pathLst>
            </a:custGeom>
            <a:noFill/>
            <a:ln w="22225" cap="flat">
              <a:solidFill>
                <a:schemeClr val="accent1"/>
              </a:solidFill>
              <a:prstDash val="solid"/>
              <a:miter/>
            </a:ln>
          </p:spPr>
          <p:txBody>
            <a:bodyPr rtlCol="0" anchor="ctr"/>
            <a:lstStyle/>
            <a:p>
              <a:endParaRPr lang="en-GB"/>
            </a:p>
          </p:txBody>
        </p:sp>
        <p:sp>
          <p:nvSpPr>
            <p:cNvPr id="64" name="Freeform: Shape 119">
              <a:extLst>
                <a:ext uri="{FF2B5EF4-FFF2-40B4-BE49-F238E27FC236}">
                  <a16:creationId xmlns:a16="http://schemas.microsoft.com/office/drawing/2014/main" id="{5D6FF48C-92EA-460E-B0ED-66236078D772}"/>
                </a:ext>
              </a:extLst>
            </p:cNvPr>
            <p:cNvSpPr/>
            <p:nvPr/>
          </p:nvSpPr>
          <p:spPr>
            <a:xfrm>
              <a:off x="4801895" y="3010716"/>
              <a:ext cx="7603" cy="84480"/>
            </a:xfrm>
            <a:custGeom>
              <a:avLst/>
              <a:gdLst>
                <a:gd name="connsiteX0" fmla="*/ 300 w 9525"/>
                <a:gd name="connsiteY0" fmla="*/ 50 h 108000"/>
                <a:gd name="connsiteX1" fmla="*/ 300 w 9525"/>
                <a:gd name="connsiteY1" fmla="*/ 108051 h 108000"/>
              </a:gdLst>
              <a:ahLst/>
              <a:cxnLst>
                <a:cxn ang="0">
                  <a:pos x="connsiteX0" y="connsiteY0"/>
                </a:cxn>
                <a:cxn ang="0">
                  <a:pos x="connsiteX1" y="connsiteY1"/>
                </a:cxn>
              </a:cxnLst>
              <a:rect l="l" t="t" r="r" b="b"/>
              <a:pathLst>
                <a:path w="9525" h="108000">
                  <a:moveTo>
                    <a:pt x="300" y="50"/>
                  </a:moveTo>
                  <a:lnTo>
                    <a:pt x="300" y="108051"/>
                  </a:lnTo>
                </a:path>
              </a:pathLst>
            </a:custGeom>
            <a:noFill/>
            <a:ln w="22225" cap="flat">
              <a:solidFill>
                <a:schemeClr val="accent1"/>
              </a:solidFill>
              <a:prstDash val="solid"/>
              <a:miter/>
            </a:ln>
          </p:spPr>
          <p:txBody>
            <a:bodyPr rtlCol="0" anchor="ctr"/>
            <a:lstStyle/>
            <a:p>
              <a:endParaRPr lang="en-GB"/>
            </a:p>
          </p:txBody>
        </p:sp>
        <p:sp>
          <p:nvSpPr>
            <p:cNvPr id="65" name="Freeform: Shape 120">
              <a:extLst>
                <a:ext uri="{FF2B5EF4-FFF2-40B4-BE49-F238E27FC236}">
                  <a16:creationId xmlns:a16="http://schemas.microsoft.com/office/drawing/2014/main" id="{FF9B861E-332B-4155-9173-35E1D4787169}"/>
                </a:ext>
              </a:extLst>
            </p:cNvPr>
            <p:cNvSpPr/>
            <p:nvPr/>
          </p:nvSpPr>
          <p:spPr>
            <a:xfrm>
              <a:off x="4908335" y="3010716"/>
              <a:ext cx="7603" cy="84480"/>
            </a:xfrm>
            <a:custGeom>
              <a:avLst/>
              <a:gdLst>
                <a:gd name="connsiteX0" fmla="*/ 311 w 9525"/>
                <a:gd name="connsiteY0" fmla="*/ 50 h 108000"/>
                <a:gd name="connsiteX1" fmla="*/ 311 w 9525"/>
                <a:gd name="connsiteY1" fmla="*/ 108051 h 108000"/>
              </a:gdLst>
              <a:ahLst/>
              <a:cxnLst>
                <a:cxn ang="0">
                  <a:pos x="connsiteX0" y="connsiteY0"/>
                </a:cxn>
                <a:cxn ang="0">
                  <a:pos x="connsiteX1" y="connsiteY1"/>
                </a:cxn>
              </a:cxnLst>
              <a:rect l="l" t="t" r="r" b="b"/>
              <a:pathLst>
                <a:path w="9525" h="108000">
                  <a:moveTo>
                    <a:pt x="311" y="50"/>
                  </a:moveTo>
                  <a:lnTo>
                    <a:pt x="311" y="108051"/>
                  </a:lnTo>
                </a:path>
              </a:pathLst>
            </a:custGeom>
            <a:noFill/>
            <a:ln w="22225" cap="flat">
              <a:solidFill>
                <a:schemeClr val="accent1"/>
              </a:solidFill>
              <a:prstDash val="solid"/>
              <a:miter/>
            </a:ln>
          </p:spPr>
          <p:txBody>
            <a:bodyPr rtlCol="0" anchor="ctr"/>
            <a:lstStyle/>
            <a:p>
              <a:endParaRPr lang="en-GB"/>
            </a:p>
          </p:txBody>
        </p:sp>
        <p:sp>
          <p:nvSpPr>
            <p:cNvPr id="66" name="Freeform: Shape 121">
              <a:extLst>
                <a:ext uri="{FF2B5EF4-FFF2-40B4-BE49-F238E27FC236}">
                  <a16:creationId xmlns:a16="http://schemas.microsoft.com/office/drawing/2014/main" id="{9C1A6233-BB81-411E-9E6C-FBE6CFBFA6F4}"/>
                </a:ext>
              </a:extLst>
            </p:cNvPr>
            <p:cNvSpPr/>
            <p:nvPr/>
          </p:nvSpPr>
          <p:spPr>
            <a:xfrm>
              <a:off x="4984371" y="3010716"/>
              <a:ext cx="7603" cy="84480"/>
            </a:xfrm>
            <a:custGeom>
              <a:avLst/>
              <a:gdLst>
                <a:gd name="connsiteX0" fmla="*/ 318 w 9525"/>
                <a:gd name="connsiteY0" fmla="*/ 50 h 108000"/>
                <a:gd name="connsiteX1" fmla="*/ 318 w 9525"/>
                <a:gd name="connsiteY1" fmla="*/ 108051 h 108000"/>
              </a:gdLst>
              <a:ahLst/>
              <a:cxnLst>
                <a:cxn ang="0">
                  <a:pos x="connsiteX0" y="connsiteY0"/>
                </a:cxn>
                <a:cxn ang="0">
                  <a:pos x="connsiteX1" y="connsiteY1"/>
                </a:cxn>
              </a:cxnLst>
              <a:rect l="l" t="t" r="r" b="b"/>
              <a:pathLst>
                <a:path w="9525" h="108000">
                  <a:moveTo>
                    <a:pt x="318" y="50"/>
                  </a:moveTo>
                  <a:lnTo>
                    <a:pt x="318" y="108051"/>
                  </a:lnTo>
                </a:path>
              </a:pathLst>
            </a:custGeom>
            <a:noFill/>
            <a:ln w="22225" cap="flat">
              <a:solidFill>
                <a:schemeClr val="accent1"/>
              </a:solidFill>
              <a:prstDash val="solid"/>
              <a:miter/>
            </a:ln>
          </p:spPr>
          <p:txBody>
            <a:bodyPr rtlCol="0" anchor="ctr"/>
            <a:lstStyle/>
            <a:p>
              <a:endParaRPr lang="en-GB"/>
            </a:p>
          </p:txBody>
        </p:sp>
        <p:sp>
          <p:nvSpPr>
            <p:cNvPr id="67" name="Freeform: Shape 122">
              <a:extLst>
                <a:ext uri="{FF2B5EF4-FFF2-40B4-BE49-F238E27FC236}">
                  <a16:creationId xmlns:a16="http://schemas.microsoft.com/office/drawing/2014/main" id="{CEB89BB6-EFBE-4EE1-A26B-F53C980A84E4}"/>
                </a:ext>
              </a:extLst>
            </p:cNvPr>
            <p:cNvSpPr/>
            <p:nvPr/>
          </p:nvSpPr>
          <p:spPr>
            <a:xfrm>
              <a:off x="5014775" y="3010716"/>
              <a:ext cx="7603" cy="84480"/>
            </a:xfrm>
            <a:custGeom>
              <a:avLst/>
              <a:gdLst>
                <a:gd name="connsiteX0" fmla="*/ 321 w 9525"/>
                <a:gd name="connsiteY0" fmla="*/ 50 h 108000"/>
                <a:gd name="connsiteX1" fmla="*/ 321 w 9525"/>
                <a:gd name="connsiteY1" fmla="*/ 108051 h 108000"/>
              </a:gdLst>
              <a:ahLst/>
              <a:cxnLst>
                <a:cxn ang="0">
                  <a:pos x="connsiteX0" y="connsiteY0"/>
                </a:cxn>
                <a:cxn ang="0">
                  <a:pos x="connsiteX1" y="connsiteY1"/>
                </a:cxn>
              </a:cxnLst>
              <a:rect l="l" t="t" r="r" b="b"/>
              <a:pathLst>
                <a:path w="9525" h="108000">
                  <a:moveTo>
                    <a:pt x="321" y="50"/>
                  </a:moveTo>
                  <a:lnTo>
                    <a:pt x="321" y="108051"/>
                  </a:lnTo>
                </a:path>
              </a:pathLst>
            </a:custGeom>
            <a:noFill/>
            <a:ln w="22225" cap="flat">
              <a:solidFill>
                <a:schemeClr val="accent1"/>
              </a:solidFill>
              <a:prstDash val="solid"/>
              <a:miter/>
            </a:ln>
          </p:spPr>
          <p:txBody>
            <a:bodyPr rtlCol="0" anchor="ctr"/>
            <a:lstStyle/>
            <a:p>
              <a:endParaRPr lang="en-GB"/>
            </a:p>
          </p:txBody>
        </p:sp>
        <p:sp>
          <p:nvSpPr>
            <p:cNvPr id="68" name="Freeform: Shape 123">
              <a:extLst>
                <a:ext uri="{FF2B5EF4-FFF2-40B4-BE49-F238E27FC236}">
                  <a16:creationId xmlns:a16="http://schemas.microsoft.com/office/drawing/2014/main" id="{EFE864CF-E8D6-4F49-81C5-D7BE4F748153}"/>
                </a:ext>
              </a:extLst>
            </p:cNvPr>
            <p:cNvSpPr/>
            <p:nvPr/>
          </p:nvSpPr>
          <p:spPr>
            <a:xfrm>
              <a:off x="5029976" y="3010716"/>
              <a:ext cx="7603" cy="84480"/>
            </a:xfrm>
            <a:custGeom>
              <a:avLst/>
              <a:gdLst>
                <a:gd name="connsiteX0" fmla="*/ 322 w 9525"/>
                <a:gd name="connsiteY0" fmla="*/ 50 h 108000"/>
                <a:gd name="connsiteX1" fmla="*/ 322 w 9525"/>
                <a:gd name="connsiteY1" fmla="*/ 108051 h 108000"/>
              </a:gdLst>
              <a:ahLst/>
              <a:cxnLst>
                <a:cxn ang="0">
                  <a:pos x="connsiteX0" y="connsiteY0"/>
                </a:cxn>
                <a:cxn ang="0">
                  <a:pos x="connsiteX1" y="connsiteY1"/>
                </a:cxn>
              </a:cxnLst>
              <a:rect l="l" t="t" r="r" b="b"/>
              <a:pathLst>
                <a:path w="9525" h="108000">
                  <a:moveTo>
                    <a:pt x="322" y="50"/>
                  </a:moveTo>
                  <a:lnTo>
                    <a:pt x="322" y="108051"/>
                  </a:lnTo>
                </a:path>
              </a:pathLst>
            </a:custGeom>
            <a:noFill/>
            <a:ln w="22225" cap="flat">
              <a:solidFill>
                <a:schemeClr val="accent1"/>
              </a:solidFill>
              <a:prstDash val="solid"/>
              <a:miter/>
            </a:ln>
          </p:spPr>
          <p:txBody>
            <a:bodyPr rtlCol="0" anchor="ctr"/>
            <a:lstStyle/>
            <a:p>
              <a:endParaRPr lang="en-GB"/>
            </a:p>
          </p:txBody>
        </p:sp>
        <p:sp>
          <p:nvSpPr>
            <p:cNvPr id="69" name="Freeform: Shape 124">
              <a:extLst>
                <a:ext uri="{FF2B5EF4-FFF2-40B4-BE49-F238E27FC236}">
                  <a16:creationId xmlns:a16="http://schemas.microsoft.com/office/drawing/2014/main" id="{442D4082-C6AA-4C2A-8E33-0F7A6586276E}"/>
                </a:ext>
              </a:extLst>
            </p:cNvPr>
            <p:cNvSpPr/>
            <p:nvPr/>
          </p:nvSpPr>
          <p:spPr>
            <a:xfrm>
              <a:off x="5075610" y="3010716"/>
              <a:ext cx="7603" cy="84480"/>
            </a:xfrm>
            <a:custGeom>
              <a:avLst/>
              <a:gdLst>
                <a:gd name="connsiteX0" fmla="*/ 327 w 9525"/>
                <a:gd name="connsiteY0" fmla="*/ 50 h 108000"/>
                <a:gd name="connsiteX1" fmla="*/ 327 w 9525"/>
                <a:gd name="connsiteY1" fmla="*/ 108051 h 108000"/>
              </a:gdLst>
              <a:ahLst/>
              <a:cxnLst>
                <a:cxn ang="0">
                  <a:pos x="connsiteX0" y="connsiteY0"/>
                </a:cxn>
                <a:cxn ang="0">
                  <a:pos x="connsiteX1" y="connsiteY1"/>
                </a:cxn>
              </a:cxnLst>
              <a:rect l="l" t="t" r="r" b="b"/>
              <a:pathLst>
                <a:path w="9525" h="108000">
                  <a:moveTo>
                    <a:pt x="327" y="50"/>
                  </a:moveTo>
                  <a:lnTo>
                    <a:pt x="327" y="108051"/>
                  </a:lnTo>
                </a:path>
              </a:pathLst>
            </a:custGeom>
            <a:noFill/>
            <a:ln w="22225" cap="flat">
              <a:solidFill>
                <a:schemeClr val="accent1"/>
              </a:solidFill>
              <a:prstDash val="solid"/>
              <a:miter/>
            </a:ln>
          </p:spPr>
          <p:txBody>
            <a:bodyPr rtlCol="0" anchor="ctr"/>
            <a:lstStyle/>
            <a:p>
              <a:endParaRPr lang="en-GB"/>
            </a:p>
          </p:txBody>
        </p:sp>
      </p:grpSp>
      <p:sp>
        <p:nvSpPr>
          <p:cNvPr id="70" name="Freeform: Shape 161">
            <a:extLst>
              <a:ext uri="{FF2B5EF4-FFF2-40B4-BE49-F238E27FC236}">
                <a16:creationId xmlns:a16="http://schemas.microsoft.com/office/drawing/2014/main" id="{C721B5D4-441B-4822-B7CB-9ACFEBF874FB}"/>
              </a:ext>
            </a:extLst>
          </p:cNvPr>
          <p:cNvSpPr/>
          <p:nvPr/>
        </p:nvSpPr>
        <p:spPr>
          <a:xfrm>
            <a:off x="1791093" y="2131339"/>
            <a:ext cx="3725172" cy="1297661"/>
          </a:xfrm>
          <a:custGeom>
            <a:avLst/>
            <a:gdLst>
              <a:gd name="connsiteX0" fmla="*/ 225 w 4627205"/>
              <a:gd name="connsiteY0" fmla="*/ -7 h 1628993"/>
              <a:gd name="connsiteX1" fmla="*/ 1410034 w 4627205"/>
              <a:gd name="connsiteY1" fmla="*/ -7 h 1628993"/>
              <a:gd name="connsiteX2" fmla="*/ 1418152 w 4627205"/>
              <a:gd name="connsiteY2" fmla="*/ -7 h 1628993"/>
              <a:gd name="connsiteX3" fmla="*/ 1418152 w 4627205"/>
              <a:gd name="connsiteY3" fmla="*/ 51404 h 1628993"/>
              <a:gd name="connsiteX4" fmla="*/ 1472272 w 4627205"/>
              <a:gd name="connsiteY4" fmla="*/ 51404 h 1628993"/>
              <a:gd name="connsiteX5" fmla="*/ 1472272 w 4627205"/>
              <a:gd name="connsiteY5" fmla="*/ 100112 h 1628993"/>
              <a:gd name="connsiteX6" fmla="*/ 1888991 w 4627205"/>
              <a:gd name="connsiteY6" fmla="*/ 100112 h 1628993"/>
              <a:gd name="connsiteX7" fmla="*/ 1888991 w 4627205"/>
              <a:gd name="connsiteY7" fmla="*/ 154231 h 1628993"/>
              <a:gd name="connsiteX8" fmla="*/ 1970170 w 4627205"/>
              <a:gd name="connsiteY8" fmla="*/ 154231 h 1628993"/>
              <a:gd name="connsiteX9" fmla="*/ 1970170 w 4627205"/>
              <a:gd name="connsiteY9" fmla="*/ 216468 h 1628993"/>
              <a:gd name="connsiteX10" fmla="*/ 2051348 w 4627205"/>
              <a:gd name="connsiteY10" fmla="*/ 216468 h 1628993"/>
              <a:gd name="connsiteX11" fmla="*/ 2051348 w 4627205"/>
              <a:gd name="connsiteY11" fmla="*/ 278705 h 1628993"/>
              <a:gd name="connsiteX12" fmla="*/ 2308417 w 4627205"/>
              <a:gd name="connsiteY12" fmla="*/ 278705 h 1628993"/>
              <a:gd name="connsiteX13" fmla="*/ 2308417 w 4627205"/>
              <a:gd name="connsiteY13" fmla="*/ 335531 h 1628993"/>
              <a:gd name="connsiteX14" fmla="*/ 2408536 w 4627205"/>
              <a:gd name="connsiteY14" fmla="*/ 335531 h 1628993"/>
              <a:gd name="connsiteX15" fmla="*/ 2408536 w 4627205"/>
              <a:gd name="connsiteY15" fmla="*/ 416711 h 1628993"/>
              <a:gd name="connsiteX16" fmla="*/ 2519481 w 4627205"/>
              <a:gd name="connsiteY16" fmla="*/ 416711 h 1628993"/>
              <a:gd name="connsiteX17" fmla="*/ 2519481 w 4627205"/>
              <a:gd name="connsiteY17" fmla="*/ 476240 h 1628993"/>
              <a:gd name="connsiteX18" fmla="*/ 2757607 w 4627205"/>
              <a:gd name="connsiteY18" fmla="*/ 476240 h 1628993"/>
              <a:gd name="connsiteX19" fmla="*/ 2757607 w 4627205"/>
              <a:gd name="connsiteY19" fmla="*/ 535774 h 1628993"/>
              <a:gd name="connsiteX20" fmla="*/ 3241973 w 4627205"/>
              <a:gd name="connsiteY20" fmla="*/ 535774 h 1628993"/>
              <a:gd name="connsiteX21" fmla="*/ 3241973 w 4627205"/>
              <a:gd name="connsiteY21" fmla="*/ 614247 h 1628993"/>
              <a:gd name="connsiteX22" fmla="*/ 4627430 w 4627205"/>
              <a:gd name="connsiteY22" fmla="*/ 614247 h 1628993"/>
              <a:gd name="connsiteX23" fmla="*/ 4627430 w 4627205"/>
              <a:gd name="connsiteY23" fmla="*/ 1628986 h 1628993"/>
              <a:gd name="connsiteX24" fmla="*/ 3252798 w 4627205"/>
              <a:gd name="connsiteY24" fmla="*/ 1628986 h 1628993"/>
              <a:gd name="connsiteX25" fmla="*/ 3252798 w 4627205"/>
              <a:gd name="connsiteY25" fmla="*/ 1542406 h 1628993"/>
              <a:gd name="connsiteX26" fmla="*/ 2773843 w 4627205"/>
              <a:gd name="connsiteY26" fmla="*/ 1542406 h 1628993"/>
              <a:gd name="connsiteX27" fmla="*/ 2773843 w 4627205"/>
              <a:gd name="connsiteY27" fmla="*/ 1450390 h 1628993"/>
              <a:gd name="connsiteX28" fmla="*/ 2530307 w 4627205"/>
              <a:gd name="connsiteY28" fmla="*/ 1450390 h 1628993"/>
              <a:gd name="connsiteX29" fmla="*/ 2530307 w 4627205"/>
              <a:gd name="connsiteY29" fmla="*/ 1350274 h 1628993"/>
              <a:gd name="connsiteX30" fmla="*/ 2413947 w 4627205"/>
              <a:gd name="connsiteY30" fmla="*/ 1350274 h 1628993"/>
              <a:gd name="connsiteX31" fmla="*/ 2413947 w 4627205"/>
              <a:gd name="connsiteY31" fmla="*/ 1252858 h 1628993"/>
              <a:gd name="connsiteX32" fmla="*/ 2324653 w 4627205"/>
              <a:gd name="connsiteY32" fmla="*/ 1252858 h 1628993"/>
              <a:gd name="connsiteX33" fmla="*/ 2324653 w 4627205"/>
              <a:gd name="connsiteY33" fmla="*/ 1166278 h 1628993"/>
              <a:gd name="connsiteX34" fmla="*/ 2048644 w 4627205"/>
              <a:gd name="connsiteY34" fmla="*/ 1166278 h 1628993"/>
              <a:gd name="connsiteX35" fmla="*/ 2048644 w 4627205"/>
              <a:gd name="connsiteY35" fmla="*/ 1060726 h 1628993"/>
              <a:gd name="connsiteX36" fmla="*/ 1986405 w 4627205"/>
              <a:gd name="connsiteY36" fmla="*/ 1060726 h 1628993"/>
              <a:gd name="connsiteX37" fmla="*/ 1986405 w 4627205"/>
              <a:gd name="connsiteY37" fmla="*/ 966021 h 1628993"/>
              <a:gd name="connsiteX38" fmla="*/ 1894402 w 4627205"/>
              <a:gd name="connsiteY38" fmla="*/ 966021 h 1628993"/>
              <a:gd name="connsiteX39" fmla="*/ 1894402 w 4627205"/>
              <a:gd name="connsiteY39" fmla="*/ 863194 h 1628993"/>
              <a:gd name="connsiteX40" fmla="*/ 1480389 w 4627205"/>
              <a:gd name="connsiteY40" fmla="*/ 863194 h 1628993"/>
              <a:gd name="connsiteX41" fmla="*/ 1480389 w 4627205"/>
              <a:gd name="connsiteY41" fmla="*/ 738720 h 1628993"/>
              <a:gd name="connsiteX42" fmla="*/ 1423564 w 4627205"/>
              <a:gd name="connsiteY42" fmla="*/ 738720 h 1628993"/>
              <a:gd name="connsiteX43" fmla="*/ 1423564 w 4627205"/>
              <a:gd name="connsiteY43" fmla="*/ 646719 h 1628993"/>
              <a:gd name="connsiteX44" fmla="*/ 906723 w 4627205"/>
              <a:gd name="connsiteY44" fmla="*/ 646719 h 1628993"/>
              <a:gd name="connsiteX45" fmla="*/ 906723 w 4627205"/>
              <a:gd name="connsiteY45" fmla="*/ 524949 h 1628993"/>
              <a:gd name="connsiteX46" fmla="*/ 549535 w 4627205"/>
              <a:gd name="connsiteY46" fmla="*/ 524949 h 1628993"/>
              <a:gd name="connsiteX47" fmla="*/ 549535 w 4627205"/>
              <a:gd name="connsiteY47" fmla="*/ 386942 h 1628993"/>
              <a:gd name="connsiteX48" fmla="*/ 116580 w 4627205"/>
              <a:gd name="connsiteY48" fmla="*/ 386942 h 1628993"/>
              <a:gd name="connsiteX49" fmla="*/ 116580 w 4627205"/>
              <a:gd name="connsiteY49" fmla="*/ 221879 h 1628993"/>
              <a:gd name="connsiteX50" fmla="*/ 225 w 4627205"/>
              <a:gd name="connsiteY50" fmla="*/ 221879 h 1628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627205" h="1628993">
                <a:moveTo>
                  <a:pt x="225" y="-7"/>
                </a:moveTo>
                <a:lnTo>
                  <a:pt x="1410034" y="-7"/>
                </a:lnTo>
                <a:lnTo>
                  <a:pt x="1418152" y="-7"/>
                </a:lnTo>
                <a:lnTo>
                  <a:pt x="1418152" y="51404"/>
                </a:lnTo>
                <a:lnTo>
                  <a:pt x="1472272" y="51404"/>
                </a:lnTo>
                <a:lnTo>
                  <a:pt x="1472272" y="100112"/>
                </a:lnTo>
                <a:lnTo>
                  <a:pt x="1888991" y="100112"/>
                </a:lnTo>
                <a:lnTo>
                  <a:pt x="1888991" y="154231"/>
                </a:lnTo>
                <a:lnTo>
                  <a:pt x="1970170" y="154231"/>
                </a:lnTo>
                <a:lnTo>
                  <a:pt x="1970170" y="216468"/>
                </a:lnTo>
                <a:lnTo>
                  <a:pt x="2051348" y="216468"/>
                </a:lnTo>
                <a:lnTo>
                  <a:pt x="2051348" y="278705"/>
                </a:lnTo>
                <a:lnTo>
                  <a:pt x="2308417" y="278705"/>
                </a:lnTo>
                <a:lnTo>
                  <a:pt x="2308417" y="335531"/>
                </a:lnTo>
                <a:lnTo>
                  <a:pt x="2408536" y="335531"/>
                </a:lnTo>
                <a:lnTo>
                  <a:pt x="2408536" y="416711"/>
                </a:lnTo>
                <a:lnTo>
                  <a:pt x="2519481" y="416711"/>
                </a:lnTo>
                <a:lnTo>
                  <a:pt x="2519481" y="476240"/>
                </a:lnTo>
                <a:lnTo>
                  <a:pt x="2757607" y="476240"/>
                </a:lnTo>
                <a:lnTo>
                  <a:pt x="2757607" y="535774"/>
                </a:lnTo>
                <a:lnTo>
                  <a:pt x="3241973" y="535774"/>
                </a:lnTo>
                <a:lnTo>
                  <a:pt x="3241973" y="614247"/>
                </a:lnTo>
                <a:lnTo>
                  <a:pt x="4627430" y="614247"/>
                </a:lnTo>
                <a:lnTo>
                  <a:pt x="4627430" y="1628986"/>
                </a:lnTo>
                <a:lnTo>
                  <a:pt x="3252798" y="1628986"/>
                </a:lnTo>
                <a:lnTo>
                  <a:pt x="3252798" y="1542406"/>
                </a:lnTo>
                <a:lnTo>
                  <a:pt x="2773843" y="1542406"/>
                </a:lnTo>
                <a:lnTo>
                  <a:pt x="2773843" y="1450390"/>
                </a:lnTo>
                <a:lnTo>
                  <a:pt x="2530307" y="1450390"/>
                </a:lnTo>
                <a:lnTo>
                  <a:pt x="2530307" y="1350274"/>
                </a:lnTo>
                <a:lnTo>
                  <a:pt x="2413947" y="1350274"/>
                </a:lnTo>
                <a:lnTo>
                  <a:pt x="2413947" y="1252858"/>
                </a:lnTo>
                <a:lnTo>
                  <a:pt x="2324653" y="1252858"/>
                </a:lnTo>
                <a:lnTo>
                  <a:pt x="2324653" y="1166278"/>
                </a:lnTo>
                <a:lnTo>
                  <a:pt x="2048644" y="1166278"/>
                </a:lnTo>
                <a:lnTo>
                  <a:pt x="2048644" y="1060726"/>
                </a:lnTo>
                <a:lnTo>
                  <a:pt x="1986405" y="1060726"/>
                </a:lnTo>
                <a:lnTo>
                  <a:pt x="1986405" y="966021"/>
                </a:lnTo>
                <a:lnTo>
                  <a:pt x="1894402" y="966021"/>
                </a:lnTo>
                <a:lnTo>
                  <a:pt x="1894402" y="863194"/>
                </a:lnTo>
                <a:lnTo>
                  <a:pt x="1480389" y="863194"/>
                </a:lnTo>
                <a:lnTo>
                  <a:pt x="1480389" y="738720"/>
                </a:lnTo>
                <a:lnTo>
                  <a:pt x="1423564" y="738720"/>
                </a:lnTo>
                <a:lnTo>
                  <a:pt x="1423564" y="646719"/>
                </a:lnTo>
                <a:lnTo>
                  <a:pt x="906723" y="646719"/>
                </a:lnTo>
                <a:lnTo>
                  <a:pt x="906723" y="524949"/>
                </a:lnTo>
                <a:lnTo>
                  <a:pt x="549535" y="524949"/>
                </a:lnTo>
                <a:lnTo>
                  <a:pt x="549535" y="386942"/>
                </a:lnTo>
                <a:lnTo>
                  <a:pt x="116580" y="386942"/>
                </a:lnTo>
                <a:lnTo>
                  <a:pt x="116580" y="221879"/>
                </a:lnTo>
                <a:lnTo>
                  <a:pt x="225" y="221879"/>
                </a:lnTo>
                <a:close/>
              </a:path>
            </a:pathLst>
          </a:custGeom>
          <a:solidFill>
            <a:schemeClr val="accent5">
              <a:alpha val="25000"/>
            </a:schemeClr>
          </a:solidFill>
          <a:ln w="9524" cap="flat">
            <a:noFill/>
            <a:prstDash val="solid"/>
            <a:miter/>
          </a:ln>
        </p:spPr>
        <p:txBody>
          <a:bodyPr rtlCol="0" anchor="ctr"/>
          <a:lstStyle/>
          <a:p>
            <a:endParaRPr lang="en-GB"/>
          </a:p>
        </p:txBody>
      </p:sp>
      <p:sp>
        <p:nvSpPr>
          <p:cNvPr id="71" name="Freeform 21">
            <a:extLst>
              <a:ext uri="{FF2B5EF4-FFF2-40B4-BE49-F238E27FC236}">
                <a16:creationId xmlns:a16="http://schemas.microsoft.com/office/drawing/2014/main" id="{FD6C6FDA-5068-45DE-B3AE-81FC92601DBE}"/>
              </a:ext>
            </a:extLst>
          </p:cNvPr>
          <p:cNvSpPr>
            <a:spLocks/>
          </p:cNvSpPr>
          <p:nvPr/>
        </p:nvSpPr>
        <p:spPr bwMode="auto">
          <a:xfrm>
            <a:off x="7401185" y="2126566"/>
            <a:ext cx="4284000" cy="307991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2" name="TextBox 71">
            <a:extLst>
              <a:ext uri="{FF2B5EF4-FFF2-40B4-BE49-F238E27FC236}">
                <a16:creationId xmlns:a16="http://schemas.microsoft.com/office/drawing/2014/main" id="{3942199D-F1CC-4B43-A8F0-82EE88278104}"/>
              </a:ext>
            </a:extLst>
          </p:cNvPr>
          <p:cNvSpPr txBox="1"/>
          <p:nvPr/>
        </p:nvSpPr>
        <p:spPr>
          <a:xfrm>
            <a:off x="8846945" y="5522175"/>
            <a:ext cx="1428596" cy="338554"/>
          </a:xfrm>
          <a:prstGeom prst="rect">
            <a:avLst/>
          </a:prstGeom>
          <a:noFill/>
        </p:spPr>
        <p:txBody>
          <a:bodyPr wrap="none" rtlCol="0">
            <a:spAutoFit/>
          </a:bodyPr>
          <a:lstStyle/>
          <a:p>
            <a:pPr algn="ctr" fontAlgn="base">
              <a:spcBef>
                <a:spcPct val="0"/>
              </a:spcBef>
              <a:spcAft>
                <a:spcPct val="0"/>
              </a:spcAft>
            </a:pPr>
            <a:r>
              <a:rPr lang="ja-JP" sz="1600">
                <a:solidFill>
                  <a:srgbClr val="363636"/>
                </a:solidFill>
                <a:cs typeface="Arial" panose="020B0604020202020204" pitchFamily="34" charset="0"/>
              </a:rPr>
              <a:t>経過期間、月</a:t>
            </a:r>
          </a:p>
        </p:txBody>
      </p:sp>
      <p:sp>
        <p:nvSpPr>
          <p:cNvPr id="73" name="Line 21">
            <a:extLst>
              <a:ext uri="{FF2B5EF4-FFF2-40B4-BE49-F238E27FC236}">
                <a16:creationId xmlns:a16="http://schemas.microsoft.com/office/drawing/2014/main" id="{BA26EA9D-30FC-42E3-BD2B-FA33D29AAC88}"/>
              </a:ext>
            </a:extLst>
          </p:cNvPr>
          <p:cNvSpPr>
            <a:spLocks noChangeShapeType="1"/>
          </p:cNvSpPr>
          <p:nvPr/>
        </p:nvSpPr>
        <p:spPr bwMode="auto">
          <a:xfrm>
            <a:off x="11692552"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74" name="TextBox 73">
            <a:extLst>
              <a:ext uri="{FF2B5EF4-FFF2-40B4-BE49-F238E27FC236}">
                <a16:creationId xmlns:a16="http://schemas.microsoft.com/office/drawing/2014/main" id="{6995E037-E4D0-44A7-AEB5-DB5AD6D8DC6D}"/>
              </a:ext>
            </a:extLst>
          </p:cNvPr>
          <p:cNvSpPr txBox="1"/>
          <p:nvPr/>
        </p:nvSpPr>
        <p:spPr>
          <a:xfrm>
            <a:off x="11535284" y="5278482"/>
            <a:ext cx="30033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50</a:t>
            </a:r>
          </a:p>
        </p:txBody>
      </p:sp>
      <p:sp>
        <p:nvSpPr>
          <p:cNvPr id="75" name="Line 21">
            <a:extLst>
              <a:ext uri="{FF2B5EF4-FFF2-40B4-BE49-F238E27FC236}">
                <a16:creationId xmlns:a16="http://schemas.microsoft.com/office/drawing/2014/main" id="{9F2122A3-3671-4B00-BFEE-4F08A5C12140}"/>
              </a:ext>
            </a:extLst>
          </p:cNvPr>
          <p:cNvSpPr>
            <a:spLocks noChangeShapeType="1"/>
          </p:cNvSpPr>
          <p:nvPr/>
        </p:nvSpPr>
        <p:spPr bwMode="auto">
          <a:xfrm>
            <a:off x="10835114"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76" name="TextBox 75">
            <a:extLst>
              <a:ext uri="{FF2B5EF4-FFF2-40B4-BE49-F238E27FC236}">
                <a16:creationId xmlns:a16="http://schemas.microsoft.com/office/drawing/2014/main" id="{AB3793CD-B514-4A93-8D3B-AEE82EC748B3}"/>
              </a:ext>
            </a:extLst>
          </p:cNvPr>
          <p:cNvSpPr txBox="1"/>
          <p:nvPr/>
        </p:nvSpPr>
        <p:spPr>
          <a:xfrm>
            <a:off x="10677846" y="5278482"/>
            <a:ext cx="30033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40</a:t>
            </a:r>
          </a:p>
        </p:txBody>
      </p:sp>
      <p:sp>
        <p:nvSpPr>
          <p:cNvPr id="77" name="Line 21">
            <a:extLst>
              <a:ext uri="{FF2B5EF4-FFF2-40B4-BE49-F238E27FC236}">
                <a16:creationId xmlns:a16="http://schemas.microsoft.com/office/drawing/2014/main" id="{A0C7EB4C-A4A7-4B02-85A9-6123DB684C4C}"/>
              </a:ext>
            </a:extLst>
          </p:cNvPr>
          <p:cNvSpPr>
            <a:spLocks noChangeShapeType="1"/>
          </p:cNvSpPr>
          <p:nvPr/>
        </p:nvSpPr>
        <p:spPr bwMode="auto">
          <a:xfrm>
            <a:off x="9977677"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78" name="TextBox 77">
            <a:extLst>
              <a:ext uri="{FF2B5EF4-FFF2-40B4-BE49-F238E27FC236}">
                <a16:creationId xmlns:a16="http://schemas.microsoft.com/office/drawing/2014/main" id="{D2624AD3-2A47-4BF4-9E02-F615D475B2E2}"/>
              </a:ext>
            </a:extLst>
          </p:cNvPr>
          <p:cNvSpPr txBox="1"/>
          <p:nvPr/>
        </p:nvSpPr>
        <p:spPr>
          <a:xfrm>
            <a:off x="9820409" y="5278482"/>
            <a:ext cx="30033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30</a:t>
            </a:r>
          </a:p>
        </p:txBody>
      </p:sp>
      <p:sp>
        <p:nvSpPr>
          <p:cNvPr id="79" name="Line 21">
            <a:extLst>
              <a:ext uri="{FF2B5EF4-FFF2-40B4-BE49-F238E27FC236}">
                <a16:creationId xmlns:a16="http://schemas.microsoft.com/office/drawing/2014/main" id="{2B7EB89C-A562-40B6-B937-E175E1C60C71}"/>
              </a:ext>
            </a:extLst>
          </p:cNvPr>
          <p:cNvSpPr>
            <a:spLocks noChangeShapeType="1"/>
          </p:cNvSpPr>
          <p:nvPr/>
        </p:nvSpPr>
        <p:spPr bwMode="auto">
          <a:xfrm>
            <a:off x="9120240"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80" name="TextBox 79">
            <a:extLst>
              <a:ext uri="{FF2B5EF4-FFF2-40B4-BE49-F238E27FC236}">
                <a16:creationId xmlns:a16="http://schemas.microsoft.com/office/drawing/2014/main" id="{67E3D8ED-A144-4144-AA66-529C63F096D7}"/>
              </a:ext>
            </a:extLst>
          </p:cNvPr>
          <p:cNvSpPr txBox="1"/>
          <p:nvPr/>
        </p:nvSpPr>
        <p:spPr>
          <a:xfrm>
            <a:off x="8962972" y="5278482"/>
            <a:ext cx="30033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20</a:t>
            </a:r>
          </a:p>
        </p:txBody>
      </p:sp>
      <p:sp>
        <p:nvSpPr>
          <p:cNvPr id="81" name="Line 21">
            <a:extLst>
              <a:ext uri="{FF2B5EF4-FFF2-40B4-BE49-F238E27FC236}">
                <a16:creationId xmlns:a16="http://schemas.microsoft.com/office/drawing/2014/main" id="{84A0EDF3-E90C-412E-AE1E-0B35B6F584A7}"/>
              </a:ext>
            </a:extLst>
          </p:cNvPr>
          <p:cNvSpPr>
            <a:spLocks noChangeShapeType="1"/>
          </p:cNvSpPr>
          <p:nvPr/>
        </p:nvSpPr>
        <p:spPr bwMode="auto">
          <a:xfrm>
            <a:off x="8262802"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82" name="TextBox 81">
            <a:extLst>
              <a:ext uri="{FF2B5EF4-FFF2-40B4-BE49-F238E27FC236}">
                <a16:creationId xmlns:a16="http://schemas.microsoft.com/office/drawing/2014/main" id="{9D222A60-FCC1-4006-A510-CCE4E86943FE}"/>
              </a:ext>
            </a:extLst>
          </p:cNvPr>
          <p:cNvSpPr txBox="1"/>
          <p:nvPr/>
        </p:nvSpPr>
        <p:spPr>
          <a:xfrm>
            <a:off x="8105534" y="5278482"/>
            <a:ext cx="30033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10</a:t>
            </a:r>
          </a:p>
        </p:txBody>
      </p:sp>
      <p:sp>
        <p:nvSpPr>
          <p:cNvPr id="83" name="Line 21">
            <a:extLst>
              <a:ext uri="{FF2B5EF4-FFF2-40B4-BE49-F238E27FC236}">
                <a16:creationId xmlns:a16="http://schemas.microsoft.com/office/drawing/2014/main" id="{FC23E15B-03F6-41D0-8716-F1DDDC201A03}"/>
              </a:ext>
            </a:extLst>
          </p:cNvPr>
          <p:cNvSpPr>
            <a:spLocks noChangeShapeType="1"/>
          </p:cNvSpPr>
          <p:nvPr/>
        </p:nvSpPr>
        <p:spPr bwMode="auto">
          <a:xfrm>
            <a:off x="7405365" y="520648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84" name="TextBox 83">
            <a:extLst>
              <a:ext uri="{FF2B5EF4-FFF2-40B4-BE49-F238E27FC236}">
                <a16:creationId xmlns:a16="http://schemas.microsoft.com/office/drawing/2014/main" id="{BC8018E1-BA14-44DA-BC5D-DBA31F7A9B4F}"/>
              </a:ext>
            </a:extLst>
          </p:cNvPr>
          <p:cNvSpPr txBox="1"/>
          <p:nvPr/>
        </p:nvSpPr>
        <p:spPr>
          <a:xfrm>
            <a:off x="7305005" y="5278482"/>
            <a:ext cx="186515"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0</a:t>
            </a:r>
          </a:p>
        </p:txBody>
      </p:sp>
      <p:sp>
        <p:nvSpPr>
          <p:cNvPr id="85" name="Line 7">
            <a:extLst>
              <a:ext uri="{FF2B5EF4-FFF2-40B4-BE49-F238E27FC236}">
                <a16:creationId xmlns:a16="http://schemas.microsoft.com/office/drawing/2014/main" id="{3150BB9C-20F3-4506-B08F-35FDC8BA3FD6}"/>
              </a:ext>
            </a:extLst>
          </p:cNvPr>
          <p:cNvSpPr>
            <a:spLocks noChangeShapeType="1"/>
          </p:cNvSpPr>
          <p:nvPr/>
        </p:nvSpPr>
        <p:spPr bwMode="auto">
          <a:xfrm>
            <a:off x="7320394" y="213133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86" name="Line 8">
            <a:extLst>
              <a:ext uri="{FF2B5EF4-FFF2-40B4-BE49-F238E27FC236}">
                <a16:creationId xmlns:a16="http://schemas.microsoft.com/office/drawing/2014/main" id="{0CEA8C76-9A05-43AA-B062-4808338B9D4B}"/>
              </a:ext>
            </a:extLst>
          </p:cNvPr>
          <p:cNvSpPr>
            <a:spLocks noChangeShapeType="1"/>
          </p:cNvSpPr>
          <p:nvPr/>
        </p:nvSpPr>
        <p:spPr bwMode="auto">
          <a:xfrm>
            <a:off x="7320394" y="288983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87" name="Line 9">
            <a:extLst>
              <a:ext uri="{FF2B5EF4-FFF2-40B4-BE49-F238E27FC236}">
                <a16:creationId xmlns:a16="http://schemas.microsoft.com/office/drawing/2014/main" id="{C1085E22-5D56-4379-8193-97E3D7A38F7B}"/>
              </a:ext>
            </a:extLst>
          </p:cNvPr>
          <p:cNvSpPr>
            <a:spLocks noChangeShapeType="1"/>
          </p:cNvSpPr>
          <p:nvPr/>
        </p:nvSpPr>
        <p:spPr bwMode="auto">
          <a:xfrm>
            <a:off x="7320394" y="367283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88" name="Line 10">
            <a:extLst>
              <a:ext uri="{FF2B5EF4-FFF2-40B4-BE49-F238E27FC236}">
                <a16:creationId xmlns:a16="http://schemas.microsoft.com/office/drawing/2014/main" id="{B29DD43B-B589-4EA3-9D82-4853302C2033}"/>
              </a:ext>
            </a:extLst>
          </p:cNvPr>
          <p:cNvSpPr>
            <a:spLocks noChangeShapeType="1"/>
          </p:cNvSpPr>
          <p:nvPr/>
        </p:nvSpPr>
        <p:spPr bwMode="auto">
          <a:xfrm>
            <a:off x="7320394" y="443950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89" name="Line 11">
            <a:extLst>
              <a:ext uri="{FF2B5EF4-FFF2-40B4-BE49-F238E27FC236}">
                <a16:creationId xmlns:a16="http://schemas.microsoft.com/office/drawing/2014/main" id="{4DC6B1B4-39B3-4248-AEFC-3EB278F0CE8F}"/>
              </a:ext>
            </a:extLst>
          </p:cNvPr>
          <p:cNvSpPr>
            <a:spLocks noChangeShapeType="1"/>
          </p:cNvSpPr>
          <p:nvPr/>
        </p:nvSpPr>
        <p:spPr bwMode="auto">
          <a:xfrm>
            <a:off x="7320394" y="521433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90" name="TextBox 89">
            <a:extLst>
              <a:ext uri="{FF2B5EF4-FFF2-40B4-BE49-F238E27FC236}">
                <a16:creationId xmlns:a16="http://schemas.microsoft.com/office/drawing/2014/main" id="{D1965BF1-24E5-4591-B3DA-006C7809DA9E}"/>
              </a:ext>
            </a:extLst>
          </p:cNvPr>
          <p:cNvSpPr txBox="1"/>
          <p:nvPr/>
        </p:nvSpPr>
        <p:spPr>
          <a:xfrm rot="16200000">
            <a:off x="5815190" y="3518690"/>
            <a:ext cx="1529586" cy="338554"/>
          </a:xfrm>
          <a:prstGeom prst="rect">
            <a:avLst/>
          </a:prstGeom>
          <a:noFill/>
        </p:spPr>
        <p:txBody>
          <a:bodyPr wrap="none" rtlCol="0">
            <a:spAutoFit/>
          </a:bodyPr>
          <a:lstStyle/>
          <a:p>
            <a:pPr algn="ctr" fontAlgn="base">
              <a:spcBef>
                <a:spcPct val="0"/>
              </a:spcBef>
              <a:spcAft>
                <a:spcPct val="0"/>
              </a:spcAft>
            </a:pPr>
            <a:r>
              <a:rPr lang="ja-JP" sz="1600">
                <a:solidFill>
                  <a:srgbClr val="363636"/>
                </a:solidFill>
                <a:cs typeface="Arial" panose="020B0604020202020204" pitchFamily="34" charset="0"/>
              </a:rPr>
              <a:t>OSの可能性</a:t>
            </a:r>
          </a:p>
        </p:txBody>
      </p:sp>
      <p:sp>
        <p:nvSpPr>
          <p:cNvPr id="91" name="TextBox 90">
            <a:extLst>
              <a:ext uri="{FF2B5EF4-FFF2-40B4-BE49-F238E27FC236}">
                <a16:creationId xmlns:a16="http://schemas.microsoft.com/office/drawing/2014/main" id="{89751540-A966-4333-954F-3E132A6C6114}"/>
              </a:ext>
            </a:extLst>
          </p:cNvPr>
          <p:cNvSpPr txBox="1"/>
          <p:nvPr/>
        </p:nvSpPr>
        <p:spPr>
          <a:xfrm>
            <a:off x="6749260" y="1960787"/>
            <a:ext cx="583814" cy="338554"/>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1.00</a:t>
            </a:r>
          </a:p>
        </p:txBody>
      </p:sp>
      <p:sp>
        <p:nvSpPr>
          <p:cNvPr id="92" name="TextBox 91">
            <a:extLst>
              <a:ext uri="{FF2B5EF4-FFF2-40B4-BE49-F238E27FC236}">
                <a16:creationId xmlns:a16="http://schemas.microsoft.com/office/drawing/2014/main" id="{A3B7CE57-0E1D-452F-B068-C425BD8453B7}"/>
              </a:ext>
            </a:extLst>
          </p:cNvPr>
          <p:cNvSpPr txBox="1"/>
          <p:nvPr/>
        </p:nvSpPr>
        <p:spPr>
          <a:xfrm>
            <a:off x="6749260" y="2718929"/>
            <a:ext cx="583814" cy="338554"/>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0.75</a:t>
            </a:r>
          </a:p>
        </p:txBody>
      </p:sp>
      <p:sp>
        <p:nvSpPr>
          <p:cNvPr id="93" name="TextBox 92">
            <a:extLst>
              <a:ext uri="{FF2B5EF4-FFF2-40B4-BE49-F238E27FC236}">
                <a16:creationId xmlns:a16="http://schemas.microsoft.com/office/drawing/2014/main" id="{0FE7EEF9-F17F-46B9-AE16-B1D1D7339D5C}"/>
              </a:ext>
            </a:extLst>
          </p:cNvPr>
          <p:cNvSpPr txBox="1"/>
          <p:nvPr/>
        </p:nvSpPr>
        <p:spPr>
          <a:xfrm>
            <a:off x="6749260" y="3501590"/>
            <a:ext cx="583814" cy="338554"/>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0.50</a:t>
            </a:r>
          </a:p>
        </p:txBody>
      </p:sp>
      <p:sp>
        <p:nvSpPr>
          <p:cNvPr id="94" name="TextBox 93">
            <a:extLst>
              <a:ext uri="{FF2B5EF4-FFF2-40B4-BE49-F238E27FC236}">
                <a16:creationId xmlns:a16="http://schemas.microsoft.com/office/drawing/2014/main" id="{B42CC821-D7A8-434A-9236-BEAF686B1A3E}"/>
              </a:ext>
            </a:extLst>
          </p:cNvPr>
          <p:cNvSpPr txBox="1"/>
          <p:nvPr/>
        </p:nvSpPr>
        <p:spPr>
          <a:xfrm>
            <a:off x="6749260" y="4267902"/>
            <a:ext cx="583814" cy="338554"/>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0.25</a:t>
            </a:r>
          </a:p>
        </p:txBody>
      </p:sp>
      <p:sp>
        <p:nvSpPr>
          <p:cNvPr id="95" name="TextBox 94">
            <a:extLst>
              <a:ext uri="{FF2B5EF4-FFF2-40B4-BE49-F238E27FC236}">
                <a16:creationId xmlns:a16="http://schemas.microsoft.com/office/drawing/2014/main" id="{DC7579D5-BD50-4E59-9D55-5CD8C24C22E3}"/>
              </a:ext>
            </a:extLst>
          </p:cNvPr>
          <p:cNvSpPr txBox="1"/>
          <p:nvPr/>
        </p:nvSpPr>
        <p:spPr>
          <a:xfrm>
            <a:off x="7034602" y="5042385"/>
            <a:ext cx="298480" cy="338555"/>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a:t>
            </a:r>
          </a:p>
        </p:txBody>
      </p:sp>
      <p:sp>
        <p:nvSpPr>
          <p:cNvPr id="96" name="TextBox 95">
            <a:extLst>
              <a:ext uri="{FF2B5EF4-FFF2-40B4-BE49-F238E27FC236}">
                <a16:creationId xmlns:a16="http://schemas.microsoft.com/office/drawing/2014/main" id="{3A5BA764-B7FB-4BA1-A038-2BFCF0941D59}"/>
              </a:ext>
            </a:extLst>
          </p:cNvPr>
          <p:cNvSpPr txBox="1"/>
          <p:nvPr/>
        </p:nvSpPr>
        <p:spPr>
          <a:xfrm>
            <a:off x="8685422" y="1563666"/>
            <a:ext cx="1715534" cy="338554"/>
          </a:xfrm>
          <a:prstGeom prst="rect">
            <a:avLst/>
          </a:prstGeom>
          <a:noFill/>
        </p:spPr>
        <p:txBody>
          <a:bodyPr wrap="none" rtlCol="0">
            <a:spAutoFit/>
          </a:bodyPr>
          <a:lstStyle/>
          <a:p>
            <a:pPr algn="ctr"/>
            <a:r>
              <a:rPr lang="ja-JP" sz="1600" b="1">
                <a:solidFill>
                  <a:srgbClr val="363636"/>
                </a:solidFill>
              </a:rPr>
              <a:t>全体的生存</a:t>
            </a:r>
          </a:p>
        </p:txBody>
      </p:sp>
      <p:sp>
        <p:nvSpPr>
          <p:cNvPr id="97" name="TextBox 96">
            <a:extLst>
              <a:ext uri="{FF2B5EF4-FFF2-40B4-BE49-F238E27FC236}">
                <a16:creationId xmlns:a16="http://schemas.microsoft.com/office/drawing/2014/main" id="{01649F1F-C69E-456B-81EA-F715D7C9ADBD}"/>
              </a:ext>
            </a:extLst>
          </p:cNvPr>
          <p:cNvSpPr txBox="1"/>
          <p:nvPr/>
        </p:nvSpPr>
        <p:spPr>
          <a:xfrm>
            <a:off x="6286841" y="5790470"/>
            <a:ext cx="1109599" cy="338554"/>
          </a:xfrm>
          <a:prstGeom prst="rect">
            <a:avLst/>
          </a:prstGeom>
          <a:noFill/>
        </p:spPr>
        <p:txBody>
          <a:bodyPr wrap="none" rtlCol="0">
            <a:spAutoFit/>
          </a:bodyPr>
          <a:lstStyle/>
          <a:p>
            <a:pPr algn="r"/>
            <a:r>
              <a:rPr lang="ja-JP" sz="1600">
                <a:solidFill>
                  <a:schemeClr val="tx1"/>
                </a:solidFill>
              </a:rPr>
              <a:t>リスク有患者数</a:t>
            </a:r>
          </a:p>
        </p:txBody>
      </p:sp>
      <p:sp>
        <p:nvSpPr>
          <p:cNvPr id="98" name="TextBox 97">
            <a:extLst>
              <a:ext uri="{FF2B5EF4-FFF2-40B4-BE49-F238E27FC236}">
                <a16:creationId xmlns:a16="http://schemas.microsoft.com/office/drawing/2014/main" id="{C19E2831-2E75-4FB5-BD20-A52F94914358}"/>
              </a:ext>
            </a:extLst>
          </p:cNvPr>
          <p:cNvSpPr txBox="1"/>
          <p:nvPr/>
        </p:nvSpPr>
        <p:spPr>
          <a:xfrm>
            <a:off x="11658437" y="6069120"/>
            <a:ext cx="186515"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0</a:t>
            </a:r>
          </a:p>
        </p:txBody>
      </p:sp>
      <p:sp>
        <p:nvSpPr>
          <p:cNvPr id="99" name="TextBox 98">
            <a:extLst>
              <a:ext uri="{FF2B5EF4-FFF2-40B4-BE49-F238E27FC236}">
                <a16:creationId xmlns:a16="http://schemas.microsoft.com/office/drawing/2014/main" id="{AB35B965-F1C6-48E2-8705-E3C4BDB78940}"/>
              </a:ext>
            </a:extLst>
          </p:cNvPr>
          <p:cNvSpPr txBox="1"/>
          <p:nvPr/>
        </p:nvSpPr>
        <p:spPr>
          <a:xfrm>
            <a:off x="10744091" y="6069120"/>
            <a:ext cx="30033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15</a:t>
            </a:r>
          </a:p>
        </p:txBody>
      </p:sp>
      <p:sp>
        <p:nvSpPr>
          <p:cNvPr id="100" name="TextBox 99">
            <a:extLst>
              <a:ext uri="{FF2B5EF4-FFF2-40B4-BE49-F238E27FC236}">
                <a16:creationId xmlns:a16="http://schemas.microsoft.com/office/drawing/2014/main" id="{59BFBD00-7905-483F-8A0F-B58F475C5FCB}"/>
              </a:ext>
            </a:extLst>
          </p:cNvPr>
          <p:cNvSpPr txBox="1"/>
          <p:nvPr/>
        </p:nvSpPr>
        <p:spPr>
          <a:xfrm>
            <a:off x="9886654" y="6069120"/>
            <a:ext cx="30033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39</a:t>
            </a:r>
          </a:p>
        </p:txBody>
      </p:sp>
      <p:sp>
        <p:nvSpPr>
          <p:cNvPr id="101" name="TextBox 100">
            <a:extLst>
              <a:ext uri="{FF2B5EF4-FFF2-40B4-BE49-F238E27FC236}">
                <a16:creationId xmlns:a16="http://schemas.microsoft.com/office/drawing/2014/main" id="{942F4672-58C0-4E7F-AE79-3FC42CA48CC3}"/>
              </a:ext>
            </a:extLst>
          </p:cNvPr>
          <p:cNvSpPr txBox="1"/>
          <p:nvPr/>
        </p:nvSpPr>
        <p:spPr>
          <a:xfrm>
            <a:off x="9029217" y="6069120"/>
            <a:ext cx="30033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43</a:t>
            </a:r>
          </a:p>
        </p:txBody>
      </p:sp>
      <p:sp>
        <p:nvSpPr>
          <p:cNvPr id="102" name="TextBox 101">
            <a:extLst>
              <a:ext uri="{FF2B5EF4-FFF2-40B4-BE49-F238E27FC236}">
                <a16:creationId xmlns:a16="http://schemas.microsoft.com/office/drawing/2014/main" id="{A3AEFBD6-0EAD-45B9-96A4-B75C3174E80A}"/>
              </a:ext>
            </a:extLst>
          </p:cNvPr>
          <p:cNvSpPr txBox="1"/>
          <p:nvPr/>
        </p:nvSpPr>
        <p:spPr>
          <a:xfrm>
            <a:off x="8171779" y="6069120"/>
            <a:ext cx="30033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45</a:t>
            </a:r>
          </a:p>
        </p:txBody>
      </p:sp>
      <p:sp>
        <p:nvSpPr>
          <p:cNvPr id="103" name="Freeform: Shape 44">
            <a:extLst>
              <a:ext uri="{FF2B5EF4-FFF2-40B4-BE49-F238E27FC236}">
                <a16:creationId xmlns:a16="http://schemas.microsoft.com/office/drawing/2014/main" id="{A96E734F-A106-4B40-BED6-BC41175F7714}"/>
              </a:ext>
            </a:extLst>
          </p:cNvPr>
          <p:cNvSpPr/>
          <p:nvPr/>
        </p:nvSpPr>
        <p:spPr>
          <a:xfrm>
            <a:off x="7406629" y="2131339"/>
            <a:ext cx="4071912" cy="691680"/>
          </a:xfrm>
          <a:custGeom>
            <a:avLst/>
            <a:gdLst>
              <a:gd name="connsiteX0" fmla="*/ 4923734 w 4923651"/>
              <a:gd name="connsiteY0" fmla="*/ 816078 h 816091"/>
              <a:gd name="connsiteX1" fmla="*/ 3809533 w 4923651"/>
              <a:gd name="connsiteY1" fmla="*/ 807042 h 816091"/>
              <a:gd name="connsiteX2" fmla="*/ 3802656 w 4923651"/>
              <a:gd name="connsiteY2" fmla="*/ 806985 h 816091"/>
              <a:gd name="connsiteX3" fmla="*/ 3803592 w 4923651"/>
              <a:gd name="connsiteY3" fmla="*/ 693023 h 816091"/>
              <a:gd name="connsiteX4" fmla="*/ 3748477 w 4923651"/>
              <a:gd name="connsiteY4" fmla="*/ 692576 h 816091"/>
              <a:gd name="connsiteX5" fmla="*/ 3749413 w 4923651"/>
              <a:gd name="connsiteY5" fmla="*/ 574262 h 816091"/>
              <a:gd name="connsiteX6" fmla="*/ 2755056 w 4923651"/>
              <a:gd name="connsiteY6" fmla="*/ 566198 h 816091"/>
              <a:gd name="connsiteX7" fmla="*/ 2755560 w 4923651"/>
              <a:gd name="connsiteY7" fmla="*/ 503133 h 816091"/>
              <a:gd name="connsiteX8" fmla="*/ 2718768 w 4923651"/>
              <a:gd name="connsiteY8" fmla="*/ 502835 h 816091"/>
              <a:gd name="connsiteX9" fmla="*/ 2719524 w 4923651"/>
              <a:gd name="connsiteY9" fmla="*/ 410073 h 816091"/>
              <a:gd name="connsiteX10" fmla="*/ 2646516 w 4923651"/>
              <a:gd name="connsiteY10" fmla="*/ 409483 h 816091"/>
              <a:gd name="connsiteX11" fmla="*/ 2647128 w 4923651"/>
              <a:gd name="connsiteY11" fmla="*/ 335985 h 816091"/>
              <a:gd name="connsiteX12" fmla="*/ 2429652 w 4923651"/>
              <a:gd name="connsiteY12" fmla="*/ 334221 h 816091"/>
              <a:gd name="connsiteX13" fmla="*/ 2430228 w 4923651"/>
              <a:gd name="connsiteY13" fmla="*/ 261008 h 816091"/>
              <a:gd name="connsiteX14" fmla="*/ 1803287 w 4923651"/>
              <a:gd name="connsiteY14" fmla="*/ 255925 h 816091"/>
              <a:gd name="connsiteX15" fmla="*/ 1804007 w 4923651"/>
              <a:gd name="connsiteY15" fmla="*/ 169348 h 816091"/>
              <a:gd name="connsiteX16" fmla="*/ 1351703 w 4923651"/>
              <a:gd name="connsiteY16" fmla="*/ 165680 h 816091"/>
              <a:gd name="connsiteX17" fmla="*/ 1352243 w 4923651"/>
              <a:gd name="connsiteY17" fmla="*/ 97733 h 816091"/>
              <a:gd name="connsiteX18" fmla="*/ 818507 w 4923651"/>
              <a:gd name="connsiteY18" fmla="*/ 93406 h 816091"/>
              <a:gd name="connsiteX19" fmla="*/ 819191 w 4923651"/>
              <a:gd name="connsiteY19" fmla="*/ 9566 h 816091"/>
              <a:gd name="connsiteX20" fmla="*/ 82 w 4923651"/>
              <a:gd name="connsiteY20" fmla="*/ -14 h 816091"/>
              <a:gd name="connsiteX21" fmla="*/ 2998 w 4923651"/>
              <a:gd name="connsiteY21" fmla="*/ 22 h 81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923651" h="816091">
                <a:moveTo>
                  <a:pt x="4923734" y="816078"/>
                </a:moveTo>
                <a:lnTo>
                  <a:pt x="3809533" y="807042"/>
                </a:lnTo>
                <a:lnTo>
                  <a:pt x="3802656" y="806985"/>
                </a:lnTo>
                <a:lnTo>
                  <a:pt x="3803592" y="693023"/>
                </a:lnTo>
                <a:lnTo>
                  <a:pt x="3748477" y="692576"/>
                </a:lnTo>
                <a:lnTo>
                  <a:pt x="3749413" y="574262"/>
                </a:lnTo>
                <a:lnTo>
                  <a:pt x="2755056" y="566198"/>
                </a:lnTo>
                <a:lnTo>
                  <a:pt x="2755560" y="503133"/>
                </a:lnTo>
                <a:lnTo>
                  <a:pt x="2718768" y="502835"/>
                </a:lnTo>
                <a:lnTo>
                  <a:pt x="2719524" y="410073"/>
                </a:lnTo>
                <a:lnTo>
                  <a:pt x="2646516" y="409483"/>
                </a:lnTo>
                <a:lnTo>
                  <a:pt x="2647128" y="335985"/>
                </a:lnTo>
                <a:lnTo>
                  <a:pt x="2429652" y="334221"/>
                </a:lnTo>
                <a:lnTo>
                  <a:pt x="2430228" y="261008"/>
                </a:lnTo>
                <a:lnTo>
                  <a:pt x="1803287" y="255925"/>
                </a:lnTo>
                <a:lnTo>
                  <a:pt x="1804007" y="169348"/>
                </a:lnTo>
                <a:lnTo>
                  <a:pt x="1351703" y="165680"/>
                </a:lnTo>
                <a:lnTo>
                  <a:pt x="1352243" y="97733"/>
                </a:lnTo>
                <a:lnTo>
                  <a:pt x="818507" y="93406"/>
                </a:lnTo>
                <a:lnTo>
                  <a:pt x="819191" y="9566"/>
                </a:lnTo>
                <a:lnTo>
                  <a:pt x="82" y="-14"/>
                </a:lnTo>
                <a:lnTo>
                  <a:pt x="2998" y="22"/>
                </a:lnTo>
              </a:path>
            </a:pathLst>
          </a:custGeom>
          <a:noFill/>
          <a:ln w="22225" cap="flat">
            <a:solidFill>
              <a:schemeClr val="accent1"/>
            </a:solidFill>
            <a:prstDash val="solid"/>
            <a:miter/>
          </a:ln>
        </p:spPr>
        <p:txBody>
          <a:bodyPr rtlCol="0" anchor="ctr"/>
          <a:lstStyle/>
          <a:p>
            <a:endParaRPr lang="en-GB"/>
          </a:p>
        </p:txBody>
      </p:sp>
      <p:sp>
        <p:nvSpPr>
          <p:cNvPr id="104" name="Freeform: Shape 46">
            <a:extLst>
              <a:ext uri="{FF2B5EF4-FFF2-40B4-BE49-F238E27FC236}">
                <a16:creationId xmlns:a16="http://schemas.microsoft.com/office/drawing/2014/main" id="{626CF3CF-5E32-4198-BA99-FCD750F4090D}"/>
              </a:ext>
            </a:extLst>
          </p:cNvPr>
          <p:cNvSpPr/>
          <p:nvPr/>
        </p:nvSpPr>
        <p:spPr>
          <a:xfrm>
            <a:off x="10246350" y="2566069"/>
            <a:ext cx="7877" cy="91536"/>
          </a:xfrm>
          <a:custGeom>
            <a:avLst/>
            <a:gdLst>
              <a:gd name="connsiteX0" fmla="*/ 157 w 9525"/>
              <a:gd name="connsiteY0" fmla="*/ -1 h 108000"/>
              <a:gd name="connsiteX1" fmla="*/ 157 w 9525"/>
              <a:gd name="connsiteY1" fmla="*/ 107999 h 108000"/>
            </a:gdLst>
            <a:ahLst/>
            <a:cxnLst>
              <a:cxn ang="0">
                <a:pos x="connsiteX0" y="connsiteY0"/>
              </a:cxn>
              <a:cxn ang="0">
                <a:pos x="connsiteX1" y="connsiteY1"/>
              </a:cxn>
            </a:cxnLst>
            <a:rect l="l" t="t" r="r" b="b"/>
            <a:pathLst>
              <a:path w="9525" h="108000">
                <a:moveTo>
                  <a:pt x="157" y="-1"/>
                </a:moveTo>
                <a:lnTo>
                  <a:pt x="157" y="107999"/>
                </a:lnTo>
              </a:path>
            </a:pathLst>
          </a:custGeom>
          <a:noFill/>
          <a:ln w="10484" cap="flat">
            <a:solidFill>
              <a:schemeClr val="accent1"/>
            </a:solidFill>
            <a:prstDash val="solid"/>
            <a:miter/>
          </a:ln>
        </p:spPr>
        <p:txBody>
          <a:bodyPr rtlCol="0" anchor="ctr"/>
          <a:lstStyle/>
          <a:p>
            <a:endParaRPr lang="en-GB"/>
          </a:p>
        </p:txBody>
      </p:sp>
      <p:sp>
        <p:nvSpPr>
          <p:cNvPr id="105" name="Freeform: Shape 48">
            <a:extLst>
              <a:ext uri="{FF2B5EF4-FFF2-40B4-BE49-F238E27FC236}">
                <a16:creationId xmlns:a16="http://schemas.microsoft.com/office/drawing/2014/main" id="{B0D4E96C-B304-4D2A-9AFD-DE3CEF969970}"/>
              </a:ext>
            </a:extLst>
          </p:cNvPr>
          <p:cNvSpPr/>
          <p:nvPr/>
        </p:nvSpPr>
        <p:spPr>
          <a:xfrm>
            <a:off x="10356657" y="2566069"/>
            <a:ext cx="7877" cy="91536"/>
          </a:xfrm>
          <a:custGeom>
            <a:avLst/>
            <a:gdLst>
              <a:gd name="connsiteX0" fmla="*/ 167 w 9525"/>
              <a:gd name="connsiteY0" fmla="*/ -1 h 108000"/>
              <a:gd name="connsiteX1" fmla="*/ 167 w 9525"/>
              <a:gd name="connsiteY1" fmla="*/ 107999 h 108000"/>
            </a:gdLst>
            <a:ahLst/>
            <a:cxnLst>
              <a:cxn ang="0">
                <a:pos x="connsiteX0" y="connsiteY0"/>
              </a:cxn>
              <a:cxn ang="0">
                <a:pos x="connsiteX1" y="connsiteY1"/>
              </a:cxn>
            </a:cxnLst>
            <a:rect l="l" t="t" r="r" b="b"/>
            <a:pathLst>
              <a:path w="9525" h="108000">
                <a:moveTo>
                  <a:pt x="167" y="-1"/>
                </a:moveTo>
                <a:lnTo>
                  <a:pt x="167" y="107999"/>
                </a:lnTo>
              </a:path>
            </a:pathLst>
          </a:custGeom>
          <a:noFill/>
          <a:ln w="10484" cap="flat">
            <a:solidFill>
              <a:schemeClr val="accent1"/>
            </a:solidFill>
            <a:prstDash val="solid"/>
            <a:miter/>
          </a:ln>
        </p:spPr>
        <p:txBody>
          <a:bodyPr rtlCol="0" anchor="ctr"/>
          <a:lstStyle/>
          <a:p>
            <a:endParaRPr lang="en-GB"/>
          </a:p>
        </p:txBody>
      </p:sp>
      <p:sp>
        <p:nvSpPr>
          <p:cNvPr id="106" name="Freeform: Shape 49">
            <a:extLst>
              <a:ext uri="{FF2B5EF4-FFF2-40B4-BE49-F238E27FC236}">
                <a16:creationId xmlns:a16="http://schemas.microsoft.com/office/drawing/2014/main" id="{3C99840B-310A-48CC-9B1A-2628FB3A0AF1}"/>
              </a:ext>
            </a:extLst>
          </p:cNvPr>
          <p:cNvSpPr/>
          <p:nvPr/>
        </p:nvSpPr>
        <p:spPr>
          <a:xfrm>
            <a:off x="10388156" y="2566069"/>
            <a:ext cx="7877" cy="91536"/>
          </a:xfrm>
          <a:custGeom>
            <a:avLst/>
            <a:gdLst>
              <a:gd name="connsiteX0" fmla="*/ 170 w 9525"/>
              <a:gd name="connsiteY0" fmla="*/ -1 h 108000"/>
              <a:gd name="connsiteX1" fmla="*/ 170 w 9525"/>
              <a:gd name="connsiteY1" fmla="*/ 107999 h 108000"/>
            </a:gdLst>
            <a:ahLst/>
            <a:cxnLst>
              <a:cxn ang="0">
                <a:pos x="connsiteX0" y="connsiteY0"/>
              </a:cxn>
              <a:cxn ang="0">
                <a:pos x="connsiteX1" y="connsiteY1"/>
              </a:cxn>
            </a:cxnLst>
            <a:rect l="l" t="t" r="r" b="b"/>
            <a:pathLst>
              <a:path w="9525" h="108000">
                <a:moveTo>
                  <a:pt x="170" y="-1"/>
                </a:moveTo>
                <a:lnTo>
                  <a:pt x="170" y="107999"/>
                </a:lnTo>
              </a:path>
            </a:pathLst>
          </a:custGeom>
          <a:noFill/>
          <a:ln w="10484" cap="flat">
            <a:solidFill>
              <a:schemeClr val="accent1"/>
            </a:solidFill>
            <a:prstDash val="solid"/>
            <a:miter/>
          </a:ln>
        </p:spPr>
        <p:txBody>
          <a:bodyPr rtlCol="0" anchor="ctr"/>
          <a:lstStyle/>
          <a:p>
            <a:endParaRPr lang="en-GB"/>
          </a:p>
        </p:txBody>
      </p:sp>
      <p:sp>
        <p:nvSpPr>
          <p:cNvPr id="107" name="Freeform: Shape 50">
            <a:extLst>
              <a:ext uri="{FF2B5EF4-FFF2-40B4-BE49-F238E27FC236}">
                <a16:creationId xmlns:a16="http://schemas.microsoft.com/office/drawing/2014/main" id="{161134F8-FAF8-4454-9B96-E6B86FB31B4A}"/>
              </a:ext>
            </a:extLst>
          </p:cNvPr>
          <p:cNvSpPr/>
          <p:nvPr/>
        </p:nvSpPr>
        <p:spPr>
          <a:xfrm>
            <a:off x="10419656" y="2566069"/>
            <a:ext cx="7877" cy="91536"/>
          </a:xfrm>
          <a:custGeom>
            <a:avLst/>
            <a:gdLst>
              <a:gd name="connsiteX0" fmla="*/ 173 w 9525"/>
              <a:gd name="connsiteY0" fmla="*/ -1 h 108000"/>
              <a:gd name="connsiteX1" fmla="*/ 173 w 9525"/>
              <a:gd name="connsiteY1" fmla="*/ 107999 h 108000"/>
            </a:gdLst>
            <a:ahLst/>
            <a:cxnLst>
              <a:cxn ang="0">
                <a:pos x="connsiteX0" y="connsiteY0"/>
              </a:cxn>
              <a:cxn ang="0">
                <a:pos x="connsiteX1" y="connsiteY1"/>
              </a:cxn>
            </a:cxnLst>
            <a:rect l="l" t="t" r="r" b="b"/>
            <a:pathLst>
              <a:path w="9525" h="108000">
                <a:moveTo>
                  <a:pt x="173" y="-1"/>
                </a:moveTo>
                <a:lnTo>
                  <a:pt x="173" y="107999"/>
                </a:lnTo>
              </a:path>
            </a:pathLst>
          </a:custGeom>
          <a:noFill/>
          <a:ln w="10484" cap="flat">
            <a:solidFill>
              <a:schemeClr val="accent1"/>
            </a:solidFill>
            <a:prstDash val="solid"/>
            <a:miter/>
          </a:ln>
        </p:spPr>
        <p:txBody>
          <a:bodyPr rtlCol="0" anchor="ctr"/>
          <a:lstStyle/>
          <a:p>
            <a:endParaRPr lang="en-GB"/>
          </a:p>
        </p:txBody>
      </p:sp>
      <p:sp>
        <p:nvSpPr>
          <p:cNvPr id="108" name="Freeform: Shape 83">
            <a:extLst>
              <a:ext uri="{FF2B5EF4-FFF2-40B4-BE49-F238E27FC236}">
                <a16:creationId xmlns:a16="http://schemas.microsoft.com/office/drawing/2014/main" id="{4FCC6C90-521A-4E9D-95DF-A2D9D89969FB}"/>
              </a:ext>
            </a:extLst>
          </p:cNvPr>
          <p:cNvSpPr/>
          <p:nvPr/>
        </p:nvSpPr>
        <p:spPr>
          <a:xfrm>
            <a:off x="10466935" y="2566069"/>
            <a:ext cx="7877" cy="91536"/>
          </a:xfrm>
          <a:custGeom>
            <a:avLst/>
            <a:gdLst>
              <a:gd name="connsiteX0" fmla="*/ 178 w 9525"/>
              <a:gd name="connsiteY0" fmla="*/ -1 h 108000"/>
              <a:gd name="connsiteX1" fmla="*/ 178 w 9525"/>
              <a:gd name="connsiteY1" fmla="*/ 107999 h 108000"/>
            </a:gdLst>
            <a:ahLst/>
            <a:cxnLst>
              <a:cxn ang="0">
                <a:pos x="connsiteX0" y="connsiteY0"/>
              </a:cxn>
              <a:cxn ang="0">
                <a:pos x="connsiteX1" y="connsiteY1"/>
              </a:cxn>
            </a:cxnLst>
            <a:rect l="l" t="t" r="r" b="b"/>
            <a:pathLst>
              <a:path w="9525" h="108000">
                <a:moveTo>
                  <a:pt x="178" y="-1"/>
                </a:moveTo>
                <a:lnTo>
                  <a:pt x="178" y="107999"/>
                </a:lnTo>
              </a:path>
            </a:pathLst>
          </a:custGeom>
          <a:noFill/>
          <a:ln w="10484" cap="flat">
            <a:solidFill>
              <a:schemeClr val="accent1"/>
            </a:solidFill>
            <a:prstDash val="solid"/>
            <a:miter/>
          </a:ln>
        </p:spPr>
        <p:txBody>
          <a:bodyPr rtlCol="0" anchor="ctr"/>
          <a:lstStyle/>
          <a:p>
            <a:endParaRPr lang="en-GB"/>
          </a:p>
        </p:txBody>
      </p:sp>
      <p:sp>
        <p:nvSpPr>
          <p:cNvPr id="109" name="Freeform: Shape 85">
            <a:extLst>
              <a:ext uri="{FF2B5EF4-FFF2-40B4-BE49-F238E27FC236}">
                <a16:creationId xmlns:a16="http://schemas.microsoft.com/office/drawing/2014/main" id="{B9A79CAD-A537-4D8C-A332-C855A22F3568}"/>
              </a:ext>
            </a:extLst>
          </p:cNvPr>
          <p:cNvSpPr/>
          <p:nvPr/>
        </p:nvSpPr>
        <p:spPr>
          <a:xfrm>
            <a:off x="10482685" y="2566069"/>
            <a:ext cx="7877" cy="91536"/>
          </a:xfrm>
          <a:custGeom>
            <a:avLst/>
            <a:gdLst>
              <a:gd name="connsiteX0" fmla="*/ 179 w 9525"/>
              <a:gd name="connsiteY0" fmla="*/ -1 h 108000"/>
              <a:gd name="connsiteX1" fmla="*/ 179 w 9525"/>
              <a:gd name="connsiteY1" fmla="*/ 107999 h 108000"/>
            </a:gdLst>
            <a:ahLst/>
            <a:cxnLst>
              <a:cxn ang="0">
                <a:pos x="connsiteX0" y="connsiteY0"/>
              </a:cxn>
              <a:cxn ang="0">
                <a:pos x="connsiteX1" y="connsiteY1"/>
              </a:cxn>
            </a:cxnLst>
            <a:rect l="l" t="t" r="r" b="b"/>
            <a:pathLst>
              <a:path w="9525" h="108000">
                <a:moveTo>
                  <a:pt x="179" y="-1"/>
                </a:moveTo>
                <a:lnTo>
                  <a:pt x="179" y="107999"/>
                </a:lnTo>
              </a:path>
            </a:pathLst>
          </a:custGeom>
          <a:noFill/>
          <a:ln w="10484" cap="flat">
            <a:solidFill>
              <a:schemeClr val="accent1"/>
            </a:solidFill>
            <a:prstDash val="solid"/>
            <a:miter/>
          </a:ln>
        </p:spPr>
        <p:txBody>
          <a:bodyPr rtlCol="0" anchor="ctr"/>
          <a:lstStyle/>
          <a:p>
            <a:endParaRPr lang="en-GB"/>
          </a:p>
        </p:txBody>
      </p:sp>
      <p:sp>
        <p:nvSpPr>
          <p:cNvPr id="110" name="Freeform: Shape 86">
            <a:extLst>
              <a:ext uri="{FF2B5EF4-FFF2-40B4-BE49-F238E27FC236}">
                <a16:creationId xmlns:a16="http://schemas.microsoft.com/office/drawing/2014/main" id="{D8BDF19C-73A5-47B8-B099-E6E43967A0B9}"/>
              </a:ext>
            </a:extLst>
          </p:cNvPr>
          <p:cNvSpPr/>
          <p:nvPr/>
        </p:nvSpPr>
        <p:spPr>
          <a:xfrm>
            <a:off x="10561462" y="2775963"/>
            <a:ext cx="7877" cy="91536"/>
          </a:xfrm>
          <a:custGeom>
            <a:avLst/>
            <a:gdLst>
              <a:gd name="connsiteX0" fmla="*/ 186 w 9525"/>
              <a:gd name="connsiteY0" fmla="*/ 18 h 108000"/>
              <a:gd name="connsiteX1" fmla="*/ 186 w 9525"/>
              <a:gd name="connsiteY1" fmla="*/ 108018 h 108000"/>
            </a:gdLst>
            <a:ahLst/>
            <a:cxnLst>
              <a:cxn ang="0">
                <a:pos x="connsiteX0" y="connsiteY0"/>
              </a:cxn>
              <a:cxn ang="0">
                <a:pos x="connsiteX1" y="connsiteY1"/>
              </a:cxn>
            </a:cxnLst>
            <a:rect l="l" t="t" r="r" b="b"/>
            <a:pathLst>
              <a:path w="9525" h="108000">
                <a:moveTo>
                  <a:pt x="186" y="18"/>
                </a:moveTo>
                <a:lnTo>
                  <a:pt x="186" y="108018"/>
                </a:lnTo>
              </a:path>
            </a:pathLst>
          </a:custGeom>
          <a:noFill/>
          <a:ln w="10484" cap="flat">
            <a:solidFill>
              <a:schemeClr val="accent1"/>
            </a:solidFill>
            <a:prstDash val="solid"/>
            <a:miter/>
          </a:ln>
        </p:spPr>
        <p:txBody>
          <a:bodyPr rtlCol="0" anchor="ctr"/>
          <a:lstStyle/>
          <a:p>
            <a:endParaRPr lang="en-GB"/>
          </a:p>
        </p:txBody>
      </p:sp>
      <p:sp>
        <p:nvSpPr>
          <p:cNvPr id="111" name="Freeform: Shape 87">
            <a:extLst>
              <a:ext uri="{FF2B5EF4-FFF2-40B4-BE49-F238E27FC236}">
                <a16:creationId xmlns:a16="http://schemas.microsoft.com/office/drawing/2014/main" id="{0F7D1AE2-F81B-4D2F-AAB7-8A327DB3D9BD}"/>
              </a:ext>
            </a:extLst>
          </p:cNvPr>
          <p:cNvSpPr/>
          <p:nvPr/>
        </p:nvSpPr>
        <p:spPr>
          <a:xfrm>
            <a:off x="10577212" y="2775963"/>
            <a:ext cx="7877" cy="91536"/>
          </a:xfrm>
          <a:custGeom>
            <a:avLst/>
            <a:gdLst>
              <a:gd name="connsiteX0" fmla="*/ 188 w 9525"/>
              <a:gd name="connsiteY0" fmla="*/ 18 h 108000"/>
              <a:gd name="connsiteX1" fmla="*/ 188 w 9525"/>
              <a:gd name="connsiteY1" fmla="*/ 108018 h 108000"/>
            </a:gdLst>
            <a:ahLst/>
            <a:cxnLst>
              <a:cxn ang="0">
                <a:pos x="connsiteX0" y="connsiteY0"/>
              </a:cxn>
              <a:cxn ang="0">
                <a:pos x="connsiteX1" y="connsiteY1"/>
              </a:cxn>
            </a:cxnLst>
            <a:rect l="l" t="t" r="r" b="b"/>
            <a:pathLst>
              <a:path w="9525" h="108000">
                <a:moveTo>
                  <a:pt x="188" y="18"/>
                </a:moveTo>
                <a:lnTo>
                  <a:pt x="188" y="108018"/>
                </a:lnTo>
              </a:path>
            </a:pathLst>
          </a:custGeom>
          <a:noFill/>
          <a:ln w="10484" cap="flat">
            <a:solidFill>
              <a:schemeClr val="accent1"/>
            </a:solidFill>
            <a:prstDash val="solid"/>
            <a:miter/>
          </a:ln>
        </p:spPr>
        <p:txBody>
          <a:bodyPr rtlCol="0" anchor="ctr"/>
          <a:lstStyle/>
          <a:p>
            <a:endParaRPr lang="en-GB"/>
          </a:p>
        </p:txBody>
      </p:sp>
      <p:sp>
        <p:nvSpPr>
          <p:cNvPr id="112" name="Freeform: Shape 88">
            <a:extLst>
              <a:ext uri="{FF2B5EF4-FFF2-40B4-BE49-F238E27FC236}">
                <a16:creationId xmlns:a16="http://schemas.microsoft.com/office/drawing/2014/main" id="{68392327-BF08-49F0-8B82-7680170A856A}"/>
              </a:ext>
            </a:extLst>
          </p:cNvPr>
          <p:cNvSpPr/>
          <p:nvPr/>
        </p:nvSpPr>
        <p:spPr>
          <a:xfrm>
            <a:off x="10608711" y="2775963"/>
            <a:ext cx="7877" cy="91536"/>
          </a:xfrm>
          <a:custGeom>
            <a:avLst/>
            <a:gdLst>
              <a:gd name="connsiteX0" fmla="*/ 191 w 9525"/>
              <a:gd name="connsiteY0" fmla="*/ 18 h 108000"/>
              <a:gd name="connsiteX1" fmla="*/ 191 w 9525"/>
              <a:gd name="connsiteY1" fmla="*/ 108018 h 108000"/>
            </a:gdLst>
            <a:ahLst/>
            <a:cxnLst>
              <a:cxn ang="0">
                <a:pos x="connsiteX0" y="connsiteY0"/>
              </a:cxn>
              <a:cxn ang="0">
                <a:pos x="connsiteX1" y="connsiteY1"/>
              </a:cxn>
            </a:cxnLst>
            <a:rect l="l" t="t" r="r" b="b"/>
            <a:pathLst>
              <a:path w="9525" h="108000">
                <a:moveTo>
                  <a:pt x="191" y="18"/>
                </a:moveTo>
                <a:lnTo>
                  <a:pt x="191" y="108018"/>
                </a:lnTo>
              </a:path>
            </a:pathLst>
          </a:custGeom>
          <a:noFill/>
          <a:ln w="10484" cap="flat">
            <a:solidFill>
              <a:schemeClr val="accent1"/>
            </a:solidFill>
            <a:prstDash val="solid"/>
            <a:miter/>
          </a:ln>
        </p:spPr>
        <p:txBody>
          <a:bodyPr rtlCol="0" anchor="ctr"/>
          <a:lstStyle/>
          <a:p>
            <a:endParaRPr lang="en-GB"/>
          </a:p>
        </p:txBody>
      </p:sp>
      <p:sp>
        <p:nvSpPr>
          <p:cNvPr id="113" name="Freeform: Shape 89">
            <a:extLst>
              <a:ext uri="{FF2B5EF4-FFF2-40B4-BE49-F238E27FC236}">
                <a16:creationId xmlns:a16="http://schemas.microsoft.com/office/drawing/2014/main" id="{97319EDF-85D2-4CDA-9F48-1DE3B6AA7310}"/>
              </a:ext>
            </a:extLst>
          </p:cNvPr>
          <p:cNvSpPr/>
          <p:nvPr/>
        </p:nvSpPr>
        <p:spPr>
          <a:xfrm>
            <a:off x="10624461" y="2775963"/>
            <a:ext cx="7877" cy="91536"/>
          </a:xfrm>
          <a:custGeom>
            <a:avLst/>
            <a:gdLst>
              <a:gd name="connsiteX0" fmla="*/ 192 w 9525"/>
              <a:gd name="connsiteY0" fmla="*/ 18 h 108000"/>
              <a:gd name="connsiteX1" fmla="*/ 192 w 9525"/>
              <a:gd name="connsiteY1" fmla="*/ 108018 h 108000"/>
            </a:gdLst>
            <a:ahLst/>
            <a:cxnLst>
              <a:cxn ang="0">
                <a:pos x="connsiteX0" y="connsiteY0"/>
              </a:cxn>
              <a:cxn ang="0">
                <a:pos x="connsiteX1" y="connsiteY1"/>
              </a:cxn>
            </a:cxnLst>
            <a:rect l="l" t="t" r="r" b="b"/>
            <a:pathLst>
              <a:path w="9525" h="108000">
                <a:moveTo>
                  <a:pt x="192" y="18"/>
                </a:moveTo>
                <a:lnTo>
                  <a:pt x="192" y="108018"/>
                </a:lnTo>
              </a:path>
            </a:pathLst>
          </a:custGeom>
          <a:noFill/>
          <a:ln w="10484" cap="flat">
            <a:solidFill>
              <a:schemeClr val="accent1"/>
            </a:solidFill>
            <a:prstDash val="solid"/>
            <a:miter/>
          </a:ln>
        </p:spPr>
        <p:txBody>
          <a:bodyPr rtlCol="0" anchor="ctr"/>
          <a:lstStyle/>
          <a:p>
            <a:endParaRPr lang="en-GB"/>
          </a:p>
        </p:txBody>
      </p:sp>
      <p:sp>
        <p:nvSpPr>
          <p:cNvPr id="114" name="Freeform: Shape 91">
            <a:extLst>
              <a:ext uri="{FF2B5EF4-FFF2-40B4-BE49-F238E27FC236}">
                <a16:creationId xmlns:a16="http://schemas.microsoft.com/office/drawing/2014/main" id="{1663785E-5FB3-4294-9586-1627E2FDF1DF}"/>
              </a:ext>
            </a:extLst>
          </p:cNvPr>
          <p:cNvSpPr/>
          <p:nvPr/>
        </p:nvSpPr>
        <p:spPr>
          <a:xfrm>
            <a:off x="10655990" y="2775963"/>
            <a:ext cx="7877" cy="91536"/>
          </a:xfrm>
          <a:custGeom>
            <a:avLst/>
            <a:gdLst>
              <a:gd name="connsiteX0" fmla="*/ 195 w 9525"/>
              <a:gd name="connsiteY0" fmla="*/ 18 h 108000"/>
              <a:gd name="connsiteX1" fmla="*/ 195 w 9525"/>
              <a:gd name="connsiteY1" fmla="*/ 108018 h 108000"/>
            </a:gdLst>
            <a:ahLst/>
            <a:cxnLst>
              <a:cxn ang="0">
                <a:pos x="connsiteX0" y="connsiteY0"/>
              </a:cxn>
              <a:cxn ang="0">
                <a:pos x="connsiteX1" y="connsiteY1"/>
              </a:cxn>
            </a:cxnLst>
            <a:rect l="l" t="t" r="r" b="b"/>
            <a:pathLst>
              <a:path w="9525" h="108000">
                <a:moveTo>
                  <a:pt x="195" y="18"/>
                </a:moveTo>
                <a:lnTo>
                  <a:pt x="195" y="108018"/>
                </a:lnTo>
              </a:path>
            </a:pathLst>
          </a:custGeom>
          <a:noFill/>
          <a:ln w="10484" cap="flat">
            <a:solidFill>
              <a:schemeClr val="accent1"/>
            </a:solidFill>
            <a:prstDash val="solid"/>
            <a:miter/>
          </a:ln>
        </p:spPr>
        <p:txBody>
          <a:bodyPr rtlCol="0" anchor="ctr"/>
          <a:lstStyle/>
          <a:p>
            <a:endParaRPr lang="en-GB"/>
          </a:p>
        </p:txBody>
      </p:sp>
      <p:sp>
        <p:nvSpPr>
          <p:cNvPr id="115" name="Freeform: Shape 92">
            <a:extLst>
              <a:ext uri="{FF2B5EF4-FFF2-40B4-BE49-F238E27FC236}">
                <a16:creationId xmlns:a16="http://schemas.microsoft.com/office/drawing/2014/main" id="{66612C13-E900-4845-83DD-F00E074E5E06}"/>
              </a:ext>
            </a:extLst>
          </p:cNvPr>
          <p:cNvSpPr/>
          <p:nvPr/>
        </p:nvSpPr>
        <p:spPr>
          <a:xfrm>
            <a:off x="10671739" y="2775963"/>
            <a:ext cx="7877" cy="91536"/>
          </a:xfrm>
          <a:custGeom>
            <a:avLst/>
            <a:gdLst>
              <a:gd name="connsiteX0" fmla="*/ 197 w 9525"/>
              <a:gd name="connsiteY0" fmla="*/ 18 h 108000"/>
              <a:gd name="connsiteX1" fmla="*/ 197 w 9525"/>
              <a:gd name="connsiteY1" fmla="*/ 108018 h 108000"/>
            </a:gdLst>
            <a:ahLst/>
            <a:cxnLst>
              <a:cxn ang="0">
                <a:pos x="connsiteX0" y="connsiteY0"/>
              </a:cxn>
              <a:cxn ang="0">
                <a:pos x="connsiteX1" y="connsiteY1"/>
              </a:cxn>
            </a:cxnLst>
            <a:rect l="l" t="t" r="r" b="b"/>
            <a:pathLst>
              <a:path w="9525" h="108000">
                <a:moveTo>
                  <a:pt x="197" y="18"/>
                </a:moveTo>
                <a:lnTo>
                  <a:pt x="197" y="108018"/>
                </a:lnTo>
              </a:path>
            </a:pathLst>
          </a:custGeom>
          <a:noFill/>
          <a:ln w="10484" cap="flat">
            <a:solidFill>
              <a:schemeClr val="accent1"/>
            </a:solidFill>
            <a:prstDash val="solid"/>
            <a:miter/>
          </a:ln>
        </p:spPr>
        <p:txBody>
          <a:bodyPr rtlCol="0" anchor="ctr"/>
          <a:lstStyle/>
          <a:p>
            <a:endParaRPr lang="en-GB"/>
          </a:p>
        </p:txBody>
      </p:sp>
      <p:sp>
        <p:nvSpPr>
          <p:cNvPr id="116" name="Freeform: Shape 94">
            <a:extLst>
              <a:ext uri="{FF2B5EF4-FFF2-40B4-BE49-F238E27FC236}">
                <a16:creationId xmlns:a16="http://schemas.microsoft.com/office/drawing/2014/main" id="{FD054928-E759-4401-AD8C-278AEAAA8EF6}"/>
              </a:ext>
            </a:extLst>
          </p:cNvPr>
          <p:cNvSpPr/>
          <p:nvPr/>
        </p:nvSpPr>
        <p:spPr>
          <a:xfrm>
            <a:off x="10703238" y="2775963"/>
            <a:ext cx="7877" cy="91536"/>
          </a:xfrm>
          <a:custGeom>
            <a:avLst/>
            <a:gdLst>
              <a:gd name="connsiteX0" fmla="*/ 200 w 9525"/>
              <a:gd name="connsiteY0" fmla="*/ 18 h 108000"/>
              <a:gd name="connsiteX1" fmla="*/ 200 w 9525"/>
              <a:gd name="connsiteY1" fmla="*/ 108018 h 108000"/>
            </a:gdLst>
            <a:ahLst/>
            <a:cxnLst>
              <a:cxn ang="0">
                <a:pos x="connsiteX0" y="connsiteY0"/>
              </a:cxn>
              <a:cxn ang="0">
                <a:pos x="connsiteX1" y="connsiteY1"/>
              </a:cxn>
            </a:cxnLst>
            <a:rect l="l" t="t" r="r" b="b"/>
            <a:pathLst>
              <a:path w="9525" h="108000">
                <a:moveTo>
                  <a:pt x="200" y="18"/>
                </a:moveTo>
                <a:lnTo>
                  <a:pt x="200" y="108018"/>
                </a:lnTo>
              </a:path>
            </a:pathLst>
          </a:custGeom>
          <a:noFill/>
          <a:ln w="10484" cap="flat">
            <a:solidFill>
              <a:schemeClr val="accent1"/>
            </a:solidFill>
            <a:prstDash val="solid"/>
            <a:miter/>
          </a:ln>
        </p:spPr>
        <p:txBody>
          <a:bodyPr rtlCol="0" anchor="ctr"/>
          <a:lstStyle/>
          <a:p>
            <a:endParaRPr lang="en-GB"/>
          </a:p>
        </p:txBody>
      </p:sp>
      <p:sp>
        <p:nvSpPr>
          <p:cNvPr id="117" name="Freeform: Shape 95">
            <a:extLst>
              <a:ext uri="{FF2B5EF4-FFF2-40B4-BE49-F238E27FC236}">
                <a16:creationId xmlns:a16="http://schemas.microsoft.com/office/drawing/2014/main" id="{6577D5D3-E7F6-43FA-ADD8-944D0A0A38FD}"/>
              </a:ext>
            </a:extLst>
          </p:cNvPr>
          <p:cNvSpPr/>
          <p:nvPr/>
        </p:nvSpPr>
        <p:spPr>
          <a:xfrm>
            <a:off x="10766266" y="2775963"/>
            <a:ext cx="7877" cy="91536"/>
          </a:xfrm>
          <a:custGeom>
            <a:avLst/>
            <a:gdLst>
              <a:gd name="connsiteX0" fmla="*/ 205 w 9525"/>
              <a:gd name="connsiteY0" fmla="*/ 18 h 108000"/>
              <a:gd name="connsiteX1" fmla="*/ 205 w 9525"/>
              <a:gd name="connsiteY1" fmla="*/ 108018 h 108000"/>
            </a:gdLst>
            <a:ahLst/>
            <a:cxnLst>
              <a:cxn ang="0">
                <a:pos x="connsiteX0" y="connsiteY0"/>
              </a:cxn>
              <a:cxn ang="0">
                <a:pos x="connsiteX1" y="connsiteY1"/>
              </a:cxn>
            </a:cxnLst>
            <a:rect l="l" t="t" r="r" b="b"/>
            <a:pathLst>
              <a:path w="9525" h="108000">
                <a:moveTo>
                  <a:pt x="205" y="18"/>
                </a:moveTo>
                <a:lnTo>
                  <a:pt x="205" y="108018"/>
                </a:lnTo>
              </a:path>
            </a:pathLst>
          </a:custGeom>
          <a:noFill/>
          <a:ln w="10484" cap="flat">
            <a:solidFill>
              <a:schemeClr val="accent1"/>
            </a:solidFill>
            <a:prstDash val="solid"/>
            <a:miter/>
          </a:ln>
        </p:spPr>
        <p:txBody>
          <a:bodyPr rtlCol="0" anchor="ctr"/>
          <a:lstStyle/>
          <a:p>
            <a:endParaRPr lang="en-GB"/>
          </a:p>
        </p:txBody>
      </p:sp>
      <p:sp>
        <p:nvSpPr>
          <p:cNvPr id="118" name="Freeform: Shape 96">
            <a:extLst>
              <a:ext uri="{FF2B5EF4-FFF2-40B4-BE49-F238E27FC236}">
                <a16:creationId xmlns:a16="http://schemas.microsoft.com/office/drawing/2014/main" id="{F012120F-AD07-4341-968C-2468E67AA951}"/>
              </a:ext>
            </a:extLst>
          </p:cNvPr>
          <p:cNvSpPr/>
          <p:nvPr/>
        </p:nvSpPr>
        <p:spPr>
          <a:xfrm>
            <a:off x="10797766" y="2775963"/>
            <a:ext cx="7877" cy="91536"/>
          </a:xfrm>
          <a:custGeom>
            <a:avLst/>
            <a:gdLst>
              <a:gd name="connsiteX0" fmla="*/ 208 w 9525"/>
              <a:gd name="connsiteY0" fmla="*/ 18 h 108000"/>
              <a:gd name="connsiteX1" fmla="*/ 208 w 9525"/>
              <a:gd name="connsiteY1" fmla="*/ 108018 h 108000"/>
            </a:gdLst>
            <a:ahLst/>
            <a:cxnLst>
              <a:cxn ang="0">
                <a:pos x="connsiteX0" y="connsiteY0"/>
              </a:cxn>
              <a:cxn ang="0">
                <a:pos x="connsiteX1" y="connsiteY1"/>
              </a:cxn>
            </a:cxnLst>
            <a:rect l="l" t="t" r="r" b="b"/>
            <a:pathLst>
              <a:path w="9525" h="108000">
                <a:moveTo>
                  <a:pt x="208" y="18"/>
                </a:moveTo>
                <a:lnTo>
                  <a:pt x="208" y="108018"/>
                </a:lnTo>
              </a:path>
            </a:pathLst>
          </a:custGeom>
          <a:noFill/>
          <a:ln w="10484" cap="flat">
            <a:solidFill>
              <a:schemeClr val="accent1"/>
            </a:solidFill>
            <a:prstDash val="solid"/>
            <a:miter/>
          </a:ln>
        </p:spPr>
        <p:txBody>
          <a:bodyPr rtlCol="0" anchor="ctr"/>
          <a:lstStyle/>
          <a:p>
            <a:endParaRPr lang="en-GB"/>
          </a:p>
        </p:txBody>
      </p:sp>
      <p:sp>
        <p:nvSpPr>
          <p:cNvPr id="119" name="Freeform: Shape 191">
            <a:extLst>
              <a:ext uri="{FF2B5EF4-FFF2-40B4-BE49-F238E27FC236}">
                <a16:creationId xmlns:a16="http://schemas.microsoft.com/office/drawing/2014/main" id="{71F61002-B4EA-45E6-8FA9-F4BA7563611B}"/>
              </a:ext>
            </a:extLst>
          </p:cNvPr>
          <p:cNvSpPr/>
          <p:nvPr/>
        </p:nvSpPr>
        <p:spPr>
          <a:xfrm>
            <a:off x="10829295" y="2775963"/>
            <a:ext cx="7877" cy="91536"/>
          </a:xfrm>
          <a:custGeom>
            <a:avLst/>
            <a:gdLst>
              <a:gd name="connsiteX0" fmla="*/ 211 w 9525"/>
              <a:gd name="connsiteY0" fmla="*/ 18 h 108000"/>
              <a:gd name="connsiteX1" fmla="*/ 211 w 9525"/>
              <a:gd name="connsiteY1" fmla="*/ 108018 h 108000"/>
            </a:gdLst>
            <a:ahLst/>
            <a:cxnLst>
              <a:cxn ang="0">
                <a:pos x="connsiteX0" y="connsiteY0"/>
              </a:cxn>
              <a:cxn ang="0">
                <a:pos x="connsiteX1" y="connsiteY1"/>
              </a:cxn>
            </a:cxnLst>
            <a:rect l="l" t="t" r="r" b="b"/>
            <a:pathLst>
              <a:path w="9525" h="108000">
                <a:moveTo>
                  <a:pt x="211" y="18"/>
                </a:moveTo>
                <a:lnTo>
                  <a:pt x="211" y="108018"/>
                </a:lnTo>
              </a:path>
            </a:pathLst>
          </a:custGeom>
          <a:noFill/>
          <a:ln w="10484" cap="flat">
            <a:solidFill>
              <a:schemeClr val="accent1"/>
            </a:solidFill>
            <a:prstDash val="solid"/>
            <a:miter/>
          </a:ln>
        </p:spPr>
        <p:txBody>
          <a:bodyPr rtlCol="0" anchor="ctr"/>
          <a:lstStyle/>
          <a:p>
            <a:endParaRPr lang="en-GB"/>
          </a:p>
        </p:txBody>
      </p:sp>
      <p:sp>
        <p:nvSpPr>
          <p:cNvPr id="120" name="Freeform: Shape 192">
            <a:extLst>
              <a:ext uri="{FF2B5EF4-FFF2-40B4-BE49-F238E27FC236}">
                <a16:creationId xmlns:a16="http://schemas.microsoft.com/office/drawing/2014/main" id="{A1D2BE9F-6E3E-49E0-9054-C1E84011BA4E}"/>
              </a:ext>
            </a:extLst>
          </p:cNvPr>
          <p:cNvSpPr/>
          <p:nvPr/>
        </p:nvSpPr>
        <p:spPr>
          <a:xfrm>
            <a:off x="10876543" y="2775963"/>
            <a:ext cx="7877" cy="91536"/>
          </a:xfrm>
          <a:custGeom>
            <a:avLst/>
            <a:gdLst>
              <a:gd name="connsiteX0" fmla="*/ 216 w 9525"/>
              <a:gd name="connsiteY0" fmla="*/ 18 h 108000"/>
              <a:gd name="connsiteX1" fmla="*/ 216 w 9525"/>
              <a:gd name="connsiteY1" fmla="*/ 108018 h 108000"/>
            </a:gdLst>
            <a:ahLst/>
            <a:cxnLst>
              <a:cxn ang="0">
                <a:pos x="connsiteX0" y="connsiteY0"/>
              </a:cxn>
              <a:cxn ang="0">
                <a:pos x="connsiteX1" y="connsiteY1"/>
              </a:cxn>
            </a:cxnLst>
            <a:rect l="l" t="t" r="r" b="b"/>
            <a:pathLst>
              <a:path w="9525" h="108000">
                <a:moveTo>
                  <a:pt x="216" y="18"/>
                </a:moveTo>
                <a:lnTo>
                  <a:pt x="216" y="108018"/>
                </a:lnTo>
              </a:path>
            </a:pathLst>
          </a:custGeom>
          <a:noFill/>
          <a:ln w="10484" cap="flat">
            <a:solidFill>
              <a:schemeClr val="accent1"/>
            </a:solidFill>
            <a:prstDash val="solid"/>
            <a:miter/>
          </a:ln>
        </p:spPr>
        <p:txBody>
          <a:bodyPr rtlCol="0" anchor="ctr"/>
          <a:lstStyle/>
          <a:p>
            <a:endParaRPr lang="en-GB"/>
          </a:p>
        </p:txBody>
      </p:sp>
      <p:sp>
        <p:nvSpPr>
          <p:cNvPr id="121" name="Freeform: Shape 193">
            <a:extLst>
              <a:ext uri="{FF2B5EF4-FFF2-40B4-BE49-F238E27FC236}">
                <a16:creationId xmlns:a16="http://schemas.microsoft.com/office/drawing/2014/main" id="{32125EF6-82D8-4130-8B99-AEE597C4A807}"/>
              </a:ext>
            </a:extLst>
          </p:cNvPr>
          <p:cNvSpPr/>
          <p:nvPr/>
        </p:nvSpPr>
        <p:spPr>
          <a:xfrm>
            <a:off x="10908072" y="2775963"/>
            <a:ext cx="7877" cy="91536"/>
          </a:xfrm>
          <a:custGeom>
            <a:avLst/>
            <a:gdLst>
              <a:gd name="connsiteX0" fmla="*/ 219 w 9525"/>
              <a:gd name="connsiteY0" fmla="*/ 18 h 108000"/>
              <a:gd name="connsiteX1" fmla="*/ 219 w 9525"/>
              <a:gd name="connsiteY1" fmla="*/ 108018 h 108000"/>
            </a:gdLst>
            <a:ahLst/>
            <a:cxnLst>
              <a:cxn ang="0">
                <a:pos x="connsiteX0" y="connsiteY0"/>
              </a:cxn>
              <a:cxn ang="0">
                <a:pos x="connsiteX1" y="connsiteY1"/>
              </a:cxn>
            </a:cxnLst>
            <a:rect l="l" t="t" r="r" b="b"/>
            <a:pathLst>
              <a:path w="9525" h="108000">
                <a:moveTo>
                  <a:pt x="219" y="18"/>
                </a:moveTo>
                <a:lnTo>
                  <a:pt x="219" y="108018"/>
                </a:lnTo>
              </a:path>
            </a:pathLst>
          </a:custGeom>
          <a:noFill/>
          <a:ln w="10484" cap="flat">
            <a:solidFill>
              <a:schemeClr val="accent1"/>
            </a:solidFill>
            <a:prstDash val="solid"/>
            <a:miter/>
          </a:ln>
        </p:spPr>
        <p:txBody>
          <a:bodyPr rtlCol="0" anchor="ctr"/>
          <a:lstStyle/>
          <a:p>
            <a:endParaRPr lang="en-GB"/>
          </a:p>
        </p:txBody>
      </p:sp>
      <p:sp>
        <p:nvSpPr>
          <p:cNvPr id="122" name="Freeform: Shape 194">
            <a:extLst>
              <a:ext uri="{FF2B5EF4-FFF2-40B4-BE49-F238E27FC236}">
                <a16:creationId xmlns:a16="http://schemas.microsoft.com/office/drawing/2014/main" id="{1DCF1510-81D0-488B-8A7C-A2A265D7D475}"/>
              </a:ext>
            </a:extLst>
          </p:cNvPr>
          <p:cNvSpPr/>
          <p:nvPr/>
        </p:nvSpPr>
        <p:spPr>
          <a:xfrm>
            <a:off x="10939572" y="2775963"/>
            <a:ext cx="7877" cy="91536"/>
          </a:xfrm>
          <a:custGeom>
            <a:avLst/>
            <a:gdLst>
              <a:gd name="connsiteX0" fmla="*/ 222 w 9525"/>
              <a:gd name="connsiteY0" fmla="*/ 18 h 108000"/>
              <a:gd name="connsiteX1" fmla="*/ 222 w 9525"/>
              <a:gd name="connsiteY1" fmla="*/ 108018 h 108000"/>
            </a:gdLst>
            <a:ahLst/>
            <a:cxnLst>
              <a:cxn ang="0">
                <a:pos x="connsiteX0" y="connsiteY0"/>
              </a:cxn>
              <a:cxn ang="0">
                <a:pos x="connsiteX1" y="connsiteY1"/>
              </a:cxn>
            </a:cxnLst>
            <a:rect l="l" t="t" r="r" b="b"/>
            <a:pathLst>
              <a:path w="9525" h="108000">
                <a:moveTo>
                  <a:pt x="222" y="18"/>
                </a:moveTo>
                <a:lnTo>
                  <a:pt x="222" y="108018"/>
                </a:lnTo>
              </a:path>
            </a:pathLst>
          </a:custGeom>
          <a:noFill/>
          <a:ln w="10484" cap="flat">
            <a:solidFill>
              <a:schemeClr val="accent1"/>
            </a:solidFill>
            <a:prstDash val="solid"/>
            <a:miter/>
          </a:ln>
        </p:spPr>
        <p:txBody>
          <a:bodyPr rtlCol="0" anchor="ctr"/>
          <a:lstStyle/>
          <a:p>
            <a:endParaRPr lang="en-GB"/>
          </a:p>
        </p:txBody>
      </p:sp>
      <p:sp>
        <p:nvSpPr>
          <p:cNvPr id="123" name="Freeform: Shape 195">
            <a:extLst>
              <a:ext uri="{FF2B5EF4-FFF2-40B4-BE49-F238E27FC236}">
                <a16:creationId xmlns:a16="http://schemas.microsoft.com/office/drawing/2014/main" id="{E124EFFC-C080-4707-8858-0C8962649E37}"/>
              </a:ext>
            </a:extLst>
          </p:cNvPr>
          <p:cNvSpPr/>
          <p:nvPr/>
        </p:nvSpPr>
        <p:spPr>
          <a:xfrm>
            <a:off x="10939572" y="2775963"/>
            <a:ext cx="7877" cy="91536"/>
          </a:xfrm>
          <a:custGeom>
            <a:avLst/>
            <a:gdLst>
              <a:gd name="connsiteX0" fmla="*/ 222 w 9525"/>
              <a:gd name="connsiteY0" fmla="*/ 18 h 108000"/>
              <a:gd name="connsiteX1" fmla="*/ 222 w 9525"/>
              <a:gd name="connsiteY1" fmla="*/ 108018 h 108000"/>
            </a:gdLst>
            <a:ahLst/>
            <a:cxnLst>
              <a:cxn ang="0">
                <a:pos x="connsiteX0" y="connsiteY0"/>
              </a:cxn>
              <a:cxn ang="0">
                <a:pos x="connsiteX1" y="connsiteY1"/>
              </a:cxn>
            </a:cxnLst>
            <a:rect l="l" t="t" r="r" b="b"/>
            <a:pathLst>
              <a:path w="9525" h="108000">
                <a:moveTo>
                  <a:pt x="222" y="18"/>
                </a:moveTo>
                <a:lnTo>
                  <a:pt x="222" y="108018"/>
                </a:lnTo>
              </a:path>
            </a:pathLst>
          </a:custGeom>
          <a:noFill/>
          <a:ln w="10484" cap="flat">
            <a:solidFill>
              <a:schemeClr val="accent1"/>
            </a:solidFill>
            <a:prstDash val="solid"/>
            <a:miter/>
          </a:ln>
        </p:spPr>
        <p:txBody>
          <a:bodyPr rtlCol="0" anchor="ctr"/>
          <a:lstStyle/>
          <a:p>
            <a:endParaRPr lang="en-GB"/>
          </a:p>
        </p:txBody>
      </p:sp>
      <p:sp>
        <p:nvSpPr>
          <p:cNvPr id="124" name="Freeform: Shape 196">
            <a:extLst>
              <a:ext uri="{FF2B5EF4-FFF2-40B4-BE49-F238E27FC236}">
                <a16:creationId xmlns:a16="http://schemas.microsoft.com/office/drawing/2014/main" id="{103ED5A7-5F19-41A6-88C9-7ED624175C8F}"/>
              </a:ext>
            </a:extLst>
          </p:cNvPr>
          <p:cNvSpPr/>
          <p:nvPr/>
        </p:nvSpPr>
        <p:spPr>
          <a:xfrm>
            <a:off x="10986820" y="2775963"/>
            <a:ext cx="7877" cy="91536"/>
          </a:xfrm>
          <a:custGeom>
            <a:avLst/>
            <a:gdLst>
              <a:gd name="connsiteX0" fmla="*/ 226 w 9525"/>
              <a:gd name="connsiteY0" fmla="*/ 18 h 108000"/>
              <a:gd name="connsiteX1" fmla="*/ 226 w 9525"/>
              <a:gd name="connsiteY1" fmla="*/ 108018 h 108000"/>
            </a:gdLst>
            <a:ahLst/>
            <a:cxnLst>
              <a:cxn ang="0">
                <a:pos x="connsiteX0" y="connsiteY0"/>
              </a:cxn>
              <a:cxn ang="0">
                <a:pos x="connsiteX1" y="connsiteY1"/>
              </a:cxn>
            </a:cxnLst>
            <a:rect l="l" t="t" r="r" b="b"/>
            <a:pathLst>
              <a:path w="9525" h="108000">
                <a:moveTo>
                  <a:pt x="226" y="18"/>
                </a:moveTo>
                <a:lnTo>
                  <a:pt x="226" y="108018"/>
                </a:lnTo>
              </a:path>
            </a:pathLst>
          </a:custGeom>
          <a:noFill/>
          <a:ln w="10484" cap="flat">
            <a:solidFill>
              <a:schemeClr val="accent1"/>
            </a:solidFill>
            <a:prstDash val="solid"/>
            <a:miter/>
          </a:ln>
        </p:spPr>
        <p:txBody>
          <a:bodyPr rtlCol="0" anchor="ctr"/>
          <a:lstStyle/>
          <a:p>
            <a:endParaRPr lang="en-GB"/>
          </a:p>
        </p:txBody>
      </p:sp>
      <p:sp>
        <p:nvSpPr>
          <p:cNvPr id="125" name="Freeform: Shape 197">
            <a:extLst>
              <a:ext uri="{FF2B5EF4-FFF2-40B4-BE49-F238E27FC236}">
                <a16:creationId xmlns:a16="http://schemas.microsoft.com/office/drawing/2014/main" id="{6D1E71F0-01D4-4A11-9E04-B2E399BA711A}"/>
              </a:ext>
            </a:extLst>
          </p:cNvPr>
          <p:cNvSpPr/>
          <p:nvPr/>
        </p:nvSpPr>
        <p:spPr>
          <a:xfrm>
            <a:off x="11034099" y="2775963"/>
            <a:ext cx="7877" cy="91536"/>
          </a:xfrm>
          <a:custGeom>
            <a:avLst/>
            <a:gdLst>
              <a:gd name="connsiteX0" fmla="*/ 231 w 9525"/>
              <a:gd name="connsiteY0" fmla="*/ 18 h 108000"/>
              <a:gd name="connsiteX1" fmla="*/ 231 w 9525"/>
              <a:gd name="connsiteY1" fmla="*/ 108018 h 108000"/>
            </a:gdLst>
            <a:ahLst/>
            <a:cxnLst>
              <a:cxn ang="0">
                <a:pos x="connsiteX0" y="connsiteY0"/>
              </a:cxn>
              <a:cxn ang="0">
                <a:pos x="connsiteX1" y="connsiteY1"/>
              </a:cxn>
            </a:cxnLst>
            <a:rect l="l" t="t" r="r" b="b"/>
            <a:pathLst>
              <a:path w="9525" h="108000">
                <a:moveTo>
                  <a:pt x="231" y="18"/>
                </a:moveTo>
                <a:lnTo>
                  <a:pt x="231" y="108018"/>
                </a:lnTo>
              </a:path>
            </a:pathLst>
          </a:custGeom>
          <a:noFill/>
          <a:ln w="10484" cap="flat">
            <a:solidFill>
              <a:schemeClr val="accent1"/>
            </a:solidFill>
            <a:prstDash val="solid"/>
            <a:miter/>
          </a:ln>
        </p:spPr>
        <p:txBody>
          <a:bodyPr rtlCol="0" anchor="ctr"/>
          <a:lstStyle/>
          <a:p>
            <a:endParaRPr lang="en-GB"/>
          </a:p>
        </p:txBody>
      </p:sp>
      <p:sp>
        <p:nvSpPr>
          <p:cNvPr id="126" name="Freeform: Shape 198">
            <a:extLst>
              <a:ext uri="{FF2B5EF4-FFF2-40B4-BE49-F238E27FC236}">
                <a16:creationId xmlns:a16="http://schemas.microsoft.com/office/drawing/2014/main" id="{E57F9173-1720-466D-B46C-3A956616F04B}"/>
              </a:ext>
            </a:extLst>
          </p:cNvPr>
          <p:cNvSpPr/>
          <p:nvPr/>
        </p:nvSpPr>
        <p:spPr>
          <a:xfrm>
            <a:off x="11128626" y="2775963"/>
            <a:ext cx="7877" cy="91536"/>
          </a:xfrm>
          <a:custGeom>
            <a:avLst/>
            <a:gdLst>
              <a:gd name="connsiteX0" fmla="*/ 239 w 9525"/>
              <a:gd name="connsiteY0" fmla="*/ 18 h 108000"/>
              <a:gd name="connsiteX1" fmla="*/ 239 w 9525"/>
              <a:gd name="connsiteY1" fmla="*/ 108018 h 108000"/>
            </a:gdLst>
            <a:ahLst/>
            <a:cxnLst>
              <a:cxn ang="0">
                <a:pos x="connsiteX0" y="connsiteY0"/>
              </a:cxn>
              <a:cxn ang="0">
                <a:pos x="connsiteX1" y="connsiteY1"/>
              </a:cxn>
            </a:cxnLst>
            <a:rect l="l" t="t" r="r" b="b"/>
            <a:pathLst>
              <a:path w="9525" h="108000">
                <a:moveTo>
                  <a:pt x="239" y="18"/>
                </a:moveTo>
                <a:lnTo>
                  <a:pt x="239" y="108018"/>
                </a:lnTo>
              </a:path>
            </a:pathLst>
          </a:custGeom>
          <a:noFill/>
          <a:ln w="10484" cap="flat">
            <a:solidFill>
              <a:schemeClr val="accent1"/>
            </a:solidFill>
            <a:prstDash val="solid"/>
            <a:miter/>
          </a:ln>
        </p:spPr>
        <p:txBody>
          <a:bodyPr rtlCol="0" anchor="ctr"/>
          <a:lstStyle/>
          <a:p>
            <a:endParaRPr lang="en-GB"/>
          </a:p>
        </p:txBody>
      </p:sp>
      <p:sp>
        <p:nvSpPr>
          <p:cNvPr id="127" name="Freeform: Shape 199">
            <a:extLst>
              <a:ext uri="{FF2B5EF4-FFF2-40B4-BE49-F238E27FC236}">
                <a16:creationId xmlns:a16="http://schemas.microsoft.com/office/drawing/2014/main" id="{4DFF7C20-B8D5-45B2-9FE6-84F3B50AF09D}"/>
              </a:ext>
            </a:extLst>
          </p:cNvPr>
          <p:cNvSpPr/>
          <p:nvPr/>
        </p:nvSpPr>
        <p:spPr>
          <a:xfrm>
            <a:off x="11191654" y="2775963"/>
            <a:ext cx="7877" cy="91536"/>
          </a:xfrm>
          <a:custGeom>
            <a:avLst/>
            <a:gdLst>
              <a:gd name="connsiteX0" fmla="*/ 245 w 9525"/>
              <a:gd name="connsiteY0" fmla="*/ 18 h 108000"/>
              <a:gd name="connsiteX1" fmla="*/ 245 w 9525"/>
              <a:gd name="connsiteY1" fmla="*/ 108018 h 108000"/>
            </a:gdLst>
            <a:ahLst/>
            <a:cxnLst>
              <a:cxn ang="0">
                <a:pos x="connsiteX0" y="connsiteY0"/>
              </a:cxn>
              <a:cxn ang="0">
                <a:pos x="connsiteX1" y="connsiteY1"/>
              </a:cxn>
            </a:cxnLst>
            <a:rect l="l" t="t" r="r" b="b"/>
            <a:pathLst>
              <a:path w="9525" h="108000">
                <a:moveTo>
                  <a:pt x="245" y="18"/>
                </a:moveTo>
                <a:lnTo>
                  <a:pt x="245" y="108018"/>
                </a:lnTo>
              </a:path>
            </a:pathLst>
          </a:custGeom>
          <a:noFill/>
          <a:ln w="10484" cap="flat">
            <a:solidFill>
              <a:schemeClr val="accent1"/>
            </a:solidFill>
            <a:prstDash val="solid"/>
            <a:miter/>
          </a:ln>
        </p:spPr>
        <p:txBody>
          <a:bodyPr rtlCol="0" anchor="ctr"/>
          <a:lstStyle/>
          <a:p>
            <a:endParaRPr lang="en-GB"/>
          </a:p>
        </p:txBody>
      </p:sp>
      <p:sp>
        <p:nvSpPr>
          <p:cNvPr id="128" name="Freeform: Shape 200">
            <a:extLst>
              <a:ext uri="{FF2B5EF4-FFF2-40B4-BE49-F238E27FC236}">
                <a16:creationId xmlns:a16="http://schemas.microsoft.com/office/drawing/2014/main" id="{A00D9AB8-24A2-4F71-B3A5-15B1EB0104C5}"/>
              </a:ext>
            </a:extLst>
          </p:cNvPr>
          <p:cNvSpPr/>
          <p:nvPr/>
        </p:nvSpPr>
        <p:spPr>
          <a:xfrm>
            <a:off x="11286182" y="2775963"/>
            <a:ext cx="7877" cy="91536"/>
          </a:xfrm>
          <a:custGeom>
            <a:avLst/>
            <a:gdLst>
              <a:gd name="connsiteX0" fmla="*/ 254 w 9525"/>
              <a:gd name="connsiteY0" fmla="*/ 18 h 108000"/>
              <a:gd name="connsiteX1" fmla="*/ 254 w 9525"/>
              <a:gd name="connsiteY1" fmla="*/ 108018 h 108000"/>
            </a:gdLst>
            <a:ahLst/>
            <a:cxnLst>
              <a:cxn ang="0">
                <a:pos x="connsiteX0" y="connsiteY0"/>
              </a:cxn>
              <a:cxn ang="0">
                <a:pos x="connsiteX1" y="connsiteY1"/>
              </a:cxn>
            </a:cxnLst>
            <a:rect l="l" t="t" r="r" b="b"/>
            <a:pathLst>
              <a:path w="9525" h="108000">
                <a:moveTo>
                  <a:pt x="254" y="18"/>
                </a:moveTo>
                <a:lnTo>
                  <a:pt x="254" y="108018"/>
                </a:lnTo>
              </a:path>
            </a:pathLst>
          </a:custGeom>
          <a:noFill/>
          <a:ln w="10484" cap="flat">
            <a:solidFill>
              <a:schemeClr val="accent1"/>
            </a:solidFill>
            <a:prstDash val="solid"/>
            <a:miter/>
          </a:ln>
        </p:spPr>
        <p:txBody>
          <a:bodyPr rtlCol="0" anchor="ctr"/>
          <a:lstStyle/>
          <a:p>
            <a:endParaRPr lang="en-GB"/>
          </a:p>
        </p:txBody>
      </p:sp>
      <p:sp>
        <p:nvSpPr>
          <p:cNvPr id="129" name="Freeform: Shape 201">
            <a:extLst>
              <a:ext uri="{FF2B5EF4-FFF2-40B4-BE49-F238E27FC236}">
                <a16:creationId xmlns:a16="http://schemas.microsoft.com/office/drawing/2014/main" id="{07327790-B113-4DFA-BC14-7930CD6F259B}"/>
              </a:ext>
            </a:extLst>
          </p:cNvPr>
          <p:cNvSpPr/>
          <p:nvPr/>
        </p:nvSpPr>
        <p:spPr>
          <a:xfrm>
            <a:off x="11364930" y="2775963"/>
            <a:ext cx="7877" cy="91536"/>
          </a:xfrm>
          <a:custGeom>
            <a:avLst/>
            <a:gdLst>
              <a:gd name="connsiteX0" fmla="*/ 261 w 9525"/>
              <a:gd name="connsiteY0" fmla="*/ 18 h 108000"/>
              <a:gd name="connsiteX1" fmla="*/ 261 w 9525"/>
              <a:gd name="connsiteY1" fmla="*/ 108018 h 108000"/>
            </a:gdLst>
            <a:ahLst/>
            <a:cxnLst>
              <a:cxn ang="0">
                <a:pos x="connsiteX0" y="connsiteY0"/>
              </a:cxn>
              <a:cxn ang="0">
                <a:pos x="connsiteX1" y="connsiteY1"/>
              </a:cxn>
            </a:cxnLst>
            <a:rect l="l" t="t" r="r" b="b"/>
            <a:pathLst>
              <a:path w="9525" h="108000">
                <a:moveTo>
                  <a:pt x="261" y="18"/>
                </a:moveTo>
                <a:lnTo>
                  <a:pt x="261" y="108018"/>
                </a:lnTo>
              </a:path>
            </a:pathLst>
          </a:custGeom>
          <a:noFill/>
          <a:ln w="10484" cap="flat">
            <a:solidFill>
              <a:schemeClr val="accent1"/>
            </a:solidFill>
            <a:prstDash val="solid"/>
            <a:miter/>
          </a:ln>
        </p:spPr>
        <p:txBody>
          <a:bodyPr rtlCol="0" anchor="ctr"/>
          <a:lstStyle/>
          <a:p>
            <a:endParaRPr lang="en-GB"/>
          </a:p>
        </p:txBody>
      </p:sp>
      <p:sp>
        <p:nvSpPr>
          <p:cNvPr id="130" name="Freeform: Shape 202">
            <a:extLst>
              <a:ext uri="{FF2B5EF4-FFF2-40B4-BE49-F238E27FC236}">
                <a16:creationId xmlns:a16="http://schemas.microsoft.com/office/drawing/2014/main" id="{EFD8DE89-8F9D-4A3D-8AB4-2481BC8D3839}"/>
              </a:ext>
            </a:extLst>
          </p:cNvPr>
          <p:cNvSpPr/>
          <p:nvPr/>
        </p:nvSpPr>
        <p:spPr>
          <a:xfrm>
            <a:off x="11396459" y="2775963"/>
            <a:ext cx="7877" cy="91536"/>
          </a:xfrm>
          <a:custGeom>
            <a:avLst/>
            <a:gdLst>
              <a:gd name="connsiteX0" fmla="*/ 264 w 9525"/>
              <a:gd name="connsiteY0" fmla="*/ 18 h 108000"/>
              <a:gd name="connsiteX1" fmla="*/ 264 w 9525"/>
              <a:gd name="connsiteY1" fmla="*/ 108018 h 108000"/>
            </a:gdLst>
            <a:ahLst/>
            <a:cxnLst>
              <a:cxn ang="0">
                <a:pos x="connsiteX0" y="connsiteY0"/>
              </a:cxn>
              <a:cxn ang="0">
                <a:pos x="connsiteX1" y="connsiteY1"/>
              </a:cxn>
            </a:cxnLst>
            <a:rect l="l" t="t" r="r" b="b"/>
            <a:pathLst>
              <a:path w="9525" h="108000">
                <a:moveTo>
                  <a:pt x="264" y="18"/>
                </a:moveTo>
                <a:lnTo>
                  <a:pt x="264" y="108018"/>
                </a:lnTo>
              </a:path>
            </a:pathLst>
          </a:custGeom>
          <a:noFill/>
          <a:ln w="10484" cap="flat">
            <a:solidFill>
              <a:schemeClr val="accent1"/>
            </a:solidFill>
            <a:prstDash val="solid"/>
            <a:miter/>
          </a:ln>
        </p:spPr>
        <p:txBody>
          <a:bodyPr rtlCol="0" anchor="ctr"/>
          <a:lstStyle/>
          <a:p>
            <a:endParaRPr lang="en-GB"/>
          </a:p>
        </p:txBody>
      </p:sp>
      <p:sp>
        <p:nvSpPr>
          <p:cNvPr id="131" name="Freeform: Shape 203">
            <a:extLst>
              <a:ext uri="{FF2B5EF4-FFF2-40B4-BE49-F238E27FC236}">
                <a16:creationId xmlns:a16="http://schemas.microsoft.com/office/drawing/2014/main" id="{212D940D-83AA-402B-B952-071837B93D8B}"/>
              </a:ext>
            </a:extLst>
          </p:cNvPr>
          <p:cNvSpPr/>
          <p:nvPr/>
        </p:nvSpPr>
        <p:spPr>
          <a:xfrm>
            <a:off x="11427958" y="2775963"/>
            <a:ext cx="7877" cy="91536"/>
          </a:xfrm>
          <a:custGeom>
            <a:avLst/>
            <a:gdLst>
              <a:gd name="connsiteX0" fmla="*/ 267 w 9525"/>
              <a:gd name="connsiteY0" fmla="*/ 18 h 108000"/>
              <a:gd name="connsiteX1" fmla="*/ 267 w 9525"/>
              <a:gd name="connsiteY1" fmla="*/ 108018 h 108000"/>
            </a:gdLst>
            <a:ahLst/>
            <a:cxnLst>
              <a:cxn ang="0">
                <a:pos x="connsiteX0" y="connsiteY0"/>
              </a:cxn>
              <a:cxn ang="0">
                <a:pos x="connsiteX1" y="connsiteY1"/>
              </a:cxn>
            </a:cxnLst>
            <a:rect l="l" t="t" r="r" b="b"/>
            <a:pathLst>
              <a:path w="9525" h="108000">
                <a:moveTo>
                  <a:pt x="267" y="18"/>
                </a:moveTo>
                <a:lnTo>
                  <a:pt x="267" y="108018"/>
                </a:lnTo>
              </a:path>
            </a:pathLst>
          </a:custGeom>
          <a:noFill/>
          <a:ln w="10484" cap="flat">
            <a:solidFill>
              <a:schemeClr val="accent1"/>
            </a:solidFill>
            <a:prstDash val="solid"/>
            <a:miter/>
          </a:ln>
        </p:spPr>
        <p:txBody>
          <a:bodyPr rtlCol="0" anchor="ctr"/>
          <a:lstStyle/>
          <a:p>
            <a:endParaRPr lang="en-GB"/>
          </a:p>
        </p:txBody>
      </p:sp>
      <p:sp>
        <p:nvSpPr>
          <p:cNvPr id="132" name="Freeform: Shape 204">
            <a:extLst>
              <a:ext uri="{FF2B5EF4-FFF2-40B4-BE49-F238E27FC236}">
                <a16:creationId xmlns:a16="http://schemas.microsoft.com/office/drawing/2014/main" id="{34F9DE86-7730-4CF0-9A2E-89B11A7839BD}"/>
              </a:ext>
            </a:extLst>
          </p:cNvPr>
          <p:cNvSpPr/>
          <p:nvPr/>
        </p:nvSpPr>
        <p:spPr>
          <a:xfrm>
            <a:off x="11459457" y="2775963"/>
            <a:ext cx="7877" cy="91536"/>
          </a:xfrm>
          <a:custGeom>
            <a:avLst/>
            <a:gdLst>
              <a:gd name="connsiteX0" fmla="*/ 270 w 9525"/>
              <a:gd name="connsiteY0" fmla="*/ 18 h 108000"/>
              <a:gd name="connsiteX1" fmla="*/ 270 w 9525"/>
              <a:gd name="connsiteY1" fmla="*/ 108018 h 108000"/>
            </a:gdLst>
            <a:ahLst/>
            <a:cxnLst>
              <a:cxn ang="0">
                <a:pos x="connsiteX0" y="connsiteY0"/>
              </a:cxn>
              <a:cxn ang="0">
                <a:pos x="connsiteX1" y="connsiteY1"/>
              </a:cxn>
            </a:cxnLst>
            <a:rect l="l" t="t" r="r" b="b"/>
            <a:pathLst>
              <a:path w="9525" h="108000">
                <a:moveTo>
                  <a:pt x="270" y="18"/>
                </a:moveTo>
                <a:lnTo>
                  <a:pt x="270" y="108018"/>
                </a:lnTo>
              </a:path>
            </a:pathLst>
          </a:custGeom>
          <a:noFill/>
          <a:ln w="10484" cap="flat">
            <a:solidFill>
              <a:schemeClr val="accent1"/>
            </a:solidFill>
            <a:prstDash val="solid"/>
            <a:miter/>
          </a:ln>
        </p:spPr>
        <p:txBody>
          <a:bodyPr rtlCol="0" anchor="ctr"/>
          <a:lstStyle/>
          <a:p>
            <a:endParaRPr lang="en-GB"/>
          </a:p>
        </p:txBody>
      </p:sp>
      <p:sp>
        <p:nvSpPr>
          <p:cNvPr id="133" name="Freeform: Shape 209">
            <a:extLst>
              <a:ext uri="{FF2B5EF4-FFF2-40B4-BE49-F238E27FC236}">
                <a16:creationId xmlns:a16="http://schemas.microsoft.com/office/drawing/2014/main" id="{B77A293E-C89C-4FC9-A862-D6E0AFFD4192}"/>
              </a:ext>
            </a:extLst>
          </p:cNvPr>
          <p:cNvSpPr/>
          <p:nvPr/>
        </p:nvSpPr>
        <p:spPr>
          <a:xfrm>
            <a:off x="8064520" y="2128981"/>
            <a:ext cx="3402813" cy="966215"/>
          </a:xfrm>
          <a:custGeom>
            <a:avLst/>
            <a:gdLst>
              <a:gd name="connsiteX0" fmla="*/ 37 w 4092266"/>
              <a:gd name="connsiteY0" fmla="*/ 8893 h 1261325"/>
              <a:gd name="connsiteX1" fmla="*/ 1799210 w 4092266"/>
              <a:gd name="connsiteY1" fmla="*/ 73 h 1261325"/>
              <a:gd name="connsiteX2" fmla="*/ 1812134 w 4092266"/>
              <a:gd name="connsiteY2" fmla="*/ 5 h 1261325"/>
              <a:gd name="connsiteX3" fmla="*/ 1812422 w 4092266"/>
              <a:gd name="connsiteY3" fmla="*/ 57828 h 1261325"/>
              <a:gd name="connsiteX4" fmla="*/ 1908938 w 4092266"/>
              <a:gd name="connsiteY4" fmla="*/ 57353 h 1261325"/>
              <a:gd name="connsiteX5" fmla="*/ 1909514 w 4092266"/>
              <a:gd name="connsiteY5" fmla="*/ 176909 h 1261325"/>
              <a:gd name="connsiteX6" fmla="*/ 2918955 w 4092266"/>
              <a:gd name="connsiteY6" fmla="*/ 171962 h 1261325"/>
              <a:gd name="connsiteX7" fmla="*/ 2919279 w 4092266"/>
              <a:gd name="connsiteY7" fmla="*/ 238537 h 1261325"/>
              <a:gd name="connsiteX8" fmla="*/ 2993979 w 4092266"/>
              <a:gd name="connsiteY8" fmla="*/ 238174 h 1261325"/>
              <a:gd name="connsiteX9" fmla="*/ 2994447 w 4092266"/>
              <a:gd name="connsiteY9" fmla="*/ 331659 h 1261325"/>
              <a:gd name="connsiteX10" fmla="*/ 4087732 w 4092266"/>
              <a:gd name="connsiteY10" fmla="*/ 326302 h 1261325"/>
              <a:gd name="connsiteX11" fmla="*/ 4092304 w 4092266"/>
              <a:gd name="connsiteY11" fmla="*/ 1255931 h 1261325"/>
              <a:gd name="connsiteX12" fmla="*/ 2990523 w 4092266"/>
              <a:gd name="connsiteY12" fmla="*/ 1261331 h 1261325"/>
              <a:gd name="connsiteX13" fmla="*/ 2989803 w 4092266"/>
              <a:gd name="connsiteY13" fmla="*/ 1111059 h 1261325"/>
              <a:gd name="connsiteX14" fmla="*/ 2915535 w 4092266"/>
              <a:gd name="connsiteY14" fmla="*/ 1111423 h 1261325"/>
              <a:gd name="connsiteX15" fmla="*/ 2914779 w 4092266"/>
              <a:gd name="connsiteY15" fmla="*/ 961083 h 1261325"/>
              <a:gd name="connsiteX16" fmla="*/ 1945298 w 4092266"/>
              <a:gd name="connsiteY16" fmla="*/ 965838 h 1261325"/>
              <a:gd name="connsiteX17" fmla="*/ 1944722 w 4092266"/>
              <a:gd name="connsiteY17" fmla="*/ 855337 h 1261325"/>
              <a:gd name="connsiteX18" fmla="*/ 1901126 w 4092266"/>
              <a:gd name="connsiteY18" fmla="*/ 855549 h 1261325"/>
              <a:gd name="connsiteX19" fmla="*/ 1900658 w 4092266"/>
              <a:gd name="connsiteY19" fmla="*/ 762579 h 1261325"/>
              <a:gd name="connsiteX20" fmla="*/ 1821818 w 4092266"/>
              <a:gd name="connsiteY20" fmla="*/ 762968 h 1261325"/>
              <a:gd name="connsiteX21" fmla="*/ 1821278 w 4092266"/>
              <a:gd name="connsiteY21" fmla="*/ 647408 h 1261325"/>
              <a:gd name="connsiteX22" fmla="*/ 1614674 w 4092266"/>
              <a:gd name="connsiteY22" fmla="*/ 648423 h 1261325"/>
              <a:gd name="connsiteX23" fmla="*/ 1614062 w 4092266"/>
              <a:gd name="connsiteY23" fmla="*/ 521861 h 1261325"/>
              <a:gd name="connsiteX24" fmla="*/ 984061 w 4092266"/>
              <a:gd name="connsiteY24" fmla="*/ 524950 h 1261325"/>
              <a:gd name="connsiteX25" fmla="*/ 983486 w 4092266"/>
              <a:gd name="connsiteY25" fmla="*/ 412482 h 1261325"/>
              <a:gd name="connsiteX26" fmla="*/ 552097 w 4092266"/>
              <a:gd name="connsiteY26" fmla="*/ 414599 h 1261325"/>
              <a:gd name="connsiteX27" fmla="*/ 551270 w 4092266"/>
              <a:gd name="connsiteY27" fmla="*/ 239877 h 1261325"/>
              <a:gd name="connsiteX28" fmla="*/ 1189 w 4092266"/>
              <a:gd name="connsiteY28" fmla="*/ 242573 h 126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092266" h="1261325">
                <a:moveTo>
                  <a:pt x="37" y="8893"/>
                </a:moveTo>
                <a:lnTo>
                  <a:pt x="1799210" y="73"/>
                </a:lnTo>
                <a:lnTo>
                  <a:pt x="1812134" y="5"/>
                </a:lnTo>
                <a:lnTo>
                  <a:pt x="1812422" y="57828"/>
                </a:lnTo>
                <a:lnTo>
                  <a:pt x="1908938" y="57353"/>
                </a:lnTo>
                <a:lnTo>
                  <a:pt x="1909514" y="176909"/>
                </a:lnTo>
                <a:lnTo>
                  <a:pt x="2918955" y="171962"/>
                </a:lnTo>
                <a:lnTo>
                  <a:pt x="2919279" y="238537"/>
                </a:lnTo>
                <a:lnTo>
                  <a:pt x="2993979" y="238174"/>
                </a:lnTo>
                <a:lnTo>
                  <a:pt x="2994447" y="331659"/>
                </a:lnTo>
                <a:lnTo>
                  <a:pt x="4087732" y="326302"/>
                </a:lnTo>
                <a:lnTo>
                  <a:pt x="4092304" y="1255931"/>
                </a:lnTo>
                <a:lnTo>
                  <a:pt x="2990523" y="1261331"/>
                </a:lnTo>
                <a:lnTo>
                  <a:pt x="2989803" y="1111059"/>
                </a:lnTo>
                <a:lnTo>
                  <a:pt x="2915535" y="1111423"/>
                </a:lnTo>
                <a:lnTo>
                  <a:pt x="2914779" y="961083"/>
                </a:lnTo>
                <a:lnTo>
                  <a:pt x="1945298" y="965838"/>
                </a:lnTo>
                <a:lnTo>
                  <a:pt x="1944722" y="855337"/>
                </a:lnTo>
                <a:lnTo>
                  <a:pt x="1901126" y="855549"/>
                </a:lnTo>
                <a:lnTo>
                  <a:pt x="1900658" y="762579"/>
                </a:lnTo>
                <a:lnTo>
                  <a:pt x="1821818" y="762968"/>
                </a:lnTo>
                <a:lnTo>
                  <a:pt x="1821278" y="647408"/>
                </a:lnTo>
                <a:lnTo>
                  <a:pt x="1614674" y="648423"/>
                </a:lnTo>
                <a:lnTo>
                  <a:pt x="1614062" y="521861"/>
                </a:lnTo>
                <a:lnTo>
                  <a:pt x="984061" y="524950"/>
                </a:lnTo>
                <a:lnTo>
                  <a:pt x="983486" y="412482"/>
                </a:lnTo>
                <a:lnTo>
                  <a:pt x="552097" y="414599"/>
                </a:lnTo>
                <a:lnTo>
                  <a:pt x="551270" y="239877"/>
                </a:lnTo>
                <a:lnTo>
                  <a:pt x="1189" y="242573"/>
                </a:lnTo>
                <a:close/>
              </a:path>
            </a:pathLst>
          </a:custGeom>
          <a:solidFill>
            <a:schemeClr val="accent5">
              <a:alpha val="25000"/>
            </a:schemeClr>
          </a:solidFill>
          <a:ln w="9524" cap="flat">
            <a:noFill/>
            <a:prstDash val="solid"/>
            <a:miter/>
          </a:ln>
        </p:spPr>
        <p:txBody>
          <a:bodyPr rtlCol="0" anchor="ctr"/>
          <a:lstStyle/>
          <a:p>
            <a:endParaRPr lang="en-GB"/>
          </a:p>
        </p:txBody>
      </p:sp>
      <p:sp>
        <p:nvSpPr>
          <p:cNvPr id="134" name="TextBox 133">
            <a:extLst>
              <a:ext uri="{FF2B5EF4-FFF2-40B4-BE49-F238E27FC236}">
                <a16:creationId xmlns:a16="http://schemas.microsoft.com/office/drawing/2014/main" id="{8A83B032-61C0-4A88-8D4C-DD72EA044741}"/>
              </a:ext>
            </a:extLst>
          </p:cNvPr>
          <p:cNvSpPr txBox="1"/>
          <p:nvPr/>
        </p:nvSpPr>
        <p:spPr>
          <a:xfrm>
            <a:off x="1675456" y="4341681"/>
            <a:ext cx="2561920" cy="738664"/>
          </a:xfrm>
          <a:prstGeom prst="rect">
            <a:avLst/>
          </a:prstGeom>
          <a:noFill/>
        </p:spPr>
        <p:txBody>
          <a:bodyPr wrap="none" rtlCol="0">
            <a:spAutoFit/>
          </a:bodyPr>
          <a:lstStyle/>
          <a:p>
            <a:r>
              <a:rPr lang="ja-JP" sz="1400" dirty="0">
                <a:solidFill>
                  <a:schemeClr val="tx1"/>
                </a:solidFill>
              </a:rPr>
              <a:t>36か月および42か月のPFS</a:t>
            </a:r>
          </a:p>
          <a:p>
            <a:r>
              <a:rPr lang="ja-JP" sz="1400" dirty="0">
                <a:solidFill>
                  <a:schemeClr val="tx1"/>
                </a:solidFill>
              </a:rPr>
              <a:t>ITT 69.6%（95%CI 54.1、80.7）</a:t>
            </a:r>
          </a:p>
          <a:p>
            <a:r>
              <a:rPr lang="ja-JP" sz="1400" dirty="0">
                <a:solidFill>
                  <a:schemeClr val="tx1"/>
                </a:solidFill>
              </a:rPr>
              <a:t>PP 81.1%（95%CI 64.4、90.5）</a:t>
            </a:r>
          </a:p>
        </p:txBody>
      </p:sp>
      <p:sp>
        <p:nvSpPr>
          <p:cNvPr id="135" name="TextBox 134">
            <a:extLst>
              <a:ext uri="{FF2B5EF4-FFF2-40B4-BE49-F238E27FC236}">
                <a16:creationId xmlns:a16="http://schemas.microsoft.com/office/drawing/2014/main" id="{8A83B032-61C0-4A88-8D4C-DD72EA044741}"/>
              </a:ext>
            </a:extLst>
          </p:cNvPr>
          <p:cNvSpPr txBox="1"/>
          <p:nvPr/>
        </p:nvSpPr>
        <p:spPr>
          <a:xfrm>
            <a:off x="7676445" y="3695350"/>
            <a:ext cx="2561920" cy="1384995"/>
          </a:xfrm>
          <a:prstGeom prst="rect">
            <a:avLst/>
          </a:prstGeom>
          <a:noFill/>
        </p:spPr>
        <p:txBody>
          <a:bodyPr wrap="none" rtlCol="0">
            <a:spAutoFit/>
          </a:bodyPr>
          <a:lstStyle/>
          <a:p>
            <a:r>
              <a:rPr lang="ja-JP" sz="1400">
                <a:solidFill>
                  <a:schemeClr val="tx1"/>
                </a:solidFill>
              </a:rPr>
              <a:t>36か月のOS</a:t>
            </a:r>
          </a:p>
          <a:p>
            <a:r>
              <a:rPr lang="ja-JP" sz="1400">
                <a:solidFill>
                  <a:schemeClr val="tx1"/>
                </a:solidFill>
              </a:rPr>
              <a:t>ITT 81.9%（95%CI 66.8、90.6）</a:t>
            </a:r>
          </a:p>
          <a:p>
            <a:r>
              <a:rPr lang="ja-JP" sz="1400">
                <a:solidFill>
                  <a:schemeClr val="tx1"/>
                </a:solidFill>
              </a:rPr>
              <a:t>PP 91.0％（95％CI 74.2、97.0）</a:t>
            </a:r>
          </a:p>
          <a:p>
            <a:r>
              <a:rPr lang="ja-JP" sz="1400">
                <a:solidFill>
                  <a:schemeClr val="tx1"/>
                </a:solidFill>
              </a:rPr>
              <a:t>42か月のOS</a:t>
            </a:r>
          </a:p>
          <a:p>
            <a:r>
              <a:rPr lang="ja-JP" sz="1400">
                <a:solidFill>
                  <a:schemeClr val="tx1"/>
                </a:solidFill>
              </a:rPr>
              <a:t>ITT 78.9%（95%CI 63.1、88.6）</a:t>
            </a:r>
          </a:p>
          <a:p>
            <a:r>
              <a:rPr lang="ja-JP" sz="1400">
                <a:solidFill>
                  <a:schemeClr val="tx1"/>
                </a:solidFill>
              </a:rPr>
              <a:t>PP 87.3%（95%CI 69.3、95.1）</a:t>
            </a:r>
          </a:p>
        </p:txBody>
      </p:sp>
    </p:spTree>
    <p:extLst>
      <p:ext uri="{BB962C8B-B14F-4D97-AF65-F5344CB8AC3E}">
        <p14:creationId xmlns:p14="http://schemas.microsoft.com/office/powerpoint/2010/main" val="685486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t>目次</a:t>
            </a:r>
          </a:p>
        </p:txBody>
      </p:sp>
      <p:sp>
        <p:nvSpPr>
          <p:cNvPr id="3" name="Content Placeholder 2"/>
          <p:cNvSpPr>
            <a:spLocks noGrp="1"/>
          </p:cNvSpPr>
          <p:nvPr>
            <p:ph idx="1"/>
          </p:nvPr>
        </p:nvSpPr>
        <p:spPr/>
        <p:txBody>
          <a:bodyPr/>
          <a:lstStyle/>
          <a:p>
            <a:r>
              <a:rPr lang="ja-JP" dirty="0"/>
              <a:t>スクリーニング、バイオマーカーおよび予防</a:t>
            </a:r>
          </a:p>
          <a:p>
            <a:r>
              <a:rPr lang="ja-JP" dirty="0"/>
              <a:t>早期および局所進行性NSCLC－ステージI、II、III</a:t>
            </a:r>
          </a:p>
          <a:p>
            <a:r>
              <a:rPr lang="ja-JP" dirty="0"/>
              <a:t>進行性NSCLC – 根本的治療が不可能なステージIIIおよびIV</a:t>
            </a:r>
          </a:p>
          <a:p>
            <a:pPr lvl="1"/>
            <a:r>
              <a:rPr lang="ja-JP" dirty="0"/>
              <a:t>一次戦略</a:t>
            </a:r>
          </a:p>
          <a:p>
            <a:pPr lvl="1"/>
            <a:r>
              <a:rPr lang="ja-JP" dirty="0"/>
              <a:t>二次治療</a:t>
            </a:r>
          </a:p>
          <a:p>
            <a:r>
              <a:rPr lang="ja-JP" dirty="0"/>
              <a:t>その他の悪性腫瘍</a:t>
            </a:r>
          </a:p>
          <a:p>
            <a:pPr lvl="1"/>
            <a:r>
              <a:rPr lang="ja-JP" dirty="0"/>
              <a:t>SCLC、中皮腫および胸腺上皮性腫瘍</a:t>
            </a:r>
          </a:p>
          <a:p>
            <a:r>
              <a:rPr lang="ja-JP" dirty="0"/>
              <a:t>COVID-19 </a:t>
            </a:r>
          </a:p>
        </p:txBody>
      </p:sp>
    </p:spTree>
    <p:extLst>
      <p:ext uri="{BB962C8B-B14F-4D97-AF65-F5344CB8AC3E}">
        <p14:creationId xmlns:p14="http://schemas.microsoft.com/office/powerpoint/2010/main" val="39875454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OA20.01：ニボルマブによる術前補助療法および化学療法で治療された手術可能なステージIIIaのNSCLC患者における長期生存 - NADIM試験 </a:t>
            </a:r>
            <a:r>
              <a:rPr lang="en-US" altLang="ja-JP" dirty="0" smtClean="0"/>
              <a:t>–</a:t>
            </a:r>
            <a:r>
              <a:rPr lang="ja-JP" dirty="0" smtClean="0"/>
              <a:t> </a:t>
            </a:r>
            <a:r>
              <a:rPr lang="ja-JP" dirty="0"/>
              <a:t>Provencio M、他</a:t>
            </a:r>
          </a:p>
        </p:txBody>
      </p:sp>
      <p:sp>
        <p:nvSpPr>
          <p:cNvPr id="3" name="Content Placeholder 2"/>
          <p:cNvSpPr>
            <a:spLocks noGrp="1"/>
          </p:cNvSpPr>
          <p:nvPr>
            <p:ph idx="1"/>
          </p:nvPr>
        </p:nvSpPr>
        <p:spPr/>
        <p:txBody>
          <a:bodyPr/>
          <a:lstStyle/>
          <a:p>
            <a:r>
              <a:rPr lang="ja-JP" b="1"/>
              <a:t>主要な結果（続き）</a:t>
            </a:r>
          </a:p>
          <a:p>
            <a:pPr>
              <a:spcBef>
                <a:spcPts val="27600"/>
              </a:spcBef>
            </a:pPr>
            <a:r>
              <a:rPr lang="ja-JP" b="1"/>
              <a:t>結論</a:t>
            </a:r>
          </a:p>
          <a:p>
            <a:pPr lvl="1"/>
            <a:r>
              <a:rPr lang="ja-JP"/>
              <a:t>切除可能なステージIIIAのNSCLCの患者では、ニボルマブによる術前補助療法および化学療法、それに続くニボルマブによる補助療法により、生存率の改善が示され、一般的に忍容性が良好でした</a:t>
            </a:r>
          </a:p>
        </p:txBody>
      </p:sp>
      <p:sp>
        <p:nvSpPr>
          <p:cNvPr id="5" name="Text Placeholder 4"/>
          <p:cNvSpPr>
            <a:spLocks noGrp="1"/>
          </p:cNvSpPr>
          <p:nvPr>
            <p:ph type="body" sz="quarter" idx="11"/>
          </p:nvPr>
        </p:nvSpPr>
        <p:spPr/>
        <p:txBody>
          <a:bodyPr/>
          <a:lstStyle/>
          <a:p>
            <a:r>
              <a:rPr lang="ja-JP"/>
              <a:t>Provencio M、他J Thorac Oncol 2021年16（補遺）：抄録番号 OA20.01</a:t>
            </a:r>
          </a:p>
        </p:txBody>
      </p:sp>
      <p:graphicFrame>
        <p:nvGraphicFramePr>
          <p:cNvPr id="7"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3038388541"/>
              </p:ext>
            </p:extLst>
          </p:nvPr>
        </p:nvGraphicFramePr>
        <p:xfrm>
          <a:off x="372358" y="1660635"/>
          <a:ext cx="6333241" cy="3282960"/>
        </p:xfrm>
        <a:graphic>
          <a:graphicData uri="http://schemas.openxmlformats.org/drawingml/2006/table">
            <a:tbl>
              <a:tblPr firstRow="1" bandRow="1">
                <a:tableStyleId>{69012ECD-51FC-41F1-AA8D-1B2483CD663E}</a:tableStyleId>
              </a:tblPr>
              <a:tblGrid>
                <a:gridCol w="2612579">
                  <a:extLst>
                    <a:ext uri="{9D8B030D-6E8A-4147-A177-3AD203B41FA5}">
                      <a16:colId xmlns:a16="http://schemas.microsoft.com/office/drawing/2014/main" val="2074325119"/>
                    </a:ext>
                  </a:extLst>
                </a:gridCol>
                <a:gridCol w="3720662">
                  <a:extLst>
                    <a:ext uri="{9D8B030D-6E8A-4147-A177-3AD203B41FA5}">
                      <a16:colId xmlns:a16="http://schemas.microsoft.com/office/drawing/2014/main" val="2522766363"/>
                    </a:ext>
                  </a:extLst>
                </a:gridCol>
              </a:tblGrid>
              <a:tr h="192830">
                <a:tc>
                  <a:txBody>
                    <a:bodyPr/>
                    <a:lstStyle/>
                    <a:p>
                      <a:r>
                        <a:rPr lang="ja-JP" sz="1400" noProof="0" dirty="0">
                          <a:solidFill>
                            <a:schemeClr val="tx2"/>
                          </a:solidFill>
                        </a:rPr>
                        <a:t>グレード3-4の</a:t>
                      </a:r>
                      <a:r>
                        <a:rPr lang="ja-JP" sz="1400" baseline="0" noProof="0" dirty="0">
                          <a:solidFill>
                            <a:schemeClr val="tx2"/>
                          </a:solidFill>
                        </a:rPr>
                        <a:t>TRAE、n（%）</a:t>
                      </a:r>
                    </a:p>
                  </a:txBody>
                  <a:tcPr marL="90000" marR="90000" marT="46800" marB="46800" anchor="b">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noProof="0">
                          <a:solidFill>
                            <a:schemeClr val="tx2"/>
                          </a:solidFill>
                        </a:rPr>
                        <a:t>ニボルマブによる術前補助 療法</a:t>
                      </a:r>
                      <a:r>
                        <a:rPr lang="ja-JP" sz="1400" baseline="0" noProof="0">
                          <a:solidFill>
                            <a:schemeClr val="tx2"/>
                          </a:solidFill>
                        </a:rPr>
                        <a:t>+化学療法</a:t>
                      </a:r>
                      <a:r>
                        <a:rPr lang="ja-JP" sz="1400" noProof="0">
                          <a:solidFill>
                            <a:schemeClr val="tx2"/>
                          </a:solidFill>
                        </a:rPr>
                        <a:t/>
                      </a:r>
                      <a:br>
                        <a:rPr lang="ja-JP" sz="1400" noProof="0">
                          <a:solidFill>
                            <a:schemeClr val="tx2"/>
                          </a:solidFill>
                        </a:rPr>
                      </a:br>
                      <a:r>
                        <a:rPr lang="ja-JP" sz="1400" noProof="0">
                          <a:solidFill>
                            <a:schemeClr val="tx2"/>
                          </a:solidFill>
                        </a:rPr>
                        <a:t>（n=46）</a:t>
                      </a:r>
                    </a:p>
                  </a:txBody>
                  <a:tcPr marL="90000" marR="90000" marT="46800" marB="46800" anchor="b">
                    <a:lnB w="9525" cap="flat" cmpd="sng" algn="ctr">
                      <a:noFill/>
                      <a:prstDash val="solid"/>
                    </a:lnB>
                  </a:tcPr>
                </a:tc>
                <a:extLst>
                  <a:ext uri="{0D108BD9-81ED-4DB2-BD59-A6C34878D82A}">
                    <a16:rowId xmlns:a16="http://schemas.microsoft.com/office/drawing/2014/main" val="146232869"/>
                  </a:ext>
                </a:extLst>
              </a:tr>
              <a:tr h="240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発熱性</a:t>
                      </a:r>
                      <a:r>
                        <a:rPr lang="ja-JP" sz="1400" baseline="0" noProof="0">
                          <a:solidFill>
                            <a:schemeClr val="tx1"/>
                          </a:solidFill>
                          <a:latin typeface="+mn-lt"/>
                          <a:ea typeface="MS Mincho"/>
                          <a:cs typeface="+mn-cs"/>
                        </a:rPr>
                        <a:t>好中球減少症</a:t>
                      </a:r>
                    </a:p>
                  </a:txBody>
                  <a:tcPr marL="90000" marR="90000" marT="46800" marB="468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400" noProof="0">
                          <a:solidFill>
                            <a:schemeClr val="tx1"/>
                          </a:solidFill>
                        </a:rPr>
                        <a:t>3（7）</a:t>
                      </a:r>
                    </a:p>
                  </a:txBody>
                  <a:tcPr marL="90000" marR="90000" marT="46800" marB="468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リパーゼ増加</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400" noProof="0">
                          <a:solidFill>
                            <a:schemeClr val="tx1"/>
                          </a:solidFill>
                        </a:rPr>
                        <a:t>3（7）</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5113787"/>
                  </a:ext>
                </a:extLst>
              </a:tr>
              <a:tr h="0">
                <a:tc>
                  <a:txBody>
                    <a:bodyPr/>
                    <a:lstStyle/>
                    <a:p>
                      <a:r>
                        <a:rPr lang="ja-JP" sz="1400" noProof="0">
                          <a:solidFill>
                            <a:schemeClr val="tx1"/>
                          </a:solidFill>
                        </a:rPr>
                        <a:t>好中球数減少</a:t>
                      </a:r>
                    </a:p>
                  </a:txBody>
                  <a:tcPr marL="90000" marR="90000" marT="46800" marB="46800" anchor="ctr">
                    <a:lnT w="9525" cap="flat" cmpd="sng" algn="ctr">
                      <a:solidFill>
                        <a:schemeClr val="accent1"/>
                      </a:solidFill>
                      <a:prstDash val="solid"/>
                      <a:round/>
                      <a:headEnd type="none" w="med" len="med"/>
                      <a:tailEnd type="none" w="med" len="med"/>
                    </a:lnT>
                  </a:tcPr>
                </a:tc>
                <a:tc>
                  <a:txBody>
                    <a:bodyPr/>
                    <a:lstStyle/>
                    <a:p>
                      <a:pPr algn="ctr"/>
                      <a:r>
                        <a:rPr lang="ja-JP" sz="1400" noProof="0">
                          <a:solidFill>
                            <a:schemeClr val="tx1"/>
                          </a:solidFill>
                        </a:rPr>
                        <a:t>3（7）</a:t>
                      </a:r>
                    </a:p>
                  </a:txBody>
                  <a:tcPr marL="90000" marR="90000" marT="46800" marB="46800"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20995328"/>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血清</a:t>
                      </a:r>
                      <a:r>
                        <a:rPr lang="ja-JP" sz="1400" baseline="0" noProof="0">
                          <a:solidFill>
                            <a:schemeClr val="tx1"/>
                          </a:solidFill>
                          <a:latin typeface="+mn-lt"/>
                          <a:ea typeface="MS Mincho"/>
                          <a:cs typeface="+mn-cs"/>
                        </a:rPr>
                        <a:t>アミラーゼ増加</a:t>
                      </a:r>
                    </a:p>
                  </a:txBody>
                  <a:tcPr marL="90000" marR="90000" marT="46800" marB="46800" anchor="ctr"/>
                </a:tc>
                <a:tc>
                  <a:txBody>
                    <a:bodyPr/>
                    <a:lstStyle/>
                    <a:p>
                      <a:pPr algn="ctr"/>
                      <a:r>
                        <a:rPr lang="ja-JP" sz="1400" noProof="0">
                          <a:solidFill>
                            <a:schemeClr val="tx1"/>
                          </a:solidFill>
                        </a:rPr>
                        <a:t>2（4）</a:t>
                      </a:r>
                    </a:p>
                  </a:txBody>
                  <a:tcPr marL="90000" marR="90000" marT="46800" marB="46800" anchor="ctr"/>
                </a:tc>
                <a:extLst>
                  <a:ext uri="{0D108BD9-81ED-4DB2-BD59-A6C34878D82A}">
                    <a16:rowId xmlns:a16="http://schemas.microsoft.com/office/drawing/2014/main" val="1559964974"/>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脱毛症</a:t>
                      </a:r>
                    </a:p>
                  </a:txBody>
                  <a:tcPr marL="90000" marR="90000" marT="46800" marB="46800" anchor="ctr"/>
                </a:tc>
                <a:tc>
                  <a:txBody>
                    <a:bodyPr/>
                    <a:lstStyle/>
                    <a:p>
                      <a:pPr algn="ctr"/>
                      <a:r>
                        <a:rPr lang="ja-JP" sz="1400" noProof="0">
                          <a:solidFill>
                            <a:schemeClr val="tx1"/>
                          </a:solidFill>
                        </a:rPr>
                        <a:t>1（2）</a:t>
                      </a:r>
                    </a:p>
                  </a:txBody>
                  <a:tcPr marL="90000" marR="90000" marT="46800" marB="46800" anchor="ctr"/>
                </a:tc>
                <a:extLst>
                  <a:ext uri="{0D108BD9-81ED-4DB2-BD59-A6C34878D82A}">
                    <a16:rowId xmlns:a16="http://schemas.microsoft.com/office/drawing/2014/main" val="1089730951"/>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GGT増加</a:t>
                      </a:r>
                    </a:p>
                  </a:txBody>
                  <a:tcPr marL="90000" marR="90000" marT="46800" marB="46800" anchor="ctr"/>
                </a:tc>
                <a:tc>
                  <a:txBody>
                    <a:bodyPr/>
                    <a:lstStyle/>
                    <a:p>
                      <a:pPr algn="ctr"/>
                      <a:r>
                        <a:rPr lang="ja-JP" sz="1400" noProof="0">
                          <a:solidFill>
                            <a:schemeClr val="tx1"/>
                          </a:solidFill>
                        </a:rPr>
                        <a:t>1（2）</a:t>
                      </a:r>
                    </a:p>
                  </a:txBody>
                  <a:tcPr marL="90000" marR="90000" marT="46800" marB="46800" anchor="ctr"/>
                </a:tc>
                <a:extLst>
                  <a:ext uri="{0D108BD9-81ED-4DB2-BD59-A6C34878D82A}">
                    <a16:rowId xmlns:a16="http://schemas.microsoft.com/office/drawing/2014/main" val="1687354379"/>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免疫</a:t>
                      </a:r>
                      <a:r>
                        <a:rPr lang="ja-JP" sz="1400" baseline="0" noProof="0">
                          <a:solidFill>
                            <a:schemeClr val="tx1"/>
                          </a:solidFill>
                          <a:latin typeface="+mn-lt"/>
                          <a:ea typeface="MS Mincho"/>
                          <a:cs typeface="+mn-cs"/>
                        </a:rPr>
                        <a:t>系障害</a:t>
                      </a:r>
                    </a:p>
                  </a:txBody>
                  <a:tcPr marL="90000" marR="90000" marT="46800" marB="46800" anchor="ctr"/>
                </a:tc>
                <a:tc>
                  <a:txBody>
                    <a:bodyPr/>
                    <a:lstStyle/>
                    <a:p>
                      <a:pPr algn="ctr"/>
                      <a:r>
                        <a:rPr lang="ja-JP" sz="1400" noProof="0">
                          <a:solidFill>
                            <a:schemeClr val="tx1"/>
                          </a:solidFill>
                        </a:rPr>
                        <a:t>1（2）</a:t>
                      </a:r>
                    </a:p>
                  </a:txBody>
                  <a:tcPr marL="90000" marR="90000" marT="46800" marB="46800" anchor="ctr"/>
                </a:tc>
                <a:extLst>
                  <a:ext uri="{0D108BD9-81ED-4DB2-BD59-A6C34878D82A}">
                    <a16:rowId xmlns:a16="http://schemas.microsoft.com/office/drawing/2014/main" val="1967870488"/>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黄斑丘疹</a:t>
                      </a:r>
                      <a:r>
                        <a:rPr lang="ja-JP" sz="1400" baseline="0" noProof="0">
                          <a:solidFill>
                            <a:schemeClr val="tx1"/>
                          </a:solidFill>
                          <a:latin typeface="+mn-lt"/>
                          <a:ea typeface="MS Mincho"/>
                          <a:cs typeface="+mn-cs"/>
                        </a:rPr>
                        <a:t>発疹</a:t>
                      </a:r>
                    </a:p>
                  </a:txBody>
                  <a:tcPr marL="90000" marR="90000" marT="46800" marB="46800" anchor="ctr"/>
                </a:tc>
                <a:tc>
                  <a:txBody>
                    <a:bodyPr/>
                    <a:lstStyle/>
                    <a:p>
                      <a:pPr algn="ctr"/>
                      <a:r>
                        <a:rPr lang="ja-JP" sz="1400" noProof="0">
                          <a:solidFill>
                            <a:schemeClr val="tx1"/>
                          </a:solidFill>
                        </a:rPr>
                        <a:t>1（2）</a:t>
                      </a:r>
                    </a:p>
                  </a:txBody>
                  <a:tcPr marL="90000" marR="90000" marT="46800" marB="46800" anchor="ctr"/>
                </a:tc>
                <a:extLst>
                  <a:ext uri="{0D108BD9-81ED-4DB2-BD59-A6C34878D82A}">
                    <a16:rowId xmlns:a16="http://schemas.microsoft.com/office/drawing/2014/main" val="3783633005"/>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腎・泌尿器系</a:t>
                      </a:r>
                      <a:r>
                        <a:rPr lang="ja-JP" sz="1400" baseline="0" noProof="0">
                          <a:solidFill>
                            <a:schemeClr val="tx1"/>
                          </a:solidFill>
                          <a:latin typeface="+mn-lt"/>
                          <a:ea typeface="MS Mincho"/>
                          <a:cs typeface="+mn-cs"/>
                        </a:rPr>
                        <a:t>障害</a:t>
                      </a:r>
                    </a:p>
                  </a:txBody>
                  <a:tcPr marL="90000" marR="90000" marT="46800" marB="46800" anchor="ctr"/>
                </a:tc>
                <a:tc>
                  <a:txBody>
                    <a:bodyPr/>
                    <a:lstStyle/>
                    <a:p>
                      <a:pPr algn="ctr"/>
                      <a:r>
                        <a:rPr lang="ja-JP" sz="1400" noProof="0" dirty="0">
                          <a:solidFill>
                            <a:schemeClr val="tx1"/>
                          </a:solidFill>
                        </a:rPr>
                        <a:t>1（2）</a:t>
                      </a:r>
                    </a:p>
                  </a:txBody>
                  <a:tcPr marL="90000" marR="90000" marT="46800" marB="46800" anchor="ctr"/>
                </a:tc>
                <a:extLst>
                  <a:ext uri="{0D108BD9-81ED-4DB2-BD59-A6C34878D82A}">
                    <a16:rowId xmlns:a16="http://schemas.microsoft.com/office/drawing/2014/main" val="3118743476"/>
                  </a:ext>
                </a:extLst>
              </a:tr>
            </a:tbl>
          </a:graphicData>
        </a:graphic>
      </p:graphicFrame>
      <p:graphicFrame>
        <p:nvGraphicFramePr>
          <p:cNvPr id="6"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3058115391"/>
              </p:ext>
            </p:extLst>
          </p:nvPr>
        </p:nvGraphicFramePr>
        <p:xfrm>
          <a:off x="6825710" y="1660635"/>
          <a:ext cx="4962400" cy="1441200"/>
        </p:xfrm>
        <a:graphic>
          <a:graphicData uri="http://schemas.openxmlformats.org/drawingml/2006/table">
            <a:tbl>
              <a:tblPr firstRow="1" bandRow="1">
                <a:tableStyleId>{69012ECD-51FC-41F1-AA8D-1B2483CD663E}</a:tableStyleId>
              </a:tblPr>
              <a:tblGrid>
                <a:gridCol w="2612758">
                  <a:extLst>
                    <a:ext uri="{9D8B030D-6E8A-4147-A177-3AD203B41FA5}">
                      <a16:colId xmlns:a16="http://schemas.microsoft.com/office/drawing/2014/main" val="2074325119"/>
                    </a:ext>
                  </a:extLst>
                </a:gridCol>
                <a:gridCol w="2349642">
                  <a:extLst>
                    <a:ext uri="{9D8B030D-6E8A-4147-A177-3AD203B41FA5}">
                      <a16:colId xmlns:a16="http://schemas.microsoft.com/office/drawing/2014/main" val="2522766363"/>
                    </a:ext>
                  </a:extLst>
                </a:gridCol>
              </a:tblGrid>
              <a:tr h="192830">
                <a:tc>
                  <a:txBody>
                    <a:bodyPr/>
                    <a:lstStyle/>
                    <a:p>
                      <a:r>
                        <a:rPr lang="ja-JP" sz="1400" noProof="0">
                          <a:solidFill>
                            <a:schemeClr val="tx2"/>
                          </a:solidFill>
                        </a:rPr>
                        <a:t>グレード3-4の</a:t>
                      </a:r>
                      <a:r>
                        <a:rPr lang="ja-JP" sz="1400" baseline="0" noProof="0">
                          <a:solidFill>
                            <a:schemeClr val="tx2"/>
                          </a:solidFill>
                        </a:rPr>
                        <a:t>TRAE、n（%）</a:t>
                      </a:r>
                    </a:p>
                  </a:txBody>
                  <a:tcPr marL="90000" marR="90000" marT="46800" marB="46800" anchor="b">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noProof="0">
                          <a:solidFill>
                            <a:schemeClr val="tx2"/>
                          </a:solidFill>
                        </a:rPr>
                        <a:t>ニボルマブによる補助療法（n=37）</a:t>
                      </a:r>
                    </a:p>
                  </a:txBody>
                  <a:tcPr marL="90000" marR="90000" marT="46800" marB="46800" anchor="b">
                    <a:lnB w="9525" cap="flat" cmpd="sng" algn="ctr">
                      <a:noFill/>
                      <a:prstDash val="solid"/>
                    </a:lnB>
                  </a:tcPr>
                </a:tc>
                <a:extLst>
                  <a:ext uri="{0D108BD9-81ED-4DB2-BD59-A6C34878D82A}">
                    <a16:rowId xmlns:a16="http://schemas.microsoft.com/office/drawing/2014/main" val="146232869"/>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リパーゼ増加</a:t>
                      </a:r>
                    </a:p>
                  </a:txBody>
                  <a:tcPr marL="90000" marR="90000" marT="46800" marB="468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400" noProof="0">
                          <a:solidFill>
                            <a:schemeClr val="tx1"/>
                          </a:solidFill>
                        </a:rPr>
                        <a:t>9（24）</a:t>
                      </a:r>
                    </a:p>
                  </a:txBody>
                  <a:tcPr marL="90000" marR="90000" marT="46800" marB="468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5113787"/>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血清</a:t>
                      </a:r>
                      <a:r>
                        <a:rPr lang="ja-JP" sz="1400" baseline="0" noProof="0">
                          <a:solidFill>
                            <a:schemeClr val="tx1"/>
                          </a:solidFill>
                          <a:latin typeface="+mn-lt"/>
                          <a:ea typeface="MS Mincho"/>
                          <a:cs typeface="+mn-cs"/>
                        </a:rPr>
                        <a:t>アミラーゼ増加</a:t>
                      </a:r>
                    </a:p>
                  </a:txBody>
                  <a:tcPr marL="90000" marR="90000" marT="46800" marB="46800" anchor="ctr">
                    <a:lnT w="9525" cap="flat" cmpd="sng" algn="ctr">
                      <a:solidFill>
                        <a:schemeClr val="accent1"/>
                      </a:solidFill>
                      <a:prstDash val="solid"/>
                      <a:round/>
                      <a:headEnd type="none" w="med" len="med"/>
                      <a:tailEnd type="none" w="med" len="med"/>
                    </a:lnT>
                  </a:tcPr>
                </a:tc>
                <a:tc>
                  <a:txBody>
                    <a:bodyPr/>
                    <a:lstStyle/>
                    <a:p>
                      <a:pPr algn="ctr"/>
                      <a:r>
                        <a:rPr lang="ja-JP" sz="1400" noProof="0">
                          <a:solidFill>
                            <a:schemeClr val="tx1"/>
                          </a:solidFill>
                        </a:rPr>
                        <a:t>3（8）</a:t>
                      </a:r>
                    </a:p>
                  </a:txBody>
                  <a:tcPr marL="90000" marR="90000" marT="46800" marB="46800"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559964974"/>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副腎皮質機能不全</a:t>
                      </a:r>
                    </a:p>
                  </a:txBody>
                  <a:tcPr marL="90000" marR="90000" marT="46800" marB="46800" anchor="ctr"/>
                </a:tc>
                <a:tc>
                  <a:txBody>
                    <a:bodyPr/>
                    <a:lstStyle/>
                    <a:p>
                      <a:pPr algn="ctr"/>
                      <a:r>
                        <a:rPr lang="ja-JP" sz="1400" noProof="0" dirty="0">
                          <a:solidFill>
                            <a:schemeClr val="tx1"/>
                          </a:solidFill>
                        </a:rPr>
                        <a:t>1（3）</a:t>
                      </a:r>
                    </a:p>
                  </a:txBody>
                  <a:tcPr marL="90000" marR="90000" marT="46800" marB="46800" anchor="ctr"/>
                </a:tc>
                <a:extLst>
                  <a:ext uri="{0D108BD9-81ED-4DB2-BD59-A6C34878D82A}">
                    <a16:rowId xmlns:a16="http://schemas.microsoft.com/office/drawing/2014/main" val="1089730951"/>
                  </a:ext>
                </a:extLst>
              </a:tr>
            </a:tbl>
          </a:graphicData>
        </a:graphic>
      </p:graphicFrame>
    </p:spTree>
    <p:extLst>
      <p:ext uri="{BB962C8B-B14F-4D97-AF65-F5344CB8AC3E}">
        <p14:creationId xmlns:p14="http://schemas.microsoft.com/office/powerpoint/2010/main" val="21188891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OA20.02：術前化学免疫療法で治療されたステージIIIAのNSCLC患者における長期生存予測のためのctDNAの治療前レベル – Romero A、他</a:t>
            </a:r>
          </a:p>
        </p:txBody>
      </p:sp>
      <p:sp>
        <p:nvSpPr>
          <p:cNvPr id="3" name="Content Placeholder 2"/>
          <p:cNvSpPr>
            <a:spLocks noGrp="1"/>
          </p:cNvSpPr>
          <p:nvPr>
            <p:ph idx="1"/>
          </p:nvPr>
        </p:nvSpPr>
        <p:spPr/>
        <p:txBody>
          <a:bodyPr/>
          <a:lstStyle/>
          <a:p>
            <a:r>
              <a:rPr lang="ja-JP" b="1" dirty="0"/>
              <a:t>治験の目的</a:t>
            </a:r>
          </a:p>
          <a:p>
            <a:pPr lvl="1"/>
            <a:r>
              <a:rPr lang="ja-JP" dirty="0"/>
              <a:t>第Ⅱ相NADIM試験でニボルマブによる術前補助療法+化学療法で治療された切除可能なステージIIIAのNSCLC患者におけるctDNAの治療前レベルの予後値を評価すること</a:t>
            </a:r>
          </a:p>
          <a:p>
            <a:pPr lvl="1">
              <a:spcBef>
                <a:spcPts val="20000"/>
              </a:spcBef>
            </a:pPr>
            <a:r>
              <a:rPr lang="ja-JP" dirty="0"/>
              <a:t>ctDNAレベルは、治療開始前に</a:t>
            </a:r>
            <a:r>
              <a:rPr lang="ja-JP" dirty="0">
                <a:solidFill>
                  <a:srgbClr val="333333"/>
                </a:solidFill>
                <a:latin typeface="Montserrat"/>
                <a:ea typeface="MS Mincho"/>
              </a:rPr>
              <a:t>Oncomine Pan-Cancer Cell-Free Assay™を使用してNGSによって</a:t>
            </a:r>
            <a:r>
              <a:rPr lang="ja-JP" dirty="0"/>
              <a:t>検査され、HarrellのC統計量を計算してOSとPFSを予測して、病理学的反応や臨床反応を含む古典的な生存代替の予測値と比較（RECIST v1.1）</a:t>
            </a:r>
          </a:p>
          <a:p>
            <a:pPr lvl="1"/>
            <a:r>
              <a:rPr lang="ja-JP" altLang="en-US" dirty="0">
                <a:latin typeface="Montserrat" panose="00000500000000000000" pitchFamily="2" charset="0"/>
                <a:cs typeface="Arial" panose="020B0604020202020204" pitchFamily="34" charset="0"/>
              </a:rPr>
              <a:t>ベースラインでの</a:t>
            </a:r>
            <a:r>
              <a:rPr lang="en-US" altLang="ja-JP" dirty="0">
                <a:latin typeface="Montserrat" panose="00000500000000000000" pitchFamily="2" charset="0"/>
                <a:cs typeface="Arial" panose="020B0604020202020204" pitchFamily="34" charset="0"/>
              </a:rPr>
              <a:t>ctDNA</a:t>
            </a:r>
            <a:r>
              <a:rPr lang="ja-JP" altLang="en-US" dirty="0">
                <a:latin typeface="Montserrat" panose="00000500000000000000" pitchFamily="2" charset="0"/>
                <a:cs typeface="Arial" panose="020B0604020202020204" pitchFamily="34" charset="0"/>
              </a:rPr>
              <a:t>量の予後値を決定するために、検出されたすべての変異について、各陽性血漿サンプルの変異アレル頻度（</a:t>
            </a:r>
            <a:r>
              <a:rPr lang="en-US" altLang="ja-JP" dirty="0">
                <a:latin typeface="Montserrat" panose="00000500000000000000" pitchFamily="2" charset="0"/>
                <a:cs typeface="Arial" panose="020B0604020202020204" pitchFamily="34" charset="0"/>
              </a:rPr>
              <a:t>MAF</a:t>
            </a:r>
            <a:r>
              <a:rPr lang="ja-JP" altLang="en-US" dirty="0">
                <a:latin typeface="Montserrat" panose="00000500000000000000" pitchFamily="2" charset="0"/>
                <a:cs typeface="Arial" panose="020B0604020202020204" pitchFamily="34" charset="0"/>
              </a:rPr>
              <a:t>）の合計を計算</a:t>
            </a:r>
          </a:p>
        </p:txBody>
      </p:sp>
      <p:sp>
        <p:nvSpPr>
          <p:cNvPr id="5" name="Text Placeholder 4"/>
          <p:cNvSpPr>
            <a:spLocks noGrp="1"/>
          </p:cNvSpPr>
          <p:nvPr>
            <p:ph type="body" sz="quarter" idx="11"/>
          </p:nvPr>
        </p:nvSpPr>
        <p:spPr/>
        <p:txBody>
          <a:bodyPr/>
          <a:lstStyle/>
          <a:p>
            <a:r>
              <a:rPr lang="ja-JP"/>
              <a:t>Romero A、他J Thorac Oncol 2021年16（補遺）：抄録番号 OA20.02</a:t>
            </a:r>
          </a:p>
        </p:txBody>
      </p:sp>
      <p:cxnSp>
        <p:nvCxnSpPr>
          <p:cNvPr id="11" name="AutoShape 19"/>
          <p:cNvCxnSpPr>
            <a:cxnSpLocks noChangeShapeType="1"/>
            <a:stCxn id="12" idx="3"/>
            <a:endCxn id="17" idx="1"/>
          </p:cNvCxnSpPr>
          <p:nvPr/>
        </p:nvCxnSpPr>
        <p:spPr bwMode="auto">
          <a:xfrm>
            <a:off x="4212111" y="3460217"/>
            <a:ext cx="569641" cy="2991"/>
          </a:xfrm>
          <a:prstGeom prst="straightConnector1">
            <a:avLst/>
          </a:prstGeom>
          <a:noFill/>
          <a:ln w="38100">
            <a:solidFill>
              <a:schemeClr val="bg1"/>
            </a:solidFill>
            <a:round/>
            <a:headEnd type="none" w="med" len="med"/>
            <a:tailEnd type="triangle" w="med" len="med"/>
          </a:ln>
        </p:spPr>
      </p:cxnSp>
      <p:sp>
        <p:nvSpPr>
          <p:cNvPr id="12" name="AutoShape 9"/>
          <p:cNvSpPr>
            <a:spLocks noChangeArrowheads="1"/>
          </p:cNvSpPr>
          <p:nvPr/>
        </p:nvSpPr>
        <p:spPr bwMode="auto">
          <a:xfrm>
            <a:off x="424056" y="2445184"/>
            <a:ext cx="3788055" cy="2030065"/>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dirty="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NSCLC IIIA（N2またはT4N0/N1）</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EGFRまたはALKの変異なし</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治療歴なし</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ECOG PS 0–1</a:t>
            </a:r>
          </a:p>
          <a:p>
            <a:pPr defTabSz="892175" eaLnBrk="0" hangingPunct="0">
              <a:spcAft>
                <a:spcPct val="30000"/>
              </a:spcAft>
            </a:pPr>
            <a:r>
              <a:rPr lang="ja-JP" sz="1600" dirty="0">
                <a:solidFill>
                  <a:srgbClr val="FFFFFF"/>
                </a:solidFill>
                <a:ea typeface="SimSun" pitchFamily="2" charset="-122"/>
              </a:rPr>
              <a:t>（n=46）</a:t>
            </a:r>
          </a:p>
        </p:txBody>
      </p:sp>
      <p:sp>
        <p:nvSpPr>
          <p:cNvPr id="17" name="AutoShape 9"/>
          <p:cNvSpPr>
            <a:spLocks noChangeArrowheads="1"/>
          </p:cNvSpPr>
          <p:nvPr/>
        </p:nvSpPr>
        <p:spPr bwMode="auto">
          <a:xfrm>
            <a:off x="4781752" y="2711499"/>
            <a:ext cx="2671625" cy="1503418"/>
          </a:xfrm>
          <a:prstGeom prst="roundRect">
            <a:avLst>
              <a:gd name="adj" fmla="val 8208"/>
            </a:avLst>
          </a:prstGeom>
          <a:solidFill>
            <a:schemeClr val="accent2"/>
          </a:solidFill>
          <a:ln w="9525" algn="ctr">
            <a:noFill/>
            <a:round/>
            <a:headEnd/>
            <a:tailEnd/>
          </a:ln>
        </p:spPr>
        <p:txBody>
          <a:bodyPr wrap="square" lIns="90488" tIns="44450" rIns="90488" bIns="44450">
            <a:noAutofit/>
          </a:bodyPr>
          <a:lstStyle/>
          <a:p>
            <a:pPr algn="ctr" defTabSz="892175" eaLnBrk="0" hangingPunct="0">
              <a:spcAft>
                <a:spcPct val="30000"/>
              </a:spcAft>
            </a:pPr>
            <a:r>
              <a:rPr lang="ja-JP" dirty="0">
                <a:solidFill>
                  <a:srgbClr val="FFFFFF"/>
                </a:solidFill>
                <a:ea typeface="SimSun" pitchFamily="2" charset="-122"/>
              </a:rPr>
              <a:t>ニボルマブ360mg</a:t>
            </a:r>
            <a:r>
              <a:rPr lang="ja-JP" dirty="0" smtClean="0">
                <a:solidFill>
                  <a:srgbClr val="FFFFFF"/>
                </a:solidFill>
                <a:ea typeface="SimSun" pitchFamily="2" charset="-122"/>
              </a:rPr>
              <a:t>+</a:t>
            </a:r>
            <a:r>
              <a:rPr lang="en-GB" altLang="ja-JP" dirty="0" smtClean="0">
                <a:solidFill>
                  <a:srgbClr val="FFFFFF"/>
                </a:solidFill>
                <a:ea typeface="SimSun" pitchFamily="2" charset="-122"/>
              </a:rPr>
              <a:t/>
            </a:r>
            <a:br>
              <a:rPr lang="en-GB" altLang="ja-JP" dirty="0" smtClean="0">
                <a:solidFill>
                  <a:srgbClr val="FFFFFF"/>
                </a:solidFill>
                <a:ea typeface="SimSun" pitchFamily="2" charset="-122"/>
              </a:rPr>
            </a:br>
            <a:r>
              <a:rPr lang="ja-JP" dirty="0" smtClean="0">
                <a:solidFill>
                  <a:srgbClr val="FFFFFF"/>
                </a:solidFill>
                <a:ea typeface="SimSun" pitchFamily="2" charset="-122"/>
              </a:rPr>
              <a:t>パ</a:t>
            </a:r>
            <a:r>
              <a:rPr lang="ja-JP" dirty="0">
                <a:solidFill>
                  <a:srgbClr val="FFFFFF"/>
                </a:solidFill>
                <a:ea typeface="SimSun" pitchFamily="2" charset="-122"/>
              </a:rPr>
              <a:t>クリタキセル200mg/m</a:t>
            </a:r>
            <a:r>
              <a:rPr lang="ja-JP" baseline="30000" dirty="0">
                <a:solidFill>
                  <a:srgbClr val="FFFFFF"/>
                </a:solidFill>
                <a:ea typeface="SimSun" pitchFamily="2" charset="-122"/>
              </a:rPr>
              <a:t>2</a:t>
            </a:r>
            <a:r>
              <a:rPr lang="ja-JP" dirty="0" smtClean="0">
                <a:solidFill>
                  <a:srgbClr val="FFFFFF"/>
                </a:solidFill>
                <a:ea typeface="SimSun" pitchFamily="2" charset="-122"/>
              </a:rPr>
              <a:t>+</a:t>
            </a:r>
            <a:r>
              <a:rPr lang="en-GB" altLang="ja-JP" dirty="0" smtClean="0">
                <a:solidFill>
                  <a:srgbClr val="FFFFFF"/>
                </a:solidFill>
                <a:ea typeface="SimSun" pitchFamily="2" charset="-122"/>
              </a:rPr>
              <a:t/>
            </a:r>
            <a:br>
              <a:rPr lang="en-GB" altLang="ja-JP" dirty="0" smtClean="0">
                <a:solidFill>
                  <a:srgbClr val="FFFFFF"/>
                </a:solidFill>
                <a:ea typeface="SimSun" pitchFamily="2" charset="-122"/>
              </a:rPr>
            </a:br>
            <a:r>
              <a:rPr lang="ja-JP" dirty="0" smtClean="0">
                <a:solidFill>
                  <a:srgbClr val="FFFFFF"/>
                </a:solidFill>
                <a:ea typeface="SimSun" pitchFamily="2" charset="-122"/>
              </a:rPr>
              <a:t>カ</a:t>
            </a:r>
            <a:r>
              <a:rPr lang="ja-JP" dirty="0">
                <a:solidFill>
                  <a:srgbClr val="FFFFFF"/>
                </a:solidFill>
                <a:ea typeface="SimSun" pitchFamily="2" charset="-122"/>
              </a:rPr>
              <a:t>ルボプラチンAUC6 q3w</a:t>
            </a:r>
            <a:br>
              <a:rPr lang="ja-JP" dirty="0">
                <a:solidFill>
                  <a:srgbClr val="FFFFFF"/>
                </a:solidFill>
                <a:ea typeface="SimSun" pitchFamily="2" charset="-122"/>
              </a:rPr>
            </a:br>
            <a:r>
              <a:rPr lang="ja-JP" dirty="0">
                <a:solidFill>
                  <a:srgbClr val="FFFFFF"/>
                </a:solidFill>
                <a:ea typeface="SimSun" pitchFamily="2" charset="-122"/>
              </a:rPr>
              <a:t>（3サイクル）</a:t>
            </a:r>
          </a:p>
        </p:txBody>
      </p:sp>
      <p:sp>
        <p:nvSpPr>
          <p:cNvPr id="18" name="AutoShape 9"/>
          <p:cNvSpPr>
            <a:spLocks noChangeArrowheads="1"/>
          </p:cNvSpPr>
          <p:nvPr/>
        </p:nvSpPr>
        <p:spPr bwMode="auto">
          <a:xfrm>
            <a:off x="9170543" y="2687178"/>
            <a:ext cx="2500905" cy="1546076"/>
          </a:xfrm>
          <a:prstGeom prst="roundRect">
            <a:avLst>
              <a:gd name="adj" fmla="val 8208"/>
            </a:avLst>
          </a:prstGeom>
          <a:solidFill>
            <a:schemeClr val="accent1"/>
          </a:solidFill>
          <a:ln w="9525" algn="ctr">
            <a:noFill/>
            <a:round/>
            <a:headEnd/>
            <a:tailEnd/>
          </a:ln>
        </p:spPr>
        <p:txBody>
          <a:bodyPr wrap="square" lIns="90488" tIns="44450" rIns="90488" bIns="44450">
            <a:spAutoFit/>
          </a:bodyPr>
          <a:lstStyle/>
          <a:p>
            <a:pPr algn="ctr" defTabSz="892175" eaLnBrk="0" hangingPunct="0">
              <a:spcAft>
                <a:spcPct val="30000"/>
              </a:spcAft>
            </a:pPr>
            <a:r>
              <a:rPr lang="ja-JP" dirty="0">
                <a:solidFill>
                  <a:srgbClr val="FFFFFF"/>
                </a:solidFill>
                <a:ea typeface="SimSun" pitchFamily="2" charset="-122"/>
              </a:rPr>
              <a:t>ニボルマブ240mg q2w（4か月）</a:t>
            </a:r>
            <a:r>
              <a:rPr lang="ja-JP" dirty="0" smtClean="0">
                <a:solidFill>
                  <a:srgbClr val="FFFFFF"/>
                </a:solidFill>
                <a:ea typeface="SimSun" pitchFamily="2" charset="-122"/>
              </a:rPr>
              <a:t>、</a:t>
            </a:r>
            <a:r>
              <a:rPr lang="en-GB" altLang="ja-JP" dirty="0" smtClean="0">
                <a:solidFill>
                  <a:srgbClr val="FFFFFF"/>
                </a:solidFill>
                <a:ea typeface="SimSun" pitchFamily="2" charset="-122"/>
              </a:rPr>
              <a:t/>
            </a:r>
            <a:br>
              <a:rPr lang="en-GB" altLang="ja-JP" dirty="0" smtClean="0">
                <a:solidFill>
                  <a:srgbClr val="FFFFFF"/>
                </a:solidFill>
                <a:ea typeface="SimSun" pitchFamily="2" charset="-122"/>
              </a:rPr>
            </a:br>
            <a:r>
              <a:rPr lang="ja-JP" dirty="0" smtClean="0">
                <a:solidFill>
                  <a:srgbClr val="FFFFFF"/>
                </a:solidFill>
                <a:ea typeface="SimSun" pitchFamily="2" charset="-122"/>
              </a:rPr>
              <a:t>次</a:t>
            </a:r>
            <a:r>
              <a:rPr lang="ja-JP" dirty="0">
                <a:solidFill>
                  <a:srgbClr val="FFFFFF"/>
                </a:solidFill>
                <a:ea typeface="SimSun" pitchFamily="2" charset="-122"/>
              </a:rPr>
              <a:t>にニボルマブ480mg q4w（8か月）</a:t>
            </a:r>
            <a:br>
              <a:rPr lang="ja-JP" dirty="0">
                <a:solidFill>
                  <a:srgbClr val="FFFFFF"/>
                </a:solidFill>
                <a:ea typeface="SimSun" pitchFamily="2" charset="-122"/>
              </a:rPr>
            </a:br>
            <a:r>
              <a:rPr lang="ja-JP" dirty="0">
                <a:solidFill>
                  <a:srgbClr val="FFFFFF"/>
                </a:solidFill>
                <a:ea typeface="SimSun" pitchFamily="2" charset="-122"/>
              </a:rPr>
              <a:t>（n=37）</a:t>
            </a:r>
          </a:p>
        </p:txBody>
      </p:sp>
      <p:sp>
        <p:nvSpPr>
          <p:cNvPr id="19" name="AutoShape 9"/>
          <p:cNvSpPr>
            <a:spLocks noChangeArrowheads="1"/>
          </p:cNvSpPr>
          <p:nvPr/>
        </p:nvSpPr>
        <p:spPr bwMode="auto">
          <a:xfrm>
            <a:off x="8115829" y="2708507"/>
            <a:ext cx="449708" cy="1503419"/>
          </a:xfrm>
          <a:prstGeom prst="roundRect">
            <a:avLst>
              <a:gd name="adj" fmla="val 8208"/>
            </a:avLst>
          </a:prstGeom>
          <a:solidFill>
            <a:schemeClr val="bg2"/>
          </a:solidFill>
          <a:ln w="9525" algn="ctr">
            <a:noFill/>
            <a:round/>
            <a:headEnd/>
            <a:tailEnd/>
          </a:ln>
        </p:spPr>
        <p:txBody>
          <a:bodyPr vert="vert270" wrap="square" lIns="90488" tIns="44450" rIns="90488" bIns="44450">
            <a:spAutoFit/>
          </a:bodyPr>
          <a:lstStyle/>
          <a:p>
            <a:pPr algn="ctr" defTabSz="892175" eaLnBrk="0" hangingPunct="0">
              <a:spcAft>
                <a:spcPct val="30000"/>
              </a:spcAft>
            </a:pPr>
            <a:r>
              <a:rPr lang="ja-JP" sz="1600">
                <a:solidFill>
                  <a:srgbClr val="FFFFFF"/>
                </a:solidFill>
                <a:ea typeface="SimSun" pitchFamily="2" charset="-122"/>
              </a:rPr>
              <a:t>手術</a:t>
            </a:r>
          </a:p>
        </p:txBody>
      </p:sp>
      <p:cxnSp>
        <p:nvCxnSpPr>
          <p:cNvPr id="30" name="AutoShape 19"/>
          <p:cNvCxnSpPr>
            <a:cxnSpLocks noChangeShapeType="1"/>
            <a:stCxn id="17" idx="3"/>
            <a:endCxn id="19" idx="1"/>
          </p:cNvCxnSpPr>
          <p:nvPr/>
        </p:nvCxnSpPr>
        <p:spPr bwMode="auto">
          <a:xfrm flipV="1">
            <a:off x="7453377" y="3460217"/>
            <a:ext cx="662452" cy="2991"/>
          </a:xfrm>
          <a:prstGeom prst="straightConnector1">
            <a:avLst/>
          </a:prstGeom>
          <a:noFill/>
          <a:ln w="38100">
            <a:solidFill>
              <a:schemeClr val="bg1"/>
            </a:solidFill>
            <a:round/>
            <a:headEnd type="none" w="med" len="med"/>
            <a:tailEnd type="triangle" w="med" len="med"/>
          </a:ln>
        </p:spPr>
      </p:cxnSp>
      <p:cxnSp>
        <p:nvCxnSpPr>
          <p:cNvPr id="31" name="AutoShape 19"/>
          <p:cNvCxnSpPr>
            <a:cxnSpLocks noChangeShapeType="1"/>
            <a:stCxn id="19" idx="3"/>
            <a:endCxn id="18" idx="1"/>
          </p:cNvCxnSpPr>
          <p:nvPr/>
        </p:nvCxnSpPr>
        <p:spPr bwMode="auto">
          <a:xfrm flipV="1">
            <a:off x="8565537" y="3460216"/>
            <a:ext cx="605006" cy="1"/>
          </a:xfrm>
          <a:prstGeom prst="straightConnector1">
            <a:avLst/>
          </a:prstGeom>
          <a:noFill/>
          <a:ln w="38100">
            <a:solidFill>
              <a:schemeClr val="bg1"/>
            </a:solidFill>
            <a:round/>
            <a:headEnd type="none" w="med" len="med"/>
            <a:tailEnd type="triangle" w="med" len="med"/>
          </a:ln>
        </p:spPr>
      </p:cxnSp>
    </p:spTree>
    <p:extLst>
      <p:ext uri="{BB962C8B-B14F-4D97-AF65-F5344CB8AC3E}">
        <p14:creationId xmlns:p14="http://schemas.microsoft.com/office/powerpoint/2010/main" val="1656668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OA20.02：術前化学免疫療法で治療されたステージIIIAのNSCLC患者における長期生存予測のためのctDNAの治療前レベル – Romero A、他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Romero A、他J Thorac Oncol 2021年16（補遺）：抄録番号 OA20.02</a:t>
            </a:r>
          </a:p>
        </p:txBody>
      </p:sp>
      <p:sp>
        <p:nvSpPr>
          <p:cNvPr id="6" name="TextBox 5">
            <a:extLst>
              <a:ext uri="{FF2B5EF4-FFF2-40B4-BE49-F238E27FC236}">
                <a16:creationId xmlns:a16="http://schemas.microsoft.com/office/drawing/2014/main" id="{4C11EC5B-2091-4963-AC3C-40237DBEEEF0}"/>
              </a:ext>
            </a:extLst>
          </p:cNvPr>
          <p:cNvSpPr txBox="1"/>
          <p:nvPr/>
        </p:nvSpPr>
        <p:spPr>
          <a:xfrm>
            <a:off x="261757" y="2271907"/>
            <a:ext cx="1519968" cy="584775"/>
          </a:xfrm>
          <a:prstGeom prst="rect">
            <a:avLst/>
          </a:prstGeom>
          <a:noFill/>
        </p:spPr>
        <p:txBody>
          <a:bodyPr wrap="none" rtlCol="0">
            <a:spAutoFit/>
          </a:bodyPr>
          <a:lstStyle/>
          <a:p>
            <a:r>
              <a:rPr lang="ja-JP" sz="1600" b="1">
                <a:solidFill>
                  <a:schemeClr val="tx1"/>
                </a:solidFill>
              </a:rPr>
              <a:t>治療前</a:t>
            </a:r>
          </a:p>
          <a:p>
            <a:r>
              <a:rPr lang="ja-JP" sz="1600" b="1">
                <a:solidFill>
                  <a:schemeClr val="tx1"/>
                </a:solidFill>
              </a:rPr>
              <a:t>ctDNAレベル</a:t>
            </a:r>
          </a:p>
        </p:txBody>
      </p:sp>
      <p:sp>
        <p:nvSpPr>
          <p:cNvPr id="12" name="TextBox 11">
            <a:extLst>
              <a:ext uri="{FF2B5EF4-FFF2-40B4-BE49-F238E27FC236}">
                <a16:creationId xmlns:a16="http://schemas.microsoft.com/office/drawing/2014/main" id="{AE65097C-C5B6-4E5F-B46E-B11E99744045}"/>
              </a:ext>
            </a:extLst>
          </p:cNvPr>
          <p:cNvSpPr txBox="1"/>
          <p:nvPr/>
        </p:nvSpPr>
        <p:spPr>
          <a:xfrm>
            <a:off x="261757" y="4442203"/>
            <a:ext cx="1941557" cy="830997"/>
          </a:xfrm>
          <a:prstGeom prst="rect">
            <a:avLst/>
          </a:prstGeom>
          <a:noFill/>
        </p:spPr>
        <p:txBody>
          <a:bodyPr wrap="none" rtlCol="0">
            <a:spAutoFit/>
          </a:bodyPr>
          <a:lstStyle/>
          <a:p>
            <a:r>
              <a:rPr lang="ja-JP" sz="1600" b="1">
                <a:solidFill>
                  <a:schemeClr val="tx1"/>
                </a:solidFill>
              </a:rPr>
              <a:t>CTスキャンで</a:t>
            </a:r>
          </a:p>
          <a:p>
            <a:r>
              <a:rPr lang="ja-JP" sz="1600" b="1">
                <a:solidFill>
                  <a:schemeClr val="tx1"/>
                </a:solidFill>
              </a:rPr>
              <a:t>確認された</a:t>
            </a:r>
          </a:p>
          <a:p>
            <a:r>
              <a:rPr lang="ja-JP" sz="1600" b="1">
                <a:solidFill>
                  <a:schemeClr val="tx1"/>
                </a:solidFill>
              </a:rPr>
              <a:t>臨床反応</a:t>
            </a:r>
          </a:p>
        </p:txBody>
      </p:sp>
      <p:grpSp>
        <p:nvGrpSpPr>
          <p:cNvPr id="18" name="Group 17">
            <a:extLst>
              <a:ext uri="{FF2B5EF4-FFF2-40B4-BE49-F238E27FC236}">
                <a16:creationId xmlns:a16="http://schemas.microsoft.com/office/drawing/2014/main" id="{1267E921-EECD-4360-B64C-7F465F85EAE9}"/>
              </a:ext>
            </a:extLst>
          </p:cNvPr>
          <p:cNvGrpSpPr/>
          <p:nvPr/>
        </p:nvGrpSpPr>
        <p:grpSpPr>
          <a:xfrm>
            <a:off x="2153637" y="1446004"/>
            <a:ext cx="3591487" cy="4996581"/>
            <a:chOff x="2153637" y="1446004"/>
            <a:chExt cx="3591487" cy="4996581"/>
          </a:xfrm>
        </p:grpSpPr>
        <p:sp>
          <p:nvSpPr>
            <p:cNvPr id="19" name="TextBox 18">
              <a:extLst>
                <a:ext uri="{FF2B5EF4-FFF2-40B4-BE49-F238E27FC236}">
                  <a16:creationId xmlns:a16="http://schemas.microsoft.com/office/drawing/2014/main" id="{627CBCDD-D6D9-42CA-93D0-6946D9144724}"/>
                </a:ext>
              </a:extLst>
            </p:cNvPr>
            <p:cNvSpPr txBox="1"/>
            <p:nvPr/>
          </p:nvSpPr>
          <p:spPr>
            <a:xfrm>
              <a:off x="3059920" y="1446004"/>
              <a:ext cx="2659702" cy="338554"/>
            </a:xfrm>
            <a:prstGeom prst="rect">
              <a:avLst/>
            </a:prstGeom>
            <a:noFill/>
          </p:spPr>
          <p:txBody>
            <a:bodyPr wrap="none" rtlCol="0">
              <a:spAutoFit/>
            </a:bodyPr>
            <a:lstStyle/>
            <a:p>
              <a:pPr algn="ctr"/>
              <a:r>
                <a:rPr lang="ja-JP" sz="1600" b="1">
                  <a:solidFill>
                    <a:schemeClr val="tx1"/>
                  </a:solidFill>
                </a:rPr>
                <a:t>無増悪生存期間</a:t>
              </a:r>
            </a:p>
          </p:txBody>
        </p:sp>
        <p:grpSp>
          <p:nvGrpSpPr>
            <p:cNvPr id="20" name="Group 19">
              <a:extLst>
                <a:ext uri="{FF2B5EF4-FFF2-40B4-BE49-F238E27FC236}">
                  <a16:creationId xmlns:a16="http://schemas.microsoft.com/office/drawing/2014/main" id="{34FDA464-C7BE-4160-A734-3F67367E9F25}"/>
                </a:ext>
              </a:extLst>
            </p:cNvPr>
            <p:cNvGrpSpPr/>
            <p:nvPr/>
          </p:nvGrpSpPr>
          <p:grpSpPr>
            <a:xfrm>
              <a:off x="2153637" y="1713584"/>
              <a:ext cx="3591487" cy="2330738"/>
              <a:chOff x="2153637" y="1713584"/>
              <a:chExt cx="3591487" cy="2330738"/>
            </a:xfrm>
          </p:grpSpPr>
          <p:grpSp>
            <p:nvGrpSpPr>
              <p:cNvPr id="95" name="Group 94">
                <a:extLst>
                  <a:ext uri="{FF2B5EF4-FFF2-40B4-BE49-F238E27FC236}">
                    <a16:creationId xmlns:a16="http://schemas.microsoft.com/office/drawing/2014/main" id="{F31D82AE-F1C4-463C-8E3D-60509549408D}"/>
                  </a:ext>
                </a:extLst>
              </p:cNvPr>
              <p:cNvGrpSpPr/>
              <p:nvPr/>
            </p:nvGrpSpPr>
            <p:grpSpPr>
              <a:xfrm>
                <a:off x="3059491" y="3646598"/>
                <a:ext cx="2566206" cy="184666"/>
                <a:chOff x="3550202" y="3568528"/>
                <a:chExt cx="2151501" cy="184666"/>
              </a:xfrm>
            </p:grpSpPr>
            <p:sp>
              <p:nvSpPr>
                <p:cNvPr id="165" name="TextBox 164">
                  <a:extLst>
                    <a:ext uri="{FF2B5EF4-FFF2-40B4-BE49-F238E27FC236}">
                      <a16:creationId xmlns:a16="http://schemas.microsoft.com/office/drawing/2014/main" id="{C00C30A9-C8C5-4E06-9918-B3723A45BE38}"/>
                    </a:ext>
                  </a:extLst>
                </p:cNvPr>
                <p:cNvSpPr txBox="1"/>
                <p:nvPr/>
              </p:nvSpPr>
              <p:spPr>
                <a:xfrm>
                  <a:off x="5630473" y="3568528"/>
                  <a:ext cx="71230" cy="184666"/>
                </a:xfrm>
                <a:prstGeom prst="rect">
                  <a:avLst/>
                </a:prstGeom>
                <a:noFill/>
              </p:spPr>
              <p:txBody>
                <a:bodyPr wrap="none" lIns="0" tIns="0" rIns="0" bIns="0" rtlCol="0" anchor="ctr"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0</a:t>
                  </a:r>
                </a:p>
              </p:txBody>
            </p:sp>
            <p:sp>
              <p:nvSpPr>
                <p:cNvPr id="166" name="TextBox 165">
                  <a:extLst>
                    <a:ext uri="{FF2B5EF4-FFF2-40B4-BE49-F238E27FC236}">
                      <a16:creationId xmlns:a16="http://schemas.microsoft.com/office/drawing/2014/main" id="{CB49BC17-CEAA-4E0B-8F55-74149482B50B}"/>
                    </a:ext>
                  </a:extLst>
                </p:cNvPr>
                <p:cNvSpPr txBox="1"/>
                <p:nvPr/>
              </p:nvSpPr>
              <p:spPr>
                <a:xfrm>
                  <a:off x="5185927" y="3568528"/>
                  <a:ext cx="142459" cy="184666"/>
                </a:xfrm>
                <a:prstGeom prst="rect">
                  <a:avLst/>
                </a:prstGeom>
                <a:noFill/>
              </p:spPr>
              <p:txBody>
                <a:bodyPr wrap="none" lIns="0" tIns="0" rIns="0" bIns="0" rtlCol="0" anchor="ctr"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10</a:t>
                  </a:r>
                </a:p>
              </p:txBody>
            </p:sp>
            <p:sp>
              <p:nvSpPr>
                <p:cNvPr id="167" name="TextBox 166">
                  <a:extLst>
                    <a:ext uri="{FF2B5EF4-FFF2-40B4-BE49-F238E27FC236}">
                      <a16:creationId xmlns:a16="http://schemas.microsoft.com/office/drawing/2014/main" id="{11F6EA55-A200-4B2A-9601-EDBCBB3BAA80}"/>
                    </a:ext>
                  </a:extLst>
                </p:cNvPr>
                <p:cNvSpPr txBox="1"/>
                <p:nvPr/>
              </p:nvSpPr>
              <p:spPr>
                <a:xfrm>
                  <a:off x="4776996" y="3568528"/>
                  <a:ext cx="142459" cy="184666"/>
                </a:xfrm>
                <a:prstGeom prst="rect">
                  <a:avLst/>
                </a:prstGeom>
                <a:noFill/>
              </p:spPr>
              <p:txBody>
                <a:bodyPr wrap="none" lIns="0" tIns="0" rIns="0" bIns="0" rtlCol="0" anchor="ctr"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24</a:t>
                  </a:r>
                </a:p>
              </p:txBody>
            </p:sp>
            <p:sp>
              <p:nvSpPr>
                <p:cNvPr id="168" name="TextBox 167">
                  <a:extLst>
                    <a:ext uri="{FF2B5EF4-FFF2-40B4-BE49-F238E27FC236}">
                      <a16:creationId xmlns:a16="http://schemas.microsoft.com/office/drawing/2014/main" id="{E355982F-4366-43E8-9768-9A4C522E1D39}"/>
                    </a:ext>
                  </a:extLst>
                </p:cNvPr>
                <p:cNvSpPr txBox="1"/>
                <p:nvPr/>
              </p:nvSpPr>
              <p:spPr>
                <a:xfrm>
                  <a:off x="4368065" y="3568528"/>
                  <a:ext cx="142459" cy="184666"/>
                </a:xfrm>
                <a:prstGeom prst="rect">
                  <a:avLst/>
                </a:prstGeom>
                <a:noFill/>
              </p:spPr>
              <p:txBody>
                <a:bodyPr wrap="none" lIns="0" tIns="0" rIns="0" bIns="0" rtlCol="0" anchor="ctr"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27</a:t>
                  </a:r>
                </a:p>
              </p:txBody>
            </p:sp>
            <p:sp>
              <p:nvSpPr>
                <p:cNvPr id="169" name="TextBox 168">
                  <a:extLst>
                    <a:ext uri="{FF2B5EF4-FFF2-40B4-BE49-F238E27FC236}">
                      <a16:creationId xmlns:a16="http://schemas.microsoft.com/office/drawing/2014/main" id="{F73DAAB7-19CF-4F6B-8F11-18ECBDE3C0AC}"/>
                    </a:ext>
                  </a:extLst>
                </p:cNvPr>
                <p:cNvSpPr txBox="1"/>
                <p:nvPr/>
              </p:nvSpPr>
              <p:spPr>
                <a:xfrm>
                  <a:off x="3959135" y="3568528"/>
                  <a:ext cx="142459" cy="184666"/>
                </a:xfrm>
                <a:prstGeom prst="rect">
                  <a:avLst/>
                </a:prstGeom>
                <a:noFill/>
              </p:spPr>
              <p:txBody>
                <a:bodyPr wrap="none" lIns="0" tIns="0" rIns="0" bIns="0" rtlCol="0" anchor="ctr"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29</a:t>
                  </a:r>
                </a:p>
              </p:txBody>
            </p:sp>
            <p:sp>
              <p:nvSpPr>
                <p:cNvPr id="170" name="TextBox 169">
                  <a:extLst>
                    <a:ext uri="{FF2B5EF4-FFF2-40B4-BE49-F238E27FC236}">
                      <a16:creationId xmlns:a16="http://schemas.microsoft.com/office/drawing/2014/main" id="{B426D864-EC22-4519-AAE7-01B6FC5E7913}"/>
                    </a:ext>
                  </a:extLst>
                </p:cNvPr>
                <p:cNvSpPr txBox="1"/>
                <p:nvPr/>
              </p:nvSpPr>
              <p:spPr>
                <a:xfrm>
                  <a:off x="3550202" y="3568528"/>
                  <a:ext cx="142459" cy="184666"/>
                </a:xfrm>
                <a:prstGeom prst="rect">
                  <a:avLst/>
                </a:prstGeom>
                <a:noFill/>
              </p:spPr>
              <p:txBody>
                <a:bodyPr wrap="none" lIns="0" tIns="0" rIns="0" bIns="0" rtlCol="0" anchor="ctr"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29</a:t>
                  </a:r>
                </a:p>
              </p:txBody>
            </p:sp>
          </p:grpSp>
          <p:grpSp>
            <p:nvGrpSpPr>
              <p:cNvPr id="96" name="Group 95">
                <a:extLst>
                  <a:ext uri="{FF2B5EF4-FFF2-40B4-BE49-F238E27FC236}">
                    <a16:creationId xmlns:a16="http://schemas.microsoft.com/office/drawing/2014/main" id="{0FA0CB1D-AC4D-4811-9202-CC01F8E80AAE}"/>
                  </a:ext>
                </a:extLst>
              </p:cNvPr>
              <p:cNvGrpSpPr/>
              <p:nvPr/>
            </p:nvGrpSpPr>
            <p:grpSpPr>
              <a:xfrm>
                <a:off x="2153637" y="1713584"/>
                <a:ext cx="3591487" cy="1992192"/>
                <a:chOff x="2790735" y="1713584"/>
                <a:chExt cx="3011093" cy="1992192"/>
              </a:xfrm>
            </p:grpSpPr>
            <p:sp>
              <p:nvSpPr>
                <p:cNvPr id="139" name="Freeform 21">
                  <a:extLst>
                    <a:ext uri="{FF2B5EF4-FFF2-40B4-BE49-F238E27FC236}">
                      <a16:creationId xmlns:a16="http://schemas.microsoft.com/office/drawing/2014/main" id="{C31EAED9-1A08-43A0-A879-29CD4AAA1AB2}"/>
                    </a:ext>
                  </a:extLst>
                </p:cNvPr>
                <p:cNvSpPr>
                  <a:spLocks/>
                </p:cNvSpPr>
                <p:nvPr/>
              </p:nvSpPr>
              <p:spPr bwMode="auto">
                <a:xfrm>
                  <a:off x="3531225" y="1871208"/>
                  <a:ext cx="2140232" cy="126966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40" name="Line 7">
                  <a:extLst>
                    <a:ext uri="{FF2B5EF4-FFF2-40B4-BE49-F238E27FC236}">
                      <a16:creationId xmlns:a16="http://schemas.microsoft.com/office/drawing/2014/main" id="{8779AB2A-468A-4D6B-9E8F-C7772E830DCE}"/>
                    </a:ext>
                  </a:extLst>
                </p:cNvPr>
                <p:cNvSpPr>
                  <a:spLocks noChangeShapeType="1"/>
                </p:cNvSpPr>
                <p:nvPr/>
              </p:nvSpPr>
              <p:spPr bwMode="auto">
                <a:xfrm>
                  <a:off x="3446629" y="186798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1" name="Line 8">
                  <a:extLst>
                    <a:ext uri="{FF2B5EF4-FFF2-40B4-BE49-F238E27FC236}">
                      <a16:creationId xmlns:a16="http://schemas.microsoft.com/office/drawing/2014/main" id="{0F2D61D6-4EA4-4F1B-80BA-2B03AF3F0B5F}"/>
                    </a:ext>
                  </a:extLst>
                </p:cNvPr>
                <p:cNvSpPr>
                  <a:spLocks noChangeShapeType="1"/>
                </p:cNvSpPr>
                <p:nvPr/>
              </p:nvSpPr>
              <p:spPr bwMode="auto">
                <a:xfrm>
                  <a:off x="3446629" y="217144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2" name="Line 9">
                  <a:extLst>
                    <a:ext uri="{FF2B5EF4-FFF2-40B4-BE49-F238E27FC236}">
                      <a16:creationId xmlns:a16="http://schemas.microsoft.com/office/drawing/2014/main" id="{573C5AA6-1AD6-432A-9E09-779595BE7EA9}"/>
                    </a:ext>
                  </a:extLst>
                </p:cNvPr>
                <p:cNvSpPr>
                  <a:spLocks noChangeShapeType="1"/>
                </p:cNvSpPr>
                <p:nvPr/>
              </p:nvSpPr>
              <p:spPr bwMode="auto">
                <a:xfrm>
                  <a:off x="3446629" y="24847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3" name="Line 10">
                  <a:extLst>
                    <a:ext uri="{FF2B5EF4-FFF2-40B4-BE49-F238E27FC236}">
                      <a16:creationId xmlns:a16="http://schemas.microsoft.com/office/drawing/2014/main" id="{F5856371-5168-4ABA-8AF2-0E2704594BFB}"/>
                    </a:ext>
                  </a:extLst>
                </p:cNvPr>
                <p:cNvSpPr>
                  <a:spLocks noChangeShapeType="1"/>
                </p:cNvSpPr>
                <p:nvPr/>
              </p:nvSpPr>
              <p:spPr bwMode="auto">
                <a:xfrm>
                  <a:off x="3446629" y="279144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4" name="Line 11">
                  <a:extLst>
                    <a:ext uri="{FF2B5EF4-FFF2-40B4-BE49-F238E27FC236}">
                      <a16:creationId xmlns:a16="http://schemas.microsoft.com/office/drawing/2014/main" id="{01D6614A-5292-4745-B669-08A152117758}"/>
                    </a:ext>
                  </a:extLst>
                </p:cNvPr>
                <p:cNvSpPr>
                  <a:spLocks noChangeShapeType="1"/>
                </p:cNvSpPr>
                <p:nvPr/>
              </p:nvSpPr>
              <p:spPr bwMode="auto">
                <a:xfrm>
                  <a:off x="3446629" y="310145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5" name="TextBox 144">
                  <a:extLst>
                    <a:ext uri="{FF2B5EF4-FFF2-40B4-BE49-F238E27FC236}">
                      <a16:creationId xmlns:a16="http://schemas.microsoft.com/office/drawing/2014/main" id="{70F60574-B3CE-4497-9EF0-36D4B4685FA0}"/>
                    </a:ext>
                  </a:extLst>
                </p:cNvPr>
                <p:cNvSpPr txBox="1"/>
                <p:nvPr/>
              </p:nvSpPr>
              <p:spPr>
                <a:xfrm rot="16200000">
                  <a:off x="2204608" y="2336881"/>
                  <a:ext cx="1480031"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生存確率</a:t>
                  </a:r>
                </a:p>
              </p:txBody>
            </p:sp>
            <p:sp>
              <p:nvSpPr>
                <p:cNvPr id="146" name="TextBox 145">
                  <a:extLst>
                    <a:ext uri="{FF2B5EF4-FFF2-40B4-BE49-F238E27FC236}">
                      <a16:creationId xmlns:a16="http://schemas.microsoft.com/office/drawing/2014/main" id="{276D263B-C86C-4C51-9087-4F1B48B0E14A}"/>
                    </a:ext>
                  </a:extLst>
                </p:cNvPr>
                <p:cNvSpPr txBox="1"/>
                <p:nvPr/>
              </p:nvSpPr>
              <p:spPr>
                <a:xfrm>
                  <a:off x="3090811" y="1713584"/>
                  <a:ext cx="363136"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a:t>
                  </a:r>
                </a:p>
              </p:txBody>
            </p:sp>
            <p:sp>
              <p:nvSpPr>
                <p:cNvPr id="148" name="TextBox 147">
                  <a:extLst>
                    <a:ext uri="{FF2B5EF4-FFF2-40B4-BE49-F238E27FC236}">
                      <a16:creationId xmlns:a16="http://schemas.microsoft.com/office/drawing/2014/main" id="{9F53A0D2-E7B4-48A9-98AA-5DC9B3A232C5}"/>
                    </a:ext>
                  </a:extLst>
                </p:cNvPr>
                <p:cNvSpPr txBox="1"/>
                <p:nvPr/>
              </p:nvSpPr>
              <p:spPr>
                <a:xfrm>
                  <a:off x="3090811" y="2330039"/>
                  <a:ext cx="363136"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0.5</a:t>
                  </a:r>
                </a:p>
              </p:txBody>
            </p:sp>
            <p:sp>
              <p:nvSpPr>
                <p:cNvPr id="150" name="TextBox 149">
                  <a:extLst>
                    <a:ext uri="{FF2B5EF4-FFF2-40B4-BE49-F238E27FC236}">
                      <a16:creationId xmlns:a16="http://schemas.microsoft.com/office/drawing/2014/main" id="{2D1D7DA7-E581-4E36-AF98-3810DB15AC4C}"/>
                    </a:ext>
                  </a:extLst>
                </p:cNvPr>
                <p:cNvSpPr txBox="1"/>
                <p:nvPr/>
              </p:nvSpPr>
              <p:spPr>
                <a:xfrm>
                  <a:off x="3215807" y="2946492"/>
                  <a:ext cx="23814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sp>
              <p:nvSpPr>
                <p:cNvPr id="151" name="Line 21">
                  <a:extLst>
                    <a:ext uri="{FF2B5EF4-FFF2-40B4-BE49-F238E27FC236}">
                      <a16:creationId xmlns:a16="http://schemas.microsoft.com/office/drawing/2014/main" id="{B077EC9A-4F43-45D1-A9D0-D8B15EFCFFCC}"/>
                    </a:ext>
                  </a:extLst>
                </p:cNvPr>
                <p:cNvSpPr>
                  <a:spLocks noChangeShapeType="1"/>
                </p:cNvSpPr>
                <p:nvPr/>
              </p:nvSpPr>
              <p:spPr bwMode="auto">
                <a:xfrm>
                  <a:off x="5669477"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52" name="TextBox 151">
                  <a:extLst>
                    <a:ext uri="{FF2B5EF4-FFF2-40B4-BE49-F238E27FC236}">
                      <a16:creationId xmlns:a16="http://schemas.microsoft.com/office/drawing/2014/main" id="{199B662C-B96F-4AA0-A947-C0BAFF5221FF}"/>
                    </a:ext>
                  </a:extLst>
                </p:cNvPr>
                <p:cNvSpPr txBox="1"/>
                <p:nvPr/>
              </p:nvSpPr>
              <p:spPr>
                <a:xfrm>
                  <a:off x="5530353" y="3205458"/>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50</a:t>
                  </a:r>
                </a:p>
              </p:txBody>
            </p:sp>
            <p:sp>
              <p:nvSpPr>
                <p:cNvPr id="153" name="Line 21">
                  <a:extLst>
                    <a:ext uri="{FF2B5EF4-FFF2-40B4-BE49-F238E27FC236}">
                      <a16:creationId xmlns:a16="http://schemas.microsoft.com/office/drawing/2014/main" id="{D30D9CBB-DC6F-4E19-B2E4-7A12812EC36C}"/>
                    </a:ext>
                  </a:extLst>
                </p:cNvPr>
                <p:cNvSpPr>
                  <a:spLocks noChangeShapeType="1"/>
                </p:cNvSpPr>
                <p:nvPr/>
              </p:nvSpPr>
              <p:spPr bwMode="auto">
                <a:xfrm>
                  <a:off x="5260546"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54" name="TextBox 153">
                  <a:extLst>
                    <a:ext uri="{FF2B5EF4-FFF2-40B4-BE49-F238E27FC236}">
                      <a16:creationId xmlns:a16="http://schemas.microsoft.com/office/drawing/2014/main" id="{A7987BBE-B755-4DAB-9E47-1FF910A416AB}"/>
                    </a:ext>
                  </a:extLst>
                </p:cNvPr>
                <p:cNvSpPr txBox="1"/>
                <p:nvPr/>
              </p:nvSpPr>
              <p:spPr>
                <a:xfrm>
                  <a:off x="5121421" y="3205458"/>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40</a:t>
                  </a:r>
                </a:p>
              </p:txBody>
            </p:sp>
            <p:sp>
              <p:nvSpPr>
                <p:cNvPr id="155" name="Line 21">
                  <a:extLst>
                    <a:ext uri="{FF2B5EF4-FFF2-40B4-BE49-F238E27FC236}">
                      <a16:creationId xmlns:a16="http://schemas.microsoft.com/office/drawing/2014/main" id="{CF13C16A-9D3D-4431-88C0-B7EC0D3FEAD3}"/>
                    </a:ext>
                  </a:extLst>
                </p:cNvPr>
                <p:cNvSpPr>
                  <a:spLocks noChangeShapeType="1"/>
                </p:cNvSpPr>
                <p:nvPr/>
              </p:nvSpPr>
              <p:spPr bwMode="auto">
                <a:xfrm>
                  <a:off x="4851614"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56" name="TextBox 155">
                  <a:extLst>
                    <a:ext uri="{FF2B5EF4-FFF2-40B4-BE49-F238E27FC236}">
                      <a16:creationId xmlns:a16="http://schemas.microsoft.com/office/drawing/2014/main" id="{9A0AE573-7461-4F0E-96FB-27BD4FC8544A}"/>
                    </a:ext>
                  </a:extLst>
                </p:cNvPr>
                <p:cNvSpPr txBox="1"/>
                <p:nvPr/>
              </p:nvSpPr>
              <p:spPr>
                <a:xfrm>
                  <a:off x="4712490" y="3205458"/>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a:t>
                  </a:r>
                </a:p>
              </p:txBody>
            </p:sp>
            <p:sp>
              <p:nvSpPr>
                <p:cNvPr id="157" name="Line 21">
                  <a:extLst>
                    <a:ext uri="{FF2B5EF4-FFF2-40B4-BE49-F238E27FC236}">
                      <a16:creationId xmlns:a16="http://schemas.microsoft.com/office/drawing/2014/main" id="{4AE8B41D-F779-463E-BA20-CD46BD2AE136}"/>
                    </a:ext>
                  </a:extLst>
                </p:cNvPr>
                <p:cNvSpPr>
                  <a:spLocks noChangeShapeType="1"/>
                </p:cNvSpPr>
                <p:nvPr/>
              </p:nvSpPr>
              <p:spPr bwMode="auto">
                <a:xfrm>
                  <a:off x="4442682"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58" name="TextBox 157">
                  <a:extLst>
                    <a:ext uri="{FF2B5EF4-FFF2-40B4-BE49-F238E27FC236}">
                      <a16:creationId xmlns:a16="http://schemas.microsoft.com/office/drawing/2014/main" id="{CCFAC6C5-EEAF-40AE-BB2A-8DE2A421C3CF}"/>
                    </a:ext>
                  </a:extLst>
                </p:cNvPr>
                <p:cNvSpPr txBox="1"/>
                <p:nvPr/>
              </p:nvSpPr>
              <p:spPr>
                <a:xfrm>
                  <a:off x="4303558" y="3205458"/>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159" name="Line 21">
                  <a:extLst>
                    <a:ext uri="{FF2B5EF4-FFF2-40B4-BE49-F238E27FC236}">
                      <a16:creationId xmlns:a16="http://schemas.microsoft.com/office/drawing/2014/main" id="{700141DA-A9E0-4ADE-98B3-AB5EA11794F3}"/>
                    </a:ext>
                  </a:extLst>
                </p:cNvPr>
                <p:cNvSpPr>
                  <a:spLocks noChangeShapeType="1"/>
                </p:cNvSpPr>
                <p:nvPr/>
              </p:nvSpPr>
              <p:spPr bwMode="auto">
                <a:xfrm>
                  <a:off x="4033751"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60" name="TextBox 159">
                  <a:extLst>
                    <a:ext uri="{FF2B5EF4-FFF2-40B4-BE49-F238E27FC236}">
                      <a16:creationId xmlns:a16="http://schemas.microsoft.com/office/drawing/2014/main" id="{145F19E4-6473-4E9B-98E1-48D10F278177}"/>
                    </a:ext>
                  </a:extLst>
                </p:cNvPr>
                <p:cNvSpPr txBox="1"/>
                <p:nvPr/>
              </p:nvSpPr>
              <p:spPr>
                <a:xfrm>
                  <a:off x="3894627" y="3205458"/>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161" name="Line 21">
                  <a:extLst>
                    <a:ext uri="{FF2B5EF4-FFF2-40B4-BE49-F238E27FC236}">
                      <a16:creationId xmlns:a16="http://schemas.microsoft.com/office/drawing/2014/main" id="{1594CC76-152A-4BC7-B413-BAE76B88F036}"/>
                    </a:ext>
                  </a:extLst>
                </p:cNvPr>
                <p:cNvSpPr>
                  <a:spLocks noChangeShapeType="1"/>
                </p:cNvSpPr>
                <p:nvPr/>
              </p:nvSpPr>
              <p:spPr bwMode="auto">
                <a:xfrm>
                  <a:off x="3624819"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62" name="TextBox 161">
                  <a:extLst>
                    <a:ext uri="{FF2B5EF4-FFF2-40B4-BE49-F238E27FC236}">
                      <a16:creationId xmlns:a16="http://schemas.microsoft.com/office/drawing/2014/main" id="{A25DB359-A8FA-4F3B-A92F-01E429A84A07}"/>
                    </a:ext>
                  </a:extLst>
                </p:cNvPr>
                <p:cNvSpPr txBox="1"/>
                <p:nvPr/>
              </p:nvSpPr>
              <p:spPr>
                <a:xfrm>
                  <a:off x="3527761" y="3205458"/>
                  <a:ext cx="187342" cy="2526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sp>
              <p:nvSpPr>
                <p:cNvPr id="163" name="TextBox 162">
                  <a:extLst>
                    <a:ext uri="{FF2B5EF4-FFF2-40B4-BE49-F238E27FC236}">
                      <a16:creationId xmlns:a16="http://schemas.microsoft.com/office/drawing/2014/main" id="{447717E2-F60C-44D5-B8AD-682C13F556E2}"/>
                    </a:ext>
                  </a:extLst>
                </p:cNvPr>
                <p:cNvSpPr txBox="1"/>
                <p:nvPr/>
              </p:nvSpPr>
              <p:spPr>
                <a:xfrm>
                  <a:off x="2818610" y="3428777"/>
                  <a:ext cx="735411" cy="276999"/>
                </a:xfrm>
                <a:prstGeom prst="rect">
                  <a:avLst/>
                </a:prstGeom>
                <a:noFill/>
              </p:spPr>
              <p:txBody>
                <a:bodyPr wrap="none" rtlCol="0">
                  <a:spAutoFit/>
                </a:bodyPr>
                <a:lstStyle/>
                <a:p>
                  <a:pPr algn="r"/>
                  <a:r>
                    <a:rPr lang="ja-JP" sz="1200">
                      <a:solidFill>
                        <a:schemeClr val="tx1"/>
                      </a:solidFill>
                    </a:rPr>
                    <a:t>リスク有患者数</a:t>
                  </a:r>
                </a:p>
              </p:txBody>
            </p:sp>
            <p:sp>
              <p:nvSpPr>
                <p:cNvPr id="164" name="TextBox 163">
                  <a:extLst>
                    <a:ext uri="{FF2B5EF4-FFF2-40B4-BE49-F238E27FC236}">
                      <a16:creationId xmlns:a16="http://schemas.microsoft.com/office/drawing/2014/main" id="{A1987BA5-8F8B-477F-B9F3-C0E36C0E53F0}"/>
                    </a:ext>
                  </a:extLst>
                </p:cNvPr>
                <p:cNvSpPr txBox="1"/>
                <p:nvPr/>
              </p:nvSpPr>
              <p:spPr>
                <a:xfrm>
                  <a:off x="4125634" y="3353448"/>
                  <a:ext cx="1063336" cy="307777"/>
                </a:xfrm>
                <a:prstGeom prst="rect">
                  <a:avLst/>
                </a:prstGeom>
                <a:noFill/>
              </p:spPr>
              <p:txBody>
                <a:bodyPr wrap="none" rtlCol="0">
                  <a:spAutoFit/>
                </a:bodyPr>
                <a:lstStyle/>
                <a:p>
                  <a:pPr algn="ctr"/>
                  <a:r>
                    <a:rPr lang="ja-JP" sz="1400">
                      <a:solidFill>
                        <a:schemeClr val="tx1"/>
                      </a:solidFill>
                    </a:rPr>
                    <a:t>経過期間、月</a:t>
                  </a:r>
                </a:p>
              </p:txBody>
            </p:sp>
          </p:grpSp>
          <p:cxnSp>
            <p:nvCxnSpPr>
              <p:cNvPr id="97" name="Straight Connector 96">
                <a:extLst>
                  <a:ext uri="{FF2B5EF4-FFF2-40B4-BE49-F238E27FC236}">
                    <a16:creationId xmlns:a16="http://schemas.microsoft.com/office/drawing/2014/main" id="{1A85B179-1AEE-4074-A697-A4781212583E}"/>
                  </a:ext>
                </a:extLst>
              </p:cNvPr>
              <p:cNvCxnSpPr>
                <a:cxnSpLocks/>
              </p:cNvCxnSpPr>
              <p:nvPr/>
            </p:nvCxnSpPr>
            <p:spPr>
              <a:xfrm>
                <a:off x="2721260" y="3738931"/>
                <a:ext cx="21469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0688A53-536B-4333-92B5-A85D28591155}"/>
                  </a:ext>
                </a:extLst>
              </p:cNvPr>
              <p:cNvCxnSpPr>
                <a:cxnSpLocks/>
              </p:cNvCxnSpPr>
              <p:nvPr/>
            </p:nvCxnSpPr>
            <p:spPr>
              <a:xfrm>
                <a:off x="2721260" y="3951989"/>
                <a:ext cx="214695"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D37AE5F6-EF5F-4F11-9E71-743D3258B310}"/>
                  </a:ext>
                </a:extLst>
              </p:cNvPr>
              <p:cNvGrpSpPr/>
              <p:nvPr/>
            </p:nvGrpSpPr>
            <p:grpSpPr>
              <a:xfrm>
                <a:off x="3059493" y="3859656"/>
                <a:ext cx="2566207" cy="184666"/>
                <a:chOff x="3550202" y="3568528"/>
                <a:chExt cx="2151501" cy="184666"/>
              </a:xfrm>
            </p:grpSpPr>
            <p:sp>
              <p:nvSpPr>
                <p:cNvPr id="133" name="TextBox 132">
                  <a:extLst>
                    <a:ext uri="{FF2B5EF4-FFF2-40B4-BE49-F238E27FC236}">
                      <a16:creationId xmlns:a16="http://schemas.microsoft.com/office/drawing/2014/main" id="{EC92AC0E-E557-44DE-A916-1783EADF9018}"/>
                    </a:ext>
                  </a:extLst>
                </p:cNvPr>
                <p:cNvSpPr txBox="1"/>
                <p:nvPr/>
              </p:nvSpPr>
              <p:spPr>
                <a:xfrm>
                  <a:off x="5630473" y="3568528"/>
                  <a:ext cx="71230" cy="184666"/>
                </a:xfrm>
                <a:prstGeom prst="rect">
                  <a:avLst/>
                </a:prstGeom>
                <a:noFill/>
              </p:spPr>
              <p:txBody>
                <a:bodyPr wrap="none" lIns="0" tIns="0" rIns="0" bIns="0" rtlCol="0" anchor="ctr" anchorCtr="0">
                  <a:spAutoFit/>
                </a:bodyPr>
                <a:lstStyle/>
                <a:p>
                  <a:pPr algn="ctr"/>
                  <a:r>
                    <a:rPr lang="ja-JP" sz="1200">
                      <a:solidFill>
                        <a:srgbClr val="FF6600"/>
                      </a:solidFill>
                      <a:latin typeface="Arial" panose="020B0604020202020204" pitchFamily="34" charset="0"/>
                      <a:ea typeface="MS Mincho"/>
                      <a:cs typeface="Arial" panose="020B0604020202020204" pitchFamily="34" charset="0"/>
                    </a:rPr>
                    <a:t>0</a:t>
                  </a:r>
                </a:p>
              </p:txBody>
            </p:sp>
            <p:sp>
              <p:nvSpPr>
                <p:cNvPr id="134" name="TextBox 133">
                  <a:extLst>
                    <a:ext uri="{FF2B5EF4-FFF2-40B4-BE49-F238E27FC236}">
                      <a16:creationId xmlns:a16="http://schemas.microsoft.com/office/drawing/2014/main" id="{7998EABE-F0EF-48FB-B629-A0539E6C70DE}"/>
                    </a:ext>
                  </a:extLst>
                </p:cNvPr>
                <p:cNvSpPr txBox="1"/>
                <p:nvPr/>
              </p:nvSpPr>
              <p:spPr>
                <a:xfrm>
                  <a:off x="5221544" y="3568528"/>
                  <a:ext cx="71230" cy="184666"/>
                </a:xfrm>
                <a:prstGeom prst="rect">
                  <a:avLst/>
                </a:prstGeom>
                <a:noFill/>
              </p:spPr>
              <p:txBody>
                <a:bodyPr wrap="none" lIns="0" tIns="0" rIns="0" bIns="0" rtlCol="0" anchor="ctr" anchorCtr="0">
                  <a:spAutoFit/>
                </a:bodyPr>
                <a:lstStyle/>
                <a:p>
                  <a:pPr algn="ctr"/>
                  <a:r>
                    <a:rPr lang="ja-JP" sz="1200">
                      <a:solidFill>
                        <a:srgbClr val="FF6600"/>
                      </a:solidFill>
                      <a:latin typeface="Arial" panose="020B0604020202020204" pitchFamily="34" charset="0"/>
                      <a:ea typeface="MS Mincho"/>
                      <a:cs typeface="Arial" panose="020B0604020202020204" pitchFamily="34" charset="0"/>
                    </a:rPr>
                    <a:t>1</a:t>
                  </a:r>
                </a:p>
              </p:txBody>
            </p:sp>
            <p:sp>
              <p:nvSpPr>
                <p:cNvPr id="135" name="TextBox 134">
                  <a:extLst>
                    <a:ext uri="{FF2B5EF4-FFF2-40B4-BE49-F238E27FC236}">
                      <a16:creationId xmlns:a16="http://schemas.microsoft.com/office/drawing/2014/main" id="{E159ABD0-4673-486C-A731-5ED093A4F75D}"/>
                    </a:ext>
                  </a:extLst>
                </p:cNvPr>
                <p:cNvSpPr txBox="1"/>
                <p:nvPr/>
              </p:nvSpPr>
              <p:spPr>
                <a:xfrm>
                  <a:off x="4812611" y="3568528"/>
                  <a:ext cx="71230" cy="184666"/>
                </a:xfrm>
                <a:prstGeom prst="rect">
                  <a:avLst/>
                </a:prstGeom>
                <a:noFill/>
              </p:spPr>
              <p:txBody>
                <a:bodyPr wrap="none" lIns="0" tIns="0" rIns="0" bIns="0" rtlCol="0" anchor="ctr" anchorCtr="0">
                  <a:spAutoFit/>
                </a:bodyPr>
                <a:lstStyle/>
                <a:p>
                  <a:pPr algn="ctr"/>
                  <a:r>
                    <a:rPr lang="ja-JP" sz="1200">
                      <a:solidFill>
                        <a:srgbClr val="FF6600"/>
                      </a:solidFill>
                      <a:latin typeface="Arial" panose="020B0604020202020204" pitchFamily="34" charset="0"/>
                      <a:ea typeface="MS Mincho"/>
                      <a:cs typeface="Arial" panose="020B0604020202020204" pitchFamily="34" charset="0"/>
                    </a:rPr>
                    <a:t>6</a:t>
                  </a:r>
                </a:p>
              </p:txBody>
            </p:sp>
            <p:sp>
              <p:nvSpPr>
                <p:cNvPr id="136" name="TextBox 135">
                  <a:extLst>
                    <a:ext uri="{FF2B5EF4-FFF2-40B4-BE49-F238E27FC236}">
                      <a16:creationId xmlns:a16="http://schemas.microsoft.com/office/drawing/2014/main" id="{2D086709-D970-4C95-BA88-C95ACBA05B83}"/>
                    </a:ext>
                  </a:extLst>
                </p:cNvPr>
                <p:cNvSpPr txBox="1"/>
                <p:nvPr/>
              </p:nvSpPr>
              <p:spPr>
                <a:xfrm>
                  <a:off x="4403678" y="3568528"/>
                  <a:ext cx="71230" cy="184666"/>
                </a:xfrm>
                <a:prstGeom prst="rect">
                  <a:avLst/>
                </a:prstGeom>
                <a:noFill/>
              </p:spPr>
              <p:txBody>
                <a:bodyPr wrap="none" lIns="0" tIns="0" rIns="0" bIns="0" rtlCol="0" anchor="ctr" anchorCtr="0">
                  <a:spAutoFit/>
                </a:bodyPr>
                <a:lstStyle/>
                <a:p>
                  <a:pPr algn="ctr"/>
                  <a:r>
                    <a:rPr lang="ja-JP" sz="1200">
                      <a:solidFill>
                        <a:srgbClr val="FF6600"/>
                      </a:solidFill>
                      <a:latin typeface="Arial" panose="020B0604020202020204" pitchFamily="34" charset="0"/>
                      <a:ea typeface="MS Mincho"/>
                      <a:cs typeface="Arial" panose="020B0604020202020204" pitchFamily="34" charset="0"/>
                    </a:rPr>
                    <a:t>8</a:t>
                  </a:r>
                </a:p>
              </p:txBody>
            </p:sp>
            <p:sp>
              <p:nvSpPr>
                <p:cNvPr id="137" name="TextBox 136">
                  <a:extLst>
                    <a:ext uri="{FF2B5EF4-FFF2-40B4-BE49-F238E27FC236}">
                      <a16:creationId xmlns:a16="http://schemas.microsoft.com/office/drawing/2014/main" id="{163934B9-6198-420C-93DC-C2C7633A3276}"/>
                    </a:ext>
                  </a:extLst>
                </p:cNvPr>
                <p:cNvSpPr txBox="1"/>
                <p:nvPr/>
              </p:nvSpPr>
              <p:spPr>
                <a:xfrm>
                  <a:off x="3994748" y="3568528"/>
                  <a:ext cx="71230" cy="184666"/>
                </a:xfrm>
                <a:prstGeom prst="rect">
                  <a:avLst/>
                </a:prstGeom>
                <a:noFill/>
              </p:spPr>
              <p:txBody>
                <a:bodyPr wrap="none" lIns="0" tIns="0" rIns="0" bIns="0" rtlCol="0" anchor="ctr" anchorCtr="0">
                  <a:spAutoFit/>
                </a:bodyPr>
                <a:lstStyle/>
                <a:p>
                  <a:pPr algn="ctr"/>
                  <a:r>
                    <a:rPr lang="ja-JP" sz="1200">
                      <a:solidFill>
                        <a:srgbClr val="FF6600"/>
                      </a:solidFill>
                      <a:latin typeface="Arial" panose="020B0604020202020204" pitchFamily="34" charset="0"/>
                      <a:ea typeface="MS Mincho"/>
                      <a:cs typeface="Arial" panose="020B0604020202020204" pitchFamily="34" charset="0"/>
                    </a:rPr>
                    <a:t>9</a:t>
                  </a:r>
                </a:p>
              </p:txBody>
            </p:sp>
            <p:sp>
              <p:nvSpPr>
                <p:cNvPr id="138" name="TextBox 137">
                  <a:extLst>
                    <a:ext uri="{FF2B5EF4-FFF2-40B4-BE49-F238E27FC236}">
                      <a16:creationId xmlns:a16="http://schemas.microsoft.com/office/drawing/2014/main" id="{15895730-A9FD-48FD-995A-8BBDBBC59200}"/>
                    </a:ext>
                  </a:extLst>
                </p:cNvPr>
                <p:cNvSpPr txBox="1"/>
                <p:nvPr/>
              </p:nvSpPr>
              <p:spPr>
                <a:xfrm>
                  <a:off x="3550202" y="3568528"/>
                  <a:ext cx="142459" cy="184666"/>
                </a:xfrm>
                <a:prstGeom prst="rect">
                  <a:avLst/>
                </a:prstGeom>
                <a:noFill/>
              </p:spPr>
              <p:txBody>
                <a:bodyPr wrap="none" lIns="0" tIns="0" rIns="0" bIns="0" rtlCol="0" anchor="ctr" anchorCtr="0">
                  <a:spAutoFit/>
                </a:bodyPr>
                <a:lstStyle/>
                <a:p>
                  <a:pPr algn="ctr"/>
                  <a:r>
                    <a:rPr lang="ja-JP" sz="1200">
                      <a:solidFill>
                        <a:srgbClr val="FF6600"/>
                      </a:solidFill>
                      <a:latin typeface="Arial" panose="020B0604020202020204" pitchFamily="34" charset="0"/>
                      <a:ea typeface="MS Mincho"/>
                      <a:cs typeface="Arial" panose="020B0604020202020204" pitchFamily="34" charset="0"/>
                    </a:rPr>
                    <a:t>12</a:t>
                  </a:r>
                </a:p>
              </p:txBody>
            </p:sp>
          </p:grpSp>
          <p:sp>
            <p:nvSpPr>
              <p:cNvPr id="100" name="TextBox 99">
                <a:extLst>
                  <a:ext uri="{FF2B5EF4-FFF2-40B4-BE49-F238E27FC236}">
                    <a16:creationId xmlns:a16="http://schemas.microsoft.com/office/drawing/2014/main" id="{0AA9D16A-8A3C-4572-9E31-D8EE81A2D975}"/>
                  </a:ext>
                </a:extLst>
              </p:cNvPr>
              <p:cNvSpPr txBox="1"/>
              <p:nvPr/>
            </p:nvSpPr>
            <p:spPr>
              <a:xfrm>
                <a:off x="2998997" y="2698448"/>
                <a:ext cx="832278" cy="461665"/>
              </a:xfrm>
              <a:prstGeom prst="rect">
                <a:avLst/>
              </a:prstGeom>
              <a:noFill/>
            </p:spPr>
            <p:txBody>
              <a:bodyPr wrap="none" rtlCol="0">
                <a:spAutoFit/>
              </a:bodyPr>
              <a:lstStyle/>
              <a:p>
                <a:r>
                  <a:rPr lang="ja-JP" sz="1200">
                    <a:solidFill>
                      <a:srgbClr val="363636"/>
                    </a:solidFill>
                  </a:rPr>
                  <a:t>ログランク：</a:t>
                </a:r>
              </a:p>
              <a:p>
                <a:r>
                  <a:rPr lang="ja-JP" sz="1200">
                    <a:solidFill>
                      <a:srgbClr val="363636"/>
                    </a:solidFill>
                  </a:rPr>
                  <a:t>p=0.028</a:t>
                </a:r>
              </a:p>
            </p:txBody>
          </p:sp>
          <p:sp>
            <p:nvSpPr>
              <p:cNvPr id="101" name="TextBox 100">
                <a:extLst>
                  <a:ext uri="{FF2B5EF4-FFF2-40B4-BE49-F238E27FC236}">
                    <a16:creationId xmlns:a16="http://schemas.microsoft.com/office/drawing/2014/main" id="{367736B1-2C13-4910-BC2D-6CF8D8534457}"/>
                  </a:ext>
                </a:extLst>
              </p:cNvPr>
              <p:cNvSpPr txBox="1"/>
              <p:nvPr/>
            </p:nvSpPr>
            <p:spPr>
              <a:xfrm>
                <a:off x="4154165" y="2668423"/>
                <a:ext cx="1576072" cy="461665"/>
              </a:xfrm>
              <a:prstGeom prst="rect">
                <a:avLst/>
              </a:prstGeom>
              <a:noFill/>
            </p:spPr>
            <p:txBody>
              <a:bodyPr wrap="none" rtlCol="0">
                <a:spAutoFit/>
              </a:bodyPr>
              <a:lstStyle/>
              <a:p>
                <a:pPr algn="r"/>
                <a:r>
                  <a:rPr lang="ja-JP" sz="1200">
                    <a:solidFill>
                      <a:srgbClr val="FF6600"/>
                    </a:solidFill>
                  </a:rPr>
                  <a:t>HR 1.0（参照）</a:t>
                </a:r>
              </a:p>
              <a:p>
                <a:pPr algn="r"/>
                <a:r>
                  <a:rPr lang="ja-JP" sz="1200">
                    <a:solidFill>
                      <a:schemeClr val="accent1"/>
                    </a:solidFill>
                  </a:rPr>
                  <a:t>HR 0.22（0.06、0.75）</a:t>
                </a:r>
              </a:p>
            </p:txBody>
          </p:sp>
          <p:grpSp>
            <p:nvGrpSpPr>
              <p:cNvPr id="102" name="Group 101">
                <a:extLst>
                  <a:ext uri="{FF2B5EF4-FFF2-40B4-BE49-F238E27FC236}">
                    <a16:creationId xmlns:a16="http://schemas.microsoft.com/office/drawing/2014/main" id="{8B31FF03-EC01-496F-A7B6-145DB0BECA0C}"/>
                  </a:ext>
                </a:extLst>
              </p:cNvPr>
              <p:cNvGrpSpPr/>
              <p:nvPr/>
            </p:nvGrpSpPr>
            <p:grpSpPr>
              <a:xfrm>
                <a:off x="3145559" y="1879777"/>
                <a:ext cx="2316457" cy="291668"/>
                <a:chOff x="4914900" y="3228974"/>
                <a:chExt cx="2362771" cy="406455"/>
              </a:xfrm>
            </p:grpSpPr>
            <p:sp>
              <p:nvSpPr>
                <p:cNvPr id="113" name="Freeform: Shape 207">
                  <a:extLst>
                    <a:ext uri="{FF2B5EF4-FFF2-40B4-BE49-F238E27FC236}">
                      <a16:creationId xmlns:a16="http://schemas.microsoft.com/office/drawing/2014/main" id="{22377375-35A0-468C-A3D6-59C013CDA8E4}"/>
                    </a:ext>
                  </a:extLst>
                </p:cNvPr>
                <p:cNvSpPr/>
                <p:nvPr/>
              </p:nvSpPr>
              <p:spPr>
                <a:xfrm>
                  <a:off x="4914900" y="3228974"/>
                  <a:ext cx="2362771" cy="367451"/>
                </a:xfrm>
                <a:custGeom>
                  <a:avLst/>
                  <a:gdLst>
                    <a:gd name="connsiteX0" fmla="*/ 2362772 w 2362771"/>
                    <a:gd name="connsiteY0" fmla="*/ 367452 h 367451"/>
                    <a:gd name="connsiteX1" fmla="*/ 1716138 w 2362771"/>
                    <a:gd name="connsiteY1" fmla="*/ 367452 h 367451"/>
                    <a:gd name="connsiteX2" fmla="*/ 1716138 w 2362771"/>
                    <a:gd name="connsiteY2" fmla="*/ 293551 h 367451"/>
                    <a:gd name="connsiteX3" fmla="*/ 1361008 w 2362771"/>
                    <a:gd name="connsiteY3" fmla="*/ 293551 h 367451"/>
                    <a:gd name="connsiteX4" fmla="*/ 1361008 w 2362771"/>
                    <a:gd name="connsiteY4" fmla="*/ 236072 h 367451"/>
                    <a:gd name="connsiteX5" fmla="*/ 1157783 w 2362771"/>
                    <a:gd name="connsiteY5" fmla="*/ 236072 h 367451"/>
                    <a:gd name="connsiteX6" fmla="*/ 1157783 w 2362771"/>
                    <a:gd name="connsiteY6" fmla="*/ 180646 h 367451"/>
                    <a:gd name="connsiteX7" fmla="*/ 1112615 w 2362771"/>
                    <a:gd name="connsiteY7" fmla="*/ 180646 h 367451"/>
                    <a:gd name="connsiteX8" fmla="*/ 1112615 w 2362771"/>
                    <a:gd name="connsiteY8" fmla="*/ 125221 h 367451"/>
                    <a:gd name="connsiteX9" fmla="*/ 874493 w 2362771"/>
                    <a:gd name="connsiteY9" fmla="*/ 125221 h 367451"/>
                    <a:gd name="connsiteX10" fmla="*/ 874493 w 2362771"/>
                    <a:gd name="connsiteY10" fmla="*/ 59531 h 367451"/>
                    <a:gd name="connsiteX11" fmla="*/ 837543 w 2362771"/>
                    <a:gd name="connsiteY11" fmla="*/ 59531 h 367451"/>
                    <a:gd name="connsiteX12" fmla="*/ 837543 w 2362771"/>
                    <a:gd name="connsiteY12" fmla="*/ 0 h 367451"/>
                    <a:gd name="connsiteX13" fmla="*/ 0 w 2362771"/>
                    <a:gd name="connsiteY13" fmla="*/ 0 h 36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62771" h="367451">
                      <a:moveTo>
                        <a:pt x="2362772" y="367452"/>
                      </a:moveTo>
                      <a:lnTo>
                        <a:pt x="1716138" y="367452"/>
                      </a:lnTo>
                      <a:lnTo>
                        <a:pt x="1716138" y="293551"/>
                      </a:lnTo>
                      <a:lnTo>
                        <a:pt x="1361008" y="293551"/>
                      </a:lnTo>
                      <a:lnTo>
                        <a:pt x="1361008" y="236072"/>
                      </a:lnTo>
                      <a:lnTo>
                        <a:pt x="1157783" y="236072"/>
                      </a:lnTo>
                      <a:lnTo>
                        <a:pt x="1157783" y="180646"/>
                      </a:lnTo>
                      <a:lnTo>
                        <a:pt x="1112615" y="180646"/>
                      </a:lnTo>
                      <a:lnTo>
                        <a:pt x="1112615" y="125221"/>
                      </a:lnTo>
                      <a:lnTo>
                        <a:pt x="874493" y="125221"/>
                      </a:lnTo>
                      <a:lnTo>
                        <a:pt x="874493" y="59531"/>
                      </a:lnTo>
                      <a:lnTo>
                        <a:pt x="837543" y="59531"/>
                      </a:lnTo>
                      <a:lnTo>
                        <a:pt x="837543"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4" name="Freeform: Shape 208">
                  <a:extLst>
                    <a:ext uri="{FF2B5EF4-FFF2-40B4-BE49-F238E27FC236}">
                      <a16:creationId xmlns:a16="http://schemas.microsoft.com/office/drawing/2014/main" id="{66D43CDE-2049-4CA8-81CA-5F99406C371F}"/>
                    </a:ext>
                  </a:extLst>
                </p:cNvPr>
                <p:cNvSpPr/>
                <p:nvPr/>
              </p:nvSpPr>
              <p:spPr>
                <a:xfrm>
                  <a:off x="663604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5" name="Freeform: Shape 209">
                  <a:extLst>
                    <a:ext uri="{FF2B5EF4-FFF2-40B4-BE49-F238E27FC236}">
                      <a16:creationId xmlns:a16="http://schemas.microsoft.com/office/drawing/2014/main" id="{69A1BAD2-7D3E-4B7B-8DBE-206D02BD47B7}"/>
                    </a:ext>
                  </a:extLst>
                </p:cNvPr>
                <p:cNvSpPr/>
                <p:nvPr/>
              </p:nvSpPr>
              <p:spPr>
                <a:xfrm>
                  <a:off x="665509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6" name="Freeform: Shape 210">
                  <a:extLst>
                    <a:ext uri="{FF2B5EF4-FFF2-40B4-BE49-F238E27FC236}">
                      <a16:creationId xmlns:a16="http://schemas.microsoft.com/office/drawing/2014/main" id="{4DDFC81D-24EB-4612-A34A-74CEDF1D2D4A}"/>
                    </a:ext>
                  </a:extLst>
                </p:cNvPr>
                <p:cNvSpPr/>
                <p:nvPr/>
              </p:nvSpPr>
              <p:spPr>
                <a:xfrm>
                  <a:off x="667414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7" name="Freeform: Shape 211">
                  <a:extLst>
                    <a:ext uri="{FF2B5EF4-FFF2-40B4-BE49-F238E27FC236}">
                      <a16:creationId xmlns:a16="http://schemas.microsoft.com/office/drawing/2014/main" id="{21F1F103-96D2-45C6-9E69-50DF951C9ED9}"/>
                    </a:ext>
                  </a:extLst>
                </p:cNvPr>
                <p:cNvSpPr/>
                <p:nvPr/>
              </p:nvSpPr>
              <p:spPr>
                <a:xfrm>
                  <a:off x="669319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8" name="Freeform: Shape 212">
                  <a:extLst>
                    <a:ext uri="{FF2B5EF4-FFF2-40B4-BE49-F238E27FC236}">
                      <a16:creationId xmlns:a16="http://schemas.microsoft.com/office/drawing/2014/main" id="{F37EDDF5-8493-4BBF-9219-E866662CC0DC}"/>
                    </a:ext>
                  </a:extLst>
                </p:cNvPr>
                <p:cNvSpPr/>
                <p:nvPr/>
              </p:nvSpPr>
              <p:spPr>
                <a:xfrm>
                  <a:off x="675034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9" name="Freeform: Shape 213">
                  <a:extLst>
                    <a:ext uri="{FF2B5EF4-FFF2-40B4-BE49-F238E27FC236}">
                      <a16:creationId xmlns:a16="http://schemas.microsoft.com/office/drawing/2014/main" id="{F54FC22D-493D-4598-85C8-B6FD65B95A84}"/>
                    </a:ext>
                  </a:extLst>
                </p:cNvPr>
                <p:cNvSpPr/>
                <p:nvPr/>
              </p:nvSpPr>
              <p:spPr>
                <a:xfrm>
                  <a:off x="676939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0" name="Freeform: Shape 214">
                  <a:extLst>
                    <a:ext uri="{FF2B5EF4-FFF2-40B4-BE49-F238E27FC236}">
                      <a16:creationId xmlns:a16="http://schemas.microsoft.com/office/drawing/2014/main" id="{F3FDEC53-9DB7-402D-A522-7B80066B5B76}"/>
                    </a:ext>
                  </a:extLst>
                </p:cNvPr>
                <p:cNvSpPr/>
                <p:nvPr/>
              </p:nvSpPr>
              <p:spPr>
                <a:xfrm>
                  <a:off x="678844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1" name="Freeform: Shape 215">
                  <a:extLst>
                    <a:ext uri="{FF2B5EF4-FFF2-40B4-BE49-F238E27FC236}">
                      <a16:creationId xmlns:a16="http://schemas.microsoft.com/office/drawing/2014/main" id="{28389144-B831-47F8-BFD1-3F437425D9BE}"/>
                    </a:ext>
                  </a:extLst>
                </p:cNvPr>
                <p:cNvSpPr/>
                <p:nvPr/>
              </p:nvSpPr>
              <p:spPr>
                <a:xfrm>
                  <a:off x="680749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2" name="Freeform: Shape 216">
                  <a:extLst>
                    <a:ext uri="{FF2B5EF4-FFF2-40B4-BE49-F238E27FC236}">
                      <a16:creationId xmlns:a16="http://schemas.microsoft.com/office/drawing/2014/main" id="{9A123947-388F-40BF-AC16-444D0C02825A}"/>
                    </a:ext>
                  </a:extLst>
                </p:cNvPr>
                <p:cNvSpPr/>
                <p:nvPr/>
              </p:nvSpPr>
              <p:spPr>
                <a:xfrm>
                  <a:off x="688369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3" name="Freeform: Shape 217">
                  <a:extLst>
                    <a:ext uri="{FF2B5EF4-FFF2-40B4-BE49-F238E27FC236}">
                      <a16:creationId xmlns:a16="http://schemas.microsoft.com/office/drawing/2014/main" id="{0F50A964-1042-4D23-B5BC-3FDD9D3BC41E}"/>
                    </a:ext>
                  </a:extLst>
                </p:cNvPr>
                <p:cNvSpPr/>
                <p:nvPr/>
              </p:nvSpPr>
              <p:spPr>
                <a:xfrm>
                  <a:off x="690274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4" name="Freeform: Shape 218">
                  <a:extLst>
                    <a:ext uri="{FF2B5EF4-FFF2-40B4-BE49-F238E27FC236}">
                      <a16:creationId xmlns:a16="http://schemas.microsoft.com/office/drawing/2014/main" id="{7551381C-187D-42AD-BF5D-B8D3A6E52D69}"/>
                    </a:ext>
                  </a:extLst>
                </p:cNvPr>
                <p:cNvSpPr/>
                <p:nvPr/>
              </p:nvSpPr>
              <p:spPr>
                <a:xfrm>
                  <a:off x="692179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5" name="Freeform: Shape 219">
                  <a:extLst>
                    <a:ext uri="{FF2B5EF4-FFF2-40B4-BE49-F238E27FC236}">
                      <a16:creationId xmlns:a16="http://schemas.microsoft.com/office/drawing/2014/main" id="{28E18E73-8205-4DCB-B4E3-F42C52C6067A}"/>
                    </a:ext>
                  </a:extLst>
                </p:cNvPr>
                <p:cNvSpPr/>
                <p:nvPr/>
              </p:nvSpPr>
              <p:spPr>
                <a:xfrm>
                  <a:off x="694084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6" name="Freeform: Shape 220">
                  <a:extLst>
                    <a:ext uri="{FF2B5EF4-FFF2-40B4-BE49-F238E27FC236}">
                      <a16:creationId xmlns:a16="http://schemas.microsoft.com/office/drawing/2014/main" id="{28516589-445A-4882-856A-53568C3DEA7C}"/>
                    </a:ext>
                  </a:extLst>
                </p:cNvPr>
                <p:cNvSpPr/>
                <p:nvPr/>
              </p:nvSpPr>
              <p:spPr>
                <a:xfrm>
                  <a:off x="695989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7" name="Freeform: Shape 221">
                  <a:extLst>
                    <a:ext uri="{FF2B5EF4-FFF2-40B4-BE49-F238E27FC236}">
                      <a16:creationId xmlns:a16="http://schemas.microsoft.com/office/drawing/2014/main" id="{3088C9CD-6954-496C-89F3-E7C521384DAB}"/>
                    </a:ext>
                  </a:extLst>
                </p:cNvPr>
                <p:cNvSpPr/>
                <p:nvPr/>
              </p:nvSpPr>
              <p:spPr>
                <a:xfrm>
                  <a:off x="697894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8" name="Freeform: Shape 222">
                  <a:extLst>
                    <a:ext uri="{FF2B5EF4-FFF2-40B4-BE49-F238E27FC236}">
                      <a16:creationId xmlns:a16="http://schemas.microsoft.com/office/drawing/2014/main" id="{1F6D0685-694E-47C5-8F17-688F5CFC5C37}"/>
                    </a:ext>
                  </a:extLst>
                </p:cNvPr>
                <p:cNvSpPr/>
                <p:nvPr/>
              </p:nvSpPr>
              <p:spPr>
                <a:xfrm>
                  <a:off x="699799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29" name="Freeform: Shape 223">
                  <a:extLst>
                    <a:ext uri="{FF2B5EF4-FFF2-40B4-BE49-F238E27FC236}">
                      <a16:creationId xmlns:a16="http://schemas.microsoft.com/office/drawing/2014/main" id="{91A212F5-8CF1-471E-AC9E-691B49BEC858}"/>
                    </a:ext>
                  </a:extLst>
                </p:cNvPr>
                <p:cNvSpPr/>
                <p:nvPr/>
              </p:nvSpPr>
              <p:spPr>
                <a:xfrm>
                  <a:off x="711229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0" name="Freeform: Shape 224">
                  <a:extLst>
                    <a:ext uri="{FF2B5EF4-FFF2-40B4-BE49-F238E27FC236}">
                      <a16:creationId xmlns:a16="http://schemas.microsoft.com/office/drawing/2014/main" id="{06CD868C-7B39-48C5-99BF-A973FF7C70BB}"/>
                    </a:ext>
                  </a:extLst>
                </p:cNvPr>
                <p:cNvSpPr/>
                <p:nvPr/>
              </p:nvSpPr>
              <p:spPr>
                <a:xfrm>
                  <a:off x="716944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1" name="Freeform: Shape 225">
                  <a:extLst>
                    <a:ext uri="{FF2B5EF4-FFF2-40B4-BE49-F238E27FC236}">
                      <a16:creationId xmlns:a16="http://schemas.microsoft.com/office/drawing/2014/main" id="{D5F92E21-EF80-4FA4-987A-7709085C8856}"/>
                    </a:ext>
                  </a:extLst>
                </p:cNvPr>
                <p:cNvSpPr/>
                <p:nvPr/>
              </p:nvSpPr>
              <p:spPr>
                <a:xfrm>
                  <a:off x="722659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32" name="Freeform: Shape 226">
                  <a:extLst>
                    <a:ext uri="{FF2B5EF4-FFF2-40B4-BE49-F238E27FC236}">
                      <a16:creationId xmlns:a16="http://schemas.microsoft.com/office/drawing/2014/main" id="{6393C496-DC3F-45D0-9BE8-BC22846E7E11}"/>
                    </a:ext>
                  </a:extLst>
                </p:cNvPr>
                <p:cNvSpPr/>
                <p:nvPr/>
              </p:nvSpPr>
              <p:spPr>
                <a:xfrm>
                  <a:off x="7264698" y="35634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103" name="Group 102">
                <a:extLst>
                  <a:ext uri="{FF2B5EF4-FFF2-40B4-BE49-F238E27FC236}">
                    <a16:creationId xmlns:a16="http://schemas.microsoft.com/office/drawing/2014/main" id="{ABE87D31-C67A-41C6-B7DE-70F08FDB1A02}"/>
                  </a:ext>
                </a:extLst>
              </p:cNvPr>
              <p:cNvGrpSpPr/>
              <p:nvPr/>
            </p:nvGrpSpPr>
            <p:grpSpPr>
              <a:xfrm>
                <a:off x="3145560" y="1879777"/>
                <a:ext cx="2079366" cy="656968"/>
                <a:chOff x="5043487" y="2981324"/>
                <a:chExt cx="2108225" cy="903232"/>
              </a:xfrm>
            </p:grpSpPr>
            <p:sp>
              <p:nvSpPr>
                <p:cNvPr id="104" name="Freeform: Shape 231">
                  <a:extLst>
                    <a:ext uri="{FF2B5EF4-FFF2-40B4-BE49-F238E27FC236}">
                      <a16:creationId xmlns:a16="http://schemas.microsoft.com/office/drawing/2014/main" id="{EDB6A3EA-D71B-4198-8F0D-F0C63F5075DD}"/>
                    </a:ext>
                  </a:extLst>
                </p:cNvPr>
                <p:cNvSpPr/>
                <p:nvPr/>
              </p:nvSpPr>
              <p:spPr>
                <a:xfrm>
                  <a:off x="5043487" y="2981324"/>
                  <a:ext cx="2108225" cy="864229"/>
                </a:xfrm>
                <a:custGeom>
                  <a:avLst/>
                  <a:gdLst>
                    <a:gd name="connsiteX0" fmla="*/ 2108226 w 2108225"/>
                    <a:gd name="connsiteY0" fmla="*/ 864230 h 864229"/>
                    <a:gd name="connsiteX1" fmla="*/ 1465698 w 2108225"/>
                    <a:gd name="connsiteY1" fmla="*/ 864230 h 864229"/>
                    <a:gd name="connsiteX2" fmla="*/ 1465698 w 2108225"/>
                    <a:gd name="connsiteY2" fmla="*/ 720534 h 864229"/>
                    <a:gd name="connsiteX3" fmla="*/ 1055141 w 2108225"/>
                    <a:gd name="connsiteY3" fmla="*/ 720534 h 864229"/>
                    <a:gd name="connsiteX4" fmla="*/ 1055141 w 2108225"/>
                    <a:gd name="connsiteY4" fmla="*/ 568626 h 864229"/>
                    <a:gd name="connsiteX5" fmla="*/ 605577 w 2108225"/>
                    <a:gd name="connsiteY5" fmla="*/ 568626 h 864229"/>
                    <a:gd name="connsiteX6" fmla="*/ 605577 w 2108225"/>
                    <a:gd name="connsiteY6" fmla="*/ 420825 h 864229"/>
                    <a:gd name="connsiteX7" fmla="*/ 424930 w 2108225"/>
                    <a:gd name="connsiteY7" fmla="*/ 420825 h 864229"/>
                    <a:gd name="connsiteX8" fmla="*/ 424930 w 2108225"/>
                    <a:gd name="connsiteY8" fmla="*/ 287392 h 864229"/>
                    <a:gd name="connsiteX9" fmla="*/ 223756 w 2108225"/>
                    <a:gd name="connsiteY9" fmla="*/ 287392 h 864229"/>
                    <a:gd name="connsiteX10" fmla="*/ 223756 w 2108225"/>
                    <a:gd name="connsiteY10" fmla="*/ 141643 h 864229"/>
                    <a:gd name="connsiteX11" fmla="*/ 168330 w 2108225"/>
                    <a:gd name="connsiteY11" fmla="*/ 141643 h 864229"/>
                    <a:gd name="connsiteX12" fmla="*/ 168330 w 2108225"/>
                    <a:gd name="connsiteY12" fmla="*/ 0 h 864229"/>
                    <a:gd name="connsiteX13" fmla="*/ 0 w 2108225"/>
                    <a:gd name="connsiteY13" fmla="*/ 0 h 86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08225" h="864229">
                      <a:moveTo>
                        <a:pt x="2108226" y="864230"/>
                      </a:moveTo>
                      <a:lnTo>
                        <a:pt x="1465698" y="864230"/>
                      </a:lnTo>
                      <a:lnTo>
                        <a:pt x="1465698" y="720534"/>
                      </a:lnTo>
                      <a:lnTo>
                        <a:pt x="1055141" y="720534"/>
                      </a:lnTo>
                      <a:lnTo>
                        <a:pt x="1055141" y="568626"/>
                      </a:lnTo>
                      <a:lnTo>
                        <a:pt x="605577" y="568626"/>
                      </a:lnTo>
                      <a:lnTo>
                        <a:pt x="605577" y="420825"/>
                      </a:lnTo>
                      <a:lnTo>
                        <a:pt x="424930" y="420825"/>
                      </a:lnTo>
                      <a:lnTo>
                        <a:pt x="424930" y="287392"/>
                      </a:lnTo>
                      <a:lnTo>
                        <a:pt x="223756" y="287392"/>
                      </a:lnTo>
                      <a:lnTo>
                        <a:pt x="223756" y="141643"/>
                      </a:lnTo>
                      <a:lnTo>
                        <a:pt x="168330" y="141643"/>
                      </a:lnTo>
                      <a:lnTo>
                        <a:pt x="168330" y="0"/>
                      </a:lnTo>
                      <a:lnTo>
                        <a:pt x="0" y="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5" name="Freeform: Shape 232">
                  <a:extLst>
                    <a:ext uri="{FF2B5EF4-FFF2-40B4-BE49-F238E27FC236}">
                      <a16:creationId xmlns:a16="http://schemas.microsoft.com/office/drawing/2014/main" id="{E6C2EF9F-DD43-4119-A3AB-EC9237EA201C}"/>
                    </a:ext>
                  </a:extLst>
                </p:cNvPr>
                <p:cNvSpPr/>
                <p:nvPr/>
              </p:nvSpPr>
              <p:spPr>
                <a:xfrm>
                  <a:off x="6749366" y="381255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6" name="Freeform: Shape 233">
                  <a:extLst>
                    <a:ext uri="{FF2B5EF4-FFF2-40B4-BE49-F238E27FC236}">
                      <a16:creationId xmlns:a16="http://schemas.microsoft.com/office/drawing/2014/main" id="{058816EC-C1B3-4435-96B8-1D6385835881}"/>
                    </a:ext>
                  </a:extLst>
                </p:cNvPr>
                <p:cNvSpPr/>
                <p:nvPr/>
              </p:nvSpPr>
              <p:spPr>
                <a:xfrm>
                  <a:off x="6768416" y="381255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7" name="Freeform: Shape 234">
                  <a:extLst>
                    <a:ext uri="{FF2B5EF4-FFF2-40B4-BE49-F238E27FC236}">
                      <a16:creationId xmlns:a16="http://schemas.microsoft.com/office/drawing/2014/main" id="{93DBBAB3-1DB3-4D24-B30B-0BB26E6D6D99}"/>
                    </a:ext>
                  </a:extLst>
                </p:cNvPr>
                <p:cNvSpPr/>
                <p:nvPr/>
              </p:nvSpPr>
              <p:spPr>
                <a:xfrm>
                  <a:off x="6863666" y="381255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8" name="Freeform: Shape 235">
                  <a:extLst>
                    <a:ext uri="{FF2B5EF4-FFF2-40B4-BE49-F238E27FC236}">
                      <a16:creationId xmlns:a16="http://schemas.microsoft.com/office/drawing/2014/main" id="{1D40E714-8E27-4050-8558-30EB80896E52}"/>
                    </a:ext>
                  </a:extLst>
                </p:cNvPr>
                <p:cNvSpPr/>
                <p:nvPr/>
              </p:nvSpPr>
              <p:spPr>
                <a:xfrm>
                  <a:off x="6882716" y="381255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09" name="Freeform: Shape 236">
                  <a:extLst>
                    <a:ext uri="{FF2B5EF4-FFF2-40B4-BE49-F238E27FC236}">
                      <a16:creationId xmlns:a16="http://schemas.microsoft.com/office/drawing/2014/main" id="{9B7B85CE-FD5A-43A1-9427-A873FD5E2F00}"/>
                    </a:ext>
                  </a:extLst>
                </p:cNvPr>
                <p:cNvSpPr/>
                <p:nvPr/>
              </p:nvSpPr>
              <p:spPr>
                <a:xfrm>
                  <a:off x="6901766" y="381255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0" name="Freeform: Shape 237">
                  <a:extLst>
                    <a:ext uri="{FF2B5EF4-FFF2-40B4-BE49-F238E27FC236}">
                      <a16:creationId xmlns:a16="http://schemas.microsoft.com/office/drawing/2014/main" id="{2C1FE6B7-2EE3-4ABC-B832-F35D03683225}"/>
                    </a:ext>
                  </a:extLst>
                </p:cNvPr>
                <p:cNvSpPr/>
                <p:nvPr/>
              </p:nvSpPr>
              <p:spPr>
                <a:xfrm>
                  <a:off x="6958916" y="381255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1" name="Freeform: Shape 238">
                  <a:extLst>
                    <a:ext uri="{FF2B5EF4-FFF2-40B4-BE49-F238E27FC236}">
                      <a16:creationId xmlns:a16="http://schemas.microsoft.com/office/drawing/2014/main" id="{664E3D53-6D29-4880-9FF6-FC2777508EF9}"/>
                    </a:ext>
                  </a:extLst>
                </p:cNvPr>
                <p:cNvSpPr/>
                <p:nvPr/>
              </p:nvSpPr>
              <p:spPr>
                <a:xfrm>
                  <a:off x="7092266" y="381255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112" name="Freeform: Shape 239">
                  <a:extLst>
                    <a:ext uri="{FF2B5EF4-FFF2-40B4-BE49-F238E27FC236}">
                      <a16:creationId xmlns:a16="http://schemas.microsoft.com/office/drawing/2014/main" id="{6C7A7D19-10AE-4201-ABD1-10D506D3FD68}"/>
                    </a:ext>
                  </a:extLst>
                </p:cNvPr>
                <p:cNvSpPr/>
                <p:nvPr/>
              </p:nvSpPr>
              <p:spPr>
                <a:xfrm>
                  <a:off x="7130366" y="381255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grpSp>
          <p:nvGrpSpPr>
            <p:cNvPr id="21" name="Group 20">
              <a:extLst>
                <a:ext uri="{FF2B5EF4-FFF2-40B4-BE49-F238E27FC236}">
                  <a16:creationId xmlns:a16="http://schemas.microsoft.com/office/drawing/2014/main" id="{C224D03A-CC7B-4F13-8DFD-3F9AE16FA477}"/>
                </a:ext>
              </a:extLst>
            </p:cNvPr>
            <p:cNvGrpSpPr/>
            <p:nvPr/>
          </p:nvGrpSpPr>
          <p:grpSpPr>
            <a:xfrm>
              <a:off x="2153637" y="4111847"/>
              <a:ext cx="3591487" cy="2330738"/>
              <a:chOff x="2153637" y="4111847"/>
              <a:chExt cx="3591487" cy="2330738"/>
            </a:xfrm>
          </p:grpSpPr>
          <p:grpSp>
            <p:nvGrpSpPr>
              <p:cNvPr id="22" name="Group 21">
                <a:extLst>
                  <a:ext uri="{FF2B5EF4-FFF2-40B4-BE49-F238E27FC236}">
                    <a16:creationId xmlns:a16="http://schemas.microsoft.com/office/drawing/2014/main" id="{7A387E50-0E38-405D-8984-5262DFADDD2B}"/>
                  </a:ext>
                </a:extLst>
              </p:cNvPr>
              <p:cNvGrpSpPr/>
              <p:nvPr/>
            </p:nvGrpSpPr>
            <p:grpSpPr>
              <a:xfrm>
                <a:off x="3059493" y="6044861"/>
                <a:ext cx="2566205" cy="184666"/>
                <a:chOff x="3550203" y="3568528"/>
                <a:chExt cx="2151500" cy="184666"/>
              </a:xfrm>
            </p:grpSpPr>
            <p:sp>
              <p:nvSpPr>
                <p:cNvPr id="89" name="TextBox 88">
                  <a:extLst>
                    <a:ext uri="{FF2B5EF4-FFF2-40B4-BE49-F238E27FC236}">
                      <a16:creationId xmlns:a16="http://schemas.microsoft.com/office/drawing/2014/main" id="{EA0DFFED-C215-4A0D-BEA6-79A0D57CE599}"/>
                    </a:ext>
                  </a:extLst>
                </p:cNvPr>
                <p:cNvSpPr txBox="1"/>
                <p:nvPr/>
              </p:nvSpPr>
              <p:spPr>
                <a:xfrm>
                  <a:off x="5630473" y="3568528"/>
                  <a:ext cx="71230" cy="184666"/>
                </a:xfrm>
                <a:prstGeom prst="rect">
                  <a:avLst/>
                </a:prstGeom>
                <a:noFill/>
              </p:spPr>
              <p:txBody>
                <a:bodyPr wrap="none" lIns="0" tIns="0" rIns="0" bIns="0" rtlCol="0" anchor="ctr"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0</a:t>
                  </a:r>
                </a:p>
              </p:txBody>
            </p:sp>
            <p:sp>
              <p:nvSpPr>
                <p:cNvPr id="90" name="TextBox 89">
                  <a:extLst>
                    <a:ext uri="{FF2B5EF4-FFF2-40B4-BE49-F238E27FC236}">
                      <a16:creationId xmlns:a16="http://schemas.microsoft.com/office/drawing/2014/main" id="{4E0360D2-376D-4D06-B7DD-43ECF7E6FAF6}"/>
                    </a:ext>
                  </a:extLst>
                </p:cNvPr>
                <p:cNvSpPr txBox="1"/>
                <p:nvPr/>
              </p:nvSpPr>
              <p:spPr>
                <a:xfrm>
                  <a:off x="5221542" y="3568528"/>
                  <a:ext cx="71230" cy="184666"/>
                </a:xfrm>
                <a:prstGeom prst="rect">
                  <a:avLst/>
                </a:prstGeom>
                <a:noFill/>
              </p:spPr>
              <p:txBody>
                <a:bodyPr wrap="none" lIns="0" tIns="0" rIns="0" bIns="0" rtlCol="0" anchor="ctr"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9</a:t>
                  </a:r>
                </a:p>
              </p:txBody>
            </p:sp>
            <p:sp>
              <p:nvSpPr>
                <p:cNvPr id="91" name="TextBox 90">
                  <a:extLst>
                    <a:ext uri="{FF2B5EF4-FFF2-40B4-BE49-F238E27FC236}">
                      <a16:creationId xmlns:a16="http://schemas.microsoft.com/office/drawing/2014/main" id="{71B92183-8BD3-44CE-B1A1-22F882BB4AB2}"/>
                    </a:ext>
                  </a:extLst>
                </p:cNvPr>
                <p:cNvSpPr txBox="1"/>
                <p:nvPr/>
              </p:nvSpPr>
              <p:spPr>
                <a:xfrm>
                  <a:off x="4776997" y="3568528"/>
                  <a:ext cx="142459" cy="184666"/>
                </a:xfrm>
                <a:prstGeom prst="rect">
                  <a:avLst/>
                </a:prstGeom>
                <a:noFill/>
              </p:spPr>
              <p:txBody>
                <a:bodyPr wrap="none" lIns="0" tIns="0" rIns="0" bIns="0" rtlCol="0" anchor="ctr"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26</a:t>
                  </a:r>
                </a:p>
              </p:txBody>
            </p:sp>
            <p:sp>
              <p:nvSpPr>
                <p:cNvPr id="92" name="TextBox 91">
                  <a:extLst>
                    <a:ext uri="{FF2B5EF4-FFF2-40B4-BE49-F238E27FC236}">
                      <a16:creationId xmlns:a16="http://schemas.microsoft.com/office/drawing/2014/main" id="{0F872402-199E-4388-8029-44A1668FDED5}"/>
                    </a:ext>
                  </a:extLst>
                </p:cNvPr>
                <p:cNvSpPr txBox="1"/>
                <p:nvPr/>
              </p:nvSpPr>
              <p:spPr>
                <a:xfrm>
                  <a:off x="4368065" y="3568528"/>
                  <a:ext cx="142459" cy="184666"/>
                </a:xfrm>
                <a:prstGeom prst="rect">
                  <a:avLst/>
                </a:prstGeom>
                <a:noFill/>
              </p:spPr>
              <p:txBody>
                <a:bodyPr wrap="none" lIns="0" tIns="0" rIns="0" bIns="0" rtlCol="0" anchor="ctr"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31</a:t>
                  </a:r>
                </a:p>
              </p:txBody>
            </p:sp>
            <p:sp>
              <p:nvSpPr>
                <p:cNvPr id="93" name="TextBox 92">
                  <a:extLst>
                    <a:ext uri="{FF2B5EF4-FFF2-40B4-BE49-F238E27FC236}">
                      <a16:creationId xmlns:a16="http://schemas.microsoft.com/office/drawing/2014/main" id="{F89E7272-3F98-4F2F-BA4D-A502EA8E4D8C}"/>
                    </a:ext>
                  </a:extLst>
                </p:cNvPr>
                <p:cNvSpPr txBox="1"/>
                <p:nvPr/>
              </p:nvSpPr>
              <p:spPr>
                <a:xfrm>
                  <a:off x="3959134" y="3568528"/>
                  <a:ext cx="142459" cy="184666"/>
                </a:xfrm>
                <a:prstGeom prst="rect">
                  <a:avLst/>
                </a:prstGeom>
                <a:noFill/>
              </p:spPr>
              <p:txBody>
                <a:bodyPr wrap="none" lIns="0" tIns="0" rIns="0" bIns="0" rtlCol="0" anchor="ctr"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33</a:t>
                  </a:r>
                </a:p>
              </p:txBody>
            </p:sp>
            <p:sp>
              <p:nvSpPr>
                <p:cNvPr id="94" name="TextBox 93">
                  <a:extLst>
                    <a:ext uri="{FF2B5EF4-FFF2-40B4-BE49-F238E27FC236}">
                      <a16:creationId xmlns:a16="http://schemas.microsoft.com/office/drawing/2014/main" id="{1CEF96ED-306B-49CB-8469-97BB4F71500B}"/>
                    </a:ext>
                  </a:extLst>
                </p:cNvPr>
                <p:cNvSpPr txBox="1"/>
                <p:nvPr/>
              </p:nvSpPr>
              <p:spPr>
                <a:xfrm>
                  <a:off x="3550203" y="3568528"/>
                  <a:ext cx="142459" cy="184666"/>
                </a:xfrm>
                <a:prstGeom prst="rect">
                  <a:avLst/>
                </a:prstGeom>
                <a:noFill/>
              </p:spPr>
              <p:txBody>
                <a:bodyPr wrap="none" lIns="0" tIns="0" rIns="0" bIns="0" rtlCol="0" anchor="ctr"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34</a:t>
                  </a:r>
                </a:p>
              </p:txBody>
            </p:sp>
          </p:grpSp>
          <p:grpSp>
            <p:nvGrpSpPr>
              <p:cNvPr id="23" name="Group 22">
                <a:extLst>
                  <a:ext uri="{FF2B5EF4-FFF2-40B4-BE49-F238E27FC236}">
                    <a16:creationId xmlns:a16="http://schemas.microsoft.com/office/drawing/2014/main" id="{133C2D41-97D8-469D-9E1B-D5D33C0F5856}"/>
                  </a:ext>
                </a:extLst>
              </p:cNvPr>
              <p:cNvGrpSpPr/>
              <p:nvPr/>
            </p:nvGrpSpPr>
            <p:grpSpPr>
              <a:xfrm>
                <a:off x="2153637" y="4111847"/>
                <a:ext cx="3591487" cy="1992192"/>
                <a:chOff x="2790735" y="1713584"/>
                <a:chExt cx="3011093" cy="1992192"/>
              </a:xfrm>
            </p:grpSpPr>
            <p:sp>
              <p:nvSpPr>
                <p:cNvPr id="63" name="Freeform 21">
                  <a:extLst>
                    <a:ext uri="{FF2B5EF4-FFF2-40B4-BE49-F238E27FC236}">
                      <a16:creationId xmlns:a16="http://schemas.microsoft.com/office/drawing/2014/main" id="{6A547581-A772-41AE-95D6-18B0A63EF499}"/>
                    </a:ext>
                  </a:extLst>
                </p:cNvPr>
                <p:cNvSpPr>
                  <a:spLocks/>
                </p:cNvSpPr>
                <p:nvPr/>
              </p:nvSpPr>
              <p:spPr bwMode="auto">
                <a:xfrm>
                  <a:off x="3531225" y="1871208"/>
                  <a:ext cx="2140232" cy="126966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64" name="Line 7">
                  <a:extLst>
                    <a:ext uri="{FF2B5EF4-FFF2-40B4-BE49-F238E27FC236}">
                      <a16:creationId xmlns:a16="http://schemas.microsoft.com/office/drawing/2014/main" id="{C088A852-F3EC-4DEC-BB16-1C53EEAD0C7F}"/>
                    </a:ext>
                  </a:extLst>
                </p:cNvPr>
                <p:cNvSpPr>
                  <a:spLocks noChangeShapeType="1"/>
                </p:cNvSpPr>
                <p:nvPr/>
              </p:nvSpPr>
              <p:spPr bwMode="auto">
                <a:xfrm>
                  <a:off x="3446629" y="186798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5" name="Line 8">
                  <a:extLst>
                    <a:ext uri="{FF2B5EF4-FFF2-40B4-BE49-F238E27FC236}">
                      <a16:creationId xmlns:a16="http://schemas.microsoft.com/office/drawing/2014/main" id="{9114D698-5E8A-4DBD-840B-F5589D635F1E}"/>
                    </a:ext>
                  </a:extLst>
                </p:cNvPr>
                <p:cNvSpPr>
                  <a:spLocks noChangeShapeType="1"/>
                </p:cNvSpPr>
                <p:nvPr/>
              </p:nvSpPr>
              <p:spPr bwMode="auto">
                <a:xfrm>
                  <a:off x="3446629" y="217144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6" name="Line 9">
                  <a:extLst>
                    <a:ext uri="{FF2B5EF4-FFF2-40B4-BE49-F238E27FC236}">
                      <a16:creationId xmlns:a16="http://schemas.microsoft.com/office/drawing/2014/main" id="{50250AFD-87AF-4934-A9F0-C602FCE41D3E}"/>
                    </a:ext>
                  </a:extLst>
                </p:cNvPr>
                <p:cNvSpPr>
                  <a:spLocks noChangeShapeType="1"/>
                </p:cNvSpPr>
                <p:nvPr/>
              </p:nvSpPr>
              <p:spPr bwMode="auto">
                <a:xfrm>
                  <a:off x="3446629" y="24847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7" name="Line 10">
                  <a:extLst>
                    <a:ext uri="{FF2B5EF4-FFF2-40B4-BE49-F238E27FC236}">
                      <a16:creationId xmlns:a16="http://schemas.microsoft.com/office/drawing/2014/main" id="{E26C3868-E5CA-43DE-98FE-8B19C54A5592}"/>
                    </a:ext>
                  </a:extLst>
                </p:cNvPr>
                <p:cNvSpPr>
                  <a:spLocks noChangeShapeType="1"/>
                </p:cNvSpPr>
                <p:nvPr/>
              </p:nvSpPr>
              <p:spPr bwMode="auto">
                <a:xfrm>
                  <a:off x="3446629" y="279144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8" name="Line 11">
                  <a:extLst>
                    <a:ext uri="{FF2B5EF4-FFF2-40B4-BE49-F238E27FC236}">
                      <a16:creationId xmlns:a16="http://schemas.microsoft.com/office/drawing/2014/main" id="{3516FC62-D07C-4128-B0E5-D0E6AF50D53B}"/>
                    </a:ext>
                  </a:extLst>
                </p:cNvPr>
                <p:cNvSpPr>
                  <a:spLocks noChangeShapeType="1"/>
                </p:cNvSpPr>
                <p:nvPr/>
              </p:nvSpPr>
              <p:spPr bwMode="auto">
                <a:xfrm>
                  <a:off x="3446629" y="310145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9" name="TextBox 68">
                  <a:extLst>
                    <a:ext uri="{FF2B5EF4-FFF2-40B4-BE49-F238E27FC236}">
                      <a16:creationId xmlns:a16="http://schemas.microsoft.com/office/drawing/2014/main" id="{3F24757A-889F-4536-8A9D-637EDB7017EF}"/>
                    </a:ext>
                  </a:extLst>
                </p:cNvPr>
                <p:cNvSpPr txBox="1"/>
                <p:nvPr/>
              </p:nvSpPr>
              <p:spPr>
                <a:xfrm rot="16200000">
                  <a:off x="2204608" y="2336881"/>
                  <a:ext cx="1480031"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生存確率</a:t>
                  </a:r>
                </a:p>
              </p:txBody>
            </p:sp>
            <p:sp>
              <p:nvSpPr>
                <p:cNvPr id="70" name="TextBox 69">
                  <a:extLst>
                    <a:ext uri="{FF2B5EF4-FFF2-40B4-BE49-F238E27FC236}">
                      <a16:creationId xmlns:a16="http://schemas.microsoft.com/office/drawing/2014/main" id="{F2D5CB4D-C2FB-4A3B-9C07-EE8E8992AC1A}"/>
                    </a:ext>
                  </a:extLst>
                </p:cNvPr>
                <p:cNvSpPr txBox="1"/>
                <p:nvPr/>
              </p:nvSpPr>
              <p:spPr>
                <a:xfrm>
                  <a:off x="3090812" y="1713584"/>
                  <a:ext cx="363136"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a:t>
                  </a:r>
                </a:p>
              </p:txBody>
            </p:sp>
            <p:sp>
              <p:nvSpPr>
                <p:cNvPr id="72" name="TextBox 71">
                  <a:extLst>
                    <a:ext uri="{FF2B5EF4-FFF2-40B4-BE49-F238E27FC236}">
                      <a16:creationId xmlns:a16="http://schemas.microsoft.com/office/drawing/2014/main" id="{3F768910-4817-4B9D-805D-EC210DB889C0}"/>
                    </a:ext>
                  </a:extLst>
                </p:cNvPr>
                <p:cNvSpPr txBox="1"/>
                <p:nvPr/>
              </p:nvSpPr>
              <p:spPr>
                <a:xfrm>
                  <a:off x="3090812" y="2330039"/>
                  <a:ext cx="363136"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0.5</a:t>
                  </a:r>
                </a:p>
              </p:txBody>
            </p:sp>
            <p:sp>
              <p:nvSpPr>
                <p:cNvPr id="74" name="TextBox 73">
                  <a:extLst>
                    <a:ext uri="{FF2B5EF4-FFF2-40B4-BE49-F238E27FC236}">
                      <a16:creationId xmlns:a16="http://schemas.microsoft.com/office/drawing/2014/main" id="{F6E35650-A600-407B-95CB-B2F6E068125C}"/>
                    </a:ext>
                  </a:extLst>
                </p:cNvPr>
                <p:cNvSpPr txBox="1"/>
                <p:nvPr/>
              </p:nvSpPr>
              <p:spPr>
                <a:xfrm>
                  <a:off x="3215807" y="2946492"/>
                  <a:ext cx="23814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sp>
              <p:nvSpPr>
                <p:cNvPr id="75" name="Line 21">
                  <a:extLst>
                    <a:ext uri="{FF2B5EF4-FFF2-40B4-BE49-F238E27FC236}">
                      <a16:creationId xmlns:a16="http://schemas.microsoft.com/office/drawing/2014/main" id="{B902D40C-AB03-4620-B485-1693662485CA}"/>
                    </a:ext>
                  </a:extLst>
                </p:cNvPr>
                <p:cNvSpPr>
                  <a:spLocks noChangeShapeType="1"/>
                </p:cNvSpPr>
                <p:nvPr/>
              </p:nvSpPr>
              <p:spPr bwMode="auto">
                <a:xfrm>
                  <a:off x="5669477"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A0E80C1C-8843-4858-B7BD-50D1F3B021A3}"/>
                    </a:ext>
                  </a:extLst>
                </p:cNvPr>
                <p:cNvSpPr txBox="1"/>
                <p:nvPr/>
              </p:nvSpPr>
              <p:spPr>
                <a:xfrm>
                  <a:off x="5530353" y="3205458"/>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50</a:t>
                  </a:r>
                </a:p>
              </p:txBody>
            </p:sp>
            <p:sp>
              <p:nvSpPr>
                <p:cNvPr id="77" name="Line 21">
                  <a:extLst>
                    <a:ext uri="{FF2B5EF4-FFF2-40B4-BE49-F238E27FC236}">
                      <a16:creationId xmlns:a16="http://schemas.microsoft.com/office/drawing/2014/main" id="{1A4EAC57-6E89-4EEA-BBC7-573F3D71B7DD}"/>
                    </a:ext>
                  </a:extLst>
                </p:cNvPr>
                <p:cNvSpPr>
                  <a:spLocks noChangeShapeType="1"/>
                </p:cNvSpPr>
                <p:nvPr/>
              </p:nvSpPr>
              <p:spPr bwMode="auto">
                <a:xfrm>
                  <a:off x="5260546"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739E4440-5ED0-4BD4-B186-A8FE176CFCF2}"/>
                    </a:ext>
                  </a:extLst>
                </p:cNvPr>
                <p:cNvSpPr txBox="1"/>
                <p:nvPr/>
              </p:nvSpPr>
              <p:spPr>
                <a:xfrm>
                  <a:off x="5121421" y="3205458"/>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40</a:t>
                  </a:r>
                </a:p>
              </p:txBody>
            </p:sp>
            <p:sp>
              <p:nvSpPr>
                <p:cNvPr id="79" name="Line 21">
                  <a:extLst>
                    <a:ext uri="{FF2B5EF4-FFF2-40B4-BE49-F238E27FC236}">
                      <a16:creationId xmlns:a16="http://schemas.microsoft.com/office/drawing/2014/main" id="{D8CAE9A4-C6BC-492E-A560-08902AB27A6D}"/>
                    </a:ext>
                  </a:extLst>
                </p:cNvPr>
                <p:cNvSpPr>
                  <a:spLocks noChangeShapeType="1"/>
                </p:cNvSpPr>
                <p:nvPr/>
              </p:nvSpPr>
              <p:spPr bwMode="auto">
                <a:xfrm>
                  <a:off x="4851614"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7FBE6E9B-F1A2-455C-9A76-8AEEE290E24D}"/>
                    </a:ext>
                  </a:extLst>
                </p:cNvPr>
                <p:cNvSpPr txBox="1"/>
                <p:nvPr/>
              </p:nvSpPr>
              <p:spPr>
                <a:xfrm>
                  <a:off x="4712490" y="3205458"/>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a:t>
                  </a:r>
                </a:p>
              </p:txBody>
            </p:sp>
            <p:sp>
              <p:nvSpPr>
                <p:cNvPr id="81" name="Line 21">
                  <a:extLst>
                    <a:ext uri="{FF2B5EF4-FFF2-40B4-BE49-F238E27FC236}">
                      <a16:creationId xmlns:a16="http://schemas.microsoft.com/office/drawing/2014/main" id="{E593F654-7A1E-4A00-B2B4-4C876A76493B}"/>
                    </a:ext>
                  </a:extLst>
                </p:cNvPr>
                <p:cNvSpPr>
                  <a:spLocks noChangeShapeType="1"/>
                </p:cNvSpPr>
                <p:nvPr/>
              </p:nvSpPr>
              <p:spPr bwMode="auto">
                <a:xfrm>
                  <a:off x="4442682"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8C5EDB94-91B3-444F-B8F4-A2478BADDBAD}"/>
                    </a:ext>
                  </a:extLst>
                </p:cNvPr>
                <p:cNvSpPr txBox="1"/>
                <p:nvPr/>
              </p:nvSpPr>
              <p:spPr>
                <a:xfrm>
                  <a:off x="4303558" y="3205458"/>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83" name="Line 21">
                  <a:extLst>
                    <a:ext uri="{FF2B5EF4-FFF2-40B4-BE49-F238E27FC236}">
                      <a16:creationId xmlns:a16="http://schemas.microsoft.com/office/drawing/2014/main" id="{815FCE2F-BCC8-4F5C-B142-2874E3038FF4}"/>
                    </a:ext>
                  </a:extLst>
                </p:cNvPr>
                <p:cNvSpPr>
                  <a:spLocks noChangeShapeType="1"/>
                </p:cNvSpPr>
                <p:nvPr/>
              </p:nvSpPr>
              <p:spPr bwMode="auto">
                <a:xfrm>
                  <a:off x="4033751"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8B5083EB-9A63-42D6-BB6C-E634B42A7325}"/>
                    </a:ext>
                  </a:extLst>
                </p:cNvPr>
                <p:cNvSpPr txBox="1"/>
                <p:nvPr/>
              </p:nvSpPr>
              <p:spPr>
                <a:xfrm>
                  <a:off x="3894627" y="3205458"/>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85" name="Line 21">
                  <a:extLst>
                    <a:ext uri="{FF2B5EF4-FFF2-40B4-BE49-F238E27FC236}">
                      <a16:creationId xmlns:a16="http://schemas.microsoft.com/office/drawing/2014/main" id="{C8E46452-0DEB-4AE9-BA61-005398A4BC63}"/>
                    </a:ext>
                  </a:extLst>
                </p:cNvPr>
                <p:cNvSpPr>
                  <a:spLocks noChangeShapeType="1"/>
                </p:cNvSpPr>
                <p:nvPr/>
              </p:nvSpPr>
              <p:spPr bwMode="auto">
                <a:xfrm>
                  <a:off x="3624819"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0AC18BAE-D3E2-468F-AA9B-45228E4E9DFB}"/>
                    </a:ext>
                  </a:extLst>
                </p:cNvPr>
                <p:cNvSpPr txBox="1"/>
                <p:nvPr/>
              </p:nvSpPr>
              <p:spPr>
                <a:xfrm>
                  <a:off x="3527761" y="3205458"/>
                  <a:ext cx="187342" cy="2526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sp>
              <p:nvSpPr>
                <p:cNvPr id="87" name="TextBox 86">
                  <a:extLst>
                    <a:ext uri="{FF2B5EF4-FFF2-40B4-BE49-F238E27FC236}">
                      <a16:creationId xmlns:a16="http://schemas.microsoft.com/office/drawing/2014/main" id="{6A464C4F-3811-4922-B63E-E275F53AE7C8}"/>
                    </a:ext>
                  </a:extLst>
                </p:cNvPr>
                <p:cNvSpPr txBox="1"/>
                <p:nvPr/>
              </p:nvSpPr>
              <p:spPr>
                <a:xfrm>
                  <a:off x="2818610" y="3428777"/>
                  <a:ext cx="735411" cy="276999"/>
                </a:xfrm>
                <a:prstGeom prst="rect">
                  <a:avLst/>
                </a:prstGeom>
                <a:noFill/>
              </p:spPr>
              <p:txBody>
                <a:bodyPr wrap="none" rtlCol="0">
                  <a:spAutoFit/>
                </a:bodyPr>
                <a:lstStyle/>
                <a:p>
                  <a:pPr algn="r"/>
                  <a:r>
                    <a:rPr lang="ja-JP" sz="1200">
                      <a:solidFill>
                        <a:schemeClr val="tx1"/>
                      </a:solidFill>
                    </a:rPr>
                    <a:t>リスク有患者数</a:t>
                  </a:r>
                </a:p>
              </p:txBody>
            </p:sp>
            <p:sp>
              <p:nvSpPr>
                <p:cNvPr id="88" name="TextBox 87">
                  <a:extLst>
                    <a:ext uri="{FF2B5EF4-FFF2-40B4-BE49-F238E27FC236}">
                      <a16:creationId xmlns:a16="http://schemas.microsoft.com/office/drawing/2014/main" id="{6AF55A31-87C1-49B3-9F12-8BC84EE290B8}"/>
                    </a:ext>
                  </a:extLst>
                </p:cNvPr>
                <p:cNvSpPr txBox="1"/>
                <p:nvPr/>
              </p:nvSpPr>
              <p:spPr>
                <a:xfrm>
                  <a:off x="4125634" y="3353448"/>
                  <a:ext cx="1063336" cy="307777"/>
                </a:xfrm>
                <a:prstGeom prst="rect">
                  <a:avLst/>
                </a:prstGeom>
                <a:noFill/>
              </p:spPr>
              <p:txBody>
                <a:bodyPr wrap="none" rtlCol="0">
                  <a:spAutoFit/>
                </a:bodyPr>
                <a:lstStyle/>
                <a:p>
                  <a:pPr algn="ctr"/>
                  <a:r>
                    <a:rPr lang="ja-JP" sz="1400">
                      <a:solidFill>
                        <a:schemeClr val="tx1"/>
                      </a:solidFill>
                    </a:rPr>
                    <a:t>経過期間、月</a:t>
                  </a:r>
                </a:p>
              </p:txBody>
            </p:sp>
          </p:grpSp>
          <p:cxnSp>
            <p:nvCxnSpPr>
              <p:cNvPr id="24" name="Straight Connector 23">
                <a:extLst>
                  <a:ext uri="{FF2B5EF4-FFF2-40B4-BE49-F238E27FC236}">
                    <a16:creationId xmlns:a16="http://schemas.microsoft.com/office/drawing/2014/main" id="{997B76C3-F3FA-4915-B9A6-206D1AE1C150}"/>
                  </a:ext>
                </a:extLst>
              </p:cNvPr>
              <p:cNvCxnSpPr>
                <a:cxnSpLocks/>
              </p:cNvCxnSpPr>
              <p:nvPr/>
            </p:nvCxnSpPr>
            <p:spPr>
              <a:xfrm>
                <a:off x="2721260" y="6137194"/>
                <a:ext cx="21469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1B03DE2-5D29-4F3A-9D37-BD531FD96614}"/>
                  </a:ext>
                </a:extLst>
              </p:cNvPr>
              <p:cNvCxnSpPr>
                <a:cxnSpLocks/>
              </p:cNvCxnSpPr>
              <p:nvPr/>
            </p:nvCxnSpPr>
            <p:spPr>
              <a:xfrm>
                <a:off x="2721260" y="6350252"/>
                <a:ext cx="214695"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95B79A6E-6DB8-4048-B716-A6757CB9D781}"/>
                  </a:ext>
                </a:extLst>
              </p:cNvPr>
              <p:cNvGrpSpPr/>
              <p:nvPr/>
            </p:nvGrpSpPr>
            <p:grpSpPr>
              <a:xfrm>
                <a:off x="3059493" y="6257919"/>
                <a:ext cx="2566205" cy="184666"/>
                <a:chOff x="3550203" y="3568528"/>
                <a:chExt cx="2151500" cy="184666"/>
              </a:xfrm>
            </p:grpSpPr>
            <p:sp>
              <p:nvSpPr>
                <p:cNvPr id="57" name="TextBox 56">
                  <a:extLst>
                    <a:ext uri="{FF2B5EF4-FFF2-40B4-BE49-F238E27FC236}">
                      <a16:creationId xmlns:a16="http://schemas.microsoft.com/office/drawing/2014/main" id="{9B396ADC-12D0-4A18-A396-013C3ABB649D}"/>
                    </a:ext>
                  </a:extLst>
                </p:cNvPr>
                <p:cNvSpPr txBox="1"/>
                <p:nvPr/>
              </p:nvSpPr>
              <p:spPr>
                <a:xfrm>
                  <a:off x="5630473" y="3568528"/>
                  <a:ext cx="71230" cy="184666"/>
                </a:xfrm>
                <a:prstGeom prst="rect">
                  <a:avLst/>
                </a:prstGeom>
                <a:noFill/>
              </p:spPr>
              <p:txBody>
                <a:bodyPr wrap="none" lIns="0" tIns="0" rIns="0" bIns="0" rtlCol="0" anchor="ctr" anchorCtr="0">
                  <a:spAutoFit/>
                </a:bodyPr>
                <a:lstStyle/>
                <a:p>
                  <a:pPr algn="ctr"/>
                  <a:r>
                    <a:rPr lang="ja-JP" sz="1200">
                      <a:solidFill>
                        <a:srgbClr val="FF6600"/>
                      </a:solidFill>
                      <a:latin typeface="Arial" panose="020B0604020202020204" pitchFamily="34" charset="0"/>
                      <a:ea typeface="MS Mincho"/>
                      <a:cs typeface="Arial" panose="020B0604020202020204" pitchFamily="34" charset="0"/>
                    </a:rPr>
                    <a:t>0</a:t>
                  </a:r>
                </a:p>
              </p:txBody>
            </p:sp>
            <p:sp>
              <p:nvSpPr>
                <p:cNvPr id="58" name="TextBox 57">
                  <a:extLst>
                    <a:ext uri="{FF2B5EF4-FFF2-40B4-BE49-F238E27FC236}">
                      <a16:creationId xmlns:a16="http://schemas.microsoft.com/office/drawing/2014/main" id="{0CA07C0A-F4D3-462F-A156-C67629AB5C5B}"/>
                    </a:ext>
                  </a:extLst>
                </p:cNvPr>
                <p:cNvSpPr txBox="1"/>
                <p:nvPr/>
              </p:nvSpPr>
              <p:spPr>
                <a:xfrm>
                  <a:off x="5221543" y="3568528"/>
                  <a:ext cx="71229" cy="184666"/>
                </a:xfrm>
                <a:prstGeom prst="rect">
                  <a:avLst/>
                </a:prstGeom>
                <a:noFill/>
              </p:spPr>
              <p:txBody>
                <a:bodyPr wrap="none" lIns="0" tIns="0" rIns="0" bIns="0" rtlCol="0" anchor="ctr" anchorCtr="0">
                  <a:spAutoFit/>
                </a:bodyPr>
                <a:lstStyle/>
                <a:p>
                  <a:pPr algn="ctr"/>
                  <a:r>
                    <a:rPr lang="ja-JP" sz="1200">
                      <a:solidFill>
                        <a:srgbClr val="FF6600"/>
                      </a:solidFill>
                      <a:latin typeface="Arial" panose="020B0604020202020204" pitchFamily="34" charset="0"/>
                      <a:ea typeface="MS Mincho"/>
                      <a:cs typeface="Arial" panose="020B0604020202020204" pitchFamily="34" charset="0"/>
                    </a:rPr>
                    <a:t>5</a:t>
                  </a:r>
                </a:p>
              </p:txBody>
            </p:sp>
            <p:sp>
              <p:nvSpPr>
                <p:cNvPr id="59" name="TextBox 58">
                  <a:extLst>
                    <a:ext uri="{FF2B5EF4-FFF2-40B4-BE49-F238E27FC236}">
                      <a16:creationId xmlns:a16="http://schemas.microsoft.com/office/drawing/2014/main" id="{B3A18F4E-C650-4F8D-9B17-4704191264A1}"/>
                    </a:ext>
                  </a:extLst>
                </p:cNvPr>
                <p:cNvSpPr txBox="1"/>
                <p:nvPr/>
              </p:nvSpPr>
              <p:spPr>
                <a:xfrm>
                  <a:off x="4812612" y="3568528"/>
                  <a:ext cx="71229" cy="184666"/>
                </a:xfrm>
                <a:prstGeom prst="rect">
                  <a:avLst/>
                </a:prstGeom>
                <a:noFill/>
              </p:spPr>
              <p:txBody>
                <a:bodyPr wrap="none" lIns="0" tIns="0" rIns="0" bIns="0" rtlCol="0" anchor="ctr" anchorCtr="0">
                  <a:spAutoFit/>
                </a:bodyPr>
                <a:lstStyle/>
                <a:p>
                  <a:pPr algn="ctr"/>
                  <a:r>
                    <a:rPr lang="ja-JP" sz="1200">
                      <a:solidFill>
                        <a:srgbClr val="FF6600"/>
                      </a:solidFill>
                      <a:latin typeface="Arial" panose="020B0604020202020204" pitchFamily="34" charset="0"/>
                      <a:ea typeface="MS Mincho"/>
                      <a:cs typeface="Arial" panose="020B0604020202020204" pitchFamily="34" charset="0"/>
                    </a:rPr>
                    <a:t>7</a:t>
                  </a:r>
                </a:p>
              </p:txBody>
            </p:sp>
            <p:sp>
              <p:nvSpPr>
                <p:cNvPr id="60" name="TextBox 59">
                  <a:extLst>
                    <a:ext uri="{FF2B5EF4-FFF2-40B4-BE49-F238E27FC236}">
                      <a16:creationId xmlns:a16="http://schemas.microsoft.com/office/drawing/2014/main" id="{4ED9C59C-B2FD-4DE7-9C60-654FDF069F0B}"/>
                    </a:ext>
                  </a:extLst>
                </p:cNvPr>
                <p:cNvSpPr txBox="1"/>
                <p:nvPr/>
              </p:nvSpPr>
              <p:spPr>
                <a:xfrm>
                  <a:off x="4403679" y="3568528"/>
                  <a:ext cx="71229" cy="184666"/>
                </a:xfrm>
                <a:prstGeom prst="rect">
                  <a:avLst/>
                </a:prstGeom>
                <a:noFill/>
              </p:spPr>
              <p:txBody>
                <a:bodyPr wrap="none" lIns="0" tIns="0" rIns="0" bIns="0" rtlCol="0" anchor="ctr" anchorCtr="0">
                  <a:spAutoFit/>
                </a:bodyPr>
                <a:lstStyle/>
                <a:p>
                  <a:pPr algn="ctr"/>
                  <a:r>
                    <a:rPr lang="ja-JP" sz="1200">
                      <a:solidFill>
                        <a:srgbClr val="FF6600"/>
                      </a:solidFill>
                      <a:latin typeface="Arial" panose="020B0604020202020204" pitchFamily="34" charset="0"/>
                      <a:ea typeface="MS Mincho"/>
                      <a:cs typeface="Arial" panose="020B0604020202020204" pitchFamily="34" charset="0"/>
                    </a:rPr>
                    <a:t>7</a:t>
                  </a:r>
                </a:p>
              </p:txBody>
            </p:sp>
            <p:sp>
              <p:nvSpPr>
                <p:cNvPr id="61" name="TextBox 60">
                  <a:extLst>
                    <a:ext uri="{FF2B5EF4-FFF2-40B4-BE49-F238E27FC236}">
                      <a16:creationId xmlns:a16="http://schemas.microsoft.com/office/drawing/2014/main" id="{53EF1132-DA81-4425-9774-36E32F660141}"/>
                    </a:ext>
                  </a:extLst>
                </p:cNvPr>
                <p:cNvSpPr txBox="1"/>
                <p:nvPr/>
              </p:nvSpPr>
              <p:spPr>
                <a:xfrm>
                  <a:off x="3994748" y="3568528"/>
                  <a:ext cx="71229" cy="184666"/>
                </a:xfrm>
                <a:prstGeom prst="rect">
                  <a:avLst/>
                </a:prstGeom>
                <a:noFill/>
              </p:spPr>
              <p:txBody>
                <a:bodyPr wrap="none" lIns="0" tIns="0" rIns="0" bIns="0" rtlCol="0" anchor="ctr" anchorCtr="0">
                  <a:spAutoFit/>
                </a:bodyPr>
                <a:lstStyle/>
                <a:p>
                  <a:pPr algn="ctr"/>
                  <a:r>
                    <a:rPr lang="ja-JP" sz="1200">
                      <a:solidFill>
                        <a:srgbClr val="FF6600"/>
                      </a:solidFill>
                      <a:latin typeface="Arial" panose="020B0604020202020204" pitchFamily="34" charset="0"/>
                      <a:ea typeface="MS Mincho"/>
                      <a:cs typeface="Arial" panose="020B0604020202020204" pitchFamily="34" charset="0"/>
                    </a:rPr>
                    <a:t>8</a:t>
                  </a:r>
                </a:p>
              </p:txBody>
            </p:sp>
            <p:sp>
              <p:nvSpPr>
                <p:cNvPr id="62" name="TextBox 61">
                  <a:extLst>
                    <a:ext uri="{FF2B5EF4-FFF2-40B4-BE49-F238E27FC236}">
                      <a16:creationId xmlns:a16="http://schemas.microsoft.com/office/drawing/2014/main" id="{55D1F50F-9608-48EC-B60E-C87C4D7BFFF7}"/>
                    </a:ext>
                  </a:extLst>
                </p:cNvPr>
                <p:cNvSpPr txBox="1"/>
                <p:nvPr/>
              </p:nvSpPr>
              <p:spPr>
                <a:xfrm>
                  <a:off x="3550203" y="3568528"/>
                  <a:ext cx="142459" cy="184666"/>
                </a:xfrm>
                <a:prstGeom prst="rect">
                  <a:avLst/>
                </a:prstGeom>
                <a:noFill/>
              </p:spPr>
              <p:txBody>
                <a:bodyPr wrap="none" lIns="0" tIns="0" rIns="0" bIns="0" rtlCol="0" anchor="ctr" anchorCtr="0">
                  <a:spAutoFit/>
                </a:bodyPr>
                <a:lstStyle/>
                <a:p>
                  <a:pPr algn="ctr"/>
                  <a:r>
                    <a:rPr lang="ja-JP" sz="1200">
                      <a:solidFill>
                        <a:srgbClr val="FF6600"/>
                      </a:solidFill>
                      <a:latin typeface="Arial" panose="020B0604020202020204" pitchFamily="34" charset="0"/>
                      <a:ea typeface="MS Mincho"/>
                      <a:cs typeface="Arial" panose="020B0604020202020204" pitchFamily="34" charset="0"/>
                    </a:rPr>
                    <a:t>10</a:t>
                  </a:r>
                </a:p>
              </p:txBody>
            </p:sp>
          </p:grpSp>
          <p:sp>
            <p:nvSpPr>
              <p:cNvPr id="27" name="TextBox 26">
                <a:extLst>
                  <a:ext uri="{FF2B5EF4-FFF2-40B4-BE49-F238E27FC236}">
                    <a16:creationId xmlns:a16="http://schemas.microsoft.com/office/drawing/2014/main" id="{F04B5B7C-1CEC-4F69-B6EF-3FDE1AA15B17}"/>
                  </a:ext>
                </a:extLst>
              </p:cNvPr>
              <p:cNvSpPr txBox="1"/>
              <p:nvPr/>
            </p:nvSpPr>
            <p:spPr>
              <a:xfrm>
                <a:off x="2998997" y="5096711"/>
                <a:ext cx="832278" cy="461665"/>
              </a:xfrm>
              <a:prstGeom prst="rect">
                <a:avLst/>
              </a:prstGeom>
              <a:noFill/>
            </p:spPr>
            <p:txBody>
              <a:bodyPr wrap="none" rtlCol="0">
                <a:spAutoFit/>
              </a:bodyPr>
              <a:lstStyle/>
              <a:p>
                <a:r>
                  <a:rPr lang="ja-JP" sz="1200">
                    <a:solidFill>
                      <a:srgbClr val="363636"/>
                    </a:solidFill>
                  </a:rPr>
                  <a:t>ログランク：</a:t>
                </a:r>
              </a:p>
              <a:p>
                <a:r>
                  <a:rPr lang="ja-JP" sz="1200">
                    <a:solidFill>
                      <a:srgbClr val="363636"/>
                    </a:solidFill>
                  </a:rPr>
                  <a:t>p=0.68</a:t>
                </a:r>
              </a:p>
            </p:txBody>
          </p:sp>
          <p:sp>
            <p:nvSpPr>
              <p:cNvPr id="28" name="TextBox 27">
                <a:extLst>
                  <a:ext uri="{FF2B5EF4-FFF2-40B4-BE49-F238E27FC236}">
                    <a16:creationId xmlns:a16="http://schemas.microsoft.com/office/drawing/2014/main" id="{E25DC929-DB49-416C-9CB8-535ACF61023D}"/>
                  </a:ext>
                </a:extLst>
              </p:cNvPr>
              <p:cNvSpPr txBox="1"/>
              <p:nvPr/>
            </p:nvSpPr>
            <p:spPr>
              <a:xfrm>
                <a:off x="4154165" y="5066686"/>
                <a:ext cx="1576072" cy="461665"/>
              </a:xfrm>
              <a:prstGeom prst="rect">
                <a:avLst/>
              </a:prstGeom>
              <a:noFill/>
            </p:spPr>
            <p:txBody>
              <a:bodyPr wrap="none" rtlCol="0">
                <a:spAutoFit/>
              </a:bodyPr>
              <a:lstStyle/>
              <a:p>
                <a:pPr algn="r"/>
                <a:r>
                  <a:rPr lang="ja-JP" sz="1200">
                    <a:solidFill>
                      <a:srgbClr val="FF6600"/>
                    </a:solidFill>
                  </a:rPr>
                  <a:t>HR 1.0（参照）</a:t>
                </a:r>
              </a:p>
              <a:p>
                <a:pPr algn="r"/>
                <a:r>
                  <a:rPr lang="ja-JP" sz="1200">
                    <a:solidFill>
                      <a:schemeClr val="accent1"/>
                    </a:solidFill>
                  </a:rPr>
                  <a:t>HR 0.93（0.24、3.56）</a:t>
                </a:r>
              </a:p>
            </p:txBody>
          </p:sp>
          <p:grpSp>
            <p:nvGrpSpPr>
              <p:cNvPr id="29" name="Group 28">
                <a:extLst>
                  <a:ext uri="{FF2B5EF4-FFF2-40B4-BE49-F238E27FC236}">
                    <a16:creationId xmlns:a16="http://schemas.microsoft.com/office/drawing/2014/main" id="{4162A921-EAB2-43AF-AD1B-7D0E1048F3E8}"/>
                  </a:ext>
                </a:extLst>
              </p:cNvPr>
              <p:cNvGrpSpPr/>
              <p:nvPr/>
            </p:nvGrpSpPr>
            <p:grpSpPr>
              <a:xfrm>
                <a:off x="3177319" y="4262823"/>
                <a:ext cx="2292855" cy="338400"/>
                <a:chOff x="4914900" y="3186112"/>
                <a:chExt cx="2360695" cy="493420"/>
              </a:xfrm>
            </p:grpSpPr>
            <p:sp>
              <p:nvSpPr>
                <p:cNvPr id="36" name="Freeform: Shape 412">
                  <a:extLst>
                    <a:ext uri="{FF2B5EF4-FFF2-40B4-BE49-F238E27FC236}">
                      <a16:creationId xmlns:a16="http://schemas.microsoft.com/office/drawing/2014/main" id="{AA10F50C-B836-45D1-8241-017784E4A3C9}"/>
                    </a:ext>
                  </a:extLst>
                </p:cNvPr>
                <p:cNvSpPr/>
                <p:nvPr/>
              </p:nvSpPr>
              <p:spPr>
                <a:xfrm>
                  <a:off x="4914900" y="3186112"/>
                  <a:ext cx="2360695" cy="461059"/>
                </a:xfrm>
                <a:custGeom>
                  <a:avLst/>
                  <a:gdLst>
                    <a:gd name="connsiteX0" fmla="*/ 2360695 w 2360695"/>
                    <a:gd name="connsiteY0" fmla="*/ 461060 h 461059"/>
                    <a:gd name="connsiteX1" fmla="*/ 1704851 w 2360695"/>
                    <a:gd name="connsiteY1" fmla="*/ 461060 h 461059"/>
                    <a:gd name="connsiteX2" fmla="*/ 1704851 w 2360695"/>
                    <a:gd name="connsiteY2" fmla="*/ 411023 h 461059"/>
                    <a:gd name="connsiteX3" fmla="*/ 1472536 w 2360695"/>
                    <a:gd name="connsiteY3" fmla="*/ 411023 h 461059"/>
                    <a:gd name="connsiteX4" fmla="*/ 1472536 w 2360695"/>
                    <a:gd name="connsiteY4" fmla="*/ 362772 h 461059"/>
                    <a:gd name="connsiteX5" fmla="*/ 1372457 w 2360695"/>
                    <a:gd name="connsiteY5" fmla="*/ 362772 h 461059"/>
                    <a:gd name="connsiteX6" fmla="*/ 1372457 w 2360695"/>
                    <a:gd name="connsiteY6" fmla="*/ 307374 h 461059"/>
                    <a:gd name="connsiteX7" fmla="*/ 1154440 w 2360695"/>
                    <a:gd name="connsiteY7" fmla="*/ 307374 h 461059"/>
                    <a:gd name="connsiteX8" fmla="*/ 1154440 w 2360695"/>
                    <a:gd name="connsiteY8" fmla="*/ 259123 h 461059"/>
                    <a:gd name="connsiteX9" fmla="*/ 1107977 w 2360695"/>
                    <a:gd name="connsiteY9" fmla="*/ 259123 h 461059"/>
                    <a:gd name="connsiteX10" fmla="*/ 1107977 w 2360695"/>
                    <a:gd name="connsiteY10" fmla="*/ 203724 h 461059"/>
                    <a:gd name="connsiteX11" fmla="*/ 1066876 w 2360695"/>
                    <a:gd name="connsiteY11" fmla="*/ 203724 h 461059"/>
                    <a:gd name="connsiteX12" fmla="*/ 1066876 w 2360695"/>
                    <a:gd name="connsiteY12" fmla="*/ 151900 h 461059"/>
                    <a:gd name="connsiteX13" fmla="*/ 866722 w 2360695"/>
                    <a:gd name="connsiteY13" fmla="*/ 151900 h 461059"/>
                    <a:gd name="connsiteX14" fmla="*/ 866722 w 2360695"/>
                    <a:gd name="connsiteY14" fmla="*/ 107223 h 461059"/>
                    <a:gd name="connsiteX15" fmla="*/ 604024 w 2360695"/>
                    <a:gd name="connsiteY15" fmla="*/ 107223 h 461059"/>
                    <a:gd name="connsiteX16" fmla="*/ 604024 w 2360695"/>
                    <a:gd name="connsiteY16" fmla="*/ 62547 h 461059"/>
                    <a:gd name="connsiteX17" fmla="*/ 167983 w 2360695"/>
                    <a:gd name="connsiteY17" fmla="*/ 62547 h 461059"/>
                    <a:gd name="connsiteX18" fmla="*/ 167983 w 2360695"/>
                    <a:gd name="connsiteY18" fmla="*/ 0 h 461059"/>
                    <a:gd name="connsiteX19" fmla="*/ 0 w 2360695"/>
                    <a:gd name="connsiteY19" fmla="*/ 0 h 4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60695" h="461059">
                      <a:moveTo>
                        <a:pt x="2360695" y="461060"/>
                      </a:moveTo>
                      <a:lnTo>
                        <a:pt x="1704851" y="461060"/>
                      </a:lnTo>
                      <a:lnTo>
                        <a:pt x="1704851" y="411023"/>
                      </a:lnTo>
                      <a:lnTo>
                        <a:pt x="1472536" y="411023"/>
                      </a:lnTo>
                      <a:lnTo>
                        <a:pt x="1472536" y="362772"/>
                      </a:lnTo>
                      <a:lnTo>
                        <a:pt x="1372457" y="362772"/>
                      </a:lnTo>
                      <a:lnTo>
                        <a:pt x="1372457" y="307374"/>
                      </a:lnTo>
                      <a:lnTo>
                        <a:pt x="1154440" y="307374"/>
                      </a:lnTo>
                      <a:lnTo>
                        <a:pt x="1154440" y="259123"/>
                      </a:lnTo>
                      <a:lnTo>
                        <a:pt x="1107977" y="259123"/>
                      </a:lnTo>
                      <a:lnTo>
                        <a:pt x="1107977" y="203724"/>
                      </a:lnTo>
                      <a:lnTo>
                        <a:pt x="1066876" y="203724"/>
                      </a:lnTo>
                      <a:lnTo>
                        <a:pt x="1066876" y="151900"/>
                      </a:lnTo>
                      <a:lnTo>
                        <a:pt x="866722" y="151900"/>
                      </a:lnTo>
                      <a:lnTo>
                        <a:pt x="866722" y="107223"/>
                      </a:lnTo>
                      <a:lnTo>
                        <a:pt x="604024" y="107223"/>
                      </a:lnTo>
                      <a:lnTo>
                        <a:pt x="604024" y="62547"/>
                      </a:lnTo>
                      <a:lnTo>
                        <a:pt x="167983" y="62547"/>
                      </a:lnTo>
                      <a:lnTo>
                        <a:pt x="167983"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7" name="Freeform: Shape 413">
                  <a:extLst>
                    <a:ext uri="{FF2B5EF4-FFF2-40B4-BE49-F238E27FC236}">
                      <a16:creationId xmlns:a16="http://schemas.microsoft.com/office/drawing/2014/main" id="{DE804A4C-6339-4FD6-9D90-211FD8F6AE46}"/>
                    </a:ext>
                  </a:extLst>
                </p:cNvPr>
                <p:cNvSpPr/>
                <p:nvPr/>
              </p:nvSpPr>
              <p:spPr>
                <a:xfrm>
                  <a:off x="663706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8" name="Freeform: Shape 414">
                  <a:extLst>
                    <a:ext uri="{FF2B5EF4-FFF2-40B4-BE49-F238E27FC236}">
                      <a16:creationId xmlns:a16="http://schemas.microsoft.com/office/drawing/2014/main" id="{7DA12007-8C73-4073-9CD1-8CD2210BD85B}"/>
                    </a:ext>
                  </a:extLst>
                </p:cNvPr>
                <p:cNvSpPr/>
                <p:nvPr/>
              </p:nvSpPr>
              <p:spPr>
                <a:xfrm>
                  <a:off x="665611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9" name="Freeform: Shape 415">
                  <a:extLst>
                    <a:ext uri="{FF2B5EF4-FFF2-40B4-BE49-F238E27FC236}">
                      <a16:creationId xmlns:a16="http://schemas.microsoft.com/office/drawing/2014/main" id="{A01A7C08-64CF-4F32-A11F-C6DD68242C6F}"/>
                    </a:ext>
                  </a:extLst>
                </p:cNvPr>
                <p:cNvSpPr/>
                <p:nvPr/>
              </p:nvSpPr>
              <p:spPr>
                <a:xfrm>
                  <a:off x="669421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0" name="Freeform: Shape 416">
                  <a:extLst>
                    <a:ext uri="{FF2B5EF4-FFF2-40B4-BE49-F238E27FC236}">
                      <a16:creationId xmlns:a16="http://schemas.microsoft.com/office/drawing/2014/main" id="{825DA28B-486D-4D40-988D-CA28400876FF}"/>
                    </a:ext>
                  </a:extLst>
                </p:cNvPr>
                <p:cNvSpPr/>
                <p:nvPr/>
              </p:nvSpPr>
              <p:spPr>
                <a:xfrm>
                  <a:off x="673231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1" name="Freeform: Shape 417">
                  <a:extLst>
                    <a:ext uri="{FF2B5EF4-FFF2-40B4-BE49-F238E27FC236}">
                      <a16:creationId xmlns:a16="http://schemas.microsoft.com/office/drawing/2014/main" id="{0265A272-D487-4A59-9D99-663B565FF48F}"/>
                    </a:ext>
                  </a:extLst>
                </p:cNvPr>
                <p:cNvSpPr/>
                <p:nvPr/>
              </p:nvSpPr>
              <p:spPr>
                <a:xfrm>
                  <a:off x="675136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2" name="Freeform: Shape 418">
                  <a:extLst>
                    <a:ext uri="{FF2B5EF4-FFF2-40B4-BE49-F238E27FC236}">
                      <a16:creationId xmlns:a16="http://schemas.microsoft.com/office/drawing/2014/main" id="{B4B3642B-9F61-4B97-A76E-CD303D36849A}"/>
                    </a:ext>
                  </a:extLst>
                </p:cNvPr>
                <p:cNvSpPr/>
                <p:nvPr/>
              </p:nvSpPr>
              <p:spPr>
                <a:xfrm>
                  <a:off x="677041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3" name="Freeform: Shape 419">
                  <a:extLst>
                    <a:ext uri="{FF2B5EF4-FFF2-40B4-BE49-F238E27FC236}">
                      <a16:creationId xmlns:a16="http://schemas.microsoft.com/office/drawing/2014/main" id="{567B5FF9-4594-4C5A-B9F2-E42E3E09C96F}"/>
                    </a:ext>
                  </a:extLst>
                </p:cNvPr>
                <p:cNvSpPr/>
                <p:nvPr/>
              </p:nvSpPr>
              <p:spPr>
                <a:xfrm>
                  <a:off x="678946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4" name="Freeform: Shape 420">
                  <a:extLst>
                    <a:ext uri="{FF2B5EF4-FFF2-40B4-BE49-F238E27FC236}">
                      <a16:creationId xmlns:a16="http://schemas.microsoft.com/office/drawing/2014/main" id="{D6A4FA76-B31E-4040-AE8D-DC0E1A67DFD3}"/>
                    </a:ext>
                  </a:extLst>
                </p:cNvPr>
                <p:cNvSpPr/>
                <p:nvPr/>
              </p:nvSpPr>
              <p:spPr>
                <a:xfrm>
                  <a:off x="680851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5" name="Freeform: Shape 421">
                  <a:extLst>
                    <a:ext uri="{FF2B5EF4-FFF2-40B4-BE49-F238E27FC236}">
                      <a16:creationId xmlns:a16="http://schemas.microsoft.com/office/drawing/2014/main" id="{13F40278-6218-454C-82AC-940B6E5AEA4D}"/>
                    </a:ext>
                  </a:extLst>
                </p:cNvPr>
                <p:cNvSpPr/>
                <p:nvPr/>
              </p:nvSpPr>
              <p:spPr>
                <a:xfrm>
                  <a:off x="686566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6" name="Freeform: Shape 422">
                  <a:extLst>
                    <a:ext uri="{FF2B5EF4-FFF2-40B4-BE49-F238E27FC236}">
                      <a16:creationId xmlns:a16="http://schemas.microsoft.com/office/drawing/2014/main" id="{84C702B0-E395-4E6C-B86B-2E6155B66E41}"/>
                    </a:ext>
                  </a:extLst>
                </p:cNvPr>
                <p:cNvSpPr/>
                <p:nvPr/>
              </p:nvSpPr>
              <p:spPr>
                <a:xfrm>
                  <a:off x="688471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7" name="Freeform: Shape 423">
                  <a:extLst>
                    <a:ext uri="{FF2B5EF4-FFF2-40B4-BE49-F238E27FC236}">
                      <a16:creationId xmlns:a16="http://schemas.microsoft.com/office/drawing/2014/main" id="{4795D177-C838-4193-BA36-266E9A431D43}"/>
                    </a:ext>
                  </a:extLst>
                </p:cNvPr>
                <p:cNvSpPr/>
                <p:nvPr/>
              </p:nvSpPr>
              <p:spPr>
                <a:xfrm>
                  <a:off x="690376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8" name="Freeform: Shape 424">
                  <a:extLst>
                    <a:ext uri="{FF2B5EF4-FFF2-40B4-BE49-F238E27FC236}">
                      <a16:creationId xmlns:a16="http://schemas.microsoft.com/office/drawing/2014/main" id="{76621E04-13A7-4CEC-BCB5-CCB4B372254C}"/>
                    </a:ext>
                  </a:extLst>
                </p:cNvPr>
                <p:cNvSpPr/>
                <p:nvPr/>
              </p:nvSpPr>
              <p:spPr>
                <a:xfrm>
                  <a:off x="692281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49" name="Freeform: Shape 425">
                  <a:extLst>
                    <a:ext uri="{FF2B5EF4-FFF2-40B4-BE49-F238E27FC236}">
                      <a16:creationId xmlns:a16="http://schemas.microsoft.com/office/drawing/2014/main" id="{56322BE5-2D96-4239-B769-ABAFEA334A5A}"/>
                    </a:ext>
                  </a:extLst>
                </p:cNvPr>
                <p:cNvSpPr/>
                <p:nvPr/>
              </p:nvSpPr>
              <p:spPr>
                <a:xfrm>
                  <a:off x="694186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0" name="Freeform: Shape 426">
                  <a:extLst>
                    <a:ext uri="{FF2B5EF4-FFF2-40B4-BE49-F238E27FC236}">
                      <a16:creationId xmlns:a16="http://schemas.microsoft.com/office/drawing/2014/main" id="{E8D97F23-F9CE-444A-B51A-C0199B943E98}"/>
                    </a:ext>
                  </a:extLst>
                </p:cNvPr>
                <p:cNvSpPr/>
                <p:nvPr/>
              </p:nvSpPr>
              <p:spPr>
                <a:xfrm>
                  <a:off x="697996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1" name="Freeform: Shape 427">
                  <a:extLst>
                    <a:ext uri="{FF2B5EF4-FFF2-40B4-BE49-F238E27FC236}">
                      <a16:creationId xmlns:a16="http://schemas.microsoft.com/office/drawing/2014/main" id="{74DFDDE3-C7E7-4613-BCF9-915AB6BFA7E6}"/>
                    </a:ext>
                  </a:extLst>
                </p:cNvPr>
                <p:cNvSpPr/>
                <p:nvPr/>
              </p:nvSpPr>
              <p:spPr>
                <a:xfrm>
                  <a:off x="699901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2" name="Freeform: Shape 428">
                  <a:extLst>
                    <a:ext uri="{FF2B5EF4-FFF2-40B4-BE49-F238E27FC236}">
                      <a16:creationId xmlns:a16="http://schemas.microsoft.com/office/drawing/2014/main" id="{0E65D32D-2C16-4C61-8FB8-B8C0D09B15D6}"/>
                    </a:ext>
                  </a:extLst>
                </p:cNvPr>
                <p:cNvSpPr/>
                <p:nvPr/>
              </p:nvSpPr>
              <p:spPr>
                <a:xfrm>
                  <a:off x="701806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3" name="Freeform: Shape 429">
                  <a:extLst>
                    <a:ext uri="{FF2B5EF4-FFF2-40B4-BE49-F238E27FC236}">
                      <a16:creationId xmlns:a16="http://schemas.microsoft.com/office/drawing/2014/main" id="{ADF76513-7C65-4B85-91D8-C6E82E172323}"/>
                    </a:ext>
                  </a:extLst>
                </p:cNvPr>
                <p:cNvSpPr/>
                <p:nvPr/>
              </p:nvSpPr>
              <p:spPr>
                <a:xfrm>
                  <a:off x="711331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4" name="Freeform: Shape 430">
                  <a:extLst>
                    <a:ext uri="{FF2B5EF4-FFF2-40B4-BE49-F238E27FC236}">
                      <a16:creationId xmlns:a16="http://schemas.microsoft.com/office/drawing/2014/main" id="{2A349C58-24E8-45A4-9092-77DA96B3A383}"/>
                    </a:ext>
                  </a:extLst>
                </p:cNvPr>
                <p:cNvSpPr/>
                <p:nvPr/>
              </p:nvSpPr>
              <p:spPr>
                <a:xfrm>
                  <a:off x="717046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5" name="Freeform: Shape 431">
                  <a:extLst>
                    <a:ext uri="{FF2B5EF4-FFF2-40B4-BE49-F238E27FC236}">
                      <a16:creationId xmlns:a16="http://schemas.microsoft.com/office/drawing/2014/main" id="{A15E0CC8-7A45-4974-A0DE-10D2193C9BD2}"/>
                    </a:ext>
                  </a:extLst>
                </p:cNvPr>
                <p:cNvSpPr/>
                <p:nvPr/>
              </p:nvSpPr>
              <p:spPr>
                <a:xfrm>
                  <a:off x="722761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56" name="Freeform: Shape 432">
                  <a:extLst>
                    <a:ext uri="{FF2B5EF4-FFF2-40B4-BE49-F238E27FC236}">
                      <a16:creationId xmlns:a16="http://schemas.microsoft.com/office/drawing/2014/main" id="{3FA3DA54-595F-4159-A85A-1E0CFEFAD478}"/>
                    </a:ext>
                  </a:extLst>
                </p:cNvPr>
                <p:cNvSpPr/>
                <p:nvPr/>
              </p:nvSpPr>
              <p:spPr>
                <a:xfrm>
                  <a:off x="7265717" y="360753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30" name="Group 29">
                <a:extLst>
                  <a:ext uri="{FF2B5EF4-FFF2-40B4-BE49-F238E27FC236}">
                    <a16:creationId xmlns:a16="http://schemas.microsoft.com/office/drawing/2014/main" id="{DC82028A-7475-449F-B3C2-369E3BA3AA3A}"/>
                  </a:ext>
                </a:extLst>
              </p:cNvPr>
              <p:cNvGrpSpPr/>
              <p:nvPr/>
            </p:nvGrpSpPr>
            <p:grpSpPr>
              <a:xfrm>
                <a:off x="3177319" y="4262823"/>
                <a:ext cx="2292512" cy="381787"/>
                <a:chOff x="4910137" y="3148012"/>
                <a:chExt cx="2371372" cy="565862"/>
              </a:xfrm>
            </p:grpSpPr>
            <p:sp>
              <p:nvSpPr>
                <p:cNvPr id="31" name="Freeform: Shape 437">
                  <a:extLst>
                    <a:ext uri="{FF2B5EF4-FFF2-40B4-BE49-F238E27FC236}">
                      <a16:creationId xmlns:a16="http://schemas.microsoft.com/office/drawing/2014/main" id="{EC73E889-E10F-4EFB-8E90-B9C3DCEB4D41}"/>
                    </a:ext>
                  </a:extLst>
                </p:cNvPr>
                <p:cNvSpPr/>
                <p:nvPr/>
              </p:nvSpPr>
              <p:spPr>
                <a:xfrm>
                  <a:off x="4910137" y="3148012"/>
                  <a:ext cx="2371372" cy="532348"/>
                </a:xfrm>
                <a:custGeom>
                  <a:avLst/>
                  <a:gdLst>
                    <a:gd name="connsiteX0" fmla="*/ 2371373 w 2371372"/>
                    <a:gd name="connsiteY0" fmla="*/ 532348 h 532348"/>
                    <a:gd name="connsiteX1" fmla="*/ 864517 w 2371372"/>
                    <a:gd name="connsiteY1" fmla="*/ 532348 h 532348"/>
                    <a:gd name="connsiteX2" fmla="*/ 864517 w 2371372"/>
                    <a:gd name="connsiteY2" fmla="*/ 356366 h 532348"/>
                    <a:gd name="connsiteX3" fmla="*/ 435558 w 2371372"/>
                    <a:gd name="connsiteY3" fmla="*/ 356366 h 532348"/>
                    <a:gd name="connsiteX4" fmla="*/ 435558 w 2371372"/>
                    <a:gd name="connsiteY4" fmla="*/ 175983 h 532348"/>
                    <a:gd name="connsiteX5" fmla="*/ 239777 w 2371372"/>
                    <a:gd name="connsiteY5" fmla="*/ 175983 h 532348"/>
                    <a:gd name="connsiteX6" fmla="*/ 239777 w 2371372"/>
                    <a:gd name="connsiteY6" fmla="*/ 79192 h 532348"/>
                    <a:gd name="connsiteX7" fmla="*/ 226578 w 2371372"/>
                    <a:gd name="connsiteY7" fmla="*/ 79192 h 532348"/>
                    <a:gd name="connsiteX8" fmla="*/ 226578 w 2371372"/>
                    <a:gd name="connsiteY8" fmla="*/ 0 h 532348"/>
                    <a:gd name="connsiteX9" fmla="*/ 0 w 2371372"/>
                    <a:gd name="connsiteY9" fmla="*/ 0 h 532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1372" h="532348">
                      <a:moveTo>
                        <a:pt x="2371373" y="532348"/>
                      </a:moveTo>
                      <a:lnTo>
                        <a:pt x="864517" y="532348"/>
                      </a:lnTo>
                      <a:lnTo>
                        <a:pt x="864517" y="356366"/>
                      </a:lnTo>
                      <a:lnTo>
                        <a:pt x="435558" y="356366"/>
                      </a:lnTo>
                      <a:lnTo>
                        <a:pt x="435558" y="175983"/>
                      </a:lnTo>
                      <a:lnTo>
                        <a:pt x="239777" y="175983"/>
                      </a:lnTo>
                      <a:lnTo>
                        <a:pt x="239777" y="79192"/>
                      </a:lnTo>
                      <a:lnTo>
                        <a:pt x="226578" y="79192"/>
                      </a:lnTo>
                      <a:lnTo>
                        <a:pt x="226578" y="0"/>
                      </a:lnTo>
                      <a:lnTo>
                        <a:pt x="0" y="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 name="Freeform: Shape 438">
                  <a:extLst>
                    <a:ext uri="{FF2B5EF4-FFF2-40B4-BE49-F238E27FC236}">
                      <a16:creationId xmlns:a16="http://schemas.microsoft.com/office/drawing/2014/main" id="{10688CCC-2CA1-4985-B092-D22BF237BE32}"/>
                    </a:ext>
                  </a:extLst>
                </p:cNvPr>
                <p:cNvSpPr/>
                <p:nvPr/>
              </p:nvSpPr>
              <p:spPr>
                <a:xfrm>
                  <a:off x="6699284" y="3641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 name="Freeform: Shape 439">
                  <a:extLst>
                    <a:ext uri="{FF2B5EF4-FFF2-40B4-BE49-F238E27FC236}">
                      <a16:creationId xmlns:a16="http://schemas.microsoft.com/office/drawing/2014/main" id="{7602F1E5-57D8-480C-A8B0-D4C71D6AEE90}"/>
                    </a:ext>
                  </a:extLst>
                </p:cNvPr>
                <p:cNvSpPr/>
                <p:nvPr/>
              </p:nvSpPr>
              <p:spPr>
                <a:xfrm>
                  <a:off x="6908834" y="3641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4" name="Freeform: Shape 440">
                  <a:extLst>
                    <a:ext uri="{FF2B5EF4-FFF2-40B4-BE49-F238E27FC236}">
                      <a16:creationId xmlns:a16="http://schemas.microsoft.com/office/drawing/2014/main" id="{B556E447-9010-422F-85CD-89121356310D}"/>
                    </a:ext>
                  </a:extLst>
                </p:cNvPr>
                <p:cNvSpPr/>
                <p:nvPr/>
              </p:nvSpPr>
              <p:spPr>
                <a:xfrm>
                  <a:off x="7004084" y="3641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5" name="Freeform: Shape 441">
                  <a:extLst>
                    <a:ext uri="{FF2B5EF4-FFF2-40B4-BE49-F238E27FC236}">
                      <a16:creationId xmlns:a16="http://schemas.microsoft.com/office/drawing/2014/main" id="{54776FE5-EA3B-4BAF-A1C8-76BDAA58A08B}"/>
                    </a:ext>
                  </a:extLst>
                </p:cNvPr>
                <p:cNvSpPr/>
                <p:nvPr/>
              </p:nvSpPr>
              <p:spPr>
                <a:xfrm>
                  <a:off x="7251734" y="36418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grpSp>
      <p:sp>
        <p:nvSpPr>
          <p:cNvPr id="171" name="TextBox 170">
            <a:extLst>
              <a:ext uri="{FF2B5EF4-FFF2-40B4-BE49-F238E27FC236}">
                <a16:creationId xmlns:a16="http://schemas.microsoft.com/office/drawing/2014/main" id="{C0FCCBE2-E726-4D1E-B447-CABB666D496D}"/>
              </a:ext>
            </a:extLst>
          </p:cNvPr>
          <p:cNvSpPr txBox="1"/>
          <p:nvPr/>
        </p:nvSpPr>
        <p:spPr>
          <a:xfrm>
            <a:off x="8553956" y="1446004"/>
            <a:ext cx="1715534" cy="338554"/>
          </a:xfrm>
          <a:prstGeom prst="rect">
            <a:avLst/>
          </a:prstGeom>
          <a:noFill/>
        </p:spPr>
        <p:txBody>
          <a:bodyPr wrap="none" rtlCol="0">
            <a:spAutoFit/>
          </a:bodyPr>
          <a:lstStyle/>
          <a:p>
            <a:pPr algn="ctr"/>
            <a:r>
              <a:rPr lang="ja-JP" sz="1600" b="1">
                <a:solidFill>
                  <a:schemeClr val="tx1"/>
                </a:solidFill>
              </a:rPr>
              <a:t>全体的生存</a:t>
            </a:r>
          </a:p>
        </p:txBody>
      </p:sp>
      <p:grpSp>
        <p:nvGrpSpPr>
          <p:cNvPr id="172" name="Group 171">
            <a:extLst>
              <a:ext uri="{FF2B5EF4-FFF2-40B4-BE49-F238E27FC236}">
                <a16:creationId xmlns:a16="http://schemas.microsoft.com/office/drawing/2014/main" id="{F7AEC78C-FBED-4BB6-96C4-3A35E3B066B3}"/>
              </a:ext>
            </a:extLst>
          </p:cNvPr>
          <p:cNvGrpSpPr/>
          <p:nvPr/>
        </p:nvGrpSpPr>
        <p:grpSpPr>
          <a:xfrm>
            <a:off x="8569198" y="3646598"/>
            <a:ext cx="2078452" cy="184666"/>
            <a:chOff x="3959134" y="3568528"/>
            <a:chExt cx="1742569" cy="184666"/>
          </a:xfrm>
        </p:grpSpPr>
        <p:sp>
          <p:nvSpPr>
            <p:cNvPr id="173" name="TextBox 172">
              <a:extLst>
                <a:ext uri="{FF2B5EF4-FFF2-40B4-BE49-F238E27FC236}">
                  <a16:creationId xmlns:a16="http://schemas.microsoft.com/office/drawing/2014/main" id="{DD44228C-54B3-4119-8FCD-102C7B722088}"/>
                </a:ext>
              </a:extLst>
            </p:cNvPr>
            <p:cNvSpPr txBox="1"/>
            <p:nvPr/>
          </p:nvSpPr>
          <p:spPr>
            <a:xfrm>
              <a:off x="5630473" y="3568528"/>
              <a:ext cx="71230" cy="184666"/>
            </a:xfrm>
            <a:prstGeom prst="rect">
              <a:avLst/>
            </a:prstGeom>
            <a:noFill/>
          </p:spPr>
          <p:txBody>
            <a:bodyPr wrap="none" lIns="0" tIns="0" rIns="0" bIns="0" rtlCol="0" anchor="ctr"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0</a:t>
              </a:r>
            </a:p>
          </p:txBody>
        </p:sp>
        <p:sp>
          <p:nvSpPr>
            <p:cNvPr id="174" name="TextBox 173">
              <a:extLst>
                <a:ext uri="{FF2B5EF4-FFF2-40B4-BE49-F238E27FC236}">
                  <a16:creationId xmlns:a16="http://schemas.microsoft.com/office/drawing/2014/main" id="{4F658C17-9018-455E-B980-F5A1C670D374}"/>
                </a:ext>
              </a:extLst>
            </p:cNvPr>
            <p:cNvSpPr txBox="1"/>
            <p:nvPr/>
          </p:nvSpPr>
          <p:spPr>
            <a:xfrm>
              <a:off x="5185927" y="3568528"/>
              <a:ext cx="142459" cy="184666"/>
            </a:xfrm>
            <a:prstGeom prst="rect">
              <a:avLst/>
            </a:prstGeom>
            <a:noFill/>
          </p:spPr>
          <p:txBody>
            <a:bodyPr wrap="none" lIns="0" tIns="0" rIns="0" bIns="0" rtlCol="0" anchor="ctr"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11</a:t>
              </a:r>
            </a:p>
          </p:txBody>
        </p:sp>
        <p:sp>
          <p:nvSpPr>
            <p:cNvPr id="175" name="TextBox 174">
              <a:extLst>
                <a:ext uri="{FF2B5EF4-FFF2-40B4-BE49-F238E27FC236}">
                  <a16:creationId xmlns:a16="http://schemas.microsoft.com/office/drawing/2014/main" id="{F82AA5F0-0772-4AFE-8144-375D3BC61FF3}"/>
                </a:ext>
              </a:extLst>
            </p:cNvPr>
            <p:cNvSpPr txBox="1"/>
            <p:nvPr/>
          </p:nvSpPr>
          <p:spPr>
            <a:xfrm>
              <a:off x="4776997" y="3568528"/>
              <a:ext cx="142459" cy="184666"/>
            </a:xfrm>
            <a:prstGeom prst="rect">
              <a:avLst/>
            </a:prstGeom>
            <a:noFill/>
          </p:spPr>
          <p:txBody>
            <a:bodyPr wrap="none" lIns="0" tIns="0" rIns="0" bIns="0" rtlCol="0" anchor="ctr"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28</a:t>
              </a:r>
            </a:p>
          </p:txBody>
        </p:sp>
        <p:sp>
          <p:nvSpPr>
            <p:cNvPr id="176" name="TextBox 175">
              <a:extLst>
                <a:ext uri="{FF2B5EF4-FFF2-40B4-BE49-F238E27FC236}">
                  <a16:creationId xmlns:a16="http://schemas.microsoft.com/office/drawing/2014/main" id="{439E21BA-CE50-400E-A22F-FEFA01C720D2}"/>
                </a:ext>
              </a:extLst>
            </p:cNvPr>
            <p:cNvSpPr txBox="1"/>
            <p:nvPr/>
          </p:nvSpPr>
          <p:spPr>
            <a:xfrm>
              <a:off x="4368064" y="3568528"/>
              <a:ext cx="142459" cy="184666"/>
            </a:xfrm>
            <a:prstGeom prst="rect">
              <a:avLst/>
            </a:prstGeom>
            <a:noFill/>
          </p:spPr>
          <p:txBody>
            <a:bodyPr wrap="none" lIns="0" tIns="0" rIns="0" bIns="0" rtlCol="0" anchor="ctr"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29</a:t>
              </a:r>
            </a:p>
          </p:txBody>
        </p:sp>
        <p:sp>
          <p:nvSpPr>
            <p:cNvPr id="177" name="TextBox 176">
              <a:extLst>
                <a:ext uri="{FF2B5EF4-FFF2-40B4-BE49-F238E27FC236}">
                  <a16:creationId xmlns:a16="http://schemas.microsoft.com/office/drawing/2014/main" id="{24ECF5E6-40BB-4E5D-9C80-E6D8A6FC1A1C}"/>
                </a:ext>
              </a:extLst>
            </p:cNvPr>
            <p:cNvSpPr txBox="1"/>
            <p:nvPr/>
          </p:nvSpPr>
          <p:spPr>
            <a:xfrm>
              <a:off x="3959134" y="3568528"/>
              <a:ext cx="142459" cy="184666"/>
            </a:xfrm>
            <a:prstGeom prst="rect">
              <a:avLst/>
            </a:prstGeom>
            <a:noFill/>
          </p:spPr>
          <p:txBody>
            <a:bodyPr wrap="none" lIns="0" tIns="0" rIns="0" bIns="0" rtlCol="0" anchor="ctr"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29</a:t>
              </a:r>
            </a:p>
          </p:txBody>
        </p:sp>
      </p:grpSp>
      <p:grpSp>
        <p:nvGrpSpPr>
          <p:cNvPr id="178" name="Group 177">
            <a:extLst>
              <a:ext uri="{FF2B5EF4-FFF2-40B4-BE49-F238E27FC236}">
                <a16:creationId xmlns:a16="http://schemas.microsoft.com/office/drawing/2014/main" id="{E99205C4-501E-48C4-B231-B15AF9EEFC8B}"/>
              </a:ext>
            </a:extLst>
          </p:cNvPr>
          <p:cNvGrpSpPr/>
          <p:nvPr/>
        </p:nvGrpSpPr>
        <p:grpSpPr>
          <a:xfrm>
            <a:off x="7175591" y="1713584"/>
            <a:ext cx="3591487" cy="1992192"/>
            <a:chOff x="2790735" y="1713584"/>
            <a:chExt cx="3011093" cy="1992192"/>
          </a:xfrm>
        </p:grpSpPr>
        <p:sp>
          <p:nvSpPr>
            <p:cNvPr id="179" name="Freeform 21">
              <a:extLst>
                <a:ext uri="{FF2B5EF4-FFF2-40B4-BE49-F238E27FC236}">
                  <a16:creationId xmlns:a16="http://schemas.microsoft.com/office/drawing/2014/main" id="{8312C113-178E-45C4-9BF8-BE0EF69BD075}"/>
                </a:ext>
              </a:extLst>
            </p:cNvPr>
            <p:cNvSpPr>
              <a:spLocks/>
            </p:cNvSpPr>
            <p:nvPr/>
          </p:nvSpPr>
          <p:spPr bwMode="auto">
            <a:xfrm>
              <a:off x="3531225" y="1871208"/>
              <a:ext cx="2140232" cy="126966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80" name="Line 7">
              <a:extLst>
                <a:ext uri="{FF2B5EF4-FFF2-40B4-BE49-F238E27FC236}">
                  <a16:creationId xmlns:a16="http://schemas.microsoft.com/office/drawing/2014/main" id="{7B31A26F-40E3-48B5-9666-040CCBBEA27F}"/>
                </a:ext>
              </a:extLst>
            </p:cNvPr>
            <p:cNvSpPr>
              <a:spLocks noChangeShapeType="1"/>
            </p:cNvSpPr>
            <p:nvPr/>
          </p:nvSpPr>
          <p:spPr bwMode="auto">
            <a:xfrm>
              <a:off x="3446629" y="186798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1" name="Line 8">
              <a:extLst>
                <a:ext uri="{FF2B5EF4-FFF2-40B4-BE49-F238E27FC236}">
                  <a16:creationId xmlns:a16="http://schemas.microsoft.com/office/drawing/2014/main" id="{602ACCD1-9DAB-4873-9D60-AACC2C97C3F2}"/>
                </a:ext>
              </a:extLst>
            </p:cNvPr>
            <p:cNvSpPr>
              <a:spLocks noChangeShapeType="1"/>
            </p:cNvSpPr>
            <p:nvPr/>
          </p:nvSpPr>
          <p:spPr bwMode="auto">
            <a:xfrm>
              <a:off x="3446629" y="217144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2" name="Line 9">
              <a:extLst>
                <a:ext uri="{FF2B5EF4-FFF2-40B4-BE49-F238E27FC236}">
                  <a16:creationId xmlns:a16="http://schemas.microsoft.com/office/drawing/2014/main" id="{1C05D160-D098-4573-91F4-6FA3CB78B6A5}"/>
                </a:ext>
              </a:extLst>
            </p:cNvPr>
            <p:cNvSpPr>
              <a:spLocks noChangeShapeType="1"/>
            </p:cNvSpPr>
            <p:nvPr/>
          </p:nvSpPr>
          <p:spPr bwMode="auto">
            <a:xfrm>
              <a:off x="3446629" y="24847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3" name="Line 10">
              <a:extLst>
                <a:ext uri="{FF2B5EF4-FFF2-40B4-BE49-F238E27FC236}">
                  <a16:creationId xmlns:a16="http://schemas.microsoft.com/office/drawing/2014/main" id="{614C037F-1E82-4C17-8B98-E891B00A179A}"/>
                </a:ext>
              </a:extLst>
            </p:cNvPr>
            <p:cNvSpPr>
              <a:spLocks noChangeShapeType="1"/>
            </p:cNvSpPr>
            <p:nvPr/>
          </p:nvSpPr>
          <p:spPr bwMode="auto">
            <a:xfrm>
              <a:off x="3446629" y="279144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4" name="Line 11">
              <a:extLst>
                <a:ext uri="{FF2B5EF4-FFF2-40B4-BE49-F238E27FC236}">
                  <a16:creationId xmlns:a16="http://schemas.microsoft.com/office/drawing/2014/main" id="{06B9102F-F27E-4333-BDA3-2AE4625C6CF2}"/>
                </a:ext>
              </a:extLst>
            </p:cNvPr>
            <p:cNvSpPr>
              <a:spLocks noChangeShapeType="1"/>
            </p:cNvSpPr>
            <p:nvPr/>
          </p:nvSpPr>
          <p:spPr bwMode="auto">
            <a:xfrm>
              <a:off x="3446629" y="310145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5" name="TextBox 184">
              <a:extLst>
                <a:ext uri="{FF2B5EF4-FFF2-40B4-BE49-F238E27FC236}">
                  <a16:creationId xmlns:a16="http://schemas.microsoft.com/office/drawing/2014/main" id="{D298FC79-5FF7-4FA0-B77B-6445A2724E1D}"/>
                </a:ext>
              </a:extLst>
            </p:cNvPr>
            <p:cNvSpPr txBox="1"/>
            <p:nvPr/>
          </p:nvSpPr>
          <p:spPr>
            <a:xfrm rot="16200000">
              <a:off x="2204608" y="2336881"/>
              <a:ext cx="1480031"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生存確率</a:t>
              </a:r>
            </a:p>
          </p:txBody>
        </p:sp>
        <p:sp>
          <p:nvSpPr>
            <p:cNvPr id="186" name="TextBox 185">
              <a:extLst>
                <a:ext uri="{FF2B5EF4-FFF2-40B4-BE49-F238E27FC236}">
                  <a16:creationId xmlns:a16="http://schemas.microsoft.com/office/drawing/2014/main" id="{1D8308C4-4F14-4F6A-B35A-0E825B88BD47}"/>
                </a:ext>
              </a:extLst>
            </p:cNvPr>
            <p:cNvSpPr txBox="1"/>
            <p:nvPr/>
          </p:nvSpPr>
          <p:spPr>
            <a:xfrm>
              <a:off x="3090812" y="1713584"/>
              <a:ext cx="363136"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a:t>
              </a:r>
            </a:p>
          </p:txBody>
        </p:sp>
        <p:sp>
          <p:nvSpPr>
            <p:cNvPr id="188" name="TextBox 187">
              <a:extLst>
                <a:ext uri="{FF2B5EF4-FFF2-40B4-BE49-F238E27FC236}">
                  <a16:creationId xmlns:a16="http://schemas.microsoft.com/office/drawing/2014/main" id="{C29CDC7E-3511-4A19-94EB-B810CDF88B9F}"/>
                </a:ext>
              </a:extLst>
            </p:cNvPr>
            <p:cNvSpPr txBox="1"/>
            <p:nvPr/>
          </p:nvSpPr>
          <p:spPr>
            <a:xfrm>
              <a:off x="3090812" y="2330039"/>
              <a:ext cx="363136"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0.5</a:t>
              </a:r>
            </a:p>
          </p:txBody>
        </p:sp>
        <p:sp>
          <p:nvSpPr>
            <p:cNvPr id="190" name="TextBox 189">
              <a:extLst>
                <a:ext uri="{FF2B5EF4-FFF2-40B4-BE49-F238E27FC236}">
                  <a16:creationId xmlns:a16="http://schemas.microsoft.com/office/drawing/2014/main" id="{1B4EBC4D-24D0-4545-988D-B5259B2D6408}"/>
                </a:ext>
              </a:extLst>
            </p:cNvPr>
            <p:cNvSpPr txBox="1"/>
            <p:nvPr/>
          </p:nvSpPr>
          <p:spPr>
            <a:xfrm>
              <a:off x="3215807" y="2946492"/>
              <a:ext cx="23814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sp>
          <p:nvSpPr>
            <p:cNvPr id="191" name="Line 21">
              <a:extLst>
                <a:ext uri="{FF2B5EF4-FFF2-40B4-BE49-F238E27FC236}">
                  <a16:creationId xmlns:a16="http://schemas.microsoft.com/office/drawing/2014/main" id="{5F508E25-8731-44E9-A822-F85CF3696FC3}"/>
                </a:ext>
              </a:extLst>
            </p:cNvPr>
            <p:cNvSpPr>
              <a:spLocks noChangeShapeType="1"/>
            </p:cNvSpPr>
            <p:nvPr/>
          </p:nvSpPr>
          <p:spPr bwMode="auto">
            <a:xfrm>
              <a:off x="5669477"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072AF7CB-15F7-4E88-B58F-3F7D065B58CB}"/>
                </a:ext>
              </a:extLst>
            </p:cNvPr>
            <p:cNvSpPr txBox="1"/>
            <p:nvPr/>
          </p:nvSpPr>
          <p:spPr>
            <a:xfrm>
              <a:off x="5530353" y="3205458"/>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50</a:t>
              </a:r>
            </a:p>
          </p:txBody>
        </p:sp>
        <p:sp>
          <p:nvSpPr>
            <p:cNvPr id="193" name="Line 21">
              <a:extLst>
                <a:ext uri="{FF2B5EF4-FFF2-40B4-BE49-F238E27FC236}">
                  <a16:creationId xmlns:a16="http://schemas.microsoft.com/office/drawing/2014/main" id="{6BABB17A-F3CC-47DB-B197-B9443EB653C3}"/>
                </a:ext>
              </a:extLst>
            </p:cNvPr>
            <p:cNvSpPr>
              <a:spLocks noChangeShapeType="1"/>
            </p:cNvSpPr>
            <p:nvPr/>
          </p:nvSpPr>
          <p:spPr bwMode="auto">
            <a:xfrm>
              <a:off x="5260546"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A36747DB-D83A-4A5B-98DB-443CA47E13F7}"/>
                </a:ext>
              </a:extLst>
            </p:cNvPr>
            <p:cNvSpPr txBox="1"/>
            <p:nvPr/>
          </p:nvSpPr>
          <p:spPr>
            <a:xfrm>
              <a:off x="5121421" y="3205458"/>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40</a:t>
              </a:r>
            </a:p>
          </p:txBody>
        </p:sp>
        <p:sp>
          <p:nvSpPr>
            <p:cNvPr id="195" name="Line 21">
              <a:extLst>
                <a:ext uri="{FF2B5EF4-FFF2-40B4-BE49-F238E27FC236}">
                  <a16:creationId xmlns:a16="http://schemas.microsoft.com/office/drawing/2014/main" id="{7D67B1AA-A680-4D7A-A0D7-473DC4492DAE}"/>
                </a:ext>
              </a:extLst>
            </p:cNvPr>
            <p:cNvSpPr>
              <a:spLocks noChangeShapeType="1"/>
            </p:cNvSpPr>
            <p:nvPr/>
          </p:nvSpPr>
          <p:spPr bwMode="auto">
            <a:xfrm>
              <a:off x="4851614"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id="{4565B3D8-7CA6-42E2-8676-9059E0D595C1}"/>
                </a:ext>
              </a:extLst>
            </p:cNvPr>
            <p:cNvSpPr txBox="1"/>
            <p:nvPr/>
          </p:nvSpPr>
          <p:spPr>
            <a:xfrm>
              <a:off x="4712490" y="3205458"/>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a:t>
              </a:r>
            </a:p>
          </p:txBody>
        </p:sp>
        <p:sp>
          <p:nvSpPr>
            <p:cNvPr id="197" name="Line 21">
              <a:extLst>
                <a:ext uri="{FF2B5EF4-FFF2-40B4-BE49-F238E27FC236}">
                  <a16:creationId xmlns:a16="http://schemas.microsoft.com/office/drawing/2014/main" id="{0B161B59-7BF6-4BF4-881C-DB2223DE8F1A}"/>
                </a:ext>
              </a:extLst>
            </p:cNvPr>
            <p:cNvSpPr>
              <a:spLocks noChangeShapeType="1"/>
            </p:cNvSpPr>
            <p:nvPr/>
          </p:nvSpPr>
          <p:spPr bwMode="auto">
            <a:xfrm>
              <a:off x="4442682"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98" name="TextBox 197">
              <a:extLst>
                <a:ext uri="{FF2B5EF4-FFF2-40B4-BE49-F238E27FC236}">
                  <a16:creationId xmlns:a16="http://schemas.microsoft.com/office/drawing/2014/main" id="{59308827-B52E-4C10-927F-3EBE4415723D}"/>
                </a:ext>
              </a:extLst>
            </p:cNvPr>
            <p:cNvSpPr txBox="1"/>
            <p:nvPr/>
          </p:nvSpPr>
          <p:spPr>
            <a:xfrm>
              <a:off x="4303558" y="3205458"/>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199" name="Line 21">
              <a:extLst>
                <a:ext uri="{FF2B5EF4-FFF2-40B4-BE49-F238E27FC236}">
                  <a16:creationId xmlns:a16="http://schemas.microsoft.com/office/drawing/2014/main" id="{244832C4-2BEE-4C66-8D8B-B4C86F68BCCC}"/>
                </a:ext>
              </a:extLst>
            </p:cNvPr>
            <p:cNvSpPr>
              <a:spLocks noChangeShapeType="1"/>
            </p:cNvSpPr>
            <p:nvPr/>
          </p:nvSpPr>
          <p:spPr bwMode="auto">
            <a:xfrm>
              <a:off x="4033751"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00" name="TextBox 199">
              <a:extLst>
                <a:ext uri="{FF2B5EF4-FFF2-40B4-BE49-F238E27FC236}">
                  <a16:creationId xmlns:a16="http://schemas.microsoft.com/office/drawing/2014/main" id="{BF29036C-747A-4527-A994-1A4F2DBC294C}"/>
                </a:ext>
              </a:extLst>
            </p:cNvPr>
            <p:cNvSpPr txBox="1"/>
            <p:nvPr/>
          </p:nvSpPr>
          <p:spPr>
            <a:xfrm>
              <a:off x="3894627" y="3205458"/>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201" name="Line 21">
              <a:extLst>
                <a:ext uri="{FF2B5EF4-FFF2-40B4-BE49-F238E27FC236}">
                  <a16:creationId xmlns:a16="http://schemas.microsoft.com/office/drawing/2014/main" id="{C9F50DBA-751A-4B8E-9847-9DA99CA2297C}"/>
                </a:ext>
              </a:extLst>
            </p:cNvPr>
            <p:cNvSpPr>
              <a:spLocks noChangeShapeType="1"/>
            </p:cNvSpPr>
            <p:nvPr/>
          </p:nvSpPr>
          <p:spPr bwMode="auto">
            <a:xfrm>
              <a:off x="3624819"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id="{A6A7B9E3-5A7D-48EC-9627-BD4763E9C6E4}"/>
                </a:ext>
              </a:extLst>
            </p:cNvPr>
            <p:cNvSpPr txBox="1"/>
            <p:nvPr/>
          </p:nvSpPr>
          <p:spPr>
            <a:xfrm>
              <a:off x="3527761" y="3205458"/>
              <a:ext cx="187342" cy="2526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sp>
          <p:nvSpPr>
            <p:cNvPr id="203" name="TextBox 202">
              <a:extLst>
                <a:ext uri="{FF2B5EF4-FFF2-40B4-BE49-F238E27FC236}">
                  <a16:creationId xmlns:a16="http://schemas.microsoft.com/office/drawing/2014/main" id="{B13C6C62-1D1E-496F-B6F2-8096C351B8CF}"/>
                </a:ext>
              </a:extLst>
            </p:cNvPr>
            <p:cNvSpPr txBox="1"/>
            <p:nvPr/>
          </p:nvSpPr>
          <p:spPr>
            <a:xfrm>
              <a:off x="2818610" y="3428777"/>
              <a:ext cx="735411" cy="276999"/>
            </a:xfrm>
            <a:prstGeom prst="rect">
              <a:avLst/>
            </a:prstGeom>
            <a:noFill/>
          </p:spPr>
          <p:txBody>
            <a:bodyPr wrap="none" rtlCol="0">
              <a:spAutoFit/>
            </a:bodyPr>
            <a:lstStyle/>
            <a:p>
              <a:pPr algn="r"/>
              <a:r>
                <a:rPr lang="ja-JP" sz="1200">
                  <a:solidFill>
                    <a:schemeClr val="tx1"/>
                  </a:solidFill>
                </a:rPr>
                <a:t>リスク有患者数</a:t>
              </a:r>
            </a:p>
          </p:txBody>
        </p:sp>
        <p:sp>
          <p:nvSpPr>
            <p:cNvPr id="204" name="TextBox 203">
              <a:extLst>
                <a:ext uri="{FF2B5EF4-FFF2-40B4-BE49-F238E27FC236}">
                  <a16:creationId xmlns:a16="http://schemas.microsoft.com/office/drawing/2014/main" id="{258F212C-FF52-4D6E-9C0A-B37EE83B0AD4}"/>
                </a:ext>
              </a:extLst>
            </p:cNvPr>
            <p:cNvSpPr txBox="1"/>
            <p:nvPr/>
          </p:nvSpPr>
          <p:spPr>
            <a:xfrm>
              <a:off x="4125634" y="3353448"/>
              <a:ext cx="1063336" cy="307777"/>
            </a:xfrm>
            <a:prstGeom prst="rect">
              <a:avLst/>
            </a:prstGeom>
            <a:noFill/>
          </p:spPr>
          <p:txBody>
            <a:bodyPr wrap="none" rtlCol="0">
              <a:spAutoFit/>
            </a:bodyPr>
            <a:lstStyle/>
            <a:p>
              <a:pPr algn="ctr"/>
              <a:r>
                <a:rPr lang="ja-JP" sz="1400">
                  <a:solidFill>
                    <a:schemeClr val="tx1"/>
                  </a:solidFill>
                </a:rPr>
                <a:t>経過期間、月</a:t>
              </a:r>
            </a:p>
          </p:txBody>
        </p:sp>
      </p:grpSp>
      <p:cxnSp>
        <p:nvCxnSpPr>
          <p:cNvPr id="205" name="Straight Connector 204">
            <a:extLst>
              <a:ext uri="{FF2B5EF4-FFF2-40B4-BE49-F238E27FC236}">
                <a16:creationId xmlns:a16="http://schemas.microsoft.com/office/drawing/2014/main" id="{58931930-C16D-425F-B8FD-5B2AE6F3478F}"/>
              </a:ext>
            </a:extLst>
          </p:cNvPr>
          <p:cNvCxnSpPr>
            <a:cxnSpLocks/>
          </p:cNvCxnSpPr>
          <p:nvPr/>
        </p:nvCxnSpPr>
        <p:spPr>
          <a:xfrm>
            <a:off x="7743214" y="3738931"/>
            <a:ext cx="21469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a:extLst>
              <a:ext uri="{FF2B5EF4-FFF2-40B4-BE49-F238E27FC236}">
                <a16:creationId xmlns:a16="http://schemas.microsoft.com/office/drawing/2014/main" id="{39B4A396-4A3C-48C1-914A-5F7762142B96}"/>
              </a:ext>
            </a:extLst>
          </p:cNvPr>
          <p:cNvCxnSpPr>
            <a:cxnSpLocks/>
          </p:cNvCxnSpPr>
          <p:nvPr/>
        </p:nvCxnSpPr>
        <p:spPr>
          <a:xfrm>
            <a:off x="7743214" y="3951989"/>
            <a:ext cx="214695"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207" name="Group 206">
            <a:extLst>
              <a:ext uri="{FF2B5EF4-FFF2-40B4-BE49-F238E27FC236}">
                <a16:creationId xmlns:a16="http://schemas.microsoft.com/office/drawing/2014/main" id="{3BB95444-C5ED-4136-A0DF-A6C1BC14F65A}"/>
              </a:ext>
            </a:extLst>
          </p:cNvPr>
          <p:cNvGrpSpPr/>
          <p:nvPr/>
        </p:nvGrpSpPr>
        <p:grpSpPr>
          <a:xfrm>
            <a:off x="8569194" y="3859656"/>
            <a:ext cx="2078452" cy="184666"/>
            <a:chOff x="3959134" y="3568528"/>
            <a:chExt cx="1742570" cy="184666"/>
          </a:xfrm>
        </p:grpSpPr>
        <p:sp>
          <p:nvSpPr>
            <p:cNvPr id="208" name="TextBox 207">
              <a:extLst>
                <a:ext uri="{FF2B5EF4-FFF2-40B4-BE49-F238E27FC236}">
                  <a16:creationId xmlns:a16="http://schemas.microsoft.com/office/drawing/2014/main" id="{0A28A837-D3E4-4732-A87B-6752AB77E675}"/>
                </a:ext>
              </a:extLst>
            </p:cNvPr>
            <p:cNvSpPr txBox="1"/>
            <p:nvPr/>
          </p:nvSpPr>
          <p:spPr>
            <a:xfrm>
              <a:off x="5630474" y="3568528"/>
              <a:ext cx="71230" cy="184666"/>
            </a:xfrm>
            <a:prstGeom prst="rect">
              <a:avLst/>
            </a:prstGeom>
            <a:noFill/>
          </p:spPr>
          <p:txBody>
            <a:bodyPr wrap="none" lIns="0" tIns="0" rIns="0" bIns="0" rtlCol="0" anchor="ctr" anchorCtr="0">
              <a:spAutoFit/>
            </a:bodyPr>
            <a:lstStyle/>
            <a:p>
              <a:pPr algn="ctr"/>
              <a:r>
                <a:rPr lang="ja-JP" sz="1200">
                  <a:solidFill>
                    <a:srgbClr val="FF6600"/>
                  </a:solidFill>
                  <a:latin typeface="Arial" panose="020B0604020202020204" pitchFamily="34" charset="0"/>
                  <a:ea typeface="MS Mincho"/>
                  <a:cs typeface="Arial" panose="020B0604020202020204" pitchFamily="34" charset="0"/>
                </a:rPr>
                <a:t>0</a:t>
              </a:r>
            </a:p>
          </p:txBody>
        </p:sp>
        <p:sp>
          <p:nvSpPr>
            <p:cNvPr id="209" name="TextBox 208">
              <a:extLst>
                <a:ext uri="{FF2B5EF4-FFF2-40B4-BE49-F238E27FC236}">
                  <a16:creationId xmlns:a16="http://schemas.microsoft.com/office/drawing/2014/main" id="{7651BDCC-1E60-42D4-B98C-95943DDD922D}"/>
                </a:ext>
              </a:extLst>
            </p:cNvPr>
            <p:cNvSpPr txBox="1"/>
            <p:nvPr/>
          </p:nvSpPr>
          <p:spPr>
            <a:xfrm>
              <a:off x="5221544" y="3568528"/>
              <a:ext cx="71229" cy="184666"/>
            </a:xfrm>
            <a:prstGeom prst="rect">
              <a:avLst/>
            </a:prstGeom>
            <a:noFill/>
          </p:spPr>
          <p:txBody>
            <a:bodyPr wrap="none" lIns="0" tIns="0" rIns="0" bIns="0" rtlCol="0" anchor="ctr" anchorCtr="0">
              <a:spAutoFit/>
            </a:bodyPr>
            <a:lstStyle/>
            <a:p>
              <a:pPr algn="ctr"/>
              <a:r>
                <a:rPr lang="ja-JP" sz="1200">
                  <a:solidFill>
                    <a:srgbClr val="FF6600"/>
                  </a:solidFill>
                  <a:latin typeface="Arial" panose="020B0604020202020204" pitchFamily="34" charset="0"/>
                  <a:ea typeface="MS Mincho"/>
                  <a:cs typeface="Arial" panose="020B0604020202020204" pitchFamily="34" charset="0"/>
                </a:rPr>
                <a:t>1</a:t>
              </a:r>
            </a:p>
          </p:txBody>
        </p:sp>
        <p:sp>
          <p:nvSpPr>
            <p:cNvPr id="210" name="TextBox 209">
              <a:extLst>
                <a:ext uri="{FF2B5EF4-FFF2-40B4-BE49-F238E27FC236}">
                  <a16:creationId xmlns:a16="http://schemas.microsoft.com/office/drawing/2014/main" id="{7B68B6FB-8EAE-46A2-BF83-06519573D843}"/>
                </a:ext>
              </a:extLst>
            </p:cNvPr>
            <p:cNvSpPr txBox="1"/>
            <p:nvPr/>
          </p:nvSpPr>
          <p:spPr>
            <a:xfrm>
              <a:off x="4812613" y="3568528"/>
              <a:ext cx="71229" cy="184666"/>
            </a:xfrm>
            <a:prstGeom prst="rect">
              <a:avLst/>
            </a:prstGeom>
            <a:noFill/>
          </p:spPr>
          <p:txBody>
            <a:bodyPr wrap="none" lIns="0" tIns="0" rIns="0" bIns="0" rtlCol="0" anchor="ctr" anchorCtr="0">
              <a:spAutoFit/>
            </a:bodyPr>
            <a:lstStyle/>
            <a:p>
              <a:pPr algn="ctr"/>
              <a:r>
                <a:rPr lang="ja-JP" sz="1200">
                  <a:solidFill>
                    <a:srgbClr val="FF6600"/>
                  </a:solidFill>
                  <a:latin typeface="Arial" panose="020B0604020202020204" pitchFamily="34" charset="0"/>
                  <a:ea typeface="MS Mincho"/>
                  <a:cs typeface="Arial" panose="020B0604020202020204" pitchFamily="34" charset="0"/>
                </a:rPr>
                <a:t>8</a:t>
              </a:r>
            </a:p>
          </p:txBody>
        </p:sp>
        <p:sp>
          <p:nvSpPr>
            <p:cNvPr id="211" name="TextBox 210">
              <a:extLst>
                <a:ext uri="{FF2B5EF4-FFF2-40B4-BE49-F238E27FC236}">
                  <a16:creationId xmlns:a16="http://schemas.microsoft.com/office/drawing/2014/main" id="{79EA0B01-9B02-4D82-A996-73A40D03B09E}"/>
                </a:ext>
              </a:extLst>
            </p:cNvPr>
            <p:cNvSpPr txBox="1"/>
            <p:nvPr/>
          </p:nvSpPr>
          <p:spPr>
            <a:xfrm>
              <a:off x="4403679" y="3568528"/>
              <a:ext cx="71229" cy="184666"/>
            </a:xfrm>
            <a:prstGeom prst="rect">
              <a:avLst/>
            </a:prstGeom>
            <a:noFill/>
          </p:spPr>
          <p:txBody>
            <a:bodyPr wrap="none" lIns="0" tIns="0" rIns="0" bIns="0" rtlCol="0" anchor="ctr" anchorCtr="0">
              <a:spAutoFit/>
            </a:bodyPr>
            <a:lstStyle/>
            <a:p>
              <a:pPr algn="ctr"/>
              <a:r>
                <a:rPr lang="ja-JP" sz="1200">
                  <a:solidFill>
                    <a:srgbClr val="FF6600"/>
                  </a:solidFill>
                  <a:latin typeface="Arial" panose="020B0604020202020204" pitchFamily="34" charset="0"/>
                  <a:ea typeface="MS Mincho"/>
                  <a:cs typeface="Arial" panose="020B0604020202020204" pitchFamily="34" charset="0"/>
                </a:rPr>
                <a:t>9</a:t>
              </a:r>
            </a:p>
          </p:txBody>
        </p:sp>
        <p:sp>
          <p:nvSpPr>
            <p:cNvPr id="212" name="TextBox 211">
              <a:extLst>
                <a:ext uri="{FF2B5EF4-FFF2-40B4-BE49-F238E27FC236}">
                  <a16:creationId xmlns:a16="http://schemas.microsoft.com/office/drawing/2014/main" id="{E1AFFCB6-1506-4056-B28B-B509CE7FB31F}"/>
                </a:ext>
              </a:extLst>
            </p:cNvPr>
            <p:cNvSpPr txBox="1"/>
            <p:nvPr/>
          </p:nvSpPr>
          <p:spPr>
            <a:xfrm>
              <a:off x="3959134" y="3568528"/>
              <a:ext cx="142459" cy="184666"/>
            </a:xfrm>
            <a:prstGeom prst="rect">
              <a:avLst/>
            </a:prstGeom>
            <a:noFill/>
          </p:spPr>
          <p:txBody>
            <a:bodyPr wrap="none" lIns="0" tIns="0" rIns="0" bIns="0" rtlCol="0" anchor="ctr" anchorCtr="0">
              <a:spAutoFit/>
            </a:bodyPr>
            <a:lstStyle/>
            <a:p>
              <a:pPr algn="ctr"/>
              <a:r>
                <a:rPr lang="ja-JP" sz="1200">
                  <a:solidFill>
                    <a:srgbClr val="FF6600"/>
                  </a:solidFill>
                  <a:latin typeface="Arial" panose="020B0604020202020204" pitchFamily="34" charset="0"/>
                  <a:ea typeface="MS Mincho"/>
                  <a:cs typeface="Arial" panose="020B0604020202020204" pitchFamily="34" charset="0"/>
                </a:rPr>
                <a:t>11</a:t>
              </a:r>
            </a:p>
          </p:txBody>
        </p:sp>
      </p:grpSp>
      <p:sp>
        <p:nvSpPr>
          <p:cNvPr id="213" name="TextBox 212">
            <a:extLst>
              <a:ext uri="{FF2B5EF4-FFF2-40B4-BE49-F238E27FC236}">
                <a16:creationId xmlns:a16="http://schemas.microsoft.com/office/drawing/2014/main" id="{F529D4BB-DEC7-4851-8E91-B68D70F9FE97}"/>
              </a:ext>
            </a:extLst>
          </p:cNvPr>
          <p:cNvSpPr txBox="1"/>
          <p:nvPr/>
        </p:nvSpPr>
        <p:spPr>
          <a:xfrm>
            <a:off x="8020951" y="2698448"/>
            <a:ext cx="832279" cy="461665"/>
          </a:xfrm>
          <a:prstGeom prst="rect">
            <a:avLst/>
          </a:prstGeom>
          <a:noFill/>
        </p:spPr>
        <p:txBody>
          <a:bodyPr wrap="none" rtlCol="0">
            <a:spAutoFit/>
          </a:bodyPr>
          <a:lstStyle/>
          <a:p>
            <a:r>
              <a:rPr lang="ja-JP" sz="1200">
                <a:solidFill>
                  <a:srgbClr val="363636"/>
                </a:solidFill>
              </a:rPr>
              <a:t>ログランク：</a:t>
            </a:r>
          </a:p>
          <a:p>
            <a:r>
              <a:rPr lang="ja-JP" sz="1200">
                <a:solidFill>
                  <a:srgbClr val="363636"/>
                </a:solidFill>
              </a:rPr>
              <a:t>p=0.0042</a:t>
            </a:r>
          </a:p>
        </p:txBody>
      </p:sp>
      <p:sp>
        <p:nvSpPr>
          <p:cNvPr id="214" name="TextBox 213">
            <a:extLst>
              <a:ext uri="{FF2B5EF4-FFF2-40B4-BE49-F238E27FC236}">
                <a16:creationId xmlns:a16="http://schemas.microsoft.com/office/drawing/2014/main" id="{2BCFE39A-AA1E-4368-B4B1-B5D79ABC5127}"/>
              </a:ext>
            </a:extLst>
          </p:cNvPr>
          <p:cNvSpPr txBox="1"/>
          <p:nvPr/>
        </p:nvSpPr>
        <p:spPr>
          <a:xfrm>
            <a:off x="9176119" y="2668423"/>
            <a:ext cx="1576072" cy="461665"/>
          </a:xfrm>
          <a:prstGeom prst="rect">
            <a:avLst/>
          </a:prstGeom>
          <a:noFill/>
        </p:spPr>
        <p:txBody>
          <a:bodyPr wrap="none" rtlCol="0">
            <a:spAutoFit/>
          </a:bodyPr>
          <a:lstStyle/>
          <a:p>
            <a:pPr algn="r"/>
            <a:r>
              <a:rPr lang="ja-JP" sz="1200">
                <a:solidFill>
                  <a:srgbClr val="FF6600"/>
                </a:solidFill>
              </a:rPr>
              <a:t>HR 1.0（参照）</a:t>
            </a:r>
          </a:p>
          <a:p>
            <a:pPr algn="r"/>
            <a:r>
              <a:rPr lang="ja-JP" sz="1200">
                <a:solidFill>
                  <a:schemeClr val="accent1"/>
                </a:solidFill>
              </a:rPr>
              <a:t>HR 0.04（0.00、0.45）</a:t>
            </a:r>
          </a:p>
        </p:txBody>
      </p:sp>
      <p:grpSp>
        <p:nvGrpSpPr>
          <p:cNvPr id="215" name="Group 214">
            <a:extLst>
              <a:ext uri="{FF2B5EF4-FFF2-40B4-BE49-F238E27FC236}">
                <a16:creationId xmlns:a16="http://schemas.microsoft.com/office/drawing/2014/main" id="{7E8D91A6-C5CD-4B64-9164-3608DE2FDBFA}"/>
              </a:ext>
            </a:extLst>
          </p:cNvPr>
          <p:cNvGrpSpPr/>
          <p:nvPr/>
        </p:nvGrpSpPr>
        <p:grpSpPr>
          <a:xfrm>
            <a:off x="8569199" y="6044861"/>
            <a:ext cx="2078452" cy="184666"/>
            <a:chOff x="3959134" y="3568528"/>
            <a:chExt cx="1742569" cy="184666"/>
          </a:xfrm>
        </p:grpSpPr>
        <p:sp>
          <p:nvSpPr>
            <p:cNvPr id="216" name="TextBox 215">
              <a:extLst>
                <a:ext uri="{FF2B5EF4-FFF2-40B4-BE49-F238E27FC236}">
                  <a16:creationId xmlns:a16="http://schemas.microsoft.com/office/drawing/2014/main" id="{85D101D6-35B5-48D5-B01E-483E0D578E98}"/>
                </a:ext>
              </a:extLst>
            </p:cNvPr>
            <p:cNvSpPr txBox="1"/>
            <p:nvPr/>
          </p:nvSpPr>
          <p:spPr>
            <a:xfrm>
              <a:off x="5630473" y="3568528"/>
              <a:ext cx="71230" cy="184666"/>
            </a:xfrm>
            <a:prstGeom prst="rect">
              <a:avLst/>
            </a:prstGeom>
            <a:noFill/>
          </p:spPr>
          <p:txBody>
            <a:bodyPr wrap="none" lIns="0" tIns="0" rIns="0" bIns="0" rtlCol="0" anchor="ctr"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0</a:t>
              </a:r>
            </a:p>
          </p:txBody>
        </p:sp>
        <p:sp>
          <p:nvSpPr>
            <p:cNvPr id="217" name="TextBox 216">
              <a:extLst>
                <a:ext uri="{FF2B5EF4-FFF2-40B4-BE49-F238E27FC236}">
                  <a16:creationId xmlns:a16="http://schemas.microsoft.com/office/drawing/2014/main" id="{A676675F-28C8-4A50-B51F-4968E6C64578}"/>
                </a:ext>
              </a:extLst>
            </p:cNvPr>
            <p:cNvSpPr txBox="1"/>
            <p:nvPr/>
          </p:nvSpPr>
          <p:spPr>
            <a:xfrm>
              <a:off x="5185927" y="3568528"/>
              <a:ext cx="142459" cy="184666"/>
            </a:xfrm>
            <a:prstGeom prst="rect">
              <a:avLst/>
            </a:prstGeom>
            <a:noFill/>
          </p:spPr>
          <p:txBody>
            <a:bodyPr wrap="none" lIns="0" tIns="0" rIns="0" bIns="0" rtlCol="0" anchor="ctr"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10</a:t>
              </a:r>
            </a:p>
          </p:txBody>
        </p:sp>
        <p:sp>
          <p:nvSpPr>
            <p:cNvPr id="218" name="TextBox 217">
              <a:extLst>
                <a:ext uri="{FF2B5EF4-FFF2-40B4-BE49-F238E27FC236}">
                  <a16:creationId xmlns:a16="http://schemas.microsoft.com/office/drawing/2014/main" id="{2D415D3E-A60F-4BFC-BEA1-EE1F303824D4}"/>
                </a:ext>
              </a:extLst>
            </p:cNvPr>
            <p:cNvSpPr txBox="1"/>
            <p:nvPr/>
          </p:nvSpPr>
          <p:spPr>
            <a:xfrm>
              <a:off x="4776999" y="3568528"/>
              <a:ext cx="142459" cy="184666"/>
            </a:xfrm>
            <a:prstGeom prst="rect">
              <a:avLst/>
            </a:prstGeom>
            <a:noFill/>
          </p:spPr>
          <p:txBody>
            <a:bodyPr wrap="none" lIns="0" tIns="0" rIns="0" bIns="0" rtlCol="0" anchor="ctr"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31</a:t>
              </a:r>
            </a:p>
          </p:txBody>
        </p:sp>
        <p:sp>
          <p:nvSpPr>
            <p:cNvPr id="219" name="TextBox 218">
              <a:extLst>
                <a:ext uri="{FF2B5EF4-FFF2-40B4-BE49-F238E27FC236}">
                  <a16:creationId xmlns:a16="http://schemas.microsoft.com/office/drawing/2014/main" id="{AA088CD3-CF56-426D-84BE-66C85CE54676}"/>
                </a:ext>
              </a:extLst>
            </p:cNvPr>
            <p:cNvSpPr txBox="1"/>
            <p:nvPr/>
          </p:nvSpPr>
          <p:spPr>
            <a:xfrm>
              <a:off x="4368064" y="3568528"/>
              <a:ext cx="142459" cy="184666"/>
            </a:xfrm>
            <a:prstGeom prst="rect">
              <a:avLst/>
            </a:prstGeom>
            <a:noFill/>
          </p:spPr>
          <p:txBody>
            <a:bodyPr wrap="none" lIns="0" tIns="0" rIns="0" bIns="0" rtlCol="0" anchor="ctr"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32</a:t>
              </a:r>
            </a:p>
          </p:txBody>
        </p:sp>
        <p:sp>
          <p:nvSpPr>
            <p:cNvPr id="220" name="TextBox 219">
              <a:extLst>
                <a:ext uri="{FF2B5EF4-FFF2-40B4-BE49-F238E27FC236}">
                  <a16:creationId xmlns:a16="http://schemas.microsoft.com/office/drawing/2014/main" id="{8EC8CDF6-8D42-4F82-AC16-42E90E778153}"/>
                </a:ext>
              </a:extLst>
            </p:cNvPr>
            <p:cNvSpPr txBox="1"/>
            <p:nvPr/>
          </p:nvSpPr>
          <p:spPr>
            <a:xfrm>
              <a:off x="3959134" y="3568528"/>
              <a:ext cx="142459" cy="184666"/>
            </a:xfrm>
            <a:prstGeom prst="rect">
              <a:avLst/>
            </a:prstGeom>
            <a:noFill/>
          </p:spPr>
          <p:txBody>
            <a:bodyPr wrap="none" lIns="0" tIns="0" rIns="0" bIns="0" rtlCol="0" anchor="ctr"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34</a:t>
              </a:r>
            </a:p>
          </p:txBody>
        </p:sp>
      </p:grpSp>
      <p:grpSp>
        <p:nvGrpSpPr>
          <p:cNvPr id="221" name="Group 220">
            <a:extLst>
              <a:ext uri="{FF2B5EF4-FFF2-40B4-BE49-F238E27FC236}">
                <a16:creationId xmlns:a16="http://schemas.microsoft.com/office/drawing/2014/main" id="{CEA1E0B2-5628-4175-8C32-2A3D1E7C4D45}"/>
              </a:ext>
            </a:extLst>
          </p:cNvPr>
          <p:cNvGrpSpPr/>
          <p:nvPr/>
        </p:nvGrpSpPr>
        <p:grpSpPr>
          <a:xfrm>
            <a:off x="7175591" y="4111847"/>
            <a:ext cx="3591487" cy="1992192"/>
            <a:chOff x="2790735" y="1713584"/>
            <a:chExt cx="3011093" cy="1992192"/>
          </a:xfrm>
        </p:grpSpPr>
        <p:sp>
          <p:nvSpPr>
            <p:cNvPr id="222" name="Freeform 21">
              <a:extLst>
                <a:ext uri="{FF2B5EF4-FFF2-40B4-BE49-F238E27FC236}">
                  <a16:creationId xmlns:a16="http://schemas.microsoft.com/office/drawing/2014/main" id="{5CDF55AD-FBB7-4959-B74B-BF61F2EE737F}"/>
                </a:ext>
              </a:extLst>
            </p:cNvPr>
            <p:cNvSpPr>
              <a:spLocks/>
            </p:cNvSpPr>
            <p:nvPr/>
          </p:nvSpPr>
          <p:spPr bwMode="auto">
            <a:xfrm>
              <a:off x="3531225" y="1871208"/>
              <a:ext cx="2140232" cy="126966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223" name="Line 7">
              <a:extLst>
                <a:ext uri="{FF2B5EF4-FFF2-40B4-BE49-F238E27FC236}">
                  <a16:creationId xmlns:a16="http://schemas.microsoft.com/office/drawing/2014/main" id="{5E502CDD-781E-4B90-8C2E-39920A6C7EA9}"/>
                </a:ext>
              </a:extLst>
            </p:cNvPr>
            <p:cNvSpPr>
              <a:spLocks noChangeShapeType="1"/>
            </p:cNvSpPr>
            <p:nvPr/>
          </p:nvSpPr>
          <p:spPr bwMode="auto">
            <a:xfrm>
              <a:off x="3446629" y="186798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24" name="Line 8">
              <a:extLst>
                <a:ext uri="{FF2B5EF4-FFF2-40B4-BE49-F238E27FC236}">
                  <a16:creationId xmlns:a16="http://schemas.microsoft.com/office/drawing/2014/main" id="{B859AA47-EC83-47F4-BBC7-D776740C0F4D}"/>
                </a:ext>
              </a:extLst>
            </p:cNvPr>
            <p:cNvSpPr>
              <a:spLocks noChangeShapeType="1"/>
            </p:cNvSpPr>
            <p:nvPr/>
          </p:nvSpPr>
          <p:spPr bwMode="auto">
            <a:xfrm>
              <a:off x="3446629" y="217144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25" name="Line 9">
              <a:extLst>
                <a:ext uri="{FF2B5EF4-FFF2-40B4-BE49-F238E27FC236}">
                  <a16:creationId xmlns:a16="http://schemas.microsoft.com/office/drawing/2014/main" id="{FC658EF5-F627-486C-9165-860586D5ED21}"/>
                </a:ext>
              </a:extLst>
            </p:cNvPr>
            <p:cNvSpPr>
              <a:spLocks noChangeShapeType="1"/>
            </p:cNvSpPr>
            <p:nvPr/>
          </p:nvSpPr>
          <p:spPr bwMode="auto">
            <a:xfrm>
              <a:off x="3446629" y="24847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26" name="Line 10">
              <a:extLst>
                <a:ext uri="{FF2B5EF4-FFF2-40B4-BE49-F238E27FC236}">
                  <a16:creationId xmlns:a16="http://schemas.microsoft.com/office/drawing/2014/main" id="{4D0D50F2-4089-4DC9-8428-5D871B234399}"/>
                </a:ext>
              </a:extLst>
            </p:cNvPr>
            <p:cNvSpPr>
              <a:spLocks noChangeShapeType="1"/>
            </p:cNvSpPr>
            <p:nvPr/>
          </p:nvSpPr>
          <p:spPr bwMode="auto">
            <a:xfrm>
              <a:off x="3446629" y="279144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27" name="Line 11">
              <a:extLst>
                <a:ext uri="{FF2B5EF4-FFF2-40B4-BE49-F238E27FC236}">
                  <a16:creationId xmlns:a16="http://schemas.microsoft.com/office/drawing/2014/main" id="{DBD0D05B-B107-455F-87D3-0F5CE1E4BCF9}"/>
                </a:ext>
              </a:extLst>
            </p:cNvPr>
            <p:cNvSpPr>
              <a:spLocks noChangeShapeType="1"/>
            </p:cNvSpPr>
            <p:nvPr/>
          </p:nvSpPr>
          <p:spPr bwMode="auto">
            <a:xfrm>
              <a:off x="3446629" y="310145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28" name="TextBox 227">
              <a:extLst>
                <a:ext uri="{FF2B5EF4-FFF2-40B4-BE49-F238E27FC236}">
                  <a16:creationId xmlns:a16="http://schemas.microsoft.com/office/drawing/2014/main" id="{425135F9-69B1-4BDD-8FCE-B87E18777F35}"/>
                </a:ext>
              </a:extLst>
            </p:cNvPr>
            <p:cNvSpPr txBox="1"/>
            <p:nvPr/>
          </p:nvSpPr>
          <p:spPr>
            <a:xfrm rot="16200000">
              <a:off x="2204608" y="2336881"/>
              <a:ext cx="1480031"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生存確率</a:t>
              </a:r>
            </a:p>
          </p:txBody>
        </p:sp>
        <p:sp>
          <p:nvSpPr>
            <p:cNvPr id="229" name="TextBox 228">
              <a:extLst>
                <a:ext uri="{FF2B5EF4-FFF2-40B4-BE49-F238E27FC236}">
                  <a16:creationId xmlns:a16="http://schemas.microsoft.com/office/drawing/2014/main" id="{4C72DE4B-D1E7-45B0-B8F4-89214E99EA49}"/>
                </a:ext>
              </a:extLst>
            </p:cNvPr>
            <p:cNvSpPr txBox="1"/>
            <p:nvPr/>
          </p:nvSpPr>
          <p:spPr>
            <a:xfrm>
              <a:off x="3090812" y="1713584"/>
              <a:ext cx="363136"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a:t>
              </a:r>
            </a:p>
          </p:txBody>
        </p:sp>
        <p:sp>
          <p:nvSpPr>
            <p:cNvPr id="231" name="TextBox 230">
              <a:extLst>
                <a:ext uri="{FF2B5EF4-FFF2-40B4-BE49-F238E27FC236}">
                  <a16:creationId xmlns:a16="http://schemas.microsoft.com/office/drawing/2014/main" id="{9282DE5E-F8D8-4A8C-A48A-DBA193D88079}"/>
                </a:ext>
              </a:extLst>
            </p:cNvPr>
            <p:cNvSpPr txBox="1"/>
            <p:nvPr/>
          </p:nvSpPr>
          <p:spPr>
            <a:xfrm>
              <a:off x="3090812" y="2330039"/>
              <a:ext cx="363136"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0.5</a:t>
              </a:r>
            </a:p>
          </p:txBody>
        </p:sp>
        <p:sp>
          <p:nvSpPr>
            <p:cNvPr id="233" name="TextBox 232">
              <a:extLst>
                <a:ext uri="{FF2B5EF4-FFF2-40B4-BE49-F238E27FC236}">
                  <a16:creationId xmlns:a16="http://schemas.microsoft.com/office/drawing/2014/main" id="{920167F4-AF81-4F9F-A530-57A10ADEA7A6}"/>
                </a:ext>
              </a:extLst>
            </p:cNvPr>
            <p:cNvSpPr txBox="1"/>
            <p:nvPr/>
          </p:nvSpPr>
          <p:spPr>
            <a:xfrm>
              <a:off x="3215807" y="2946492"/>
              <a:ext cx="23814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sp>
          <p:nvSpPr>
            <p:cNvPr id="234" name="Line 21">
              <a:extLst>
                <a:ext uri="{FF2B5EF4-FFF2-40B4-BE49-F238E27FC236}">
                  <a16:creationId xmlns:a16="http://schemas.microsoft.com/office/drawing/2014/main" id="{D25A014D-9E75-413A-9632-A861CF9E88F1}"/>
                </a:ext>
              </a:extLst>
            </p:cNvPr>
            <p:cNvSpPr>
              <a:spLocks noChangeShapeType="1"/>
            </p:cNvSpPr>
            <p:nvPr/>
          </p:nvSpPr>
          <p:spPr bwMode="auto">
            <a:xfrm>
              <a:off x="5669477"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35" name="TextBox 234">
              <a:extLst>
                <a:ext uri="{FF2B5EF4-FFF2-40B4-BE49-F238E27FC236}">
                  <a16:creationId xmlns:a16="http://schemas.microsoft.com/office/drawing/2014/main" id="{75CB7022-EEE7-400D-B75E-C4312D2F8585}"/>
                </a:ext>
              </a:extLst>
            </p:cNvPr>
            <p:cNvSpPr txBox="1"/>
            <p:nvPr/>
          </p:nvSpPr>
          <p:spPr>
            <a:xfrm>
              <a:off x="5530353" y="3205458"/>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50</a:t>
              </a:r>
            </a:p>
          </p:txBody>
        </p:sp>
        <p:sp>
          <p:nvSpPr>
            <p:cNvPr id="236" name="Line 21">
              <a:extLst>
                <a:ext uri="{FF2B5EF4-FFF2-40B4-BE49-F238E27FC236}">
                  <a16:creationId xmlns:a16="http://schemas.microsoft.com/office/drawing/2014/main" id="{E0EFDE63-1CFB-44F7-B4D2-033B433836FD}"/>
                </a:ext>
              </a:extLst>
            </p:cNvPr>
            <p:cNvSpPr>
              <a:spLocks noChangeShapeType="1"/>
            </p:cNvSpPr>
            <p:nvPr/>
          </p:nvSpPr>
          <p:spPr bwMode="auto">
            <a:xfrm>
              <a:off x="5260546"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37" name="TextBox 236">
              <a:extLst>
                <a:ext uri="{FF2B5EF4-FFF2-40B4-BE49-F238E27FC236}">
                  <a16:creationId xmlns:a16="http://schemas.microsoft.com/office/drawing/2014/main" id="{93693D38-90EE-4A26-9B5F-AD8BF25F3ACB}"/>
                </a:ext>
              </a:extLst>
            </p:cNvPr>
            <p:cNvSpPr txBox="1"/>
            <p:nvPr/>
          </p:nvSpPr>
          <p:spPr>
            <a:xfrm>
              <a:off x="5121421" y="3205458"/>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40</a:t>
              </a:r>
            </a:p>
          </p:txBody>
        </p:sp>
        <p:sp>
          <p:nvSpPr>
            <p:cNvPr id="238" name="Line 21">
              <a:extLst>
                <a:ext uri="{FF2B5EF4-FFF2-40B4-BE49-F238E27FC236}">
                  <a16:creationId xmlns:a16="http://schemas.microsoft.com/office/drawing/2014/main" id="{FAAC3F15-6135-4404-92AA-D73FE263A441}"/>
                </a:ext>
              </a:extLst>
            </p:cNvPr>
            <p:cNvSpPr>
              <a:spLocks noChangeShapeType="1"/>
            </p:cNvSpPr>
            <p:nvPr/>
          </p:nvSpPr>
          <p:spPr bwMode="auto">
            <a:xfrm>
              <a:off x="4851614"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39" name="TextBox 238">
              <a:extLst>
                <a:ext uri="{FF2B5EF4-FFF2-40B4-BE49-F238E27FC236}">
                  <a16:creationId xmlns:a16="http://schemas.microsoft.com/office/drawing/2014/main" id="{620B66F5-DA69-4316-9281-65E8F9F346E5}"/>
                </a:ext>
              </a:extLst>
            </p:cNvPr>
            <p:cNvSpPr txBox="1"/>
            <p:nvPr/>
          </p:nvSpPr>
          <p:spPr>
            <a:xfrm>
              <a:off x="4712490" y="3205458"/>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a:t>
              </a:r>
            </a:p>
          </p:txBody>
        </p:sp>
        <p:sp>
          <p:nvSpPr>
            <p:cNvPr id="240" name="Line 21">
              <a:extLst>
                <a:ext uri="{FF2B5EF4-FFF2-40B4-BE49-F238E27FC236}">
                  <a16:creationId xmlns:a16="http://schemas.microsoft.com/office/drawing/2014/main" id="{0CCC130A-0E8C-480D-B027-3B367F039C78}"/>
                </a:ext>
              </a:extLst>
            </p:cNvPr>
            <p:cNvSpPr>
              <a:spLocks noChangeShapeType="1"/>
            </p:cNvSpPr>
            <p:nvPr/>
          </p:nvSpPr>
          <p:spPr bwMode="auto">
            <a:xfrm>
              <a:off x="4442682"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41" name="TextBox 240">
              <a:extLst>
                <a:ext uri="{FF2B5EF4-FFF2-40B4-BE49-F238E27FC236}">
                  <a16:creationId xmlns:a16="http://schemas.microsoft.com/office/drawing/2014/main" id="{EAFD1787-95B0-493A-8951-2486E162AC88}"/>
                </a:ext>
              </a:extLst>
            </p:cNvPr>
            <p:cNvSpPr txBox="1"/>
            <p:nvPr/>
          </p:nvSpPr>
          <p:spPr>
            <a:xfrm>
              <a:off x="4303558" y="3205458"/>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242" name="Line 21">
              <a:extLst>
                <a:ext uri="{FF2B5EF4-FFF2-40B4-BE49-F238E27FC236}">
                  <a16:creationId xmlns:a16="http://schemas.microsoft.com/office/drawing/2014/main" id="{DD34AC24-4421-4A6F-AF5F-D070E505D214}"/>
                </a:ext>
              </a:extLst>
            </p:cNvPr>
            <p:cNvSpPr>
              <a:spLocks noChangeShapeType="1"/>
            </p:cNvSpPr>
            <p:nvPr/>
          </p:nvSpPr>
          <p:spPr bwMode="auto">
            <a:xfrm>
              <a:off x="4033751"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43" name="TextBox 242">
              <a:extLst>
                <a:ext uri="{FF2B5EF4-FFF2-40B4-BE49-F238E27FC236}">
                  <a16:creationId xmlns:a16="http://schemas.microsoft.com/office/drawing/2014/main" id="{D7F3F94E-AA21-4FA9-9EDC-0C79D646B58B}"/>
                </a:ext>
              </a:extLst>
            </p:cNvPr>
            <p:cNvSpPr txBox="1"/>
            <p:nvPr/>
          </p:nvSpPr>
          <p:spPr>
            <a:xfrm>
              <a:off x="3894627" y="3205458"/>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244" name="Line 21">
              <a:extLst>
                <a:ext uri="{FF2B5EF4-FFF2-40B4-BE49-F238E27FC236}">
                  <a16:creationId xmlns:a16="http://schemas.microsoft.com/office/drawing/2014/main" id="{DB38620B-0FEF-4551-9016-CAE892B1EC86}"/>
                </a:ext>
              </a:extLst>
            </p:cNvPr>
            <p:cNvSpPr>
              <a:spLocks noChangeShapeType="1"/>
            </p:cNvSpPr>
            <p:nvPr/>
          </p:nvSpPr>
          <p:spPr bwMode="auto">
            <a:xfrm>
              <a:off x="3624819" y="3142339"/>
              <a:ext cx="0" cy="63119"/>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45" name="TextBox 244">
              <a:extLst>
                <a:ext uri="{FF2B5EF4-FFF2-40B4-BE49-F238E27FC236}">
                  <a16:creationId xmlns:a16="http://schemas.microsoft.com/office/drawing/2014/main" id="{E26E6611-DB46-4943-B6A9-F05C58F67633}"/>
                </a:ext>
              </a:extLst>
            </p:cNvPr>
            <p:cNvSpPr txBox="1"/>
            <p:nvPr/>
          </p:nvSpPr>
          <p:spPr>
            <a:xfrm>
              <a:off x="3527761" y="3205458"/>
              <a:ext cx="187342" cy="2526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sp>
          <p:nvSpPr>
            <p:cNvPr id="246" name="TextBox 245">
              <a:extLst>
                <a:ext uri="{FF2B5EF4-FFF2-40B4-BE49-F238E27FC236}">
                  <a16:creationId xmlns:a16="http://schemas.microsoft.com/office/drawing/2014/main" id="{3690CCA8-3912-4344-97B2-449683637CCD}"/>
                </a:ext>
              </a:extLst>
            </p:cNvPr>
            <p:cNvSpPr txBox="1"/>
            <p:nvPr/>
          </p:nvSpPr>
          <p:spPr>
            <a:xfrm>
              <a:off x="2818610" y="3428777"/>
              <a:ext cx="735411" cy="276999"/>
            </a:xfrm>
            <a:prstGeom prst="rect">
              <a:avLst/>
            </a:prstGeom>
            <a:noFill/>
          </p:spPr>
          <p:txBody>
            <a:bodyPr wrap="none" rtlCol="0">
              <a:spAutoFit/>
            </a:bodyPr>
            <a:lstStyle/>
            <a:p>
              <a:pPr algn="r"/>
              <a:r>
                <a:rPr lang="ja-JP" sz="1200">
                  <a:solidFill>
                    <a:schemeClr val="tx1"/>
                  </a:solidFill>
                </a:rPr>
                <a:t>リスク有患者数</a:t>
              </a:r>
            </a:p>
          </p:txBody>
        </p:sp>
        <p:sp>
          <p:nvSpPr>
            <p:cNvPr id="247" name="TextBox 246">
              <a:extLst>
                <a:ext uri="{FF2B5EF4-FFF2-40B4-BE49-F238E27FC236}">
                  <a16:creationId xmlns:a16="http://schemas.microsoft.com/office/drawing/2014/main" id="{5948F8E0-ABEA-478E-8DA5-1F66F479C6A6}"/>
                </a:ext>
              </a:extLst>
            </p:cNvPr>
            <p:cNvSpPr txBox="1"/>
            <p:nvPr/>
          </p:nvSpPr>
          <p:spPr>
            <a:xfrm>
              <a:off x="4125634" y="3353448"/>
              <a:ext cx="1063336" cy="307777"/>
            </a:xfrm>
            <a:prstGeom prst="rect">
              <a:avLst/>
            </a:prstGeom>
            <a:noFill/>
          </p:spPr>
          <p:txBody>
            <a:bodyPr wrap="none" rtlCol="0">
              <a:spAutoFit/>
            </a:bodyPr>
            <a:lstStyle/>
            <a:p>
              <a:pPr algn="ctr"/>
              <a:r>
                <a:rPr lang="ja-JP" sz="1400">
                  <a:solidFill>
                    <a:schemeClr val="tx1"/>
                  </a:solidFill>
                </a:rPr>
                <a:t>経過期間、月</a:t>
              </a:r>
            </a:p>
          </p:txBody>
        </p:sp>
      </p:grpSp>
      <p:cxnSp>
        <p:nvCxnSpPr>
          <p:cNvPr id="248" name="Straight Connector 247">
            <a:extLst>
              <a:ext uri="{FF2B5EF4-FFF2-40B4-BE49-F238E27FC236}">
                <a16:creationId xmlns:a16="http://schemas.microsoft.com/office/drawing/2014/main" id="{593317E0-D8FC-4465-B735-C911CB4C114F}"/>
              </a:ext>
            </a:extLst>
          </p:cNvPr>
          <p:cNvCxnSpPr>
            <a:cxnSpLocks/>
          </p:cNvCxnSpPr>
          <p:nvPr/>
        </p:nvCxnSpPr>
        <p:spPr>
          <a:xfrm>
            <a:off x="7743214" y="6137194"/>
            <a:ext cx="21469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71F7D348-C36E-4777-9B96-FC7B9A1402EF}"/>
              </a:ext>
            </a:extLst>
          </p:cNvPr>
          <p:cNvCxnSpPr>
            <a:cxnSpLocks/>
          </p:cNvCxnSpPr>
          <p:nvPr/>
        </p:nvCxnSpPr>
        <p:spPr>
          <a:xfrm>
            <a:off x="7743214" y="6350252"/>
            <a:ext cx="214695"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nvGrpSpPr>
          <p:cNvPr id="250" name="Group 249">
            <a:extLst>
              <a:ext uri="{FF2B5EF4-FFF2-40B4-BE49-F238E27FC236}">
                <a16:creationId xmlns:a16="http://schemas.microsoft.com/office/drawing/2014/main" id="{D0E2321A-AF2B-444A-A3AD-E84D7A2B1177}"/>
              </a:ext>
            </a:extLst>
          </p:cNvPr>
          <p:cNvGrpSpPr/>
          <p:nvPr/>
        </p:nvGrpSpPr>
        <p:grpSpPr>
          <a:xfrm>
            <a:off x="8611679" y="6257919"/>
            <a:ext cx="2035974" cy="184666"/>
            <a:chOff x="3994748" y="3568528"/>
            <a:chExt cx="1706955" cy="184666"/>
          </a:xfrm>
        </p:grpSpPr>
        <p:sp>
          <p:nvSpPr>
            <p:cNvPr id="251" name="TextBox 250">
              <a:extLst>
                <a:ext uri="{FF2B5EF4-FFF2-40B4-BE49-F238E27FC236}">
                  <a16:creationId xmlns:a16="http://schemas.microsoft.com/office/drawing/2014/main" id="{C3B07527-8A65-45A1-B554-A445CAE02D4B}"/>
                </a:ext>
              </a:extLst>
            </p:cNvPr>
            <p:cNvSpPr txBox="1"/>
            <p:nvPr/>
          </p:nvSpPr>
          <p:spPr>
            <a:xfrm>
              <a:off x="5630473" y="3568528"/>
              <a:ext cx="71230" cy="184666"/>
            </a:xfrm>
            <a:prstGeom prst="rect">
              <a:avLst/>
            </a:prstGeom>
            <a:noFill/>
          </p:spPr>
          <p:txBody>
            <a:bodyPr wrap="none" lIns="0" tIns="0" rIns="0" bIns="0" rtlCol="0" anchor="ctr" anchorCtr="0">
              <a:spAutoFit/>
            </a:bodyPr>
            <a:lstStyle/>
            <a:p>
              <a:pPr algn="ctr"/>
              <a:r>
                <a:rPr lang="ja-JP" sz="1200">
                  <a:solidFill>
                    <a:srgbClr val="FF6600"/>
                  </a:solidFill>
                  <a:latin typeface="Arial" panose="020B0604020202020204" pitchFamily="34" charset="0"/>
                  <a:ea typeface="MS Mincho"/>
                  <a:cs typeface="Arial" panose="020B0604020202020204" pitchFamily="34" charset="0"/>
                </a:rPr>
                <a:t>0</a:t>
              </a:r>
            </a:p>
          </p:txBody>
        </p:sp>
        <p:sp>
          <p:nvSpPr>
            <p:cNvPr id="252" name="TextBox 251">
              <a:extLst>
                <a:ext uri="{FF2B5EF4-FFF2-40B4-BE49-F238E27FC236}">
                  <a16:creationId xmlns:a16="http://schemas.microsoft.com/office/drawing/2014/main" id="{5AAADB3C-7100-406C-AAE0-FA3A0E44AA7A}"/>
                </a:ext>
              </a:extLst>
            </p:cNvPr>
            <p:cNvSpPr txBox="1"/>
            <p:nvPr/>
          </p:nvSpPr>
          <p:spPr>
            <a:xfrm>
              <a:off x="5221544" y="3568528"/>
              <a:ext cx="71230" cy="184666"/>
            </a:xfrm>
            <a:prstGeom prst="rect">
              <a:avLst/>
            </a:prstGeom>
            <a:noFill/>
          </p:spPr>
          <p:txBody>
            <a:bodyPr wrap="none" lIns="0" tIns="0" rIns="0" bIns="0" rtlCol="0" anchor="ctr" anchorCtr="0">
              <a:spAutoFit/>
            </a:bodyPr>
            <a:lstStyle/>
            <a:p>
              <a:pPr algn="ctr"/>
              <a:r>
                <a:rPr lang="ja-JP" sz="1200">
                  <a:solidFill>
                    <a:srgbClr val="FF6600"/>
                  </a:solidFill>
                  <a:latin typeface="Arial" panose="020B0604020202020204" pitchFamily="34" charset="0"/>
                  <a:ea typeface="MS Mincho"/>
                  <a:cs typeface="Arial" panose="020B0604020202020204" pitchFamily="34" charset="0"/>
                </a:rPr>
                <a:t>5</a:t>
              </a:r>
            </a:p>
          </p:txBody>
        </p:sp>
        <p:sp>
          <p:nvSpPr>
            <p:cNvPr id="253" name="TextBox 252">
              <a:extLst>
                <a:ext uri="{FF2B5EF4-FFF2-40B4-BE49-F238E27FC236}">
                  <a16:creationId xmlns:a16="http://schemas.microsoft.com/office/drawing/2014/main" id="{19CB809E-4EE6-49DB-9C5E-2880023601F8}"/>
                </a:ext>
              </a:extLst>
            </p:cNvPr>
            <p:cNvSpPr txBox="1"/>
            <p:nvPr/>
          </p:nvSpPr>
          <p:spPr>
            <a:xfrm>
              <a:off x="4812610" y="3568528"/>
              <a:ext cx="71229" cy="184666"/>
            </a:xfrm>
            <a:prstGeom prst="rect">
              <a:avLst/>
            </a:prstGeom>
            <a:noFill/>
          </p:spPr>
          <p:txBody>
            <a:bodyPr wrap="none" lIns="0" tIns="0" rIns="0" bIns="0" rtlCol="0" anchor="ctr" anchorCtr="0">
              <a:spAutoFit/>
            </a:bodyPr>
            <a:lstStyle/>
            <a:p>
              <a:pPr algn="ctr"/>
              <a:r>
                <a:rPr lang="ja-JP" sz="1200">
                  <a:solidFill>
                    <a:srgbClr val="FF6600"/>
                  </a:solidFill>
                  <a:latin typeface="Arial" panose="020B0604020202020204" pitchFamily="34" charset="0"/>
                  <a:ea typeface="MS Mincho"/>
                  <a:cs typeface="Arial" panose="020B0604020202020204" pitchFamily="34" charset="0"/>
                </a:rPr>
                <a:t>8</a:t>
              </a:r>
            </a:p>
          </p:txBody>
        </p:sp>
        <p:sp>
          <p:nvSpPr>
            <p:cNvPr id="254" name="TextBox 253">
              <a:extLst>
                <a:ext uri="{FF2B5EF4-FFF2-40B4-BE49-F238E27FC236}">
                  <a16:creationId xmlns:a16="http://schemas.microsoft.com/office/drawing/2014/main" id="{463DAB4F-4A98-4566-815D-D0383034E115}"/>
                </a:ext>
              </a:extLst>
            </p:cNvPr>
            <p:cNvSpPr txBox="1"/>
            <p:nvPr/>
          </p:nvSpPr>
          <p:spPr>
            <a:xfrm>
              <a:off x="4403679" y="3568528"/>
              <a:ext cx="71229" cy="184666"/>
            </a:xfrm>
            <a:prstGeom prst="rect">
              <a:avLst/>
            </a:prstGeom>
            <a:noFill/>
          </p:spPr>
          <p:txBody>
            <a:bodyPr wrap="none" lIns="0" tIns="0" rIns="0" bIns="0" rtlCol="0" anchor="ctr" anchorCtr="0">
              <a:spAutoFit/>
            </a:bodyPr>
            <a:lstStyle/>
            <a:p>
              <a:pPr algn="ctr"/>
              <a:r>
                <a:rPr lang="ja-JP" sz="1200">
                  <a:solidFill>
                    <a:srgbClr val="FF6600"/>
                  </a:solidFill>
                  <a:latin typeface="Arial" panose="020B0604020202020204" pitchFamily="34" charset="0"/>
                  <a:ea typeface="MS Mincho"/>
                  <a:cs typeface="Arial" panose="020B0604020202020204" pitchFamily="34" charset="0"/>
                </a:rPr>
                <a:t>9</a:t>
              </a:r>
            </a:p>
          </p:txBody>
        </p:sp>
        <p:sp>
          <p:nvSpPr>
            <p:cNvPr id="255" name="TextBox 254">
              <a:extLst>
                <a:ext uri="{FF2B5EF4-FFF2-40B4-BE49-F238E27FC236}">
                  <a16:creationId xmlns:a16="http://schemas.microsoft.com/office/drawing/2014/main" id="{D836D6BB-90A9-4071-9F02-72927293D378}"/>
                </a:ext>
              </a:extLst>
            </p:cNvPr>
            <p:cNvSpPr txBox="1"/>
            <p:nvPr/>
          </p:nvSpPr>
          <p:spPr>
            <a:xfrm>
              <a:off x="3994748" y="3568528"/>
              <a:ext cx="71229" cy="184666"/>
            </a:xfrm>
            <a:prstGeom prst="rect">
              <a:avLst/>
            </a:prstGeom>
            <a:noFill/>
          </p:spPr>
          <p:txBody>
            <a:bodyPr wrap="none" lIns="0" tIns="0" rIns="0" bIns="0" rtlCol="0" anchor="ctr" anchorCtr="0">
              <a:spAutoFit/>
            </a:bodyPr>
            <a:lstStyle/>
            <a:p>
              <a:pPr algn="ctr"/>
              <a:r>
                <a:rPr lang="ja-JP" sz="1200">
                  <a:solidFill>
                    <a:srgbClr val="FF6600"/>
                  </a:solidFill>
                  <a:latin typeface="Arial" panose="020B0604020202020204" pitchFamily="34" charset="0"/>
                  <a:ea typeface="MS Mincho"/>
                  <a:cs typeface="Arial" panose="020B0604020202020204" pitchFamily="34" charset="0"/>
                </a:rPr>
                <a:t>9</a:t>
              </a:r>
            </a:p>
          </p:txBody>
        </p:sp>
      </p:grpSp>
      <p:sp>
        <p:nvSpPr>
          <p:cNvPr id="256" name="TextBox 255">
            <a:extLst>
              <a:ext uri="{FF2B5EF4-FFF2-40B4-BE49-F238E27FC236}">
                <a16:creationId xmlns:a16="http://schemas.microsoft.com/office/drawing/2014/main" id="{9E0A2E41-3501-410D-9CAA-AB688F43BE92}"/>
              </a:ext>
            </a:extLst>
          </p:cNvPr>
          <p:cNvSpPr txBox="1"/>
          <p:nvPr/>
        </p:nvSpPr>
        <p:spPr>
          <a:xfrm>
            <a:off x="8020951" y="5096711"/>
            <a:ext cx="832278" cy="461665"/>
          </a:xfrm>
          <a:prstGeom prst="rect">
            <a:avLst/>
          </a:prstGeom>
          <a:noFill/>
        </p:spPr>
        <p:txBody>
          <a:bodyPr wrap="none" rtlCol="0">
            <a:spAutoFit/>
          </a:bodyPr>
          <a:lstStyle/>
          <a:p>
            <a:r>
              <a:rPr lang="ja-JP" sz="1200">
                <a:solidFill>
                  <a:srgbClr val="363636"/>
                </a:solidFill>
              </a:rPr>
              <a:t>ログランク：</a:t>
            </a:r>
          </a:p>
          <a:p>
            <a:r>
              <a:rPr lang="ja-JP" sz="1200">
                <a:solidFill>
                  <a:srgbClr val="363636"/>
                </a:solidFill>
              </a:rPr>
              <a:t>p=0.71</a:t>
            </a:r>
          </a:p>
        </p:txBody>
      </p:sp>
      <p:sp>
        <p:nvSpPr>
          <p:cNvPr id="257" name="TextBox 256">
            <a:extLst>
              <a:ext uri="{FF2B5EF4-FFF2-40B4-BE49-F238E27FC236}">
                <a16:creationId xmlns:a16="http://schemas.microsoft.com/office/drawing/2014/main" id="{F9CC7951-50B2-4602-B6CB-B0A7A3CB3F33}"/>
              </a:ext>
            </a:extLst>
          </p:cNvPr>
          <p:cNvSpPr txBox="1"/>
          <p:nvPr/>
        </p:nvSpPr>
        <p:spPr>
          <a:xfrm>
            <a:off x="9176119" y="5071941"/>
            <a:ext cx="1576072" cy="461665"/>
          </a:xfrm>
          <a:prstGeom prst="rect">
            <a:avLst/>
          </a:prstGeom>
          <a:noFill/>
        </p:spPr>
        <p:txBody>
          <a:bodyPr wrap="none" rtlCol="0">
            <a:spAutoFit/>
          </a:bodyPr>
          <a:lstStyle/>
          <a:p>
            <a:pPr algn="r"/>
            <a:r>
              <a:rPr lang="ja-JP" sz="1200">
                <a:solidFill>
                  <a:srgbClr val="FF6600"/>
                </a:solidFill>
              </a:rPr>
              <a:t>HR 1.0（参照）</a:t>
            </a:r>
          </a:p>
          <a:p>
            <a:pPr algn="r"/>
            <a:r>
              <a:rPr lang="ja-JP" sz="1200">
                <a:solidFill>
                  <a:schemeClr val="accent1"/>
                </a:solidFill>
              </a:rPr>
              <a:t>HR 1.03（0.19、5.52）</a:t>
            </a:r>
          </a:p>
        </p:txBody>
      </p:sp>
      <p:grpSp>
        <p:nvGrpSpPr>
          <p:cNvPr id="268" name="Group 267">
            <a:extLst>
              <a:ext uri="{FF2B5EF4-FFF2-40B4-BE49-F238E27FC236}">
                <a16:creationId xmlns:a16="http://schemas.microsoft.com/office/drawing/2014/main" id="{344FBB63-F8BF-4CFF-B33E-8A1F7EA4E4AD}"/>
              </a:ext>
            </a:extLst>
          </p:cNvPr>
          <p:cNvGrpSpPr/>
          <p:nvPr/>
        </p:nvGrpSpPr>
        <p:grpSpPr>
          <a:xfrm>
            <a:off x="8175132" y="1881396"/>
            <a:ext cx="2316653" cy="144813"/>
            <a:chOff x="4905375" y="3328987"/>
            <a:chExt cx="2383955" cy="201623"/>
          </a:xfrm>
        </p:grpSpPr>
        <p:sp>
          <p:nvSpPr>
            <p:cNvPr id="269" name="Freeform: Shape 612">
              <a:extLst>
                <a:ext uri="{FF2B5EF4-FFF2-40B4-BE49-F238E27FC236}">
                  <a16:creationId xmlns:a16="http://schemas.microsoft.com/office/drawing/2014/main" id="{E5D0ECFC-674C-434F-83FF-2302E27CB394}"/>
                </a:ext>
              </a:extLst>
            </p:cNvPr>
            <p:cNvSpPr/>
            <p:nvPr/>
          </p:nvSpPr>
          <p:spPr>
            <a:xfrm>
              <a:off x="4905375" y="3328987"/>
              <a:ext cx="2383955" cy="162357"/>
            </a:xfrm>
            <a:custGeom>
              <a:avLst/>
              <a:gdLst>
                <a:gd name="connsiteX0" fmla="*/ 2383955 w 2383955"/>
                <a:gd name="connsiteY0" fmla="*/ 162357 h 162357"/>
                <a:gd name="connsiteX1" fmla="*/ 1845469 w 2383955"/>
                <a:gd name="connsiteY1" fmla="*/ 162357 h 162357"/>
                <a:gd name="connsiteX2" fmla="*/ 1845469 w 2383955"/>
                <a:gd name="connsiteY2" fmla="*/ 67649 h 162357"/>
                <a:gd name="connsiteX3" fmla="*/ 1166270 w 2383955"/>
                <a:gd name="connsiteY3" fmla="*/ 67649 h 162357"/>
                <a:gd name="connsiteX4" fmla="*/ 1166270 w 2383955"/>
                <a:gd name="connsiteY4" fmla="*/ 0 h 162357"/>
                <a:gd name="connsiteX5" fmla="*/ 0 w 2383955"/>
                <a:gd name="connsiteY5" fmla="*/ 0 h 162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3955" h="162357">
                  <a:moveTo>
                    <a:pt x="2383955" y="162357"/>
                  </a:moveTo>
                  <a:lnTo>
                    <a:pt x="1845469" y="162357"/>
                  </a:lnTo>
                  <a:lnTo>
                    <a:pt x="1845469" y="67649"/>
                  </a:lnTo>
                  <a:lnTo>
                    <a:pt x="1166270" y="67649"/>
                  </a:lnTo>
                  <a:lnTo>
                    <a:pt x="1166270" y="0"/>
                  </a:lnTo>
                  <a:lnTo>
                    <a:pt x="0" y="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0" name="Freeform: Shape 613">
              <a:extLst>
                <a:ext uri="{FF2B5EF4-FFF2-40B4-BE49-F238E27FC236}">
                  <a16:creationId xmlns:a16="http://schemas.microsoft.com/office/drawing/2014/main" id="{47159CF8-A6A6-47EB-9A40-7B71E0ED9400}"/>
                </a:ext>
              </a:extLst>
            </p:cNvPr>
            <p:cNvSpPr/>
            <p:nvPr/>
          </p:nvSpPr>
          <p:spPr>
            <a:xfrm>
              <a:off x="6561515" y="336335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1" name="Freeform: Shape 614">
              <a:extLst>
                <a:ext uri="{FF2B5EF4-FFF2-40B4-BE49-F238E27FC236}">
                  <a16:creationId xmlns:a16="http://schemas.microsoft.com/office/drawing/2014/main" id="{4FE9039A-4CF2-4E23-8A38-9BAAD166D1B5}"/>
                </a:ext>
              </a:extLst>
            </p:cNvPr>
            <p:cNvSpPr/>
            <p:nvPr/>
          </p:nvSpPr>
          <p:spPr>
            <a:xfrm>
              <a:off x="6637724" y="336335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2" name="Freeform: Shape 615">
              <a:extLst>
                <a:ext uri="{FF2B5EF4-FFF2-40B4-BE49-F238E27FC236}">
                  <a16:creationId xmlns:a16="http://schemas.microsoft.com/office/drawing/2014/main" id="{371E4655-A856-473B-B393-F8FB37DCC789}"/>
                </a:ext>
              </a:extLst>
            </p:cNvPr>
            <p:cNvSpPr/>
            <p:nvPr/>
          </p:nvSpPr>
          <p:spPr>
            <a:xfrm>
              <a:off x="6656774" y="336335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3" name="Freeform: Shape 616">
              <a:extLst>
                <a:ext uri="{FF2B5EF4-FFF2-40B4-BE49-F238E27FC236}">
                  <a16:creationId xmlns:a16="http://schemas.microsoft.com/office/drawing/2014/main" id="{6EF5E00F-7E53-4295-9E8D-BC2E99907435}"/>
                </a:ext>
              </a:extLst>
            </p:cNvPr>
            <p:cNvSpPr/>
            <p:nvPr/>
          </p:nvSpPr>
          <p:spPr>
            <a:xfrm>
              <a:off x="6675824" y="336335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4" name="Freeform: Shape 617">
              <a:extLst>
                <a:ext uri="{FF2B5EF4-FFF2-40B4-BE49-F238E27FC236}">
                  <a16:creationId xmlns:a16="http://schemas.microsoft.com/office/drawing/2014/main" id="{2AC9792A-51A3-4BC1-BB88-70755CFBF888}"/>
                </a:ext>
              </a:extLst>
            </p:cNvPr>
            <p:cNvSpPr/>
            <p:nvPr/>
          </p:nvSpPr>
          <p:spPr>
            <a:xfrm>
              <a:off x="6694874" y="336335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5" name="Freeform: Shape 618">
              <a:extLst>
                <a:ext uri="{FF2B5EF4-FFF2-40B4-BE49-F238E27FC236}">
                  <a16:creationId xmlns:a16="http://schemas.microsoft.com/office/drawing/2014/main" id="{4CD221E1-7B8A-47F3-BC69-B32023B8AC1F}"/>
                </a:ext>
              </a:extLst>
            </p:cNvPr>
            <p:cNvSpPr/>
            <p:nvPr/>
          </p:nvSpPr>
          <p:spPr>
            <a:xfrm>
              <a:off x="675202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6" name="Freeform: Shape 619">
              <a:extLst>
                <a:ext uri="{FF2B5EF4-FFF2-40B4-BE49-F238E27FC236}">
                  <a16:creationId xmlns:a16="http://schemas.microsoft.com/office/drawing/2014/main" id="{682B9D4A-B69D-46C5-84E1-0D4EB1E0BD70}"/>
                </a:ext>
              </a:extLst>
            </p:cNvPr>
            <p:cNvSpPr/>
            <p:nvPr/>
          </p:nvSpPr>
          <p:spPr>
            <a:xfrm>
              <a:off x="677107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7" name="Freeform: Shape 620">
              <a:extLst>
                <a:ext uri="{FF2B5EF4-FFF2-40B4-BE49-F238E27FC236}">
                  <a16:creationId xmlns:a16="http://schemas.microsoft.com/office/drawing/2014/main" id="{5651841F-A623-47BC-B07B-987CBFC5B11D}"/>
                </a:ext>
              </a:extLst>
            </p:cNvPr>
            <p:cNvSpPr/>
            <p:nvPr/>
          </p:nvSpPr>
          <p:spPr>
            <a:xfrm>
              <a:off x="679012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8" name="Freeform: Shape 621">
              <a:extLst>
                <a:ext uri="{FF2B5EF4-FFF2-40B4-BE49-F238E27FC236}">
                  <a16:creationId xmlns:a16="http://schemas.microsoft.com/office/drawing/2014/main" id="{04F39A80-A82E-4062-B6EC-516793B09AB3}"/>
                </a:ext>
              </a:extLst>
            </p:cNvPr>
            <p:cNvSpPr/>
            <p:nvPr/>
          </p:nvSpPr>
          <p:spPr>
            <a:xfrm>
              <a:off x="680917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79" name="Freeform: Shape 622">
              <a:extLst>
                <a:ext uri="{FF2B5EF4-FFF2-40B4-BE49-F238E27FC236}">
                  <a16:creationId xmlns:a16="http://schemas.microsoft.com/office/drawing/2014/main" id="{3D228620-CA58-4729-B987-8CA5816BC2F5}"/>
                </a:ext>
              </a:extLst>
            </p:cNvPr>
            <p:cNvSpPr/>
            <p:nvPr/>
          </p:nvSpPr>
          <p:spPr>
            <a:xfrm>
              <a:off x="686632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0" name="Freeform: Shape 623">
              <a:extLst>
                <a:ext uri="{FF2B5EF4-FFF2-40B4-BE49-F238E27FC236}">
                  <a16:creationId xmlns:a16="http://schemas.microsoft.com/office/drawing/2014/main" id="{9C6257B4-6A3E-467F-A815-AC6D77072B7A}"/>
                </a:ext>
              </a:extLst>
            </p:cNvPr>
            <p:cNvSpPr/>
            <p:nvPr/>
          </p:nvSpPr>
          <p:spPr>
            <a:xfrm>
              <a:off x="688537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1" name="Freeform: Shape 624">
              <a:extLst>
                <a:ext uri="{FF2B5EF4-FFF2-40B4-BE49-F238E27FC236}">
                  <a16:creationId xmlns:a16="http://schemas.microsoft.com/office/drawing/2014/main" id="{0FE35480-F27A-49B5-902E-040FC64C8E55}"/>
                </a:ext>
              </a:extLst>
            </p:cNvPr>
            <p:cNvSpPr/>
            <p:nvPr/>
          </p:nvSpPr>
          <p:spPr>
            <a:xfrm>
              <a:off x="694252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2" name="Freeform: Shape 625">
              <a:extLst>
                <a:ext uri="{FF2B5EF4-FFF2-40B4-BE49-F238E27FC236}">
                  <a16:creationId xmlns:a16="http://schemas.microsoft.com/office/drawing/2014/main" id="{6C59BA7E-6CAB-4F75-9324-BF9AFE975CE0}"/>
                </a:ext>
              </a:extLst>
            </p:cNvPr>
            <p:cNvSpPr/>
            <p:nvPr/>
          </p:nvSpPr>
          <p:spPr>
            <a:xfrm>
              <a:off x="696157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3" name="Freeform: Shape 626">
              <a:extLst>
                <a:ext uri="{FF2B5EF4-FFF2-40B4-BE49-F238E27FC236}">
                  <a16:creationId xmlns:a16="http://schemas.microsoft.com/office/drawing/2014/main" id="{3AE27970-958A-4AB1-AD7F-10B8C71C29BA}"/>
                </a:ext>
              </a:extLst>
            </p:cNvPr>
            <p:cNvSpPr/>
            <p:nvPr/>
          </p:nvSpPr>
          <p:spPr>
            <a:xfrm>
              <a:off x="698062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4" name="Freeform: Shape 627">
              <a:extLst>
                <a:ext uri="{FF2B5EF4-FFF2-40B4-BE49-F238E27FC236}">
                  <a16:creationId xmlns:a16="http://schemas.microsoft.com/office/drawing/2014/main" id="{6D7A37BA-FEEF-41F1-B576-F372EE484C56}"/>
                </a:ext>
              </a:extLst>
            </p:cNvPr>
            <p:cNvSpPr/>
            <p:nvPr/>
          </p:nvSpPr>
          <p:spPr>
            <a:xfrm>
              <a:off x="699967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5" name="Freeform: Shape 628">
              <a:extLst>
                <a:ext uri="{FF2B5EF4-FFF2-40B4-BE49-F238E27FC236}">
                  <a16:creationId xmlns:a16="http://schemas.microsoft.com/office/drawing/2014/main" id="{A4A82305-4F31-4593-A1A1-A719CAB0A368}"/>
                </a:ext>
              </a:extLst>
            </p:cNvPr>
            <p:cNvSpPr/>
            <p:nvPr/>
          </p:nvSpPr>
          <p:spPr>
            <a:xfrm>
              <a:off x="707587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6" name="Freeform: Shape 629">
              <a:extLst>
                <a:ext uri="{FF2B5EF4-FFF2-40B4-BE49-F238E27FC236}">
                  <a16:creationId xmlns:a16="http://schemas.microsoft.com/office/drawing/2014/main" id="{6B779FDA-7213-49F9-B1AD-9553A1EBC91A}"/>
                </a:ext>
              </a:extLst>
            </p:cNvPr>
            <p:cNvSpPr/>
            <p:nvPr/>
          </p:nvSpPr>
          <p:spPr>
            <a:xfrm>
              <a:off x="711397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7" name="Freeform: Shape 630">
              <a:extLst>
                <a:ext uri="{FF2B5EF4-FFF2-40B4-BE49-F238E27FC236}">
                  <a16:creationId xmlns:a16="http://schemas.microsoft.com/office/drawing/2014/main" id="{AD56657C-78EE-4CEC-91C3-76513ED50360}"/>
                </a:ext>
              </a:extLst>
            </p:cNvPr>
            <p:cNvSpPr/>
            <p:nvPr/>
          </p:nvSpPr>
          <p:spPr>
            <a:xfrm>
              <a:off x="717112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8" name="Freeform: Shape 631">
              <a:extLst>
                <a:ext uri="{FF2B5EF4-FFF2-40B4-BE49-F238E27FC236}">
                  <a16:creationId xmlns:a16="http://schemas.microsoft.com/office/drawing/2014/main" id="{A27D9E39-5A1A-4B69-9262-8342D45BDCF7}"/>
                </a:ext>
              </a:extLst>
            </p:cNvPr>
            <p:cNvSpPr/>
            <p:nvPr/>
          </p:nvSpPr>
          <p:spPr>
            <a:xfrm>
              <a:off x="720922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89" name="Freeform: Shape 632">
              <a:extLst>
                <a:ext uri="{FF2B5EF4-FFF2-40B4-BE49-F238E27FC236}">
                  <a16:creationId xmlns:a16="http://schemas.microsoft.com/office/drawing/2014/main" id="{EB783463-5ADF-4438-A153-AF6BCB2B406F}"/>
                </a:ext>
              </a:extLst>
            </p:cNvPr>
            <p:cNvSpPr/>
            <p:nvPr/>
          </p:nvSpPr>
          <p:spPr>
            <a:xfrm>
              <a:off x="7266374" y="345861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90" name="Group 289">
            <a:extLst>
              <a:ext uri="{FF2B5EF4-FFF2-40B4-BE49-F238E27FC236}">
                <a16:creationId xmlns:a16="http://schemas.microsoft.com/office/drawing/2014/main" id="{0D6E9855-C323-446D-AD7A-791AB1ADE643}"/>
              </a:ext>
            </a:extLst>
          </p:cNvPr>
          <p:cNvGrpSpPr/>
          <p:nvPr/>
        </p:nvGrpSpPr>
        <p:grpSpPr>
          <a:xfrm>
            <a:off x="8175132" y="1881397"/>
            <a:ext cx="2088395" cy="582350"/>
            <a:chOff x="5029200" y="3024187"/>
            <a:chExt cx="2134914" cy="810447"/>
          </a:xfrm>
        </p:grpSpPr>
        <p:sp>
          <p:nvSpPr>
            <p:cNvPr id="291" name="Freeform: Shape 637">
              <a:extLst>
                <a:ext uri="{FF2B5EF4-FFF2-40B4-BE49-F238E27FC236}">
                  <a16:creationId xmlns:a16="http://schemas.microsoft.com/office/drawing/2014/main" id="{41BFDDDD-62F3-4DD3-B92A-E296193119FD}"/>
                </a:ext>
              </a:extLst>
            </p:cNvPr>
            <p:cNvSpPr/>
            <p:nvPr/>
          </p:nvSpPr>
          <p:spPr>
            <a:xfrm>
              <a:off x="5029200" y="3024187"/>
              <a:ext cx="2134914" cy="773906"/>
            </a:xfrm>
            <a:custGeom>
              <a:avLst/>
              <a:gdLst>
                <a:gd name="connsiteX0" fmla="*/ 2134915 w 2134914"/>
                <a:gd name="connsiteY0" fmla="*/ 773906 h 773906"/>
                <a:gd name="connsiteX1" fmla="*/ 1812627 w 2134914"/>
                <a:gd name="connsiteY1" fmla="*/ 773906 h 773906"/>
                <a:gd name="connsiteX2" fmla="*/ 1812627 w 2134914"/>
                <a:gd name="connsiteY2" fmla="*/ 582996 h 773906"/>
                <a:gd name="connsiteX3" fmla="*/ 1319956 w 2134914"/>
                <a:gd name="connsiteY3" fmla="*/ 582996 h 773906"/>
                <a:gd name="connsiteX4" fmla="*/ 1319956 w 2134914"/>
                <a:gd name="connsiteY4" fmla="*/ 426983 h 773906"/>
                <a:gd name="connsiteX5" fmla="*/ 866283 w 2134914"/>
                <a:gd name="connsiteY5" fmla="*/ 426983 h 773906"/>
                <a:gd name="connsiteX6" fmla="*/ 866283 w 2134914"/>
                <a:gd name="connsiteY6" fmla="*/ 281234 h 773906"/>
                <a:gd name="connsiteX7" fmla="*/ 667161 w 2134914"/>
                <a:gd name="connsiteY7" fmla="*/ 281234 h 773906"/>
                <a:gd name="connsiteX8" fmla="*/ 667161 w 2134914"/>
                <a:gd name="connsiteY8" fmla="*/ 143696 h 773906"/>
                <a:gd name="connsiteX9" fmla="*/ 385926 w 2134914"/>
                <a:gd name="connsiteY9" fmla="*/ 143696 h 773906"/>
                <a:gd name="connsiteX10" fmla="*/ 385926 w 2134914"/>
                <a:gd name="connsiteY10" fmla="*/ 0 h 773906"/>
                <a:gd name="connsiteX11" fmla="*/ 0 w 2134914"/>
                <a:gd name="connsiteY11" fmla="*/ 0 h 77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34914" h="773906">
                  <a:moveTo>
                    <a:pt x="2134915" y="773906"/>
                  </a:moveTo>
                  <a:lnTo>
                    <a:pt x="1812627" y="773906"/>
                  </a:lnTo>
                  <a:lnTo>
                    <a:pt x="1812627" y="582996"/>
                  </a:lnTo>
                  <a:lnTo>
                    <a:pt x="1319956" y="582996"/>
                  </a:lnTo>
                  <a:lnTo>
                    <a:pt x="1319956" y="426983"/>
                  </a:lnTo>
                  <a:lnTo>
                    <a:pt x="866283" y="426983"/>
                  </a:lnTo>
                  <a:lnTo>
                    <a:pt x="866283" y="281234"/>
                  </a:lnTo>
                  <a:lnTo>
                    <a:pt x="667161" y="281234"/>
                  </a:lnTo>
                  <a:lnTo>
                    <a:pt x="667161" y="143696"/>
                  </a:lnTo>
                  <a:lnTo>
                    <a:pt x="385926" y="143696"/>
                  </a:lnTo>
                  <a:lnTo>
                    <a:pt x="385926" y="0"/>
                  </a:lnTo>
                  <a:lnTo>
                    <a:pt x="0" y="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2" name="Freeform: Shape 638">
              <a:extLst>
                <a:ext uri="{FF2B5EF4-FFF2-40B4-BE49-F238E27FC236}">
                  <a16:creationId xmlns:a16="http://schemas.microsoft.com/office/drawing/2014/main" id="{4B68963A-3CB9-478D-850C-189DD0D2B5D8}"/>
                </a:ext>
              </a:extLst>
            </p:cNvPr>
            <p:cNvSpPr/>
            <p:nvPr/>
          </p:nvSpPr>
          <p:spPr>
            <a:xfrm>
              <a:off x="6764883" y="3572133"/>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3" name="Freeform: Shape 639">
              <a:extLst>
                <a:ext uri="{FF2B5EF4-FFF2-40B4-BE49-F238E27FC236}">
                  <a16:creationId xmlns:a16="http://schemas.microsoft.com/office/drawing/2014/main" id="{34AD43FA-EE44-40BE-B128-08579B12AE71}"/>
                </a:ext>
              </a:extLst>
            </p:cNvPr>
            <p:cNvSpPr/>
            <p:nvPr/>
          </p:nvSpPr>
          <p:spPr>
            <a:xfrm>
              <a:off x="6879183" y="37626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4" name="Freeform: Shape 640">
              <a:extLst>
                <a:ext uri="{FF2B5EF4-FFF2-40B4-BE49-F238E27FC236}">
                  <a16:creationId xmlns:a16="http://schemas.microsoft.com/office/drawing/2014/main" id="{2E0830E2-9A84-486C-8DCD-0108614949D3}"/>
                </a:ext>
              </a:extLst>
            </p:cNvPr>
            <p:cNvSpPr/>
            <p:nvPr/>
          </p:nvSpPr>
          <p:spPr>
            <a:xfrm>
              <a:off x="6917283" y="37626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5" name="Freeform: Shape 641">
              <a:extLst>
                <a:ext uri="{FF2B5EF4-FFF2-40B4-BE49-F238E27FC236}">
                  <a16:creationId xmlns:a16="http://schemas.microsoft.com/office/drawing/2014/main" id="{7E314522-299B-4B5E-9950-48D3FE960FD6}"/>
                </a:ext>
              </a:extLst>
            </p:cNvPr>
            <p:cNvSpPr/>
            <p:nvPr/>
          </p:nvSpPr>
          <p:spPr>
            <a:xfrm>
              <a:off x="6993483" y="37626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6" name="Freeform: Shape 642">
              <a:extLst>
                <a:ext uri="{FF2B5EF4-FFF2-40B4-BE49-F238E27FC236}">
                  <a16:creationId xmlns:a16="http://schemas.microsoft.com/office/drawing/2014/main" id="{FB01129A-DAE4-4C09-894D-A34A88859511}"/>
                </a:ext>
              </a:extLst>
            </p:cNvPr>
            <p:cNvSpPr/>
            <p:nvPr/>
          </p:nvSpPr>
          <p:spPr>
            <a:xfrm>
              <a:off x="7050633" y="37626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297" name="Freeform: Shape 643">
              <a:extLst>
                <a:ext uri="{FF2B5EF4-FFF2-40B4-BE49-F238E27FC236}">
                  <a16:creationId xmlns:a16="http://schemas.microsoft.com/office/drawing/2014/main" id="{16DDB55A-77E2-4C05-88D8-BF95812E4A8F}"/>
                </a:ext>
              </a:extLst>
            </p:cNvPr>
            <p:cNvSpPr/>
            <p:nvPr/>
          </p:nvSpPr>
          <p:spPr>
            <a:xfrm>
              <a:off x="7145883" y="3762635"/>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298" name="Group 297">
            <a:extLst>
              <a:ext uri="{FF2B5EF4-FFF2-40B4-BE49-F238E27FC236}">
                <a16:creationId xmlns:a16="http://schemas.microsoft.com/office/drawing/2014/main" id="{0427012D-C97C-49A3-96BD-C868E0A8BEA9}"/>
              </a:ext>
            </a:extLst>
          </p:cNvPr>
          <p:cNvGrpSpPr/>
          <p:nvPr/>
        </p:nvGrpSpPr>
        <p:grpSpPr>
          <a:xfrm>
            <a:off x="8204130" y="4243523"/>
            <a:ext cx="2293196" cy="256908"/>
            <a:chOff x="4924425" y="3262312"/>
            <a:chExt cx="2341559" cy="339800"/>
          </a:xfrm>
        </p:grpSpPr>
        <p:sp>
          <p:nvSpPr>
            <p:cNvPr id="299" name="Freeform: Shape 648">
              <a:extLst>
                <a:ext uri="{FF2B5EF4-FFF2-40B4-BE49-F238E27FC236}">
                  <a16:creationId xmlns:a16="http://schemas.microsoft.com/office/drawing/2014/main" id="{059F217A-7534-401D-AFF0-83980F679716}"/>
                </a:ext>
              </a:extLst>
            </p:cNvPr>
            <p:cNvSpPr/>
            <p:nvPr/>
          </p:nvSpPr>
          <p:spPr>
            <a:xfrm>
              <a:off x="4924425" y="3262312"/>
              <a:ext cx="2341559" cy="304271"/>
            </a:xfrm>
            <a:custGeom>
              <a:avLst/>
              <a:gdLst>
                <a:gd name="connsiteX0" fmla="*/ 0 w 2341559"/>
                <a:gd name="connsiteY0" fmla="*/ 0 h 304271"/>
                <a:gd name="connsiteX1" fmla="*/ 617361 w 2341559"/>
                <a:gd name="connsiteY1" fmla="*/ 0 h 304271"/>
                <a:gd name="connsiteX2" fmla="*/ 617361 w 2341559"/>
                <a:gd name="connsiteY2" fmla="*/ 70556 h 304271"/>
                <a:gd name="connsiteX3" fmla="*/ 833438 w 2341559"/>
                <a:gd name="connsiteY3" fmla="*/ 70556 h 304271"/>
                <a:gd name="connsiteX4" fmla="*/ 833438 w 2341559"/>
                <a:gd name="connsiteY4" fmla="*/ 105833 h 304271"/>
                <a:gd name="connsiteX5" fmla="*/ 1111253 w 2341559"/>
                <a:gd name="connsiteY5" fmla="*/ 105833 h 304271"/>
                <a:gd name="connsiteX6" fmla="*/ 1111253 w 2341559"/>
                <a:gd name="connsiteY6" fmla="*/ 167570 h 304271"/>
                <a:gd name="connsiteX7" fmla="*/ 1759477 w 2341559"/>
                <a:gd name="connsiteY7" fmla="*/ 167570 h 304271"/>
                <a:gd name="connsiteX8" fmla="*/ 1759477 w 2341559"/>
                <a:gd name="connsiteY8" fmla="*/ 224896 h 304271"/>
                <a:gd name="connsiteX9" fmla="*/ 1812398 w 2341559"/>
                <a:gd name="connsiteY9" fmla="*/ 224896 h 304271"/>
                <a:gd name="connsiteX10" fmla="*/ 1812398 w 2341559"/>
                <a:gd name="connsiteY10" fmla="*/ 304271 h 304271"/>
                <a:gd name="connsiteX11" fmla="*/ 2341559 w 2341559"/>
                <a:gd name="connsiteY11" fmla="*/ 304271 h 30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1559" h="304271">
                  <a:moveTo>
                    <a:pt x="0" y="0"/>
                  </a:moveTo>
                  <a:lnTo>
                    <a:pt x="617361" y="0"/>
                  </a:lnTo>
                  <a:lnTo>
                    <a:pt x="617361" y="70556"/>
                  </a:lnTo>
                  <a:lnTo>
                    <a:pt x="833438" y="70556"/>
                  </a:lnTo>
                  <a:lnTo>
                    <a:pt x="833438" y="105833"/>
                  </a:lnTo>
                  <a:lnTo>
                    <a:pt x="1111253" y="105833"/>
                  </a:lnTo>
                  <a:lnTo>
                    <a:pt x="1111253" y="167570"/>
                  </a:lnTo>
                  <a:lnTo>
                    <a:pt x="1759477" y="167570"/>
                  </a:lnTo>
                  <a:lnTo>
                    <a:pt x="1759477" y="224896"/>
                  </a:lnTo>
                  <a:lnTo>
                    <a:pt x="1812398" y="224896"/>
                  </a:lnTo>
                  <a:lnTo>
                    <a:pt x="1812398" y="304271"/>
                  </a:lnTo>
                  <a:lnTo>
                    <a:pt x="2341559" y="304271"/>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0" name="Freeform: Shape 649">
              <a:extLst>
                <a:ext uri="{FF2B5EF4-FFF2-40B4-BE49-F238E27FC236}">
                  <a16:creationId xmlns:a16="http://schemas.microsoft.com/office/drawing/2014/main" id="{D6678FEC-765D-426D-8E68-C9475CDCFDDF}"/>
                </a:ext>
              </a:extLst>
            </p:cNvPr>
            <p:cNvSpPr/>
            <p:nvPr/>
          </p:nvSpPr>
          <p:spPr>
            <a:xfrm>
              <a:off x="6548780" y="339676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1" name="Freeform: Shape 650">
              <a:extLst>
                <a:ext uri="{FF2B5EF4-FFF2-40B4-BE49-F238E27FC236}">
                  <a16:creationId xmlns:a16="http://schemas.microsoft.com/office/drawing/2014/main" id="{44A81C63-4FA4-425A-93A0-A7EFA99EF6C7}"/>
                </a:ext>
              </a:extLst>
            </p:cNvPr>
            <p:cNvSpPr/>
            <p:nvPr/>
          </p:nvSpPr>
          <p:spPr>
            <a:xfrm>
              <a:off x="6605930" y="339676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2" name="Freeform: Shape 651">
              <a:extLst>
                <a:ext uri="{FF2B5EF4-FFF2-40B4-BE49-F238E27FC236}">
                  <a16:creationId xmlns:a16="http://schemas.microsoft.com/office/drawing/2014/main" id="{559143D0-0FFD-4E6C-B6AA-B8D9C159286E}"/>
                </a:ext>
              </a:extLst>
            </p:cNvPr>
            <p:cNvSpPr/>
            <p:nvPr/>
          </p:nvSpPr>
          <p:spPr>
            <a:xfrm>
              <a:off x="6624980" y="339676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3" name="Freeform: Shape 652">
              <a:extLst>
                <a:ext uri="{FF2B5EF4-FFF2-40B4-BE49-F238E27FC236}">
                  <a16:creationId xmlns:a16="http://schemas.microsoft.com/office/drawing/2014/main" id="{DC5D432B-9BC0-4902-8E95-F03BC49E1647}"/>
                </a:ext>
              </a:extLst>
            </p:cNvPr>
            <p:cNvSpPr/>
            <p:nvPr/>
          </p:nvSpPr>
          <p:spPr>
            <a:xfrm>
              <a:off x="6663080" y="339676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4" name="Freeform: Shape 653">
              <a:extLst>
                <a:ext uri="{FF2B5EF4-FFF2-40B4-BE49-F238E27FC236}">
                  <a16:creationId xmlns:a16="http://schemas.microsoft.com/office/drawing/2014/main" id="{2E041C26-80E0-473D-9AA0-A3F55D4993D5}"/>
                </a:ext>
              </a:extLst>
            </p:cNvPr>
            <p:cNvSpPr/>
            <p:nvPr/>
          </p:nvSpPr>
          <p:spPr>
            <a:xfrm>
              <a:off x="675833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5" name="Freeform: Shape 654">
              <a:extLst>
                <a:ext uri="{FF2B5EF4-FFF2-40B4-BE49-F238E27FC236}">
                  <a16:creationId xmlns:a16="http://schemas.microsoft.com/office/drawing/2014/main" id="{B0505C8A-8100-46C7-B578-081347839CFD}"/>
                </a:ext>
              </a:extLst>
            </p:cNvPr>
            <p:cNvSpPr/>
            <p:nvPr/>
          </p:nvSpPr>
          <p:spPr>
            <a:xfrm>
              <a:off x="677738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6" name="Freeform: Shape 655">
              <a:extLst>
                <a:ext uri="{FF2B5EF4-FFF2-40B4-BE49-F238E27FC236}">
                  <a16:creationId xmlns:a16="http://schemas.microsoft.com/office/drawing/2014/main" id="{B6E439DC-A217-4036-883F-471623A2E369}"/>
                </a:ext>
              </a:extLst>
            </p:cNvPr>
            <p:cNvSpPr/>
            <p:nvPr/>
          </p:nvSpPr>
          <p:spPr>
            <a:xfrm>
              <a:off x="679643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7" name="Freeform: Shape 656">
              <a:extLst>
                <a:ext uri="{FF2B5EF4-FFF2-40B4-BE49-F238E27FC236}">
                  <a16:creationId xmlns:a16="http://schemas.microsoft.com/office/drawing/2014/main" id="{6446FE03-15F8-4B16-985B-7299ED48EDCF}"/>
                </a:ext>
              </a:extLst>
            </p:cNvPr>
            <p:cNvSpPr/>
            <p:nvPr/>
          </p:nvSpPr>
          <p:spPr>
            <a:xfrm>
              <a:off x="683453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8" name="Freeform: Shape 657">
              <a:extLst>
                <a:ext uri="{FF2B5EF4-FFF2-40B4-BE49-F238E27FC236}">
                  <a16:creationId xmlns:a16="http://schemas.microsoft.com/office/drawing/2014/main" id="{5ADABB04-0DDF-44F8-8F8E-674D24FA6DF8}"/>
                </a:ext>
              </a:extLst>
            </p:cNvPr>
            <p:cNvSpPr/>
            <p:nvPr/>
          </p:nvSpPr>
          <p:spPr>
            <a:xfrm>
              <a:off x="685358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09" name="Freeform: Shape 658">
              <a:extLst>
                <a:ext uri="{FF2B5EF4-FFF2-40B4-BE49-F238E27FC236}">
                  <a16:creationId xmlns:a16="http://schemas.microsoft.com/office/drawing/2014/main" id="{F8FA9C62-F362-4BB7-88F5-F1A0952A409A}"/>
                </a:ext>
              </a:extLst>
            </p:cNvPr>
            <p:cNvSpPr/>
            <p:nvPr/>
          </p:nvSpPr>
          <p:spPr>
            <a:xfrm>
              <a:off x="687263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0" name="Freeform: Shape 659">
              <a:extLst>
                <a:ext uri="{FF2B5EF4-FFF2-40B4-BE49-F238E27FC236}">
                  <a16:creationId xmlns:a16="http://schemas.microsoft.com/office/drawing/2014/main" id="{19745460-78B8-4017-84B5-275088B05637}"/>
                </a:ext>
              </a:extLst>
            </p:cNvPr>
            <p:cNvSpPr/>
            <p:nvPr/>
          </p:nvSpPr>
          <p:spPr>
            <a:xfrm>
              <a:off x="694883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1" name="Freeform: Shape 660">
              <a:extLst>
                <a:ext uri="{FF2B5EF4-FFF2-40B4-BE49-F238E27FC236}">
                  <a16:creationId xmlns:a16="http://schemas.microsoft.com/office/drawing/2014/main" id="{F23DE023-EA03-4A08-A7F2-763DA90E165D}"/>
                </a:ext>
              </a:extLst>
            </p:cNvPr>
            <p:cNvSpPr/>
            <p:nvPr/>
          </p:nvSpPr>
          <p:spPr>
            <a:xfrm>
              <a:off x="698693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2" name="Freeform: Shape 661">
              <a:extLst>
                <a:ext uri="{FF2B5EF4-FFF2-40B4-BE49-F238E27FC236}">
                  <a16:creationId xmlns:a16="http://schemas.microsoft.com/office/drawing/2014/main" id="{613FD25E-19B9-4CD3-9E6C-79C94D2D2B22}"/>
                </a:ext>
              </a:extLst>
            </p:cNvPr>
            <p:cNvSpPr/>
            <p:nvPr/>
          </p:nvSpPr>
          <p:spPr>
            <a:xfrm>
              <a:off x="700598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3" name="Freeform: Shape 662">
              <a:extLst>
                <a:ext uri="{FF2B5EF4-FFF2-40B4-BE49-F238E27FC236}">
                  <a16:creationId xmlns:a16="http://schemas.microsoft.com/office/drawing/2014/main" id="{28EA10B2-1FC3-4CA5-BC29-66873E5C003E}"/>
                </a:ext>
              </a:extLst>
            </p:cNvPr>
            <p:cNvSpPr/>
            <p:nvPr/>
          </p:nvSpPr>
          <p:spPr>
            <a:xfrm>
              <a:off x="708218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4" name="Freeform: Shape 663">
              <a:extLst>
                <a:ext uri="{FF2B5EF4-FFF2-40B4-BE49-F238E27FC236}">
                  <a16:creationId xmlns:a16="http://schemas.microsoft.com/office/drawing/2014/main" id="{1644F3C3-779E-4D68-B7F8-6302D21039FA}"/>
                </a:ext>
              </a:extLst>
            </p:cNvPr>
            <p:cNvSpPr/>
            <p:nvPr/>
          </p:nvSpPr>
          <p:spPr>
            <a:xfrm>
              <a:off x="713933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5" name="Freeform: Shape 664">
              <a:extLst>
                <a:ext uri="{FF2B5EF4-FFF2-40B4-BE49-F238E27FC236}">
                  <a16:creationId xmlns:a16="http://schemas.microsoft.com/office/drawing/2014/main" id="{ABDA5D0E-48C0-4C07-9F91-C5113ACC6142}"/>
                </a:ext>
              </a:extLst>
            </p:cNvPr>
            <p:cNvSpPr/>
            <p:nvPr/>
          </p:nvSpPr>
          <p:spPr>
            <a:xfrm>
              <a:off x="7215530" y="3530112"/>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316" name="Group 315">
            <a:extLst>
              <a:ext uri="{FF2B5EF4-FFF2-40B4-BE49-F238E27FC236}">
                <a16:creationId xmlns:a16="http://schemas.microsoft.com/office/drawing/2014/main" id="{5F0BCBEE-96F2-40AE-BE85-326AC7679F98}"/>
              </a:ext>
            </a:extLst>
          </p:cNvPr>
          <p:cNvGrpSpPr/>
          <p:nvPr/>
        </p:nvGrpSpPr>
        <p:grpSpPr>
          <a:xfrm>
            <a:off x="8204130" y="4243524"/>
            <a:ext cx="2239146" cy="293178"/>
            <a:chOff x="4924425" y="3233737"/>
            <a:chExt cx="2340378" cy="405601"/>
          </a:xfrm>
        </p:grpSpPr>
        <p:sp>
          <p:nvSpPr>
            <p:cNvPr id="317" name="Freeform: Shape 669">
              <a:extLst>
                <a:ext uri="{FF2B5EF4-FFF2-40B4-BE49-F238E27FC236}">
                  <a16:creationId xmlns:a16="http://schemas.microsoft.com/office/drawing/2014/main" id="{E7BED37C-D2C4-4571-8D70-3D1EE3867E80}"/>
                </a:ext>
              </a:extLst>
            </p:cNvPr>
            <p:cNvSpPr/>
            <p:nvPr/>
          </p:nvSpPr>
          <p:spPr>
            <a:xfrm>
              <a:off x="4924425" y="3233737"/>
              <a:ext cx="2340378" cy="370324"/>
            </a:xfrm>
            <a:custGeom>
              <a:avLst/>
              <a:gdLst>
                <a:gd name="connsiteX0" fmla="*/ 2340378 w 2340378"/>
                <a:gd name="connsiteY0" fmla="*/ 370324 h 370324"/>
                <a:gd name="connsiteX1" fmla="*/ 1297800 w 2340378"/>
                <a:gd name="connsiteY1" fmla="*/ 370324 h 370324"/>
                <a:gd name="connsiteX2" fmla="*/ 1297800 w 2340378"/>
                <a:gd name="connsiteY2" fmla="*/ 183493 h 370324"/>
                <a:gd name="connsiteX3" fmla="*/ 373660 w 2340378"/>
                <a:gd name="connsiteY3" fmla="*/ 183493 h 370324"/>
                <a:gd name="connsiteX4" fmla="*/ 373660 w 2340378"/>
                <a:gd name="connsiteY4" fmla="*/ 0 h 370324"/>
                <a:gd name="connsiteX5" fmla="*/ 0 w 2340378"/>
                <a:gd name="connsiteY5" fmla="*/ 0 h 370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0378" h="370324">
                  <a:moveTo>
                    <a:pt x="2340378" y="370324"/>
                  </a:moveTo>
                  <a:lnTo>
                    <a:pt x="1297800" y="370324"/>
                  </a:lnTo>
                  <a:lnTo>
                    <a:pt x="1297800" y="183493"/>
                  </a:lnTo>
                  <a:lnTo>
                    <a:pt x="373660" y="183493"/>
                  </a:lnTo>
                  <a:lnTo>
                    <a:pt x="373660" y="0"/>
                  </a:lnTo>
                  <a:lnTo>
                    <a:pt x="0" y="0"/>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8" name="Freeform: Shape 670">
              <a:extLst>
                <a:ext uri="{FF2B5EF4-FFF2-40B4-BE49-F238E27FC236}">
                  <a16:creationId xmlns:a16="http://schemas.microsoft.com/office/drawing/2014/main" id="{49E9E402-A267-45A6-8605-57E7C760D7D7}"/>
                </a:ext>
              </a:extLst>
            </p:cNvPr>
            <p:cNvSpPr/>
            <p:nvPr/>
          </p:nvSpPr>
          <p:spPr>
            <a:xfrm>
              <a:off x="6664613" y="35673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19" name="Freeform: Shape 671">
              <a:extLst>
                <a:ext uri="{FF2B5EF4-FFF2-40B4-BE49-F238E27FC236}">
                  <a16:creationId xmlns:a16="http://schemas.microsoft.com/office/drawing/2014/main" id="{AEAB7BB1-EF88-4B0B-92AF-3C68286A9FE3}"/>
                </a:ext>
              </a:extLst>
            </p:cNvPr>
            <p:cNvSpPr/>
            <p:nvPr/>
          </p:nvSpPr>
          <p:spPr>
            <a:xfrm>
              <a:off x="6759863" y="35673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0" name="Freeform: Shape 672">
              <a:extLst>
                <a:ext uri="{FF2B5EF4-FFF2-40B4-BE49-F238E27FC236}">
                  <a16:creationId xmlns:a16="http://schemas.microsoft.com/office/drawing/2014/main" id="{539982DD-6992-410D-A0B1-5B9B98EC3B27}"/>
                </a:ext>
              </a:extLst>
            </p:cNvPr>
            <p:cNvSpPr/>
            <p:nvPr/>
          </p:nvSpPr>
          <p:spPr>
            <a:xfrm>
              <a:off x="6950363" y="35673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1" name="Freeform: Shape 673">
              <a:extLst>
                <a:ext uri="{FF2B5EF4-FFF2-40B4-BE49-F238E27FC236}">
                  <a16:creationId xmlns:a16="http://schemas.microsoft.com/office/drawing/2014/main" id="{9172D3CE-5725-40E9-9103-BF36D0CD42E2}"/>
                </a:ext>
              </a:extLst>
            </p:cNvPr>
            <p:cNvSpPr/>
            <p:nvPr/>
          </p:nvSpPr>
          <p:spPr>
            <a:xfrm>
              <a:off x="7064663" y="35673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sp>
          <p:nvSpPr>
            <p:cNvPr id="322" name="Freeform: Shape 674">
              <a:extLst>
                <a:ext uri="{FF2B5EF4-FFF2-40B4-BE49-F238E27FC236}">
                  <a16:creationId xmlns:a16="http://schemas.microsoft.com/office/drawing/2014/main" id="{C2941122-E9A4-45BF-91AA-9F10D5EF991F}"/>
                </a:ext>
              </a:extLst>
            </p:cNvPr>
            <p:cNvSpPr/>
            <p:nvPr/>
          </p:nvSpPr>
          <p:spPr>
            <a:xfrm>
              <a:off x="7236113" y="356733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ln w="19050">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GB"/>
            </a:p>
          </p:txBody>
        </p:sp>
      </p:grpSp>
      <p:grpSp>
        <p:nvGrpSpPr>
          <p:cNvPr id="323" name="Group 322">
            <a:extLst>
              <a:ext uri="{FF2B5EF4-FFF2-40B4-BE49-F238E27FC236}">
                <a16:creationId xmlns:a16="http://schemas.microsoft.com/office/drawing/2014/main" id="{B7F32B14-A9C2-4A0A-ACDE-FB18DCF3570F}"/>
              </a:ext>
            </a:extLst>
          </p:cNvPr>
          <p:cNvGrpSpPr/>
          <p:nvPr/>
        </p:nvGrpSpPr>
        <p:grpSpPr>
          <a:xfrm>
            <a:off x="5735496" y="4199173"/>
            <a:ext cx="1393329" cy="668773"/>
            <a:chOff x="5362042" y="2154586"/>
            <a:chExt cx="1168164" cy="668773"/>
          </a:xfrm>
        </p:grpSpPr>
        <p:sp>
          <p:nvSpPr>
            <p:cNvPr id="324" name="TextBox 323">
              <a:extLst>
                <a:ext uri="{FF2B5EF4-FFF2-40B4-BE49-F238E27FC236}">
                  <a16:creationId xmlns:a16="http://schemas.microsoft.com/office/drawing/2014/main" id="{68878184-B4D7-4811-8495-EAB8123021C9}"/>
                </a:ext>
              </a:extLst>
            </p:cNvPr>
            <p:cNvSpPr txBox="1"/>
            <p:nvPr/>
          </p:nvSpPr>
          <p:spPr>
            <a:xfrm>
              <a:off x="5362042" y="2154586"/>
              <a:ext cx="1168164" cy="276999"/>
            </a:xfrm>
            <a:prstGeom prst="rect">
              <a:avLst/>
            </a:prstGeom>
            <a:noFill/>
          </p:spPr>
          <p:txBody>
            <a:bodyPr wrap="none" rtlCol="0">
              <a:spAutoFit/>
            </a:bodyPr>
            <a:lstStyle/>
            <a:p>
              <a:r>
                <a:rPr lang="ja-JP" sz="1200">
                  <a:solidFill>
                    <a:schemeClr val="tx1"/>
                  </a:solidFill>
                </a:rPr>
                <a:t>臨床反応：</a:t>
              </a:r>
            </a:p>
          </p:txBody>
        </p:sp>
        <p:sp>
          <p:nvSpPr>
            <p:cNvPr id="325" name="TextBox 324">
              <a:extLst>
                <a:ext uri="{FF2B5EF4-FFF2-40B4-BE49-F238E27FC236}">
                  <a16:creationId xmlns:a16="http://schemas.microsoft.com/office/drawing/2014/main" id="{FCD58E10-4F26-4562-995D-625352ED99B7}"/>
                </a:ext>
              </a:extLst>
            </p:cNvPr>
            <p:cNvSpPr txBox="1"/>
            <p:nvPr/>
          </p:nvSpPr>
          <p:spPr>
            <a:xfrm>
              <a:off x="5781946" y="2361694"/>
              <a:ext cx="555322" cy="461665"/>
            </a:xfrm>
            <a:prstGeom prst="rect">
              <a:avLst/>
            </a:prstGeom>
            <a:noFill/>
          </p:spPr>
          <p:txBody>
            <a:bodyPr wrap="none" rtlCol="0">
              <a:spAutoFit/>
            </a:bodyPr>
            <a:lstStyle/>
            <a:p>
              <a:r>
                <a:rPr lang="ja-JP" sz="1200">
                  <a:solidFill>
                    <a:schemeClr val="tx1"/>
                  </a:solidFill>
                </a:rPr>
                <a:t>CR/PR</a:t>
              </a:r>
              <a:br>
                <a:rPr lang="ja-JP" sz="1200">
                  <a:solidFill>
                    <a:schemeClr val="tx1"/>
                  </a:solidFill>
                </a:rPr>
              </a:br>
              <a:r>
                <a:rPr lang="ja-JP" sz="1200">
                  <a:solidFill>
                    <a:schemeClr val="tx1"/>
                  </a:solidFill>
                </a:rPr>
                <a:t>SD</a:t>
              </a:r>
            </a:p>
          </p:txBody>
        </p:sp>
        <p:cxnSp>
          <p:nvCxnSpPr>
            <p:cNvPr id="326" name="Straight Connector 325">
              <a:extLst>
                <a:ext uri="{FF2B5EF4-FFF2-40B4-BE49-F238E27FC236}">
                  <a16:creationId xmlns:a16="http://schemas.microsoft.com/office/drawing/2014/main" id="{EDD6DDC2-D1B3-4DF7-9CC0-F6A94F0D4927}"/>
                </a:ext>
              </a:extLst>
            </p:cNvPr>
            <p:cNvCxnSpPr>
              <a:cxnSpLocks/>
            </p:cNvCxnSpPr>
            <p:nvPr/>
          </p:nvCxnSpPr>
          <p:spPr>
            <a:xfrm flipV="1">
              <a:off x="5614224" y="2500193"/>
              <a:ext cx="18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CA4834CE-0BCE-421A-8780-8708D16BF04E}"/>
                </a:ext>
              </a:extLst>
            </p:cNvPr>
            <p:cNvCxnSpPr>
              <a:cxnSpLocks/>
            </p:cNvCxnSpPr>
            <p:nvPr/>
          </p:nvCxnSpPr>
          <p:spPr>
            <a:xfrm flipV="1">
              <a:off x="5614227" y="2675715"/>
              <a:ext cx="180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grpSp>
        <p:nvGrpSpPr>
          <p:cNvPr id="328" name="Group 327">
            <a:extLst>
              <a:ext uri="{FF2B5EF4-FFF2-40B4-BE49-F238E27FC236}">
                <a16:creationId xmlns:a16="http://schemas.microsoft.com/office/drawing/2014/main" id="{972B927E-55AD-40C1-80A4-5F13DA0518AA}"/>
              </a:ext>
            </a:extLst>
          </p:cNvPr>
          <p:cNvGrpSpPr/>
          <p:nvPr/>
        </p:nvGrpSpPr>
        <p:grpSpPr>
          <a:xfrm>
            <a:off x="6038051" y="1717475"/>
            <a:ext cx="817854" cy="668773"/>
            <a:chOff x="5237159" y="2154586"/>
            <a:chExt cx="685685" cy="668773"/>
          </a:xfrm>
        </p:grpSpPr>
        <p:sp>
          <p:nvSpPr>
            <p:cNvPr id="329" name="TextBox 328">
              <a:extLst>
                <a:ext uri="{FF2B5EF4-FFF2-40B4-BE49-F238E27FC236}">
                  <a16:creationId xmlns:a16="http://schemas.microsoft.com/office/drawing/2014/main" id="{DC4DBF79-4211-482E-AF57-D04AE459D882}"/>
                </a:ext>
              </a:extLst>
            </p:cNvPr>
            <p:cNvSpPr txBox="1"/>
            <p:nvPr/>
          </p:nvSpPr>
          <p:spPr>
            <a:xfrm>
              <a:off x="5237159" y="2154586"/>
              <a:ext cx="685685" cy="276999"/>
            </a:xfrm>
            <a:prstGeom prst="rect">
              <a:avLst/>
            </a:prstGeom>
            <a:noFill/>
          </p:spPr>
          <p:txBody>
            <a:bodyPr wrap="none" rtlCol="0">
              <a:spAutoFit/>
            </a:bodyPr>
            <a:lstStyle/>
            <a:p>
              <a:r>
                <a:rPr lang="ja-JP" sz="1200">
                  <a:solidFill>
                    <a:schemeClr val="tx1"/>
                  </a:solidFill>
                </a:rPr>
                <a:t>MAF 1%：</a:t>
              </a:r>
            </a:p>
          </p:txBody>
        </p:sp>
        <p:sp>
          <p:nvSpPr>
            <p:cNvPr id="330" name="TextBox 329">
              <a:extLst>
                <a:ext uri="{FF2B5EF4-FFF2-40B4-BE49-F238E27FC236}">
                  <a16:creationId xmlns:a16="http://schemas.microsoft.com/office/drawing/2014/main" id="{89B30078-4D29-4F38-A598-898FB7148AB0}"/>
                </a:ext>
              </a:extLst>
            </p:cNvPr>
            <p:cNvSpPr txBox="1"/>
            <p:nvPr/>
          </p:nvSpPr>
          <p:spPr>
            <a:xfrm>
              <a:off x="5536529" y="2361694"/>
              <a:ext cx="301314" cy="461665"/>
            </a:xfrm>
            <a:prstGeom prst="rect">
              <a:avLst/>
            </a:prstGeom>
            <a:noFill/>
          </p:spPr>
          <p:txBody>
            <a:bodyPr wrap="none" rtlCol="0">
              <a:spAutoFit/>
            </a:bodyPr>
            <a:lstStyle/>
            <a:p>
              <a:r>
                <a:rPr lang="ja-JP" sz="1200">
                  <a:solidFill>
                    <a:schemeClr val="tx1"/>
                  </a:solidFill>
                </a:rPr>
                <a:t>&lt;1</a:t>
              </a:r>
              <a:br>
                <a:rPr lang="ja-JP" sz="1200">
                  <a:solidFill>
                    <a:schemeClr val="tx1"/>
                  </a:solidFill>
                </a:rPr>
              </a:br>
              <a:r>
                <a:rPr lang="ja-JP" sz="1200">
                  <a:solidFill>
                    <a:schemeClr val="tx1"/>
                  </a:solidFill>
                </a:rPr>
                <a:t> ≥1</a:t>
              </a:r>
            </a:p>
          </p:txBody>
        </p:sp>
        <p:cxnSp>
          <p:nvCxnSpPr>
            <p:cNvPr id="331" name="Straight Connector 330">
              <a:extLst>
                <a:ext uri="{FF2B5EF4-FFF2-40B4-BE49-F238E27FC236}">
                  <a16:creationId xmlns:a16="http://schemas.microsoft.com/office/drawing/2014/main" id="{BA3AD0EB-57D8-4CF4-B1CC-5B1AB8BD77FC}"/>
                </a:ext>
              </a:extLst>
            </p:cNvPr>
            <p:cNvCxnSpPr>
              <a:cxnSpLocks/>
            </p:cNvCxnSpPr>
            <p:nvPr/>
          </p:nvCxnSpPr>
          <p:spPr>
            <a:xfrm flipV="1">
              <a:off x="5344610" y="2500193"/>
              <a:ext cx="180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1488DA54-5C36-4278-8CD7-94A4F4C55568}"/>
                </a:ext>
              </a:extLst>
            </p:cNvPr>
            <p:cNvCxnSpPr>
              <a:cxnSpLocks/>
            </p:cNvCxnSpPr>
            <p:nvPr/>
          </p:nvCxnSpPr>
          <p:spPr>
            <a:xfrm flipV="1">
              <a:off x="5344609" y="2674021"/>
              <a:ext cx="180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936975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OA20.02：術前化学免疫療法で治療されたステージIIIAのNSCLC患者における長期生存予測のためのctDNAの治療前レベル – Romero A、他</a:t>
            </a:r>
          </a:p>
        </p:txBody>
      </p:sp>
      <p:sp>
        <p:nvSpPr>
          <p:cNvPr id="3" name="Content Placeholder 2"/>
          <p:cNvSpPr>
            <a:spLocks noGrp="1"/>
          </p:cNvSpPr>
          <p:nvPr>
            <p:ph idx="1"/>
          </p:nvPr>
        </p:nvSpPr>
        <p:spPr/>
        <p:txBody>
          <a:bodyPr/>
          <a:lstStyle/>
          <a:p>
            <a:r>
              <a:rPr lang="ja-JP" b="1" dirty="0"/>
              <a:t>主要な結果（続き）</a:t>
            </a:r>
          </a:p>
          <a:p>
            <a:pPr lvl="1"/>
            <a:r>
              <a:rPr lang="ja-JP" dirty="0"/>
              <a:t>腫瘍細胞のPD-L1発現もTMB評価も生存転帰と関連していませんでした</a:t>
            </a:r>
          </a:p>
          <a:p>
            <a:pPr>
              <a:spcBef>
                <a:spcPts val="1800"/>
              </a:spcBef>
            </a:pPr>
            <a:r>
              <a:rPr lang="ja-JP" b="1" dirty="0"/>
              <a:t>結論</a:t>
            </a:r>
          </a:p>
          <a:p>
            <a:pPr lvl="1"/>
            <a:r>
              <a:rPr lang="ja-JP" dirty="0"/>
              <a:t>ニボルマブによる術前補助療法および化学療法、それに続くニボルマブでの補助療法で治療された切除可能なステージIIIAのNSCLCの患者においては、治療前のctDNA解析により、進行のリスクがより高まりそうな患者を特定できるように思われます</a:t>
            </a:r>
          </a:p>
          <a:p>
            <a:endParaRPr lang="en-US" b="1" dirty="0"/>
          </a:p>
        </p:txBody>
      </p:sp>
      <p:sp>
        <p:nvSpPr>
          <p:cNvPr id="5" name="Text Placeholder 4"/>
          <p:cNvSpPr>
            <a:spLocks noGrp="1"/>
          </p:cNvSpPr>
          <p:nvPr>
            <p:ph type="body" sz="quarter" idx="11"/>
          </p:nvPr>
        </p:nvSpPr>
        <p:spPr/>
        <p:txBody>
          <a:bodyPr/>
          <a:lstStyle/>
          <a:p>
            <a:r>
              <a:rPr lang="ja-JP"/>
              <a:t>Romero A、他J Thorac Oncol 2021年16（補遺）：抄録番号 OA20.02</a:t>
            </a:r>
          </a:p>
        </p:txBody>
      </p:sp>
    </p:spTree>
    <p:extLst>
      <p:ext uri="{BB962C8B-B14F-4D97-AF65-F5344CB8AC3E}">
        <p14:creationId xmlns:p14="http://schemas.microsoft.com/office/powerpoint/2010/main" val="2206571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573866"/>
            <a:ext cx="11715750" cy="1798638"/>
          </a:xfrm>
        </p:spPr>
        <p:txBody>
          <a:bodyPr/>
          <a:lstStyle/>
          <a:p>
            <a:r>
              <a:rPr lang="ja-JP" sz="4400" dirty="0"/>
              <a:t>進行性NSCLC</a:t>
            </a:r>
            <a:r>
              <a:rPr lang="ja-JP" dirty="0"/>
              <a:t/>
            </a:r>
            <a:br>
              <a:rPr lang="ja-JP" dirty="0"/>
            </a:br>
            <a:r>
              <a:rPr lang="ja-JP" sz="4000" dirty="0"/>
              <a:t>根本的治療が不可能なステージIIIおよびステージIV</a:t>
            </a:r>
          </a:p>
        </p:txBody>
      </p:sp>
      <p:sp>
        <p:nvSpPr>
          <p:cNvPr id="3" name="Subtitle 2"/>
          <p:cNvSpPr>
            <a:spLocks noGrp="1"/>
          </p:cNvSpPr>
          <p:nvPr>
            <p:ph type="subTitle" idx="1"/>
          </p:nvPr>
        </p:nvSpPr>
        <p:spPr/>
        <p:txBody>
          <a:bodyPr/>
          <a:lstStyle/>
          <a:p>
            <a:r>
              <a:rPr lang="ja-JP" sz="2800"/>
              <a:t>一次戦略</a:t>
            </a:r>
          </a:p>
        </p:txBody>
      </p:sp>
    </p:spTree>
    <p:extLst>
      <p:ext uri="{BB962C8B-B14F-4D97-AF65-F5344CB8AC3E}">
        <p14:creationId xmlns:p14="http://schemas.microsoft.com/office/powerpoint/2010/main" val="688896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PL02.01：mNSCLCの第一選択治療としてのデュルバルマブ±トレメリムマブ+化学療法：第III相POSEIDON試験の結果 – Johnson ML、他</a:t>
            </a:r>
          </a:p>
        </p:txBody>
      </p:sp>
      <p:sp>
        <p:nvSpPr>
          <p:cNvPr id="3" name="Content Placeholder 2"/>
          <p:cNvSpPr>
            <a:spLocks noGrp="1"/>
          </p:cNvSpPr>
          <p:nvPr>
            <p:ph idx="1"/>
          </p:nvPr>
        </p:nvSpPr>
        <p:spPr/>
        <p:txBody>
          <a:bodyPr/>
          <a:lstStyle/>
          <a:p>
            <a:r>
              <a:rPr lang="ja-JP" b="1"/>
              <a:t>治験の目的</a:t>
            </a:r>
          </a:p>
          <a:p>
            <a:pPr lvl="1"/>
            <a:r>
              <a:rPr lang="ja-JP"/>
              <a:t>POSEIDON試験における転移性扁平上皮または非扁平上皮NSCLC患者の1L治療として、トレメリムマブ+化学療法の有無にかかわらず、デュルバルマブの有効性と安全性を評価する</a:t>
            </a:r>
          </a:p>
        </p:txBody>
      </p:sp>
      <p:sp>
        <p:nvSpPr>
          <p:cNvPr id="5" name="Text Placeholder 4"/>
          <p:cNvSpPr>
            <a:spLocks noGrp="1"/>
          </p:cNvSpPr>
          <p:nvPr>
            <p:ph type="body" sz="quarter" idx="11"/>
          </p:nvPr>
        </p:nvSpPr>
        <p:spPr/>
        <p:txBody>
          <a:bodyPr/>
          <a:lstStyle/>
          <a:p>
            <a:r>
              <a:rPr lang="ja-JP"/>
              <a:t>Johnson ML、他J Thorac Oncol 2021年16（補遺）：抄録番号 PL02.01</a:t>
            </a:r>
          </a:p>
        </p:txBody>
      </p:sp>
      <p:sp>
        <p:nvSpPr>
          <p:cNvPr id="6" name="Oval 14"/>
          <p:cNvSpPr>
            <a:spLocks noChangeArrowheads="1"/>
          </p:cNvSpPr>
          <p:nvPr/>
        </p:nvSpPr>
        <p:spPr bwMode="auto">
          <a:xfrm>
            <a:off x="3430403" y="3441591"/>
            <a:ext cx="583595" cy="584200"/>
          </a:xfrm>
          <a:prstGeom prst="ellipse">
            <a:avLst/>
          </a:prstGeom>
          <a:noFill/>
          <a:ln w="38100">
            <a:solidFill>
              <a:schemeClr val="bg1"/>
            </a:solidFill>
            <a:round/>
            <a:headEnd/>
            <a:tailEnd/>
          </a:ln>
        </p:spPr>
        <p:txBody>
          <a:bodyPr wrap="none" anchor="ctr"/>
          <a:lstStyle/>
          <a:p>
            <a:pPr algn="ctr"/>
            <a:r>
              <a:rPr lang="ja-JP" sz="1400" b="1">
                <a:solidFill>
                  <a:srgbClr val="002850"/>
                </a:solidFill>
                <a:ea typeface="SimSun" pitchFamily="2" charset="-122"/>
              </a:rPr>
              <a:t>R</a:t>
            </a:r>
          </a:p>
          <a:p>
            <a:pPr algn="ctr"/>
            <a:r>
              <a:rPr lang="ja-JP" sz="1400" b="1">
                <a:solidFill>
                  <a:srgbClr val="002850"/>
                </a:solidFill>
                <a:ea typeface="SimSun" pitchFamily="2" charset="-122"/>
              </a:rPr>
              <a:t>1:1:1</a:t>
            </a:r>
          </a:p>
        </p:txBody>
      </p:sp>
      <p:cxnSp>
        <p:nvCxnSpPr>
          <p:cNvPr id="7" name="AutoShape 15"/>
          <p:cNvCxnSpPr>
            <a:cxnSpLocks noChangeShapeType="1"/>
            <a:stCxn id="6" idx="0"/>
            <a:endCxn id="12" idx="1"/>
          </p:cNvCxnSpPr>
          <p:nvPr/>
        </p:nvCxnSpPr>
        <p:spPr bwMode="auto">
          <a:xfrm rot="5400000" flipH="1" flipV="1">
            <a:off x="3624301" y="2830045"/>
            <a:ext cx="709447" cy="513646"/>
          </a:xfrm>
          <a:prstGeom prst="bentConnector2">
            <a:avLst/>
          </a:prstGeom>
          <a:noFill/>
          <a:ln w="38100">
            <a:solidFill>
              <a:schemeClr val="bg1"/>
            </a:solidFill>
            <a:miter lim="800000"/>
            <a:headEnd/>
            <a:tailEnd type="triangle" w="med" len="med"/>
          </a:ln>
        </p:spPr>
      </p:cxnSp>
      <p:cxnSp>
        <p:nvCxnSpPr>
          <p:cNvPr id="8" name="AutoShape 16"/>
          <p:cNvCxnSpPr>
            <a:cxnSpLocks noChangeShapeType="1"/>
            <a:stCxn id="6" idx="4"/>
            <a:endCxn id="11" idx="1"/>
          </p:cNvCxnSpPr>
          <p:nvPr/>
        </p:nvCxnSpPr>
        <p:spPr bwMode="auto">
          <a:xfrm rot="16200000" flipH="1">
            <a:off x="3622096" y="4125896"/>
            <a:ext cx="713857" cy="513646"/>
          </a:xfrm>
          <a:prstGeom prst="bentConnector2">
            <a:avLst/>
          </a:prstGeom>
          <a:noFill/>
          <a:ln w="38100">
            <a:solidFill>
              <a:schemeClr val="bg1"/>
            </a:solidFill>
            <a:miter lim="800000"/>
            <a:headEnd/>
            <a:tailEnd type="triangle" w="med" len="med"/>
          </a:ln>
        </p:spPr>
      </p:cxnSp>
      <p:cxnSp>
        <p:nvCxnSpPr>
          <p:cNvPr id="9" name="AutoShape 19"/>
          <p:cNvCxnSpPr>
            <a:cxnSpLocks noChangeShapeType="1"/>
            <a:stCxn id="10" idx="3"/>
            <a:endCxn id="6" idx="2"/>
          </p:cNvCxnSpPr>
          <p:nvPr/>
        </p:nvCxnSpPr>
        <p:spPr bwMode="auto">
          <a:xfrm flipV="1">
            <a:off x="3323991" y="3733691"/>
            <a:ext cx="106412" cy="1"/>
          </a:xfrm>
          <a:prstGeom prst="straightConnector1">
            <a:avLst/>
          </a:prstGeom>
          <a:noFill/>
          <a:ln w="38100">
            <a:solidFill>
              <a:schemeClr val="bg1"/>
            </a:solidFill>
            <a:round/>
            <a:headEnd type="none" w="med" len="med"/>
            <a:tailEnd type="none" w="med" len="med"/>
          </a:ln>
        </p:spPr>
      </p:cxnSp>
      <p:sp>
        <p:nvSpPr>
          <p:cNvPr id="10" name="AutoShape 9"/>
          <p:cNvSpPr>
            <a:spLocks noChangeArrowheads="1"/>
          </p:cNvSpPr>
          <p:nvPr/>
        </p:nvSpPr>
        <p:spPr bwMode="auto">
          <a:xfrm>
            <a:off x="166310" y="2718659"/>
            <a:ext cx="3157681" cy="2030065"/>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dirty="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ステージ IV NSCLC</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EGFRまたはALKの変異なし</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転移性疾患の治療歴なし</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ECOG PS 0–1</a:t>
            </a:r>
          </a:p>
          <a:p>
            <a:pPr defTabSz="892175" eaLnBrk="0" hangingPunct="0">
              <a:spcAft>
                <a:spcPct val="30000"/>
              </a:spcAft>
            </a:pPr>
            <a:r>
              <a:rPr lang="ja-JP" sz="1600" dirty="0">
                <a:solidFill>
                  <a:srgbClr val="FFFFFF"/>
                </a:solidFill>
                <a:ea typeface="SimSun" pitchFamily="2" charset="-122"/>
              </a:rPr>
              <a:t>（n=10</a:t>
            </a:r>
            <a:r>
              <a:rPr lang="ja-JP" sz="1600" dirty="0" smtClean="0">
                <a:solidFill>
                  <a:srgbClr val="FFFFFF"/>
                </a:solidFill>
                <a:ea typeface="SimSun" pitchFamily="2" charset="-122"/>
              </a:rPr>
              <a:t>1</a:t>
            </a:r>
            <a:r>
              <a:rPr lang="en-GB" altLang="ja-JP" sz="1600" dirty="0" smtClean="0">
                <a:solidFill>
                  <a:srgbClr val="FFFFFF"/>
                </a:solidFill>
                <a:ea typeface="SimSun" pitchFamily="2" charset="-122"/>
              </a:rPr>
              <a:t>3</a:t>
            </a:r>
            <a:r>
              <a:rPr lang="ja-JP" sz="1600" dirty="0" smtClean="0">
                <a:solidFill>
                  <a:srgbClr val="FFFFFF"/>
                </a:solidFill>
                <a:ea typeface="SimSun" pitchFamily="2" charset="-122"/>
              </a:rPr>
              <a:t>）</a:t>
            </a:r>
            <a:endParaRPr lang="ja-JP" sz="1600" dirty="0">
              <a:solidFill>
                <a:srgbClr val="FFFFFF"/>
              </a:solidFill>
              <a:ea typeface="SimSun" pitchFamily="2" charset="-122"/>
            </a:endParaRPr>
          </a:p>
        </p:txBody>
      </p:sp>
      <p:sp>
        <p:nvSpPr>
          <p:cNvPr id="11" name="AutoShape 12"/>
          <p:cNvSpPr>
            <a:spLocks noChangeArrowheads="1"/>
          </p:cNvSpPr>
          <p:nvPr/>
        </p:nvSpPr>
        <p:spPr bwMode="auto">
          <a:xfrm>
            <a:off x="4235847" y="4308206"/>
            <a:ext cx="2796039" cy="862884"/>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a:r>
              <a:rPr lang="ja-JP">
                <a:solidFill>
                  <a:srgbClr val="FFFFFF"/>
                </a:solidFill>
                <a:ea typeface="SimSun" pitchFamily="2" charset="-122"/>
              </a:rPr>
              <a:t>プラチナベースのCT* q3w（最大6サイクル）</a:t>
            </a:r>
          </a:p>
        </p:txBody>
      </p:sp>
      <p:sp>
        <p:nvSpPr>
          <p:cNvPr id="12" name="AutoShape 8"/>
          <p:cNvSpPr>
            <a:spLocks noChangeArrowheads="1"/>
          </p:cNvSpPr>
          <p:nvPr/>
        </p:nvSpPr>
        <p:spPr bwMode="auto">
          <a:xfrm>
            <a:off x="4235847" y="2300701"/>
            <a:ext cx="2797689" cy="862885"/>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ja-JP" dirty="0">
                <a:solidFill>
                  <a:srgbClr val="FFFFFF"/>
                </a:solidFill>
                <a:ea typeface="SimSun" pitchFamily="2" charset="-122"/>
              </a:rPr>
              <a:t>デュルバルマブ1500mg+CT* q3</a:t>
            </a:r>
            <a:r>
              <a:rPr lang="ja-JP" dirty="0" smtClean="0">
                <a:solidFill>
                  <a:srgbClr val="FFFFFF"/>
                </a:solidFill>
                <a:ea typeface="SimSun" pitchFamily="2" charset="-122"/>
              </a:rPr>
              <a:t>w</a:t>
            </a:r>
            <a:r>
              <a:rPr lang="en-GB" altLang="ja-JP" dirty="0" smtClean="0">
                <a:solidFill>
                  <a:srgbClr val="FFFFFF"/>
                </a:solidFill>
                <a:ea typeface="SimSun" pitchFamily="2" charset="-122"/>
              </a:rPr>
              <a:t/>
            </a:r>
            <a:br>
              <a:rPr lang="en-GB" altLang="ja-JP" dirty="0" smtClean="0">
                <a:solidFill>
                  <a:srgbClr val="FFFFFF"/>
                </a:solidFill>
                <a:ea typeface="SimSun" pitchFamily="2" charset="-122"/>
              </a:rPr>
            </a:br>
            <a:r>
              <a:rPr lang="ja-JP" dirty="0" smtClean="0">
                <a:solidFill>
                  <a:srgbClr val="FFFFFF"/>
                </a:solidFill>
                <a:ea typeface="SimSun" pitchFamily="2" charset="-122"/>
              </a:rPr>
              <a:t>（</a:t>
            </a:r>
            <a:r>
              <a:rPr lang="ja-JP" dirty="0">
                <a:solidFill>
                  <a:srgbClr val="FFFFFF"/>
                </a:solidFill>
                <a:ea typeface="SimSun" pitchFamily="2" charset="-122"/>
              </a:rPr>
              <a:t>4サイクル）</a:t>
            </a:r>
          </a:p>
        </p:txBody>
      </p:sp>
      <p:sp>
        <p:nvSpPr>
          <p:cNvPr id="13" name="Rectangle 9"/>
          <p:cNvSpPr txBox="1">
            <a:spLocks noChangeArrowheads="1"/>
          </p:cNvSpPr>
          <p:nvPr/>
        </p:nvSpPr>
        <p:spPr bwMode="auto">
          <a:xfrm>
            <a:off x="1894417" y="5473021"/>
            <a:ext cx="4267200" cy="661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主要評価項目</a:t>
            </a:r>
          </a:p>
          <a:p>
            <a:r>
              <a:rPr lang="ja-JP" sz="1600"/>
              <a:t>PFS（BICR）、OS</a:t>
            </a:r>
          </a:p>
        </p:txBody>
      </p:sp>
      <p:sp>
        <p:nvSpPr>
          <p:cNvPr id="14" name="Content Placeholder 26"/>
          <p:cNvSpPr txBox="1">
            <a:spLocks/>
          </p:cNvSpPr>
          <p:nvPr/>
        </p:nvSpPr>
        <p:spPr>
          <a:xfrm>
            <a:off x="6314017" y="5473021"/>
            <a:ext cx="4267200" cy="66124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副次的評価項目</a:t>
            </a:r>
          </a:p>
          <a:p>
            <a:r>
              <a:rPr lang="ja-JP" sz="1600"/>
              <a:t>ORR、DoR、HRQoL、安全性</a:t>
            </a:r>
          </a:p>
        </p:txBody>
      </p:sp>
      <p:sp>
        <p:nvSpPr>
          <p:cNvPr id="15" name="AutoShape 8"/>
          <p:cNvSpPr>
            <a:spLocks noChangeArrowheads="1"/>
          </p:cNvSpPr>
          <p:nvPr/>
        </p:nvSpPr>
        <p:spPr bwMode="auto">
          <a:xfrm>
            <a:off x="4235847" y="3302249"/>
            <a:ext cx="2797689" cy="862885"/>
          </a:xfrm>
          <a:prstGeom prst="roundRect">
            <a:avLst>
              <a:gd name="adj" fmla="val 16667"/>
            </a:avLst>
          </a:prstGeom>
          <a:solidFill>
            <a:schemeClr val="accent3"/>
          </a:solidFill>
          <a:ln w="9525" algn="ctr">
            <a:noFill/>
            <a:round/>
            <a:headEnd/>
            <a:tailEnd/>
          </a:ln>
        </p:spPr>
        <p:txBody>
          <a:bodyPr lIns="90488" tIns="0" rIns="90488" bIns="0" anchor="ctr"/>
          <a:lstStyle/>
          <a:p>
            <a:pPr algn="ctr" defTabSz="892175" eaLnBrk="0"/>
            <a:r>
              <a:rPr lang="ja-JP" sz="1700" dirty="0">
                <a:solidFill>
                  <a:schemeClr val="tx1"/>
                </a:solidFill>
                <a:ea typeface="SimSun" pitchFamily="2" charset="-122"/>
              </a:rPr>
              <a:t>デュルバルマブ1500mg+トレメリムマブ75mg +</a:t>
            </a:r>
            <a:br>
              <a:rPr lang="ja-JP" sz="1700" dirty="0">
                <a:solidFill>
                  <a:schemeClr val="tx1"/>
                </a:solidFill>
                <a:ea typeface="SimSun" pitchFamily="2" charset="-122"/>
              </a:rPr>
            </a:br>
            <a:r>
              <a:rPr lang="ja-JP" sz="1700" dirty="0">
                <a:solidFill>
                  <a:schemeClr val="tx1"/>
                </a:solidFill>
                <a:ea typeface="SimSun" pitchFamily="2" charset="-122"/>
              </a:rPr>
              <a:t>CT* q3w（4サイクル）</a:t>
            </a:r>
          </a:p>
        </p:txBody>
      </p:sp>
      <p:cxnSp>
        <p:nvCxnSpPr>
          <p:cNvPr id="16" name="AutoShape 21"/>
          <p:cNvCxnSpPr>
            <a:cxnSpLocks noChangeShapeType="1"/>
            <a:stCxn id="6" idx="6"/>
            <a:endCxn id="15" idx="1"/>
          </p:cNvCxnSpPr>
          <p:nvPr/>
        </p:nvCxnSpPr>
        <p:spPr bwMode="auto">
          <a:xfrm>
            <a:off x="4013998" y="3733691"/>
            <a:ext cx="221849" cy="1"/>
          </a:xfrm>
          <a:prstGeom prst="straightConnector1">
            <a:avLst/>
          </a:prstGeom>
          <a:noFill/>
          <a:ln w="38100">
            <a:solidFill>
              <a:schemeClr val="bg1"/>
            </a:solidFill>
            <a:round/>
            <a:headEnd/>
            <a:tailEnd type="triangle" w="med" len="med"/>
          </a:ln>
        </p:spPr>
      </p:cxnSp>
      <p:sp>
        <p:nvSpPr>
          <p:cNvPr id="18" name="AutoShape 12"/>
          <p:cNvSpPr>
            <a:spLocks noChangeArrowheads="1"/>
          </p:cNvSpPr>
          <p:nvPr/>
        </p:nvSpPr>
        <p:spPr bwMode="auto">
          <a:xfrm>
            <a:off x="7255037" y="4308206"/>
            <a:ext cx="3707895" cy="862884"/>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a:r>
              <a:rPr lang="ja-JP">
                <a:solidFill>
                  <a:srgbClr val="FFFFFF"/>
                </a:solidFill>
                <a:ea typeface="SimSun" pitchFamily="2" charset="-122"/>
              </a:rPr>
              <a:t>ペメトレキセド</a:t>
            </a:r>
            <a:r>
              <a:rPr lang="ja-JP" baseline="30000">
                <a:solidFill>
                  <a:srgbClr val="FFFFFF"/>
                </a:solidFill>
                <a:ea typeface="SimSun" pitchFamily="2" charset="-122"/>
              </a:rPr>
              <a:t>†</a:t>
            </a:r>
            <a:r>
              <a:rPr lang="ja-JP">
                <a:solidFill>
                  <a:srgbClr val="FFFFFF"/>
                </a:solidFill>
                <a:ea typeface="SimSun" pitchFamily="2" charset="-122"/>
              </a:rPr>
              <a:t>（n=337）</a:t>
            </a:r>
          </a:p>
        </p:txBody>
      </p:sp>
      <p:sp>
        <p:nvSpPr>
          <p:cNvPr id="19" name="AutoShape 8"/>
          <p:cNvSpPr>
            <a:spLocks noChangeArrowheads="1"/>
          </p:cNvSpPr>
          <p:nvPr/>
        </p:nvSpPr>
        <p:spPr bwMode="auto">
          <a:xfrm>
            <a:off x="7254814" y="2300700"/>
            <a:ext cx="3710083" cy="862885"/>
          </a:xfrm>
          <a:prstGeom prst="roundRect">
            <a:avLst>
              <a:gd name="adj" fmla="val 16667"/>
            </a:avLst>
          </a:prstGeom>
          <a:solidFill>
            <a:schemeClr val="accent2"/>
          </a:solidFill>
          <a:ln w="9525" algn="ctr">
            <a:solidFill>
              <a:schemeClr val="accent2"/>
            </a:solidFill>
            <a:round/>
            <a:headEnd/>
            <a:tailEnd/>
          </a:ln>
        </p:spPr>
        <p:txBody>
          <a:bodyPr lIns="90488" tIns="0" rIns="90488" bIns="0" anchor="ctr"/>
          <a:lstStyle/>
          <a:p>
            <a:pPr algn="ctr" defTabSz="892175" eaLnBrk="0"/>
            <a:r>
              <a:rPr lang="ja-JP" dirty="0">
                <a:solidFill>
                  <a:srgbClr val="FFFFFF"/>
                </a:solidFill>
                <a:ea typeface="SimSun" pitchFamily="2" charset="-122"/>
              </a:rPr>
              <a:t>デュルバルマブ1500mg q4w</a:t>
            </a:r>
            <a:r>
              <a:rPr lang="ja-JP" dirty="0" smtClean="0">
                <a:solidFill>
                  <a:srgbClr val="FFFFFF"/>
                </a:solidFill>
                <a:ea typeface="SimSun" pitchFamily="2" charset="-122"/>
              </a:rPr>
              <a:t>+</a:t>
            </a:r>
            <a:r>
              <a:rPr lang="en-GB" altLang="ja-JP" dirty="0" smtClean="0">
                <a:solidFill>
                  <a:srgbClr val="FFFFFF"/>
                </a:solidFill>
                <a:ea typeface="SimSun" pitchFamily="2" charset="-122"/>
              </a:rPr>
              <a:t/>
            </a:r>
            <a:br>
              <a:rPr lang="en-GB" altLang="ja-JP" dirty="0" smtClean="0">
                <a:solidFill>
                  <a:srgbClr val="FFFFFF"/>
                </a:solidFill>
                <a:ea typeface="SimSun" pitchFamily="2" charset="-122"/>
              </a:rPr>
            </a:br>
            <a:r>
              <a:rPr lang="ja-JP" dirty="0" smtClean="0">
                <a:solidFill>
                  <a:srgbClr val="FFFFFF"/>
                </a:solidFill>
                <a:ea typeface="SimSun" pitchFamily="2" charset="-122"/>
              </a:rPr>
              <a:t>ペ</a:t>
            </a:r>
            <a:r>
              <a:rPr lang="ja-JP" dirty="0">
                <a:solidFill>
                  <a:srgbClr val="FFFFFF"/>
                </a:solidFill>
                <a:ea typeface="SimSun" pitchFamily="2" charset="-122"/>
              </a:rPr>
              <a:t>メトレキセド</a:t>
            </a:r>
            <a:r>
              <a:rPr lang="ja-JP" baseline="30000" dirty="0">
                <a:solidFill>
                  <a:srgbClr val="FFFFFF"/>
                </a:solidFill>
                <a:ea typeface="SimSun" pitchFamily="2" charset="-122"/>
              </a:rPr>
              <a:t>†</a:t>
            </a:r>
            <a:r>
              <a:rPr lang="ja-JP" dirty="0">
                <a:solidFill>
                  <a:srgbClr val="FFFFFF"/>
                </a:solidFill>
                <a:ea typeface="SimSun" pitchFamily="2" charset="-122"/>
              </a:rPr>
              <a:t>（ n=338）</a:t>
            </a:r>
          </a:p>
        </p:txBody>
      </p:sp>
      <p:cxnSp>
        <p:nvCxnSpPr>
          <p:cNvPr id="21" name="AutoShape 21"/>
          <p:cNvCxnSpPr>
            <a:cxnSpLocks noChangeShapeType="1"/>
            <a:stCxn id="11" idx="3"/>
            <a:endCxn id="18" idx="1"/>
          </p:cNvCxnSpPr>
          <p:nvPr/>
        </p:nvCxnSpPr>
        <p:spPr bwMode="auto">
          <a:xfrm>
            <a:off x="7031886" y="4739648"/>
            <a:ext cx="223151" cy="0"/>
          </a:xfrm>
          <a:prstGeom prst="straightConnector1">
            <a:avLst/>
          </a:prstGeom>
          <a:noFill/>
          <a:ln w="38100">
            <a:solidFill>
              <a:schemeClr val="bg1"/>
            </a:solidFill>
            <a:round/>
            <a:headEnd/>
            <a:tailEnd type="triangle" w="med" len="med"/>
          </a:ln>
        </p:spPr>
      </p:cxnSp>
      <p:sp>
        <p:nvSpPr>
          <p:cNvPr id="22" name="Content Placeholder 26"/>
          <p:cNvSpPr txBox="1">
            <a:spLocks/>
          </p:cNvSpPr>
          <p:nvPr/>
        </p:nvSpPr>
        <p:spPr bwMode="auto">
          <a:xfrm>
            <a:off x="2953152" y="4888038"/>
            <a:ext cx="6418718" cy="892175"/>
          </a:xfrm>
          <a:prstGeom prst="rect">
            <a:avLst/>
          </a:prstGeom>
          <a:noFill/>
          <a:ln w="9525">
            <a:noFill/>
            <a:miter lim="800000"/>
            <a:headEnd/>
            <a:tailEnd/>
          </a:ln>
        </p:spPr>
        <p:txBody>
          <a:bodyPr/>
          <a:lstStyle/>
          <a:p>
            <a:pPr marL="190500" indent="-190500">
              <a:spcBef>
                <a:spcPts val="0"/>
              </a:spcBef>
              <a:spcAft>
                <a:spcPts val="400"/>
              </a:spcAft>
              <a:defRPr/>
            </a:pPr>
            <a:r>
              <a:rPr lang="ja-JP" sz="1400" b="1">
                <a:solidFill>
                  <a:srgbClr val="363636"/>
                </a:solidFill>
                <a:latin typeface="Arial"/>
                <a:ea typeface="MS Mincho"/>
              </a:rPr>
              <a:t>層別化</a:t>
            </a:r>
          </a:p>
          <a:p>
            <a:pPr marL="203200" indent="-203200">
              <a:spcBef>
                <a:spcPts val="0"/>
              </a:spcBef>
              <a:spcAft>
                <a:spcPts val="400"/>
              </a:spcAft>
              <a:buFont typeface="Arial" pitchFamily="34" charset="0"/>
              <a:buChar char="•"/>
              <a:defRPr/>
            </a:pPr>
            <a:r>
              <a:rPr lang="ja-JP" sz="1400">
                <a:solidFill>
                  <a:schemeClr val="tx1"/>
                </a:solidFill>
              </a:rPr>
              <a:t>PD-L1の発現、進行度、組織像</a:t>
            </a:r>
          </a:p>
        </p:txBody>
      </p:sp>
      <p:sp>
        <p:nvSpPr>
          <p:cNvPr id="23" name="AutoShape 8"/>
          <p:cNvSpPr>
            <a:spLocks noChangeArrowheads="1"/>
          </p:cNvSpPr>
          <p:nvPr/>
        </p:nvSpPr>
        <p:spPr bwMode="auto">
          <a:xfrm>
            <a:off x="7253026" y="3302249"/>
            <a:ext cx="3710083" cy="862885"/>
          </a:xfrm>
          <a:prstGeom prst="roundRect">
            <a:avLst>
              <a:gd name="adj" fmla="val 16667"/>
            </a:avLst>
          </a:prstGeom>
          <a:solidFill>
            <a:schemeClr val="accent3"/>
          </a:solidFill>
          <a:ln w="9525" algn="ctr">
            <a:noFill/>
            <a:round/>
            <a:headEnd/>
            <a:tailEnd/>
          </a:ln>
        </p:spPr>
        <p:txBody>
          <a:bodyPr lIns="90488" tIns="0" rIns="90488" bIns="0" anchor="ctr"/>
          <a:lstStyle/>
          <a:p>
            <a:pPr algn="ctr" defTabSz="892175" eaLnBrk="0"/>
            <a:r>
              <a:rPr lang="ja-JP" dirty="0">
                <a:solidFill>
                  <a:schemeClr val="tx1"/>
                </a:solidFill>
                <a:ea typeface="SimSun" pitchFamily="2" charset="-122"/>
              </a:rPr>
              <a:t>デュルバルマブ1500mg q4w</a:t>
            </a:r>
            <a:r>
              <a:rPr lang="ja-JP" dirty="0" smtClean="0">
                <a:solidFill>
                  <a:schemeClr val="tx1"/>
                </a:solidFill>
                <a:ea typeface="SimSun" pitchFamily="2" charset="-122"/>
              </a:rPr>
              <a:t>+ト</a:t>
            </a:r>
            <a:r>
              <a:rPr lang="ja-JP" dirty="0">
                <a:solidFill>
                  <a:schemeClr val="tx1"/>
                </a:solidFill>
                <a:ea typeface="SimSun" pitchFamily="2" charset="-122"/>
              </a:rPr>
              <a:t>レメリムマブ75mg（W16 のみ）</a:t>
            </a:r>
            <a:r>
              <a:rPr lang="ja-JP" baseline="30000" dirty="0">
                <a:solidFill>
                  <a:schemeClr val="tx1"/>
                </a:solidFill>
                <a:ea typeface="SimSun" pitchFamily="2" charset="-122"/>
              </a:rPr>
              <a:t>‡</a:t>
            </a:r>
            <a:r>
              <a:rPr lang="ja-JP" dirty="0">
                <a:solidFill>
                  <a:schemeClr val="tx1"/>
                </a:solidFill>
                <a:ea typeface="SimSun" pitchFamily="2" charset="-122"/>
              </a:rPr>
              <a:t>+ペメトレキセド</a:t>
            </a:r>
            <a:r>
              <a:rPr lang="ja-JP" baseline="30000" dirty="0">
                <a:solidFill>
                  <a:schemeClr val="tx1"/>
                </a:solidFill>
                <a:ea typeface="SimSun" pitchFamily="2" charset="-122"/>
              </a:rPr>
              <a:t>†</a:t>
            </a:r>
            <a:r>
              <a:rPr lang="ja-JP" dirty="0">
                <a:solidFill>
                  <a:schemeClr val="tx1"/>
                </a:solidFill>
                <a:ea typeface="SimSun" pitchFamily="2" charset="-122"/>
              </a:rPr>
              <a:t>（n=338）</a:t>
            </a:r>
          </a:p>
        </p:txBody>
      </p:sp>
      <p:cxnSp>
        <p:nvCxnSpPr>
          <p:cNvPr id="25" name="AutoShape 21"/>
          <p:cNvCxnSpPr>
            <a:cxnSpLocks noChangeShapeType="1"/>
            <a:stCxn id="15" idx="3"/>
            <a:endCxn id="23" idx="1"/>
          </p:cNvCxnSpPr>
          <p:nvPr/>
        </p:nvCxnSpPr>
        <p:spPr bwMode="auto">
          <a:xfrm>
            <a:off x="7033536" y="3733692"/>
            <a:ext cx="219490" cy="0"/>
          </a:xfrm>
          <a:prstGeom prst="straightConnector1">
            <a:avLst/>
          </a:prstGeom>
          <a:noFill/>
          <a:ln w="38100">
            <a:solidFill>
              <a:schemeClr val="bg1"/>
            </a:solidFill>
            <a:round/>
            <a:headEnd/>
            <a:tailEnd type="triangle" w="med" len="med"/>
          </a:ln>
        </p:spPr>
      </p:cxnSp>
      <p:cxnSp>
        <p:nvCxnSpPr>
          <p:cNvPr id="28" name="AutoShape 21"/>
          <p:cNvCxnSpPr>
            <a:cxnSpLocks noChangeShapeType="1"/>
            <a:stCxn id="12" idx="3"/>
            <a:endCxn id="19" idx="1"/>
          </p:cNvCxnSpPr>
          <p:nvPr/>
        </p:nvCxnSpPr>
        <p:spPr bwMode="auto">
          <a:xfrm flipV="1">
            <a:off x="7033536" y="2732143"/>
            <a:ext cx="221278" cy="1"/>
          </a:xfrm>
          <a:prstGeom prst="straightConnector1">
            <a:avLst/>
          </a:prstGeom>
          <a:noFill/>
          <a:ln w="38100">
            <a:solidFill>
              <a:schemeClr val="bg1"/>
            </a:solidFill>
            <a:round/>
            <a:headEnd/>
            <a:tailEnd type="triangle" w="med" len="med"/>
          </a:ln>
        </p:spPr>
      </p:cxnSp>
      <p:sp>
        <p:nvSpPr>
          <p:cNvPr id="39" name="AutoShape 12"/>
          <p:cNvSpPr>
            <a:spLocks noChangeArrowheads="1"/>
          </p:cNvSpPr>
          <p:nvPr/>
        </p:nvSpPr>
        <p:spPr bwMode="auto">
          <a:xfrm>
            <a:off x="11372130" y="3469373"/>
            <a:ext cx="693746"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PD</a:t>
            </a:r>
          </a:p>
        </p:txBody>
      </p:sp>
      <p:cxnSp>
        <p:nvCxnSpPr>
          <p:cNvPr id="40" name="AutoShape 21"/>
          <p:cNvCxnSpPr>
            <a:cxnSpLocks noChangeShapeType="1"/>
            <a:stCxn id="23" idx="3"/>
            <a:endCxn id="39" idx="1"/>
          </p:cNvCxnSpPr>
          <p:nvPr/>
        </p:nvCxnSpPr>
        <p:spPr bwMode="auto">
          <a:xfrm>
            <a:off x="10963109" y="3733692"/>
            <a:ext cx="409021" cy="0"/>
          </a:xfrm>
          <a:prstGeom prst="straightConnector1">
            <a:avLst/>
          </a:prstGeom>
          <a:noFill/>
          <a:ln w="38100">
            <a:solidFill>
              <a:schemeClr val="bg1"/>
            </a:solidFill>
            <a:round/>
            <a:headEnd/>
            <a:tailEnd type="triangle" w="med" len="med"/>
          </a:ln>
        </p:spPr>
      </p:cxnSp>
      <p:cxnSp>
        <p:nvCxnSpPr>
          <p:cNvPr id="60" name="AutoShape 15"/>
          <p:cNvCxnSpPr>
            <a:cxnSpLocks noChangeShapeType="1"/>
            <a:stCxn id="19" idx="3"/>
            <a:endCxn id="39" idx="1"/>
          </p:cNvCxnSpPr>
          <p:nvPr/>
        </p:nvCxnSpPr>
        <p:spPr bwMode="auto">
          <a:xfrm>
            <a:off x="10964897" y="2732143"/>
            <a:ext cx="407233" cy="1001549"/>
          </a:xfrm>
          <a:prstGeom prst="bentConnector3">
            <a:avLst>
              <a:gd name="adj1" fmla="val 50000"/>
            </a:avLst>
          </a:prstGeom>
          <a:noFill/>
          <a:ln w="38100">
            <a:solidFill>
              <a:schemeClr val="bg1"/>
            </a:solidFill>
            <a:miter lim="800000"/>
            <a:headEnd/>
            <a:tailEnd type="triangle" w="med" len="med"/>
          </a:ln>
        </p:spPr>
      </p:cxnSp>
      <p:cxnSp>
        <p:nvCxnSpPr>
          <p:cNvPr id="63" name="AutoShape 15"/>
          <p:cNvCxnSpPr>
            <a:cxnSpLocks noChangeShapeType="1"/>
            <a:stCxn id="18" idx="3"/>
            <a:endCxn id="39" idx="1"/>
          </p:cNvCxnSpPr>
          <p:nvPr/>
        </p:nvCxnSpPr>
        <p:spPr bwMode="auto">
          <a:xfrm flipV="1">
            <a:off x="10962932" y="3733692"/>
            <a:ext cx="409198" cy="1005956"/>
          </a:xfrm>
          <a:prstGeom prst="bentConnector3">
            <a:avLst>
              <a:gd name="adj1" fmla="val 50000"/>
            </a:avLst>
          </a:prstGeom>
          <a:noFill/>
          <a:ln w="38100">
            <a:solidFill>
              <a:schemeClr val="bg1"/>
            </a:solidFill>
            <a:miter lim="800000"/>
            <a:headEnd/>
            <a:tailEnd type="triangle" w="med" len="med"/>
          </a:ln>
        </p:spPr>
      </p:cxnSp>
      <p:sp>
        <p:nvSpPr>
          <p:cNvPr id="119" name="Text Placeholder 3"/>
          <p:cNvSpPr>
            <a:spLocks noGrp="1"/>
          </p:cNvSpPr>
          <p:nvPr>
            <p:ph type="body" sz="quarter" idx="10"/>
          </p:nvPr>
        </p:nvSpPr>
        <p:spPr>
          <a:xfrm>
            <a:off x="304800" y="6233974"/>
            <a:ext cx="6948226" cy="487363"/>
          </a:xfrm>
        </p:spPr>
        <p:txBody>
          <a:bodyPr/>
          <a:lstStyle/>
          <a:p>
            <a:r>
              <a:rPr lang="ja-JP"/>
              <a:t>*ゲムシタビン+カルボプラチン/シスプラチン（扁平）、ペメトレキセド+カルボプラチン/シスプラチン（非扁平）、またはnab-パクリタキセル+カルボプラチン（いずれかの組織像）、</a:t>
            </a:r>
            <a:r>
              <a:rPr lang="ja-JP" baseline="30000"/>
              <a:t>†</a:t>
            </a:r>
            <a:r>
              <a:rPr lang="ja-JP"/>
              <a:t>1L治療中にのみペメトレキセドを投与された非扁平上皮癌、CT後のトレメリムマブの追加投与（5回目の投与 ）</a:t>
            </a:r>
          </a:p>
        </p:txBody>
      </p:sp>
    </p:spTree>
    <p:extLst>
      <p:ext uri="{BB962C8B-B14F-4D97-AF65-F5344CB8AC3E}">
        <p14:creationId xmlns:p14="http://schemas.microsoft.com/office/powerpoint/2010/main" val="4007881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07693"/>
            <a:ext cx="11582400" cy="939801"/>
          </a:xfrm>
        </p:spPr>
        <p:txBody>
          <a:bodyPr/>
          <a:lstStyle/>
          <a:p>
            <a:r>
              <a:rPr lang="ja-JP" dirty="0"/>
              <a:t>PL02.01：mNSCLCの第一選択治療としてのデュルバルマブ±トレメリムマブ+化学療法：第III相POSEIDON試験の結果 – Johnson ML、他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Johnson ML、他J Thorac Oncol 2021年16（補遺）：抄録番号 PL02.01</a:t>
            </a:r>
          </a:p>
        </p:txBody>
      </p:sp>
      <p:sp>
        <p:nvSpPr>
          <p:cNvPr id="6" name="TextBox 5"/>
          <p:cNvSpPr txBox="1"/>
          <p:nvPr/>
        </p:nvSpPr>
        <p:spPr>
          <a:xfrm>
            <a:off x="3692137" y="1416233"/>
            <a:ext cx="4807727" cy="338554"/>
          </a:xfrm>
          <a:prstGeom prst="rect">
            <a:avLst/>
          </a:prstGeom>
          <a:noFill/>
        </p:spPr>
        <p:txBody>
          <a:bodyPr wrap="none" rtlCol="0">
            <a:spAutoFit/>
          </a:bodyPr>
          <a:lstStyle/>
          <a:p>
            <a:pPr algn="ctr"/>
            <a:r>
              <a:rPr lang="ja-JP" sz="1600" b="1">
                <a:solidFill>
                  <a:schemeClr val="tx1"/>
                </a:solidFill>
              </a:rPr>
              <a:t>デュルバルマブ+化学療法 vs 化学療法</a:t>
            </a:r>
          </a:p>
        </p:txBody>
      </p:sp>
      <p:graphicFrame>
        <p:nvGraphicFramePr>
          <p:cNvPr id="7" name="Table 8">
            <a:extLst>
              <a:ext uri="{FF2B5EF4-FFF2-40B4-BE49-F238E27FC236}">
                <a16:creationId xmlns:a16="http://schemas.microsoft.com/office/drawing/2014/main" id="{EB72ED03-19E5-4B58-8FA0-53511472C3BE}"/>
              </a:ext>
            </a:extLst>
          </p:cNvPr>
          <p:cNvGraphicFramePr>
            <a:graphicFrameLocks noGrp="1"/>
          </p:cNvGraphicFramePr>
          <p:nvPr>
            <p:extLst>
              <p:ext uri="{D42A27DB-BD31-4B8C-83A1-F6EECF244321}">
                <p14:modId xmlns:p14="http://schemas.microsoft.com/office/powerpoint/2010/main" val="496756998"/>
              </p:ext>
            </p:extLst>
          </p:nvPr>
        </p:nvGraphicFramePr>
        <p:xfrm>
          <a:off x="1950331" y="1953209"/>
          <a:ext cx="4313895" cy="1274400"/>
        </p:xfrm>
        <a:graphic>
          <a:graphicData uri="http://schemas.openxmlformats.org/drawingml/2006/table">
            <a:tbl>
              <a:tblPr firstRow="1" bandRow="1">
                <a:tableStyleId>{5C22544A-7EE6-4342-B048-85BDC9FD1C3A}</a:tableStyleId>
              </a:tblPr>
              <a:tblGrid>
                <a:gridCol w="1765110">
                  <a:extLst>
                    <a:ext uri="{9D8B030D-6E8A-4147-A177-3AD203B41FA5}">
                      <a16:colId xmlns:a16="http://schemas.microsoft.com/office/drawing/2014/main" val="4015560504"/>
                    </a:ext>
                  </a:extLst>
                </a:gridCol>
                <a:gridCol w="1227460">
                  <a:extLst>
                    <a:ext uri="{9D8B030D-6E8A-4147-A177-3AD203B41FA5}">
                      <a16:colId xmlns:a16="http://schemas.microsoft.com/office/drawing/2014/main" val="3420768494"/>
                    </a:ext>
                  </a:extLst>
                </a:gridCol>
                <a:gridCol w="1321325">
                  <a:extLst>
                    <a:ext uri="{9D8B030D-6E8A-4147-A177-3AD203B41FA5}">
                      <a16:colId xmlns:a16="http://schemas.microsoft.com/office/drawing/2014/main" val="41130807"/>
                    </a:ext>
                  </a:extLst>
                </a:gridCol>
              </a:tblGrid>
              <a:tr h="122594">
                <a:tc>
                  <a:txBody>
                    <a:bodyPr/>
                    <a:lstStyle/>
                    <a:p>
                      <a:endParaRPr lang="en-GB" sz="1200" dirty="0">
                        <a:solidFill>
                          <a:schemeClr val="tx2"/>
                        </a:solidFill>
                      </a:endParaRP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ja-JP" sz="1200" dirty="0">
                          <a:solidFill>
                            <a:schemeClr val="tx2"/>
                          </a:solidFill>
                        </a:rPr>
                        <a:t>D+CT</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ja-JP" sz="1200">
                          <a:solidFill>
                            <a:schemeClr val="tx2"/>
                          </a:solidFill>
                        </a:rPr>
                        <a:t>CT</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38498989"/>
                  </a:ext>
                </a:extLst>
              </a:tr>
              <a:tr h="101004">
                <a:tc>
                  <a:txBody>
                    <a:bodyPr/>
                    <a:lstStyle/>
                    <a:p>
                      <a:r>
                        <a:rPr lang="ja-JP" sz="1200">
                          <a:solidFill>
                            <a:schemeClr val="tx1"/>
                          </a:solidFill>
                        </a:rPr>
                        <a:t>事象、n/N（%）</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253/338（74.9）</a:t>
                      </a:r>
                    </a:p>
                  </a:txBody>
                  <a:tcPr marL="36000" marR="36000" marT="36000" marB="36000" anchor="ct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258/337（76.6）</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825854"/>
                  </a:ext>
                </a:extLst>
              </a:tr>
              <a:tr h="0">
                <a:tc>
                  <a:txBody>
                    <a:bodyPr/>
                    <a:lstStyle/>
                    <a:p>
                      <a:r>
                        <a:rPr lang="ja-JP" sz="1200" b="1">
                          <a:solidFill>
                            <a:schemeClr val="tx1"/>
                          </a:solidFill>
                        </a:rPr>
                        <a:t>mPFS、月</a:t>
                      </a:r>
                      <a:r>
                        <a:rPr lang="ja-JP" sz="1200">
                          <a:solidFill>
                            <a:schemeClr val="tx1"/>
                          </a:solidFill>
                        </a:rPr>
                        <a:t>（95％CI）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a:solidFill>
                            <a:schemeClr val="tx1"/>
                          </a:solidFill>
                        </a:rPr>
                        <a:t>5.5 </a:t>
                      </a:r>
                      <a:r>
                        <a:rPr lang="ja-JP" sz="1200">
                          <a:solidFill>
                            <a:schemeClr val="tx1"/>
                          </a:solidFill>
                        </a:rPr>
                        <a:t>（4.7、6.5）</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1">
                          <a:solidFill>
                            <a:schemeClr val="tx1"/>
                          </a:solidFill>
                        </a:rPr>
                        <a:t>4.8 </a:t>
                      </a:r>
                      <a:r>
                        <a:rPr lang="ja-JP" sz="1200">
                          <a:solidFill>
                            <a:schemeClr val="tx1"/>
                          </a:solidFill>
                        </a:rPr>
                        <a:t>（4.6、5.8）</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3135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1">
                          <a:solidFill>
                            <a:schemeClr val="tx1"/>
                          </a:solidFill>
                        </a:rPr>
                        <a:t>HR</a:t>
                      </a:r>
                      <a:r>
                        <a:rPr lang="ja-JP" sz="1200">
                          <a:solidFill>
                            <a:schemeClr val="tx1"/>
                          </a:solidFill>
                        </a:rPr>
                        <a:t>（95％CI）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1">
                          <a:solidFill>
                            <a:schemeClr val="tx1"/>
                          </a:solidFill>
                        </a:rPr>
                        <a:t>0.74</a:t>
                      </a:r>
                      <a:r>
                        <a:rPr lang="ja-JP" sz="1200">
                          <a:solidFill>
                            <a:schemeClr val="tx1"/>
                          </a:solidFill>
                        </a:rPr>
                        <a:t>（0.62、0.89）</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363636"/>
                        </a:solidFill>
                      </a:endParaRPr>
                    </a:p>
                  </a:txBody>
                  <a:tcPr marL="36000" marR="36000" marT="36000" marB="36000" anchor="ctr"/>
                </a:tc>
                <a:extLst>
                  <a:ext uri="{0D108BD9-81ED-4DB2-BD59-A6C34878D82A}">
                    <a16:rowId xmlns:a16="http://schemas.microsoft.com/office/drawing/2014/main" val="2777517197"/>
                  </a:ext>
                </a:extLst>
              </a:tr>
              <a:tr h="0">
                <a:tc>
                  <a:txBody>
                    <a:bodyPr/>
                    <a:lstStyle/>
                    <a:p>
                      <a:r>
                        <a:rPr lang="ja-JP" sz="1200">
                          <a:solidFill>
                            <a:schemeClr val="tx1"/>
                          </a:solidFill>
                        </a:rPr>
                        <a:t>p値</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200" dirty="0">
                          <a:solidFill>
                            <a:schemeClr val="tx1"/>
                          </a:solidFill>
                        </a:rPr>
                        <a:t>0.00093</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363636"/>
                        </a:solidFill>
                      </a:endParaRPr>
                    </a:p>
                  </a:txBody>
                  <a:tcPr marL="36000" marR="36000" marT="36000" marB="36000" anchor="ctr"/>
                </a:tc>
                <a:extLst>
                  <a:ext uri="{0D108BD9-81ED-4DB2-BD59-A6C34878D82A}">
                    <a16:rowId xmlns:a16="http://schemas.microsoft.com/office/drawing/2014/main" val="3737211879"/>
                  </a:ext>
                </a:extLst>
              </a:tr>
            </a:tbl>
          </a:graphicData>
        </a:graphic>
      </p:graphicFrame>
      <p:sp>
        <p:nvSpPr>
          <p:cNvPr id="8" name="TextBox 7">
            <a:extLst>
              <a:ext uri="{FF2B5EF4-FFF2-40B4-BE49-F238E27FC236}">
                <a16:creationId xmlns:a16="http://schemas.microsoft.com/office/drawing/2014/main" id="{AD8C40C7-45AF-4A0D-8D84-B3C2765A8477}"/>
              </a:ext>
            </a:extLst>
          </p:cNvPr>
          <p:cNvSpPr txBox="1"/>
          <p:nvPr/>
        </p:nvSpPr>
        <p:spPr>
          <a:xfrm>
            <a:off x="1847641" y="1588927"/>
            <a:ext cx="2659702" cy="338554"/>
          </a:xfrm>
          <a:prstGeom prst="rect">
            <a:avLst/>
          </a:prstGeom>
          <a:noFill/>
        </p:spPr>
        <p:txBody>
          <a:bodyPr wrap="none" rtlCol="0">
            <a:spAutoFit/>
          </a:bodyPr>
          <a:lstStyle/>
          <a:p>
            <a:pPr algn="ctr"/>
            <a:r>
              <a:rPr lang="ja-JP" sz="1600" b="1">
                <a:solidFill>
                  <a:schemeClr val="tx1"/>
                </a:solidFill>
              </a:rPr>
              <a:t>無増悪生存期間</a:t>
            </a:r>
          </a:p>
        </p:txBody>
      </p:sp>
      <p:sp>
        <p:nvSpPr>
          <p:cNvPr id="9" name="Freeform 21">
            <a:extLst>
              <a:ext uri="{FF2B5EF4-FFF2-40B4-BE49-F238E27FC236}">
                <a16:creationId xmlns:a16="http://schemas.microsoft.com/office/drawing/2014/main" id="{07686C46-8833-4CED-9FC6-80FE53A1AEF6}"/>
              </a:ext>
            </a:extLst>
          </p:cNvPr>
          <p:cNvSpPr>
            <a:spLocks/>
          </p:cNvSpPr>
          <p:nvPr/>
        </p:nvSpPr>
        <p:spPr bwMode="auto">
          <a:xfrm>
            <a:off x="1330110" y="2734811"/>
            <a:ext cx="4276966" cy="22244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 name="Group 9">
            <a:extLst>
              <a:ext uri="{FF2B5EF4-FFF2-40B4-BE49-F238E27FC236}">
                <a16:creationId xmlns:a16="http://schemas.microsoft.com/office/drawing/2014/main" id="{FEFEFCD1-4E65-4C02-B53A-CAC818061AC4}"/>
              </a:ext>
            </a:extLst>
          </p:cNvPr>
          <p:cNvGrpSpPr/>
          <p:nvPr/>
        </p:nvGrpSpPr>
        <p:grpSpPr>
          <a:xfrm>
            <a:off x="492984" y="2599278"/>
            <a:ext cx="827548" cy="2472829"/>
            <a:chOff x="1576094" y="1338124"/>
            <a:chExt cx="827548" cy="2858279"/>
          </a:xfrm>
        </p:grpSpPr>
        <p:sp>
          <p:nvSpPr>
            <p:cNvPr id="11" name="Line 6">
              <a:extLst>
                <a:ext uri="{FF2B5EF4-FFF2-40B4-BE49-F238E27FC236}">
                  <a16:creationId xmlns:a16="http://schemas.microsoft.com/office/drawing/2014/main" id="{1B9C211D-722C-4FE3-9273-00DA98F097ED}"/>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7">
              <a:extLst>
                <a:ext uri="{FF2B5EF4-FFF2-40B4-BE49-F238E27FC236}">
                  <a16:creationId xmlns:a16="http://schemas.microsoft.com/office/drawing/2014/main" id="{52FC9BB5-B638-4A11-ABF2-CE9B9736E3F1}"/>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8">
              <a:extLst>
                <a:ext uri="{FF2B5EF4-FFF2-40B4-BE49-F238E27FC236}">
                  <a16:creationId xmlns:a16="http://schemas.microsoft.com/office/drawing/2014/main" id="{7C984513-A92C-447D-8B91-5AB4F4497EDE}"/>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9">
              <a:extLst>
                <a:ext uri="{FF2B5EF4-FFF2-40B4-BE49-F238E27FC236}">
                  <a16:creationId xmlns:a16="http://schemas.microsoft.com/office/drawing/2014/main" id="{DBC5473E-C808-493D-8722-DE4B53905769}"/>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10">
              <a:extLst>
                <a:ext uri="{FF2B5EF4-FFF2-40B4-BE49-F238E27FC236}">
                  <a16:creationId xmlns:a16="http://schemas.microsoft.com/office/drawing/2014/main" id="{20591C12-FF2B-45CA-B680-9E9818F545FA}"/>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11">
              <a:extLst>
                <a:ext uri="{FF2B5EF4-FFF2-40B4-BE49-F238E27FC236}">
                  <a16:creationId xmlns:a16="http://schemas.microsoft.com/office/drawing/2014/main" id="{66F5E098-A1EF-4608-88B8-8CDDA4BF523B}"/>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TextBox 16">
              <a:extLst>
                <a:ext uri="{FF2B5EF4-FFF2-40B4-BE49-F238E27FC236}">
                  <a16:creationId xmlns:a16="http://schemas.microsoft.com/office/drawing/2014/main" id="{76FB76F0-0F44-4CDC-90B7-A8486D7BB5C3}"/>
                </a:ext>
              </a:extLst>
            </p:cNvPr>
            <p:cNvSpPr txBox="1"/>
            <p:nvPr/>
          </p:nvSpPr>
          <p:spPr>
            <a:xfrm rot="16200000">
              <a:off x="794099" y="2641651"/>
              <a:ext cx="1871768"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PFSの確率</a:t>
              </a:r>
            </a:p>
          </p:txBody>
        </p:sp>
        <p:sp>
          <p:nvSpPr>
            <p:cNvPr id="18" name="TextBox 17">
              <a:extLst>
                <a:ext uri="{FF2B5EF4-FFF2-40B4-BE49-F238E27FC236}">
                  <a16:creationId xmlns:a16="http://schemas.microsoft.com/office/drawing/2014/main" id="{032EB25E-9D84-4245-850E-470C967632D4}"/>
                </a:ext>
              </a:extLst>
            </p:cNvPr>
            <p:cNvSpPr txBox="1"/>
            <p:nvPr/>
          </p:nvSpPr>
          <p:spPr>
            <a:xfrm>
              <a:off x="1861762" y="1338124"/>
              <a:ext cx="433131"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a:t>
              </a:r>
            </a:p>
          </p:txBody>
        </p:sp>
        <p:sp>
          <p:nvSpPr>
            <p:cNvPr id="19" name="TextBox 18">
              <a:extLst>
                <a:ext uri="{FF2B5EF4-FFF2-40B4-BE49-F238E27FC236}">
                  <a16:creationId xmlns:a16="http://schemas.microsoft.com/office/drawing/2014/main" id="{D8C81EA8-13CB-439B-935C-B25A2D17D17E}"/>
                </a:ext>
              </a:extLst>
            </p:cNvPr>
            <p:cNvSpPr txBox="1"/>
            <p:nvPr/>
          </p:nvSpPr>
          <p:spPr>
            <a:xfrm>
              <a:off x="1861766" y="1862263"/>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0.8</a:t>
              </a:r>
            </a:p>
          </p:txBody>
        </p:sp>
        <p:sp>
          <p:nvSpPr>
            <p:cNvPr id="20" name="TextBox 19">
              <a:extLst>
                <a:ext uri="{FF2B5EF4-FFF2-40B4-BE49-F238E27FC236}">
                  <a16:creationId xmlns:a16="http://schemas.microsoft.com/office/drawing/2014/main" id="{304F32E4-F96B-4EF9-94BA-6561D42FEBDF}"/>
                </a:ext>
              </a:extLst>
            </p:cNvPr>
            <p:cNvSpPr txBox="1"/>
            <p:nvPr/>
          </p:nvSpPr>
          <p:spPr>
            <a:xfrm>
              <a:off x="1861766" y="2360794"/>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0.6</a:t>
              </a:r>
            </a:p>
          </p:txBody>
        </p:sp>
        <p:sp>
          <p:nvSpPr>
            <p:cNvPr id="21" name="TextBox 20">
              <a:extLst>
                <a:ext uri="{FF2B5EF4-FFF2-40B4-BE49-F238E27FC236}">
                  <a16:creationId xmlns:a16="http://schemas.microsoft.com/office/drawing/2014/main" id="{45497A76-E88C-4118-B4C0-927FC99F1135}"/>
                </a:ext>
              </a:extLst>
            </p:cNvPr>
            <p:cNvSpPr txBox="1"/>
            <p:nvPr/>
          </p:nvSpPr>
          <p:spPr>
            <a:xfrm>
              <a:off x="1861766" y="2875447"/>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0.4</a:t>
              </a:r>
            </a:p>
          </p:txBody>
        </p:sp>
        <p:sp>
          <p:nvSpPr>
            <p:cNvPr id="22" name="TextBox 21">
              <a:extLst>
                <a:ext uri="{FF2B5EF4-FFF2-40B4-BE49-F238E27FC236}">
                  <a16:creationId xmlns:a16="http://schemas.microsoft.com/office/drawing/2014/main" id="{F2C5BD30-3BE9-46DE-8664-25CE21137A95}"/>
                </a:ext>
              </a:extLst>
            </p:cNvPr>
            <p:cNvSpPr txBox="1"/>
            <p:nvPr/>
          </p:nvSpPr>
          <p:spPr>
            <a:xfrm>
              <a:off x="1861766" y="3379350"/>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0.2</a:t>
              </a:r>
            </a:p>
          </p:txBody>
        </p:sp>
        <p:sp>
          <p:nvSpPr>
            <p:cNvPr id="23" name="TextBox 22">
              <a:extLst>
                <a:ext uri="{FF2B5EF4-FFF2-40B4-BE49-F238E27FC236}">
                  <a16:creationId xmlns:a16="http://schemas.microsoft.com/office/drawing/2014/main" id="{08F8BFCF-724D-4580-85EA-324324FD4E58}"/>
                </a:ext>
              </a:extLst>
            </p:cNvPr>
            <p:cNvSpPr txBox="1"/>
            <p:nvPr/>
          </p:nvSpPr>
          <p:spPr>
            <a:xfrm>
              <a:off x="2010854" y="3888626"/>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grpSp>
        <p:nvGrpSpPr>
          <p:cNvPr id="24" name="Group 23">
            <a:extLst>
              <a:ext uri="{FF2B5EF4-FFF2-40B4-BE49-F238E27FC236}">
                <a16:creationId xmlns:a16="http://schemas.microsoft.com/office/drawing/2014/main" id="{C128A458-77A5-48E0-AABE-C0A28B88290C}"/>
              </a:ext>
            </a:extLst>
          </p:cNvPr>
          <p:cNvGrpSpPr/>
          <p:nvPr/>
        </p:nvGrpSpPr>
        <p:grpSpPr>
          <a:xfrm>
            <a:off x="1240899" y="4966462"/>
            <a:ext cx="4481085" cy="547572"/>
            <a:chOff x="1499242" y="5471106"/>
            <a:chExt cx="3161571" cy="621793"/>
          </a:xfrm>
        </p:grpSpPr>
        <p:sp>
          <p:nvSpPr>
            <p:cNvPr id="25" name="TextBox 24">
              <a:extLst>
                <a:ext uri="{FF2B5EF4-FFF2-40B4-BE49-F238E27FC236}">
                  <a16:creationId xmlns:a16="http://schemas.microsoft.com/office/drawing/2014/main" id="{16C34BC5-5E67-4AF0-BDDA-11D4C995AD07}"/>
                </a:ext>
              </a:extLst>
            </p:cNvPr>
            <p:cNvSpPr txBox="1"/>
            <p:nvPr/>
          </p:nvSpPr>
          <p:spPr>
            <a:xfrm>
              <a:off x="2063258" y="5743404"/>
              <a:ext cx="2009974" cy="349495"/>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無作為化からの経過期間、月</a:t>
              </a:r>
            </a:p>
          </p:txBody>
        </p:sp>
        <p:sp>
          <p:nvSpPr>
            <p:cNvPr id="26" name="Line 21">
              <a:extLst>
                <a:ext uri="{FF2B5EF4-FFF2-40B4-BE49-F238E27FC236}">
                  <a16:creationId xmlns:a16="http://schemas.microsoft.com/office/drawing/2014/main" id="{7F6915E1-D4C1-4319-9859-902EECB988B6}"/>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D533FD9D-1520-4A8D-8157-62D24DC180CD}"/>
                </a:ext>
              </a:extLst>
            </p:cNvPr>
            <p:cNvSpPr txBox="1"/>
            <p:nvPr/>
          </p:nvSpPr>
          <p:spPr>
            <a:xfrm>
              <a:off x="4469277"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24</a:t>
              </a:r>
            </a:p>
          </p:txBody>
        </p:sp>
        <p:sp>
          <p:nvSpPr>
            <p:cNvPr id="28" name="Line 21">
              <a:extLst>
                <a:ext uri="{FF2B5EF4-FFF2-40B4-BE49-F238E27FC236}">
                  <a16:creationId xmlns:a16="http://schemas.microsoft.com/office/drawing/2014/main" id="{EB7A183A-E1C7-4F81-B9D5-D4EB7BA87FA0}"/>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EF636B7-F722-4A0F-B94E-F99D5E439705}"/>
                </a:ext>
              </a:extLst>
            </p:cNvPr>
            <p:cNvSpPr txBox="1"/>
            <p:nvPr/>
          </p:nvSpPr>
          <p:spPr>
            <a:xfrm>
              <a:off x="4093640"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21</a:t>
              </a:r>
            </a:p>
          </p:txBody>
        </p:sp>
        <p:sp>
          <p:nvSpPr>
            <p:cNvPr id="30" name="Line 21">
              <a:extLst>
                <a:ext uri="{FF2B5EF4-FFF2-40B4-BE49-F238E27FC236}">
                  <a16:creationId xmlns:a16="http://schemas.microsoft.com/office/drawing/2014/main" id="{E2E68297-E01B-4669-81E9-CC97B0F665B0}"/>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943B9F5B-B90C-4CC4-9129-DDB9BA07CDE9}"/>
                </a:ext>
              </a:extLst>
            </p:cNvPr>
            <p:cNvSpPr txBox="1"/>
            <p:nvPr/>
          </p:nvSpPr>
          <p:spPr>
            <a:xfrm>
              <a:off x="3718003"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18</a:t>
              </a:r>
            </a:p>
          </p:txBody>
        </p:sp>
        <p:sp>
          <p:nvSpPr>
            <p:cNvPr id="32" name="Line 21">
              <a:extLst>
                <a:ext uri="{FF2B5EF4-FFF2-40B4-BE49-F238E27FC236}">
                  <a16:creationId xmlns:a16="http://schemas.microsoft.com/office/drawing/2014/main" id="{7546FCAA-FEA2-4F09-9FE5-19A5E824F7AA}"/>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1D04B349-6D51-4534-92DC-3BB4C82A028D}"/>
                </a:ext>
              </a:extLst>
            </p:cNvPr>
            <p:cNvSpPr txBox="1"/>
            <p:nvPr/>
          </p:nvSpPr>
          <p:spPr>
            <a:xfrm>
              <a:off x="3342366"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15</a:t>
              </a:r>
            </a:p>
          </p:txBody>
        </p:sp>
        <p:sp>
          <p:nvSpPr>
            <p:cNvPr id="34" name="Line 21">
              <a:extLst>
                <a:ext uri="{FF2B5EF4-FFF2-40B4-BE49-F238E27FC236}">
                  <a16:creationId xmlns:a16="http://schemas.microsoft.com/office/drawing/2014/main" id="{61686D03-C5B3-48E3-81D3-DB26598320CD}"/>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3C6F44BF-E47E-408D-9329-0A24A7D7636C}"/>
                </a:ext>
              </a:extLst>
            </p:cNvPr>
            <p:cNvSpPr txBox="1"/>
            <p:nvPr/>
          </p:nvSpPr>
          <p:spPr>
            <a:xfrm>
              <a:off x="2966729"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a:t>
              </a:r>
            </a:p>
          </p:txBody>
        </p:sp>
        <p:sp>
          <p:nvSpPr>
            <p:cNvPr id="36" name="Line 21">
              <a:extLst>
                <a:ext uri="{FF2B5EF4-FFF2-40B4-BE49-F238E27FC236}">
                  <a16:creationId xmlns:a16="http://schemas.microsoft.com/office/drawing/2014/main" id="{44440506-4AC4-47E4-ADE4-828FE856AA8E}"/>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7B606A5E-EDFD-49CC-9BF3-70512FDC0B3B}"/>
                </a:ext>
              </a:extLst>
            </p:cNvPr>
            <p:cNvSpPr txBox="1"/>
            <p:nvPr/>
          </p:nvSpPr>
          <p:spPr>
            <a:xfrm>
              <a:off x="2626153" y="5543106"/>
              <a:ext cx="121415"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9</a:t>
              </a:r>
            </a:p>
          </p:txBody>
        </p:sp>
        <p:sp>
          <p:nvSpPr>
            <p:cNvPr id="38" name="Line 21">
              <a:extLst>
                <a:ext uri="{FF2B5EF4-FFF2-40B4-BE49-F238E27FC236}">
                  <a16:creationId xmlns:a16="http://schemas.microsoft.com/office/drawing/2014/main" id="{655D92CF-AA3D-4025-9F79-A63DAA27FCE0}"/>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3E0A1693-198F-483A-BF0C-79CFA1A8AD6C}"/>
                </a:ext>
              </a:extLst>
            </p:cNvPr>
            <p:cNvSpPr txBox="1"/>
            <p:nvPr/>
          </p:nvSpPr>
          <p:spPr>
            <a:xfrm>
              <a:off x="2250516" y="5543106"/>
              <a:ext cx="121415"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a:t>
              </a:r>
            </a:p>
          </p:txBody>
        </p:sp>
        <p:sp>
          <p:nvSpPr>
            <p:cNvPr id="40" name="Line 21">
              <a:extLst>
                <a:ext uri="{FF2B5EF4-FFF2-40B4-BE49-F238E27FC236}">
                  <a16:creationId xmlns:a16="http://schemas.microsoft.com/office/drawing/2014/main" id="{A6753C45-ED6A-46E7-9703-D2923D379899}"/>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0B87A9F8-909E-4042-B778-93922E95AD30}"/>
                </a:ext>
              </a:extLst>
            </p:cNvPr>
            <p:cNvSpPr txBox="1"/>
            <p:nvPr/>
          </p:nvSpPr>
          <p:spPr>
            <a:xfrm>
              <a:off x="1874879" y="5543106"/>
              <a:ext cx="121415"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a:t>
              </a:r>
            </a:p>
          </p:txBody>
        </p:sp>
        <p:sp>
          <p:nvSpPr>
            <p:cNvPr id="42" name="Line 21">
              <a:extLst>
                <a:ext uri="{FF2B5EF4-FFF2-40B4-BE49-F238E27FC236}">
                  <a16:creationId xmlns:a16="http://schemas.microsoft.com/office/drawing/2014/main" id="{F3BBFF9B-1A32-42F5-893E-C6DF1279F9EF}"/>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2D545173-6A96-4552-9048-1E0E27268622}"/>
                </a:ext>
              </a:extLst>
            </p:cNvPr>
            <p:cNvSpPr txBox="1"/>
            <p:nvPr/>
          </p:nvSpPr>
          <p:spPr>
            <a:xfrm>
              <a:off x="1499242" y="5543106"/>
              <a:ext cx="121415"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44" name="TextBox 43">
            <a:extLst>
              <a:ext uri="{FF2B5EF4-FFF2-40B4-BE49-F238E27FC236}">
                <a16:creationId xmlns:a16="http://schemas.microsoft.com/office/drawing/2014/main" id="{5096B4B3-F3B3-49C5-89A0-C236088DE555}"/>
              </a:ext>
            </a:extLst>
          </p:cNvPr>
          <p:cNvSpPr txBox="1"/>
          <p:nvPr/>
        </p:nvSpPr>
        <p:spPr>
          <a:xfrm>
            <a:off x="515246" y="5227010"/>
            <a:ext cx="990977" cy="307777"/>
          </a:xfrm>
          <a:prstGeom prst="rect">
            <a:avLst/>
          </a:prstGeom>
          <a:noFill/>
        </p:spPr>
        <p:txBody>
          <a:bodyPr wrap="none" rtlCol="0">
            <a:spAutoFit/>
          </a:bodyPr>
          <a:lstStyle/>
          <a:p>
            <a:pPr algn="r"/>
            <a:r>
              <a:rPr lang="ja-JP" sz="1400" dirty="0">
                <a:solidFill>
                  <a:schemeClr val="tx1"/>
                </a:solidFill>
              </a:rPr>
              <a:t>リスク有患者数</a:t>
            </a:r>
          </a:p>
        </p:txBody>
      </p:sp>
      <p:grpSp>
        <p:nvGrpSpPr>
          <p:cNvPr id="45" name="Group 44">
            <a:extLst>
              <a:ext uri="{FF2B5EF4-FFF2-40B4-BE49-F238E27FC236}">
                <a16:creationId xmlns:a16="http://schemas.microsoft.com/office/drawing/2014/main" id="{D8261F7A-E23B-4069-A5DF-5172CA5D5B9A}"/>
              </a:ext>
            </a:extLst>
          </p:cNvPr>
          <p:cNvGrpSpPr/>
          <p:nvPr/>
        </p:nvGrpSpPr>
        <p:grpSpPr>
          <a:xfrm>
            <a:off x="1141513" y="5462188"/>
            <a:ext cx="4530779" cy="288147"/>
            <a:chOff x="1292743" y="6029345"/>
            <a:chExt cx="4530779" cy="288147"/>
          </a:xfrm>
        </p:grpSpPr>
        <p:sp>
          <p:nvSpPr>
            <p:cNvPr id="46" name="TextBox 45">
              <a:extLst>
                <a:ext uri="{FF2B5EF4-FFF2-40B4-BE49-F238E27FC236}">
                  <a16:creationId xmlns:a16="http://schemas.microsoft.com/office/drawing/2014/main" id="{F008969B-EC78-4BE8-B8C2-A9525CCA295C}"/>
                </a:ext>
              </a:extLst>
            </p:cNvPr>
            <p:cNvSpPr txBox="1"/>
            <p:nvPr/>
          </p:nvSpPr>
          <p:spPr>
            <a:xfrm>
              <a:off x="5651433" y="602934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0</a:t>
              </a:r>
            </a:p>
          </p:txBody>
        </p:sp>
        <p:sp>
          <p:nvSpPr>
            <p:cNvPr id="47" name="TextBox 46">
              <a:extLst>
                <a:ext uri="{FF2B5EF4-FFF2-40B4-BE49-F238E27FC236}">
                  <a16:creationId xmlns:a16="http://schemas.microsoft.com/office/drawing/2014/main" id="{ED845DAE-4C89-4369-A5BF-9529A60E2968}"/>
                </a:ext>
              </a:extLst>
            </p:cNvPr>
            <p:cNvSpPr txBox="1"/>
            <p:nvPr/>
          </p:nvSpPr>
          <p:spPr>
            <a:xfrm>
              <a:off x="5119020" y="6029345"/>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4</a:t>
              </a:r>
            </a:p>
          </p:txBody>
        </p:sp>
        <p:sp>
          <p:nvSpPr>
            <p:cNvPr id="48" name="TextBox 47">
              <a:extLst>
                <a:ext uri="{FF2B5EF4-FFF2-40B4-BE49-F238E27FC236}">
                  <a16:creationId xmlns:a16="http://schemas.microsoft.com/office/drawing/2014/main" id="{601B3777-D3B6-4E40-BFB5-BFDD92209B3D}"/>
                </a:ext>
              </a:extLst>
            </p:cNvPr>
            <p:cNvSpPr txBox="1"/>
            <p:nvPr/>
          </p:nvSpPr>
          <p:spPr>
            <a:xfrm>
              <a:off x="4536914" y="6029345"/>
              <a:ext cx="271476"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11</a:t>
              </a:r>
            </a:p>
          </p:txBody>
        </p:sp>
        <p:sp>
          <p:nvSpPr>
            <p:cNvPr id="49" name="TextBox 48">
              <a:extLst>
                <a:ext uri="{FF2B5EF4-FFF2-40B4-BE49-F238E27FC236}">
                  <a16:creationId xmlns:a16="http://schemas.microsoft.com/office/drawing/2014/main" id="{9FA518A2-7FDB-4DEB-A712-8B1D0020871D}"/>
                </a:ext>
              </a:extLst>
            </p:cNvPr>
            <p:cNvSpPr txBox="1"/>
            <p:nvPr/>
          </p:nvSpPr>
          <p:spPr>
            <a:xfrm>
              <a:off x="4004501" y="602934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35</a:t>
              </a:r>
            </a:p>
          </p:txBody>
        </p:sp>
        <p:sp>
          <p:nvSpPr>
            <p:cNvPr id="50" name="TextBox 49">
              <a:extLst>
                <a:ext uri="{FF2B5EF4-FFF2-40B4-BE49-F238E27FC236}">
                  <a16:creationId xmlns:a16="http://schemas.microsoft.com/office/drawing/2014/main" id="{AA08FD93-4FEB-4FE9-927E-A1B6B35EFDE1}"/>
                </a:ext>
              </a:extLst>
            </p:cNvPr>
            <p:cNvSpPr txBox="1"/>
            <p:nvPr/>
          </p:nvSpPr>
          <p:spPr>
            <a:xfrm>
              <a:off x="3472088" y="602934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53</a:t>
              </a:r>
            </a:p>
          </p:txBody>
        </p:sp>
        <p:sp>
          <p:nvSpPr>
            <p:cNvPr id="51" name="TextBox 50">
              <a:extLst>
                <a:ext uri="{FF2B5EF4-FFF2-40B4-BE49-F238E27FC236}">
                  <a16:creationId xmlns:a16="http://schemas.microsoft.com/office/drawing/2014/main" id="{E575DDA6-8371-47B9-A376-BD34F29B0769}"/>
                </a:ext>
              </a:extLst>
            </p:cNvPr>
            <p:cNvSpPr txBox="1"/>
            <p:nvPr/>
          </p:nvSpPr>
          <p:spPr>
            <a:xfrm>
              <a:off x="2939675" y="6029345"/>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88</a:t>
              </a:r>
            </a:p>
          </p:txBody>
        </p:sp>
        <p:sp>
          <p:nvSpPr>
            <p:cNvPr id="52" name="TextBox 51">
              <a:extLst>
                <a:ext uri="{FF2B5EF4-FFF2-40B4-BE49-F238E27FC236}">
                  <a16:creationId xmlns:a16="http://schemas.microsoft.com/office/drawing/2014/main" id="{D879394A-D62E-4C59-B0D2-3D023C4356E0}"/>
                </a:ext>
              </a:extLst>
            </p:cNvPr>
            <p:cNvSpPr txBox="1"/>
            <p:nvPr/>
          </p:nvSpPr>
          <p:spPr>
            <a:xfrm>
              <a:off x="2357569" y="6029345"/>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158</a:t>
              </a:r>
            </a:p>
          </p:txBody>
        </p:sp>
        <p:sp>
          <p:nvSpPr>
            <p:cNvPr id="53" name="TextBox 52">
              <a:extLst>
                <a:ext uri="{FF2B5EF4-FFF2-40B4-BE49-F238E27FC236}">
                  <a16:creationId xmlns:a16="http://schemas.microsoft.com/office/drawing/2014/main" id="{431A42ED-885C-4CFB-94D2-F4A28055D258}"/>
                </a:ext>
              </a:extLst>
            </p:cNvPr>
            <p:cNvSpPr txBox="1"/>
            <p:nvPr/>
          </p:nvSpPr>
          <p:spPr>
            <a:xfrm>
              <a:off x="1825156" y="6029345"/>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246</a:t>
              </a:r>
            </a:p>
          </p:txBody>
        </p:sp>
        <p:sp>
          <p:nvSpPr>
            <p:cNvPr id="54" name="TextBox 53">
              <a:extLst>
                <a:ext uri="{FF2B5EF4-FFF2-40B4-BE49-F238E27FC236}">
                  <a16:creationId xmlns:a16="http://schemas.microsoft.com/office/drawing/2014/main" id="{DBA901FC-C583-4ABA-8FA3-B3BFDB458928}"/>
                </a:ext>
              </a:extLst>
            </p:cNvPr>
            <p:cNvSpPr txBox="1"/>
            <p:nvPr/>
          </p:nvSpPr>
          <p:spPr>
            <a:xfrm>
              <a:off x="1292743" y="6029345"/>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latin typeface="Arial" panose="020B0604020202020204" pitchFamily="34" charset="0"/>
                  <a:ea typeface="MS Mincho"/>
                  <a:cs typeface="Arial" panose="020B0604020202020204" pitchFamily="34" charset="0"/>
                </a:rPr>
                <a:t>338</a:t>
              </a:r>
            </a:p>
          </p:txBody>
        </p:sp>
      </p:grpSp>
      <p:grpSp>
        <p:nvGrpSpPr>
          <p:cNvPr id="55" name="Group 54">
            <a:extLst>
              <a:ext uri="{FF2B5EF4-FFF2-40B4-BE49-F238E27FC236}">
                <a16:creationId xmlns:a16="http://schemas.microsoft.com/office/drawing/2014/main" id="{FC24CABE-B22E-4F0F-86AE-BC4584BFE18E}"/>
              </a:ext>
            </a:extLst>
          </p:cNvPr>
          <p:cNvGrpSpPr/>
          <p:nvPr/>
        </p:nvGrpSpPr>
        <p:grpSpPr>
          <a:xfrm>
            <a:off x="1141513" y="5715723"/>
            <a:ext cx="4530779" cy="288147"/>
            <a:chOff x="1292743" y="6029345"/>
            <a:chExt cx="4530779" cy="288147"/>
          </a:xfrm>
        </p:grpSpPr>
        <p:sp>
          <p:nvSpPr>
            <p:cNvPr id="56" name="TextBox 55">
              <a:extLst>
                <a:ext uri="{FF2B5EF4-FFF2-40B4-BE49-F238E27FC236}">
                  <a16:creationId xmlns:a16="http://schemas.microsoft.com/office/drawing/2014/main" id="{9510E046-9B56-46C8-AEBF-147DDAA1F4AB}"/>
                </a:ext>
              </a:extLst>
            </p:cNvPr>
            <p:cNvSpPr txBox="1"/>
            <p:nvPr/>
          </p:nvSpPr>
          <p:spPr>
            <a:xfrm>
              <a:off x="5651433" y="6029345"/>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0</a:t>
              </a:r>
            </a:p>
          </p:txBody>
        </p:sp>
        <p:sp>
          <p:nvSpPr>
            <p:cNvPr id="57" name="TextBox 56">
              <a:extLst>
                <a:ext uri="{FF2B5EF4-FFF2-40B4-BE49-F238E27FC236}">
                  <a16:creationId xmlns:a16="http://schemas.microsoft.com/office/drawing/2014/main" id="{7AC273B9-13F3-4C56-83FF-D29F8EE81799}"/>
                </a:ext>
              </a:extLst>
            </p:cNvPr>
            <p:cNvSpPr txBox="1"/>
            <p:nvPr/>
          </p:nvSpPr>
          <p:spPr>
            <a:xfrm>
              <a:off x="5119020" y="6029345"/>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2</a:t>
              </a:r>
            </a:p>
          </p:txBody>
        </p:sp>
        <p:sp>
          <p:nvSpPr>
            <p:cNvPr id="58" name="TextBox 57">
              <a:extLst>
                <a:ext uri="{FF2B5EF4-FFF2-40B4-BE49-F238E27FC236}">
                  <a16:creationId xmlns:a16="http://schemas.microsoft.com/office/drawing/2014/main" id="{6D28F087-EC56-44D5-A93E-A92BFD8B0560}"/>
                </a:ext>
              </a:extLst>
            </p:cNvPr>
            <p:cNvSpPr txBox="1"/>
            <p:nvPr/>
          </p:nvSpPr>
          <p:spPr>
            <a:xfrm>
              <a:off x="4586607" y="6029345"/>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3</a:t>
              </a:r>
            </a:p>
          </p:txBody>
        </p:sp>
        <p:sp>
          <p:nvSpPr>
            <p:cNvPr id="59" name="TextBox 58">
              <a:extLst>
                <a:ext uri="{FF2B5EF4-FFF2-40B4-BE49-F238E27FC236}">
                  <a16:creationId xmlns:a16="http://schemas.microsoft.com/office/drawing/2014/main" id="{B230EE4D-0B80-4745-B898-DA50577309EB}"/>
                </a:ext>
              </a:extLst>
            </p:cNvPr>
            <p:cNvSpPr txBox="1"/>
            <p:nvPr/>
          </p:nvSpPr>
          <p:spPr>
            <a:xfrm>
              <a:off x="4004501" y="6029345"/>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12</a:t>
              </a:r>
            </a:p>
          </p:txBody>
        </p:sp>
        <p:sp>
          <p:nvSpPr>
            <p:cNvPr id="60" name="TextBox 59">
              <a:extLst>
                <a:ext uri="{FF2B5EF4-FFF2-40B4-BE49-F238E27FC236}">
                  <a16:creationId xmlns:a16="http://schemas.microsoft.com/office/drawing/2014/main" id="{939C1D77-6BF8-48E8-8180-391F13B582B9}"/>
                </a:ext>
              </a:extLst>
            </p:cNvPr>
            <p:cNvSpPr txBox="1"/>
            <p:nvPr/>
          </p:nvSpPr>
          <p:spPr>
            <a:xfrm>
              <a:off x="3472088" y="6029345"/>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23</a:t>
              </a:r>
            </a:p>
          </p:txBody>
        </p:sp>
        <p:sp>
          <p:nvSpPr>
            <p:cNvPr id="61" name="TextBox 60">
              <a:extLst>
                <a:ext uri="{FF2B5EF4-FFF2-40B4-BE49-F238E27FC236}">
                  <a16:creationId xmlns:a16="http://schemas.microsoft.com/office/drawing/2014/main" id="{83CA81A1-93DD-40E3-A63D-A99B0106D2F9}"/>
                </a:ext>
              </a:extLst>
            </p:cNvPr>
            <p:cNvSpPr txBox="1"/>
            <p:nvPr/>
          </p:nvSpPr>
          <p:spPr>
            <a:xfrm>
              <a:off x="2939675" y="6029345"/>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43</a:t>
              </a:r>
            </a:p>
          </p:txBody>
        </p:sp>
        <p:sp>
          <p:nvSpPr>
            <p:cNvPr id="62" name="TextBox 61">
              <a:extLst>
                <a:ext uri="{FF2B5EF4-FFF2-40B4-BE49-F238E27FC236}">
                  <a16:creationId xmlns:a16="http://schemas.microsoft.com/office/drawing/2014/main" id="{466473DA-3711-4B84-99D3-85E53C613B01}"/>
                </a:ext>
              </a:extLst>
            </p:cNvPr>
            <p:cNvSpPr txBox="1"/>
            <p:nvPr/>
          </p:nvSpPr>
          <p:spPr>
            <a:xfrm>
              <a:off x="2357569" y="6029345"/>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121</a:t>
              </a:r>
            </a:p>
          </p:txBody>
        </p:sp>
        <p:sp>
          <p:nvSpPr>
            <p:cNvPr id="63" name="TextBox 62">
              <a:extLst>
                <a:ext uri="{FF2B5EF4-FFF2-40B4-BE49-F238E27FC236}">
                  <a16:creationId xmlns:a16="http://schemas.microsoft.com/office/drawing/2014/main" id="{EA4B1582-1692-4D7A-AFFF-32B2EDA29FD8}"/>
                </a:ext>
              </a:extLst>
            </p:cNvPr>
            <p:cNvSpPr txBox="1"/>
            <p:nvPr/>
          </p:nvSpPr>
          <p:spPr>
            <a:xfrm>
              <a:off x="1825156" y="6029345"/>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219</a:t>
              </a:r>
            </a:p>
          </p:txBody>
        </p:sp>
        <p:sp>
          <p:nvSpPr>
            <p:cNvPr id="64" name="TextBox 63">
              <a:extLst>
                <a:ext uri="{FF2B5EF4-FFF2-40B4-BE49-F238E27FC236}">
                  <a16:creationId xmlns:a16="http://schemas.microsoft.com/office/drawing/2014/main" id="{5711CF66-3EDF-4FCE-9DF4-EF763DB98BEC}"/>
                </a:ext>
              </a:extLst>
            </p:cNvPr>
            <p:cNvSpPr txBox="1"/>
            <p:nvPr/>
          </p:nvSpPr>
          <p:spPr>
            <a:xfrm>
              <a:off x="1292743" y="6029345"/>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337</a:t>
              </a:r>
            </a:p>
          </p:txBody>
        </p:sp>
      </p:grpSp>
      <p:sp>
        <p:nvSpPr>
          <p:cNvPr id="65" name="TextBox 64">
            <a:extLst>
              <a:ext uri="{FF2B5EF4-FFF2-40B4-BE49-F238E27FC236}">
                <a16:creationId xmlns:a16="http://schemas.microsoft.com/office/drawing/2014/main" id="{E77C979D-1251-4FA2-AD28-C133E23DC9C5}"/>
              </a:ext>
            </a:extLst>
          </p:cNvPr>
          <p:cNvSpPr txBox="1"/>
          <p:nvPr/>
        </p:nvSpPr>
        <p:spPr>
          <a:xfrm>
            <a:off x="288827" y="5452373"/>
            <a:ext cx="756938" cy="307777"/>
          </a:xfrm>
          <a:prstGeom prst="rect">
            <a:avLst/>
          </a:prstGeom>
          <a:noFill/>
        </p:spPr>
        <p:txBody>
          <a:bodyPr wrap="none" rtlCol="0">
            <a:spAutoFit/>
          </a:bodyPr>
          <a:lstStyle/>
          <a:p>
            <a:pPr algn="r"/>
            <a:r>
              <a:rPr lang="ja-JP" sz="1400">
                <a:solidFill>
                  <a:schemeClr val="accent2"/>
                </a:solidFill>
              </a:rPr>
              <a:t>D+CT</a:t>
            </a:r>
          </a:p>
        </p:txBody>
      </p:sp>
      <p:sp>
        <p:nvSpPr>
          <p:cNvPr id="66" name="TextBox 65">
            <a:extLst>
              <a:ext uri="{FF2B5EF4-FFF2-40B4-BE49-F238E27FC236}">
                <a16:creationId xmlns:a16="http://schemas.microsoft.com/office/drawing/2014/main" id="{67BD98BB-E6F0-4FA9-9082-09633F6C592B}"/>
              </a:ext>
            </a:extLst>
          </p:cNvPr>
          <p:cNvSpPr txBox="1"/>
          <p:nvPr/>
        </p:nvSpPr>
        <p:spPr>
          <a:xfrm>
            <a:off x="622251" y="5705908"/>
            <a:ext cx="423514" cy="307777"/>
          </a:xfrm>
          <a:prstGeom prst="rect">
            <a:avLst/>
          </a:prstGeom>
          <a:noFill/>
        </p:spPr>
        <p:txBody>
          <a:bodyPr wrap="none" rtlCol="0">
            <a:spAutoFit/>
          </a:bodyPr>
          <a:lstStyle/>
          <a:p>
            <a:pPr algn="r"/>
            <a:r>
              <a:rPr lang="ja-JP" sz="1400">
                <a:solidFill>
                  <a:schemeClr val="accent1"/>
                </a:solidFill>
              </a:rPr>
              <a:t>CT</a:t>
            </a:r>
          </a:p>
        </p:txBody>
      </p:sp>
      <p:sp>
        <p:nvSpPr>
          <p:cNvPr id="67" name="TextBox 66">
            <a:extLst>
              <a:ext uri="{FF2B5EF4-FFF2-40B4-BE49-F238E27FC236}">
                <a16:creationId xmlns:a16="http://schemas.microsoft.com/office/drawing/2014/main" id="{8C72D181-E633-46E9-8C5D-02108BB4EE24}"/>
              </a:ext>
            </a:extLst>
          </p:cNvPr>
          <p:cNvSpPr txBox="1"/>
          <p:nvPr/>
        </p:nvSpPr>
        <p:spPr>
          <a:xfrm>
            <a:off x="945639" y="6009509"/>
            <a:ext cx="4556054" cy="492443"/>
          </a:xfrm>
          <a:prstGeom prst="rect">
            <a:avLst/>
          </a:prstGeom>
          <a:noFill/>
        </p:spPr>
        <p:txBody>
          <a:bodyPr wrap="none" rtlCol="0">
            <a:spAutoFit/>
          </a:bodyPr>
          <a:lstStyle/>
          <a:p>
            <a:pPr algn="ctr"/>
            <a:r>
              <a:rPr lang="ja-JP" sz="1300" dirty="0">
                <a:solidFill>
                  <a:schemeClr val="tx1"/>
                </a:solidFill>
              </a:rPr>
              <a:t>DCOで打ち切られた患者のフォローアップ期間の中央値：</a:t>
            </a:r>
            <a:r>
              <a:rPr lang="en-US" altLang="ja-JP" sz="1300" dirty="0">
                <a:solidFill>
                  <a:schemeClr val="tx1"/>
                </a:solidFill>
              </a:rPr>
              <a:t/>
            </a:r>
            <a:br>
              <a:rPr lang="en-US" altLang="ja-JP" sz="1300" dirty="0">
                <a:solidFill>
                  <a:schemeClr val="tx1"/>
                </a:solidFill>
              </a:rPr>
            </a:br>
            <a:r>
              <a:rPr lang="ja-JP" sz="1300" dirty="0">
                <a:solidFill>
                  <a:schemeClr val="tx1"/>
                </a:solidFill>
              </a:rPr>
              <a:t>10.3か月（範囲0〜23.1）</a:t>
            </a:r>
          </a:p>
        </p:txBody>
      </p:sp>
      <p:grpSp>
        <p:nvGrpSpPr>
          <p:cNvPr id="68" name="Group 67">
            <a:extLst>
              <a:ext uri="{FF2B5EF4-FFF2-40B4-BE49-F238E27FC236}">
                <a16:creationId xmlns:a16="http://schemas.microsoft.com/office/drawing/2014/main" id="{E714BA9E-3FA4-4765-AAE6-59819E695434}"/>
              </a:ext>
            </a:extLst>
          </p:cNvPr>
          <p:cNvGrpSpPr/>
          <p:nvPr/>
        </p:nvGrpSpPr>
        <p:grpSpPr>
          <a:xfrm>
            <a:off x="1343035" y="2694543"/>
            <a:ext cx="4107474" cy="1888530"/>
            <a:chOff x="3527305" y="2233612"/>
            <a:chExt cx="5142463" cy="2395061"/>
          </a:xfrm>
        </p:grpSpPr>
        <p:sp>
          <p:nvSpPr>
            <p:cNvPr id="69" name="Freeform: Shape 81">
              <a:extLst>
                <a:ext uri="{FF2B5EF4-FFF2-40B4-BE49-F238E27FC236}">
                  <a16:creationId xmlns:a16="http://schemas.microsoft.com/office/drawing/2014/main" id="{0138035B-6595-49A1-9026-0B8B4DBC05BF}"/>
                </a:ext>
              </a:extLst>
            </p:cNvPr>
            <p:cNvSpPr/>
            <p:nvPr/>
          </p:nvSpPr>
          <p:spPr>
            <a:xfrm>
              <a:off x="3527305" y="2285511"/>
              <a:ext cx="5142463" cy="2295365"/>
            </a:xfrm>
            <a:custGeom>
              <a:avLst/>
              <a:gdLst>
                <a:gd name="connsiteX0" fmla="*/ 5142464 w 5142463"/>
                <a:gd name="connsiteY0" fmla="*/ 2295365 h 2295365"/>
                <a:gd name="connsiteX1" fmla="*/ 3914101 w 5142463"/>
                <a:gd name="connsiteY1" fmla="*/ 2295365 h 2295365"/>
                <a:gd name="connsiteX2" fmla="*/ 3914101 w 5142463"/>
                <a:gd name="connsiteY2" fmla="*/ 2261532 h 2295365"/>
                <a:gd name="connsiteX3" fmla="*/ 3489895 w 5142463"/>
                <a:gd name="connsiteY3" fmla="*/ 2261532 h 2295365"/>
                <a:gd name="connsiteX4" fmla="*/ 3489895 w 5142463"/>
                <a:gd name="connsiteY4" fmla="*/ 2219899 h 2295365"/>
                <a:gd name="connsiteX5" fmla="*/ 3151577 w 5142463"/>
                <a:gd name="connsiteY5" fmla="*/ 2219899 h 2295365"/>
                <a:gd name="connsiteX6" fmla="*/ 3151577 w 5142463"/>
                <a:gd name="connsiteY6" fmla="*/ 2186066 h 2295365"/>
                <a:gd name="connsiteX7" fmla="*/ 3034467 w 5142463"/>
                <a:gd name="connsiteY7" fmla="*/ 2186066 h 2295365"/>
                <a:gd name="connsiteX8" fmla="*/ 3034467 w 5142463"/>
                <a:gd name="connsiteY8" fmla="*/ 2134012 h 2295365"/>
                <a:gd name="connsiteX9" fmla="*/ 2849691 w 5142463"/>
                <a:gd name="connsiteY9" fmla="*/ 2134012 h 2295365"/>
                <a:gd name="connsiteX10" fmla="*/ 2849691 w 5142463"/>
                <a:gd name="connsiteY10" fmla="*/ 2123610 h 2295365"/>
                <a:gd name="connsiteX11" fmla="*/ 2745593 w 5142463"/>
                <a:gd name="connsiteY11" fmla="*/ 2123610 h 2295365"/>
                <a:gd name="connsiteX12" fmla="*/ 2745593 w 5142463"/>
                <a:gd name="connsiteY12" fmla="*/ 2094978 h 2295365"/>
                <a:gd name="connsiteX13" fmla="*/ 2654505 w 5142463"/>
                <a:gd name="connsiteY13" fmla="*/ 2094978 h 2295365"/>
                <a:gd name="connsiteX14" fmla="*/ 2654505 w 5142463"/>
                <a:gd name="connsiteY14" fmla="*/ 2063746 h 2295365"/>
                <a:gd name="connsiteX15" fmla="*/ 2612871 w 5142463"/>
                <a:gd name="connsiteY15" fmla="*/ 2063746 h 2295365"/>
                <a:gd name="connsiteX16" fmla="*/ 2612871 w 5142463"/>
                <a:gd name="connsiteY16" fmla="*/ 2042934 h 2295365"/>
                <a:gd name="connsiteX17" fmla="*/ 2553016 w 5142463"/>
                <a:gd name="connsiteY17" fmla="*/ 2042934 h 2295365"/>
                <a:gd name="connsiteX18" fmla="*/ 2553016 w 5142463"/>
                <a:gd name="connsiteY18" fmla="*/ 2003891 h 2295365"/>
                <a:gd name="connsiteX19" fmla="*/ 2295365 w 5142463"/>
                <a:gd name="connsiteY19" fmla="*/ 2003891 h 2295365"/>
                <a:gd name="connsiteX20" fmla="*/ 2295365 w 5142463"/>
                <a:gd name="connsiteY20" fmla="*/ 1970058 h 2295365"/>
                <a:gd name="connsiteX21" fmla="*/ 2240720 w 5142463"/>
                <a:gd name="connsiteY21" fmla="*/ 1970058 h 2295365"/>
                <a:gd name="connsiteX22" fmla="*/ 2240720 w 5142463"/>
                <a:gd name="connsiteY22" fmla="*/ 1936225 h 2295365"/>
                <a:gd name="connsiteX23" fmla="*/ 1933624 w 5142463"/>
                <a:gd name="connsiteY23" fmla="*/ 1936225 h 2295365"/>
                <a:gd name="connsiteX24" fmla="*/ 1933624 w 5142463"/>
                <a:gd name="connsiteY24" fmla="*/ 1905002 h 2295365"/>
                <a:gd name="connsiteX25" fmla="*/ 1839937 w 5142463"/>
                <a:gd name="connsiteY25" fmla="*/ 1905002 h 2295365"/>
                <a:gd name="connsiteX26" fmla="*/ 1839937 w 5142463"/>
                <a:gd name="connsiteY26" fmla="*/ 1819115 h 2295365"/>
                <a:gd name="connsiteX27" fmla="*/ 1790492 w 5142463"/>
                <a:gd name="connsiteY27" fmla="*/ 1819115 h 2295365"/>
                <a:gd name="connsiteX28" fmla="*/ 1790492 w 5142463"/>
                <a:gd name="connsiteY28" fmla="*/ 1754059 h 2295365"/>
                <a:gd name="connsiteX29" fmla="*/ 1725427 w 5142463"/>
                <a:gd name="connsiteY29" fmla="*/ 1754059 h 2295365"/>
                <a:gd name="connsiteX30" fmla="*/ 1725427 w 5142463"/>
                <a:gd name="connsiteY30" fmla="*/ 1743649 h 2295365"/>
                <a:gd name="connsiteX31" fmla="*/ 1655161 w 5142463"/>
                <a:gd name="connsiteY31" fmla="*/ 1743649 h 2295365"/>
                <a:gd name="connsiteX32" fmla="*/ 1655161 w 5142463"/>
                <a:gd name="connsiteY32" fmla="*/ 1715016 h 2295365"/>
                <a:gd name="connsiteX33" fmla="*/ 1551062 w 5142463"/>
                <a:gd name="connsiteY33" fmla="*/ 1715016 h 2295365"/>
                <a:gd name="connsiteX34" fmla="*/ 1551062 w 5142463"/>
                <a:gd name="connsiteY34" fmla="*/ 1678583 h 2295365"/>
                <a:gd name="connsiteX35" fmla="*/ 1465185 w 5142463"/>
                <a:gd name="connsiteY35" fmla="*/ 1678583 h 2295365"/>
                <a:gd name="connsiteX36" fmla="*/ 1465185 w 5142463"/>
                <a:gd name="connsiteY36" fmla="*/ 1592706 h 2295365"/>
                <a:gd name="connsiteX37" fmla="*/ 1441763 w 5142463"/>
                <a:gd name="connsiteY37" fmla="*/ 1592706 h 2295365"/>
                <a:gd name="connsiteX38" fmla="*/ 1441763 w 5142463"/>
                <a:gd name="connsiteY38" fmla="*/ 1530250 h 2295365"/>
                <a:gd name="connsiteX39" fmla="*/ 1426152 w 5142463"/>
                <a:gd name="connsiteY39" fmla="*/ 1530250 h 2295365"/>
                <a:gd name="connsiteX40" fmla="*/ 1426152 w 5142463"/>
                <a:gd name="connsiteY40" fmla="*/ 1441763 h 2295365"/>
                <a:gd name="connsiteX41" fmla="*/ 1402730 w 5142463"/>
                <a:gd name="connsiteY41" fmla="*/ 1441763 h 2295365"/>
                <a:gd name="connsiteX42" fmla="*/ 1402730 w 5142463"/>
                <a:gd name="connsiteY42" fmla="*/ 1410531 h 2295365"/>
                <a:gd name="connsiteX43" fmla="*/ 1314242 w 5142463"/>
                <a:gd name="connsiteY43" fmla="*/ 1410531 h 2295365"/>
                <a:gd name="connsiteX44" fmla="*/ 1314242 w 5142463"/>
                <a:gd name="connsiteY44" fmla="*/ 1387109 h 2295365"/>
                <a:gd name="connsiteX45" fmla="*/ 1220554 w 5142463"/>
                <a:gd name="connsiteY45" fmla="*/ 1387109 h 2295365"/>
                <a:gd name="connsiteX46" fmla="*/ 1220554 w 5142463"/>
                <a:gd name="connsiteY46" fmla="*/ 1371497 h 2295365"/>
                <a:gd name="connsiteX47" fmla="*/ 1119056 w 5142463"/>
                <a:gd name="connsiteY47" fmla="*/ 1371497 h 2295365"/>
                <a:gd name="connsiteX48" fmla="*/ 1119056 w 5142463"/>
                <a:gd name="connsiteY48" fmla="*/ 1335064 h 2295365"/>
                <a:gd name="connsiteX49" fmla="*/ 1080022 w 5142463"/>
                <a:gd name="connsiteY49" fmla="*/ 1335064 h 2295365"/>
                <a:gd name="connsiteX50" fmla="*/ 1080022 w 5142463"/>
                <a:gd name="connsiteY50" fmla="*/ 1296021 h 2295365"/>
                <a:gd name="connsiteX51" fmla="*/ 1051390 w 5142463"/>
                <a:gd name="connsiteY51" fmla="*/ 1296021 h 2295365"/>
                <a:gd name="connsiteX52" fmla="*/ 1051390 w 5142463"/>
                <a:gd name="connsiteY52" fmla="*/ 1241376 h 2295365"/>
                <a:gd name="connsiteX53" fmla="*/ 1027968 w 5142463"/>
                <a:gd name="connsiteY53" fmla="*/ 1241376 h 2295365"/>
                <a:gd name="connsiteX54" fmla="*/ 1027968 w 5142463"/>
                <a:gd name="connsiteY54" fmla="*/ 978524 h 2295365"/>
                <a:gd name="connsiteX55" fmla="*/ 1009757 w 5142463"/>
                <a:gd name="connsiteY55" fmla="*/ 978524 h 2295365"/>
                <a:gd name="connsiteX56" fmla="*/ 1009757 w 5142463"/>
                <a:gd name="connsiteY56" fmla="*/ 890041 h 2295365"/>
                <a:gd name="connsiteX57" fmla="*/ 988935 w 5142463"/>
                <a:gd name="connsiteY57" fmla="*/ 890041 h 2295365"/>
                <a:gd name="connsiteX58" fmla="*/ 988935 w 5142463"/>
                <a:gd name="connsiteY58" fmla="*/ 843197 h 2295365"/>
                <a:gd name="connsiteX59" fmla="*/ 936886 w 5142463"/>
                <a:gd name="connsiteY59" fmla="*/ 843197 h 2295365"/>
                <a:gd name="connsiteX60" fmla="*/ 936886 w 5142463"/>
                <a:gd name="connsiteY60" fmla="*/ 814570 h 2295365"/>
                <a:gd name="connsiteX61" fmla="*/ 853607 w 5142463"/>
                <a:gd name="connsiteY61" fmla="*/ 814570 h 2295365"/>
                <a:gd name="connsiteX62" fmla="*/ 853607 w 5142463"/>
                <a:gd name="connsiteY62" fmla="*/ 791148 h 2295365"/>
                <a:gd name="connsiteX63" fmla="*/ 824979 w 5142463"/>
                <a:gd name="connsiteY63" fmla="*/ 791148 h 2295365"/>
                <a:gd name="connsiteX64" fmla="*/ 824979 w 5142463"/>
                <a:gd name="connsiteY64" fmla="*/ 767726 h 2295365"/>
                <a:gd name="connsiteX65" fmla="*/ 778135 w 5142463"/>
                <a:gd name="connsiteY65" fmla="*/ 767726 h 2295365"/>
                <a:gd name="connsiteX66" fmla="*/ 778135 w 5142463"/>
                <a:gd name="connsiteY66" fmla="*/ 752110 h 2295365"/>
                <a:gd name="connsiteX67" fmla="*/ 731291 w 5142463"/>
                <a:gd name="connsiteY67" fmla="*/ 752110 h 2295365"/>
                <a:gd name="connsiteX68" fmla="*/ 731291 w 5142463"/>
                <a:gd name="connsiteY68" fmla="*/ 739098 h 2295365"/>
                <a:gd name="connsiteX69" fmla="*/ 692254 w 5142463"/>
                <a:gd name="connsiteY69" fmla="*/ 739098 h 2295365"/>
                <a:gd name="connsiteX70" fmla="*/ 692254 w 5142463"/>
                <a:gd name="connsiteY70" fmla="*/ 715676 h 2295365"/>
                <a:gd name="connsiteX71" fmla="*/ 676640 w 5142463"/>
                <a:gd name="connsiteY71" fmla="*/ 715676 h 2295365"/>
                <a:gd name="connsiteX72" fmla="*/ 676640 w 5142463"/>
                <a:gd name="connsiteY72" fmla="*/ 687049 h 2295365"/>
                <a:gd name="connsiteX73" fmla="*/ 635000 w 5142463"/>
                <a:gd name="connsiteY73" fmla="*/ 687049 h 2295365"/>
                <a:gd name="connsiteX74" fmla="*/ 635000 w 5142463"/>
                <a:gd name="connsiteY74" fmla="*/ 562131 h 2295365"/>
                <a:gd name="connsiteX75" fmla="*/ 585553 w 5142463"/>
                <a:gd name="connsiteY75" fmla="*/ 562131 h 2295365"/>
                <a:gd name="connsiteX76" fmla="*/ 585553 w 5142463"/>
                <a:gd name="connsiteY76" fmla="*/ 504877 h 2295365"/>
                <a:gd name="connsiteX77" fmla="*/ 411188 w 5142463"/>
                <a:gd name="connsiteY77" fmla="*/ 504877 h 2295365"/>
                <a:gd name="connsiteX78" fmla="*/ 411188 w 5142463"/>
                <a:gd name="connsiteY78" fmla="*/ 476250 h 2295365"/>
                <a:gd name="connsiteX79" fmla="*/ 346127 w 5142463"/>
                <a:gd name="connsiteY79" fmla="*/ 476250 h 2295365"/>
                <a:gd name="connsiteX80" fmla="*/ 346127 w 5142463"/>
                <a:gd name="connsiteY80" fmla="*/ 413791 h 2295365"/>
                <a:gd name="connsiteX81" fmla="*/ 325307 w 5142463"/>
                <a:gd name="connsiteY81" fmla="*/ 413791 h 2295365"/>
                <a:gd name="connsiteX82" fmla="*/ 325307 w 5142463"/>
                <a:gd name="connsiteY82" fmla="*/ 275860 h 2295365"/>
                <a:gd name="connsiteX83" fmla="*/ 301885 w 5142463"/>
                <a:gd name="connsiteY83" fmla="*/ 275860 h 2295365"/>
                <a:gd name="connsiteX84" fmla="*/ 301885 w 5142463"/>
                <a:gd name="connsiteY84" fmla="*/ 197787 h 2295365"/>
                <a:gd name="connsiteX85" fmla="*/ 268053 w 5142463"/>
                <a:gd name="connsiteY85" fmla="*/ 197787 h 2295365"/>
                <a:gd name="connsiteX86" fmla="*/ 268053 w 5142463"/>
                <a:gd name="connsiteY86" fmla="*/ 145737 h 2295365"/>
                <a:gd name="connsiteX87" fmla="*/ 221209 w 5142463"/>
                <a:gd name="connsiteY87" fmla="*/ 145737 h 2295365"/>
                <a:gd name="connsiteX88" fmla="*/ 221209 w 5142463"/>
                <a:gd name="connsiteY88" fmla="*/ 111906 h 2295365"/>
                <a:gd name="connsiteX89" fmla="*/ 169160 w 5142463"/>
                <a:gd name="connsiteY89" fmla="*/ 111906 h 2295365"/>
                <a:gd name="connsiteX90" fmla="*/ 169160 w 5142463"/>
                <a:gd name="connsiteY90" fmla="*/ 98893 h 2295365"/>
                <a:gd name="connsiteX91" fmla="*/ 122315 w 5142463"/>
                <a:gd name="connsiteY91" fmla="*/ 98893 h 2295365"/>
                <a:gd name="connsiteX92" fmla="*/ 122315 w 5142463"/>
                <a:gd name="connsiteY92" fmla="*/ 44242 h 2295365"/>
                <a:gd name="connsiteX93" fmla="*/ 88484 w 5142463"/>
                <a:gd name="connsiteY93" fmla="*/ 44242 h 2295365"/>
                <a:gd name="connsiteX94" fmla="*/ 88484 w 5142463"/>
                <a:gd name="connsiteY94" fmla="*/ 0 h 2295365"/>
                <a:gd name="connsiteX95" fmla="*/ 0 w 5142463"/>
                <a:gd name="connsiteY95" fmla="*/ 0 h 229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142463" h="2295365">
                  <a:moveTo>
                    <a:pt x="5142464" y="2295365"/>
                  </a:moveTo>
                  <a:lnTo>
                    <a:pt x="3914101" y="2295365"/>
                  </a:lnTo>
                  <a:lnTo>
                    <a:pt x="3914101" y="2261532"/>
                  </a:lnTo>
                  <a:lnTo>
                    <a:pt x="3489895" y="2261532"/>
                  </a:lnTo>
                  <a:lnTo>
                    <a:pt x="3489895" y="2219899"/>
                  </a:lnTo>
                  <a:lnTo>
                    <a:pt x="3151577" y="2219899"/>
                  </a:lnTo>
                  <a:lnTo>
                    <a:pt x="3151577" y="2186066"/>
                  </a:lnTo>
                  <a:lnTo>
                    <a:pt x="3034467" y="2186066"/>
                  </a:lnTo>
                  <a:lnTo>
                    <a:pt x="3034467" y="2134012"/>
                  </a:lnTo>
                  <a:lnTo>
                    <a:pt x="2849691" y="2134012"/>
                  </a:lnTo>
                  <a:lnTo>
                    <a:pt x="2849691" y="2123610"/>
                  </a:lnTo>
                  <a:lnTo>
                    <a:pt x="2745593" y="2123610"/>
                  </a:lnTo>
                  <a:lnTo>
                    <a:pt x="2745593" y="2094978"/>
                  </a:lnTo>
                  <a:lnTo>
                    <a:pt x="2654505" y="2094978"/>
                  </a:lnTo>
                  <a:lnTo>
                    <a:pt x="2654505" y="2063746"/>
                  </a:lnTo>
                  <a:lnTo>
                    <a:pt x="2612871" y="2063746"/>
                  </a:lnTo>
                  <a:lnTo>
                    <a:pt x="2612871" y="2042934"/>
                  </a:lnTo>
                  <a:lnTo>
                    <a:pt x="2553016" y="2042934"/>
                  </a:lnTo>
                  <a:lnTo>
                    <a:pt x="2553016" y="2003891"/>
                  </a:lnTo>
                  <a:lnTo>
                    <a:pt x="2295365" y="2003891"/>
                  </a:lnTo>
                  <a:lnTo>
                    <a:pt x="2295365" y="1970058"/>
                  </a:lnTo>
                  <a:lnTo>
                    <a:pt x="2240720" y="1970058"/>
                  </a:lnTo>
                  <a:lnTo>
                    <a:pt x="2240720" y="1936225"/>
                  </a:lnTo>
                  <a:lnTo>
                    <a:pt x="1933624" y="1936225"/>
                  </a:lnTo>
                  <a:lnTo>
                    <a:pt x="1933624" y="1905002"/>
                  </a:lnTo>
                  <a:lnTo>
                    <a:pt x="1839937" y="1905002"/>
                  </a:lnTo>
                  <a:lnTo>
                    <a:pt x="1839937" y="1819115"/>
                  </a:lnTo>
                  <a:lnTo>
                    <a:pt x="1790492" y="1819115"/>
                  </a:lnTo>
                  <a:lnTo>
                    <a:pt x="1790492" y="1754059"/>
                  </a:lnTo>
                  <a:lnTo>
                    <a:pt x="1725427" y="1754059"/>
                  </a:lnTo>
                  <a:lnTo>
                    <a:pt x="1725427" y="1743649"/>
                  </a:lnTo>
                  <a:lnTo>
                    <a:pt x="1655161" y="1743649"/>
                  </a:lnTo>
                  <a:lnTo>
                    <a:pt x="1655161" y="1715016"/>
                  </a:lnTo>
                  <a:lnTo>
                    <a:pt x="1551062" y="1715016"/>
                  </a:lnTo>
                  <a:lnTo>
                    <a:pt x="1551062" y="1678583"/>
                  </a:lnTo>
                  <a:lnTo>
                    <a:pt x="1465185" y="1678583"/>
                  </a:lnTo>
                  <a:lnTo>
                    <a:pt x="1465185" y="1592706"/>
                  </a:lnTo>
                  <a:lnTo>
                    <a:pt x="1441763" y="1592706"/>
                  </a:lnTo>
                  <a:lnTo>
                    <a:pt x="1441763" y="1530250"/>
                  </a:lnTo>
                  <a:lnTo>
                    <a:pt x="1426152" y="1530250"/>
                  </a:lnTo>
                  <a:lnTo>
                    <a:pt x="1426152" y="1441763"/>
                  </a:lnTo>
                  <a:lnTo>
                    <a:pt x="1402730" y="1441763"/>
                  </a:lnTo>
                  <a:lnTo>
                    <a:pt x="1402730" y="1410531"/>
                  </a:lnTo>
                  <a:lnTo>
                    <a:pt x="1314242" y="1410531"/>
                  </a:lnTo>
                  <a:lnTo>
                    <a:pt x="1314242" y="1387109"/>
                  </a:lnTo>
                  <a:lnTo>
                    <a:pt x="1220554" y="1387109"/>
                  </a:lnTo>
                  <a:lnTo>
                    <a:pt x="1220554" y="1371497"/>
                  </a:lnTo>
                  <a:lnTo>
                    <a:pt x="1119056" y="1371497"/>
                  </a:lnTo>
                  <a:lnTo>
                    <a:pt x="1119056" y="1335064"/>
                  </a:lnTo>
                  <a:lnTo>
                    <a:pt x="1080022" y="1335064"/>
                  </a:lnTo>
                  <a:lnTo>
                    <a:pt x="1080022" y="1296021"/>
                  </a:lnTo>
                  <a:lnTo>
                    <a:pt x="1051390" y="1296021"/>
                  </a:lnTo>
                  <a:lnTo>
                    <a:pt x="1051390" y="1241376"/>
                  </a:lnTo>
                  <a:lnTo>
                    <a:pt x="1027968" y="1241376"/>
                  </a:lnTo>
                  <a:lnTo>
                    <a:pt x="1027968" y="978524"/>
                  </a:lnTo>
                  <a:lnTo>
                    <a:pt x="1009757" y="978524"/>
                  </a:lnTo>
                  <a:lnTo>
                    <a:pt x="1009757" y="890041"/>
                  </a:lnTo>
                  <a:lnTo>
                    <a:pt x="988935" y="890041"/>
                  </a:lnTo>
                  <a:lnTo>
                    <a:pt x="988935" y="843197"/>
                  </a:lnTo>
                  <a:lnTo>
                    <a:pt x="936886" y="843197"/>
                  </a:lnTo>
                  <a:lnTo>
                    <a:pt x="936886" y="814570"/>
                  </a:lnTo>
                  <a:lnTo>
                    <a:pt x="853607" y="814570"/>
                  </a:lnTo>
                  <a:lnTo>
                    <a:pt x="853607" y="791148"/>
                  </a:lnTo>
                  <a:lnTo>
                    <a:pt x="824979" y="791148"/>
                  </a:lnTo>
                  <a:lnTo>
                    <a:pt x="824979" y="767726"/>
                  </a:lnTo>
                  <a:lnTo>
                    <a:pt x="778135" y="767726"/>
                  </a:lnTo>
                  <a:lnTo>
                    <a:pt x="778135" y="752110"/>
                  </a:lnTo>
                  <a:lnTo>
                    <a:pt x="731291" y="752110"/>
                  </a:lnTo>
                  <a:lnTo>
                    <a:pt x="731291" y="739098"/>
                  </a:lnTo>
                  <a:lnTo>
                    <a:pt x="692254" y="739098"/>
                  </a:lnTo>
                  <a:lnTo>
                    <a:pt x="692254" y="715676"/>
                  </a:lnTo>
                  <a:lnTo>
                    <a:pt x="676640" y="715676"/>
                  </a:lnTo>
                  <a:lnTo>
                    <a:pt x="676640" y="687049"/>
                  </a:lnTo>
                  <a:lnTo>
                    <a:pt x="635000" y="687049"/>
                  </a:lnTo>
                  <a:lnTo>
                    <a:pt x="635000" y="562131"/>
                  </a:lnTo>
                  <a:lnTo>
                    <a:pt x="585553" y="562131"/>
                  </a:lnTo>
                  <a:lnTo>
                    <a:pt x="585553" y="504877"/>
                  </a:lnTo>
                  <a:lnTo>
                    <a:pt x="411188" y="504877"/>
                  </a:lnTo>
                  <a:lnTo>
                    <a:pt x="411188" y="476250"/>
                  </a:lnTo>
                  <a:lnTo>
                    <a:pt x="346127" y="476250"/>
                  </a:lnTo>
                  <a:lnTo>
                    <a:pt x="346127" y="413791"/>
                  </a:lnTo>
                  <a:lnTo>
                    <a:pt x="325307" y="413791"/>
                  </a:lnTo>
                  <a:lnTo>
                    <a:pt x="325307" y="275860"/>
                  </a:lnTo>
                  <a:lnTo>
                    <a:pt x="301885" y="275860"/>
                  </a:lnTo>
                  <a:lnTo>
                    <a:pt x="301885" y="197787"/>
                  </a:lnTo>
                  <a:lnTo>
                    <a:pt x="268053" y="197787"/>
                  </a:lnTo>
                  <a:lnTo>
                    <a:pt x="268053" y="145737"/>
                  </a:lnTo>
                  <a:lnTo>
                    <a:pt x="221209" y="145737"/>
                  </a:lnTo>
                  <a:lnTo>
                    <a:pt x="221209" y="111906"/>
                  </a:lnTo>
                  <a:lnTo>
                    <a:pt x="169160" y="111906"/>
                  </a:lnTo>
                  <a:lnTo>
                    <a:pt x="169160" y="98893"/>
                  </a:lnTo>
                  <a:lnTo>
                    <a:pt x="122315" y="98893"/>
                  </a:lnTo>
                  <a:lnTo>
                    <a:pt x="122315" y="44242"/>
                  </a:lnTo>
                  <a:lnTo>
                    <a:pt x="88484" y="44242"/>
                  </a:lnTo>
                  <a:lnTo>
                    <a:pt x="88484" y="0"/>
                  </a:lnTo>
                  <a:lnTo>
                    <a:pt x="0" y="0"/>
                  </a:lnTo>
                </a:path>
              </a:pathLst>
            </a:custGeom>
            <a:noFill/>
            <a:ln w="25400" cap="flat">
              <a:solidFill>
                <a:schemeClr val="accent2"/>
              </a:solidFill>
              <a:prstDash val="solid"/>
              <a:miter/>
            </a:ln>
          </p:spPr>
          <p:txBody>
            <a:bodyPr rtlCol="0" anchor="ctr"/>
            <a:lstStyle/>
            <a:p>
              <a:endParaRPr lang="en-GB"/>
            </a:p>
          </p:txBody>
        </p:sp>
        <p:sp>
          <p:nvSpPr>
            <p:cNvPr id="70" name="Freeform: Shape 82">
              <a:extLst>
                <a:ext uri="{FF2B5EF4-FFF2-40B4-BE49-F238E27FC236}">
                  <a16:creationId xmlns:a16="http://schemas.microsoft.com/office/drawing/2014/main" id="{8797A055-D36D-4793-9A8E-FC042CE18FAA}"/>
                </a:ext>
              </a:extLst>
            </p:cNvPr>
            <p:cNvSpPr/>
            <p:nvPr/>
          </p:nvSpPr>
          <p:spPr>
            <a:xfrm>
              <a:off x="3527305" y="22336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tlCol="0" anchor="ctr"/>
            <a:lstStyle/>
            <a:p>
              <a:endParaRPr lang="en-GB"/>
            </a:p>
          </p:txBody>
        </p:sp>
        <p:sp>
          <p:nvSpPr>
            <p:cNvPr id="71" name="Freeform: Shape 83">
              <a:extLst>
                <a:ext uri="{FF2B5EF4-FFF2-40B4-BE49-F238E27FC236}">
                  <a16:creationId xmlns:a16="http://schemas.microsoft.com/office/drawing/2014/main" id="{DF73A75C-34A2-49FC-9C73-230A98820420}"/>
                </a:ext>
              </a:extLst>
            </p:cNvPr>
            <p:cNvSpPr/>
            <p:nvPr/>
          </p:nvSpPr>
          <p:spPr>
            <a:xfrm>
              <a:off x="4041656" y="2747964"/>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tlCol="0" anchor="ctr"/>
            <a:lstStyle/>
            <a:p>
              <a:endParaRPr lang="en-GB"/>
            </a:p>
          </p:txBody>
        </p:sp>
        <p:sp>
          <p:nvSpPr>
            <p:cNvPr id="72" name="Freeform: Shape 84">
              <a:extLst>
                <a:ext uri="{FF2B5EF4-FFF2-40B4-BE49-F238E27FC236}">
                  <a16:creationId xmlns:a16="http://schemas.microsoft.com/office/drawing/2014/main" id="{98C66DE0-0477-4535-924F-0542B34E9D45}"/>
                </a:ext>
              </a:extLst>
            </p:cNvPr>
            <p:cNvSpPr/>
            <p:nvPr/>
          </p:nvSpPr>
          <p:spPr>
            <a:xfrm>
              <a:off x="4803657" y="36242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73" name="Freeform: Shape 85">
              <a:extLst>
                <a:ext uri="{FF2B5EF4-FFF2-40B4-BE49-F238E27FC236}">
                  <a16:creationId xmlns:a16="http://schemas.microsoft.com/office/drawing/2014/main" id="{2DDD046B-618F-4C12-A95F-4B2936D99E86}"/>
                </a:ext>
              </a:extLst>
            </p:cNvPr>
            <p:cNvSpPr/>
            <p:nvPr/>
          </p:nvSpPr>
          <p:spPr>
            <a:xfrm>
              <a:off x="4841757" y="36433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74" name="Freeform: Shape 86">
              <a:extLst>
                <a:ext uri="{FF2B5EF4-FFF2-40B4-BE49-F238E27FC236}">
                  <a16:creationId xmlns:a16="http://schemas.microsoft.com/office/drawing/2014/main" id="{2390002C-869C-4B5F-8050-968F8B59E67E}"/>
                </a:ext>
              </a:extLst>
            </p:cNvPr>
            <p:cNvSpPr/>
            <p:nvPr/>
          </p:nvSpPr>
          <p:spPr>
            <a:xfrm>
              <a:off x="4898907" y="3662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75" name="Freeform: Shape 87">
              <a:extLst>
                <a:ext uri="{FF2B5EF4-FFF2-40B4-BE49-F238E27FC236}">
                  <a16:creationId xmlns:a16="http://schemas.microsoft.com/office/drawing/2014/main" id="{80ACDE27-B4C6-419E-BFDA-B8573E6CB3CC}"/>
                </a:ext>
              </a:extLst>
            </p:cNvPr>
            <p:cNvSpPr/>
            <p:nvPr/>
          </p:nvSpPr>
          <p:spPr>
            <a:xfrm>
              <a:off x="4937007" y="3662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76" name="Freeform: Shape 88">
              <a:extLst>
                <a:ext uri="{FF2B5EF4-FFF2-40B4-BE49-F238E27FC236}">
                  <a16:creationId xmlns:a16="http://schemas.microsoft.com/office/drawing/2014/main" id="{7B944AC9-6A5D-4D87-9E94-486720D6F199}"/>
                </a:ext>
              </a:extLst>
            </p:cNvPr>
            <p:cNvSpPr/>
            <p:nvPr/>
          </p:nvSpPr>
          <p:spPr>
            <a:xfrm>
              <a:off x="5184657"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77" name="Freeform: Shape 89">
              <a:extLst>
                <a:ext uri="{FF2B5EF4-FFF2-40B4-BE49-F238E27FC236}">
                  <a16:creationId xmlns:a16="http://schemas.microsoft.com/office/drawing/2014/main" id="{E0D1DC8A-8C2E-4E3D-A452-628B222B5EC4}"/>
                </a:ext>
              </a:extLst>
            </p:cNvPr>
            <p:cNvSpPr/>
            <p:nvPr/>
          </p:nvSpPr>
          <p:spPr>
            <a:xfrm>
              <a:off x="5260857"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78" name="Freeform: Shape 90">
              <a:extLst>
                <a:ext uri="{FF2B5EF4-FFF2-40B4-BE49-F238E27FC236}">
                  <a16:creationId xmlns:a16="http://schemas.microsoft.com/office/drawing/2014/main" id="{2763E3FF-1CEB-4406-B84B-E2D45DFCC489}"/>
                </a:ext>
              </a:extLst>
            </p:cNvPr>
            <p:cNvSpPr/>
            <p:nvPr/>
          </p:nvSpPr>
          <p:spPr>
            <a:xfrm>
              <a:off x="5413257" y="4138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79" name="Freeform: Shape 91">
              <a:extLst>
                <a:ext uri="{FF2B5EF4-FFF2-40B4-BE49-F238E27FC236}">
                  <a16:creationId xmlns:a16="http://schemas.microsoft.com/office/drawing/2014/main" id="{07F8DE99-A517-4EFD-B990-B8525162D61F}"/>
                </a:ext>
              </a:extLst>
            </p:cNvPr>
            <p:cNvSpPr/>
            <p:nvPr/>
          </p:nvSpPr>
          <p:spPr>
            <a:xfrm>
              <a:off x="5603757" y="41767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80" name="Freeform: Shape 92">
              <a:extLst>
                <a:ext uri="{FF2B5EF4-FFF2-40B4-BE49-F238E27FC236}">
                  <a16:creationId xmlns:a16="http://schemas.microsoft.com/office/drawing/2014/main" id="{F06A7D10-1E32-4D4A-BB96-E6237F86AB93}"/>
                </a:ext>
              </a:extLst>
            </p:cNvPr>
            <p:cNvSpPr/>
            <p:nvPr/>
          </p:nvSpPr>
          <p:spPr>
            <a:xfrm>
              <a:off x="5718057" y="41767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81" name="Freeform: Shape 93">
              <a:extLst>
                <a:ext uri="{FF2B5EF4-FFF2-40B4-BE49-F238E27FC236}">
                  <a16:creationId xmlns:a16="http://schemas.microsoft.com/office/drawing/2014/main" id="{8E2769C9-B8B2-46F3-BD1A-887C25AD1D1B}"/>
                </a:ext>
              </a:extLst>
            </p:cNvPr>
            <p:cNvSpPr/>
            <p:nvPr/>
          </p:nvSpPr>
          <p:spPr>
            <a:xfrm>
              <a:off x="5794257" y="42148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82" name="Freeform: Shape 94">
              <a:extLst>
                <a:ext uri="{FF2B5EF4-FFF2-40B4-BE49-F238E27FC236}">
                  <a16:creationId xmlns:a16="http://schemas.microsoft.com/office/drawing/2014/main" id="{F68800CC-68A3-4F90-B98C-48FF0132C63C}"/>
                </a:ext>
              </a:extLst>
            </p:cNvPr>
            <p:cNvSpPr/>
            <p:nvPr/>
          </p:nvSpPr>
          <p:spPr>
            <a:xfrm>
              <a:off x="5908557"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83" name="Freeform: Shape 95">
              <a:extLst>
                <a:ext uri="{FF2B5EF4-FFF2-40B4-BE49-F238E27FC236}">
                  <a16:creationId xmlns:a16="http://schemas.microsoft.com/office/drawing/2014/main" id="{C7E581A8-2AA3-4BB6-B4D4-14237B017546}"/>
                </a:ext>
              </a:extLst>
            </p:cNvPr>
            <p:cNvSpPr/>
            <p:nvPr/>
          </p:nvSpPr>
          <p:spPr>
            <a:xfrm>
              <a:off x="5946657"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84" name="Freeform: Shape 96">
              <a:extLst>
                <a:ext uri="{FF2B5EF4-FFF2-40B4-BE49-F238E27FC236}">
                  <a16:creationId xmlns:a16="http://schemas.microsoft.com/office/drawing/2014/main" id="{42D7E057-F832-4767-B905-71ACC8CBFBAD}"/>
                </a:ext>
              </a:extLst>
            </p:cNvPr>
            <p:cNvSpPr/>
            <p:nvPr/>
          </p:nvSpPr>
          <p:spPr>
            <a:xfrm>
              <a:off x="5965707" y="42338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85" name="Freeform: Shape 97">
              <a:extLst>
                <a:ext uri="{FF2B5EF4-FFF2-40B4-BE49-F238E27FC236}">
                  <a16:creationId xmlns:a16="http://schemas.microsoft.com/office/drawing/2014/main" id="{B4700A6D-F2CA-40AA-B173-C32E79CC0EA9}"/>
                </a:ext>
              </a:extLst>
            </p:cNvPr>
            <p:cNvSpPr/>
            <p:nvPr/>
          </p:nvSpPr>
          <p:spPr>
            <a:xfrm>
              <a:off x="6175257" y="4310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86" name="Freeform: Shape 98">
              <a:extLst>
                <a:ext uri="{FF2B5EF4-FFF2-40B4-BE49-F238E27FC236}">
                  <a16:creationId xmlns:a16="http://schemas.microsoft.com/office/drawing/2014/main" id="{5262908C-B242-4D94-B6BE-2A91595DA5D5}"/>
                </a:ext>
              </a:extLst>
            </p:cNvPr>
            <p:cNvSpPr/>
            <p:nvPr/>
          </p:nvSpPr>
          <p:spPr>
            <a:xfrm>
              <a:off x="6213357"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87" name="Freeform: Shape 99">
              <a:extLst>
                <a:ext uri="{FF2B5EF4-FFF2-40B4-BE49-F238E27FC236}">
                  <a16:creationId xmlns:a16="http://schemas.microsoft.com/office/drawing/2014/main" id="{CD71DF7D-D137-407E-8C3B-8E9DEED69622}"/>
                </a:ext>
              </a:extLst>
            </p:cNvPr>
            <p:cNvSpPr/>
            <p:nvPr/>
          </p:nvSpPr>
          <p:spPr>
            <a:xfrm>
              <a:off x="6613407"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88" name="Freeform: Shape 100">
              <a:extLst>
                <a:ext uri="{FF2B5EF4-FFF2-40B4-BE49-F238E27FC236}">
                  <a16:creationId xmlns:a16="http://schemas.microsoft.com/office/drawing/2014/main" id="{5C45706E-114C-4C50-9598-64A514DE4E4A}"/>
                </a:ext>
              </a:extLst>
            </p:cNvPr>
            <p:cNvSpPr/>
            <p:nvPr/>
          </p:nvSpPr>
          <p:spPr>
            <a:xfrm>
              <a:off x="6708657" y="4462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89" name="Freeform: Shape 101">
              <a:extLst>
                <a:ext uri="{FF2B5EF4-FFF2-40B4-BE49-F238E27FC236}">
                  <a16:creationId xmlns:a16="http://schemas.microsoft.com/office/drawing/2014/main" id="{015A0C31-D79C-4F04-A2A0-41E101BDC132}"/>
                </a:ext>
              </a:extLst>
            </p:cNvPr>
            <p:cNvSpPr/>
            <p:nvPr/>
          </p:nvSpPr>
          <p:spPr>
            <a:xfrm>
              <a:off x="6899157" y="4462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0" name="Freeform: Shape 102">
              <a:extLst>
                <a:ext uri="{FF2B5EF4-FFF2-40B4-BE49-F238E27FC236}">
                  <a16:creationId xmlns:a16="http://schemas.microsoft.com/office/drawing/2014/main" id="{0DC29ECB-8F5F-4D8B-AC95-6090D71B33D6}"/>
                </a:ext>
              </a:extLst>
            </p:cNvPr>
            <p:cNvSpPr/>
            <p:nvPr/>
          </p:nvSpPr>
          <p:spPr>
            <a:xfrm>
              <a:off x="6956307" y="4462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1" name="Freeform: Shape 103">
              <a:extLst>
                <a:ext uri="{FF2B5EF4-FFF2-40B4-BE49-F238E27FC236}">
                  <a16:creationId xmlns:a16="http://schemas.microsoft.com/office/drawing/2014/main" id="{8D72D2B6-A4D0-4CDE-9CAA-A65F7DC8216B}"/>
                </a:ext>
              </a:extLst>
            </p:cNvPr>
            <p:cNvSpPr/>
            <p:nvPr/>
          </p:nvSpPr>
          <p:spPr>
            <a:xfrm>
              <a:off x="6994407" y="4462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2" name="Freeform: Shape 104">
              <a:extLst>
                <a:ext uri="{FF2B5EF4-FFF2-40B4-BE49-F238E27FC236}">
                  <a16:creationId xmlns:a16="http://schemas.microsoft.com/office/drawing/2014/main" id="{914E22B4-AAF0-4147-A48B-41917F296464}"/>
                </a:ext>
              </a:extLst>
            </p:cNvPr>
            <p:cNvSpPr/>
            <p:nvPr/>
          </p:nvSpPr>
          <p:spPr>
            <a:xfrm>
              <a:off x="7032507"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3" name="Freeform: Shape 105">
              <a:extLst>
                <a:ext uri="{FF2B5EF4-FFF2-40B4-BE49-F238E27FC236}">
                  <a16:creationId xmlns:a16="http://schemas.microsoft.com/office/drawing/2014/main" id="{14D5CB55-F345-48F5-8AFE-4DCBA39CE772}"/>
                </a:ext>
              </a:extLst>
            </p:cNvPr>
            <p:cNvSpPr/>
            <p:nvPr/>
          </p:nvSpPr>
          <p:spPr>
            <a:xfrm>
              <a:off x="7089657"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4" name="Freeform: Shape 106">
              <a:extLst>
                <a:ext uri="{FF2B5EF4-FFF2-40B4-BE49-F238E27FC236}">
                  <a16:creationId xmlns:a16="http://schemas.microsoft.com/office/drawing/2014/main" id="{7AD754B4-981C-42A4-B3CA-161827B7A626}"/>
                </a:ext>
              </a:extLst>
            </p:cNvPr>
            <p:cNvSpPr/>
            <p:nvPr/>
          </p:nvSpPr>
          <p:spPr>
            <a:xfrm>
              <a:off x="7146807"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5" name="Freeform: Shape 107">
              <a:extLst>
                <a:ext uri="{FF2B5EF4-FFF2-40B4-BE49-F238E27FC236}">
                  <a16:creationId xmlns:a16="http://schemas.microsoft.com/office/drawing/2014/main" id="{CF938B9F-31F6-4A66-A5A3-AF547054625F}"/>
                </a:ext>
              </a:extLst>
            </p:cNvPr>
            <p:cNvSpPr/>
            <p:nvPr/>
          </p:nvSpPr>
          <p:spPr>
            <a:xfrm>
              <a:off x="7356366"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6" name="Freeform: Shape 108">
              <a:extLst>
                <a:ext uri="{FF2B5EF4-FFF2-40B4-BE49-F238E27FC236}">
                  <a16:creationId xmlns:a16="http://schemas.microsoft.com/office/drawing/2014/main" id="{7BC8060B-A87F-4041-9A57-721474C623D5}"/>
                </a:ext>
              </a:extLst>
            </p:cNvPr>
            <p:cNvSpPr/>
            <p:nvPr/>
          </p:nvSpPr>
          <p:spPr>
            <a:xfrm>
              <a:off x="7375416"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7" name="Freeform: Shape 109">
              <a:extLst>
                <a:ext uri="{FF2B5EF4-FFF2-40B4-BE49-F238E27FC236}">
                  <a16:creationId xmlns:a16="http://schemas.microsoft.com/office/drawing/2014/main" id="{5791E110-ECA5-4F56-8826-8966FC233057}"/>
                </a:ext>
              </a:extLst>
            </p:cNvPr>
            <p:cNvSpPr/>
            <p:nvPr/>
          </p:nvSpPr>
          <p:spPr>
            <a:xfrm>
              <a:off x="7413516"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8" name="Freeform: Shape 110">
              <a:extLst>
                <a:ext uri="{FF2B5EF4-FFF2-40B4-BE49-F238E27FC236}">
                  <a16:creationId xmlns:a16="http://schemas.microsoft.com/office/drawing/2014/main" id="{DA8BF9E0-77C0-433F-A231-AFE8A7ED59B9}"/>
                </a:ext>
              </a:extLst>
            </p:cNvPr>
            <p:cNvSpPr/>
            <p:nvPr/>
          </p:nvSpPr>
          <p:spPr>
            <a:xfrm>
              <a:off x="7470666" y="45386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99" name="Freeform: Shape 111">
              <a:extLst>
                <a:ext uri="{FF2B5EF4-FFF2-40B4-BE49-F238E27FC236}">
                  <a16:creationId xmlns:a16="http://schemas.microsoft.com/office/drawing/2014/main" id="{C08B2B65-9F0A-4161-9F25-6338B5351BDC}"/>
                </a:ext>
              </a:extLst>
            </p:cNvPr>
            <p:cNvSpPr/>
            <p:nvPr/>
          </p:nvSpPr>
          <p:spPr>
            <a:xfrm>
              <a:off x="7699266" y="45386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100" name="Freeform: Shape 112">
              <a:extLst>
                <a:ext uri="{FF2B5EF4-FFF2-40B4-BE49-F238E27FC236}">
                  <a16:creationId xmlns:a16="http://schemas.microsoft.com/office/drawing/2014/main" id="{EE815A85-53BE-40F2-A580-722389F203D4}"/>
                </a:ext>
              </a:extLst>
            </p:cNvPr>
            <p:cNvSpPr/>
            <p:nvPr/>
          </p:nvSpPr>
          <p:spPr>
            <a:xfrm>
              <a:off x="7775466" y="45386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101" name="Freeform: Shape 113">
              <a:extLst>
                <a:ext uri="{FF2B5EF4-FFF2-40B4-BE49-F238E27FC236}">
                  <a16:creationId xmlns:a16="http://schemas.microsoft.com/office/drawing/2014/main" id="{3A001808-3AD8-417F-AFD9-989B9C22051C}"/>
                </a:ext>
              </a:extLst>
            </p:cNvPr>
            <p:cNvSpPr/>
            <p:nvPr/>
          </p:nvSpPr>
          <p:spPr>
            <a:xfrm>
              <a:off x="7794516" y="45386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102" name="Freeform: Shape 114">
              <a:extLst>
                <a:ext uri="{FF2B5EF4-FFF2-40B4-BE49-F238E27FC236}">
                  <a16:creationId xmlns:a16="http://schemas.microsoft.com/office/drawing/2014/main" id="{5DEFD4CD-B7D3-4A2D-A44D-53B46CD522C5}"/>
                </a:ext>
              </a:extLst>
            </p:cNvPr>
            <p:cNvSpPr/>
            <p:nvPr/>
          </p:nvSpPr>
          <p:spPr>
            <a:xfrm>
              <a:off x="8023116" y="45386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103" name="Freeform: Shape 115">
              <a:extLst>
                <a:ext uri="{FF2B5EF4-FFF2-40B4-BE49-F238E27FC236}">
                  <a16:creationId xmlns:a16="http://schemas.microsoft.com/office/drawing/2014/main" id="{3F6E838D-C5EE-4679-8AEE-085282F392D7}"/>
                </a:ext>
              </a:extLst>
            </p:cNvPr>
            <p:cNvSpPr/>
            <p:nvPr/>
          </p:nvSpPr>
          <p:spPr>
            <a:xfrm>
              <a:off x="8118366" y="45386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104" name="Freeform: Shape 116">
              <a:extLst>
                <a:ext uri="{FF2B5EF4-FFF2-40B4-BE49-F238E27FC236}">
                  <a16:creationId xmlns:a16="http://schemas.microsoft.com/office/drawing/2014/main" id="{092B9202-AD79-4BB8-9747-E6B0113043BE}"/>
                </a:ext>
              </a:extLst>
            </p:cNvPr>
            <p:cNvSpPr/>
            <p:nvPr/>
          </p:nvSpPr>
          <p:spPr>
            <a:xfrm>
              <a:off x="8213616" y="45386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105" name="Freeform: Shape 117">
              <a:extLst>
                <a:ext uri="{FF2B5EF4-FFF2-40B4-BE49-F238E27FC236}">
                  <a16:creationId xmlns:a16="http://schemas.microsoft.com/office/drawing/2014/main" id="{92214258-1EA9-4BB7-8A65-6C3D72592299}"/>
                </a:ext>
              </a:extLst>
            </p:cNvPr>
            <p:cNvSpPr/>
            <p:nvPr/>
          </p:nvSpPr>
          <p:spPr>
            <a:xfrm>
              <a:off x="8594617" y="45386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106" name="Freeform: Shape 118">
              <a:extLst>
                <a:ext uri="{FF2B5EF4-FFF2-40B4-BE49-F238E27FC236}">
                  <a16:creationId xmlns:a16="http://schemas.microsoft.com/office/drawing/2014/main" id="{B20D6A71-E85F-4DDC-850A-F15CF2A01086}"/>
                </a:ext>
              </a:extLst>
            </p:cNvPr>
            <p:cNvSpPr/>
            <p:nvPr/>
          </p:nvSpPr>
          <p:spPr>
            <a:xfrm>
              <a:off x="8632717" y="45386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107" name="Freeform: Shape 119">
              <a:extLst>
                <a:ext uri="{FF2B5EF4-FFF2-40B4-BE49-F238E27FC236}">
                  <a16:creationId xmlns:a16="http://schemas.microsoft.com/office/drawing/2014/main" id="{95A5888C-8692-434E-A965-05CD92DA17DF}"/>
                </a:ext>
              </a:extLst>
            </p:cNvPr>
            <p:cNvSpPr/>
            <p:nvPr/>
          </p:nvSpPr>
          <p:spPr>
            <a:xfrm>
              <a:off x="4930968" y="3878217"/>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2"/>
              </a:solidFill>
              <a:prstDash val="solid"/>
              <a:miter/>
            </a:ln>
          </p:spPr>
          <p:txBody>
            <a:bodyPr rtlCol="0" anchor="ctr"/>
            <a:lstStyle/>
            <a:p>
              <a:endParaRPr lang="en-GB"/>
            </a:p>
          </p:txBody>
        </p:sp>
        <p:sp>
          <p:nvSpPr>
            <p:cNvPr id="108" name="Freeform: Shape 120">
              <a:extLst>
                <a:ext uri="{FF2B5EF4-FFF2-40B4-BE49-F238E27FC236}">
                  <a16:creationId xmlns:a16="http://schemas.microsoft.com/office/drawing/2014/main" id="{82D4B832-B295-4BBA-BBE2-5748B25DFDDF}"/>
                </a:ext>
              </a:extLst>
            </p:cNvPr>
            <p:cNvSpPr/>
            <p:nvPr/>
          </p:nvSpPr>
          <p:spPr>
            <a:xfrm>
              <a:off x="4911918" y="3802017"/>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2"/>
              </a:solidFill>
              <a:prstDash val="solid"/>
              <a:miter/>
            </a:ln>
          </p:spPr>
          <p:txBody>
            <a:bodyPr rtlCol="0" anchor="ctr"/>
            <a:lstStyle/>
            <a:p>
              <a:endParaRPr lang="en-GB"/>
            </a:p>
          </p:txBody>
        </p:sp>
        <p:sp>
          <p:nvSpPr>
            <p:cNvPr id="109" name="Freeform: Shape 121">
              <a:extLst>
                <a:ext uri="{FF2B5EF4-FFF2-40B4-BE49-F238E27FC236}">
                  <a16:creationId xmlns:a16="http://schemas.microsoft.com/office/drawing/2014/main" id="{15AA626E-18D0-4868-A0F9-869DA8084ADC}"/>
                </a:ext>
              </a:extLst>
            </p:cNvPr>
            <p:cNvSpPr/>
            <p:nvPr/>
          </p:nvSpPr>
          <p:spPr>
            <a:xfrm>
              <a:off x="4911918" y="3725817"/>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2"/>
              </a:solidFill>
              <a:prstDash val="solid"/>
              <a:miter/>
            </a:ln>
          </p:spPr>
          <p:txBody>
            <a:bodyPr rtlCol="0" anchor="ctr"/>
            <a:lstStyle/>
            <a:p>
              <a:endParaRPr lang="en-GB"/>
            </a:p>
          </p:txBody>
        </p:sp>
        <p:sp>
          <p:nvSpPr>
            <p:cNvPr id="110" name="Freeform: Shape 122">
              <a:extLst>
                <a:ext uri="{FF2B5EF4-FFF2-40B4-BE49-F238E27FC236}">
                  <a16:creationId xmlns:a16="http://schemas.microsoft.com/office/drawing/2014/main" id="{9966678C-F260-4B7D-8883-0A8EC15381DF}"/>
                </a:ext>
              </a:extLst>
            </p:cNvPr>
            <p:cNvSpPr/>
            <p:nvPr/>
          </p:nvSpPr>
          <p:spPr>
            <a:xfrm>
              <a:off x="4511868" y="3497217"/>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2"/>
              </a:solidFill>
              <a:prstDash val="solid"/>
              <a:miter/>
            </a:ln>
          </p:spPr>
          <p:txBody>
            <a:bodyPr rtlCol="0" anchor="ctr"/>
            <a:lstStyle/>
            <a:p>
              <a:endParaRPr lang="en-GB"/>
            </a:p>
          </p:txBody>
        </p:sp>
        <p:sp>
          <p:nvSpPr>
            <p:cNvPr id="111" name="Freeform: Shape 123">
              <a:extLst>
                <a:ext uri="{FF2B5EF4-FFF2-40B4-BE49-F238E27FC236}">
                  <a16:creationId xmlns:a16="http://schemas.microsoft.com/office/drawing/2014/main" id="{20CE3829-3268-448C-8244-03E3FCB30C85}"/>
                </a:ext>
              </a:extLst>
            </p:cNvPr>
            <p:cNvSpPr/>
            <p:nvPr/>
          </p:nvSpPr>
          <p:spPr>
            <a:xfrm>
              <a:off x="4511868" y="3459117"/>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2"/>
              </a:solidFill>
              <a:prstDash val="solid"/>
              <a:miter/>
            </a:ln>
          </p:spPr>
          <p:txBody>
            <a:bodyPr rtlCol="0" anchor="ctr"/>
            <a:lstStyle/>
            <a:p>
              <a:endParaRPr lang="en-GB"/>
            </a:p>
          </p:txBody>
        </p:sp>
        <p:sp>
          <p:nvSpPr>
            <p:cNvPr id="112" name="Freeform: Shape 124">
              <a:extLst>
                <a:ext uri="{FF2B5EF4-FFF2-40B4-BE49-F238E27FC236}">
                  <a16:creationId xmlns:a16="http://schemas.microsoft.com/office/drawing/2014/main" id="{9097FFF8-3B2F-4D64-A901-1B091DD05514}"/>
                </a:ext>
              </a:extLst>
            </p:cNvPr>
            <p:cNvSpPr/>
            <p:nvPr/>
          </p:nvSpPr>
          <p:spPr>
            <a:xfrm>
              <a:off x="4511868" y="3325767"/>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2"/>
              </a:solidFill>
              <a:prstDash val="solid"/>
              <a:miter/>
            </a:ln>
          </p:spPr>
          <p:txBody>
            <a:bodyPr rtlCol="0" anchor="ctr"/>
            <a:lstStyle/>
            <a:p>
              <a:endParaRPr lang="en-GB"/>
            </a:p>
          </p:txBody>
        </p:sp>
        <p:sp>
          <p:nvSpPr>
            <p:cNvPr id="113" name="Freeform: Shape 125">
              <a:extLst>
                <a:ext uri="{FF2B5EF4-FFF2-40B4-BE49-F238E27FC236}">
                  <a16:creationId xmlns:a16="http://schemas.microsoft.com/office/drawing/2014/main" id="{DD78A3A4-0823-4555-8AB1-AA63FF4A4EA0}"/>
                </a:ext>
              </a:extLst>
            </p:cNvPr>
            <p:cNvSpPr/>
            <p:nvPr/>
          </p:nvSpPr>
          <p:spPr>
            <a:xfrm>
              <a:off x="4111817" y="2944760"/>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25400" cap="flat">
              <a:solidFill>
                <a:schemeClr val="accent2"/>
              </a:solidFill>
              <a:prstDash val="solid"/>
              <a:miter/>
            </a:ln>
          </p:spPr>
          <p:txBody>
            <a:bodyPr rtlCol="0" anchor="ctr"/>
            <a:lstStyle/>
            <a:p>
              <a:endParaRPr lang="en-GB"/>
            </a:p>
          </p:txBody>
        </p:sp>
        <p:sp>
          <p:nvSpPr>
            <p:cNvPr id="114" name="Freeform: Shape 126">
              <a:extLst>
                <a:ext uri="{FF2B5EF4-FFF2-40B4-BE49-F238E27FC236}">
                  <a16:creationId xmlns:a16="http://schemas.microsoft.com/office/drawing/2014/main" id="{6B0AF5D0-E328-44F6-B977-24135C055E6D}"/>
                </a:ext>
              </a:extLst>
            </p:cNvPr>
            <p:cNvSpPr/>
            <p:nvPr/>
          </p:nvSpPr>
          <p:spPr>
            <a:xfrm>
              <a:off x="3807017" y="2697108"/>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25400" cap="flat">
              <a:solidFill>
                <a:schemeClr val="accent2"/>
              </a:solidFill>
              <a:prstDash val="solid"/>
              <a:miter/>
            </a:ln>
          </p:spPr>
          <p:txBody>
            <a:bodyPr rtlCol="0" anchor="ctr"/>
            <a:lstStyle/>
            <a:p>
              <a:endParaRPr lang="en-GB"/>
            </a:p>
          </p:txBody>
        </p:sp>
        <p:sp>
          <p:nvSpPr>
            <p:cNvPr id="115" name="Freeform: Shape 127">
              <a:extLst>
                <a:ext uri="{FF2B5EF4-FFF2-40B4-BE49-F238E27FC236}">
                  <a16:creationId xmlns:a16="http://schemas.microsoft.com/office/drawing/2014/main" id="{BDED4A0A-DC99-4893-97F7-0DA3949DD55A}"/>
                </a:ext>
              </a:extLst>
            </p:cNvPr>
            <p:cNvSpPr/>
            <p:nvPr/>
          </p:nvSpPr>
          <p:spPr>
            <a:xfrm>
              <a:off x="3807017" y="2620908"/>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25400" cap="flat">
              <a:solidFill>
                <a:schemeClr val="accent2"/>
              </a:solidFill>
              <a:prstDash val="solid"/>
              <a:miter/>
            </a:ln>
          </p:spPr>
          <p:txBody>
            <a:bodyPr rtlCol="0" anchor="ctr"/>
            <a:lstStyle/>
            <a:p>
              <a:endParaRPr lang="en-GB"/>
            </a:p>
          </p:txBody>
        </p:sp>
      </p:grpSp>
      <p:grpSp>
        <p:nvGrpSpPr>
          <p:cNvPr id="116" name="Group 115">
            <a:extLst>
              <a:ext uri="{FF2B5EF4-FFF2-40B4-BE49-F238E27FC236}">
                <a16:creationId xmlns:a16="http://schemas.microsoft.com/office/drawing/2014/main" id="{C9E96291-7626-4830-80B6-DF5A586A11AC}"/>
              </a:ext>
            </a:extLst>
          </p:cNvPr>
          <p:cNvGrpSpPr/>
          <p:nvPr/>
        </p:nvGrpSpPr>
        <p:grpSpPr>
          <a:xfrm>
            <a:off x="1343036" y="2694543"/>
            <a:ext cx="4077880" cy="2191152"/>
            <a:chOff x="3557587" y="2081212"/>
            <a:chExt cx="5080787" cy="2699298"/>
          </a:xfrm>
        </p:grpSpPr>
        <p:sp>
          <p:nvSpPr>
            <p:cNvPr id="117" name="Freeform: Shape 133">
              <a:extLst>
                <a:ext uri="{FF2B5EF4-FFF2-40B4-BE49-F238E27FC236}">
                  <a16:creationId xmlns:a16="http://schemas.microsoft.com/office/drawing/2014/main" id="{20A2233B-0F88-4AB3-9BDC-247EE481A5AD}"/>
                </a:ext>
              </a:extLst>
            </p:cNvPr>
            <p:cNvSpPr/>
            <p:nvPr/>
          </p:nvSpPr>
          <p:spPr>
            <a:xfrm>
              <a:off x="3557587" y="2081212"/>
              <a:ext cx="5080787" cy="2642949"/>
            </a:xfrm>
            <a:custGeom>
              <a:avLst/>
              <a:gdLst>
                <a:gd name="connsiteX0" fmla="*/ 5080788 w 5080787"/>
                <a:gd name="connsiteY0" fmla="*/ 2642950 h 2642949"/>
                <a:gd name="connsiteX1" fmla="*/ 4288612 w 5080787"/>
                <a:gd name="connsiteY1" fmla="*/ 2642950 h 2642949"/>
                <a:gd name="connsiteX2" fmla="*/ 4288612 w 5080787"/>
                <a:gd name="connsiteY2" fmla="*/ 2584009 h 2642949"/>
                <a:gd name="connsiteX3" fmla="*/ 3977393 w 5080787"/>
                <a:gd name="connsiteY3" fmla="*/ 2584009 h 2642949"/>
                <a:gd name="connsiteX4" fmla="*/ 3977393 w 5080787"/>
                <a:gd name="connsiteY4" fmla="*/ 2515638 h 2642949"/>
                <a:gd name="connsiteX5" fmla="*/ 3864226 w 5080787"/>
                <a:gd name="connsiteY5" fmla="*/ 2515638 h 2642949"/>
                <a:gd name="connsiteX6" fmla="*/ 3864226 w 5080787"/>
                <a:gd name="connsiteY6" fmla="*/ 2461412 h 2642949"/>
                <a:gd name="connsiteX7" fmla="*/ 3055544 w 5080787"/>
                <a:gd name="connsiteY7" fmla="*/ 2461412 h 2642949"/>
                <a:gd name="connsiteX8" fmla="*/ 3055544 w 5080787"/>
                <a:gd name="connsiteY8" fmla="*/ 2430761 h 2642949"/>
                <a:gd name="connsiteX9" fmla="*/ 2685393 w 5080787"/>
                <a:gd name="connsiteY9" fmla="*/ 2430761 h 2642949"/>
                <a:gd name="connsiteX10" fmla="*/ 2685393 w 5080787"/>
                <a:gd name="connsiteY10" fmla="*/ 2404825 h 2642949"/>
                <a:gd name="connsiteX11" fmla="*/ 2626452 w 5080787"/>
                <a:gd name="connsiteY11" fmla="*/ 2404825 h 2642949"/>
                <a:gd name="connsiteX12" fmla="*/ 2626452 w 5080787"/>
                <a:gd name="connsiteY12" fmla="*/ 2393042 h 2642949"/>
                <a:gd name="connsiteX13" fmla="*/ 2324662 w 5080787"/>
                <a:gd name="connsiteY13" fmla="*/ 2393042 h 2642949"/>
                <a:gd name="connsiteX14" fmla="*/ 2324662 w 5080787"/>
                <a:gd name="connsiteY14" fmla="*/ 2371820 h 2642949"/>
                <a:gd name="connsiteX15" fmla="*/ 2253939 w 5080787"/>
                <a:gd name="connsiteY15" fmla="*/ 2371820 h 2642949"/>
                <a:gd name="connsiteX16" fmla="*/ 2253939 w 5080787"/>
                <a:gd name="connsiteY16" fmla="*/ 2343531 h 2642949"/>
                <a:gd name="connsiteX17" fmla="*/ 2164347 w 5080787"/>
                <a:gd name="connsiteY17" fmla="*/ 2343531 h 2642949"/>
                <a:gd name="connsiteX18" fmla="*/ 2164347 w 5080787"/>
                <a:gd name="connsiteY18" fmla="*/ 2317595 h 2642949"/>
                <a:gd name="connsiteX19" fmla="*/ 2131333 w 5080787"/>
                <a:gd name="connsiteY19" fmla="*/ 2317595 h 2642949"/>
                <a:gd name="connsiteX20" fmla="*/ 2131333 w 5080787"/>
                <a:gd name="connsiteY20" fmla="*/ 2289305 h 2642949"/>
                <a:gd name="connsiteX21" fmla="*/ 2088899 w 5080787"/>
                <a:gd name="connsiteY21" fmla="*/ 2289305 h 2642949"/>
                <a:gd name="connsiteX22" fmla="*/ 2088899 w 5080787"/>
                <a:gd name="connsiteY22" fmla="*/ 2261007 h 2642949"/>
                <a:gd name="connsiteX23" fmla="*/ 1945081 w 5080787"/>
                <a:gd name="connsiteY23" fmla="*/ 2261007 h 2642949"/>
                <a:gd name="connsiteX24" fmla="*/ 1945081 w 5080787"/>
                <a:gd name="connsiteY24" fmla="*/ 2211496 h 2642949"/>
                <a:gd name="connsiteX25" fmla="*/ 1841345 w 5080787"/>
                <a:gd name="connsiteY25" fmla="*/ 2211496 h 2642949"/>
                <a:gd name="connsiteX26" fmla="*/ 1841345 w 5080787"/>
                <a:gd name="connsiteY26" fmla="*/ 2131333 h 2642949"/>
                <a:gd name="connsiteX27" fmla="*/ 1822485 w 5080787"/>
                <a:gd name="connsiteY27" fmla="*/ 2131333 h 2642949"/>
                <a:gd name="connsiteX28" fmla="*/ 1822485 w 5080787"/>
                <a:gd name="connsiteY28" fmla="*/ 2088899 h 2642949"/>
                <a:gd name="connsiteX29" fmla="*/ 1789471 w 5080787"/>
                <a:gd name="connsiteY29" fmla="*/ 2088899 h 2642949"/>
                <a:gd name="connsiteX30" fmla="*/ 1789471 w 5080787"/>
                <a:gd name="connsiteY30" fmla="*/ 2032311 h 2642949"/>
                <a:gd name="connsiteX31" fmla="*/ 1567853 w 5080787"/>
                <a:gd name="connsiteY31" fmla="*/ 2032311 h 2642949"/>
                <a:gd name="connsiteX32" fmla="*/ 1567853 w 5080787"/>
                <a:gd name="connsiteY32" fmla="*/ 2011099 h 2642949"/>
                <a:gd name="connsiteX33" fmla="*/ 1518342 w 5080787"/>
                <a:gd name="connsiteY33" fmla="*/ 2011099 h 2642949"/>
                <a:gd name="connsiteX34" fmla="*/ 1518342 w 5080787"/>
                <a:gd name="connsiteY34" fmla="*/ 1973370 h 2642949"/>
                <a:gd name="connsiteX35" fmla="*/ 1485338 w 5080787"/>
                <a:gd name="connsiteY35" fmla="*/ 1973370 h 2642949"/>
                <a:gd name="connsiteX36" fmla="*/ 1485338 w 5080787"/>
                <a:gd name="connsiteY36" fmla="*/ 1914430 h 2642949"/>
                <a:gd name="connsiteX37" fmla="*/ 1452324 w 5080787"/>
                <a:gd name="connsiteY37" fmla="*/ 1914430 h 2642949"/>
                <a:gd name="connsiteX38" fmla="*/ 1452324 w 5080787"/>
                <a:gd name="connsiteY38" fmla="*/ 1883778 h 2642949"/>
                <a:gd name="connsiteX39" fmla="*/ 1428750 w 5080787"/>
                <a:gd name="connsiteY39" fmla="*/ 1883778 h 2642949"/>
                <a:gd name="connsiteX40" fmla="*/ 1428750 w 5080787"/>
                <a:gd name="connsiteY40" fmla="*/ 1690449 h 2642949"/>
                <a:gd name="connsiteX41" fmla="*/ 1393384 w 5080787"/>
                <a:gd name="connsiteY41" fmla="*/ 1690449 h 2642949"/>
                <a:gd name="connsiteX42" fmla="*/ 1393384 w 5080787"/>
                <a:gd name="connsiteY42" fmla="*/ 1612649 h 2642949"/>
                <a:gd name="connsiteX43" fmla="*/ 1376877 w 5080787"/>
                <a:gd name="connsiteY43" fmla="*/ 1612649 h 2642949"/>
                <a:gd name="connsiteX44" fmla="*/ 1376877 w 5080787"/>
                <a:gd name="connsiteY44" fmla="*/ 1584360 h 2642949"/>
                <a:gd name="connsiteX45" fmla="*/ 1346235 w 5080787"/>
                <a:gd name="connsiteY45" fmla="*/ 1584360 h 2642949"/>
                <a:gd name="connsiteX46" fmla="*/ 1346235 w 5080787"/>
                <a:gd name="connsiteY46" fmla="*/ 1556061 h 2642949"/>
                <a:gd name="connsiteX47" fmla="*/ 1289647 w 5080787"/>
                <a:gd name="connsiteY47" fmla="*/ 1556061 h 2642949"/>
                <a:gd name="connsiteX48" fmla="*/ 1289647 w 5080787"/>
                <a:gd name="connsiteY48" fmla="*/ 1527772 h 2642949"/>
                <a:gd name="connsiteX49" fmla="*/ 1192987 w 5080787"/>
                <a:gd name="connsiteY49" fmla="*/ 1527772 h 2642949"/>
                <a:gd name="connsiteX50" fmla="*/ 1192987 w 5080787"/>
                <a:gd name="connsiteY50" fmla="*/ 1506550 h 2642949"/>
                <a:gd name="connsiteX51" fmla="*/ 1162336 w 5080787"/>
                <a:gd name="connsiteY51" fmla="*/ 1506550 h 2642949"/>
                <a:gd name="connsiteX52" fmla="*/ 1162336 w 5080787"/>
                <a:gd name="connsiteY52" fmla="*/ 1464116 h 2642949"/>
                <a:gd name="connsiteX53" fmla="*/ 1115178 w 5080787"/>
                <a:gd name="connsiteY53" fmla="*/ 1464116 h 2642949"/>
                <a:gd name="connsiteX54" fmla="*/ 1115178 w 5080787"/>
                <a:gd name="connsiteY54" fmla="*/ 1438180 h 2642949"/>
                <a:gd name="connsiteX55" fmla="*/ 1086888 w 5080787"/>
                <a:gd name="connsiteY55" fmla="*/ 1438180 h 2642949"/>
                <a:gd name="connsiteX56" fmla="*/ 1086888 w 5080787"/>
                <a:gd name="connsiteY56" fmla="*/ 1409891 h 2642949"/>
                <a:gd name="connsiteX57" fmla="*/ 1058599 w 5080787"/>
                <a:gd name="connsiteY57" fmla="*/ 1409891 h 2642949"/>
                <a:gd name="connsiteX58" fmla="*/ 1058599 w 5080787"/>
                <a:gd name="connsiteY58" fmla="*/ 1303792 h 2642949"/>
                <a:gd name="connsiteX59" fmla="*/ 1023233 w 5080787"/>
                <a:gd name="connsiteY59" fmla="*/ 1303792 h 2642949"/>
                <a:gd name="connsiteX60" fmla="*/ 1023233 w 5080787"/>
                <a:gd name="connsiteY60" fmla="*/ 1042092 h 2642949"/>
                <a:gd name="connsiteX61" fmla="*/ 1002011 w 5080787"/>
                <a:gd name="connsiteY61" fmla="*/ 1042092 h 2642949"/>
                <a:gd name="connsiteX62" fmla="*/ 1002011 w 5080787"/>
                <a:gd name="connsiteY62" fmla="*/ 933639 h 2642949"/>
                <a:gd name="connsiteX63" fmla="*/ 898273 w 5080787"/>
                <a:gd name="connsiteY63" fmla="*/ 933639 h 2642949"/>
                <a:gd name="connsiteX64" fmla="*/ 898273 w 5080787"/>
                <a:gd name="connsiteY64" fmla="*/ 855836 h 2642949"/>
                <a:gd name="connsiteX65" fmla="*/ 834617 w 5080787"/>
                <a:gd name="connsiteY65" fmla="*/ 855836 h 2642949"/>
                <a:gd name="connsiteX66" fmla="*/ 834617 w 5080787"/>
                <a:gd name="connsiteY66" fmla="*/ 832258 h 2642949"/>
                <a:gd name="connsiteX67" fmla="*/ 761529 w 5080787"/>
                <a:gd name="connsiteY67" fmla="*/ 832258 h 2642949"/>
                <a:gd name="connsiteX68" fmla="*/ 761529 w 5080787"/>
                <a:gd name="connsiteY68" fmla="*/ 803966 h 2642949"/>
                <a:gd name="connsiteX69" fmla="*/ 688440 w 5080787"/>
                <a:gd name="connsiteY69" fmla="*/ 803966 h 2642949"/>
                <a:gd name="connsiteX70" fmla="*/ 688440 w 5080787"/>
                <a:gd name="connsiteY70" fmla="*/ 778032 h 2642949"/>
                <a:gd name="connsiteX71" fmla="*/ 643645 w 5080787"/>
                <a:gd name="connsiteY71" fmla="*/ 778032 h 2642949"/>
                <a:gd name="connsiteX72" fmla="*/ 643645 w 5080787"/>
                <a:gd name="connsiteY72" fmla="*/ 735594 h 2642949"/>
                <a:gd name="connsiteX73" fmla="*/ 617711 w 5080787"/>
                <a:gd name="connsiteY73" fmla="*/ 735594 h 2642949"/>
                <a:gd name="connsiteX74" fmla="*/ 617711 w 5080787"/>
                <a:gd name="connsiteY74" fmla="*/ 594133 h 2642949"/>
                <a:gd name="connsiteX75" fmla="*/ 587061 w 5080787"/>
                <a:gd name="connsiteY75" fmla="*/ 594133 h 2642949"/>
                <a:gd name="connsiteX76" fmla="*/ 587061 w 5080787"/>
                <a:gd name="connsiteY76" fmla="*/ 563484 h 2642949"/>
                <a:gd name="connsiteX77" fmla="*/ 476250 w 5080787"/>
                <a:gd name="connsiteY77" fmla="*/ 563484 h 2642949"/>
                <a:gd name="connsiteX78" fmla="*/ 476250 w 5080787"/>
                <a:gd name="connsiteY78" fmla="*/ 532834 h 2642949"/>
                <a:gd name="connsiteX79" fmla="*/ 433812 w 5080787"/>
                <a:gd name="connsiteY79" fmla="*/ 532834 h 2642949"/>
                <a:gd name="connsiteX80" fmla="*/ 433812 w 5080787"/>
                <a:gd name="connsiteY80" fmla="*/ 473893 h 2642949"/>
                <a:gd name="connsiteX81" fmla="*/ 344220 w 5080787"/>
                <a:gd name="connsiteY81" fmla="*/ 473893 h 2642949"/>
                <a:gd name="connsiteX82" fmla="*/ 344220 w 5080787"/>
                <a:gd name="connsiteY82" fmla="*/ 398447 h 2642949"/>
                <a:gd name="connsiteX83" fmla="*/ 297067 w 5080787"/>
                <a:gd name="connsiteY83" fmla="*/ 398447 h 2642949"/>
                <a:gd name="connsiteX84" fmla="*/ 297067 w 5080787"/>
                <a:gd name="connsiteY84" fmla="*/ 209833 h 2642949"/>
                <a:gd name="connsiteX85" fmla="*/ 247556 w 5080787"/>
                <a:gd name="connsiteY85" fmla="*/ 209833 h 2642949"/>
                <a:gd name="connsiteX86" fmla="*/ 247556 w 5080787"/>
                <a:gd name="connsiteY86" fmla="*/ 103738 h 2642949"/>
                <a:gd name="connsiteX87" fmla="*/ 181541 w 5080787"/>
                <a:gd name="connsiteY87" fmla="*/ 103738 h 2642949"/>
                <a:gd name="connsiteX88" fmla="*/ 181541 w 5080787"/>
                <a:gd name="connsiteY88" fmla="*/ 40080 h 2642949"/>
                <a:gd name="connsiteX89" fmla="*/ 84876 w 5080787"/>
                <a:gd name="connsiteY89" fmla="*/ 40080 h 2642949"/>
                <a:gd name="connsiteX90" fmla="*/ 84876 w 5080787"/>
                <a:gd name="connsiteY90" fmla="*/ 14146 h 2642949"/>
                <a:gd name="connsiteX91" fmla="*/ 61300 w 5080787"/>
                <a:gd name="connsiteY91" fmla="*/ 14146 h 2642949"/>
                <a:gd name="connsiteX92" fmla="*/ 61300 w 5080787"/>
                <a:gd name="connsiteY92" fmla="*/ 0 h 2642949"/>
                <a:gd name="connsiteX93" fmla="*/ 0 w 5080787"/>
                <a:gd name="connsiteY93" fmla="*/ 0 h 264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080787" h="2642949">
                  <a:moveTo>
                    <a:pt x="5080788" y="2642950"/>
                  </a:moveTo>
                  <a:lnTo>
                    <a:pt x="4288612" y="2642950"/>
                  </a:lnTo>
                  <a:lnTo>
                    <a:pt x="4288612" y="2584009"/>
                  </a:lnTo>
                  <a:lnTo>
                    <a:pt x="3977393" y="2584009"/>
                  </a:lnTo>
                  <a:lnTo>
                    <a:pt x="3977393" y="2515638"/>
                  </a:lnTo>
                  <a:lnTo>
                    <a:pt x="3864226" y="2515638"/>
                  </a:lnTo>
                  <a:lnTo>
                    <a:pt x="3864226" y="2461412"/>
                  </a:lnTo>
                  <a:lnTo>
                    <a:pt x="3055544" y="2461412"/>
                  </a:lnTo>
                  <a:lnTo>
                    <a:pt x="3055544" y="2430761"/>
                  </a:lnTo>
                  <a:lnTo>
                    <a:pt x="2685393" y="2430761"/>
                  </a:lnTo>
                  <a:lnTo>
                    <a:pt x="2685393" y="2404825"/>
                  </a:lnTo>
                  <a:lnTo>
                    <a:pt x="2626452" y="2404825"/>
                  </a:lnTo>
                  <a:lnTo>
                    <a:pt x="2626452" y="2393042"/>
                  </a:lnTo>
                  <a:lnTo>
                    <a:pt x="2324662" y="2393042"/>
                  </a:lnTo>
                  <a:lnTo>
                    <a:pt x="2324662" y="2371820"/>
                  </a:lnTo>
                  <a:lnTo>
                    <a:pt x="2253939" y="2371820"/>
                  </a:lnTo>
                  <a:lnTo>
                    <a:pt x="2253939" y="2343531"/>
                  </a:lnTo>
                  <a:lnTo>
                    <a:pt x="2164347" y="2343531"/>
                  </a:lnTo>
                  <a:lnTo>
                    <a:pt x="2164347" y="2317595"/>
                  </a:lnTo>
                  <a:lnTo>
                    <a:pt x="2131333" y="2317595"/>
                  </a:lnTo>
                  <a:lnTo>
                    <a:pt x="2131333" y="2289305"/>
                  </a:lnTo>
                  <a:lnTo>
                    <a:pt x="2088899" y="2289305"/>
                  </a:lnTo>
                  <a:lnTo>
                    <a:pt x="2088899" y="2261007"/>
                  </a:lnTo>
                  <a:lnTo>
                    <a:pt x="1945081" y="2261007"/>
                  </a:lnTo>
                  <a:lnTo>
                    <a:pt x="1945081" y="2211496"/>
                  </a:lnTo>
                  <a:lnTo>
                    <a:pt x="1841345" y="2211496"/>
                  </a:lnTo>
                  <a:lnTo>
                    <a:pt x="1841345" y="2131333"/>
                  </a:lnTo>
                  <a:lnTo>
                    <a:pt x="1822485" y="2131333"/>
                  </a:lnTo>
                  <a:lnTo>
                    <a:pt x="1822485" y="2088899"/>
                  </a:lnTo>
                  <a:lnTo>
                    <a:pt x="1789471" y="2088899"/>
                  </a:lnTo>
                  <a:lnTo>
                    <a:pt x="1789471" y="2032311"/>
                  </a:lnTo>
                  <a:lnTo>
                    <a:pt x="1567853" y="2032311"/>
                  </a:lnTo>
                  <a:lnTo>
                    <a:pt x="1567853" y="2011099"/>
                  </a:lnTo>
                  <a:lnTo>
                    <a:pt x="1518342" y="2011099"/>
                  </a:lnTo>
                  <a:lnTo>
                    <a:pt x="1518342" y="1973370"/>
                  </a:lnTo>
                  <a:lnTo>
                    <a:pt x="1485338" y="1973370"/>
                  </a:lnTo>
                  <a:lnTo>
                    <a:pt x="1485338" y="1914430"/>
                  </a:lnTo>
                  <a:lnTo>
                    <a:pt x="1452324" y="1914430"/>
                  </a:lnTo>
                  <a:lnTo>
                    <a:pt x="1452324" y="1883778"/>
                  </a:lnTo>
                  <a:lnTo>
                    <a:pt x="1428750" y="1883778"/>
                  </a:lnTo>
                  <a:lnTo>
                    <a:pt x="1428750" y="1690449"/>
                  </a:lnTo>
                  <a:lnTo>
                    <a:pt x="1393384" y="1690449"/>
                  </a:lnTo>
                  <a:lnTo>
                    <a:pt x="1393384" y="1612649"/>
                  </a:lnTo>
                  <a:lnTo>
                    <a:pt x="1376877" y="1612649"/>
                  </a:lnTo>
                  <a:lnTo>
                    <a:pt x="1376877" y="1584360"/>
                  </a:lnTo>
                  <a:lnTo>
                    <a:pt x="1346235" y="1584360"/>
                  </a:lnTo>
                  <a:lnTo>
                    <a:pt x="1346235" y="1556061"/>
                  </a:lnTo>
                  <a:lnTo>
                    <a:pt x="1289647" y="1556061"/>
                  </a:lnTo>
                  <a:lnTo>
                    <a:pt x="1289647" y="1527772"/>
                  </a:lnTo>
                  <a:lnTo>
                    <a:pt x="1192987" y="1527772"/>
                  </a:lnTo>
                  <a:lnTo>
                    <a:pt x="1192987" y="1506550"/>
                  </a:lnTo>
                  <a:lnTo>
                    <a:pt x="1162336" y="1506550"/>
                  </a:lnTo>
                  <a:lnTo>
                    <a:pt x="1162336" y="1464116"/>
                  </a:lnTo>
                  <a:lnTo>
                    <a:pt x="1115178" y="1464116"/>
                  </a:lnTo>
                  <a:lnTo>
                    <a:pt x="1115178" y="1438180"/>
                  </a:lnTo>
                  <a:lnTo>
                    <a:pt x="1086888" y="1438180"/>
                  </a:lnTo>
                  <a:lnTo>
                    <a:pt x="1086888" y="1409891"/>
                  </a:lnTo>
                  <a:lnTo>
                    <a:pt x="1058599" y="1409891"/>
                  </a:lnTo>
                  <a:lnTo>
                    <a:pt x="1058599" y="1303792"/>
                  </a:lnTo>
                  <a:lnTo>
                    <a:pt x="1023233" y="1303792"/>
                  </a:lnTo>
                  <a:lnTo>
                    <a:pt x="1023233" y="1042092"/>
                  </a:lnTo>
                  <a:lnTo>
                    <a:pt x="1002011" y="1042092"/>
                  </a:lnTo>
                  <a:lnTo>
                    <a:pt x="1002011" y="933639"/>
                  </a:lnTo>
                  <a:lnTo>
                    <a:pt x="898273" y="933639"/>
                  </a:lnTo>
                  <a:lnTo>
                    <a:pt x="898273" y="855836"/>
                  </a:lnTo>
                  <a:lnTo>
                    <a:pt x="834617" y="855836"/>
                  </a:lnTo>
                  <a:lnTo>
                    <a:pt x="834617" y="832258"/>
                  </a:lnTo>
                  <a:lnTo>
                    <a:pt x="761529" y="832258"/>
                  </a:lnTo>
                  <a:lnTo>
                    <a:pt x="761529" y="803966"/>
                  </a:lnTo>
                  <a:lnTo>
                    <a:pt x="688440" y="803966"/>
                  </a:lnTo>
                  <a:lnTo>
                    <a:pt x="688440" y="778032"/>
                  </a:lnTo>
                  <a:lnTo>
                    <a:pt x="643645" y="778032"/>
                  </a:lnTo>
                  <a:lnTo>
                    <a:pt x="643645" y="735594"/>
                  </a:lnTo>
                  <a:lnTo>
                    <a:pt x="617711" y="735594"/>
                  </a:lnTo>
                  <a:lnTo>
                    <a:pt x="617711" y="594133"/>
                  </a:lnTo>
                  <a:lnTo>
                    <a:pt x="587061" y="594133"/>
                  </a:lnTo>
                  <a:lnTo>
                    <a:pt x="587061" y="563484"/>
                  </a:lnTo>
                  <a:lnTo>
                    <a:pt x="476250" y="563484"/>
                  </a:lnTo>
                  <a:lnTo>
                    <a:pt x="476250" y="532834"/>
                  </a:lnTo>
                  <a:lnTo>
                    <a:pt x="433812" y="532834"/>
                  </a:lnTo>
                  <a:lnTo>
                    <a:pt x="433812" y="473893"/>
                  </a:lnTo>
                  <a:lnTo>
                    <a:pt x="344220" y="473893"/>
                  </a:lnTo>
                  <a:lnTo>
                    <a:pt x="344220" y="398447"/>
                  </a:lnTo>
                  <a:lnTo>
                    <a:pt x="297067" y="398447"/>
                  </a:lnTo>
                  <a:lnTo>
                    <a:pt x="297067" y="209833"/>
                  </a:lnTo>
                  <a:lnTo>
                    <a:pt x="247556" y="209833"/>
                  </a:lnTo>
                  <a:lnTo>
                    <a:pt x="247556" y="103738"/>
                  </a:lnTo>
                  <a:lnTo>
                    <a:pt x="181541" y="103738"/>
                  </a:lnTo>
                  <a:lnTo>
                    <a:pt x="181541" y="40080"/>
                  </a:lnTo>
                  <a:lnTo>
                    <a:pt x="84876" y="40080"/>
                  </a:lnTo>
                  <a:lnTo>
                    <a:pt x="84876" y="14146"/>
                  </a:lnTo>
                  <a:lnTo>
                    <a:pt x="61300" y="14146"/>
                  </a:lnTo>
                  <a:lnTo>
                    <a:pt x="61300" y="0"/>
                  </a:lnTo>
                  <a:lnTo>
                    <a:pt x="0" y="0"/>
                  </a:lnTo>
                </a:path>
              </a:pathLst>
            </a:custGeom>
            <a:noFill/>
            <a:ln w="25400" cap="flat">
              <a:solidFill>
                <a:schemeClr val="accent1"/>
              </a:solidFill>
              <a:prstDash val="solid"/>
              <a:miter/>
            </a:ln>
          </p:spPr>
          <p:txBody>
            <a:bodyPr rtlCol="0" anchor="ctr"/>
            <a:lstStyle/>
            <a:p>
              <a:endParaRPr lang="en-GB"/>
            </a:p>
          </p:txBody>
        </p:sp>
        <p:sp>
          <p:nvSpPr>
            <p:cNvPr id="118" name="Freeform: Shape 134">
              <a:extLst>
                <a:ext uri="{FF2B5EF4-FFF2-40B4-BE49-F238E27FC236}">
                  <a16:creationId xmlns:a16="http://schemas.microsoft.com/office/drawing/2014/main" id="{B1E63668-9E73-4869-AF21-21A0B9D044E6}"/>
                </a:ext>
              </a:extLst>
            </p:cNvPr>
            <p:cNvSpPr/>
            <p:nvPr/>
          </p:nvSpPr>
          <p:spPr>
            <a:xfrm>
              <a:off x="4071937" y="259499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1"/>
              </a:solidFill>
              <a:prstDash val="solid"/>
              <a:miter/>
            </a:ln>
          </p:spPr>
          <p:txBody>
            <a:bodyPr rtlCol="0" anchor="ctr"/>
            <a:lstStyle/>
            <a:p>
              <a:endParaRPr lang="en-GB"/>
            </a:p>
          </p:txBody>
        </p:sp>
        <p:sp>
          <p:nvSpPr>
            <p:cNvPr id="119" name="Freeform: Shape 135">
              <a:extLst>
                <a:ext uri="{FF2B5EF4-FFF2-40B4-BE49-F238E27FC236}">
                  <a16:creationId xmlns:a16="http://schemas.microsoft.com/office/drawing/2014/main" id="{CF56F861-EBBD-430C-9357-982D766AB523}"/>
                </a:ext>
              </a:extLst>
            </p:cNvPr>
            <p:cNvSpPr/>
            <p:nvPr/>
          </p:nvSpPr>
          <p:spPr>
            <a:xfrm>
              <a:off x="4243387" y="284264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1"/>
              </a:solidFill>
              <a:prstDash val="solid"/>
              <a:miter/>
            </a:ln>
          </p:spPr>
          <p:txBody>
            <a:bodyPr rtlCol="0" anchor="ctr"/>
            <a:lstStyle/>
            <a:p>
              <a:endParaRPr lang="en-GB"/>
            </a:p>
          </p:txBody>
        </p:sp>
        <p:sp>
          <p:nvSpPr>
            <p:cNvPr id="120" name="Freeform: Shape 136">
              <a:extLst>
                <a:ext uri="{FF2B5EF4-FFF2-40B4-BE49-F238E27FC236}">
                  <a16:creationId xmlns:a16="http://schemas.microsoft.com/office/drawing/2014/main" id="{99AFCD0B-273A-4127-8523-06691E4EA067}"/>
                </a:ext>
              </a:extLst>
            </p:cNvPr>
            <p:cNvSpPr/>
            <p:nvPr/>
          </p:nvSpPr>
          <p:spPr>
            <a:xfrm>
              <a:off x="4338637" y="286169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1"/>
              </a:solidFill>
              <a:prstDash val="solid"/>
              <a:miter/>
            </a:ln>
          </p:spPr>
          <p:txBody>
            <a:bodyPr rtlCol="0" anchor="ctr"/>
            <a:lstStyle/>
            <a:p>
              <a:endParaRPr lang="en-GB"/>
            </a:p>
          </p:txBody>
        </p:sp>
        <p:sp>
          <p:nvSpPr>
            <p:cNvPr id="121" name="Freeform: Shape 137">
              <a:extLst>
                <a:ext uri="{FF2B5EF4-FFF2-40B4-BE49-F238E27FC236}">
                  <a16:creationId xmlns:a16="http://schemas.microsoft.com/office/drawing/2014/main" id="{E4376C5D-F7A1-4536-BC2F-364607137507}"/>
                </a:ext>
              </a:extLst>
            </p:cNvPr>
            <p:cNvSpPr/>
            <p:nvPr/>
          </p:nvSpPr>
          <p:spPr>
            <a:xfrm>
              <a:off x="4414837" y="289979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1"/>
              </a:solidFill>
              <a:prstDash val="solid"/>
              <a:miter/>
            </a:ln>
          </p:spPr>
          <p:txBody>
            <a:bodyPr rtlCol="0" anchor="ctr"/>
            <a:lstStyle/>
            <a:p>
              <a:endParaRPr lang="en-GB"/>
            </a:p>
          </p:txBody>
        </p:sp>
        <p:sp>
          <p:nvSpPr>
            <p:cNvPr id="122" name="Freeform: Shape 138">
              <a:extLst>
                <a:ext uri="{FF2B5EF4-FFF2-40B4-BE49-F238E27FC236}">
                  <a16:creationId xmlns:a16="http://schemas.microsoft.com/office/drawing/2014/main" id="{7141EF3A-D3C9-4EAE-B996-92867A555588}"/>
                </a:ext>
              </a:extLst>
            </p:cNvPr>
            <p:cNvSpPr/>
            <p:nvPr/>
          </p:nvSpPr>
          <p:spPr>
            <a:xfrm>
              <a:off x="4491037" y="2975998"/>
              <a:ext cx="9525" cy="90003"/>
            </a:xfrm>
            <a:custGeom>
              <a:avLst/>
              <a:gdLst>
                <a:gd name="connsiteX0" fmla="*/ 0 w 9525"/>
                <a:gd name="connsiteY0" fmla="*/ 0 h 90003"/>
                <a:gd name="connsiteX1" fmla="*/ 0 w 9525"/>
                <a:gd name="connsiteY1" fmla="*/ 90004 h 90003"/>
              </a:gdLst>
              <a:ahLst/>
              <a:cxnLst>
                <a:cxn ang="0">
                  <a:pos x="connsiteX0" y="connsiteY0"/>
                </a:cxn>
                <a:cxn ang="0">
                  <a:pos x="connsiteX1" y="connsiteY1"/>
                </a:cxn>
              </a:cxnLst>
              <a:rect l="l" t="t" r="r" b="b"/>
              <a:pathLst>
                <a:path w="9525" h="90003">
                  <a:moveTo>
                    <a:pt x="0" y="0"/>
                  </a:moveTo>
                  <a:lnTo>
                    <a:pt x="0" y="90004"/>
                  </a:lnTo>
                </a:path>
              </a:pathLst>
            </a:custGeom>
            <a:noFill/>
            <a:ln w="25400" cap="flat">
              <a:solidFill>
                <a:schemeClr val="accent1"/>
              </a:solidFill>
              <a:prstDash val="solid"/>
              <a:miter/>
            </a:ln>
          </p:spPr>
          <p:txBody>
            <a:bodyPr rtlCol="0" anchor="ctr"/>
            <a:lstStyle/>
            <a:p>
              <a:endParaRPr lang="en-GB"/>
            </a:p>
          </p:txBody>
        </p:sp>
        <p:sp>
          <p:nvSpPr>
            <p:cNvPr id="123" name="Freeform: Shape 139">
              <a:extLst>
                <a:ext uri="{FF2B5EF4-FFF2-40B4-BE49-F238E27FC236}">
                  <a16:creationId xmlns:a16="http://schemas.microsoft.com/office/drawing/2014/main" id="{67D6409E-F018-4DCD-81F3-3A2EA6C7D1B8}"/>
                </a:ext>
              </a:extLst>
            </p:cNvPr>
            <p:cNvSpPr/>
            <p:nvPr/>
          </p:nvSpPr>
          <p:spPr>
            <a:xfrm>
              <a:off x="4681537" y="34903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24" name="Freeform: Shape 140">
              <a:extLst>
                <a:ext uri="{FF2B5EF4-FFF2-40B4-BE49-F238E27FC236}">
                  <a16:creationId xmlns:a16="http://schemas.microsoft.com/office/drawing/2014/main" id="{5CDA2B23-05DA-4214-B194-6CC3E3C76A5E}"/>
                </a:ext>
              </a:extLst>
            </p:cNvPr>
            <p:cNvSpPr/>
            <p:nvPr/>
          </p:nvSpPr>
          <p:spPr>
            <a:xfrm>
              <a:off x="4776787" y="35665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25" name="Freeform: Shape 141">
              <a:extLst>
                <a:ext uri="{FF2B5EF4-FFF2-40B4-BE49-F238E27FC236}">
                  <a16:creationId xmlns:a16="http://schemas.microsoft.com/office/drawing/2014/main" id="{EF6A2E74-DFC0-4A1A-BEF9-9D0EC6B6804C}"/>
                </a:ext>
              </a:extLst>
            </p:cNvPr>
            <p:cNvSpPr/>
            <p:nvPr/>
          </p:nvSpPr>
          <p:spPr>
            <a:xfrm>
              <a:off x="4872037" y="35856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26" name="Freeform: Shape 142">
              <a:extLst>
                <a:ext uri="{FF2B5EF4-FFF2-40B4-BE49-F238E27FC236}">
                  <a16:creationId xmlns:a16="http://schemas.microsoft.com/office/drawing/2014/main" id="{DFC87602-EF6D-4C64-AA67-04B8D71AEEA2}"/>
                </a:ext>
              </a:extLst>
            </p:cNvPr>
            <p:cNvSpPr/>
            <p:nvPr/>
          </p:nvSpPr>
          <p:spPr>
            <a:xfrm>
              <a:off x="5062537" y="4004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27" name="Freeform: Shape 143">
              <a:extLst>
                <a:ext uri="{FF2B5EF4-FFF2-40B4-BE49-F238E27FC236}">
                  <a16:creationId xmlns:a16="http://schemas.microsoft.com/office/drawing/2014/main" id="{5B9B8E30-8246-4C1A-A9B4-DB8417484E23}"/>
                </a:ext>
              </a:extLst>
            </p:cNvPr>
            <p:cNvSpPr/>
            <p:nvPr/>
          </p:nvSpPr>
          <p:spPr>
            <a:xfrm>
              <a:off x="5424487" y="425236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tlCol="0" anchor="ctr"/>
            <a:lstStyle/>
            <a:p>
              <a:endParaRPr lang="en-GB"/>
            </a:p>
          </p:txBody>
        </p:sp>
        <p:sp>
          <p:nvSpPr>
            <p:cNvPr id="128" name="Freeform: Shape 144">
              <a:extLst>
                <a:ext uri="{FF2B5EF4-FFF2-40B4-BE49-F238E27FC236}">
                  <a16:creationId xmlns:a16="http://schemas.microsoft.com/office/drawing/2014/main" id="{12A46583-4CDF-4A6B-AE94-8AB6DB21533E}"/>
                </a:ext>
              </a:extLst>
            </p:cNvPr>
            <p:cNvSpPr/>
            <p:nvPr/>
          </p:nvSpPr>
          <p:spPr>
            <a:xfrm>
              <a:off x="5519737" y="429046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29" name="Freeform: Shape 145">
              <a:extLst>
                <a:ext uri="{FF2B5EF4-FFF2-40B4-BE49-F238E27FC236}">
                  <a16:creationId xmlns:a16="http://schemas.microsoft.com/office/drawing/2014/main" id="{E3FC283B-946C-4D81-A830-EEA796C0DDB5}"/>
                </a:ext>
              </a:extLst>
            </p:cNvPr>
            <p:cNvSpPr/>
            <p:nvPr/>
          </p:nvSpPr>
          <p:spPr>
            <a:xfrm>
              <a:off x="5767387" y="436666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30" name="Freeform: Shape 146">
              <a:extLst>
                <a:ext uri="{FF2B5EF4-FFF2-40B4-BE49-F238E27FC236}">
                  <a16:creationId xmlns:a16="http://schemas.microsoft.com/office/drawing/2014/main" id="{5F751A69-8416-49FF-9D57-35BF5CC87012}"/>
                </a:ext>
              </a:extLst>
            </p:cNvPr>
            <p:cNvSpPr/>
            <p:nvPr/>
          </p:nvSpPr>
          <p:spPr>
            <a:xfrm>
              <a:off x="5805487" y="436666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31" name="Freeform: Shape 147">
              <a:extLst>
                <a:ext uri="{FF2B5EF4-FFF2-40B4-BE49-F238E27FC236}">
                  <a16:creationId xmlns:a16="http://schemas.microsoft.com/office/drawing/2014/main" id="{8AE15F40-4B5A-4E1E-A363-7CE8D67BF960}"/>
                </a:ext>
              </a:extLst>
            </p:cNvPr>
            <p:cNvSpPr/>
            <p:nvPr/>
          </p:nvSpPr>
          <p:spPr>
            <a:xfrm>
              <a:off x="5900737" y="44238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32" name="Freeform: Shape 148">
              <a:extLst>
                <a:ext uri="{FF2B5EF4-FFF2-40B4-BE49-F238E27FC236}">
                  <a16:creationId xmlns:a16="http://schemas.microsoft.com/office/drawing/2014/main" id="{B137CDD0-CF53-42D7-9708-4725A02F91D1}"/>
                </a:ext>
              </a:extLst>
            </p:cNvPr>
            <p:cNvSpPr/>
            <p:nvPr/>
          </p:nvSpPr>
          <p:spPr>
            <a:xfrm>
              <a:off x="6262687" y="44619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33" name="Freeform: Shape 149">
              <a:extLst>
                <a:ext uri="{FF2B5EF4-FFF2-40B4-BE49-F238E27FC236}">
                  <a16:creationId xmlns:a16="http://schemas.microsoft.com/office/drawing/2014/main" id="{E58B0D3B-BBE2-429E-B948-9EB701048302}"/>
                </a:ext>
              </a:extLst>
            </p:cNvPr>
            <p:cNvSpPr/>
            <p:nvPr/>
          </p:nvSpPr>
          <p:spPr>
            <a:xfrm>
              <a:off x="6586537" y="44619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34" name="Freeform: Shape 150">
              <a:extLst>
                <a:ext uri="{FF2B5EF4-FFF2-40B4-BE49-F238E27FC236}">
                  <a16:creationId xmlns:a16="http://schemas.microsoft.com/office/drawing/2014/main" id="{8DAA86C5-EFC0-486B-86E9-183FB35A42D0}"/>
                </a:ext>
              </a:extLst>
            </p:cNvPr>
            <p:cNvSpPr/>
            <p:nvPr/>
          </p:nvSpPr>
          <p:spPr>
            <a:xfrm>
              <a:off x="6662737"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35" name="Freeform: Shape 151">
              <a:extLst>
                <a:ext uri="{FF2B5EF4-FFF2-40B4-BE49-F238E27FC236}">
                  <a16:creationId xmlns:a16="http://schemas.microsoft.com/office/drawing/2014/main" id="{AEBA6B24-4A0E-4EEC-8E7F-AB8671CFEE3F}"/>
                </a:ext>
              </a:extLst>
            </p:cNvPr>
            <p:cNvSpPr/>
            <p:nvPr/>
          </p:nvSpPr>
          <p:spPr>
            <a:xfrm>
              <a:off x="6738937"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36" name="Freeform: Shape 152">
              <a:extLst>
                <a:ext uri="{FF2B5EF4-FFF2-40B4-BE49-F238E27FC236}">
                  <a16:creationId xmlns:a16="http://schemas.microsoft.com/office/drawing/2014/main" id="{2F6DEBF2-44BC-4C1A-ADCB-DAF391D5F50E}"/>
                </a:ext>
              </a:extLst>
            </p:cNvPr>
            <p:cNvSpPr/>
            <p:nvPr/>
          </p:nvSpPr>
          <p:spPr>
            <a:xfrm>
              <a:off x="6967546"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37" name="Freeform: Shape 153">
              <a:extLst>
                <a:ext uri="{FF2B5EF4-FFF2-40B4-BE49-F238E27FC236}">
                  <a16:creationId xmlns:a16="http://schemas.microsoft.com/office/drawing/2014/main" id="{81F1FF0D-B3EE-441A-A1CE-6720AEF97B31}"/>
                </a:ext>
              </a:extLst>
            </p:cNvPr>
            <p:cNvSpPr/>
            <p:nvPr/>
          </p:nvSpPr>
          <p:spPr>
            <a:xfrm>
              <a:off x="6986596"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38" name="Freeform: Shape 154">
              <a:extLst>
                <a:ext uri="{FF2B5EF4-FFF2-40B4-BE49-F238E27FC236}">
                  <a16:creationId xmlns:a16="http://schemas.microsoft.com/office/drawing/2014/main" id="{BE0B4987-8B04-434F-9034-7F4153813137}"/>
                </a:ext>
              </a:extLst>
            </p:cNvPr>
            <p:cNvSpPr/>
            <p:nvPr/>
          </p:nvSpPr>
          <p:spPr>
            <a:xfrm>
              <a:off x="7005646"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39" name="Freeform: Shape 155">
              <a:extLst>
                <a:ext uri="{FF2B5EF4-FFF2-40B4-BE49-F238E27FC236}">
                  <a16:creationId xmlns:a16="http://schemas.microsoft.com/office/drawing/2014/main" id="{99D77648-7547-4FCC-8066-69908D77C39F}"/>
                </a:ext>
              </a:extLst>
            </p:cNvPr>
            <p:cNvSpPr/>
            <p:nvPr/>
          </p:nvSpPr>
          <p:spPr>
            <a:xfrm>
              <a:off x="7196146"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40" name="Freeform: Shape 156">
              <a:extLst>
                <a:ext uri="{FF2B5EF4-FFF2-40B4-BE49-F238E27FC236}">
                  <a16:creationId xmlns:a16="http://schemas.microsoft.com/office/drawing/2014/main" id="{E0FDEE94-0F33-4399-B08E-9C1FA4798870}"/>
                </a:ext>
              </a:extLst>
            </p:cNvPr>
            <p:cNvSpPr/>
            <p:nvPr/>
          </p:nvSpPr>
          <p:spPr>
            <a:xfrm>
              <a:off x="7386646"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41" name="Freeform: Shape 157">
              <a:extLst>
                <a:ext uri="{FF2B5EF4-FFF2-40B4-BE49-F238E27FC236}">
                  <a16:creationId xmlns:a16="http://schemas.microsoft.com/office/drawing/2014/main" id="{22193CB8-0B74-418C-A987-606FF1BA2044}"/>
                </a:ext>
              </a:extLst>
            </p:cNvPr>
            <p:cNvSpPr/>
            <p:nvPr/>
          </p:nvSpPr>
          <p:spPr>
            <a:xfrm>
              <a:off x="7443796" y="455715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42" name="Freeform: Shape 158">
              <a:extLst>
                <a:ext uri="{FF2B5EF4-FFF2-40B4-BE49-F238E27FC236}">
                  <a16:creationId xmlns:a16="http://schemas.microsoft.com/office/drawing/2014/main" id="{5785C0CE-7606-4D95-8078-6865752D19E6}"/>
                </a:ext>
              </a:extLst>
            </p:cNvPr>
            <p:cNvSpPr/>
            <p:nvPr/>
          </p:nvSpPr>
          <p:spPr>
            <a:xfrm>
              <a:off x="8224846" y="46905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43" name="Freeform: Shape 159">
              <a:extLst>
                <a:ext uri="{FF2B5EF4-FFF2-40B4-BE49-F238E27FC236}">
                  <a16:creationId xmlns:a16="http://schemas.microsoft.com/office/drawing/2014/main" id="{04CD9B86-617E-4083-AE27-76BF6BE55AA4}"/>
                </a:ext>
              </a:extLst>
            </p:cNvPr>
            <p:cNvSpPr/>
            <p:nvPr/>
          </p:nvSpPr>
          <p:spPr>
            <a:xfrm>
              <a:off x="8586806" y="46905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44" name="Freeform: Shape 160">
              <a:extLst>
                <a:ext uri="{FF2B5EF4-FFF2-40B4-BE49-F238E27FC236}">
                  <a16:creationId xmlns:a16="http://schemas.microsoft.com/office/drawing/2014/main" id="{832B8DFC-0798-4451-9D25-35A094322198}"/>
                </a:ext>
              </a:extLst>
            </p:cNvPr>
            <p:cNvSpPr/>
            <p:nvPr/>
          </p:nvSpPr>
          <p:spPr>
            <a:xfrm>
              <a:off x="5347029" y="421254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45" name="Freeform: Shape 161">
              <a:extLst>
                <a:ext uri="{FF2B5EF4-FFF2-40B4-BE49-F238E27FC236}">
                  <a16:creationId xmlns:a16="http://schemas.microsoft.com/office/drawing/2014/main" id="{2F149819-3DE4-417A-A4C8-8A9ADF451016}"/>
                </a:ext>
              </a:extLst>
            </p:cNvPr>
            <p:cNvSpPr/>
            <p:nvPr/>
          </p:nvSpPr>
          <p:spPr>
            <a:xfrm>
              <a:off x="5289879" y="415539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46" name="Freeform: Shape 162">
              <a:extLst>
                <a:ext uri="{FF2B5EF4-FFF2-40B4-BE49-F238E27FC236}">
                  <a16:creationId xmlns:a16="http://schemas.microsoft.com/office/drawing/2014/main" id="{6FFA7173-4652-4EFC-8B95-6996FDED626E}"/>
                </a:ext>
              </a:extLst>
            </p:cNvPr>
            <p:cNvSpPr/>
            <p:nvPr/>
          </p:nvSpPr>
          <p:spPr>
            <a:xfrm>
              <a:off x="4946979" y="390774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47" name="Freeform: Shape 163">
              <a:extLst>
                <a:ext uri="{FF2B5EF4-FFF2-40B4-BE49-F238E27FC236}">
                  <a16:creationId xmlns:a16="http://schemas.microsoft.com/office/drawing/2014/main" id="{4D4B1443-8994-4717-8840-CB8F553D5634}"/>
                </a:ext>
              </a:extLst>
            </p:cNvPr>
            <p:cNvSpPr/>
            <p:nvPr/>
          </p:nvSpPr>
          <p:spPr>
            <a:xfrm>
              <a:off x="4946979" y="383154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48" name="Freeform: Shape 164">
              <a:extLst>
                <a:ext uri="{FF2B5EF4-FFF2-40B4-BE49-F238E27FC236}">
                  <a16:creationId xmlns:a16="http://schemas.microsoft.com/office/drawing/2014/main" id="{9C0F48E0-4CFC-4E69-A2AB-90BB690552A5}"/>
                </a:ext>
              </a:extLst>
            </p:cNvPr>
            <p:cNvSpPr/>
            <p:nvPr/>
          </p:nvSpPr>
          <p:spPr>
            <a:xfrm>
              <a:off x="4527879" y="337434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49" name="Freeform: Shape 165">
              <a:extLst>
                <a:ext uri="{FF2B5EF4-FFF2-40B4-BE49-F238E27FC236}">
                  <a16:creationId xmlns:a16="http://schemas.microsoft.com/office/drawing/2014/main" id="{ECA43006-01CB-48DB-8F9C-D2E4C3C97ACB}"/>
                </a:ext>
              </a:extLst>
            </p:cNvPr>
            <p:cNvSpPr/>
            <p:nvPr/>
          </p:nvSpPr>
          <p:spPr>
            <a:xfrm>
              <a:off x="4527879" y="327909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50" name="Freeform: Shape 166">
              <a:extLst>
                <a:ext uri="{FF2B5EF4-FFF2-40B4-BE49-F238E27FC236}">
                  <a16:creationId xmlns:a16="http://schemas.microsoft.com/office/drawing/2014/main" id="{AEFBD9A9-E9BA-42C5-908E-EA7B086AD573}"/>
                </a:ext>
              </a:extLst>
            </p:cNvPr>
            <p:cNvSpPr/>
            <p:nvPr/>
          </p:nvSpPr>
          <p:spPr>
            <a:xfrm>
              <a:off x="4527879" y="324099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51" name="Freeform: Shape 167">
              <a:extLst>
                <a:ext uri="{FF2B5EF4-FFF2-40B4-BE49-F238E27FC236}">
                  <a16:creationId xmlns:a16="http://schemas.microsoft.com/office/drawing/2014/main" id="{011DBC1D-AECF-4B0E-A9B0-1FAE16DF24F2}"/>
                </a:ext>
              </a:extLst>
            </p:cNvPr>
            <p:cNvSpPr/>
            <p:nvPr/>
          </p:nvSpPr>
          <p:spPr>
            <a:xfrm>
              <a:off x="4527879" y="310764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52" name="Freeform: Shape 168">
              <a:extLst>
                <a:ext uri="{FF2B5EF4-FFF2-40B4-BE49-F238E27FC236}">
                  <a16:creationId xmlns:a16="http://schemas.microsoft.com/office/drawing/2014/main" id="{B423013C-12AE-4189-865A-CCC804B882FB}"/>
                </a:ext>
              </a:extLst>
            </p:cNvPr>
            <p:cNvSpPr/>
            <p:nvPr/>
          </p:nvSpPr>
          <p:spPr>
            <a:xfrm>
              <a:off x="4508829" y="3012391"/>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53" name="Freeform: Shape 169">
              <a:extLst>
                <a:ext uri="{FF2B5EF4-FFF2-40B4-BE49-F238E27FC236}">
                  <a16:creationId xmlns:a16="http://schemas.microsoft.com/office/drawing/2014/main" id="{20F80823-B8A1-47B8-B4C9-DC8FEACC3924}"/>
                </a:ext>
              </a:extLst>
            </p:cNvPr>
            <p:cNvSpPr/>
            <p:nvPr/>
          </p:nvSpPr>
          <p:spPr>
            <a:xfrm>
              <a:off x="3803978" y="2478987"/>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25400" cap="flat">
              <a:solidFill>
                <a:schemeClr val="accent1"/>
              </a:solidFill>
              <a:prstDash val="solid"/>
              <a:miter/>
            </a:ln>
          </p:spPr>
          <p:txBody>
            <a:bodyPr rtlCol="0" anchor="ctr"/>
            <a:lstStyle/>
            <a:p>
              <a:endParaRPr lang="en-GB"/>
            </a:p>
          </p:txBody>
        </p:sp>
        <p:sp>
          <p:nvSpPr>
            <p:cNvPr id="154" name="Freeform: Shape 170">
              <a:extLst>
                <a:ext uri="{FF2B5EF4-FFF2-40B4-BE49-F238E27FC236}">
                  <a16:creationId xmlns:a16="http://schemas.microsoft.com/office/drawing/2014/main" id="{A1DB5421-7501-429A-8973-68DD2B290719}"/>
                </a:ext>
              </a:extLst>
            </p:cNvPr>
            <p:cNvSpPr/>
            <p:nvPr/>
          </p:nvSpPr>
          <p:spPr>
            <a:xfrm>
              <a:off x="3803978" y="2402787"/>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25400" cap="flat">
              <a:solidFill>
                <a:schemeClr val="accent1"/>
              </a:solidFill>
              <a:prstDash val="solid"/>
              <a:miter/>
            </a:ln>
          </p:spPr>
          <p:txBody>
            <a:bodyPr rtlCol="0" anchor="ctr"/>
            <a:lstStyle/>
            <a:p>
              <a:endParaRPr lang="en-GB"/>
            </a:p>
          </p:txBody>
        </p:sp>
      </p:grpSp>
      <p:sp>
        <p:nvSpPr>
          <p:cNvPr id="158" name="TextBox 157">
            <a:extLst>
              <a:ext uri="{FF2B5EF4-FFF2-40B4-BE49-F238E27FC236}">
                <a16:creationId xmlns:a16="http://schemas.microsoft.com/office/drawing/2014/main" id="{B2106BDC-16D3-4643-8C07-E6B363204AE8}"/>
              </a:ext>
            </a:extLst>
          </p:cNvPr>
          <p:cNvSpPr txBox="1"/>
          <p:nvPr/>
        </p:nvSpPr>
        <p:spPr>
          <a:xfrm>
            <a:off x="8534821" y="1588927"/>
            <a:ext cx="1715534" cy="338554"/>
          </a:xfrm>
          <a:prstGeom prst="rect">
            <a:avLst/>
          </a:prstGeom>
          <a:noFill/>
        </p:spPr>
        <p:txBody>
          <a:bodyPr wrap="none" rtlCol="0">
            <a:spAutoFit/>
          </a:bodyPr>
          <a:lstStyle/>
          <a:p>
            <a:pPr algn="ctr"/>
            <a:r>
              <a:rPr lang="ja-JP" sz="1600" b="1" dirty="0">
                <a:solidFill>
                  <a:schemeClr val="tx1"/>
                </a:solidFill>
              </a:rPr>
              <a:t>全体的生存</a:t>
            </a:r>
          </a:p>
        </p:txBody>
      </p:sp>
      <p:sp>
        <p:nvSpPr>
          <p:cNvPr id="159" name="Freeform 21">
            <a:extLst>
              <a:ext uri="{FF2B5EF4-FFF2-40B4-BE49-F238E27FC236}">
                <a16:creationId xmlns:a16="http://schemas.microsoft.com/office/drawing/2014/main" id="{CBEF254E-C43B-4C71-B53F-D3BCC56DBC5C}"/>
              </a:ext>
            </a:extLst>
          </p:cNvPr>
          <p:cNvSpPr>
            <a:spLocks/>
          </p:cNvSpPr>
          <p:nvPr/>
        </p:nvSpPr>
        <p:spPr bwMode="auto">
          <a:xfrm>
            <a:off x="7174016" y="2734811"/>
            <a:ext cx="4276966" cy="22244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60" name="Group 159">
            <a:extLst>
              <a:ext uri="{FF2B5EF4-FFF2-40B4-BE49-F238E27FC236}">
                <a16:creationId xmlns:a16="http://schemas.microsoft.com/office/drawing/2014/main" id="{9D7E7B1F-C59E-42CE-BEAE-AB02A0C81EBB}"/>
              </a:ext>
            </a:extLst>
          </p:cNvPr>
          <p:cNvGrpSpPr/>
          <p:nvPr/>
        </p:nvGrpSpPr>
        <p:grpSpPr>
          <a:xfrm>
            <a:off x="6336891" y="2599278"/>
            <a:ext cx="827547" cy="2472829"/>
            <a:chOff x="1576095" y="1338124"/>
            <a:chExt cx="827547" cy="2858279"/>
          </a:xfrm>
        </p:grpSpPr>
        <p:sp>
          <p:nvSpPr>
            <p:cNvPr id="161" name="Line 6">
              <a:extLst>
                <a:ext uri="{FF2B5EF4-FFF2-40B4-BE49-F238E27FC236}">
                  <a16:creationId xmlns:a16="http://schemas.microsoft.com/office/drawing/2014/main" id="{834B1856-B69A-4EE9-996F-80D3CD3CAF7A}"/>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2" name="Line 7">
              <a:extLst>
                <a:ext uri="{FF2B5EF4-FFF2-40B4-BE49-F238E27FC236}">
                  <a16:creationId xmlns:a16="http://schemas.microsoft.com/office/drawing/2014/main" id="{78B542FF-C2F0-4B6C-A9C8-3A6F18ECEADD}"/>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3" name="Line 8">
              <a:extLst>
                <a:ext uri="{FF2B5EF4-FFF2-40B4-BE49-F238E27FC236}">
                  <a16:creationId xmlns:a16="http://schemas.microsoft.com/office/drawing/2014/main" id="{60D94E39-D1B1-4EDC-9842-D3B35515EBEE}"/>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4" name="Line 9">
              <a:extLst>
                <a:ext uri="{FF2B5EF4-FFF2-40B4-BE49-F238E27FC236}">
                  <a16:creationId xmlns:a16="http://schemas.microsoft.com/office/drawing/2014/main" id="{57305C21-5600-4952-9BD5-38492A3D2692}"/>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5" name="Line 10">
              <a:extLst>
                <a:ext uri="{FF2B5EF4-FFF2-40B4-BE49-F238E27FC236}">
                  <a16:creationId xmlns:a16="http://schemas.microsoft.com/office/drawing/2014/main" id="{D6030A5E-8373-48A1-9033-0CE424D76211}"/>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6" name="Line 11">
              <a:extLst>
                <a:ext uri="{FF2B5EF4-FFF2-40B4-BE49-F238E27FC236}">
                  <a16:creationId xmlns:a16="http://schemas.microsoft.com/office/drawing/2014/main" id="{1407E0D8-0F68-4C7C-9C79-CC3A7AA5125C}"/>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7" name="TextBox 166">
              <a:extLst>
                <a:ext uri="{FF2B5EF4-FFF2-40B4-BE49-F238E27FC236}">
                  <a16:creationId xmlns:a16="http://schemas.microsoft.com/office/drawing/2014/main" id="{254CDDD3-EBF7-410D-BD60-474225F08F2F}"/>
                </a:ext>
              </a:extLst>
            </p:cNvPr>
            <p:cNvSpPr txBox="1"/>
            <p:nvPr/>
          </p:nvSpPr>
          <p:spPr>
            <a:xfrm rot="16200000">
              <a:off x="845979" y="2641651"/>
              <a:ext cx="1768009"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OSの確率</a:t>
              </a:r>
            </a:p>
          </p:txBody>
        </p:sp>
        <p:sp>
          <p:nvSpPr>
            <p:cNvPr id="168" name="TextBox 167">
              <a:extLst>
                <a:ext uri="{FF2B5EF4-FFF2-40B4-BE49-F238E27FC236}">
                  <a16:creationId xmlns:a16="http://schemas.microsoft.com/office/drawing/2014/main" id="{9085F320-1C44-4F79-AAE3-8C4DAD93DD46}"/>
                </a:ext>
              </a:extLst>
            </p:cNvPr>
            <p:cNvSpPr txBox="1"/>
            <p:nvPr/>
          </p:nvSpPr>
          <p:spPr>
            <a:xfrm>
              <a:off x="1861762" y="1338124"/>
              <a:ext cx="433131"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a:t>
              </a:r>
            </a:p>
          </p:txBody>
        </p:sp>
        <p:sp>
          <p:nvSpPr>
            <p:cNvPr id="169" name="TextBox 168">
              <a:extLst>
                <a:ext uri="{FF2B5EF4-FFF2-40B4-BE49-F238E27FC236}">
                  <a16:creationId xmlns:a16="http://schemas.microsoft.com/office/drawing/2014/main" id="{19CEF6A7-6487-464C-905C-A67058103A1C}"/>
                </a:ext>
              </a:extLst>
            </p:cNvPr>
            <p:cNvSpPr txBox="1"/>
            <p:nvPr/>
          </p:nvSpPr>
          <p:spPr>
            <a:xfrm>
              <a:off x="1861766" y="1862263"/>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0.8</a:t>
              </a:r>
            </a:p>
          </p:txBody>
        </p:sp>
        <p:sp>
          <p:nvSpPr>
            <p:cNvPr id="170" name="TextBox 169">
              <a:extLst>
                <a:ext uri="{FF2B5EF4-FFF2-40B4-BE49-F238E27FC236}">
                  <a16:creationId xmlns:a16="http://schemas.microsoft.com/office/drawing/2014/main" id="{C27E8DC7-7656-49C8-A014-3F463260B042}"/>
                </a:ext>
              </a:extLst>
            </p:cNvPr>
            <p:cNvSpPr txBox="1"/>
            <p:nvPr/>
          </p:nvSpPr>
          <p:spPr>
            <a:xfrm>
              <a:off x="1861766" y="2360794"/>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0.6</a:t>
              </a:r>
            </a:p>
          </p:txBody>
        </p:sp>
        <p:sp>
          <p:nvSpPr>
            <p:cNvPr id="171" name="TextBox 170">
              <a:extLst>
                <a:ext uri="{FF2B5EF4-FFF2-40B4-BE49-F238E27FC236}">
                  <a16:creationId xmlns:a16="http://schemas.microsoft.com/office/drawing/2014/main" id="{84E1AB2D-EB00-44AF-BF6A-35DBA55C4248}"/>
                </a:ext>
              </a:extLst>
            </p:cNvPr>
            <p:cNvSpPr txBox="1"/>
            <p:nvPr/>
          </p:nvSpPr>
          <p:spPr>
            <a:xfrm>
              <a:off x="1861766" y="2875447"/>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0.4</a:t>
              </a:r>
            </a:p>
          </p:txBody>
        </p:sp>
        <p:sp>
          <p:nvSpPr>
            <p:cNvPr id="172" name="TextBox 171">
              <a:extLst>
                <a:ext uri="{FF2B5EF4-FFF2-40B4-BE49-F238E27FC236}">
                  <a16:creationId xmlns:a16="http://schemas.microsoft.com/office/drawing/2014/main" id="{7E4FB8D8-3202-49D9-A07B-CD0B64BB0E69}"/>
                </a:ext>
              </a:extLst>
            </p:cNvPr>
            <p:cNvSpPr txBox="1"/>
            <p:nvPr/>
          </p:nvSpPr>
          <p:spPr>
            <a:xfrm>
              <a:off x="1861766" y="3379350"/>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0.2</a:t>
              </a:r>
            </a:p>
          </p:txBody>
        </p:sp>
        <p:sp>
          <p:nvSpPr>
            <p:cNvPr id="173" name="TextBox 172">
              <a:extLst>
                <a:ext uri="{FF2B5EF4-FFF2-40B4-BE49-F238E27FC236}">
                  <a16:creationId xmlns:a16="http://schemas.microsoft.com/office/drawing/2014/main" id="{24E18100-7000-4FC4-BA03-A3C226513C8E}"/>
                </a:ext>
              </a:extLst>
            </p:cNvPr>
            <p:cNvSpPr txBox="1"/>
            <p:nvPr/>
          </p:nvSpPr>
          <p:spPr>
            <a:xfrm>
              <a:off x="2010854" y="3888626"/>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174" name="TextBox 173">
            <a:extLst>
              <a:ext uri="{FF2B5EF4-FFF2-40B4-BE49-F238E27FC236}">
                <a16:creationId xmlns:a16="http://schemas.microsoft.com/office/drawing/2014/main" id="{02DD3457-DAF3-42C0-B58C-20DD2E0809A6}"/>
              </a:ext>
            </a:extLst>
          </p:cNvPr>
          <p:cNvSpPr txBox="1"/>
          <p:nvPr/>
        </p:nvSpPr>
        <p:spPr>
          <a:xfrm>
            <a:off x="7884220" y="5206257"/>
            <a:ext cx="2848857"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無作為化からの経過期間、月</a:t>
            </a:r>
          </a:p>
        </p:txBody>
      </p:sp>
      <p:sp>
        <p:nvSpPr>
          <p:cNvPr id="175" name="TextBox 174">
            <a:extLst>
              <a:ext uri="{FF2B5EF4-FFF2-40B4-BE49-F238E27FC236}">
                <a16:creationId xmlns:a16="http://schemas.microsoft.com/office/drawing/2014/main" id="{3C131045-61CF-4DF7-A97C-0F573F2FB79C}"/>
              </a:ext>
            </a:extLst>
          </p:cNvPr>
          <p:cNvSpPr txBox="1"/>
          <p:nvPr/>
        </p:nvSpPr>
        <p:spPr>
          <a:xfrm>
            <a:off x="6090186" y="5236477"/>
            <a:ext cx="990977" cy="307777"/>
          </a:xfrm>
          <a:prstGeom prst="rect">
            <a:avLst/>
          </a:prstGeom>
          <a:noFill/>
        </p:spPr>
        <p:txBody>
          <a:bodyPr wrap="none" rtlCol="0">
            <a:spAutoFit/>
          </a:bodyPr>
          <a:lstStyle/>
          <a:p>
            <a:pPr algn="r"/>
            <a:r>
              <a:rPr lang="ja-JP" sz="1400">
                <a:solidFill>
                  <a:schemeClr val="tx1"/>
                </a:solidFill>
              </a:rPr>
              <a:t>リスク有患者数</a:t>
            </a:r>
          </a:p>
        </p:txBody>
      </p:sp>
      <p:sp>
        <p:nvSpPr>
          <p:cNvPr id="176" name="TextBox 175">
            <a:extLst>
              <a:ext uri="{FF2B5EF4-FFF2-40B4-BE49-F238E27FC236}">
                <a16:creationId xmlns:a16="http://schemas.microsoft.com/office/drawing/2014/main" id="{18994404-F48A-4AF7-A9A2-C593893561B1}"/>
              </a:ext>
            </a:extLst>
          </p:cNvPr>
          <p:cNvSpPr txBox="1"/>
          <p:nvPr/>
        </p:nvSpPr>
        <p:spPr>
          <a:xfrm>
            <a:off x="6303211" y="5462188"/>
            <a:ext cx="756938" cy="307777"/>
          </a:xfrm>
          <a:prstGeom prst="rect">
            <a:avLst/>
          </a:prstGeom>
          <a:noFill/>
        </p:spPr>
        <p:txBody>
          <a:bodyPr wrap="none" rtlCol="0">
            <a:spAutoFit/>
          </a:bodyPr>
          <a:lstStyle/>
          <a:p>
            <a:pPr algn="r"/>
            <a:r>
              <a:rPr lang="ja-JP" sz="1400">
                <a:solidFill>
                  <a:schemeClr val="accent2"/>
                </a:solidFill>
              </a:rPr>
              <a:t>D+CT</a:t>
            </a:r>
          </a:p>
        </p:txBody>
      </p:sp>
      <p:sp>
        <p:nvSpPr>
          <p:cNvPr id="177" name="TextBox 176">
            <a:extLst>
              <a:ext uri="{FF2B5EF4-FFF2-40B4-BE49-F238E27FC236}">
                <a16:creationId xmlns:a16="http://schemas.microsoft.com/office/drawing/2014/main" id="{AB691DAD-DE12-4504-B9CA-33DF568EBBEC}"/>
              </a:ext>
            </a:extLst>
          </p:cNvPr>
          <p:cNvSpPr txBox="1"/>
          <p:nvPr/>
        </p:nvSpPr>
        <p:spPr>
          <a:xfrm>
            <a:off x="6636635" y="5715723"/>
            <a:ext cx="423514" cy="307777"/>
          </a:xfrm>
          <a:prstGeom prst="rect">
            <a:avLst/>
          </a:prstGeom>
          <a:noFill/>
        </p:spPr>
        <p:txBody>
          <a:bodyPr wrap="none" rtlCol="0">
            <a:spAutoFit/>
          </a:bodyPr>
          <a:lstStyle/>
          <a:p>
            <a:pPr algn="r"/>
            <a:r>
              <a:rPr lang="ja-JP" sz="1400">
                <a:solidFill>
                  <a:schemeClr val="accent1"/>
                </a:solidFill>
              </a:rPr>
              <a:t>CT</a:t>
            </a:r>
          </a:p>
        </p:txBody>
      </p:sp>
      <p:sp>
        <p:nvSpPr>
          <p:cNvPr id="178" name="TextBox 177">
            <a:extLst>
              <a:ext uri="{FF2B5EF4-FFF2-40B4-BE49-F238E27FC236}">
                <a16:creationId xmlns:a16="http://schemas.microsoft.com/office/drawing/2014/main" id="{B0C7AFF3-F785-4AF1-B33B-60DEB80F94E7}"/>
              </a:ext>
            </a:extLst>
          </p:cNvPr>
          <p:cNvSpPr txBox="1"/>
          <p:nvPr/>
        </p:nvSpPr>
        <p:spPr>
          <a:xfrm>
            <a:off x="7095942" y="6009344"/>
            <a:ext cx="4556054" cy="492443"/>
          </a:xfrm>
          <a:prstGeom prst="rect">
            <a:avLst/>
          </a:prstGeom>
          <a:noFill/>
        </p:spPr>
        <p:txBody>
          <a:bodyPr wrap="none" rtlCol="0">
            <a:spAutoFit/>
          </a:bodyPr>
          <a:lstStyle/>
          <a:p>
            <a:pPr algn="ctr"/>
            <a:r>
              <a:rPr lang="ja-JP" sz="1300" dirty="0">
                <a:solidFill>
                  <a:schemeClr val="tx1"/>
                </a:solidFill>
              </a:rPr>
              <a:t>DCOで打ち切られた患者のフォローアップ期間の中央値</a:t>
            </a:r>
            <a:r>
              <a:rPr lang="ja-JP" sz="1300" dirty="0" smtClean="0">
                <a:solidFill>
                  <a:schemeClr val="tx1"/>
                </a:solidFill>
              </a:rPr>
              <a:t>：</a:t>
            </a:r>
            <a:r>
              <a:rPr lang="en-GB" altLang="ja-JP" sz="1300" dirty="0" smtClean="0">
                <a:solidFill>
                  <a:schemeClr val="tx1"/>
                </a:solidFill>
              </a:rPr>
              <a:t/>
            </a:r>
            <a:br>
              <a:rPr lang="en-GB" altLang="ja-JP" sz="1300" dirty="0" smtClean="0">
                <a:solidFill>
                  <a:schemeClr val="tx1"/>
                </a:solidFill>
              </a:rPr>
            </a:br>
            <a:r>
              <a:rPr lang="ja-JP" sz="1300" dirty="0" smtClean="0">
                <a:solidFill>
                  <a:schemeClr val="tx1"/>
                </a:solidFill>
              </a:rPr>
              <a:t>3</a:t>
            </a:r>
            <a:r>
              <a:rPr lang="ja-JP" sz="1300" dirty="0">
                <a:solidFill>
                  <a:schemeClr val="tx1"/>
                </a:solidFill>
              </a:rPr>
              <a:t>4.9か月（範囲0〜44.5）</a:t>
            </a:r>
          </a:p>
        </p:txBody>
      </p:sp>
      <p:graphicFrame>
        <p:nvGraphicFramePr>
          <p:cNvPr id="182" name="Table 8">
            <a:extLst>
              <a:ext uri="{FF2B5EF4-FFF2-40B4-BE49-F238E27FC236}">
                <a16:creationId xmlns:a16="http://schemas.microsoft.com/office/drawing/2014/main" id="{066C035B-F8DD-4DF4-A6B9-D97AC5047FCC}"/>
              </a:ext>
            </a:extLst>
          </p:cNvPr>
          <p:cNvGraphicFramePr>
            <a:graphicFrameLocks noGrp="1"/>
          </p:cNvGraphicFramePr>
          <p:nvPr>
            <p:extLst>
              <p:ext uri="{D42A27DB-BD31-4B8C-83A1-F6EECF244321}">
                <p14:modId xmlns:p14="http://schemas.microsoft.com/office/powerpoint/2010/main" val="1734730803"/>
              </p:ext>
            </p:extLst>
          </p:nvPr>
        </p:nvGraphicFramePr>
        <p:xfrm>
          <a:off x="7645667" y="1896059"/>
          <a:ext cx="4468678" cy="1274400"/>
        </p:xfrm>
        <a:graphic>
          <a:graphicData uri="http://schemas.openxmlformats.org/drawingml/2006/table">
            <a:tbl>
              <a:tblPr firstRow="1" bandRow="1">
                <a:tableStyleId>{5C22544A-7EE6-4342-B048-85BDC9FD1C3A}</a:tableStyleId>
              </a:tblPr>
              <a:tblGrid>
                <a:gridCol w="1528366">
                  <a:extLst>
                    <a:ext uri="{9D8B030D-6E8A-4147-A177-3AD203B41FA5}">
                      <a16:colId xmlns:a16="http://schemas.microsoft.com/office/drawing/2014/main" val="4015560504"/>
                    </a:ext>
                  </a:extLst>
                </a:gridCol>
                <a:gridCol w="1465770">
                  <a:extLst>
                    <a:ext uri="{9D8B030D-6E8A-4147-A177-3AD203B41FA5}">
                      <a16:colId xmlns:a16="http://schemas.microsoft.com/office/drawing/2014/main" val="3420768494"/>
                    </a:ext>
                  </a:extLst>
                </a:gridCol>
                <a:gridCol w="1474542">
                  <a:extLst>
                    <a:ext uri="{9D8B030D-6E8A-4147-A177-3AD203B41FA5}">
                      <a16:colId xmlns:a16="http://schemas.microsoft.com/office/drawing/2014/main" val="41130807"/>
                    </a:ext>
                  </a:extLst>
                </a:gridCol>
              </a:tblGrid>
              <a:tr h="122594">
                <a:tc>
                  <a:txBody>
                    <a:bodyPr/>
                    <a:lstStyle/>
                    <a:p>
                      <a:endParaRPr lang="en-GB" sz="1200" dirty="0">
                        <a:solidFill>
                          <a:schemeClr val="tx2"/>
                        </a:solidFill>
                      </a:endParaRP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ja-JP" sz="1200" dirty="0">
                          <a:solidFill>
                            <a:schemeClr val="tx2"/>
                          </a:solidFill>
                        </a:rPr>
                        <a:t>D+CT</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ja-JP" sz="1200" dirty="0">
                          <a:solidFill>
                            <a:schemeClr val="tx2"/>
                          </a:solidFill>
                        </a:rPr>
                        <a:t>CT</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38498989"/>
                  </a:ext>
                </a:extLst>
              </a:tr>
              <a:tr h="101004">
                <a:tc>
                  <a:txBody>
                    <a:bodyPr/>
                    <a:lstStyle/>
                    <a:p>
                      <a:r>
                        <a:rPr lang="ja-JP" sz="1200" dirty="0">
                          <a:solidFill>
                            <a:schemeClr val="tx1"/>
                          </a:solidFill>
                        </a:rPr>
                        <a:t>事象、n/N（%）</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264/338（78.1）</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285/337（84.6）</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825854"/>
                  </a:ext>
                </a:extLst>
              </a:tr>
              <a:tr h="0">
                <a:tc>
                  <a:txBody>
                    <a:bodyPr/>
                    <a:lstStyle/>
                    <a:p>
                      <a:r>
                        <a:rPr lang="ja-JP" sz="1200" b="1">
                          <a:solidFill>
                            <a:schemeClr val="tx1"/>
                          </a:solidFill>
                        </a:rPr>
                        <a:t>mOS、月</a:t>
                      </a:r>
                      <a:r>
                        <a:rPr lang="ja-JP" sz="1200">
                          <a:solidFill>
                            <a:schemeClr val="tx1"/>
                          </a:solidFill>
                        </a:rPr>
                        <a:t>（95％CI）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a:solidFill>
                            <a:schemeClr val="tx1"/>
                          </a:solidFill>
                        </a:rPr>
                        <a:t>13.3 </a:t>
                      </a:r>
                      <a:r>
                        <a:rPr lang="ja-JP" sz="1200">
                          <a:solidFill>
                            <a:schemeClr val="tx1"/>
                          </a:solidFill>
                        </a:rPr>
                        <a:t>（11.4、14.7）</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1" dirty="0">
                          <a:solidFill>
                            <a:schemeClr val="tx1"/>
                          </a:solidFill>
                        </a:rPr>
                        <a:t>11.7 </a:t>
                      </a:r>
                      <a:r>
                        <a:rPr lang="ja-JP" sz="1200" dirty="0">
                          <a:solidFill>
                            <a:schemeClr val="tx1"/>
                          </a:solidFill>
                        </a:rPr>
                        <a:t>（10.5、13.1）</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3135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1">
                          <a:solidFill>
                            <a:schemeClr val="tx1"/>
                          </a:solidFill>
                        </a:rPr>
                        <a:t>HR</a:t>
                      </a:r>
                      <a:r>
                        <a:rPr lang="ja-JP" sz="1200">
                          <a:solidFill>
                            <a:schemeClr val="tx1"/>
                          </a:solidFill>
                        </a:rPr>
                        <a:t>（95％CI）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1">
                          <a:solidFill>
                            <a:schemeClr val="tx1"/>
                          </a:solidFill>
                        </a:rPr>
                        <a:t>0.86 </a:t>
                      </a:r>
                      <a:r>
                        <a:rPr lang="ja-JP" sz="1200">
                          <a:solidFill>
                            <a:schemeClr val="tx1"/>
                          </a:solidFill>
                        </a:rPr>
                        <a:t>（0.72、1.02）</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363636"/>
                        </a:solidFill>
                      </a:endParaRPr>
                    </a:p>
                  </a:txBody>
                  <a:tcPr marL="36000" marR="36000" marT="36000" marB="36000" anchor="ctr"/>
                </a:tc>
                <a:extLst>
                  <a:ext uri="{0D108BD9-81ED-4DB2-BD59-A6C34878D82A}">
                    <a16:rowId xmlns:a16="http://schemas.microsoft.com/office/drawing/2014/main" val="2777517197"/>
                  </a:ext>
                </a:extLst>
              </a:tr>
              <a:tr h="0">
                <a:tc>
                  <a:txBody>
                    <a:bodyPr/>
                    <a:lstStyle/>
                    <a:p>
                      <a:r>
                        <a:rPr lang="ja-JP" sz="1200">
                          <a:solidFill>
                            <a:schemeClr val="tx1"/>
                          </a:solidFill>
                        </a:rPr>
                        <a:t>p値</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200" dirty="0">
                          <a:solidFill>
                            <a:schemeClr val="tx1"/>
                          </a:solidFill>
                        </a:rPr>
                        <a:t>0.07581</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363636"/>
                        </a:solidFill>
                      </a:endParaRPr>
                    </a:p>
                  </a:txBody>
                  <a:tcPr marL="36000" marR="36000" marT="36000" marB="36000" anchor="ctr"/>
                </a:tc>
                <a:extLst>
                  <a:ext uri="{0D108BD9-81ED-4DB2-BD59-A6C34878D82A}">
                    <a16:rowId xmlns:a16="http://schemas.microsoft.com/office/drawing/2014/main" val="3737211879"/>
                  </a:ext>
                </a:extLst>
              </a:tr>
            </a:tbl>
          </a:graphicData>
        </a:graphic>
      </p:graphicFrame>
      <p:grpSp>
        <p:nvGrpSpPr>
          <p:cNvPr id="183" name="Group 182">
            <a:extLst>
              <a:ext uri="{FF2B5EF4-FFF2-40B4-BE49-F238E27FC236}">
                <a16:creationId xmlns:a16="http://schemas.microsoft.com/office/drawing/2014/main" id="{AED325FD-7F61-4024-9DD5-EC151437482B}"/>
              </a:ext>
            </a:extLst>
          </p:cNvPr>
          <p:cNvGrpSpPr/>
          <p:nvPr/>
        </p:nvGrpSpPr>
        <p:grpSpPr>
          <a:xfrm>
            <a:off x="7083878" y="4965762"/>
            <a:ext cx="4481085" cy="351553"/>
            <a:chOff x="1499242" y="5471106"/>
            <a:chExt cx="3161571" cy="399204"/>
          </a:xfrm>
        </p:grpSpPr>
        <p:sp>
          <p:nvSpPr>
            <p:cNvPr id="184" name="Line 21">
              <a:extLst>
                <a:ext uri="{FF2B5EF4-FFF2-40B4-BE49-F238E27FC236}">
                  <a16:creationId xmlns:a16="http://schemas.microsoft.com/office/drawing/2014/main" id="{28FC45BC-3F01-4626-9665-8EFDACC90B4C}"/>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85" name="TextBox 184">
              <a:extLst>
                <a:ext uri="{FF2B5EF4-FFF2-40B4-BE49-F238E27FC236}">
                  <a16:creationId xmlns:a16="http://schemas.microsoft.com/office/drawing/2014/main" id="{0442298A-F889-4D97-95B4-053C5354641B}"/>
                </a:ext>
              </a:extLst>
            </p:cNvPr>
            <p:cNvSpPr txBox="1"/>
            <p:nvPr/>
          </p:nvSpPr>
          <p:spPr>
            <a:xfrm>
              <a:off x="4469277"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48</a:t>
              </a:r>
            </a:p>
          </p:txBody>
        </p:sp>
        <p:sp>
          <p:nvSpPr>
            <p:cNvPr id="186" name="Line 21">
              <a:extLst>
                <a:ext uri="{FF2B5EF4-FFF2-40B4-BE49-F238E27FC236}">
                  <a16:creationId xmlns:a16="http://schemas.microsoft.com/office/drawing/2014/main" id="{87C06B80-8374-4273-98C2-013B3BD29760}"/>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87" name="TextBox 186">
              <a:extLst>
                <a:ext uri="{FF2B5EF4-FFF2-40B4-BE49-F238E27FC236}">
                  <a16:creationId xmlns:a16="http://schemas.microsoft.com/office/drawing/2014/main" id="{DD47A59F-2D0C-426F-9EB2-17DF6DA1E76E}"/>
                </a:ext>
              </a:extLst>
            </p:cNvPr>
            <p:cNvSpPr txBox="1"/>
            <p:nvPr/>
          </p:nvSpPr>
          <p:spPr>
            <a:xfrm>
              <a:off x="4093641"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42</a:t>
              </a:r>
            </a:p>
          </p:txBody>
        </p:sp>
        <p:sp>
          <p:nvSpPr>
            <p:cNvPr id="188" name="Line 21">
              <a:extLst>
                <a:ext uri="{FF2B5EF4-FFF2-40B4-BE49-F238E27FC236}">
                  <a16:creationId xmlns:a16="http://schemas.microsoft.com/office/drawing/2014/main" id="{BEE1E78C-9374-4859-8EE2-1ABCD3924462}"/>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89" name="TextBox 188">
              <a:extLst>
                <a:ext uri="{FF2B5EF4-FFF2-40B4-BE49-F238E27FC236}">
                  <a16:creationId xmlns:a16="http://schemas.microsoft.com/office/drawing/2014/main" id="{2614348F-59A8-4497-BA46-4CA375DD42D9}"/>
                </a:ext>
              </a:extLst>
            </p:cNvPr>
            <p:cNvSpPr txBox="1"/>
            <p:nvPr/>
          </p:nvSpPr>
          <p:spPr>
            <a:xfrm>
              <a:off x="3718004"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36</a:t>
              </a:r>
            </a:p>
          </p:txBody>
        </p:sp>
        <p:sp>
          <p:nvSpPr>
            <p:cNvPr id="190" name="Line 21">
              <a:extLst>
                <a:ext uri="{FF2B5EF4-FFF2-40B4-BE49-F238E27FC236}">
                  <a16:creationId xmlns:a16="http://schemas.microsoft.com/office/drawing/2014/main" id="{ACC7FFE8-5CEA-4A99-B93F-3DCA2AE27962}"/>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91" name="TextBox 190">
              <a:extLst>
                <a:ext uri="{FF2B5EF4-FFF2-40B4-BE49-F238E27FC236}">
                  <a16:creationId xmlns:a16="http://schemas.microsoft.com/office/drawing/2014/main" id="{D09A5C4F-F1AF-4884-9BAB-E7EAC608600D}"/>
                </a:ext>
              </a:extLst>
            </p:cNvPr>
            <p:cNvSpPr txBox="1"/>
            <p:nvPr/>
          </p:nvSpPr>
          <p:spPr>
            <a:xfrm>
              <a:off x="3342366"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a:t>
              </a:r>
            </a:p>
          </p:txBody>
        </p:sp>
        <p:sp>
          <p:nvSpPr>
            <p:cNvPr id="192" name="Line 21">
              <a:extLst>
                <a:ext uri="{FF2B5EF4-FFF2-40B4-BE49-F238E27FC236}">
                  <a16:creationId xmlns:a16="http://schemas.microsoft.com/office/drawing/2014/main" id="{13170E14-E495-4F12-9E1C-596E804658DD}"/>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93" name="TextBox 192">
              <a:extLst>
                <a:ext uri="{FF2B5EF4-FFF2-40B4-BE49-F238E27FC236}">
                  <a16:creationId xmlns:a16="http://schemas.microsoft.com/office/drawing/2014/main" id="{95FCFE25-D11D-4C03-B8BA-784E89CC26FF}"/>
                </a:ext>
              </a:extLst>
            </p:cNvPr>
            <p:cNvSpPr txBox="1"/>
            <p:nvPr/>
          </p:nvSpPr>
          <p:spPr>
            <a:xfrm>
              <a:off x="2966728"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24</a:t>
              </a:r>
            </a:p>
          </p:txBody>
        </p:sp>
        <p:sp>
          <p:nvSpPr>
            <p:cNvPr id="194" name="Line 21">
              <a:extLst>
                <a:ext uri="{FF2B5EF4-FFF2-40B4-BE49-F238E27FC236}">
                  <a16:creationId xmlns:a16="http://schemas.microsoft.com/office/drawing/2014/main" id="{9AA732E8-A44F-48C8-AA70-349006212ABF}"/>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95" name="TextBox 194">
              <a:extLst>
                <a:ext uri="{FF2B5EF4-FFF2-40B4-BE49-F238E27FC236}">
                  <a16:creationId xmlns:a16="http://schemas.microsoft.com/office/drawing/2014/main" id="{4F37B0C2-274C-4C4B-8606-037636A6F0D3}"/>
                </a:ext>
              </a:extLst>
            </p:cNvPr>
            <p:cNvSpPr txBox="1"/>
            <p:nvPr/>
          </p:nvSpPr>
          <p:spPr>
            <a:xfrm>
              <a:off x="2591093"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18</a:t>
              </a:r>
            </a:p>
          </p:txBody>
        </p:sp>
        <p:sp>
          <p:nvSpPr>
            <p:cNvPr id="196" name="Line 21">
              <a:extLst>
                <a:ext uri="{FF2B5EF4-FFF2-40B4-BE49-F238E27FC236}">
                  <a16:creationId xmlns:a16="http://schemas.microsoft.com/office/drawing/2014/main" id="{ED5D3335-7D1B-40B8-911F-D11044985598}"/>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97" name="TextBox 196">
              <a:extLst>
                <a:ext uri="{FF2B5EF4-FFF2-40B4-BE49-F238E27FC236}">
                  <a16:creationId xmlns:a16="http://schemas.microsoft.com/office/drawing/2014/main" id="{488E4CE0-1E03-42BB-B01E-FBF6AEE4AE8E}"/>
                </a:ext>
              </a:extLst>
            </p:cNvPr>
            <p:cNvSpPr txBox="1"/>
            <p:nvPr/>
          </p:nvSpPr>
          <p:spPr>
            <a:xfrm>
              <a:off x="2215456"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a:t>
              </a:r>
            </a:p>
          </p:txBody>
        </p:sp>
        <p:sp>
          <p:nvSpPr>
            <p:cNvPr id="198" name="Line 21">
              <a:extLst>
                <a:ext uri="{FF2B5EF4-FFF2-40B4-BE49-F238E27FC236}">
                  <a16:creationId xmlns:a16="http://schemas.microsoft.com/office/drawing/2014/main" id="{2C992016-025C-4DCE-BE65-47FC59D4C2E7}"/>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99" name="TextBox 198">
              <a:extLst>
                <a:ext uri="{FF2B5EF4-FFF2-40B4-BE49-F238E27FC236}">
                  <a16:creationId xmlns:a16="http://schemas.microsoft.com/office/drawing/2014/main" id="{D442CCB6-00D6-46B2-9F88-5B46736E97E3}"/>
                </a:ext>
              </a:extLst>
            </p:cNvPr>
            <p:cNvSpPr txBox="1"/>
            <p:nvPr/>
          </p:nvSpPr>
          <p:spPr>
            <a:xfrm>
              <a:off x="1874879" y="5543106"/>
              <a:ext cx="121415"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a:t>
              </a:r>
            </a:p>
          </p:txBody>
        </p:sp>
        <p:sp>
          <p:nvSpPr>
            <p:cNvPr id="200" name="Line 21">
              <a:extLst>
                <a:ext uri="{FF2B5EF4-FFF2-40B4-BE49-F238E27FC236}">
                  <a16:creationId xmlns:a16="http://schemas.microsoft.com/office/drawing/2014/main" id="{D596A4BF-B6E8-47D5-82D7-7AD5ABED51EE}"/>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01" name="TextBox 200">
              <a:extLst>
                <a:ext uri="{FF2B5EF4-FFF2-40B4-BE49-F238E27FC236}">
                  <a16:creationId xmlns:a16="http://schemas.microsoft.com/office/drawing/2014/main" id="{A3D93041-FB46-44FD-A96B-D838B34F6E65}"/>
                </a:ext>
              </a:extLst>
            </p:cNvPr>
            <p:cNvSpPr txBox="1"/>
            <p:nvPr/>
          </p:nvSpPr>
          <p:spPr>
            <a:xfrm>
              <a:off x="1499242" y="5543106"/>
              <a:ext cx="121415"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grpSp>
        <p:nvGrpSpPr>
          <p:cNvPr id="202" name="Group 201">
            <a:extLst>
              <a:ext uri="{FF2B5EF4-FFF2-40B4-BE49-F238E27FC236}">
                <a16:creationId xmlns:a16="http://schemas.microsoft.com/office/drawing/2014/main" id="{7CE95421-944A-4B13-B477-F541483D7A2D}"/>
              </a:ext>
            </a:extLst>
          </p:cNvPr>
          <p:cNvGrpSpPr/>
          <p:nvPr/>
        </p:nvGrpSpPr>
        <p:grpSpPr>
          <a:xfrm>
            <a:off x="7431245" y="4965783"/>
            <a:ext cx="3726890" cy="63406"/>
            <a:chOff x="1563061" y="5471106"/>
            <a:chExt cx="2629459" cy="72000"/>
          </a:xfrm>
        </p:grpSpPr>
        <p:sp>
          <p:nvSpPr>
            <p:cNvPr id="203" name="Line 21">
              <a:extLst>
                <a:ext uri="{FF2B5EF4-FFF2-40B4-BE49-F238E27FC236}">
                  <a16:creationId xmlns:a16="http://schemas.microsoft.com/office/drawing/2014/main" id="{8E251D29-19EF-4A4C-A957-CA1A09863EEA}"/>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05" name="Line 21">
              <a:extLst>
                <a:ext uri="{FF2B5EF4-FFF2-40B4-BE49-F238E27FC236}">
                  <a16:creationId xmlns:a16="http://schemas.microsoft.com/office/drawing/2014/main" id="{F010E49A-4786-46BA-B5DE-CA0DC21CF0B0}"/>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07" name="Line 21">
              <a:extLst>
                <a:ext uri="{FF2B5EF4-FFF2-40B4-BE49-F238E27FC236}">
                  <a16:creationId xmlns:a16="http://schemas.microsoft.com/office/drawing/2014/main" id="{6DD4D8A8-3018-4841-A3A4-D0F69A4E9502}"/>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09" name="Line 21">
              <a:extLst>
                <a:ext uri="{FF2B5EF4-FFF2-40B4-BE49-F238E27FC236}">
                  <a16:creationId xmlns:a16="http://schemas.microsoft.com/office/drawing/2014/main" id="{2B038159-DBC4-48E0-B40F-15ADE60716AB}"/>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11" name="Line 21">
              <a:extLst>
                <a:ext uri="{FF2B5EF4-FFF2-40B4-BE49-F238E27FC236}">
                  <a16:creationId xmlns:a16="http://schemas.microsoft.com/office/drawing/2014/main" id="{2762E6B8-DB67-4488-9953-18FAB9B8F558}"/>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13" name="Line 21">
              <a:extLst>
                <a:ext uri="{FF2B5EF4-FFF2-40B4-BE49-F238E27FC236}">
                  <a16:creationId xmlns:a16="http://schemas.microsoft.com/office/drawing/2014/main" id="{446097E5-8DF4-4475-96F0-129F1BA1E267}"/>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15" name="Line 21">
              <a:extLst>
                <a:ext uri="{FF2B5EF4-FFF2-40B4-BE49-F238E27FC236}">
                  <a16:creationId xmlns:a16="http://schemas.microsoft.com/office/drawing/2014/main" id="{E2F809E4-9F7D-46E3-8D8F-B939320EA3C7}"/>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17" name="Line 21">
              <a:extLst>
                <a:ext uri="{FF2B5EF4-FFF2-40B4-BE49-F238E27FC236}">
                  <a16:creationId xmlns:a16="http://schemas.microsoft.com/office/drawing/2014/main" id="{EA712BB9-2493-4A91-9E5D-C25FEFAEAB9C}"/>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grpSp>
      <p:grpSp>
        <p:nvGrpSpPr>
          <p:cNvPr id="219" name="Group 218">
            <a:extLst>
              <a:ext uri="{FF2B5EF4-FFF2-40B4-BE49-F238E27FC236}">
                <a16:creationId xmlns:a16="http://schemas.microsoft.com/office/drawing/2014/main" id="{34D86FB2-E552-461B-BD0F-17AC0F8F754B}"/>
              </a:ext>
            </a:extLst>
          </p:cNvPr>
          <p:cNvGrpSpPr/>
          <p:nvPr/>
        </p:nvGrpSpPr>
        <p:grpSpPr>
          <a:xfrm>
            <a:off x="7015750" y="5495086"/>
            <a:ext cx="4489099" cy="241980"/>
            <a:chOff x="7671411" y="5579152"/>
            <a:chExt cx="4489099" cy="241980"/>
          </a:xfrm>
        </p:grpSpPr>
        <p:sp>
          <p:nvSpPr>
            <p:cNvPr id="220" name="TextBox 219">
              <a:extLst>
                <a:ext uri="{FF2B5EF4-FFF2-40B4-BE49-F238E27FC236}">
                  <a16:creationId xmlns:a16="http://schemas.microsoft.com/office/drawing/2014/main" id="{4BF155A5-4E00-4AFE-99EA-82177E82A248}"/>
                </a:ext>
              </a:extLst>
            </p:cNvPr>
            <p:cNvSpPr txBox="1"/>
            <p:nvPr/>
          </p:nvSpPr>
          <p:spPr>
            <a:xfrm>
              <a:off x="12009259" y="5579152"/>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0</a:t>
              </a:r>
            </a:p>
          </p:txBody>
        </p:sp>
        <p:sp>
          <p:nvSpPr>
            <p:cNvPr id="221" name="TextBox 220">
              <a:extLst>
                <a:ext uri="{FF2B5EF4-FFF2-40B4-BE49-F238E27FC236}">
                  <a16:creationId xmlns:a16="http://schemas.microsoft.com/office/drawing/2014/main" id="{A271262A-D17F-40A8-9D67-4AE6D485FEBD}"/>
                </a:ext>
              </a:extLst>
            </p:cNvPr>
            <p:cNvSpPr txBox="1"/>
            <p:nvPr/>
          </p:nvSpPr>
          <p:spPr>
            <a:xfrm>
              <a:off x="11476848" y="5579152"/>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5</a:t>
              </a:r>
            </a:p>
          </p:txBody>
        </p:sp>
        <p:sp>
          <p:nvSpPr>
            <p:cNvPr id="222" name="TextBox 221">
              <a:extLst>
                <a:ext uri="{FF2B5EF4-FFF2-40B4-BE49-F238E27FC236}">
                  <a16:creationId xmlns:a16="http://schemas.microsoft.com/office/drawing/2014/main" id="{1F5B401B-BC88-4B44-AD0C-EB8543D1B537}"/>
                </a:ext>
              </a:extLst>
            </p:cNvPr>
            <p:cNvSpPr txBox="1"/>
            <p:nvPr/>
          </p:nvSpPr>
          <p:spPr>
            <a:xfrm>
              <a:off x="10905163" y="5579152"/>
              <a:ext cx="229797" cy="241980"/>
            </a:xfrm>
            <a:prstGeom prst="rect">
              <a:avLst/>
            </a:prstGeom>
            <a:noFill/>
          </p:spPr>
          <p:txBody>
            <a:bodyPr wrap="none" lIns="36000" tIns="36000" rIns="36000" bIns="36000" rtlCol="0" anchor="t" anchorCtr="0">
              <a:spAutoFit/>
            </a:bodyPr>
            <a:lstStyle/>
            <a:p>
              <a:pPr algn="ctr"/>
              <a:r>
                <a:rPr lang="ja-JP" sz="1100" dirty="0">
                  <a:solidFill>
                    <a:schemeClr val="accent2"/>
                  </a:solidFill>
                  <a:latin typeface="Arial" panose="020B0604020202020204" pitchFamily="34" charset="0"/>
                  <a:ea typeface="MS Mincho"/>
                  <a:cs typeface="Arial" panose="020B0604020202020204" pitchFamily="34" charset="0"/>
                </a:rPr>
                <a:t>33</a:t>
              </a:r>
            </a:p>
          </p:txBody>
        </p:sp>
        <p:sp>
          <p:nvSpPr>
            <p:cNvPr id="223" name="TextBox 222">
              <a:extLst>
                <a:ext uri="{FF2B5EF4-FFF2-40B4-BE49-F238E27FC236}">
                  <a16:creationId xmlns:a16="http://schemas.microsoft.com/office/drawing/2014/main" id="{A4A0966B-2FC9-4343-8EFF-3948FD5C9796}"/>
                </a:ext>
              </a:extLst>
            </p:cNvPr>
            <p:cNvSpPr txBox="1"/>
            <p:nvPr/>
          </p:nvSpPr>
          <p:spPr>
            <a:xfrm>
              <a:off x="10372749"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81</a:t>
              </a:r>
            </a:p>
          </p:txBody>
        </p:sp>
        <p:sp>
          <p:nvSpPr>
            <p:cNvPr id="224" name="TextBox 223">
              <a:extLst>
                <a:ext uri="{FF2B5EF4-FFF2-40B4-BE49-F238E27FC236}">
                  <a16:creationId xmlns:a16="http://schemas.microsoft.com/office/drawing/2014/main" id="{2F903428-0DC4-4678-BCB0-644CFC26CF88}"/>
                </a:ext>
              </a:extLst>
            </p:cNvPr>
            <p:cNvSpPr txBox="1"/>
            <p:nvPr/>
          </p:nvSpPr>
          <p:spPr>
            <a:xfrm>
              <a:off x="9840334"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97</a:t>
              </a:r>
            </a:p>
          </p:txBody>
        </p:sp>
        <p:sp>
          <p:nvSpPr>
            <p:cNvPr id="225" name="TextBox 224">
              <a:extLst>
                <a:ext uri="{FF2B5EF4-FFF2-40B4-BE49-F238E27FC236}">
                  <a16:creationId xmlns:a16="http://schemas.microsoft.com/office/drawing/2014/main" id="{A1A65417-181A-4ABB-A667-CD9E9B52AA54}"/>
                </a:ext>
              </a:extLst>
            </p:cNvPr>
            <p:cNvSpPr txBox="1"/>
            <p:nvPr/>
          </p:nvSpPr>
          <p:spPr>
            <a:xfrm>
              <a:off x="9268650"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126</a:t>
              </a:r>
            </a:p>
          </p:txBody>
        </p:sp>
        <p:sp>
          <p:nvSpPr>
            <p:cNvPr id="226" name="TextBox 225">
              <a:extLst>
                <a:ext uri="{FF2B5EF4-FFF2-40B4-BE49-F238E27FC236}">
                  <a16:creationId xmlns:a16="http://schemas.microsoft.com/office/drawing/2014/main" id="{2967F88F-D987-48CE-84EA-AE6C71DA2273}"/>
                </a:ext>
              </a:extLst>
            </p:cNvPr>
            <p:cNvSpPr txBox="1"/>
            <p:nvPr/>
          </p:nvSpPr>
          <p:spPr>
            <a:xfrm>
              <a:off x="8736237"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176</a:t>
              </a:r>
            </a:p>
          </p:txBody>
        </p:sp>
        <p:sp>
          <p:nvSpPr>
            <p:cNvPr id="227" name="TextBox 226">
              <a:extLst>
                <a:ext uri="{FF2B5EF4-FFF2-40B4-BE49-F238E27FC236}">
                  <a16:creationId xmlns:a16="http://schemas.microsoft.com/office/drawing/2014/main" id="{B1643234-B921-4ACF-9752-DA3324F8C49C}"/>
                </a:ext>
              </a:extLst>
            </p:cNvPr>
            <p:cNvSpPr txBox="1"/>
            <p:nvPr/>
          </p:nvSpPr>
          <p:spPr>
            <a:xfrm>
              <a:off x="8203824"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247</a:t>
              </a:r>
            </a:p>
          </p:txBody>
        </p:sp>
        <p:sp>
          <p:nvSpPr>
            <p:cNvPr id="228" name="TextBox 227">
              <a:extLst>
                <a:ext uri="{FF2B5EF4-FFF2-40B4-BE49-F238E27FC236}">
                  <a16:creationId xmlns:a16="http://schemas.microsoft.com/office/drawing/2014/main" id="{2643599F-49B4-4C2B-972C-8A9DB6E7F5C7}"/>
                </a:ext>
              </a:extLst>
            </p:cNvPr>
            <p:cNvSpPr txBox="1"/>
            <p:nvPr/>
          </p:nvSpPr>
          <p:spPr>
            <a:xfrm>
              <a:off x="7671411"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338</a:t>
              </a:r>
            </a:p>
          </p:txBody>
        </p:sp>
        <p:sp>
          <p:nvSpPr>
            <p:cNvPr id="229" name="TextBox 228">
              <a:extLst>
                <a:ext uri="{FF2B5EF4-FFF2-40B4-BE49-F238E27FC236}">
                  <a16:creationId xmlns:a16="http://schemas.microsoft.com/office/drawing/2014/main" id="{73D44DBF-39BC-4832-8A9B-E770B760263C}"/>
                </a:ext>
              </a:extLst>
            </p:cNvPr>
            <p:cNvSpPr txBox="1"/>
            <p:nvPr/>
          </p:nvSpPr>
          <p:spPr>
            <a:xfrm>
              <a:off x="11733761" y="5579152"/>
              <a:ext cx="151251"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0</a:t>
              </a:r>
            </a:p>
          </p:txBody>
        </p:sp>
        <p:sp>
          <p:nvSpPr>
            <p:cNvPr id="230" name="TextBox 229">
              <a:extLst>
                <a:ext uri="{FF2B5EF4-FFF2-40B4-BE49-F238E27FC236}">
                  <a16:creationId xmlns:a16="http://schemas.microsoft.com/office/drawing/2014/main" id="{AFACCDEA-A3FA-4FD2-B8C7-81999323CF3D}"/>
                </a:ext>
              </a:extLst>
            </p:cNvPr>
            <p:cNvSpPr txBox="1"/>
            <p:nvPr/>
          </p:nvSpPr>
          <p:spPr>
            <a:xfrm>
              <a:off x="11162076"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15</a:t>
              </a:r>
            </a:p>
          </p:txBody>
        </p:sp>
        <p:sp>
          <p:nvSpPr>
            <p:cNvPr id="231" name="TextBox 230">
              <a:extLst>
                <a:ext uri="{FF2B5EF4-FFF2-40B4-BE49-F238E27FC236}">
                  <a16:creationId xmlns:a16="http://schemas.microsoft.com/office/drawing/2014/main" id="{3E1C2DB4-9BF7-4248-ACC0-BFF95C5E91D6}"/>
                </a:ext>
              </a:extLst>
            </p:cNvPr>
            <p:cNvSpPr txBox="1"/>
            <p:nvPr/>
          </p:nvSpPr>
          <p:spPr>
            <a:xfrm>
              <a:off x="10629661"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51</a:t>
              </a:r>
            </a:p>
          </p:txBody>
        </p:sp>
        <p:sp>
          <p:nvSpPr>
            <p:cNvPr id="232" name="TextBox 231">
              <a:extLst>
                <a:ext uri="{FF2B5EF4-FFF2-40B4-BE49-F238E27FC236}">
                  <a16:creationId xmlns:a16="http://schemas.microsoft.com/office/drawing/2014/main" id="{E4DFC1F5-EF97-471C-A596-89AD87EF10C9}"/>
                </a:ext>
              </a:extLst>
            </p:cNvPr>
            <p:cNvSpPr txBox="1"/>
            <p:nvPr/>
          </p:nvSpPr>
          <p:spPr>
            <a:xfrm>
              <a:off x="10097247"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85</a:t>
              </a:r>
            </a:p>
          </p:txBody>
        </p:sp>
        <p:sp>
          <p:nvSpPr>
            <p:cNvPr id="233" name="TextBox 232">
              <a:extLst>
                <a:ext uri="{FF2B5EF4-FFF2-40B4-BE49-F238E27FC236}">
                  <a16:creationId xmlns:a16="http://schemas.microsoft.com/office/drawing/2014/main" id="{870A50DF-133F-42F8-96AB-EC28A353E0CF}"/>
                </a:ext>
              </a:extLst>
            </p:cNvPr>
            <p:cNvSpPr txBox="1"/>
            <p:nvPr/>
          </p:nvSpPr>
          <p:spPr>
            <a:xfrm>
              <a:off x="9525563"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112</a:t>
              </a:r>
            </a:p>
          </p:txBody>
        </p:sp>
        <p:sp>
          <p:nvSpPr>
            <p:cNvPr id="234" name="TextBox 233">
              <a:extLst>
                <a:ext uri="{FF2B5EF4-FFF2-40B4-BE49-F238E27FC236}">
                  <a16:creationId xmlns:a16="http://schemas.microsoft.com/office/drawing/2014/main" id="{7D58B2A5-0679-4DFB-ACF6-D8BCAA2CF6E8}"/>
                </a:ext>
              </a:extLst>
            </p:cNvPr>
            <p:cNvSpPr txBox="1"/>
            <p:nvPr/>
          </p:nvSpPr>
          <p:spPr>
            <a:xfrm>
              <a:off x="8993150"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142</a:t>
              </a:r>
            </a:p>
          </p:txBody>
        </p:sp>
        <p:sp>
          <p:nvSpPr>
            <p:cNvPr id="235" name="TextBox 234">
              <a:extLst>
                <a:ext uri="{FF2B5EF4-FFF2-40B4-BE49-F238E27FC236}">
                  <a16:creationId xmlns:a16="http://schemas.microsoft.com/office/drawing/2014/main" id="{66554528-EDB7-4A52-9D66-DB3F234719C4}"/>
                </a:ext>
              </a:extLst>
            </p:cNvPr>
            <p:cNvSpPr txBox="1"/>
            <p:nvPr/>
          </p:nvSpPr>
          <p:spPr>
            <a:xfrm>
              <a:off x="8460737"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212</a:t>
              </a:r>
            </a:p>
          </p:txBody>
        </p:sp>
        <p:sp>
          <p:nvSpPr>
            <p:cNvPr id="236" name="TextBox 235">
              <a:extLst>
                <a:ext uri="{FF2B5EF4-FFF2-40B4-BE49-F238E27FC236}">
                  <a16:creationId xmlns:a16="http://schemas.microsoft.com/office/drawing/2014/main" id="{925BBCEC-2136-4721-8DA6-611959BF7AD0}"/>
                </a:ext>
              </a:extLst>
            </p:cNvPr>
            <p:cNvSpPr txBox="1"/>
            <p:nvPr/>
          </p:nvSpPr>
          <p:spPr>
            <a:xfrm>
              <a:off x="7928324"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2"/>
                  </a:solidFill>
                  <a:latin typeface="Arial" panose="020B0604020202020204" pitchFamily="34" charset="0"/>
                  <a:ea typeface="MS Mincho"/>
                  <a:cs typeface="Arial" panose="020B0604020202020204" pitchFamily="34" charset="0"/>
                </a:rPr>
                <a:t>296</a:t>
              </a:r>
            </a:p>
          </p:txBody>
        </p:sp>
      </p:grpSp>
      <p:grpSp>
        <p:nvGrpSpPr>
          <p:cNvPr id="237" name="Group 236">
            <a:extLst>
              <a:ext uri="{FF2B5EF4-FFF2-40B4-BE49-F238E27FC236}">
                <a16:creationId xmlns:a16="http://schemas.microsoft.com/office/drawing/2014/main" id="{23AF0C73-CF33-4CAC-B774-5D1054D84FD6}"/>
              </a:ext>
            </a:extLst>
          </p:cNvPr>
          <p:cNvGrpSpPr/>
          <p:nvPr/>
        </p:nvGrpSpPr>
        <p:grpSpPr>
          <a:xfrm>
            <a:off x="7015750" y="5748621"/>
            <a:ext cx="4489099" cy="241980"/>
            <a:chOff x="7671411" y="5579152"/>
            <a:chExt cx="4489099" cy="241980"/>
          </a:xfrm>
        </p:grpSpPr>
        <p:sp>
          <p:nvSpPr>
            <p:cNvPr id="238" name="TextBox 237">
              <a:extLst>
                <a:ext uri="{FF2B5EF4-FFF2-40B4-BE49-F238E27FC236}">
                  <a16:creationId xmlns:a16="http://schemas.microsoft.com/office/drawing/2014/main" id="{0A9C469B-95E3-4FC3-A03C-7933B589108C}"/>
                </a:ext>
              </a:extLst>
            </p:cNvPr>
            <p:cNvSpPr txBox="1"/>
            <p:nvPr/>
          </p:nvSpPr>
          <p:spPr>
            <a:xfrm>
              <a:off x="12009259" y="5579152"/>
              <a:ext cx="151251"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0</a:t>
              </a:r>
            </a:p>
          </p:txBody>
        </p:sp>
        <p:sp>
          <p:nvSpPr>
            <p:cNvPr id="239" name="TextBox 238">
              <a:extLst>
                <a:ext uri="{FF2B5EF4-FFF2-40B4-BE49-F238E27FC236}">
                  <a16:creationId xmlns:a16="http://schemas.microsoft.com/office/drawing/2014/main" id="{EBAE1045-E46B-4530-ABFE-95CF9D17FD4B}"/>
                </a:ext>
              </a:extLst>
            </p:cNvPr>
            <p:cNvSpPr txBox="1"/>
            <p:nvPr/>
          </p:nvSpPr>
          <p:spPr>
            <a:xfrm>
              <a:off x="11476848" y="5579152"/>
              <a:ext cx="151251"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6</a:t>
              </a:r>
            </a:p>
          </p:txBody>
        </p:sp>
        <p:sp>
          <p:nvSpPr>
            <p:cNvPr id="240" name="TextBox 239">
              <a:extLst>
                <a:ext uri="{FF2B5EF4-FFF2-40B4-BE49-F238E27FC236}">
                  <a16:creationId xmlns:a16="http://schemas.microsoft.com/office/drawing/2014/main" id="{9CD2F769-5A54-4439-A2D0-C574D32476EE}"/>
                </a:ext>
              </a:extLst>
            </p:cNvPr>
            <p:cNvSpPr txBox="1"/>
            <p:nvPr/>
          </p:nvSpPr>
          <p:spPr>
            <a:xfrm>
              <a:off x="10905163"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21</a:t>
              </a:r>
            </a:p>
          </p:txBody>
        </p:sp>
        <p:sp>
          <p:nvSpPr>
            <p:cNvPr id="241" name="TextBox 240">
              <a:extLst>
                <a:ext uri="{FF2B5EF4-FFF2-40B4-BE49-F238E27FC236}">
                  <a16:creationId xmlns:a16="http://schemas.microsoft.com/office/drawing/2014/main" id="{83CC9945-F9FA-42A1-8733-84C14FF98B59}"/>
                </a:ext>
              </a:extLst>
            </p:cNvPr>
            <p:cNvSpPr txBox="1"/>
            <p:nvPr/>
          </p:nvSpPr>
          <p:spPr>
            <a:xfrm>
              <a:off x="10372749"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52</a:t>
              </a:r>
            </a:p>
          </p:txBody>
        </p:sp>
        <p:sp>
          <p:nvSpPr>
            <p:cNvPr id="242" name="TextBox 241">
              <a:extLst>
                <a:ext uri="{FF2B5EF4-FFF2-40B4-BE49-F238E27FC236}">
                  <a16:creationId xmlns:a16="http://schemas.microsoft.com/office/drawing/2014/main" id="{550D0E56-B745-4682-AA80-21E73FA59E50}"/>
                </a:ext>
              </a:extLst>
            </p:cNvPr>
            <p:cNvSpPr txBox="1"/>
            <p:nvPr/>
          </p:nvSpPr>
          <p:spPr>
            <a:xfrm>
              <a:off x="9840334"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72</a:t>
              </a:r>
            </a:p>
          </p:txBody>
        </p:sp>
        <p:sp>
          <p:nvSpPr>
            <p:cNvPr id="243" name="TextBox 242">
              <a:extLst>
                <a:ext uri="{FF2B5EF4-FFF2-40B4-BE49-F238E27FC236}">
                  <a16:creationId xmlns:a16="http://schemas.microsoft.com/office/drawing/2014/main" id="{F6CE3B62-1CCC-4680-AD9A-42462BB493D7}"/>
                </a:ext>
              </a:extLst>
            </p:cNvPr>
            <p:cNvSpPr txBox="1"/>
            <p:nvPr/>
          </p:nvSpPr>
          <p:spPr>
            <a:xfrm>
              <a:off x="9268651"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111</a:t>
              </a:r>
            </a:p>
          </p:txBody>
        </p:sp>
        <p:sp>
          <p:nvSpPr>
            <p:cNvPr id="244" name="TextBox 243">
              <a:extLst>
                <a:ext uri="{FF2B5EF4-FFF2-40B4-BE49-F238E27FC236}">
                  <a16:creationId xmlns:a16="http://schemas.microsoft.com/office/drawing/2014/main" id="{EF64258D-5028-4247-B723-005D7CA453B9}"/>
                </a:ext>
              </a:extLst>
            </p:cNvPr>
            <p:cNvSpPr txBox="1"/>
            <p:nvPr/>
          </p:nvSpPr>
          <p:spPr>
            <a:xfrm>
              <a:off x="8736237"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160</a:t>
              </a:r>
            </a:p>
          </p:txBody>
        </p:sp>
        <p:sp>
          <p:nvSpPr>
            <p:cNvPr id="245" name="TextBox 244">
              <a:extLst>
                <a:ext uri="{FF2B5EF4-FFF2-40B4-BE49-F238E27FC236}">
                  <a16:creationId xmlns:a16="http://schemas.microsoft.com/office/drawing/2014/main" id="{08662823-F8D3-425E-BEAB-DED5FF69AD98}"/>
                </a:ext>
              </a:extLst>
            </p:cNvPr>
            <p:cNvSpPr txBox="1"/>
            <p:nvPr/>
          </p:nvSpPr>
          <p:spPr>
            <a:xfrm>
              <a:off x="8203824"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236</a:t>
              </a:r>
            </a:p>
          </p:txBody>
        </p:sp>
        <p:sp>
          <p:nvSpPr>
            <p:cNvPr id="246" name="TextBox 245">
              <a:extLst>
                <a:ext uri="{FF2B5EF4-FFF2-40B4-BE49-F238E27FC236}">
                  <a16:creationId xmlns:a16="http://schemas.microsoft.com/office/drawing/2014/main" id="{664220CC-54AB-46AA-86A0-5C0BC63DC647}"/>
                </a:ext>
              </a:extLst>
            </p:cNvPr>
            <p:cNvSpPr txBox="1"/>
            <p:nvPr/>
          </p:nvSpPr>
          <p:spPr>
            <a:xfrm>
              <a:off x="7671411"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337</a:t>
              </a:r>
            </a:p>
          </p:txBody>
        </p:sp>
        <p:sp>
          <p:nvSpPr>
            <p:cNvPr id="247" name="TextBox 246">
              <a:extLst>
                <a:ext uri="{FF2B5EF4-FFF2-40B4-BE49-F238E27FC236}">
                  <a16:creationId xmlns:a16="http://schemas.microsoft.com/office/drawing/2014/main" id="{2A1F4FB8-A281-4C37-849A-C2D790C9634C}"/>
                </a:ext>
              </a:extLst>
            </p:cNvPr>
            <p:cNvSpPr txBox="1"/>
            <p:nvPr/>
          </p:nvSpPr>
          <p:spPr>
            <a:xfrm>
              <a:off x="11733761" y="5579152"/>
              <a:ext cx="151251"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0</a:t>
              </a:r>
            </a:p>
          </p:txBody>
        </p:sp>
        <p:sp>
          <p:nvSpPr>
            <p:cNvPr id="248" name="TextBox 247">
              <a:extLst>
                <a:ext uri="{FF2B5EF4-FFF2-40B4-BE49-F238E27FC236}">
                  <a16:creationId xmlns:a16="http://schemas.microsoft.com/office/drawing/2014/main" id="{6569B21D-156A-4C96-A2F5-33BAA567ECBB}"/>
                </a:ext>
              </a:extLst>
            </p:cNvPr>
            <p:cNvSpPr txBox="1"/>
            <p:nvPr/>
          </p:nvSpPr>
          <p:spPr>
            <a:xfrm>
              <a:off x="11162076"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13</a:t>
              </a:r>
            </a:p>
          </p:txBody>
        </p:sp>
        <p:sp>
          <p:nvSpPr>
            <p:cNvPr id="249" name="TextBox 248">
              <a:extLst>
                <a:ext uri="{FF2B5EF4-FFF2-40B4-BE49-F238E27FC236}">
                  <a16:creationId xmlns:a16="http://schemas.microsoft.com/office/drawing/2014/main" id="{FC7A9392-788A-487A-A164-DA04461646D1}"/>
                </a:ext>
              </a:extLst>
            </p:cNvPr>
            <p:cNvSpPr txBox="1"/>
            <p:nvPr/>
          </p:nvSpPr>
          <p:spPr>
            <a:xfrm>
              <a:off x="10629661"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38</a:t>
              </a:r>
            </a:p>
          </p:txBody>
        </p:sp>
        <p:sp>
          <p:nvSpPr>
            <p:cNvPr id="250" name="TextBox 249">
              <a:extLst>
                <a:ext uri="{FF2B5EF4-FFF2-40B4-BE49-F238E27FC236}">
                  <a16:creationId xmlns:a16="http://schemas.microsoft.com/office/drawing/2014/main" id="{A008C99B-EC01-4EF1-BE73-FC711A2A94EE}"/>
                </a:ext>
              </a:extLst>
            </p:cNvPr>
            <p:cNvSpPr txBox="1"/>
            <p:nvPr/>
          </p:nvSpPr>
          <p:spPr>
            <a:xfrm>
              <a:off x="10097247"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62</a:t>
              </a:r>
            </a:p>
          </p:txBody>
        </p:sp>
        <p:sp>
          <p:nvSpPr>
            <p:cNvPr id="251" name="TextBox 250">
              <a:extLst>
                <a:ext uri="{FF2B5EF4-FFF2-40B4-BE49-F238E27FC236}">
                  <a16:creationId xmlns:a16="http://schemas.microsoft.com/office/drawing/2014/main" id="{377DABC8-0469-452C-A8A1-614E6F7D54CB}"/>
                </a:ext>
              </a:extLst>
            </p:cNvPr>
            <p:cNvSpPr txBox="1"/>
            <p:nvPr/>
          </p:nvSpPr>
          <p:spPr>
            <a:xfrm>
              <a:off x="9564837"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91</a:t>
              </a:r>
            </a:p>
          </p:txBody>
        </p:sp>
        <p:sp>
          <p:nvSpPr>
            <p:cNvPr id="252" name="TextBox 251">
              <a:extLst>
                <a:ext uri="{FF2B5EF4-FFF2-40B4-BE49-F238E27FC236}">
                  <a16:creationId xmlns:a16="http://schemas.microsoft.com/office/drawing/2014/main" id="{DAA89160-ACB7-4C1C-97EB-7A2C6BBB3BBA}"/>
                </a:ext>
              </a:extLst>
            </p:cNvPr>
            <p:cNvSpPr txBox="1"/>
            <p:nvPr/>
          </p:nvSpPr>
          <p:spPr>
            <a:xfrm>
              <a:off x="8993150"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132</a:t>
              </a:r>
            </a:p>
          </p:txBody>
        </p:sp>
        <p:sp>
          <p:nvSpPr>
            <p:cNvPr id="253" name="TextBox 252">
              <a:extLst>
                <a:ext uri="{FF2B5EF4-FFF2-40B4-BE49-F238E27FC236}">
                  <a16:creationId xmlns:a16="http://schemas.microsoft.com/office/drawing/2014/main" id="{BAF3B408-9AB5-4788-A174-1DBCCA8BA67F}"/>
                </a:ext>
              </a:extLst>
            </p:cNvPr>
            <p:cNvSpPr txBox="1"/>
            <p:nvPr/>
          </p:nvSpPr>
          <p:spPr>
            <a:xfrm>
              <a:off x="8460737"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204</a:t>
              </a:r>
            </a:p>
          </p:txBody>
        </p:sp>
        <p:sp>
          <p:nvSpPr>
            <p:cNvPr id="254" name="TextBox 253">
              <a:extLst>
                <a:ext uri="{FF2B5EF4-FFF2-40B4-BE49-F238E27FC236}">
                  <a16:creationId xmlns:a16="http://schemas.microsoft.com/office/drawing/2014/main" id="{BC4EC941-18FD-477F-B5D1-7B1C822DA377}"/>
                </a:ext>
              </a:extLst>
            </p:cNvPr>
            <p:cNvSpPr txBox="1"/>
            <p:nvPr/>
          </p:nvSpPr>
          <p:spPr>
            <a:xfrm>
              <a:off x="7928324"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284</a:t>
              </a:r>
            </a:p>
          </p:txBody>
        </p:sp>
      </p:grpSp>
      <p:cxnSp>
        <p:nvCxnSpPr>
          <p:cNvPr id="255" name="Straight Connector 254">
            <a:extLst>
              <a:ext uri="{FF2B5EF4-FFF2-40B4-BE49-F238E27FC236}">
                <a16:creationId xmlns:a16="http://schemas.microsoft.com/office/drawing/2014/main" id="{0A0CD228-9AC9-47C9-8B15-A2C03339C1BA}"/>
              </a:ext>
            </a:extLst>
          </p:cNvPr>
          <p:cNvCxnSpPr>
            <a:cxnSpLocks/>
          </p:cNvCxnSpPr>
          <p:nvPr/>
        </p:nvCxnSpPr>
        <p:spPr>
          <a:xfrm flipH="1" flipV="1">
            <a:off x="3460511" y="4362751"/>
            <a:ext cx="0" cy="603711"/>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256" name="TextBox 255">
            <a:extLst>
              <a:ext uri="{FF2B5EF4-FFF2-40B4-BE49-F238E27FC236}">
                <a16:creationId xmlns:a16="http://schemas.microsoft.com/office/drawing/2014/main" id="{6B6379AD-7A94-4849-82F9-A46EBED93569}"/>
              </a:ext>
            </a:extLst>
          </p:cNvPr>
          <p:cNvSpPr txBox="1"/>
          <p:nvPr/>
        </p:nvSpPr>
        <p:spPr>
          <a:xfrm>
            <a:off x="3510619" y="4076493"/>
            <a:ext cx="692818" cy="307777"/>
          </a:xfrm>
          <a:prstGeom prst="rect">
            <a:avLst/>
          </a:prstGeom>
          <a:noFill/>
        </p:spPr>
        <p:txBody>
          <a:bodyPr wrap="none" rtlCol="0">
            <a:spAutoFit/>
          </a:bodyPr>
          <a:lstStyle/>
          <a:p>
            <a:pPr algn="ctr"/>
            <a:r>
              <a:rPr lang="ja-JP" sz="1400">
                <a:solidFill>
                  <a:schemeClr val="accent2"/>
                </a:solidFill>
              </a:rPr>
              <a:t>24.4%</a:t>
            </a:r>
          </a:p>
        </p:txBody>
      </p:sp>
      <p:sp>
        <p:nvSpPr>
          <p:cNvPr id="257" name="TextBox 256">
            <a:extLst>
              <a:ext uri="{FF2B5EF4-FFF2-40B4-BE49-F238E27FC236}">
                <a16:creationId xmlns:a16="http://schemas.microsoft.com/office/drawing/2014/main" id="{033AABDD-A83F-4840-BA17-675D13DFBB5B}"/>
              </a:ext>
            </a:extLst>
          </p:cNvPr>
          <p:cNvSpPr txBox="1"/>
          <p:nvPr/>
        </p:nvSpPr>
        <p:spPr>
          <a:xfrm>
            <a:off x="2666407" y="4666316"/>
            <a:ext cx="692818" cy="307777"/>
          </a:xfrm>
          <a:prstGeom prst="rect">
            <a:avLst/>
          </a:prstGeom>
          <a:noFill/>
        </p:spPr>
        <p:txBody>
          <a:bodyPr wrap="none" rtlCol="0">
            <a:spAutoFit/>
          </a:bodyPr>
          <a:lstStyle/>
          <a:p>
            <a:pPr algn="ctr"/>
            <a:r>
              <a:rPr lang="ja-JP" sz="1400">
                <a:solidFill>
                  <a:schemeClr val="accent1"/>
                </a:solidFill>
              </a:rPr>
              <a:t>13.1%</a:t>
            </a:r>
          </a:p>
        </p:txBody>
      </p:sp>
      <p:cxnSp>
        <p:nvCxnSpPr>
          <p:cNvPr id="258" name="Straight Connector 257">
            <a:extLst>
              <a:ext uri="{FF2B5EF4-FFF2-40B4-BE49-F238E27FC236}">
                <a16:creationId xmlns:a16="http://schemas.microsoft.com/office/drawing/2014/main" id="{0D7CEE74-F541-4069-9D2F-740180AB8404}"/>
              </a:ext>
            </a:extLst>
          </p:cNvPr>
          <p:cNvCxnSpPr/>
          <p:nvPr/>
        </p:nvCxnSpPr>
        <p:spPr>
          <a:xfrm flipH="1" flipV="1">
            <a:off x="9294010" y="4341950"/>
            <a:ext cx="0" cy="603711"/>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259" name="TextBox 258">
            <a:extLst>
              <a:ext uri="{FF2B5EF4-FFF2-40B4-BE49-F238E27FC236}">
                <a16:creationId xmlns:a16="http://schemas.microsoft.com/office/drawing/2014/main" id="{F87CCDA9-CCF7-4826-BF59-D2B317368E87}"/>
              </a:ext>
            </a:extLst>
          </p:cNvPr>
          <p:cNvSpPr txBox="1"/>
          <p:nvPr/>
        </p:nvSpPr>
        <p:spPr>
          <a:xfrm>
            <a:off x="9202837" y="3974525"/>
            <a:ext cx="692818" cy="307777"/>
          </a:xfrm>
          <a:prstGeom prst="rect">
            <a:avLst/>
          </a:prstGeom>
          <a:noFill/>
        </p:spPr>
        <p:txBody>
          <a:bodyPr wrap="none" rtlCol="0">
            <a:spAutoFit/>
          </a:bodyPr>
          <a:lstStyle/>
          <a:p>
            <a:pPr algn="ctr"/>
            <a:r>
              <a:rPr lang="ja-JP" sz="1400">
                <a:solidFill>
                  <a:schemeClr val="accent2"/>
                </a:solidFill>
              </a:rPr>
              <a:t>29.6%</a:t>
            </a:r>
          </a:p>
        </p:txBody>
      </p:sp>
      <p:sp>
        <p:nvSpPr>
          <p:cNvPr id="260" name="TextBox 259">
            <a:extLst>
              <a:ext uri="{FF2B5EF4-FFF2-40B4-BE49-F238E27FC236}">
                <a16:creationId xmlns:a16="http://schemas.microsoft.com/office/drawing/2014/main" id="{478438ED-8AAD-4D63-A5A1-11039F364073}"/>
              </a:ext>
            </a:extLst>
          </p:cNvPr>
          <p:cNvSpPr txBox="1"/>
          <p:nvPr/>
        </p:nvSpPr>
        <p:spPr>
          <a:xfrm>
            <a:off x="8651387" y="4399141"/>
            <a:ext cx="692818" cy="307777"/>
          </a:xfrm>
          <a:prstGeom prst="rect">
            <a:avLst/>
          </a:prstGeom>
          <a:noFill/>
        </p:spPr>
        <p:txBody>
          <a:bodyPr wrap="none" rtlCol="0">
            <a:spAutoFit/>
          </a:bodyPr>
          <a:lstStyle/>
          <a:p>
            <a:pPr algn="ctr"/>
            <a:r>
              <a:rPr lang="ja-JP" sz="1400">
                <a:solidFill>
                  <a:schemeClr val="accent1"/>
                </a:solidFill>
              </a:rPr>
              <a:t>22.1％</a:t>
            </a:r>
          </a:p>
        </p:txBody>
      </p:sp>
      <p:grpSp>
        <p:nvGrpSpPr>
          <p:cNvPr id="261" name="Group 260">
            <a:extLst>
              <a:ext uri="{FF2B5EF4-FFF2-40B4-BE49-F238E27FC236}">
                <a16:creationId xmlns:a16="http://schemas.microsoft.com/office/drawing/2014/main" id="{D11B57EA-F957-4135-9F9C-9245AFBB8E0C}"/>
              </a:ext>
            </a:extLst>
          </p:cNvPr>
          <p:cNvGrpSpPr/>
          <p:nvPr/>
        </p:nvGrpSpPr>
        <p:grpSpPr>
          <a:xfrm>
            <a:off x="7173844" y="2713413"/>
            <a:ext cx="3972939" cy="1859775"/>
            <a:chOff x="3614737" y="2252662"/>
            <a:chExt cx="4962905" cy="2356960"/>
          </a:xfrm>
        </p:grpSpPr>
        <p:sp>
          <p:nvSpPr>
            <p:cNvPr id="262" name="Freeform: Shape 488">
              <a:extLst>
                <a:ext uri="{FF2B5EF4-FFF2-40B4-BE49-F238E27FC236}">
                  <a16:creationId xmlns:a16="http://schemas.microsoft.com/office/drawing/2014/main" id="{46E334EC-BF16-4475-BFE9-7535C66279CA}"/>
                </a:ext>
              </a:extLst>
            </p:cNvPr>
            <p:cNvSpPr/>
            <p:nvPr/>
          </p:nvSpPr>
          <p:spPr>
            <a:xfrm>
              <a:off x="3614737" y="2297908"/>
              <a:ext cx="4962905" cy="2263365"/>
            </a:xfrm>
            <a:custGeom>
              <a:avLst/>
              <a:gdLst>
                <a:gd name="connsiteX0" fmla="*/ 4962906 w 4962905"/>
                <a:gd name="connsiteY0" fmla="*/ 2263366 h 2263365"/>
                <a:gd name="connsiteX1" fmla="*/ 4420639 w 4962905"/>
                <a:gd name="connsiteY1" fmla="*/ 2263366 h 2263365"/>
                <a:gd name="connsiteX2" fmla="*/ 4420639 w 4962905"/>
                <a:gd name="connsiteY2" fmla="*/ 2209140 h 2263365"/>
                <a:gd name="connsiteX3" fmla="*/ 4092921 w 4962905"/>
                <a:gd name="connsiteY3" fmla="*/ 2209140 h 2263365"/>
                <a:gd name="connsiteX4" fmla="*/ 4092921 w 4962905"/>
                <a:gd name="connsiteY4" fmla="*/ 2194996 h 2263365"/>
                <a:gd name="connsiteX5" fmla="*/ 3826507 w 4962905"/>
                <a:gd name="connsiteY5" fmla="*/ 2194996 h 2263365"/>
                <a:gd name="connsiteX6" fmla="*/ 3826507 w 4962905"/>
                <a:gd name="connsiteY6" fmla="*/ 2161982 h 2263365"/>
                <a:gd name="connsiteX7" fmla="*/ 3600164 w 4962905"/>
                <a:gd name="connsiteY7" fmla="*/ 2161982 h 2263365"/>
                <a:gd name="connsiteX8" fmla="*/ 3600164 w 4962905"/>
                <a:gd name="connsiteY8" fmla="*/ 2143122 h 2263365"/>
                <a:gd name="connsiteX9" fmla="*/ 3486998 w 4962905"/>
                <a:gd name="connsiteY9" fmla="*/ 2143122 h 2263365"/>
                <a:gd name="connsiteX10" fmla="*/ 3486998 w 4962905"/>
                <a:gd name="connsiteY10" fmla="*/ 2110118 h 2263365"/>
                <a:gd name="connsiteX11" fmla="*/ 3411550 w 4962905"/>
                <a:gd name="connsiteY11" fmla="*/ 2110118 h 2263365"/>
                <a:gd name="connsiteX12" fmla="*/ 3411550 w 4962905"/>
                <a:gd name="connsiteY12" fmla="*/ 2088897 h 2263365"/>
                <a:gd name="connsiteX13" fmla="*/ 3331388 w 4962905"/>
                <a:gd name="connsiteY13" fmla="*/ 2088897 h 2263365"/>
                <a:gd name="connsiteX14" fmla="*/ 3331388 w 4962905"/>
                <a:gd name="connsiteY14" fmla="*/ 2067675 h 2263365"/>
                <a:gd name="connsiteX15" fmla="*/ 3121562 w 4962905"/>
                <a:gd name="connsiteY15" fmla="*/ 2067675 h 2263365"/>
                <a:gd name="connsiteX16" fmla="*/ 3121562 w 4962905"/>
                <a:gd name="connsiteY16" fmla="*/ 2034671 h 2263365"/>
                <a:gd name="connsiteX17" fmla="*/ 2937662 w 4962905"/>
                <a:gd name="connsiteY17" fmla="*/ 2034671 h 2263365"/>
                <a:gd name="connsiteX18" fmla="*/ 2937662 w 4962905"/>
                <a:gd name="connsiteY18" fmla="*/ 2018164 h 2263365"/>
                <a:gd name="connsiteX19" fmla="*/ 2848070 w 4962905"/>
                <a:gd name="connsiteY19" fmla="*/ 2018164 h 2263365"/>
                <a:gd name="connsiteX20" fmla="*/ 2848070 w 4962905"/>
                <a:gd name="connsiteY20" fmla="*/ 2001667 h 2263365"/>
                <a:gd name="connsiteX21" fmla="*/ 2807989 w 4962905"/>
                <a:gd name="connsiteY21" fmla="*/ 2001667 h 2263365"/>
                <a:gd name="connsiteX22" fmla="*/ 2807989 w 4962905"/>
                <a:gd name="connsiteY22" fmla="*/ 1980445 h 2263365"/>
                <a:gd name="connsiteX23" fmla="*/ 2756116 w 4962905"/>
                <a:gd name="connsiteY23" fmla="*/ 1980445 h 2263365"/>
                <a:gd name="connsiteX24" fmla="*/ 2756116 w 4962905"/>
                <a:gd name="connsiteY24" fmla="*/ 1954508 h 2263365"/>
                <a:gd name="connsiteX25" fmla="*/ 2687746 w 4962905"/>
                <a:gd name="connsiteY25" fmla="*/ 1954508 h 2263365"/>
                <a:gd name="connsiteX26" fmla="*/ 2687746 w 4962905"/>
                <a:gd name="connsiteY26" fmla="*/ 1926219 h 2263365"/>
                <a:gd name="connsiteX27" fmla="*/ 2607583 w 4962905"/>
                <a:gd name="connsiteY27" fmla="*/ 1926219 h 2263365"/>
                <a:gd name="connsiteX28" fmla="*/ 2607583 w 4962905"/>
                <a:gd name="connsiteY28" fmla="*/ 1900283 h 2263365"/>
                <a:gd name="connsiteX29" fmla="*/ 2543928 w 4962905"/>
                <a:gd name="connsiteY29" fmla="*/ 1900283 h 2263365"/>
                <a:gd name="connsiteX30" fmla="*/ 2543928 w 4962905"/>
                <a:gd name="connsiteY30" fmla="*/ 1876708 h 2263365"/>
                <a:gd name="connsiteX31" fmla="*/ 2489702 w 4962905"/>
                <a:gd name="connsiteY31" fmla="*/ 1876708 h 2263365"/>
                <a:gd name="connsiteX32" fmla="*/ 2489702 w 4962905"/>
                <a:gd name="connsiteY32" fmla="*/ 1853134 h 2263365"/>
                <a:gd name="connsiteX33" fmla="*/ 2444906 w 4962905"/>
                <a:gd name="connsiteY33" fmla="*/ 1853134 h 2263365"/>
                <a:gd name="connsiteX34" fmla="*/ 2444906 w 4962905"/>
                <a:gd name="connsiteY34" fmla="*/ 1841342 h 2263365"/>
                <a:gd name="connsiteX35" fmla="*/ 2343531 w 4962905"/>
                <a:gd name="connsiteY35" fmla="*/ 1841342 h 2263365"/>
                <a:gd name="connsiteX36" fmla="*/ 2343531 w 4962905"/>
                <a:gd name="connsiteY36" fmla="*/ 1817767 h 2263365"/>
                <a:gd name="connsiteX37" fmla="*/ 2284581 w 4962905"/>
                <a:gd name="connsiteY37" fmla="*/ 1817767 h 2263365"/>
                <a:gd name="connsiteX38" fmla="*/ 2284581 w 4962905"/>
                <a:gd name="connsiteY38" fmla="*/ 1798908 h 2263365"/>
                <a:gd name="connsiteX39" fmla="*/ 2228002 w 4962905"/>
                <a:gd name="connsiteY39" fmla="*/ 1798908 h 2263365"/>
                <a:gd name="connsiteX40" fmla="*/ 2228002 w 4962905"/>
                <a:gd name="connsiteY40" fmla="*/ 1765894 h 2263365"/>
                <a:gd name="connsiteX41" fmla="*/ 2166700 w 4962905"/>
                <a:gd name="connsiteY41" fmla="*/ 1765894 h 2263365"/>
                <a:gd name="connsiteX42" fmla="*/ 2166700 w 4962905"/>
                <a:gd name="connsiteY42" fmla="*/ 1744682 h 2263365"/>
                <a:gd name="connsiteX43" fmla="*/ 2100691 w 4962905"/>
                <a:gd name="connsiteY43" fmla="*/ 1744682 h 2263365"/>
                <a:gd name="connsiteX44" fmla="*/ 2100691 w 4962905"/>
                <a:gd name="connsiteY44" fmla="*/ 1728175 h 2263365"/>
                <a:gd name="connsiteX45" fmla="*/ 2037026 w 4962905"/>
                <a:gd name="connsiteY45" fmla="*/ 1728175 h 2263365"/>
                <a:gd name="connsiteX46" fmla="*/ 2037026 w 4962905"/>
                <a:gd name="connsiteY46" fmla="*/ 1702239 h 2263365"/>
                <a:gd name="connsiteX47" fmla="*/ 1912077 w 4962905"/>
                <a:gd name="connsiteY47" fmla="*/ 1702239 h 2263365"/>
                <a:gd name="connsiteX48" fmla="*/ 1912077 w 4962905"/>
                <a:gd name="connsiteY48" fmla="*/ 1664520 h 2263365"/>
                <a:gd name="connsiteX49" fmla="*/ 1886141 w 4962905"/>
                <a:gd name="connsiteY49" fmla="*/ 1664520 h 2263365"/>
                <a:gd name="connsiteX50" fmla="*/ 1886141 w 4962905"/>
                <a:gd name="connsiteY50" fmla="*/ 1638583 h 2263365"/>
                <a:gd name="connsiteX51" fmla="*/ 1756467 w 4962905"/>
                <a:gd name="connsiteY51" fmla="*/ 1638583 h 2263365"/>
                <a:gd name="connsiteX52" fmla="*/ 1756467 w 4962905"/>
                <a:gd name="connsiteY52" fmla="*/ 1584357 h 2263365"/>
                <a:gd name="connsiteX53" fmla="*/ 1709309 w 4962905"/>
                <a:gd name="connsiteY53" fmla="*/ 1584357 h 2263365"/>
                <a:gd name="connsiteX54" fmla="*/ 1709309 w 4962905"/>
                <a:gd name="connsiteY54" fmla="*/ 1577280 h 2263365"/>
                <a:gd name="connsiteX55" fmla="*/ 1636224 w 4962905"/>
                <a:gd name="connsiteY55" fmla="*/ 1577280 h 2263365"/>
                <a:gd name="connsiteX56" fmla="*/ 1636224 w 4962905"/>
                <a:gd name="connsiteY56" fmla="*/ 1499480 h 2263365"/>
                <a:gd name="connsiteX57" fmla="*/ 1586713 w 4962905"/>
                <a:gd name="connsiteY57" fmla="*/ 1499480 h 2263365"/>
                <a:gd name="connsiteX58" fmla="*/ 1586713 w 4962905"/>
                <a:gd name="connsiteY58" fmla="*/ 1452331 h 2263365"/>
                <a:gd name="connsiteX59" fmla="*/ 1551346 w 4962905"/>
                <a:gd name="connsiteY59" fmla="*/ 1452331 h 2263365"/>
                <a:gd name="connsiteX60" fmla="*/ 1551346 w 4962905"/>
                <a:gd name="connsiteY60" fmla="*/ 1419318 h 2263365"/>
                <a:gd name="connsiteX61" fmla="*/ 1497120 w 4962905"/>
                <a:gd name="connsiteY61" fmla="*/ 1419318 h 2263365"/>
                <a:gd name="connsiteX62" fmla="*/ 1497120 w 4962905"/>
                <a:gd name="connsiteY62" fmla="*/ 1400458 h 2263365"/>
                <a:gd name="connsiteX63" fmla="*/ 1471184 w 4962905"/>
                <a:gd name="connsiteY63" fmla="*/ 1400458 h 2263365"/>
                <a:gd name="connsiteX64" fmla="*/ 1471184 w 4962905"/>
                <a:gd name="connsiteY64" fmla="*/ 1367454 h 2263365"/>
                <a:gd name="connsiteX65" fmla="*/ 1421673 w 4962905"/>
                <a:gd name="connsiteY65" fmla="*/ 1367454 h 2263365"/>
                <a:gd name="connsiteX66" fmla="*/ 1421673 w 4962905"/>
                <a:gd name="connsiteY66" fmla="*/ 1341517 h 2263365"/>
                <a:gd name="connsiteX67" fmla="*/ 1381592 w 4962905"/>
                <a:gd name="connsiteY67" fmla="*/ 1341517 h 2263365"/>
                <a:gd name="connsiteX68" fmla="*/ 1381592 w 4962905"/>
                <a:gd name="connsiteY68" fmla="*/ 1313228 h 2263365"/>
                <a:gd name="connsiteX69" fmla="*/ 1353302 w 4962905"/>
                <a:gd name="connsiteY69" fmla="*/ 1313228 h 2263365"/>
                <a:gd name="connsiteX70" fmla="*/ 1353302 w 4962905"/>
                <a:gd name="connsiteY70" fmla="*/ 1275500 h 2263365"/>
                <a:gd name="connsiteX71" fmla="*/ 1289647 w 4962905"/>
                <a:gd name="connsiteY71" fmla="*/ 1275500 h 2263365"/>
                <a:gd name="connsiteX72" fmla="*/ 1289647 w 4962905"/>
                <a:gd name="connsiteY72" fmla="*/ 1235418 h 2263365"/>
                <a:gd name="connsiteX73" fmla="*/ 1263710 w 4962905"/>
                <a:gd name="connsiteY73" fmla="*/ 1235418 h 2263365"/>
                <a:gd name="connsiteX74" fmla="*/ 1263710 w 4962905"/>
                <a:gd name="connsiteY74" fmla="*/ 1188270 h 2263365"/>
                <a:gd name="connsiteX75" fmla="*/ 1185910 w 4962905"/>
                <a:gd name="connsiteY75" fmla="*/ 1188270 h 2263365"/>
                <a:gd name="connsiteX76" fmla="*/ 1185910 w 4962905"/>
                <a:gd name="connsiteY76" fmla="*/ 1157618 h 2263365"/>
                <a:gd name="connsiteX77" fmla="*/ 1162336 w 4962905"/>
                <a:gd name="connsiteY77" fmla="*/ 1157618 h 2263365"/>
                <a:gd name="connsiteX78" fmla="*/ 1162336 w 4962905"/>
                <a:gd name="connsiteY78" fmla="*/ 1117537 h 2263365"/>
                <a:gd name="connsiteX79" fmla="*/ 1122255 w 4962905"/>
                <a:gd name="connsiteY79" fmla="*/ 1117537 h 2263365"/>
                <a:gd name="connsiteX80" fmla="*/ 1122255 w 4962905"/>
                <a:gd name="connsiteY80" fmla="*/ 1091600 h 2263365"/>
                <a:gd name="connsiteX81" fmla="*/ 1091603 w 4962905"/>
                <a:gd name="connsiteY81" fmla="*/ 1091600 h 2263365"/>
                <a:gd name="connsiteX82" fmla="*/ 1091603 w 4962905"/>
                <a:gd name="connsiteY82" fmla="*/ 1058596 h 2263365"/>
                <a:gd name="connsiteX83" fmla="*/ 1025585 w 4962905"/>
                <a:gd name="connsiteY83" fmla="*/ 1058596 h 2263365"/>
                <a:gd name="connsiteX84" fmla="*/ 1025585 w 4962905"/>
                <a:gd name="connsiteY84" fmla="*/ 1004371 h 2263365"/>
                <a:gd name="connsiteX85" fmla="*/ 997296 w 4962905"/>
                <a:gd name="connsiteY85" fmla="*/ 1004371 h 2263365"/>
                <a:gd name="connsiteX86" fmla="*/ 997296 w 4962905"/>
                <a:gd name="connsiteY86" fmla="*/ 952497 h 2263365"/>
                <a:gd name="connsiteX87" fmla="*/ 910062 w 4962905"/>
                <a:gd name="connsiteY87" fmla="*/ 952497 h 2263365"/>
                <a:gd name="connsiteX88" fmla="*/ 910062 w 4962905"/>
                <a:gd name="connsiteY88" fmla="*/ 910063 h 2263365"/>
                <a:gd name="connsiteX89" fmla="*/ 862909 w 4962905"/>
                <a:gd name="connsiteY89" fmla="*/ 910063 h 2263365"/>
                <a:gd name="connsiteX90" fmla="*/ 862909 w 4962905"/>
                <a:gd name="connsiteY90" fmla="*/ 865266 h 2263365"/>
                <a:gd name="connsiteX91" fmla="*/ 844047 w 4962905"/>
                <a:gd name="connsiteY91" fmla="*/ 865266 h 2263365"/>
                <a:gd name="connsiteX92" fmla="*/ 844047 w 4962905"/>
                <a:gd name="connsiteY92" fmla="*/ 846405 h 2263365"/>
                <a:gd name="connsiteX93" fmla="*/ 825186 w 4962905"/>
                <a:gd name="connsiteY93" fmla="*/ 846405 h 2263365"/>
                <a:gd name="connsiteX94" fmla="*/ 825186 w 4962905"/>
                <a:gd name="connsiteY94" fmla="*/ 818113 h 2263365"/>
                <a:gd name="connsiteX95" fmla="*/ 803966 w 4962905"/>
                <a:gd name="connsiteY95" fmla="*/ 818113 h 2263365"/>
                <a:gd name="connsiteX96" fmla="*/ 803966 w 4962905"/>
                <a:gd name="connsiteY96" fmla="*/ 775674 h 2263365"/>
                <a:gd name="connsiteX97" fmla="*/ 747382 w 4962905"/>
                <a:gd name="connsiteY97" fmla="*/ 775674 h 2263365"/>
                <a:gd name="connsiteX98" fmla="*/ 747382 w 4962905"/>
                <a:gd name="connsiteY98" fmla="*/ 740310 h 2263365"/>
                <a:gd name="connsiteX99" fmla="*/ 693156 w 4962905"/>
                <a:gd name="connsiteY99" fmla="*/ 740310 h 2263365"/>
                <a:gd name="connsiteX100" fmla="*/ 693156 w 4962905"/>
                <a:gd name="connsiteY100" fmla="*/ 712018 h 2263365"/>
                <a:gd name="connsiteX101" fmla="*/ 648360 w 4962905"/>
                <a:gd name="connsiteY101" fmla="*/ 712018 h 2263365"/>
                <a:gd name="connsiteX102" fmla="*/ 648360 w 4962905"/>
                <a:gd name="connsiteY102" fmla="*/ 657791 h 2263365"/>
                <a:gd name="connsiteX103" fmla="*/ 584703 w 4962905"/>
                <a:gd name="connsiteY103" fmla="*/ 657791 h 2263365"/>
                <a:gd name="connsiteX104" fmla="*/ 584703 w 4962905"/>
                <a:gd name="connsiteY104" fmla="*/ 589419 h 2263365"/>
                <a:gd name="connsiteX105" fmla="*/ 549338 w 4962905"/>
                <a:gd name="connsiteY105" fmla="*/ 589419 h 2263365"/>
                <a:gd name="connsiteX106" fmla="*/ 549338 w 4962905"/>
                <a:gd name="connsiteY106" fmla="*/ 537549 h 2263365"/>
                <a:gd name="connsiteX107" fmla="*/ 504542 w 4962905"/>
                <a:gd name="connsiteY107" fmla="*/ 537549 h 2263365"/>
                <a:gd name="connsiteX108" fmla="*/ 504542 w 4962905"/>
                <a:gd name="connsiteY108" fmla="*/ 495112 h 2263365"/>
                <a:gd name="connsiteX109" fmla="*/ 469177 w 4962905"/>
                <a:gd name="connsiteY109" fmla="*/ 495112 h 2263365"/>
                <a:gd name="connsiteX110" fmla="*/ 469177 w 4962905"/>
                <a:gd name="connsiteY110" fmla="*/ 455031 h 2263365"/>
                <a:gd name="connsiteX111" fmla="*/ 426739 w 4962905"/>
                <a:gd name="connsiteY111" fmla="*/ 455031 h 2263365"/>
                <a:gd name="connsiteX112" fmla="*/ 426739 w 4962905"/>
                <a:gd name="connsiteY112" fmla="*/ 426739 h 2263365"/>
                <a:gd name="connsiteX113" fmla="*/ 405520 w 4962905"/>
                <a:gd name="connsiteY113" fmla="*/ 426739 h 2263365"/>
                <a:gd name="connsiteX114" fmla="*/ 405520 w 4962905"/>
                <a:gd name="connsiteY114" fmla="*/ 372512 h 2263365"/>
                <a:gd name="connsiteX115" fmla="*/ 370155 w 4962905"/>
                <a:gd name="connsiteY115" fmla="*/ 372512 h 2263365"/>
                <a:gd name="connsiteX116" fmla="*/ 370155 w 4962905"/>
                <a:gd name="connsiteY116" fmla="*/ 315928 h 2263365"/>
                <a:gd name="connsiteX117" fmla="*/ 330075 w 4962905"/>
                <a:gd name="connsiteY117" fmla="*/ 315928 h 2263365"/>
                <a:gd name="connsiteX118" fmla="*/ 330075 w 4962905"/>
                <a:gd name="connsiteY118" fmla="*/ 297067 h 2263365"/>
                <a:gd name="connsiteX119" fmla="*/ 297067 w 4962905"/>
                <a:gd name="connsiteY119" fmla="*/ 297067 h 2263365"/>
                <a:gd name="connsiteX120" fmla="*/ 297067 w 4962905"/>
                <a:gd name="connsiteY120" fmla="*/ 256987 h 2263365"/>
                <a:gd name="connsiteX121" fmla="*/ 228694 w 4962905"/>
                <a:gd name="connsiteY121" fmla="*/ 256987 h 2263365"/>
                <a:gd name="connsiteX122" fmla="*/ 228694 w 4962905"/>
                <a:gd name="connsiteY122" fmla="*/ 198045 h 2263365"/>
                <a:gd name="connsiteX123" fmla="*/ 181541 w 4962905"/>
                <a:gd name="connsiteY123" fmla="*/ 198045 h 2263365"/>
                <a:gd name="connsiteX124" fmla="*/ 181541 w 4962905"/>
                <a:gd name="connsiteY124" fmla="*/ 157964 h 2263365"/>
                <a:gd name="connsiteX125" fmla="*/ 113168 w 4962905"/>
                <a:gd name="connsiteY125" fmla="*/ 157964 h 2263365"/>
                <a:gd name="connsiteX126" fmla="*/ 113168 w 4962905"/>
                <a:gd name="connsiteY126" fmla="*/ 115526 h 2263365"/>
                <a:gd name="connsiteX127" fmla="*/ 84876 w 4962905"/>
                <a:gd name="connsiteY127" fmla="*/ 115526 h 2263365"/>
                <a:gd name="connsiteX128" fmla="*/ 84876 w 4962905"/>
                <a:gd name="connsiteY128" fmla="*/ 91950 h 2263365"/>
                <a:gd name="connsiteX129" fmla="*/ 66015 w 4962905"/>
                <a:gd name="connsiteY129" fmla="*/ 91950 h 2263365"/>
                <a:gd name="connsiteX130" fmla="*/ 66015 w 4962905"/>
                <a:gd name="connsiteY130" fmla="*/ 0 h 2263365"/>
                <a:gd name="connsiteX131" fmla="*/ 0 w 4962905"/>
                <a:gd name="connsiteY131" fmla="*/ 0 h 2263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962905" h="2263365">
                  <a:moveTo>
                    <a:pt x="4962906" y="2263366"/>
                  </a:moveTo>
                  <a:lnTo>
                    <a:pt x="4420639" y="2263366"/>
                  </a:lnTo>
                  <a:lnTo>
                    <a:pt x="4420639" y="2209140"/>
                  </a:lnTo>
                  <a:lnTo>
                    <a:pt x="4092921" y="2209140"/>
                  </a:lnTo>
                  <a:lnTo>
                    <a:pt x="4092921" y="2194996"/>
                  </a:lnTo>
                  <a:lnTo>
                    <a:pt x="3826507" y="2194996"/>
                  </a:lnTo>
                  <a:lnTo>
                    <a:pt x="3826507" y="2161982"/>
                  </a:lnTo>
                  <a:lnTo>
                    <a:pt x="3600164" y="2161982"/>
                  </a:lnTo>
                  <a:lnTo>
                    <a:pt x="3600164" y="2143122"/>
                  </a:lnTo>
                  <a:lnTo>
                    <a:pt x="3486998" y="2143122"/>
                  </a:lnTo>
                  <a:lnTo>
                    <a:pt x="3486998" y="2110118"/>
                  </a:lnTo>
                  <a:lnTo>
                    <a:pt x="3411550" y="2110118"/>
                  </a:lnTo>
                  <a:lnTo>
                    <a:pt x="3411550" y="2088897"/>
                  </a:lnTo>
                  <a:lnTo>
                    <a:pt x="3331388" y="2088897"/>
                  </a:lnTo>
                  <a:lnTo>
                    <a:pt x="3331388" y="2067675"/>
                  </a:lnTo>
                  <a:lnTo>
                    <a:pt x="3121562" y="2067675"/>
                  </a:lnTo>
                  <a:lnTo>
                    <a:pt x="3121562" y="2034671"/>
                  </a:lnTo>
                  <a:lnTo>
                    <a:pt x="2937662" y="2034671"/>
                  </a:lnTo>
                  <a:lnTo>
                    <a:pt x="2937662" y="2018164"/>
                  </a:lnTo>
                  <a:lnTo>
                    <a:pt x="2848070" y="2018164"/>
                  </a:lnTo>
                  <a:lnTo>
                    <a:pt x="2848070" y="2001667"/>
                  </a:lnTo>
                  <a:lnTo>
                    <a:pt x="2807989" y="2001667"/>
                  </a:lnTo>
                  <a:lnTo>
                    <a:pt x="2807989" y="1980445"/>
                  </a:lnTo>
                  <a:lnTo>
                    <a:pt x="2756116" y="1980445"/>
                  </a:lnTo>
                  <a:lnTo>
                    <a:pt x="2756116" y="1954508"/>
                  </a:lnTo>
                  <a:lnTo>
                    <a:pt x="2687746" y="1954508"/>
                  </a:lnTo>
                  <a:lnTo>
                    <a:pt x="2687746" y="1926219"/>
                  </a:lnTo>
                  <a:lnTo>
                    <a:pt x="2607583" y="1926219"/>
                  </a:lnTo>
                  <a:lnTo>
                    <a:pt x="2607583" y="1900283"/>
                  </a:lnTo>
                  <a:lnTo>
                    <a:pt x="2543928" y="1900283"/>
                  </a:lnTo>
                  <a:lnTo>
                    <a:pt x="2543928" y="1876708"/>
                  </a:lnTo>
                  <a:lnTo>
                    <a:pt x="2489702" y="1876708"/>
                  </a:lnTo>
                  <a:lnTo>
                    <a:pt x="2489702" y="1853134"/>
                  </a:lnTo>
                  <a:lnTo>
                    <a:pt x="2444906" y="1853134"/>
                  </a:lnTo>
                  <a:lnTo>
                    <a:pt x="2444906" y="1841342"/>
                  </a:lnTo>
                  <a:lnTo>
                    <a:pt x="2343531" y="1841342"/>
                  </a:lnTo>
                  <a:lnTo>
                    <a:pt x="2343531" y="1817767"/>
                  </a:lnTo>
                  <a:lnTo>
                    <a:pt x="2284581" y="1817767"/>
                  </a:lnTo>
                  <a:lnTo>
                    <a:pt x="2284581" y="1798908"/>
                  </a:lnTo>
                  <a:lnTo>
                    <a:pt x="2228002" y="1798908"/>
                  </a:lnTo>
                  <a:lnTo>
                    <a:pt x="2228002" y="1765894"/>
                  </a:lnTo>
                  <a:lnTo>
                    <a:pt x="2166700" y="1765894"/>
                  </a:lnTo>
                  <a:lnTo>
                    <a:pt x="2166700" y="1744682"/>
                  </a:lnTo>
                  <a:lnTo>
                    <a:pt x="2100691" y="1744682"/>
                  </a:lnTo>
                  <a:lnTo>
                    <a:pt x="2100691" y="1728175"/>
                  </a:lnTo>
                  <a:lnTo>
                    <a:pt x="2037026" y="1728175"/>
                  </a:lnTo>
                  <a:lnTo>
                    <a:pt x="2037026" y="1702239"/>
                  </a:lnTo>
                  <a:lnTo>
                    <a:pt x="1912077" y="1702239"/>
                  </a:lnTo>
                  <a:lnTo>
                    <a:pt x="1912077" y="1664520"/>
                  </a:lnTo>
                  <a:lnTo>
                    <a:pt x="1886141" y="1664520"/>
                  </a:lnTo>
                  <a:lnTo>
                    <a:pt x="1886141" y="1638583"/>
                  </a:lnTo>
                  <a:lnTo>
                    <a:pt x="1756467" y="1638583"/>
                  </a:lnTo>
                  <a:lnTo>
                    <a:pt x="1756467" y="1584357"/>
                  </a:lnTo>
                  <a:lnTo>
                    <a:pt x="1709309" y="1584357"/>
                  </a:lnTo>
                  <a:lnTo>
                    <a:pt x="1709309" y="1577280"/>
                  </a:lnTo>
                  <a:lnTo>
                    <a:pt x="1636224" y="1577280"/>
                  </a:lnTo>
                  <a:lnTo>
                    <a:pt x="1636224" y="1499480"/>
                  </a:lnTo>
                  <a:lnTo>
                    <a:pt x="1586713" y="1499480"/>
                  </a:lnTo>
                  <a:lnTo>
                    <a:pt x="1586713" y="1452331"/>
                  </a:lnTo>
                  <a:lnTo>
                    <a:pt x="1551346" y="1452331"/>
                  </a:lnTo>
                  <a:lnTo>
                    <a:pt x="1551346" y="1419318"/>
                  </a:lnTo>
                  <a:lnTo>
                    <a:pt x="1497120" y="1419318"/>
                  </a:lnTo>
                  <a:lnTo>
                    <a:pt x="1497120" y="1400458"/>
                  </a:lnTo>
                  <a:lnTo>
                    <a:pt x="1471184" y="1400458"/>
                  </a:lnTo>
                  <a:lnTo>
                    <a:pt x="1471184" y="1367454"/>
                  </a:lnTo>
                  <a:lnTo>
                    <a:pt x="1421673" y="1367454"/>
                  </a:lnTo>
                  <a:lnTo>
                    <a:pt x="1421673" y="1341517"/>
                  </a:lnTo>
                  <a:lnTo>
                    <a:pt x="1381592" y="1341517"/>
                  </a:lnTo>
                  <a:lnTo>
                    <a:pt x="1381592" y="1313228"/>
                  </a:lnTo>
                  <a:lnTo>
                    <a:pt x="1353302" y="1313228"/>
                  </a:lnTo>
                  <a:lnTo>
                    <a:pt x="1353302" y="1275500"/>
                  </a:lnTo>
                  <a:lnTo>
                    <a:pt x="1289647" y="1275500"/>
                  </a:lnTo>
                  <a:lnTo>
                    <a:pt x="1289647" y="1235418"/>
                  </a:lnTo>
                  <a:lnTo>
                    <a:pt x="1263710" y="1235418"/>
                  </a:lnTo>
                  <a:lnTo>
                    <a:pt x="1263710" y="1188270"/>
                  </a:lnTo>
                  <a:lnTo>
                    <a:pt x="1185910" y="1188270"/>
                  </a:lnTo>
                  <a:lnTo>
                    <a:pt x="1185910" y="1157618"/>
                  </a:lnTo>
                  <a:lnTo>
                    <a:pt x="1162336" y="1157618"/>
                  </a:lnTo>
                  <a:lnTo>
                    <a:pt x="1162336" y="1117537"/>
                  </a:lnTo>
                  <a:lnTo>
                    <a:pt x="1122255" y="1117537"/>
                  </a:lnTo>
                  <a:lnTo>
                    <a:pt x="1122255" y="1091600"/>
                  </a:lnTo>
                  <a:lnTo>
                    <a:pt x="1091603" y="1091600"/>
                  </a:lnTo>
                  <a:lnTo>
                    <a:pt x="1091603" y="1058596"/>
                  </a:lnTo>
                  <a:lnTo>
                    <a:pt x="1025585" y="1058596"/>
                  </a:lnTo>
                  <a:lnTo>
                    <a:pt x="1025585" y="1004371"/>
                  </a:lnTo>
                  <a:lnTo>
                    <a:pt x="997296" y="1004371"/>
                  </a:lnTo>
                  <a:lnTo>
                    <a:pt x="997296" y="952497"/>
                  </a:lnTo>
                  <a:lnTo>
                    <a:pt x="910062" y="952497"/>
                  </a:lnTo>
                  <a:lnTo>
                    <a:pt x="910062" y="910063"/>
                  </a:lnTo>
                  <a:lnTo>
                    <a:pt x="862909" y="910063"/>
                  </a:lnTo>
                  <a:lnTo>
                    <a:pt x="862909" y="865266"/>
                  </a:lnTo>
                  <a:lnTo>
                    <a:pt x="844047" y="865266"/>
                  </a:lnTo>
                  <a:lnTo>
                    <a:pt x="844047" y="846405"/>
                  </a:lnTo>
                  <a:lnTo>
                    <a:pt x="825186" y="846405"/>
                  </a:lnTo>
                  <a:lnTo>
                    <a:pt x="825186" y="818113"/>
                  </a:lnTo>
                  <a:lnTo>
                    <a:pt x="803966" y="818113"/>
                  </a:lnTo>
                  <a:lnTo>
                    <a:pt x="803966" y="775674"/>
                  </a:lnTo>
                  <a:lnTo>
                    <a:pt x="747382" y="775674"/>
                  </a:lnTo>
                  <a:lnTo>
                    <a:pt x="747382" y="740310"/>
                  </a:lnTo>
                  <a:lnTo>
                    <a:pt x="693156" y="740310"/>
                  </a:lnTo>
                  <a:lnTo>
                    <a:pt x="693156" y="712018"/>
                  </a:lnTo>
                  <a:lnTo>
                    <a:pt x="648360" y="712018"/>
                  </a:lnTo>
                  <a:lnTo>
                    <a:pt x="648360" y="657791"/>
                  </a:lnTo>
                  <a:lnTo>
                    <a:pt x="584703" y="657791"/>
                  </a:lnTo>
                  <a:lnTo>
                    <a:pt x="584703" y="589419"/>
                  </a:lnTo>
                  <a:lnTo>
                    <a:pt x="549338" y="589419"/>
                  </a:lnTo>
                  <a:lnTo>
                    <a:pt x="549338" y="537549"/>
                  </a:lnTo>
                  <a:lnTo>
                    <a:pt x="504542" y="537549"/>
                  </a:lnTo>
                  <a:lnTo>
                    <a:pt x="504542" y="495112"/>
                  </a:lnTo>
                  <a:lnTo>
                    <a:pt x="469177" y="495112"/>
                  </a:lnTo>
                  <a:lnTo>
                    <a:pt x="469177" y="455031"/>
                  </a:lnTo>
                  <a:lnTo>
                    <a:pt x="426739" y="455031"/>
                  </a:lnTo>
                  <a:lnTo>
                    <a:pt x="426739" y="426739"/>
                  </a:lnTo>
                  <a:lnTo>
                    <a:pt x="405520" y="426739"/>
                  </a:lnTo>
                  <a:lnTo>
                    <a:pt x="405520" y="372512"/>
                  </a:lnTo>
                  <a:lnTo>
                    <a:pt x="370155" y="372512"/>
                  </a:lnTo>
                  <a:lnTo>
                    <a:pt x="370155" y="315928"/>
                  </a:lnTo>
                  <a:lnTo>
                    <a:pt x="330075" y="315928"/>
                  </a:lnTo>
                  <a:lnTo>
                    <a:pt x="330075" y="297067"/>
                  </a:lnTo>
                  <a:lnTo>
                    <a:pt x="297067" y="297067"/>
                  </a:lnTo>
                  <a:lnTo>
                    <a:pt x="297067" y="256987"/>
                  </a:lnTo>
                  <a:lnTo>
                    <a:pt x="228694" y="256987"/>
                  </a:lnTo>
                  <a:lnTo>
                    <a:pt x="228694" y="198045"/>
                  </a:lnTo>
                  <a:lnTo>
                    <a:pt x="181541" y="198045"/>
                  </a:lnTo>
                  <a:lnTo>
                    <a:pt x="181541" y="157964"/>
                  </a:lnTo>
                  <a:lnTo>
                    <a:pt x="113168" y="157964"/>
                  </a:lnTo>
                  <a:lnTo>
                    <a:pt x="113168" y="115526"/>
                  </a:lnTo>
                  <a:lnTo>
                    <a:pt x="84876" y="115526"/>
                  </a:lnTo>
                  <a:lnTo>
                    <a:pt x="84876" y="91950"/>
                  </a:lnTo>
                  <a:lnTo>
                    <a:pt x="66015" y="91950"/>
                  </a:lnTo>
                  <a:lnTo>
                    <a:pt x="66015" y="0"/>
                  </a:lnTo>
                  <a:lnTo>
                    <a:pt x="0" y="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489">
              <a:extLst>
                <a:ext uri="{FF2B5EF4-FFF2-40B4-BE49-F238E27FC236}">
                  <a16:creationId xmlns:a16="http://schemas.microsoft.com/office/drawing/2014/main" id="{92144616-53D7-4667-8F42-E49E2AE3BF4C}"/>
                </a:ext>
              </a:extLst>
            </p:cNvPr>
            <p:cNvSpPr/>
            <p:nvPr/>
          </p:nvSpPr>
          <p:spPr>
            <a:xfrm>
              <a:off x="3632842" y="22526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490">
              <a:extLst>
                <a:ext uri="{FF2B5EF4-FFF2-40B4-BE49-F238E27FC236}">
                  <a16:creationId xmlns:a16="http://schemas.microsoft.com/office/drawing/2014/main" id="{85281AA1-B5E9-4D6F-A2EC-C375F0992B3B}"/>
                </a:ext>
              </a:extLst>
            </p:cNvPr>
            <p:cNvSpPr/>
            <p:nvPr/>
          </p:nvSpPr>
          <p:spPr>
            <a:xfrm>
              <a:off x="4242442" y="2919412"/>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491">
              <a:extLst>
                <a:ext uri="{FF2B5EF4-FFF2-40B4-BE49-F238E27FC236}">
                  <a16:creationId xmlns:a16="http://schemas.microsoft.com/office/drawing/2014/main" id="{9E62333C-4A8C-44A4-A881-C43B2C190AC7}"/>
                </a:ext>
              </a:extLst>
            </p:cNvPr>
            <p:cNvSpPr/>
            <p:nvPr/>
          </p:nvSpPr>
          <p:spPr>
            <a:xfrm>
              <a:off x="4661544" y="33194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492">
              <a:extLst>
                <a:ext uri="{FF2B5EF4-FFF2-40B4-BE49-F238E27FC236}">
                  <a16:creationId xmlns:a16="http://schemas.microsoft.com/office/drawing/2014/main" id="{3A532435-FD44-46A0-9CCC-4B01DFABD8BC}"/>
                </a:ext>
              </a:extLst>
            </p:cNvPr>
            <p:cNvSpPr/>
            <p:nvPr/>
          </p:nvSpPr>
          <p:spPr>
            <a:xfrm>
              <a:off x="6223644" y="4157662"/>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493">
              <a:extLst>
                <a:ext uri="{FF2B5EF4-FFF2-40B4-BE49-F238E27FC236}">
                  <a16:creationId xmlns:a16="http://schemas.microsoft.com/office/drawing/2014/main" id="{A8DD6DBB-8124-4276-9A28-44AC35A000B9}"/>
                </a:ext>
              </a:extLst>
            </p:cNvPr>
            <p:cNvSpPr/>
            <p:nvPr/>
          </p:nvSpPr>
          <p:spPr>
            <a:xfrm>
              <a:off x="6985644" y="43481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494">
              <a:extLst>
                <a:ext uri="{FF2B5EF4-FFF2-40B4-BE49-F238E27FC236}">
                  <a16:creationId xmlns:a16="http://schemas.microsoft.com/office/drawing/2014/main" id="{FA4E4C42-9341-461B-BAC8-E7FEE91A799C}"/>
                </a:ext>
              </a:extLst>
            </p:cNvPr>
            <p:cNvSpPr/>
            <p:nvPr/>
          </p:nvSpPr>
          <p:spPr>
            <a:xfrm>
              <a:off x="7023744" y="43481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495">
              <a:extLst>
                <a:ext uri="{FF2B5EF4-FFF2-40B4-BE49-F238E27FC236}">
                  <a16:creationId xmlns:a16="http://schemas.microsoft.com/office/drawing/2014/main" id="{F6083C48-FF11-4473-BE37-DD6A776AD825}"/>
                </a:ext>
              </a:extLst>
            </p:cNvPr>
            <p:cNvSpPr/>
            <p:nvPr/>
          </p:nvSpPr>
          <p:spPr>
            <a:xfrm>
              <a:off x="7061844" y="43481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496">
              <a:extLst>
                <a:ext uri="{FF2B5EF4-FFF2-40B4-BE49-F238E27FC236}">
                  <a16:creationId xmlns:a16="http://schemas.microsoft.com/office/drawing/2014/main" id="{35EE30DE-C49D-471C-882E-B911316FA3B5}"/>
                </a:ext>
              </a:extLst>
            </p:cNvPr>
            <p:cNvSpPr/>
            <p:nvPr/>
          </p:nvSpPr>
          <p:spPr>
            <a:xfrm>
              <a:off x="7080894" y="43672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497">
              <a:extLst>
                <a:ext uri="{FF2B5EF4-FFF2-40B4-BE49-F238E27FC236}">
                  <a16:creationId xmlns:a16="http://schemas.microsoft.com/office/drawing/2014/main" id="{FC17173D-5E73-4131-A3D1-72B29D29D06D}"/>
                </a:ext>
              </a:extLst>
            </p:cNvPr>
            <p:cNvSpPr/>
            <p:nvPr/>
          </p:nvSpPr>
          <p:spPr>
            <a:xfrm>
              <a:off x="7080894" y="43672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498">
              <a:extLst>
                <a:ext uri="{FF2B5EF4-FFF2-40B4-BE49-F238E27FC236}">
                  <a16:creationId xmlns:a16="http://schemas.microsoft.com/office/drawing/2014/main" id="{6F4FEEC7-F80B-4AF3-B0E3-004A71C89498}"/>
                </a:ext>
              </a:extLst>
            </p:cNvPr>
            <p:cNvSpPr/>
            <p:nvPr/>
          </p:nvSpPr>
          <p:spPr>
            <a:xfrm>
              <a:off x="7118994" y="44053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499">
              <a:extLst>
                <a:ext uri="{FF2B5EF4-FFF2-40B4-BE49-F238E27FC236}">
                  <a16:creationId xmlns:a16="http://schemas.microsoft.com/office/drawing/2014/main" id="{B963D760-4C47-4081-9A97-7D27F335052B}"/>
                </a:ext>
              </a:extLst>
            </p:cNvPr>
            <p:cNvSpPr/>
            <p:nvPr/>
          </p:nvSpPr>
          <p:spPr>
            <a:xfrm>
              <a:off x="7176144" y="44053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500">
              <a:extLst>
                <a:ext uri="{FF2B5EF4-FFF2-40B4-BE49-F238E27FC236}">
                  <a16:creationId xmlns:a16="http://schemas.microsoft.com/office/drawing/2014/main" id="{59BA0A9C-302E-463E-9556-FA0258F2DD44}"/>
                </a:ext>
              </a:extLst>
            </p:cNvPr>
            <p:cNvSpPr/>
            <p:nvPr/>
          </p:nvSpPr>
          <p:spPr>
            <a:xfrm>
              <a:off x="7214244" y="44053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501">
              <a:extLst>
                <a:ext uri="{FF2B5EF4-FFF2-40B4-BE49-F238E27FC236}">
                  <a16:creationId xmlns:a16="http://schemas.microsoft.com/office/drawing/2014/main" id="{F28FF391-1F5F-43BF-B61E-B8CF53F1856A}"/>
                </a:ext>
              </a:extLst>
            </p:cNvPr>
            <p:cNvSpPr/>
            <p:nvPr/>
          </p:nvSpPr>
          <p:spPr>
            <a:xfrm>
              <a:off x="7233294" y="44053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502">
              <a:extLst>
                <a:ext uri="{FF2B5EF4-FFF2-40B4-BE49-F238E27FC236}">
                  <a16:creationId xmlns:a16="http://schemas.microsoft.com/office/drawing/2014/main" id="{833119AD-4BF0-4A97-8C4D-EA7DDF056195}"/>
                </a:ext>
              </a:extLst>
            </p:cNvPr>
            <p:cNvSpPr/>
            <p:nvPr/>
          </p:nvSpPr>
          <p:spPr>
            <a:xfrm>
              <a:off x="7252344" y="44053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503">
              <a:extLst>
                <a:ext uri="{FF2B5EF4-FFF2-40B4-BE49-F238E27FC236}">
                  <a16:creationId xmlns:a16="http://schemas.microsoft.com/office/drawing/2014/main" id="{2FD92E91-21F4-4BF4-B06B-14BA0453137B}"/>
                </a:ext>
              </a:extLst>
            </p:cNvPr>
            <p:cNvSpPr/>
            <p:nvPr/>
          </p:nvSpPr>
          <p:spPr>
            <a:xfrm>
              <a:off x="7271394" y="44053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504">
              <a:extLst>
                <a:ext uri="{FF2B5EF4-FFF2-40B4-BE49-F238E27FC236}">
                  <a16:creationId xmlns:a16="http://schemas.microsoft.com/office/drawing/2014/main" id="{9859A271-5DFE-42CB-A716-922D84254E41}"/>
                </a:ext>
              </a:extLst>
            </p:cNvPr>
            <p:cNvSpPr/>
            <p:nvPr/>
          </p:nvSpPr>
          <p:spPr>
            <a:xfrm>
              <a:off x="7309494" y="44053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505">
              <a:extLst>
                <a:ext uri="{FF2B5EF4-FFF2-40B4-BE49-F238E27FC236}">
                  <a16:creationId xmlns:a16="http://schemas.microsoft.com/office/drawing/2014/main" id="{BF57FA6E-5F92-4C11-B50E-EE9607A1C5E7}"/>
                </a:ext>
              </a:extLst>
            </p:cNvPr>
            <p:cNvSpPr/>
            <p:nvPr/>
          </p:nvSpPr>
          <p:spPr>
            <a:xfrm>
              <a:off x="7347594" y="44053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506">
              <a:extLst>
                <a:ext uri="{FF2B5EF4-FFF2-40B4-BE49-F238E27FC236}">
                  <a16:creationId xmlns:a16="http://schemas.microsoft.com/office/drawing/2014/main" id="{F4AADA18-E31A-413A-A9A0-8AC3E3223ACD}"/>
                </a:ext>
              </a:extLst>
            </p:cNvPr>
            <p:cNvSpPr/>
            <p:nvPr/>
          </p:nvSpPr>
          <p:spPr>
            <a:xfrm>
              <a:off x="7404744" y="44053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507">
              <a:extLst>
                <a:ext uri="{FF2B5EF4-FFF2-40B4-BE49-F238E27FC236}">
                  <a16:creationId xmlns:a16="http://schemas.microsoft.com/office/drawing/2014/main" id="{523F4F94-082E-4BC5-9890-3D50BD069B94}"/>
                </a:ext>
              </a:extLst>
            </p:cNvPr>
            <p:cNvSpPr/>
            <p:nvPr/>
          </p:nvSpPr>
          <p:spPr>
            <a:xfrm>
              <a:off x="7480944" y="44434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508">
              <a:extLst>
                <a:ext uri="{FF2B5EF4-FFF2-40B4-BE49-F238E27FC236}">
                  <a16:creationId xmlns:a16="http://schemas.microsoft.com/office/drawing/2014/main" id="{FFF1AED1-A905-4467-A1F1-9EFB8F764A9A}"/>
                </a:ext>
              </a:extLst>
            </p:cNvPr>
            <p:cNvSpPr/>
            <p:nvPr/>
          </p:nvSpPr>
          <p:spPr>
            <a:xfrm>
              <a:off x="7499994" y="44434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3" name="Freeform: Shape 509">
              <a:extLst>
                <a:ext uri="{FF2B5EF4-FFF2-40B4-BE49-F238E27FC236}">
                  <a16:creationId xmlns:a16="http://schemas.microsoft.com/office/drawing/2014/main" id="{0570E133-CEAD-453E-9DFD-4810DA68F17C}"/>
                </a:ext>
              </a:extLst>
            </p:cNvPr>
            <p:cNvSpPr/>
            <p:nvPr/>
          </p:nvSpPr>
          <p:spPr>
            <a:xfrm>
              <a:off x="7538094" y="44434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Freeform: Shape 510">
              <a:extLst>
                <a:ext uri="{FF2B5EF4-FFF2-40B4-BE49-F238E27FC236}">
                  <a16:creationId xmlns:a16="http://schemas.microsoft.com/office/drawing/2014/main" id="{71A9488C-025F-470A-842B-E6A29A6FE18D}"/>
                </a:ext>
              </a:extLst>
            </p:cNvPr>
            <p:cNvSpPr/>
            <p:nvPr/>
          </p:nvSpPr>
          <p:spPr>
            <a:xfrm>
              <a:off x="7595244" y="44434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511">
              <a:extLst>
                <a:ext uri="{FF2B5EF4-FFF2-40B4-BE49-F238E27FC236}">
                  <a16:creationId xmlns:a16="http://schemas.microsoft.com/office/drawing/2014/main" id="{62E1C7C4-5645-4E03-B98A-D2768BF6D9AF}"/>
                </a:ext>
              </a:extLst>
            </p:cNvPr>
            <p:cNvSpPr/>
            <p:nvPr/>
          </p:nvSpPr>
          <p:spPr>
            <a:xfrm>
              <a:off x="7633344" y="44434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512">
              <a:extLst>
                <a:ext uri="{FF2B5EF4-FFF2-40B4-BE49-F238E27FC236}">
                  <a16:creationId xmlns:a16="http://schemas.microsoft.com/office/drawing/2014/main" id="{2A80F3C5-D9FA-4F35-9996-128ADED4879A}"/>
                </a:ext>
              </a:extLst>
            </p:cNvPr>
            <p:cNvSpPr/>
            <p:nvPr/>
          </p:nvSpPr>
          <p:spPr>
            <a:xfrm>
              <a:off x="7671444" y="44434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513">
              <a:extLst>
                <a:ext uri="{FF2B5EF4-FFF2-40B4-BE49-F238E27FC236}">
                  <a16:creationId xmlns:a16="http://schemas.microsoft.com/office/drawing/2014/main" id="{BA0BF0A4-9E82-4B59-AB61-C5FE9474084D}"/>
                </a:ext>
              </a:extLst>
            </p:cNvPr>
            <p:cNvSpPr/>
            <p:nvPr/>
          </p:nvSpPr>
          <p:spPr>
            <a:xfrm>
              <a:off x="7690494" y="44434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514">
              <a:extLst>
                <a:ext uri="{FF2B5EF4-FFF2-40B4-BE49-F238E27FC236}">
                  <a16:creationId xmlns:a16="http://schemas.microsoft.com/office/drawing/2014/main" id="{E76296FA-631A-4DA6-A1CE-2C33B7129A79}"/>
                </a:ext>
              </a:extLst>
            </p:cNvPr>
            <p:cNvSpPr/>
            <p:nvPr/>
          </p:nvSpPr>
          <p:spPr>
            <a:xfrm>
              <a:off x="7709544" y="444342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515">
              <a:extLst>
                <a:ext uri="{FF2B5EF4-FFF2-40B4-BE49-F238E27FC236}">
                  <a16:creationId xmlns:a16="http://schemas.microsoft.com/office/drawing/2014/main" id="{6792C2E3-76A3-45AA-B649-0E5FC743C12A}"/>
                </a:ext>
              </a:extLst>
            </p:cNvPr>
            <p:cNvSpPr/>
            <p:nvPr/>
          </p:nvSpPr>
          <p:spPr>
            <a:xfrm>
              <a:off x="7766694" y="44624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516">
              <a:extLst>
                <a:ext uri="{FF2B5EF4-FFF2-40B4-BE49-F238E27FC236}">
                  <a16:creationId xmlns:a16="http://schemas.microsoft.com/office/drawing/2014/main" id="{4768F37F-61F5-435E-9B93-C1396F262044}"/>
                </a:ext>
              </a:extLst>
            </p:cNvPr>
            <p:cNvSpPr/>
            <p:nvPr/>
          </p:nvSpPr>
          <p:spPr>
            <a:xfrm>
              <a:off x="7785744" y="44624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517">
              <a:extLst>
                <a:ext uri="{FF2B5EF4-FFF2-40B4-BE49-F238E27FC236}">
                  <a16:creationId xmlns:a16="http://schemas.microsoft.com/office/drawing/2014/main" id="{E82684E2-8B19-4B9B-B4D4-046A3F52DEF1}"/>
                </a:ext>
              </a:extLst>
            </p:cNvPr>
            <p:cNvSpPr/>
            <p:nvPr/>
          </p:nvSpPr>
          <p:spPr>
            <a:xfrm>
              <a:off x="7804794" y="44624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518">
              <a:extLst>
                <a:ext uri="{FF2B5EF4-FFF2-40B4-BE49-F238E27FC236}">
                  <a16:creationId xmlns:a16="http://schemas.microsoft.com/office/drawing/2014/main" id="{7101301D-29A6-4CA4-98C1-81D690F59C1D}"/>
                </a:ext>
              </a:extLst>
            </p:cNvPr>
            <p:cNvSpPr/>
            <p:nvPr/>
          </p:nvSpPr>
          <p:spPr>
            <a:xfrm>
              <a:off x="7823844" y="44624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519">
              <a:extLst>
                <a:ext uri="{FF2B5EF4-FFF2-40B4-BE49-F238E27FC236}">
                  <a16:creationId xmlns:a16="http://schemas.microsoft.com/office/drawing/2014/main" id="{22869791-7E7C-4B69-8120-63D9FCC86A1C}"/>
                </a:ext>
              </a:extLst>
            </p:cNvPr>
            <p:cNvSpPr/>
            <p:nvPr/>
          </p:nvSpPr>
          <p:spPr>
            <a:xfrm>
              <a:off x="7880994" y="44624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520">
              <a:extLst>
                <a:ext uri="{FF2B5EF4-FFF2-40B4-BE49-F238E27FC236}">
                  <a16:creationId xmlns:a16="http://schemas.microsoft.com/office/drawing/2014/main" id="{B677C7FC-2C8B-4480-996A-837A42ED990A}"/>
                </a:ext>
              </a:extLst>
            </p:cNvPr>
            <p:cNvSpPr/>
            <p:nvPr/>
          </p:nvSpPr>
          <p:spPr>
            <a:xfrm>
              <a:off x="7919094" y="44624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5" name="Freeform: Shape 521">
              <a:extLst>
                <a:ext uri="{FF2B5EF4-FFF2-40B4-BE49-F238E27FC236}">
                  <a16:creationId xmlns:a16="http://schemas.microsoft.com/office/drawing/2014/main" id="{D40B79A4-CDF9-49D0-A926-F1FEADD4D837}"/>
                </a:ext>
              </a:extLst>
            </p:cNvPr>
            <p:cNvSpPr/>
            <p:nvPr/>
          </p:nvSpPr>
          <p:spPr>
            <a:xfrm>
              <a:off x="7938144" y="44624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6" name="Freeform: Shape 522">
              <a:extLst>
                <a:ext uri="{FF2B5EF4-FFF2-40B4-BE49-F238E27FC236}">
                  <a16:creationId xmlns:a16="http://schemas.microsoft.com/office/drawing/2014/main" id="{99B35D84-EFE7-4EF3-A204-F3E359220C74}"/>
                </a:ext>
              </a:extLst>
            </p:cNvPr>
            <p:cNvSpPr/>
            <p:nvPr/>
          </p:nvSpPr>
          <p:spPr>
            <a:xfrm>
              <a:off x="7957194" y="44624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523">
              <a:extLst>
                <a:ext uri="{FF2B5EF4-FFF2-40B4-BE49-F238E27FC236}">
                  <a16:creationId xmlns:a16="http://schemas.microsoft.com/office/drawing/2014/main" id="{3DA2A9AD-1B8A-45A2-A0C5-A14CD71FA2FD}"/>
                </a:ext>
              </a:extLst>
            </p:cNvPr>
            <p:cNvSpPr/>
            <p:nvPr/>
          </p:nvSpPr>
          <p:spPr>
            <a:xfrm>
              <a:off x="8033394" y="4519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Freeform: Shape 524">
              <a:extLst>
                <a:ext uri="{FF2B5EF4-FFF2-40B4-BE49-F238E27FC236}">
                  <a16:creationId xmlns:a16="http://schemas.microsoft.com/office/drawing/2014/main" id="{66068D68-9269-43B4-8BB4-A4149954D4D9}"/>
                </a:ext>
              </a:extLst>
            </p:cNvPr>
            <p:cNvSpPr/>
            <p:nvPr/>
          </p:nvSpPr>
          <p:spPr>
            <a:xfrm>
              <a:off x="8185803" y="4519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Freeform: Shape 525">
              <a:extLst>
                <a:ext uri="{FF2B5EF4-FFF2-40B4-BE49-F238E27FC236}">
                  <a16:creationId xmlns:a16="http://schemas.microsoft.com/office/drawing/2014/main" id="{23702BBC-AE5B-4496-AC69-68C963F02035}"/>
                </a:ext>
              </a:extLst>
            </p:cNvPr>
            <p:cNvSpPr/>
            <p:nvPr/>
          </p:nvSpPr>
          <p:spPr>
            <a:xfrm>
              <a:off x="8223903" y="4519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Freeform: Shape 526">
              <a:extLst>
                <a:ext uri="{FF2B5EF4-FFF2-40B4-BE49-F238E27FC236}">
                  <a16:creationId xmlns:a16="http://schemas.microsoft.com/office/drawing/2014/main" id="{79DD266C-D5A6-4890-B6DA-96C09585C0B0}"/>
                </a:ext>
              </a:extLst>
            </p:cNvPr>
            <p:cNvSpPr/>
            <p:nvPr/>
          </p:nvSpPr>
          <p:spPr>
            <a:xfrm>
              <a:off x="8262003" y="4519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1" name="Freeform: Shape 527">
              <a:extLst>
                <a:ext uri="{FF2B5EF4-FFF2-40B4-BE49-F238E27FC236}">
                  <a16:creationId xmlns:a16="http://schemas.microsoft.com/office/drawing/2014/main" id="{4A857932-E067-4AEA-BEF3-390BA1C8831E}"/>
                </a:ext>
              </a:extLst>
            </p:cNvPr>
            <p:cNvSpPr/>
            <p:nvPr/>
          </p:nvSpPr>
          <p:spPr>
            <a:xfrm>
              <a:off x="8338203" y="4519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Freeform: Shape 528">
              <a:extLst>
                <a:ext uri="{FF2B5EF4-FFF2-40B4-BE49-F238E27FC236}">
                  <a16:creationId xmlns:a16="http://schemas.microsoft.com/office/drawing/2014/main" id="{AB05A1DC-3C37-4E5C-BC2A-E7CC3AF62462}"/>
                </a:ext>
              </a:extLst>
            </p:cNvPr>
            <p:cNvSpPr/>
            <p:nvPr/>
          </p:nvSpPr>
          <p:spPr>
            <a:xfrm>
              <a:off x="8376303" y="4519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Freeform: Shape 529">
              <a:extLst>
                <a:ext uri="{FF2B5EF4-FFF2-40B4-BE49-F238E27FC236}">
                  <a16:creationId xmlns:a16="http://schemas.microsoft.com/office/drawing/2014/main" id="{69C7EFDC-7CA8-4723-8AD4-C5E53F7F4374}"/>
                </a:ext>
              </a:extLst>
            </p:cNvPr>
            <p:cNvSpPr/>
            <p:nvPr/>
          </p:nvSpPr>
          <p:spPr>
            <a:xfrm>
              <a:off x="8528703" y="4519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04" name="Group 303">
            <a:extLst>
              <a:ext uri="{FF2B5EF4-FFF2-40B4-BE49-F238E27FC236}">
                <a16:creationId xmlns:a16="http://schemas.microsoft.com/office/drawing/2014/main" id="{14B19649-DA7D-4CBB-BE49-A478C834811C}"/>
              </a:ext>
            </a:extLst>
          </p:cNvPr>
          <p:cNvGrpSpPr/>
          <p:nvPr/>
        </p:nvGrpSpPr>
        <p:grpSpPr>
          <a:xfrm>
            <a:off x="7173844" y="2735824"/>
            <a:ext cx="3901029" cy="2024398"/>
            <a:chOff x="3657600" y="2176462"/>
            <a:chExt cx="4880448" cy="2512389"/>
          </a:xfrm>
        </p:grpSpPr>
        <p:sp>
          <p:nvSpPr>
            <p:cNvPr id="305" name="Freeform: Shape 535">
              <a:extLst>
                <a:ext uri="{FF2B5EF4-FFF2-40B4-BE49-F238E27FC236}">
                  <a16:creationId xmlns:a16="http://schemas.microsoft.com/office/drawing/2014/main" id="{6D99BFEF-3E82-4901-A6A5-8BB40515FED8}"/>
                </a:ext>
              </a:extLst>
            </p:cNvPr>
            <p:cNvSpPr/>
            <p:nvPr/>
          </p:nvSpPr>
          <p:spPr>
            <a:xfrm>
              <a:off x="3657600" y="2176462"/>
              <a:ext cx="4880448" cy="2475071"/>
            </a:xfrm>
            <a:custGeom>
              <a:avLst/>
              <a:gdLst>
                <a:gd name="connsiteX0" fmla="*/ 4880448 w 4880448"/>
                <a:gd name="connsiteY0" fmla="*/ 2475071 h 2475071"/>
                <a:gd name="connsiteX1" fmla="*/ 4596308 w 4880448"/>
                <a:gd name="connsiteY1" fmla="*/ 2475071 h 2475071"/>
                <a:gd name="connsiteX2" fmla="*/ 4596308 w 4880448"/>
                <a:gd name="connsiteY2" fmla="*/ 2437543 h 2475071"/>
                <a:gd name="connsiteX3" fmla="*/ 4405094 w 4880448"/>
                <a:gd name="connsiteY3" fmla="*/ 2437543 h 2475071"/>
                <a:gd name="connsiteX4" fmla="*/ 4405094 w 4880448"/>
                <a:gd name="connsiteY4" fmla="*/ 2407158 h 2475071"/>
                <a:gd name="connsiteX5" fmla="*/ 4035171 w 4880448"/>
                <a:gd name="connsiteY5" fmla="*/ 2407158 h 2475071"/>
                <a:gd name="connsiteX6" fmla="*/ 4035171 w 4880448"/>
                <a:gd name="connsiteY6" fmla="*/ 2387508 h 2475071"/>
                <a:gd name="connsiteX7" fmla="*/ 3876123 w 4880448"/>
                <a:gd name="connsiteY7" fmla="*/ 2387508 h 2475071"/>
                <a:gd name="connsiteX8" fmla="*/ 3876123 w 4880448"/>
                <a:gd name="connsiteY8" fmla="*/ 2374992 h 2475071"/>
                <a:gd name="connsiteX9" fmla="*/ 3793912 w 4880448"/>
                <a:gd name="connsiteY9" fmla="*/ 2374992 h 2475071"/>
                <a:gd name="connsiteX10" fmla="*/ 3793912 w 4880448"/>
                <a:gd name="connsiteY10" fmla="*/ 2353551 h 2475071"/>
                <a:gd name="connsiteX11" fmla="*/ 3658105 w 4880448"/>
                <a:gd name="connsiteY11" fmla="*/ 2353551 h 2475071"/>
                <a:gd name="connsiteX12" fmla="*/ 3658105 w 4880448"/>
                <a:gd name="connsiteY12" fmla="*/ 2339254 h 2475071"/>
                <a:gd name="connsiteX13" fmla="*/ 3620577 w 4880448"/>
                <a:gd name="connsiteY13" fmla="*/ 2339254 h 2475071"/>
                <a:gd name="connsiteX14" fmla="*/ 3620577 w 4880448"/>
                <a:gd name="connsiteY14" fmla="*/ 2316023 h 2475071"/>
                <a:gd name="connsiteX15" fmla="*/ 3468672 w 4880448"/>
                <a:gd name="connsiteY15" fmla="*/ 2316023 h 2475071"/>
                <a:gd name="connsiteX16" fmla="*/ 3468672 w 4880448"/>
                <a:gd name="connsiteY16" fmla="*/ 2307089 h 2475071"/>
                <a:gd name="connsiteX17" fmla="*/ 3300689 w 4880448"/>
                <a:gd name="connsiteY17" fmla="*/ 2307089 h 2475071"/>
                <a:gd name="connsiteX18" fmla="*/ 3300689 w 4880448"/>
                <a:gd name="connsiteY18" fmla="*/ 2298154 h 2475071"/>
                <a:gd name="connsiteX19" fmla="*/ 3254226 w 4880448"/>
                <a:gd name="connsiteY19" fmla="*/ 2298154 h 2475071"/>
                <a:gd name="connsiteX20" fmla="*/ 3254226 w 4880448"/>
                <a:gd name="connsiteY20" fmla="*/ 2285638 h 2475071"/>
                <a:gd name="connsiteX21" fmla="*/ 3227423 w 4880448"/>
                <a:gd name="connsiteY21" fmla="*/ 2285638 h 2475071"/>
                <a:gd name="connsiteX22" fmla="*/ 3227423 w 4880448"/>
                <a:gd name="connsiteY22" fmla="*/ 2276704 h 2475071"/>
                <a:gd name="connsiteX23" fmla="*/ 3154147 w 4880448"/>
                <a:gd name="connsiteY23" fmla="*/ 2276704 h 2475071"/>
                <a:gd name="connsiteX24" fmla="*/ 3154147 w 4880448"/>
                <a:gd name="connsiteY24" fmla="*/ 2260626 h 2475071"/>
                <a:gd name="connsiteX25" fmla="*/ 3075518 w 4880448"/>
                <a:gd name="connsiteY25" fmla="*/ 2260626 h 2475071"/>
                <a:gd name="connsiteX26" fmla="*/ 3075518 w 4880448"/>
                <a:gd name="connsiteY26" fmla="*/ 2226669 h 2475071"/>
                <a:gd name="connsiteX27" fmla="*/ 2873588 w 4880448"/>
                <a:gd name="connsiteY27" fmla="*/ 2226669 h 2475071"/>
                <a:gd name="connsiteX28" fmla="*/ 2873588 w 4880448"/>
                <a:gd name="connsiteY28" fmla="*/ 2210591 h 2475071"/>
                <a:gd name="connsiteX29" fmla="*/ 2800312 w 4880448"/>
                <a:gd name="connsiteY29" fmla="*/ 2210591 h 2475071"/>
                <a:gd name="connsiteX30" fmla="*/ 2800312 w 4880448"/>
                <a:gd name="connsiteY30" fmla="*/ 2176634 h 2475071"/>
                <a:gd name="connsiteX31" fmla="*/ 2728836 w 4880448"/>
                <a:gd name="connsiteY31" fmla="*/ 2176634 h 2475071"/>
                <a:gd name="connsiteX32" fmla="*/ 2728836 w 4880448"/>
                <a:gd name="connsiteY32" fmla="*/ 2158765 h 2475071"/>
                <a:gd name="connsiteX33" fmla="*/ 2659133 w 4880448"/>
                <a:gd name="connsiteY33" fmla="*/ 2158765 h 2475071"/>
                <a:gd name="connsiteX34" fmla="*/ 2659133 w 4880448"/>
                <a:gd name="connsiteY34" fmla="*/ 2124809 h 2475071"/>
                <a:gd name="connsiteX35" fmla="*/ 2646626 w 4880448"/>
                <a:gd name="connsiteY35" fmla="*/ 2124809 h 2475071"/>
                <a:gd name="connsiteX36" fmla="*/ 2646626 w 4880448"/>
                <a:gd name="connsiteY36" fmla="*/ 2115874 h 2475071"/>
                <a:gd name="connsiteX37" fmla="*/ 2600163 w 4880448"/>
                <a:gd name="connsiteY37" fmla="*/ 2115874 h 2475071"/>
                <a:gd name="connsiteX38" fmla="*/ 2600163 w 4880448"/>
                <a:gd name="connsiteY38" fmla="*/ 2094424 h 2475071"/>
                <a:gd name="connsiteX39" fmla="*/ 2509028 w 4880448"/>
                <a:gd name="connsiteY39" fmla="*/ 2094424 h 2475071"/>
                <a:gd name="connsiteX40" fmla="*/ 2509028 w 4880448"/>
                <a:gd name="connsiteY40" fmla="*/ 2064048 h 2475071"/>
                <a:gd name="connsiteX41" fmla="*/ 2480434 w 4880448"/>
                <a:gd name="connsiteY41" fmla="*/ 2064048 h 2475071"/>
                <a:gd name="connsiteX42" fmla="*/ 2480434 w 4880448"/>
                <a:gd name="connsiteY42" fmla="*/ 2039026 h 2475071"/>
                <a:gd name="connsiteX43" fmla="*/ 2442905 w 4880448"/>
                <a:gd name="connsiteY43" fmla="*/ 2039026 h 2475071"/>
                <a:gd name="connsiteX44" fmla="*/ 2442905 w 4880448"/>
                <a:gd name="connsiteY44" fmla="*/ 2014014 h 2475071"/>
                <a:gd name="connsiteX45" fmla="*/ 2407158 w 4880448"/>
                <a:gd name="connsiteY45" fmla="*/ 2014014 h 2475071"/>
                <a:gd name="connsiteX46" fmla="*/ 2407158 w 4880448"/>
                <a:gd name="connsiteY46" fmla="*/ 1999717 h 2475071"/>
                <a:gd name="connsiteX47" fmla="*/ 2387508 w 4880448"/>
                <a:gd name="connsiteY47" fmla="*/ 1999717 h 2475071"/>
                <a:gd name="connsiteX48" fmla="*/ 2387508 w 4880448"/>
                <a:gd name="connsiteY48" fmla="*/ 1983629 h 2475071"/>
                <a:gd name="connsiteX49" fmla="*/ 2310660 w 4880448"/>
                <a:gd name="connsiteY49" fmla="*/ 1983629 h 2475071"/>
                <a:gd name="connsiteX50" fmla="*/ 2310660 w 4880448"/>
                <a:gd name="connsiteY50" fmla="*/ 1965760 h 2475071"/>
                <a:gd name="connsiteX51" fmla="*/ 2214163 w 4880448"/>
                <a:gd name="connsiteY51" fmla="*/ 1965760 h 2475071"/>
                <a:gd name="connsiteX52" fmla="*/ 2214163 w 4880448"/>
                <a:gd name="connsiteY52" fmla="*/ 1915725 h 2475071"/>
                <a:gd name="connsiteX53" fmla="*/ 2192712 w 4880448"/>
                <a:gd name="connsiteY53" fmla="*/ 1915725 h 2475071"/>
                <a:gd name="connsiteX54" fmla="*/ 2192712 w 4880448"/>
                <a:gd name="connsiteY54" fmla="*/ 1883559 h 2475071"/>
                <a:gd name="connsiteX55" fmla="*/ 2137315 w 4880448"/>
                <a:gd name="connsiteY55" fmla="*/ 1883559 h 2475071"/>
                <a:gd name="connsiteX56" fmla="*/ 2137315 w 4880448"/>
                <a:gd name="connsiteY56" fmla="*/ 1860328 h 2475071"/>
                <a:gd name="connsiteX57" fmla="*/ 2055114 w 4880448"/>
                <a:gd name="connsiteY57" fmla="*/ 1860328 h 2475071"/>
                <a:gd name="connsiteX58" fmla="*/ 2055114 w 4880448"/>
                <a:gd name="connsiteY58" fmla="*/ 1846031 h 2475071"/>
                <a:gd name="connsiteX59" fmla="*/ 2024729 w 4880448"/>
                <a:gd name="connsiteY59" fmla="*/ 1846031 h 2475071"/>
                <a:gd name="connsiteX60" fmla="*/ 2024729 w 4880448"/>
                <a:gd name="connsiteY60" fmla="*/ 1821009 h 2475071"/>
                <a:gd name="connsiteX61" fmla="*/ 1996135 w 4880448"/>
                <a:gd name="connsiteY61" fmla="*/ 1821009 h 2475071"/>
                <a:gd name="connsiteX62" fmla="*/ 1996135 w 4880448"/>
                <a:gd name="connsiteY62" fmla="*/ 1808502 h 2475071"/>
                <a:gd name="connsiteX63" fmla="*/ 1949672 w 4880448"/>
                <a:gd name="connsiteY63" fmla="*/ 1808502 h 2475071"/>
                <a:gd name="connsiteX64" fmla="*/ 1949672 w 4880448"/>
                <a:gd name="connsiteY64" fmla="*/ 1772755 h 2475071"/>
                <a:gd name="connsiteX65" fmla="*/ 1876406 w 4880448"/>
                <a:gd name="connsiteY65" fmla="*/ 1772755 h 2475071"/>
                <a:gd name="connsiteX66" fmla="*/ 1876406 w 4880448"/>
                <a:gd name="connsiteY66" fmla="*/ 1760249 h 2475071"/>
                <a:gd name="connsiteX67" fmla="*/ 1846031 w 4880448"/>
                <a:gd name="connsiteY67" fmla="*/ 1760249 h 2475071"/>
                <a:gd name="connsiteX68" fmla="*/ 1846031 w 4880448"/>
                <a:gd name="connsiteY68" fmla="*/ 1740589 h 2475071"/>
                <a:gd name="connsiteX69" fmla="*/ 1795986 w 4880448"/>
                <a:gd name="connsiteY69" fmla="*/ 1740589 h 2475071"/>
                <a:gd name="connsiteX70" fmla="*/ 1795986 w 4880448"/>
                <a:gd name="connsiteY70" fmla="*/ 1697698 h 2475071"/>
                <a:gd name="connsiteX71" fmla="*/ 1781689 w 4880448"/>
                <a:gd name="connsiteY71" fmla="*/ 1697698 h 2475071"/>
                <a:gd name="connsiteX72" fmla="*/ 1781689 w 4880448"/>
                <a:gd name="connsiteY72" fmla="*/ 1674466 h 2475071"/>
                <a:gd name="connsiteX73" fmla="*/ 1688764 w 4880448"/>
                <a:gd name="connsiteY73" fmla="*/ 1674466 h 2475071"/>
                <a:gd name="connsiteX74" fmla="*/ 1688764 w 4880448"/>
                <a:gd name="connsiteY74" fmla="*/ 1636938 h 2475071"/>
                <a:gd name="connsiteX75" fmla="*/ 1631585 w 4880448"/>
                <a:gd name="connsiteY75" fmla="*/ 1636938 h 2475071"/>
                <a:gd name="connsiteX76" fmla="*/ 1631585 w 4880448"/>
                <a:gd name="connsiteY76" fmla="*/ 1610135 h 2475071"/>
                <a:gd name="connsiteX77" fmla="*/ 1583331 w 4880448"/>
                <a:gd name="connsiteY77" fmla="*/ 1610135 h 2475071"/>
                <a:gd name="connsiteX78" fmla="*/ 1583331 w 4880448"/>
                <a:gd name="connsiteY78" fmla="*/ 1599410 h 2475071"/>
                <a:gd name="connsiteX79" fmla="*/ 1551165 w 4880448"/>
                <a:gd name="connsiteY79" fmla="*/ 1599410 h 2475071"/>
                <a:gd name="connsiteX80" fmla="*/ 1551165 w 4880448"/>
                <a:gd name="connsiteY80" fmla="*/ 1565462 h 2475071"/>
                <a:gd name="connsiteX81" fmla="*/ 1520781 w 4880448"/>
                <a:gd name="connsiteY81" fmla="*/ 1565462 h 2475071"/>
                <a:gd name="connsiteX82" fmla="*/ 1520781 w 4880448"/>
                <a:gd name="connsiteY82" fmla="*/ 1549375 h 2475071"/>
                <a:gd name="connsiteX83" fmla="*/ 1488615 w 4880448"/>
                <a:gd name="connsiteY83" fmla="*/ 1549375 h 2475071"/>
                <a:gd name="connsiteX84" fmla="*/ 1488615 w 4880448"/>
                <a:gd name="connsiteY84" fmla="*/ 1527934 h 2475071"/>
                <a:gd name="connsiteX85" fmla="*/ 1470746 w 4880448"/>
                <a:gd name="connsiteY85" fmla="*/ 1527934 h 2475071"/>
                <a:gd name="connsiteX86" fmla="*/ 1470746 w 4880448"/>
                <a:gd name="connsiteY86" fmla="*/ 1506484 h 2475071"/>
                <a:gd name="connsiteX87" fmla="*/ 1445724 w 4880448"/>
                <a:gd name="connsiteY87" fmla="*/ 1506484 h 2475071"/>
                <a:gd name="connsiteX88" fmla="*/ 1445724 w 4880448"/>
                <a:gd name="connsiteY88" fmla="*/ 1488615 h 2475071"/>
                <a:gd name="connsiteX89" fmla="*/ 1411777 w 4880448"/>
                <a:gd name="connsiteY89" fmla="*/ 1488615 h 2475071"/>
                <a:gd name="connsiteX90" fmla="*/ 1411777 w 4880448"/>
                <a:gd name="connsiteY90" fmla="*/ 1433217 h 2475071"/>
                <a:gd name="connsiteX91" fmla="*/ 1345654 w 4880448"/>
                <a:gd name="connsiteY91" fmla="*/ 1433217 h 2475071"/>
                <a:gd name="connsiteX92" fmla="*/ 1345654 w 4880448"/>
                <a:gd name="connsiteY92" fmla="*/ 1397479 h 2475071"/>
                <a:gd name="connsiteX93" fmla="*/ 1302763 w 4880448"/>
                <a:gd name="connsiteY93" fmla="*/ 1397479 h 2475071"/>
                <a:gd name="connsiteX94" fmla="*/ 1302763 w 4880448"/>
                <a:gd name="connsiteY94" fmla="*/ 1365314 h 2475071"/>
                <a:gd name="connsiteX95" fmla="*/ 1274169 w 4880448"/>
                <a:gd name="connsiteY95" fmla="*/ 1365314 h 2475071"/>
                <a:gd name="connsiteX96" fmla="*/ 1274169 w 4880448"/>
                <a:gd name="connsiteY96" fmla="*/ 1333138 h 2475071"/>
                <a:gd name="connsiteX97" fmla="*/ 1225915 w 4880448"/>
                <a:gd name="connsiteY97" fmla="*/ 1333138 h 2475071"/>
                <a:gd name="connsiteX98" fmla="*/ 1225915 w 4880448"/>
                <a:gd name="connsiteY98" fmla="*/ 1290257 h 2475071"/>
                <a:gd name="connsiteX99" fmla="*/ 1202684 w 4880448"/>
                <a:gd name="connsiteY99" fmla="*/ 1290257 h 2475071"/>
                <a:gd name="connsiteX100" fmla="*/ 1202684 w 4880448"/>
                <a:gd name="connsiteY100" fmla="*/ 1275960 h 2475071"/>
                <a:gd name="connsiteX101" fmla="*/ 1181243 w 4880448"/>
                <a:gd name="connsiteY101" fmla="*/ 1275960 h 2475071"/>
                <a:gd name="connsiteX102" fmla="*/ 1181243 w 4880448"/>
                <a:gd name="connsiteY102" fmla="*/ 1216981 h 2475071"/>
                <a:gd name="connsiteX103" fmla="*/ 1161583 w 4880448"/>
                <a:gd name="connsiteY103" fmla="*/ 1216981 h 2475071"/>
                <a:gd name="connsiteX104" fmla="*/ 1161583 w 4880448"/>
                <a:gd name="connsiteY104" fmla="*/ 1166946 h 2475071"/>
                <a:gd name="connsiteX105" fmla="*/ 1097251 w 4880448"/>
                <a:gd name="connsiteY105" fmla="*/ 1166946 h 2475071"/>
                <a:gd name="connsiteX106" fmla="*/ 1097251 w 4880448"/>
                <a:gd name="connsiteY106" fmla="*/ 1134780 h 2475071"/>
                <a:gd name="connsiteX107" fmla="*/ 1075811 w 4880448"/>
                <a:gd name="connsiteY107" fmla="*/ 1134780 h 2475071"/>
                <a:gd name="connsiteX108" fmla="*/ 1075811 w 4880448"/>
                <a:gd name="connsiteY108" fmla="*/ 1100823 h 2475071"/>
                <a:gd name="connsiteX109" fmla="*/ 1057932 w 4880448"/>
                <a:gd name="connsiteY109" fmla="*/ 1100823 h 2475071"/>
                <a:gd name="connsiteX110" fmla="*/ 1057932 w 4880448"/>
                <a:gd name="connsiteY110" fmla="*/ 1077592 h 2475071"/>
                <a:gd name="connsiteX111" fmla="*/ 1020404 w 4880448"/>
                <a:gd name="connsiteY111" fmla="*/ 1077592 h 2475071"/>
                <a:gd name="connsiteX112" fmla="*/ 1020404 w 4880448"/>
                <a:gd name="connsiteY112" fmla="*/ 1034701 h 2475071"/>
                <a:gd name="connsiteX113" fmla="*/ 995391 w 4880448"/>
                <a:gd name="connsiteY113" fmla="*/ 1034701 h 2475071"/>
                <a:gd name="connsiteX114" fmla="*/ 995391 w 4880448"/>
                <a:gd name="connsiteY114" fmla="*/ 984666 h 2475071"/>
                <a:gd name="connsiteX115" fmla="*/ 972160 w 4880448"/>
                <a:gd name="connsiteY115" fmla="*/ 984666 h 2475071"/>
                <a:gd name="connsiteX116" fmla="*/ 972160 w 4880448"/>
                <a:gd name="connsiteY116" fmla="*/ 950709 h 2475071"/>
                <a:gd name="connsiteX117" fmla="*/ 918546 w 4880448"/>
                <a:gd name="connsiteY117" fmla="*/ 950709 h 2475071"/>
                <a:gd name="connsiteX118" fmla="*/ 918546 w 4880448"/>
                <a:gd name="connsiteY118" fmla="*/ 931055 h 2475071"/>
                <a:gd name="connsiteX119" fmla="*/ 832767 w 4880448"/>
                <a:gd name="connsiteY119" fmla="*/ 931055 h 2475071"/>
                <a:gd name="connsiteX120" fmla="*/ 832767 w 4880448"/>
                <a:gd name="connsiteY120" fmla="*/ 907824 h 2475071"/>
                <a:gd name="connsiteX121" fmla="*/ 809536 w 4880448"/>
                <a:gd name="connsiteY121" fmla="*/ 907824 h 2475071"/>
                <a:gd name="connsiteX122" fmla="*/ 809536 w 4880448"/>
                <a:gd name="connsiteY122" fmla="*/ 868509 h 2475071"/>
                <a:gd name="connsiteX123" fmla="*/ 755924 w 4880448"/>
                <a:gd name="connsiteY123" fmla="*/ 868509 h 2475071"/>
                <a:gd name="connsiteX124" fmla="*/ 755924 w 4880448"/>
                <a:gd name="connsiteY124" fmla="*/ 811322 h 2475071"/>
                <a:gd name="connsiteX125" fmla="*/ 732693 w 4880448"/>
                <a:gd name="connsiteY125" fmla="*/ 811322 h 2475071"/>
                <a:gd name="connsiteX126" fmla="*/ 732693 w 4880448"/>
                <a:gd name="connsiteY126" fmla="*/ 788091 h 2475071"/>
                <a:gd name="connsiteX127" fmla="*/ 670146 w 4880448"/>
                <a:gd name="connsiteY127" fmla="*/ 788091 h 2475071"/>
                <a:gd name="connsiteX128" fmla="*/ 670146 w 4880448"/>
                <a:gd name="connsiteY128" fmla="*/ 746989 h 2475071"/>
                <a:gd name="connsiteX129" fmla="*/ 654062 w 4880448"/>
                <a:gd name="connsiteY129" fmla="*/ 746989 h 2475071"/>
                <a:gd name="connsiteX130" fmla="*/ 654062 w 4880448"/>
                <a:gd name="connsiteY130" fmla="*/ 689803 h 2475071"/>
                <a:gd name="connsiteX131" fmla="*/ 620108 w 4880448"/>
                <a:gd name="connsiteY131" fmla="*/ 689803 h 2475071"/>
                <a:gd name="connsiteX132" fmla="*/ 620108 w 4880448"/>
                <a:gd name="connsiteY132" fmla="*/ 657636 h 2475071"/>
                <a:gd name="connsiteX133" fmla="*/ 584366 w 4880448"/>
                <a:gd name="connsiteY133" fmla="*/ 657636 h 2475071"/>
                <a:gd name="connsiteX134" fmla="*/ 584366 w 4880448"/>
                <a:gd name="connsiteY134" fmla="*/ 614746 h 2475071"/>
                <a:gd name="connsiteX135" fmla="*/ 561135 w 4880448"/>
                <a:gd name="connsiteY135" fmla="*/ 614746 h 2475071"/>
                <a:gd name="connsiteX136" fmla="*/ 561135 w 4880448"/>
                <a:gd name="connsiteY136" fmla="*/ 600450 h 2475071"/>
                <a:gd name="connsiteX137" fmla="*/ 525394 w 4880448"/>
                <a:gd name="connsiteY137" fmla="*/ 600450 h 2475071"/>
                <a:gd name="connsiteX138" fmla="*/ 525394 w 4880448"/>
                <a:gd name="connsiteY138" fmla="*/ 537903 h 2475071"/>
                <a:gd name="connsiteX139" fmla="*/ 453912 w 4880448"/>
                <a:gd name="connsiteY139" fmla="*/ 537903 h 2475071"/>
                <a:gd name="connsiteX140" fmla="*/ 453912 w 4880448"/>
                <a:gd name="connsiteY140" fmla="*/ 482505 h 2475071"/>
                <a:gd name="connsiteX141" fmla="*/ 418170 w 4880448"/>
                <a:gd name="connsiteY141" fmla="*/ 482505 h 2475071"/>
                <a:gd name="connsiteX142" fmla="*/ 418170 w 4880448"/>
                <a:gd name="connsiteY142" fmla="*/ 450338 h 2475071"/>
                <a:gd name="connsiteX143" fmla="*/ 386003 w 4880448"/>
                <a:gd name="connsiteY143" fmla="*/ 450338 h 2475071"/>
                <a:gd name="connsiteX144" fmla="*/ 386003 w 4880448"/>
                <a:gd name="connsiteY144" fmla="*/ 423532 h 2475071"/>
                <a:gd name="connsiteX145" fmla="*/ 359198 w 4880448"/>
                <a:gd name="connsiteY145" fmla="*/ 423532 h 2475071"/>
                <a:gd name="connsiteX146" fmla="*/ 359198 w 4880448"/>
                <a:gd name="connsiteY146" fmla="*/ 394939 h 2475071"/>
                <a:gd name="connsiteX147" fmla="*/ 330605 w 4880448"/>
                <a:gd name="connsiteY147" fmla="*/ 394939 h 2475071"/>
                <a:gd name="connsiteX148" fmla="*/ 330605 w 4880448"/>
                <a:gd name="connsiteY148" fmla="*/ 339541 h 2475071"/>
                <a:gd name="connsiteX149" fmla="*/ 294864 w 4880448"/>
                <a:gd name="connsiteY149" fmla="*/ 339541 h 2475071"/>
                <a:gd name="connsiteX150" fmla="*/ 294864 w 4880448"/>
                <a:gd name="connsiteY150" fmla="*/ 321670 h 2475071"/>
                <a:gd name="connsiteX151" fmla="*/ 248401 w 4880448"/>
                <a:gd name="connsiteY151" fmla="*/ 321670 h 2475071"/>
                <a:gd name="connsiteX152" fmla="*/ 248401 w 4880448"/>
                <a:gd name="connsiteY152" fmla="*/ 266271 h 2475071"/>
                <a:gd name="connsiteX153" fmla="*/ 223382 w 4880448"/>
                <a:gd name="connsiteY153" fmla="*/ 266271 h 2475071"/>
                <a:gd name="connsiteX154" fmla="*/ 223382 w 4880448"/>
                <a:gd name="connsiteY154" fmla="*/ 194789 h 2475071"/>
                <a:gd name="connsiteX155" fmla="*/ 184067 w 4880448"/>
                <a:gd name="connsiteY155" fmla="*/ 194789 h 2475071"/>
                <a:gd name="connsiteX156" fmla="*/ 184067 w 4880448"/>
                <a:gd name="connsiteY156" fmla="*/ 173345 h 2475071"/>
                <a:gd name="connsiteX157" fmla="*/ 157261 w 4880448"/>
                <a:gd name="connsiteY157" fmla="*/ 173345 h 2475071"/>
                <a:gd name="connsiteX158" fmla="*/ 157261 w 4880448"/>
                <a:gd name="connsiteY158" fmla="*/ 89353 h 2475071"/>
                <a:gd name="connsiteX159" fmla="*/ 117945 w 4880448"/>
                <a:gd name="connsiteY159" fmla="*/ 89353 h 2475071"/>
                <a:gd name="connsiteX160" fmla="*/ 117945 w 4880448"/>
                <a:gd name="connsiteY160" fmla="*/ 51825 h 2475071"/>
                <a:gd name="connsiteX161" fmla="*/ 75056 w 4880448"/>
                <a:gd name="connsiteY161" fmla="*/ 51825 h 2475071"/>
                <a:gd name="connsiteX162" fmla="*/ 75056 w 4880448"/>
                <a:gd name="connsiteY162" fmla="*/ 0 h 2475071"/>
                <a:gd name="connsiteX163" fmla="*/ 0 w 4880448"/>
                <a:gd name="connsiteY163" fmla="*/ 0 h 247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4880448" h="2475071">
                  <a:moveTo>
                    <a:pt x="4880448" y="2475071"/>
                  </a:moveTo>
                  <a:lnTo>
                    <a:pt x="4596308" y="2475071"/>
                  </a:lnTo>
                  <a:lnTo>
                    <a:pt x="4596308" y="2437543"/>
                  </a:lnTo>
                  <a:lnTo>
                    <a:pt x="4405094" y="2437543"/>
                  </a:lnTo>
                  <a:lnTo>
                    <a:pt x="4405094" y="2407158"/>
                  </a:lnTo>
                  <a:lnTo>
                    <a:pt x="4035171" y="2407158"/>
                  </a:lnTo>
                  <a:lnTo>
                    <a:pt x="4035171" y="2387508"/>
                  </a:lnTo>
                  <a:lnTo>
                    <a:pt x="3876123" y="2387508"/>
                  </a:lnTo>
                  <a:lnTo>
                    <a:pt x="3876123" y="2374992"/>
                  </a:lnTo>
                  <a:lnTo>
                    <a:pt x="3793912" y="2374992"/>
                  </a:lnTo>
                  <a:lnTo>
                    <a:pt x="3793912" y="2353551"/>
                  </a:lnTo>
                  <a:lnTo>
                    <a:pt x="3658105" y="2353551"/>
                  </a:lnTo>
                  <a:lnTo>
                    <a:pt x="3658105" y="2339254"/>
                  </a:lnTo>
                  <a:lnTo>
                    <a:pt x="3620577" y="2339254"/>
                  </a:lnTo>
                  <a:lnTo>
                    <a:pt x="3620577" y="2316023"/>
                  </a:lnTo>
                  <a:lnTo>
                    <a:pt x="3468672" y="2316023"/>
                  </a:lnTo>
                  <a:lnTo>
                    <a:pt x="3468672" y="2307089"/>
                  </a:lnTo>
                  <a:lnTo>
                    <a:pt x="3300689" y="2307089"/>
                  </a:lnTo>
                  <a:lnTo>
                    <a:pt x="3300689" y="2298154"/>
                  </a:lnTo>
                  <a:lnTo>
                    <a:pt x="3254226" y="2298154"/>
                  </a:lnTo>
                  <a:lnTo>
                    <a:pt x="3254226" y="2285638"/>
                  </a:lnTo>
                  <a:lnTo>
                    <a:pt x="3227423" y="2285638"/>
                  </a:lnTo>
                  <a:lnTo>
                    <a:pt x="3227423" y="2276704"/>
                  </a:lnTo>
                  <a:lnTo>
                    <a:pt x="3154147" y="2276704"/>
                  </a:lnTo>
                  <a:lnTo>
                    <a:pt x="3154147" y="2260626"/>
                  </a:lnTo>
                  <a:lnTo>
                    <a:pt x="3075518" y="2260626"/>
                  </a:lnTo>
                  <a:lnTo>
                    <a:pt x="3075518" y="2226669"/>
                  </a:lnTo>
                  <a:lnTo>
                    <a:pt x="2873588" y="2226669"/>
                  </a:lnTo>
                  <a:lnTo>
                    <a:pt x="2873588" y="2210591"/>
                  </a:lnTo>
                  <a:lnTo>
                    <a:pt x="2800312" y="2210591"/>
                  </a:lnTo>
                  <a:lnTo>
                    <a:pt x="2800312" y="2176634"/>
                  </a:lnTo>
                  <a:lnTo>
                    <a:pt x="2728836" y="2176634"/>
                  </a:lnTo>
                  <a:lnTo>
                    <a:pt x="2728836" y="2158765"/>
                  </a:lnTo>
                  <a:lnTo>
                    <a:pt x="2659133" y="2158765"/>
                  </a:lnTo>
                  <a:lnTo>
                    <a:pt x="2659133" y="2124809"/>
                  </a:lnTo>
                  <a:lnTo>
                    <a:pt x="2646626" y="2124809"/>
                  </a:lnTo>
                  <a:lnTo>
                    <a:pt x="2646626" y="2115874"/>
                  </a:lnTo>
                  <a:lnTo>
                    <a:pt x="2600163" y="2115874"/>
                  </a:lnTo>
                  <a:lnTo>
                    <a:pt x="2600163" y="2094424"/>
                  </a:lnTo>
                  <a:lnTo>
                    <a:pt x="2509028" y="2094424"/>
                  </a:lnTo>
                  <a:lnTo>
                    <a:pt x="2509028" y="2064048"/>
                  </a:lnTo>
                  <a:lnTo>
                    <a:pt x="2480434" y="2064048"/>
                  </a:lnTo>
                  <a:lnTo>
                    <a:pt x="2480434" y="2039026"/>
                  </a:lnTo>
                  <a:lnTo>
                    <a:pt x="2442905" y="2039026"/>
                  </a:lnTo>
                  <a:lnTo>
                    <a:pt x="2442905" y="2014014"/>
                  </a:lnTo>
                  <a:lnTo>
                    <a:pt x="2407158" y="2014014"/>
                  </a:lnTo>
                  <a:lnTo>
                    <a:pt x="2407158" y="1999717"/>
                  </a:lnTo>
                  <a:lnTo>
                    <a:pt x="2387508" y="1999717"/>
                  </a:lnTo>
                  <a:lnTo>
                    <a:pt x="2387508" y="1983629"/>
                  </a:lnTo>
                  <a:lnTo>
                    <a:pt x="2310660" y="1983629"/>
                  </a:lnTo>
                  <a:lnTo>
                    <a:pt x="2310660" y="1965760"/>
                  </a:lnTo>
                  <a:lnTo>
                    <a:pt x="2214163" y="1965760"/>
                  </a:lnTo>
                  <a:lnTo>
                    <a:pt x="2214163" y="1915725"/>
                  </a:lnTo>
                  <a:lnTo>
                    <a:pt x="2192712" y="1915725"/>
                  </a:lnTo>
                  <a:lnTo>
                    <a:pt x="2192712" y="1883559"/>
                  </a:lnTo>
                  <a:lnTo>
                    <a:pt x="2137315" y="1883559"/>
                  </a:lnTo>
                  <a:lnTo>
                    <a:pt x="2137315" y="1860328"/>
                  </a:lnTo>
                  <a:lnTo>
                    <a:pt x="2055114" y="1860328"/>
                  </a:lnTo>
                  <a:lnTo>
                    <a:pt x="2055114" y="1846031"/>
                  </a:lnTo>
                  <a:lnTo>
                    <a:pt x="2024729" y="1846031"/>
                  </a:lnTo>
                  <a:lnTo>
                    <a:pt x="2024729" y="1821009"/>
                  </a:lnTo>
                  <a:lnTo>
                    <a:pt x="1996135" y="1821009"/>
                  </a:lnTo>
                  <a:lnTo>
                    <a:pt x="1996135" y="1808502"/>
                  </a:lnTo>
                  <a:lnTo>
                    <a:pt x="1949672" y="1808502"/>
                  </a:lnTo>
                  <a:lnTo>
                    <a:pt x="1949672" y="1772755"/>
                  </a:lnTo>
                  <a:lnTo>
                    <a:pt x="1876406" y="1772755"/>
                  </a:lnTo>
                  <a:lnTo>
                    <a:pt x="1876406" y="1760249"/>
                  </a:lnTo>
                  <a:lnTo>
                    <a:pt x="1846031" y="1760249"/>
                  </a:lnTo>
                  <a:lnTo>
                    <a:pt x="1846031" y="1740589"/>
                  </a:lnTo>
                  <a:lnTo>
                    <a:pt x="1795986" y="1740589"/>
                  </a:lnTo>
                  <a:lnTo>
                    <a:pt x="1795986" y="1697698"/>
                  </a:lnTo>
                  <a:lnTo>
                    <a:pt x="1781689" y="1697698"/>
                  </a:lnTo>
                  <a:lnTo>
                    <a:pt x="1781689" y="1674466"/>
                  </a:lnTo>
                  <a:lnTo>
                    <a:pt x="1688764" y="1674466"/>
                  </a:lnTo>
                  <a:lnTo>
                    <a:pt x="1688764" y="1636938"/>
                  </a:lnTo>
                  <a:lnTo>
                    <a:pt x="1631585" y="1636938"/>
                  </a:lnTo>
                  <a:lnTo>
                    <a:pt x="1631585" y="1610135"/>
                  </a:lnTo>
                  <a:lnTo>
                    <a:pt x="1583331" y="1610135"/>
                  </a:lnTo>
                  <a:lnTo>
                    <a:pt x="1583331" y="1599410"/>
                  </a:lnTo>
                  <a:lnTo>
                    <a:pt x="1551165" y="1599410"/>
                  </a:lnTo>
                  <a:lnTo>
                    <a:pt x="1551165" y="1565462"/>
                  </a:lnTo>
                  <a:lnTo>
                    <a:pt x="1520781" y="1565462"/>
                  </a:lnTo>
                  <a:lnTo>
                    <a:pt x="1520781" y="1549375"/>
                  </a:lnTo>
                  <a:lnTo>
                    <a:pt x="1488615" y="1549375"/>
                  </a:lnTo>
                  <a:lnTo>
                    <a:pt x="1488615" y="1527934"/>
                  </a:lnTo>
                  <a:lnTo>
                    <a:pt x="1470746" y="1527934"/>
                  </a:lnTo>
                  <a:lnTo>
                    <a:pt x="1470746" y="1506484"/>
                  </a:lnTo>
                  <a:lnTo>
                    <a:pt x="1445724" y="1506484"/>
                  </a:lnTo>
                  <a:lnTo>
                    <a:pt x="1445724" y="1488615"/>
                  </a:lnTo>
                  <a:lnTo>
                    <a:pt x="1411777" y="1488615"/>
                  </a:lnTo>
                  <a:lnTo>
                    <a:pt x="1411777" y="1433217"/>
                  </a:lnTo>
                  <a:lnTo>
                    <a:pt x="1345654" y="1433217"/>
                  </a:lnTo>
                  <a:lnTo>
                    <a:pt x="1345654" y="1397479"/>
                  </a:lnTo>
                  <a:lnTo>
                    <a:pt x="1302763" y="1397479"/>
                  </a:lnTo>
                  <a:lnTo>
                    <a:pt x="1302763" y="1365314"/>
                  </a:lnTo>
                  <a:lnTo>
                    <a:pt x="1274169" y="1365314"/>
                  </a:lnTo>
                  <a:lnTo>
                    <a:pt x="1274169" y="1333138"/>
                  </a:lnTo>
                  <a:lnTo>
                    <a:pt x="1225915" y="1333138"/>
                  </a:lnTo>
                  <a:lnTo>
                    <a:pt x="1225915" y="1290257"/>
                  </a:lnTo>
                  <a:lnTo>
                    <a:pt x="1202684" y="1290257"/>
                  </a:lnTo>
                  <a:lnTo>
                    <a:pt x="1202684" y="1275960"/>
                  </a:lnTo>
                  <a:lnTo>
                    <a:pt x="1181243" y="1275960"/>
                  </a:lnTo>
                  <a:lnTo>
                    <a:pt x="1181243" y="1216981"/>
                  </a:lnTo>
                  <a:lnTo>
                    <a:pt x="1161583" y="1216981"/>
                  </a:lnTo>
                  <a:lnTo>
                    <a:pt x="1161583" y="1166946"/>
                  </a:lnTo>
                  <a:lnTo>
                    <a:pt x="1097251" y="1166946"/>
                  </a:lnTo>
                  <a:lnTo>
                    <a:pt x="1097251" y="1134780"/>
                  </a:lnTo>
                  <a:lnTo>
                    <a:pt x="1075811" y="1134780"/>
                  </a:lnTo>
                  <a:lnTo>
                    <a:pt x="1075811" y="1100823"/>
                  </a:lnTo>
                  <a:lnTo>
                    <a:pt x="1057932" y="1100823"/>
                  </a:lnTo>
                  <a:lnTo>
                    <a:pt x="1057932" y="1077592"/>
                  </a:lnTo>
                  <a:lnTo>
                    <a:pt x="1020404" y="1077592"/>
                  </a:lnTo>
                  <a:lnTo>
                    <a:pt x="1020404" y="1034701"/>
                  </a:lnTo>
                  <a:lnTo>
                    <a:pt x="995391" y="1034701"/>
                  </a:lnTo>
                  <a:lnTo>
                    <a:pt x="995391" y="984666"/>
                  </a:lnTo>
                  <a:lnTo>
                    <a:pt x="972160" y="984666"/>
                  </a:lnTo>
                  <a:lnTo>
                    <a:pt x="972160" y="950709"/>
                  </a:lnTo>
                  <a:lnTo>
                    <a:pt x="918546" y="950709"/>
                  </a:lnTo>
                  <a:lnTo>
                    <a:pt x="918546" y="931055"/>
                  </a:lnTo>
                  <a:lnTo>
                    <a:pt x="832767" y="931055"/>
                  </a:lnTo>
                  <a:lnTo>
                    <a:pt x="832767" y="907824"/>
                  </a:lnTo>
                  <a:lnTo>
                    <a:pt x="809536" y="907824"/>
                  </a:lnTo>
                  <a:lnTo>
                    <a:pt x="809536" y="868509"/>
                  </a:lnTo>
                  <a:lnTo>
                    <a:pt x="755924" y="868509"/>
                  </a:lnTo>
                  <a:lnTo>
                    <a:pt x="755924" y="811322"/>
                  </a:lnTo>
                  <a:lnTo>
                    <a:pt x="732693" y="811322"/>
                  </a:lnTo>
                  <a:lnTo>
                    <a:pt x="732693" y="788091"/>
                  </a:lnTo>
                  <a:lnTo>
                    <a:pt x="670146" y="788091"/>
                  </a:lnTo>
                  <a:lnTo>
                    <a:pt x="670146" y="746989"/>
                  </a:lnTo>
                  <a:lnTo>
                    <a:pt x="654062" y="746989"/>
                  </a:lnTo>
                  <a:lnTo>
                    <a:pt x="654062" y="689803"/>
                  </a:lnTo>
                  <a:lnTo>
                    <a:pt x="620108" y="689803"/>
                  </a:lnTo>
                  <a:lnTo>
                    <a:pt x="620108" y="657636"/>
                  </a:lnTo>
                  <a:lnTo>
                    <a:pt x="584366" y="657636"/>
                  </a:lnTo>
                  <a:lnTo>
                    <a:pt x="584366" y="614746"/>
                  </a:lnTo>
                  <a:lnTo>
                    <a:pt x="561135" y="614746"/>
                  </a:lnTo>
                  <a:lnTo>
                    <a:pt x="561135" y="600450"/>
                  </a:lnTo>
                  <a:lnTo>
                    <a:pt x="525394" y="600450"/>
                  </a:lnTo>
                  <a:lnTo>
                    <a:pt x="525394" y="537903"/>
                  </a:lnTo>
                  <a:lnTo>
                    <a:pt x="453912" y="537903"/>
                  </a:lnTo>
                  <a:lnTo>
                    <a:pt x="453912" y="482505"/>
                  </a:lnTo>
                  <a:lnTo>
                    <a:pt x="418170" y="482505"/>
                  </a:lnTo>
                  <a:lnTo>
                    <a:pt x="418170" y="450338"/>
                  </a:lnTo>
                  <a:lnTo>
                    <a:pt x="386003" y="450338"/>
                  </a:lnTo>
                  <a:lnTo>
                    <a:pt x="386003" y="423532"/>
                  </a:lnTo>
                  <a:lnTo>
                    <a:pt x="359198" y="423532"/>
                  </a:lnTo>
                  <a:lnTo>
                    <a:pt x="359198" y="394939"/>
                  </a:lnTo>
                  <a:lnTo>
                    <a:pt x="330605" y="394939"/>
                  </a:lnTo>
                  <a:lnTo>
                    <a:pt x="330605" y="339541"/>
                  </a:lnTo>
                  <a:lnTo>
                    <a:pt x="294864" y="339541"/>
                  </a:lnTo>
                  <a:lnTo>
                    <a:pt x="294864" y="321670"/>
                  </a:lnTo>
                  <a:lnTo>
                    <a:pt x="248401" y="321670"/>
                  </a:lnTo>
                  <a:lnTo>
                    <a:pt x="248401" y="266271"/>
                  </a:lnTo>
                  <a:lnTo>
                    <a:pt x="223382" y="266271"/>
                  </a:lnTo>
                  <a:lnTo>
                    <a:pt x="223382" y="194789"/>
                  </a:lnTo>
                  <a:lnTo>
                    <a:pt x="184067" y="194789"/>
                  </a:lnTo>
                  <a:lnTo>
                    <a:pt x="184067" y="173345"/>
                  </a:lnTo>
                  <a:lnTo>
                    <a:pt x="157261" y="173345"/>
                  </a:lnTo>
                  <a:lnTo>
                    <a:pt x="157261" y="89353"/>
                  </a:lnTo>
                  <a:lnTo>
                    <a:pt x="117945" y="89353"/>
                  </a:lnTo>
                  <a:lnTo>
                    <a:pt x="117945" y="51825"/>
                  </a:lnTo>
                  <a:lnTo>
                    <a:pt x="75056" y="51825"/>
                  </a:lnTo>
                  <a:lnTo>
                    <a:pt x="75056" y="0"/>
                  </a:lnTo>
                  <a:lnTo>
                    <a:pt x="0" y="0"/>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Freeform: Shape 536">
              <a:extLst>
                <a:ext uri="{FF2B5EF4-FFF2-40B4-BE49-F238E27FC236}">
                  <a16:creationId xmlns:a16="http://schemas.microsoft.com/office/drawing/2014/main" id="{F750D5FF-4EEA-4FD1-B73E-8F69BA26F223}"/>
                </a:ext>
              </a:extLst>
            </p:cNvPr>
            <p:cNvSpPr/>
            <p:nvPr/>
          </p:nvSpPr>
          <p:spPr>
            <a:xfrm>
              <a:off x="4781083" y="330345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Freeform: Shape 537">
              <a:extLst>
                <a:ext uri="{FF2B5EF4-FFF2-40B4-BE49-F238E27FC236}">
                  <a16:creationId xmlns:a16="http://schemas.microsoft.com/office/drawing/2014/main" id="{2FAC8859-4B4E-493F-A633-E8A5A689D61B}"/>
                </a:ext>
              </a:extLst>
            </p:cNvPr>
            <p:cNvSpPr/>
            <p:nvPr/>
          </p:nvSpPr>
          <p:spPr>
            <a:xfrm>
              <a:off x="6705133" y="43512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Freeform: Shape 538">
              <a:extLst>
                <a:ext uri="{FF2B5EF4-FFF2-40B4-BE49-F238E27FC236}">
                  <a16:creationId xmlns:a16="http://schemas.microsoft.com/office/drawing/2014/main" id="{B7D2077B-041B-43F0-9F80-94D3C8FF770C}"/>
                </a:ext>
              </a:extLst>
            </p:cNvPr>
            <p:cNvSpPr/>
            <p:nvPr/>
          </p:nvSpPr>
          <p:spPr>
            <a:xfrm>
              <a:off x="7067083"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539">
              <a:extLst>
                <a:ext uri="{FF2B5EF4-FFF2-40B4-BE49-F238E27FC236}">
                  <a16:creationId xmlns:a16="http://schemas.microsoft.com/office/drawing/2014/main" id="{19785EC7-80E6-498C-B4BB-0C3855DC494E}"/>
                </a:ext>
              </a:extLst>
            </p:cNvPr>
            <p:cNvSpPr/>
            <p:nvPr/>
          </p:nvSpPr>
          <p:spPr>
            <a:xfrm>
              <a:off x="7105192"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Freeform: Shape 540">
              <a:extLst>
                <a:ext uri="{FF2B5EF4-FFF2-40B4-BE49-F238E27FC236}">
                  <a16:creationId xmlns:a16="http://schemas.microsoft.com/office/drawing/2014/main" id="{5C3F14FB-C636-43D3-B029-53C25A983376}"/>
                </a:ext>
              </a:extLst>
            </p:cNvPr>
            <p:cNvSpPr/>
            <p:nvPr/>
          </p:nvSpPr>
          <p:spPr>
            <a:xfrm>
              <a:off x="7124242"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541">
              <a:extLst>
                <a:ext uri="{FF2B5EF4-FFF2-40B4-BE49-F238E27FC236}">
                  <a16:creationId xmlns:a16="http://schemas.microsoft.com/office/drawing/2014/main" id="{721AFF45-8E8C-408D-86A9-CCD13E08A451}"/>
                </a:ext>
              </a:extLst>
            </p:cNvPr>
            <p:cNvSpPr/>
            <p:nvPr/>
          </p:nvSpPr>
          <p:spPr>
            <a:xfrm>
              <a:off x="7143292"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542">
              <a:extLst>
                <a:ext uri="{FF2B5EF4-FFF2-40B4-BE49-F238E27FC236}">
                  <a16:creationId xmlns:a16="http://schemas.microsoft.com/office/drawing/2014/main" id="{51C7B1FF-A30B-4D1D-B343-1E5D2A9E4343}"/>
                </a:ext>
              </a:extLst>
            </p:cNvPr>
            <p:cNvSpPr/>
            <p:nvPr/>
          </p:nvSpPr>
          <p:spPr>
            <a:xfrm>
              <a:off x="7162342"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543">
              <a:extLst>
                <a:ext uri="{FF2B5EF4-FFF2-40B4-BE49-F238E27FC236}">
                  <a16:creationId xmlns:a16="http://schemas.microsoft.com/office/drawing/2014/main" id="{1005CF96-A82C-4FF2-8ED2-D017E0C2D7B6}"/>
                </a:ext>
              </a:extLst>
            </p:cNvPr>
            <p:cNvSpPr/>
            <p:nvPr/>
          </p:nvSpPr>
          <p:spPr>
            <a:xfrm>
              <a:off x="7238542"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544">
              <a:extLst>
                <a:ext uri="{FF2B5EF4-FFF2-40B4-BE49-F238E27FC236}">
                  <a16:creationId xmlns:a16="http://schemas.microsoft.com/office/drawing/2014/main" id="{680A5260-16C0-4309-B4A6-39D83AF3D0B2}"/>
                </a:ext>
              </a:extLst>
            </p:cNvPr>
            <p:cNvSpPr/>
            <p:nvPr/>
          </p:nvSpPr>
          <p:spPr>
            <a:xfrm>
              <a:off x="7352842" y="44845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545">
              <a:extLst>
                <a:ext uri="{FF2B5EF4-FFF2-40B4-BE49-F238E27FC236}">
                  <a16:creationId xmlns:a16="http://schemas.microsoft.com/office/drawing/2014/main" id="{FE7E1EB4-EDBE-4B44-9E83-0247042C9524}"/>
                </a:ext>
              </a:extLst>
            </p:cNvPr>
            <p:cNvSpPr/>
            <p:nvPr/>
          </p:nvSpPr>
          <p:spPr>
            <a:xfrm>
              <a:off x="7390942" y="44845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546">
              <a:extLst>
                <a:ext uri="{FF2B5EF4-FFF2-40B4-BE49-F238E27FC236}">
                  <a16:creationId xmlns:a16="http://schemas.microsoft.com/office/drawing/2014/main" id="{EFA434B0-76B9-4058-8B45-8DE3FE976802}"/>
                </a:ext>
              </a:extLst>
            </p:cNvPr>
            <p:cNvSpPr/>
            <p:nvPr/>
          </p:nvSpPr>
          <p:spPr>
            <a:xfrm>
              <a:off x="7505242" y="45036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Freeform: Shape 547">
              <a:extLst>
                <a:ext uri="{FF2B5EF4-FFF2-40B4-BE49-F238E27FC236}">
                  <a16:creationId xmlns:a16="http://schemas.microsoft.com/office/drawing/2014/main" id="{D3875F14-A01E-45E1-9A21-36D8B0DF196B}"/>
                </a:ext>
              </a:extLst>
            </p:cNvPr>
            <p:cNvSpPr/>
            <p:nvPr/>
          </p:nvSpPr>
          <p:spPr>
            <a:xfrm>
              <a:off x="7562392" y="4522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Freeform: Shape 548">
              <a:extLst>
                <a:ext uri="{FF2B5EF4-FFF2-40B4-BE49-F238E27FC236}">
                  <a16:creationId xmlns:a16="http://schemas.microsoft.com/office/drawing/2014/main" id="{0C6AA23B-9371-4466-B849-D59CC6A3EA42}"/>
                </a:ext>
              </a:extLst>
            </p:cNvPr>
            <p:cNvSpPr/>
            <p:nvPr/>
          </p:nvSpPr>
          <p:spPr>
            <a:xfrm>
              <a:off x="7600492" y="4522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549">
              <a:extLst>
                <a:ext uri="{FF2B5EF4-FFF2-40B4-BE49-F238E27FC236}">
                  <a16:creationId xmlns:a16="http://schemas.microsoft.com/office/drawing/2014/main" id="{7306FBD7-D162-4BA0-9BF5-F1302AD31462}"/>
                </a:ext>
              </a:extLst>
            </p:cNvPr>
            <p:cNvSpPr/>
            <p:nvPr/>
          </p:nvSpPr>
          <p:spPr>
            <a:xfrm>
              <a:off x="7638592" y="4522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550">
              <a:extLst>
                <a:ext uri="{FF2B5EF4-FFF2-40B4-BE49-F238E27FC236}">
                  <a16:creationId xmlns:a16="http://schemas.microsoft.com/office/drawing/2014/main" id="{6010D2D6-B91A-4679-9128-5948D79B2CD2}"/>
                </a:ext>
              </a:extLst>
            </p:cNvPr>
            <p:cNvSpPr/>
            <p:nvPr/>
          </p:nvSpPr>
          <p:spPr>
            <a:xfrm>
              <a:off x="7714792" y="4541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Freeform: Shape 551">
              <a:extLst>
                <a:ext uri="{FF2B5EF4-FFF2-40B4-BE49-F238E27FC236}">
                  <a16:creationId xmlns:a16="http://schemas.microsoft.com/office/drawing/2014/main" id="{2531858F-51BE-46EF-ACDD-7CEC2282B095}"/>
                </a:ext>
              </a:extLst>
            </p:cNvPr>
            <p:cNvSpPr/>
            <p:nvPr/>
          </p:nvSpPr>
          <p:spPr>
            <a:xfrm>
              <a:off x="7810042" y="4541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Freeform: Shape 552">
              <a:extLst>
                <a:ext uri="{FF2B5EF4-FFF2-40B4-BE49-F238E27FC236}">
                  <a16:creationId xmlns:a16="http://schemas.microsoft.com/office/drawing/2014/main" id="{700C47D4-8A31-47B6-9AC4-DEEF1B3C96D9}"/>
                </a:ext>
              </a:extLst>
            </p:cNvPr>
            <p:cNvSpPr/>
            <p:nvPr/>
          </p:nvSpPr>
          <p:spPr>
            <a:xfrm>
              <a:off x="7829092" y="4541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Freeform: Shape 553">
              <a:extLst>
                <a:ext uri="{FF2B5EF4-FFF2-40B4-BE49-F238E27FC236}">
                  <a16:creationId xmlns:a16="http://schemas.microsoft.com/office/drawing/2014/main" id="{4832E742-9741-4A3F-AD66-C5EFFB8321EE}"/>
                </a:ext>
              </a:extLst>
            </p:cNvPr>
            <p:cNvSpPr/>
            <p:nvPr/>
          </p:nvSpPr>
          <p:spPr>
            <a:xfrm>
              <a:off x="7943392" y="4541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4" name="Freeform: Shape 554">
              <a:extLst>
                <a:ext uri="{FF2B5EF4-FFF2-40B4-BE49-F238E27FC236}">
                  <a16:creationId xmlns:a16="http://schemas.microsoft.com/office/drawing/2014/main" id="{BD6FE9F0-8505-460B-93C7-7F84A1E64AFA}"/>
                </a:ext>
              </a:extLst>
            </p:cNvPr>
            <p:cNvSpPr/>
            <p:nvPr/>
          </p:nvSpPr>
          <p:spPr>
            <a:xfrm>
              <a:off x="7981492" y="4541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5" name="Freeform: Shape 555">
              <a:extLst>
                <a:ext uri="{FF2B5EF4-FFF2-40B4-BE49-F238E27FC236}">
                  <a16:creationId xmlns:a16="http://schemas.microsoft.com/office/drawing/2014/main" id="{3F8FD788-9FFA-4228-9CA8-0656EC75A6D9}"/>
                </a:ext>
              </a:extLst>
            </p:cNvPr>
            <p:cNvSpPr/>
            <p:nvPr/>
          </p:nvSpPr>
          <p:spPr>
            <a:xfrm>
              <a:off x="8114842" y="4579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6" name="Freeform: Shape 556">
              <a:extLst>
                <a:ext uri="{FF2B5EF4-FFF2-40B4-BE49-F238E27FC236}">
                  <a16:creationId xmlns:a16="http://schemas.microsoft.com/office/drawing/2014/main" id="{C34B7865-4448-4C2D-A925-E37C5D4BD976}"/>
                </a:ext>
              </a:extLst>
            </p:cNvPr>
            <p:cNvSpPr/>
            <p:nvPr/>
          </p:nvSpPr>
          <p:spPr>
            <a:xfrm>
              <a:off x="8191042" y="4579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Freeform: Shape 557">
              <a:extLst>
                <a:ext uri="{FF2B5EF4-FFF2-40B4-BE49-F238E27FC236}">
                  <a16:creationId xmlns:a16="http://schemas.microsoft.com/office/drawing/2014/main" id="{41F48F47-06EF-4DD3-BCF9-75C56A498D29}"/>
                </a:ext>
              </a:extLst>
            </p:cNvPr>
            <p:cNvSpPr/>
            <p:nvPr/>
          </p:nvSpPr>
          <p:spPr>
            <a:xfrm>
              <a:off x="8229142" y="4579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8" name="Freeform: Shape 558">
              <a:extLst>
                <a:ext uri="{FF2B5EF4-FFF2-40B4-BE49-F238E27FC236}">
                  <a16:creationId xmlns:a16="http://schemas.microsoft.com/office/drawing/2014/main" id="{E9F7C26E-97C4-471D-BC42-F02BF4369ACD}"/>
                </a:ext>
              </a:extLst>
            </p:cNvPr>
            <p:cNvSpPr/>
            <p:nvPr/>
          </p:nvSpPr>
          <p:spPr>
            <a:xfrm>
              <a:off x="8343442" y="45988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9" name="Freeform: Shape 559">
              <a:extLst>
                <a:ext uri="{FF2B5EF4-FFF2-40B4-BE49-F238E27FC236}">
                  <a16:creationId xmlns:a16="http://schemas.microsoft.com/office/drawing/2014/main" id="{2EDEC3C5-0A9E-4805-97E6-39FFDBA5CEB5}"/>
                </a:ext>
              </a:extLst>
            </p:cNvPr>
            <p:cNvSpPr/>
            <p:nvPr/>
          </p:nvSpPr>
          <p:spPr>
            <a:xfrm>
              <a:off x="8362492" y="45988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0" name="Freeform: Shape 560">
              <a:extLst>
                <a:ext uri="{FF2B5EF4-FFF2-40B4-BE49-F238E27FC236}">
                  <a16:creationId xmlns:a16="http://schemas.microsoft.com/office/drawing/2014/main" id="{B53016E8-63AD-473E-B5F3-B9E755A0D380}"/>
                </a:ext>
              </a:extLst>
            </p:cNvPr>
            <p:cNvSpPr/>
            <p:nvPr/>
          </p:nvSpPr>
          <p:spPr>
            <a:xfrm>
              <a:off x="8400592" y="45988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31" name="Freeform: Shape 561">
              <a:extLst>
                <a:ext uri="{FF2B5EF4-FFF2-40B4-BE49-F238E27FC236}">
                  <a16:creationId xmlns:a16="http://schemas.microsoft.com/office/drawing/2014/main" id="{195AE2F8-A2A4-4E6F-A736-FE988547E790}"/>
                </a:ext>
              </a:extLst>
            </p:cNvPr>
            <p:cNvSpPr/>
            <p:nvPr/>
          </p:nvSpPr>
          <p:spPr>
            <a:xfrm>
              <a:off x="8495842" y="45988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31835712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PL02.01：mNSCLCの第一選択治療としてのデュルバルマブ±トレメリムマブ+化学療法：第III相POSEIDON試験の結果 – Johnson ML、他</a:t>
            </a:r>
          </a:p>
        </p:txBody>
      </p:sp>
      <p:sp>
        <p:nvSpPr>
          <p:cNvPr id="3" name="Content Placeholder 2"/>
          <p:cNvSpPr>
            <a:spLocks noGrp="1"/>
          </p:cNvSpPr>
          <p:nvPr>
            <p:ph idx="1"/>
          </p:nvPr>
        </p:nvSpPr>
        <p:spPr/>
        <p:txBody>
          <a:bodyPr/>
          <a:lstStyle/>
          <a:p>
            <a:r>
              <a:rPr lang="ja-JP" b="1"/>
              <a:t>主要な結果（続き）</a:t>
            </a:r>
          </a:p>
        </p:txBody>
      </p:sp>
      <p:sp>
        <p:nvSpPr>
          <p:cNvPr id="5" name="Text Placeholder 4"/>
          <p:cNvSpPr>
            <a:spLocks noGrp="1"/>
          </p:cNvSpPr>
          <p:nvPr>
            <p:ph type="body" sz="quarter" idx="11"/>
          </p:nvPr>
        </p:nvSpPr>
        <p:spPr/>
        <p:txBody>
          <a:bodyPr/>
          <a:lstStyle/>
          <a:p>
            <a:r>
              <a:rPr lang="ja-JP"/>
              <a:t>Johnson ML、他J Thorac Oncol 2021年16（補遺）：抄録番号 PL02.01</a:t>
            </a:r>
          </a:p>
        </p:txBody>
      </p:sp>
      <p:sp>
        <p:nvSpPr>
          <p:cNvPr id="6" name="TextBox 5"/>
          <p:cNvSpPr txBox="1"/>
          <p:nvPr/>
        </p:nvSpPr>
        <p:spPr>
          <a:xfrm>
            <a:off x="2872203" y="1376546"/>
            <a:ext cx="6447599" cy="338554"/>
          </a:xfrm>
          <a:prstGeom prst="rect">
            <a:avLst/>
          </a:prstGeom>
          <a:noFill/>
        </p:spPr>
        <p:txBody>
          <a:bodyPr wrap="none" rtlCol="0">
            <a:spAutoFit/>
          </a:bodyPr>
          <a:lstStyle/>
          <a:p>
            <a:pPr algn="ctr"/>
            <a:r>
              <a:rPr lang="ja-JP" sz="1600" b="1">
                <a:solidFill>
                  <a:schemeClr val="tx1"/>
                </a:solidFill>
              </a:rPr>
              <a:t>デュルバルマブ+トレメリムマブ+化学療法 vs 化学療法</a:t>
            </a:r>
          </a:p>
        </p:txBody>
      </p:sp>
      <p:graphicFrame>
        <p:nvGraphicFramePr>
          <p:cNvPr id="7" name="Table 8">
            <a:extLst>
              <a:ext uri="{FF2B5EF4-FFF2-40B4-BE49-F238E27FC236}">
                <a16:creationId xmlns:a16="http://schemas.microsoft.com/office/drawing/2014/main" id="{0469D3C7-0FB1-4058-9DF9-794BEA55DE01}"/>
              </a:ext>
            </a:extLst>
          </p:cNvPr>
          <p:cNvGraphicFramePr>
            <a:graphicFrameLocks noGrp="1"/>
          </p:cNvGraphicFramePr>
          <p:nvPr>
            <p:extLst>
              <p:ext uri="{D42A27DB-BD31-4B8C-83A1-F6EECF244321}">
                <p14:modId xmlns:p14="http://schemas.microsoft.com/office/powerpoint/2010/main" val="1839095445"/>
              </p:ext>
            </p:extLst>
          </p:nvPr>
        </p:nvGraphicFramePr>
        <p:xfrm>
          <a:off x="1986722" y="1954898"/>
          <a:ext cx="4179132" cy="1274400"/>
        </p:xfrm>
        <a:graphic>
          <a:graphicData uri="http://schemas.openxmlformats.org/drawingml/2006/table">
            <a:tbl>
              <a:tblPr firstRow="1" bandRow="1">
                <a:tableStyleId>{5C22544A-7EE6-4342-B048-85BDC9FD1C3A}</a:tableStyleId>
              </a:tblPr>
              <a:tblGrid>
                <a:gridCol w="1637189">
                  <a:extLst>
                    <a:ext uri="{9D8B030D-6E8A-4147-A177-3AD203B41FA5}">
                      <a16:colId xmlns:a16="http://schemas.microsoft.com/office/drawing/2014/main" val="4015560504"/>
                    </a:ext>
                  </a:extLst>
                </a:gridCol>
                <a:gridCol w="1224165">
                  <a:extLst>
                    <a:ext uri="{9D8B030D-6E8A-4147-A177-3AD203B41FA5}">
                      <a16:colId xmlns:a16="http://schemas.microsoft.com/office/drawing/2014/main" val="3420768494"/>
                    </a:ext>
                  </a:extLst>
                </a:gridCol>
                <a:gridCol w="1317778">
                  <a:extLst>
                    <a:ext uri="{9D8B030D-6E8A-4147-A177-3AD203B41FA5}">
                      <a16:colId xmlns:a16="http://schemas.microsoft.com/office/drawing/2014/main" val="41130807"/>
                    </a:ext>
                  </a:extLst>
                </a:gridCol>
              </a:tblGrid>
              <a:tr h="122594">
                <a:tc>
                  <a:txBody>
                    <a:bodyPr/>
                    <a:lstStyle/>
                    <a:p>
                      <a:endParaRPr lang="en-GB" sz="1200" dirty="0">
                        <a:solidFill>
                          <a:schemeClr val="tx2"/>
                        </a:solidFill>
                      </a:endParaRP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ja-JP" sz="1200" dirty="0">
                          <a:solidFill>
                            <a:schemeClr val="tx2"/>
                          </a:solidFill>
                        </a:rPr>
                        <a:t>D+T+CT</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ja-JP" sz="1200">
                          <a:solidFill>
                            <a:schemeClr val="tx2"/>
                          </a:solidFill>
                        </a:rPr>
                        <a:t>CT</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38498989"/>
                  </a:ext>
                </a:extLst>
              </a:tr>
              <a:tr h="101004">
                <a:tc>
                  <a:txBody>
                    <a:bodyPr/>
                    <a:lstStyle/>
                    <a:p>
                      <a:r>
                        <a:rPr lang="ja-JP" sz="1200" dirty="0">
                          <a:solidFill>
                            <a:schemeClr val="tx1"/>
                          </a:solidFill>
                        </a:rPr>
                        <a:t>事象、n/N（%）</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238/338（70.4）</a:t>
                      </a:r>
                    </a:p>
                  </a:txBody>
                  <a:tcPr marL="36000" marR="36000" marT="36000" marB="36000"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258/337（76.6）</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825854"/>
                  </a:ext>
                </a:extLst>
              </a:tr>
              <a:tr h="0">
                <a:tc>
                  <a:txBody>
                    <a:bodyPr/>
                    <a:lstStyle/>
                    <a:p>
                      <a:r>
                        <a:rPr lang="ja-JP" sz="1200" b="1">
                          <a:solidFill>
                            <a:schemeClr val="tx1"/>
                          </a:solidFill>
                        </a:rPr>
                        <a:t>mPFS、月</a:t>
                      </a:r>
                      <a:r>
                        <a:rPr lang="ja-JP" sz="1200">
                          <a:solidFill>
                            <a:schemeClr val="tx1"/>
                          </a:solidFill>
                        </a:rPr>
                        <a:t>（95％CI）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dirty="0">
                          <a:solidFill>
                            <a:schemeClr val="tx1"/>
                          </a:solidFill>
                        </a:rPr>
                        <a:t>6.2</a:t>
                      </a:r>
                      <a:r>
                        <a:rPr lang="ja-JP" sz="1200" dirty="0">
                          <a:solidFill>
                            <a:schemeClr val="tx1"/>
                          </a:solidFill>
                        </a:rPr>
                        <a:t>（5.0、6.5）</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1">
                          <a:solidFill>
                            <a:schemeClr val="tx1"/>
                          </a:solidFill>
                        </a:rPr>
                        <a:t>4.8</a:t>
                      </a:r>
                      <a:r>
                        <a:rPr lang="ja-JP" sz="1200">
                          <a:solidFill>
                            <a:schemeClr val="tx1"/>
                          </a:solidFill>
                        </a:rPr>
                        <a:t>（4.6、5.8）</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3135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1">
                          <a:solidFill>
                            <a:schemeClr val="tx1"/>
                          </a:solidFill>
                        </a:rPr>
                        <a:t>HR</a:t>
                      </a:r>
                      <a:r>
                        <a:rPr lang="ja-JP" sz="1200">
                          <a:solidFill>
                            <a:schemeClr val="tx1"/>
                          </a:solidFill>
                        </a:rPr>
                        <a:t>（95％CI）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1" dirty="0">
                          <a:solidFill>
                            <a:schemeClr val="tx1"/>
                          </a:solidFill>
                        </a:rPr>
                        <a:t>0.72 </a:t>
                      </a:r>
                      <a:r>
                        <a:rPr lang="ja-JP" sz="1200" dirty="0">
                          <a:solidFill>
                            <a:schemeClr val="tx1"/>
                          </a:solidFill>
                        </a:rPr>
                        <a:t>（0.60、0.86）</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363636"/>
                        </a:solidFill>
                      </a:endParaRPr>
                    </a:p>
                  </a:txBody>
                  <a:tcPr marL="36000" marR="36000" marT="36000" marB="36000" anchor="ctr"/>
                </a:tc>
                <a:extLst>
                  <a:ext uri="{0D108BD9-81ED-4DB2-BD59-A6C34878D82A}">
                    <a16:rowId xmlns:a16="http://schemas.microsoft.com/office/drawing/2014/main" val="2777517197"/>
                  </a:ext>
                </a:extLst>
              </a:tr>
              <a:tr h="0">
                <a:tc>
                  <a:txBody>
                    <a:bodyPr/>
                    <a:lstStyle/>
                    <a:p>
                      <a:r>
                        <a:rPr lang="ja-JP" sz="1200">
                          <a:solidFill>
                            <a:schemeClr val="tx1"/>
                          </a:solidFill>
                        </a:rPr>
                        <a:t>p値</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200" dirty="0">
                          <a:solidFill>
                            <a:schemeClr val="tx1"/>
                          </a:solidFill>
                        </a:rPr>
                        <a:t>0.00031</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363636"/>
                        </a:solidFill>
                      </a:endParaRPr>
                    </a:p>
                  </a:txBody>
                  <a:tcPr marL="36000" marR="36000" marT="36000" marB="36000" anchor="ctr"/>
                </a:tc>
                <a:extLst>
                  <a:ext uri="{0D108BD9-81ED-4DB2-BD59-A6C34878D82A}">
                    <a16:rowId xmlns:a16="http://schemas.microsoft.com/office/drawing/2014/main" val="3737211879"/>
                  </a:ext>
                </a:extLst>
              </a:tr>
            </a:tbl>
          </a:graphicData>
        </a:graphic>
      </p:graphicFrame>
      <p:sp>
        <p:nvSpPr>
          <p:cNvPr id="9" name="Freeform 21">
            <a:extLst>
              <a:ext uri="{FF2B5EF4-FFF2-40B4-BE49-F238E27FC236}">
                <a16:creationId xmlns:a16="http://schemas.microsoft.com/office/drawing/2014/main" id="{697BA5BB-4AED-42C5-BDE9-E208BDFA514C}"/>
              </a:ext>
            </a:extLst>
          </p:cNvPr>
          <p:cNvSpPr>
            <a:spLocks/>
          </p:cNvSpPr>
          <p:nvPr/>
        </p:nvSpPr>
        <p:spPr bwMode="auto">
          <a:xfrm>
            <a:off x="1330110" y="2772671"/>
            <a:ext cx="4276966" cy="22244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0" name="Group 9">
            <a:extLst>
              <a:ext uri="{FF2B5EF4-FFF2-40B4-BE49-F238E27FC236}">
                <a16:creationId xmlns:a16="http://schemas.microsoft.com/office/drawing/2014/main" id="{27D5E550-F407-444C-AB44-C0B8D79EFB43}"/>
              </a:ext>
            </a:extLst>
          </p:cNvPr>
          <p:cNvGrpSpPr/>
          <p:nvPr/>
        </p:nvGrpSpPr>
        <p:grpSpPr>
          <a:xfrm>
            <a:off x="492984" y="2637138"/>
            <a:ext cx="827548" cy="2472829"/>
            <a:chOff x="1576094" y="1338124"/>
            <a:chExt cx="827548" cy="2858279"/>
          </a:xfrm>
        </p:grpSpPr>
        <p:sp>
          <p:nvSpPr>
            <p:cNvPr id="11" name="Line 6">
              <a:extLst>
                <a:ext uri="{FF2B5EF4-FFF2-40B4-BE49-F238E27FC236}">
                  <a16:creationId xmlns:a16="http://schemas.microsoft.com/office/drawing/2014/main" id="{3EABECF6-C696-4534-A32A-604B38B5953D}"/>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7">
              <a:extLst>
                <a:ext uri="{FF2B5EF4-FFF2-40B4-BE49-F238E27FC236}">
                  <a16:creationId xmlns:a16="http://schemas.microsoft.com/office/drawing/2014/main" id="{0F306BA8-E27B-4813-9558-83B2DD42EB57}"/>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8">
              <a:extLst>
                <a:ext uri="{FF2B5EF4-FFF2-40B4-BE49-F238E27FC236}">
                  <a16:creationId xmlns:a16="http://schemas.microsoft.com/office/drawing/2014/main" id="{F61D8B25-9B09-46EA-AB4C-D7ACD6034C61}"/>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9">
              <a:extLst>
                <a:ext uri="{FF2B5EF4-FFF2-40B4-BE49-F238E27FC236}">
                  <a16:creationId xmlns:a16="http://schemas.microsoft.com/office/drawing/2014/main" id="{1796095D-441F-4902-8D34-72F5B3B22B8E}"/>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10">
              <a:extLst>
                <a:ext uri="{FF2B5EF4-FFF2-40B4-BE49-F238E27FC236}">
                  <a16:creationId xmlns:a16="http://schemas.microsoft.com/office/drawing/2014/main" id="{951E4703-9519-48CE-92E9-09AA24CFCDA0}"/>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11">
              <a:extLst>
                <a:ext uri="{FF2B5EF4-FFF2-40B4-BE49-F238E27FC236}">
                  <a16:creationId xmlns:a16="http://schemas.microsoft.com/office/drawing/2014/main" id="{F65A59F9-B0EB-4168-B5C9-F512B9E5653B}"/>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TextBox 16">
              <a:extLst>
                <a:ext uri="{FF2B5EF4-FFF2-40B4-BE49-F238E27FC236}">
                  <a16:creationId xmlns:a16="http://schemas.microsoft.com/office/drawing/2014/main" id="{0BCC7D74-693B-486F-9F3B-934FCC482E92}"/>
                </a:ext>
              </a:extLst>
            </p:cNvPr>
            <p:cNvSpPr txBox="1"/>
            <p:nvPr/>
          </p:nvSpPr>
          <p:spPr>
            <a:xfrm rot="16200000">
              <a:off x="794099" y="2641651"/>
              <a:ext cx="1871768"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PFSの確率</a:t>
              </a:r>
            </a:p>
          </p:txBody>
        </p:sp>
        <p:sp>
          <p:nvSpPr>
            <p:cNvPr id="18" name="TextBox 17">
              <a:extLst>
                <a:ext uri="{FF2B5EF4-FFF2-40B4-BE49-F238E27FC236}">
                  <a16:creationId xmlns:a16="http://schemas.microsoft.com/office/drawing/2014/main" id="{7FA16ECF-114D-41CC-B2AF-C14C6C3A2E57}"/>
                </a:ext>
              </a:extLst>
            </p:cNvPr>
            <p:cNvSpPr txBox="1"/>
            <p:nvPr/>
          </p:nvSpPr>
          <p:spPr>
            <a:xfrm>
              <a:off x="1861762" y="1338124"/>
              <a:ext cx="433131"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a:t>
              </a:r>
            </a:p>
          </p:txBody>
        </p:sp>
        <p:sp>
          <p:nvSpPr>
            <p:cNvPr id="19" name="TextBox 18">
              <a:extLst>
                <a:ext uri="{FF2B5EF4-FFF2-40B4-BE49-F238E27FC236}">
                  <a16:creationId xmlns:a16="http://schemas.microsoft.com/office/drawing/2014/main" id="{ECFE9F5E-77CF-4AF0-84E6-02ABDE6E34FC}"/>
                </a:ext>
              </a:extLst>
            </p:cNvPr>
            <p:cNvSpPr txBox="1"/>
            <p:nvPr/>
          </p:nvSpPr>
          <p:spPr>
            <a:xfrm>
              <a:off x="1861766" y="1862263"/>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0.8</a:t>
              </a:r>
            </a:p>
          </p:txBody>
        </p:sp>
        <p:sp>
          <p:nvSpPr>
            <p:cNvPr id="20" name="TextBox 19">
              <a:extLst>
                <a:ext uri="{FF2B5EF4-FFF2-40B4-BE49-F238E27FC236}">
                  <a16:creationId xmlns:a16="http://schemas.microsoft.com/office/drawing/2014/main" id="{DA7C65E4-1E15-4711-A89B-7EFE5380AFE4}"/>
                </a:ext>
              </a:extLst>
            </p:cNvPr>
            <p:cNvSpPr txBox="1"/>
            <p:nvPr/>
          </p:nvSpPr>
          <p:spPr>
            <a:xfrm>
              <a:off x="1861766" y="2360794"/>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0.6</a:t>
              </a:r>
            </a:p>
          </p:txBody>
        </p:sp>
        <p:sp>
          <p:nvSpPr>
            <p:cNvPr id="21" name="TextBox 20">
              <a:extLst>
                <a:ext uri="{FF2B5EF4-FFF2-40B4-BE49-F238E27FC236}">
                  <a16:creationId xmlns:a16="http://schemas.microsoft.com/office/drawing/2014/main" id="{0D4EEF56-86CA-49DF-90CD-FA80F6B29C04}"/>
                </a:ext>
              </a:extLst>
            </p:cNvPr>
            <p:cNvSpPr txBox="1"/>
            <p:nvPr/>
          </p:nvSpPr>
          <p:spPr>
            <a:xfrm>
              <a:off x="1861766" y="2875447"/>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0.4</a:t>
              </a:r>
            </a:p>
          </p:txBody>
        </p:sp>
        <p:sp>
          <p:nvSpPr>
            <p:cNvPr id="22" name="TextBox 21">
              <a:extLst>
                <a:ext uri="{FF2B5EF4-FFF2-40B4-BE49-F238E27FC236}">
                  <a16:creationId xmlns:a16="http://schemas.microsoft.com/office/drawing/2014/main" id="{0F205B8C-A6EE-4B8C-8264-D331BED226A1}"/>
                </a:ext>
              </a:extLst>
            </p:cNvPr>
            <p:cNvSpPr txBox="1"/>
            <p:nvPr/>
          </p:nvSpPr>
          <p:spPr>
            <a:xfrm>
              <a:off x="1861766" y="3379350"/>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0.2</a:t>
              </a:r>
            </a:p>
          </p:txBody>
        </p:sp>
        <p:sp>
          <p:nvSpPr>
            <p:cNvPr id="23" name="TextBox 22">
              <a:extLst>
                <a:ext uri="{FF2B5EF4-FFF2-40B4-BE49-F238E27FC236}">
                  <a16:creationId xmlns:a16="http://schemas.microsoft.com/office/drawing/2014/main" id="{EF39CBE5-3126-42B8-A2DE-4504DBB1593C}"/>
                </a:ext>
              </a:extLst>
            </p:cNvPr>
            <p:cNvSpPr txBox="1"/>
            <p:nvPr/>
          </p:nvSpPr>
          <p:spPr>
            <a:xfrm>
              <a:off x="2010854" y="3888626"/>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grpSp>
        <p:nvGrpSpPr>
          <p:cNvPr id="24" name="Group 23">
            <a:extLst>
              <a:ext uri="{FF2B5EF4-FFF2-40B4-BE49-F238E27FC236}">
                <a16:creationId xmlns:a16="http://schemas.microsoft.com/office/drawing/2014/main" id="{31DED9CD-CD30-45A8-B07D-C74432E7F515}"/>
              </a:ext>
            </a:extLst>
          </p:cNvPr>
          <p:cNvGrpSpPr/>
          <p:nvPr/>
        </p:nvGrpSpPr>
        <p:grpSpPr>
          <a:xfrm>
            <a:off x="1240899" y="5004322"/>
            <a:ext cx="4481085" cy="547572"/>
            <a:chOff x="1499242" y="5471106"/>
            <a:chExt cx="3161571" cy="621793"/>
          </a:xfrm>
        </p:grpSpPr>
        <p:sp>
          <p:nvSpPr>
            <p:cNvPr id="25" name="TextBox 24">
              <a:extLst>
                <a:ext uri="{FF2B5EF4-FFF2-40B4-BE49-F238E27FC236}">
                  <a16:creationId xmlns:a16="http://schemas.microsoft.com/office/drawing/2014/main" id="{51F134E8-63E6-4F82-822C-92204C66F26D}"/>
                </a:ext>
              </a:extLst>
            </p:cNvPr>
            <p:cNvSpPr txBox="1"/>
            <p:nvPr/>
          </p:nvSpPr>
          <p:spPr>
            <a:xfrm>
              <a:off x="2058840" y="5743404"/>
              <a:ext cx="2009974" cy="349495"/>
            </a:xfrm>
            <a:prstGeom prst="rect">
              <a:avLst/>
            </a:prstGeom>
            <a:noFill/>
          </p:spPr>
          <p:txBody>
            <a:bodyPr wrap="none" rtlCol="0">
              <a:spAutoFit/>
            </a:bodyPr>
            <a:lstStyle/>
            <a:p>
              <a:pPr algn="ctr" fontAlgn="base">
                <a:spcBef>
                  <a:spcPct val="0"/>
                </a:spcBef>
                <a:spcAft>
                  <a:spcPct val="0"/>
                </a:spcAft>
              </a:pPr>
              <a:r>
                <a:rPr lang="ja-JP" sz="1400" dirty="0">
                  <a:solidFill>
                    <a:srgbClr val="363636"/>
                  </a:solidFill>
                  <a:latin typeface="Arial" panose="020B0604020202020204" pitchFamily="34" charset="0"/>
                  <a:ea typeface="MS Mincho"/>
                  <a:cs typeface="Arial" panose="020B0604020202020204" pitchFamily="34" charset="0"/>
                </a:rPr>
                <a:t>無作為化からの経過期間、月</a:t>
              </a:r>
            </a:p>
          </p:txBody>
        </p:sp>
        <p:sp>
          <p:nvSpPr>
            <p:cNvPr id="26" name="Line 21">
              <a:extLst>
                <a:ext uri="{FF2B5EF4-FFF2-40B4-BE49-F238E27FC236}">
                  <a16:creationId xmlns:a16="http://schemas.microsoft.com/office/drawing/2014/main" id="{0FF51F74-37B5-43A5-8BC0-95AE5AFD0D84}"/>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50767620-F348-4521-B3E7-F0613F78AD46}"/>
                </a:ext>
              </a:extLst>
            </p:cNvPr>
            <p:cNvSpPr txBox="1"/>
            <p:nvPr/>
          </p:nvSpPr>
          <p:spPr>
            <a:xfrm>
              <a:off x="4469277"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24</a:t>
              </a:r>
            </a:p>
          </p:txBody>
        </p:sp>
        <p:sp>
          <p:nvSpPr>
            <p:cNvPr id="28" name="Line 21">
              <a:extLst>
                <a:ext uri="{FF2B5EF4-FFF2-40B4-BE49-F238E27FC236}">
                  <a16:creationId xmlns:a16="http://schemas.microsoft.com/office/drawing/2014/main" id="{BA4BA4F3-55E5-4256-9772-EE3FA0A01BB1}"/>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96CA3DD-52BB-4056-B8F3-A863E75C3C50}"/>
                </a:ext>
              </a:extLst>
            </p:cNvPr>
            <p:cNvSpPr txBox="1"/>
            <p:nvPr/>
          </p:nvSpPr>
          <p:spPr>
            <a:xfrm>
              <a:off x="4093640"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21</a:t>
              </a:r>
            </a:p>
          </p:txBody>
        </p:sp>
        <p:sp>
          <p:nvSpPr>
            <p:cNvPr id="30" name="Line 21">
              <a:extLst>
                <a:ext uri="{FF2B5EF4-FFF2-40B4-BE49-F238E27FC236}">
                  <a16:creationId xmlns:a16="http://schemas.microsoft.com/office/drawing/2014/main" id="{67DBCECF-DF46-42F1-965B-584834F26D6E}"/>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69EDD364-20C5-4423-9FFA-FEB17627838B}"/>
                </a:ext>
              </a:extLst>
            </p:cNvPr>
            <p:cNvSpPr txBox="1"/>
            <p:nvPr/>
          </p:nvSpPr>
          <p:spPr>
            <a:xfrm>
              <a:off x="3718003"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18</a:t>
              </a:r>
            </a:p>
          </p:txBody>
        </p:sp>
        <p:sp>
          <p:nvSpPr>
            <p:cNvPr id="32" name="Line 21">
              <a:extLst>
                <a:ext uri="{FF2B5EF4-FFF2-40B4-BE49-F238E27FC236}">
                  <a16:creationId xmlns:a16="http://schemas.microsoft.com/office/drawing/2014/main" id="{43305126-B77A-4487-8D34-6B8804A59D82}"/>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67F92C18-393E-43AD-8A66-0E24440F5079}"/>
                </a:ext>
              </a:extLst>
            </p:cNvPr>
            <p:cNvSpPr txBox="1"/>
            <p:nvPr/>
          </p:nvSpPr>
          <p:spPr>
            <a:xfrm>
              <a:off x="3342366"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15</a:t>
              </a:r>
            </a:p>
          </p:txBody>
        </p:sp>
        <p:sp>
          <p:nvSpPr>
            <p:cNvPr id="34" name="Line 21">
              <a:extLst>
                <a:ext uri="{FF2B5EF4-FFF2-40B4-BE49-F238E27FC236}">
                  <a16:creationId xmlns:a16="http://schemas.microsoft.com/office/drawing/2014/main" id="{68E19164-4298-41B2-815C-BA0E15E39E10}"/>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5FD002A-C9ED-4461-9914-01DA591F8918}"/>
                </a:ext>
              </a:extLst>
            </p:cNvPr>
            <p:cNvSpPr txBox="1"/>
            <p:nvPr/>
          </p:nvSpPr>
          <p:spPr>
            <a:xfrm>
              <a:off x="2966729"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a:t>
              </a:r>
            </a:p>
          </p:txBody>
        </p:sp>
        <p:sp>
          <p:nvSpPr>
            <p:cNvPr id="36" name="Line 21">
              <a:extLst>
                <a:ext uri="{FF2B5EF4-FFF2-40B4-BE49-F238E27FC236}">
                  <a16:creationId xmlns:a16="http://schemas.microsoft.com/office/drawing/2014/main" id="{2B80C8B7-2E85-42D9-A67B-954FE09BF018}"/>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4584F1C1-4989-42DD-AA33-AEF3179DC70B}"/>
                </a:ext>
              </a:extLst>
            </p:cNvPr>
            <p:cNvSpPr txBox="1"/>
            <p:nvPr/>
          </p:nvSpPr>
          <p:spPr>
            <a:xfrm>
              <a:off x="2626153" y="5543106"/>
              <a:ext cx="121415"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9</a:t>
              </a:r>
            </a:p>
          </p:txBody>
        </p:sp>
        <p:sp>
          <p:nvSpPr>
            <p:cNvPr id="38" name="Line 21">
              <a:extLst>
                <a:ext uri="{FF2B5EF4-FFF2-40B4-BE49-F238E27FC236}">
                  <a16:creationId xmlns:a16="http://schemas.microsoft.com/office/drawing/2014/main" id="{F9B26C26-3084-49C7-BB97-288A83225B12}"/>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1CF8D180-DF18-435D-AA2A-7B70799015D1}"/>
                </a:ext>
              </a:extLst>
            </p:cNvPr>
            <p:cNvSpPr txBox="1"/>
            <p:nvPr/>
          </p:nvSpPr>
          <p:spPr>
            <a:xfrm>
              <a:off x="2250516" y="5543106"/>
              <a:ext cx="121415"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a:t>
              </a:r>
            </a:p>
          </p:txBody>
        </p:sp>
        <p:sp>
          <p:nvSpPr>
            <p:cNvPr id="40" name="Line 21">
              <a:extLst>
                <a:ext uri="{FF2B5EF4-FFF2-40B4-BE49-F238E27FC236}">
                  <a16:creationId xmlns:a16="http://schemas.microsoft.com/office/drawing/2014/main" id="{DC02DBDA-4E94-4D6E-8058-2958066D19CB}"/>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7112C86D-9079-4B3C-A2CD-BD8E6EE8ADAA}"/>
                </a:ext>
              </a:extLst>
            </p:cNvPr>
            <p:cNvSpPr txBox="1"/>
            <p:nvPr/>
          </p:nvSpPr>
          <p:spPr>
            <a:xfrm>
              <a:off x="1874879" y="5543106"/>
              <a:ext cx="121415"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a:t>
              </a:r>
            </a:p>
          </p:txBody>
        </p:sp>
        <p:sp>
          <p:nvSpPr>
            <p:cNvPr id="42" name="Line 21">
              <a:extLst>
                <a:ext uri="{FF2B5EF4-FFF2-40B4-BE49-F238E27FC236}">
                  <a16:creationId xmlns:a16="http://schemas.microsoft.com/office/drawing/2014/main" id="{F54F60CE-6C97-4283-B2F8-6582B6E5F1E5}"/>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30887E73-9C3C-4FD7-A4E6-39338D5F634B}"/>
                </a:ext>
              </a:extLst>
            </p:cNvPr>
            <p:cNvSpPr txBox="1"/>
            <p:nvPr/>
          </p:nvSpPr>
          <p:spPr>
            <a:xfrm>
              <a:off x="1499242" y="5543106"/>
              <a:ext cx="121415"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44" name="TextBox 43">
            <a:extLst>
              <a:ext uri="{FF2B5EF4-FFF2-40B4-BE49-F238E27FC236}">
                <a16:creationId xmlns:a16="http://schemas.microsoft.com/office/drawing/2014/main" id="{34EA19C7-D879-4C16-8CF7-DF6E548D5666}"/>
              </a:ext>
            </a:extLst>
          </p:cNvPr>
          <p:cNvSpPr txBox="1"/>
          <p:nvPr/>
        </p:nvSpPr>
        <p:spPr>
          <a:xfrm>
            <a:off x="515294" y="5240950"/>
            <a:ext cx="990977" cy="307777"/>
          </a:xfrm>
          <a:prstGeom prst="rect">
            <a:avLst/>
          </a:prstGeom>
          <a:noFill/>
        </p:spPr>
        <p:txBody>
          <a:bodyPr wrap="none" rtlCol="0">
            <a:spAutoFit/>
          </a:bodyPr>
          <a:lstStyle/>
          <a:p>
            <a:pPr algn="r"/>
            <a:r>
              <a:rPr lang="ja-JP" sz="1400" dirty="0">
                <a:solidFill>
                  <a:schemeClr val="tx1"/>
                </a:solidFill>
              </a:rPr>
              <a:t>リスク有患者数</a:t>
            </a:r>
          </a:p>
        </p:txBody>
      </p:sp>
      <p:grpSp>
        <p:nvGrpSpPr>
          <p:cNvPr id="45" name="Group 44">
            <a:extLst>
              <a:ext uri="{FF2B5EF4-FFF2-40B4-BE49-F238E27FC236}">
                <a16:creationId xmlns:a16="http://schemas.microsoft.com/office/drawing/2014/main" id="{26264749-DA9D-4B19-8C18-38A03C79BBC6}"/>
              </a:ext>
            </a:extLst>
          </p:cNvPr>
          <p:cNvGrpSpPr/>
          <p:nvPr/>
        </p:nvGrpSpPr>
        <p:grpSpPr>
          <a:xfrm>
            <a:off x="1141513" y="5500048"/>
            <a:ext cx="4530779" cy="288147"/>
            <a:chOff x="1292743" y="6029345"/>
            <a:chExt cx="4530779" cy="288147"/>
          </a:xfrm>
        </p:grpSpPr>
        <p:sp>
          <p:nvSpPr>
            <p:cNvPr id="46" name="TextBox 45">
              <a:extLst>
                <a:ext uri="{FF2B5EF4-FFF2-40B4-BE49-F238E27FC236}">
                  <a16:creationId xmlns:a16="http://schemas.microsoft.com/office/drawing/2014/main" id="{105BF5F4-C77A-4361-9260-62974FA91032}"/>
                </a:ext>
              </a:extLst>
            </p:cNvPr>
            <p:cNvSpPr txBox="1"/>
            <p:nvPr/>
          </p:nvSpPr>
          <p:spPr>
            <a:xfrm>
              <a:off x="5651433" y="6029345"/>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0</a:t>
              </a:r>
            </a:p>
          </p:txBody>
        </p:sp>
        <p:sp>
          <p:nvSpPr>
            <p:cNvPr id="47" name="TextBox 46">
              <a:extLst>
                <a:ext uri="{FF2B5EF4-FFF2-40B4-BE49-F238E27FC236}">
                  <a16:creationId xmlns:a16="http://schemas.microsoft.com/office/drawing/2014/main" id="{E66368FB-F810-4AE6-832E-F3D00BBBF30F}"/>
                </a:ext>
              </a:extLst>
            </p:cNvPr>
            <p:cNvSpPr txBox="1"/>
            <p:nvPr/>
          </p:nvSpPr>
          <p:spPr>
            <a:xfrm>
              <a:off x="5119020" y="6029345"/>
              <a:ext cx="172089"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a:t>
              </a:r>
            </a:p>
          </p:txBody>
        </p:sp>
        <p:sp>
          <p:nvSpPr>
            <p:cNvPr id="48" name="TextBox 47">
              <a:extLst>
                <a:ext uri="{FF2B5EF4-FFF2-40B4-BE49-F238E27FC236}">
                  <a16:creationId xmlns:a16="http://schemas.microsoft.com/office/drawing/2014/main" id="{B9CCCFB4-C3CE-4107-AE18-9EBE6593B04F}"/>
                </a:ext>
              </a:extLst>
            </p:cNvPr>
            <p:cNvSpPr txBox="1"/>
            <p:nvPr/>
          </p:nvSpPr>
          <p:spPr>
            <a:xfrm>
              <a:off x="4536914" y="6029345"/>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13</a:t>
              </a:r>
            </a:p>
          </p:txBody>
        </p:sp>
        <p:sp>
          <p:nvSpPr>
            <p:cNvPr id="49" name="TextBox 48">
              <a:extLst>
                <a:ext uri="{FF2B5EF4-FFF2-40B4-BE49-F238E27FC236}">
                  <a16:creationId xmlns:a16="http://schemas.microsoft.com/office/drawing/2014/main" id="{BA67D3E1-1205-4BE0-B005-258B90D4A548}"/>
                </a:ext>
              </a:extLst>
            </p:cNvPr>
            <p:cNvSpPr txBox="1"/>
            <p:nvPr/>
          </p:nvSpPr>
          <p:spPr>
            <a:xfrm>
              <a:off x="4004501" y="6029345"/>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32</a:t>
              </a:r>
            </a:p>
          </p:txBody>
        </p:sp>
        <p:sp>
          <p:nvSpPr>
            <p:cNvPr id="50" name="TextBox 49">
              <a:extLst>
                <a:ext uri="{FF2B5EF4-FFF2-40B4-BE49-F238E27FC236}">
                  <a16:creationId xmlns:a16="http://schemas.microsoft.com/office/drawing/2014/main" id="{950B1089-A65E-4A12-84C1-1FE3ECD52C8C}"/>
                </a:ext>
              </a:extLst>
            </p:cNvPr>
            <p:cNvSpPr txBox="1"/>
            <p:nvPr/>
          </p:nvSpPr>
          <p:spPr>
            <a:xfrm>
              <a:off x="3472088" y="6029345"/>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56</a:t>
              </a:r>
            </a:p>
          </p:txBody>
        </p:sp>
        <p:sp>
          <p:nvSpPr>
            <p:cNvPr id="51" name="TextBox 50">
              <a:extLst>
                <a:ext uri="{FF2B5EF4-FFF2-40B4-BE49-F238E27FC236}">
                  <a16:creationId xmlns:a16="http://schemas.microsoft.com/office/drawing/2014/main" id="{0E279906-B3AB-4897-B9C4-70E6BA67C7F2}"/>
                </a:ext>
              </a:extLst>
            </p:cNvPr>
            <p:cNvSpPr txBox="1"/>
            <p:nvPr/>
          </p:nvSpPr>
          <p:spPr>
            <a:xfrm>
              <a:off x="2939675" y="6029345"/>
              <a:ext cx="271475"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94</a:t>
              </a:r>
            </a:p>
          </p:txBody>
        </p:sp>
        <p:sp>
          <p:nvSpPr>
            <p:cNvPr id="52" name="TextBox 51">
              <a:extLst>
                <a:ext uri="{FF2B5EF4-FFF2-40B4-BE49-F238E27FC236}">
                  <a16:creationId xmlns:a16="http://schemas.microsoft.com/office/drawing/2014/main" id="{1F59CF81-D3EC-48D0-9701-A2C4DBF58AB6}"/>
                </a:ext>
              </a:extLst>
            </p:cNvPr>
            <p:cNvSpPr txBox="1"/>
            <p:nvPr/>
          </p:nvSpPr>
          <p:spPr>
            <a:xfrm>
              <a:off x="2357569" y="6029345"/>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161</a:t>
              </a:r>
            </a:p>
          </p:txBody>
        </p:sp>
        <p:sp>
          <p:nvSpPr>
            <p:cNvPr id="53" name="TextBox 52">
              <a:extLst>
                <a:ext uri="{FF2B5EF4-FFF2-40B4-BE49-F238E27FC236}">
                  <a16:creationId xmlns:a16="http://schemas.microsoft.com/office/drawing/2014/main" id="{E0C93494-B3CE-499A-A09E-3933E2138558}"/>
                </a:ext>
              </a:extLst>
            </p:cNvPr>
            <p:cNvSpPr txBox="1"/>
            <p:nvPr/>
          </p:nvSpPr>
          <p:spPr>
            <a:xfrm>
              <a:off x="1825156" y="6029345"/>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243</a:t>
              </a:r>
            </a:p>
          </p:txBody>
        </p:sp>
        <p:sp>
          <p:nvSpPr>
            <p:cNvPr id="54" name="TextBox 53">
              <a:extLst>
                <a:ext uri="{FF2B5EF4-FFF2-40B4-BE49-F238E27FC236}">
                  <a16:creationId xmlns:a16="http://schemas.microsoft.com/office/drawing/2014/main" id="{6294510B-E1F3-452E-BF6C-606C068BDFE8}"/>
                </a:ext>
              </a:extLst>
            </p:cNvPr>
            <p:cNvSpPr txBox="1"/>
            <p:nvPr/>
          </p:nvSpPr>
          <p:spPr>
            <a:xfrm>
              <a:off x="1292743" y="6029345"/>
              <a:ext cx="370862" cy="288147"/>
            </a:xfrm>
            <a:prstGeom prst="rect">
              <a:avLst/>
            </a:prstGeom>
            <a:noFill/>
          </p:spPr>
          <p:txBody>
            <a:bodyPr wrap="none" lIns="36000" tIns="36000" rIns="36000" bIns="36000" rtlCol="0" anchor="t" anchorCtr="0">
              <a:spAutoFit/>
            </a:bodyPr>
            <a:lstStyle/>
            <a:p>
              <a:pPr algn="ctr"/>
              <a:r>
                <a:rPr lang="ja-JP" sz="1400">
                  <a:solidFill>
                    <a:schemeClr val="accent3"/>
                  </a:solidFill>
                  <a:latin typeface="Arial" panose="020B0604020202020204" pitchFamily="34" charset="0"/>
                  <a:ea typeface="MS Mincho"/>
                  <a:cs typeface="Arial" panose="020B0604020202020204" pitchFamily="34" charset="0"/>
                </a:rPr>
                <a:t>338</a:t>
              </a:r>
            </a:p>
          </p:txBody>
        </p:sp>
      </p:grpSp>
      <p:grpSp>
        <p:nvGrpSpPr>
          <p:cNvPr id="55" name="Group 54">
            <a:extLst>
              <a:ext uri="{FF2B5EF4-FFF2-40B4-BE49-F238E27FC236}">
                <a16:creationId xmlns:a16="http://schemas.microsoft.com/office/drawing/2014/main" id="{C17D7959-058C-474E-A8DA-E3E4958DB8F8}"/>
              </a:ext>
            </a:extLst>
          </p:cNvPr>
          <p:cNvGrpSpPr/>
          <p:nvPr/>
        </p:nvGrpSpPr>
        <p:grpSpPr>
          <a:xfrm>
            <a:off x="1141513" y="5753583"/>
            <a:ext cx="4530779" cy="288147"/>
            <a:chOff x="1292743" y="6029345"/>
            <a:chExt cx="4530779" cy="288147"/>
          </a:xfrm>
        </p:grpSpPr>
        <p:sp>
          <p:nvSpPr>
            <p:cNvPr id="56" name="TextBox 55">
              <a:extLst>
                <a:ext uri="{FF2B5EF4-FFF2-40B4-BE49-F238E27FC236}">
                  <a16:creationId xmlns:a16="http://schemas.microsoft.com/office/drawing/2014/main" id="{3B939A7B-A0E0-4B6A-A9D8-CC1B6FF5BF58}"/>
                </a:ext>
              </a:extLst>
            </p:cNvPr>
            <p:cNvSpPr txBox="1"/>
            <p:nvPr/>
          </p:nvSpPr>
          <p:spPr>
            <a:xfrm>
              <a:off x="5651433" y="6029345"/>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0</a:t>
              </a:r>
            </a:p>
          </p:txBody>
        </p:sp>
        <p:sp>
          <p:nvSpPr>
            <p:cNvPr id="57" name="TextBox 56">
              <a:extLst>
                <a:ext uri="{FF2B5EF4-FFF2-40B4-BE49-F238E27FC236}">
                  <a16:creationId xmlns:a16="http://schemas.microsoft.com/office/drawing/2014/main" id="{30CC56B7-C753-4776-AB29-3A9E8FC89243}"/>
                </a:ext>
              </a:extLst>
            </p:cNvPr>
            <p:cNvSpPr txBox="1"/>
            <p:nvPr/>
          </p:nvSpPr>
          <p:spPr>
            <a:xfrm>
              <a:off x="5119020" y="6029345"/>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2</a:t>
              </a:r>
            </a:p>
          </p:txBody>
        </p:sp>
        <p:sp>
          <p:nvSpPr>
            <p:cNvPr id="58" name="TextBox 57">
              <a:extLst>
                <a:ext uri="{FF2B5EF4-FFF2-40B4-BE49-F238E27FC236}">
                  <a16:creationId xmlns:a16="http://schemas.microsoft.com/office/drawing/2014/main" id="{7B798E7D-42A2-4B6A-BCC7-A5A86B5732B6}"/>
                </a:ext>
              </a:extLst>
            </p:cNvPr>
            <p:cNvSpPr txBox="1"/>
            <p:nvPr/>
          </p:nvSpPr>
          <p:spPr>
            <a:xfrm>
              <a:off x="4586607" y="6029345"/>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3</a:t>
              </a:r>
            </a:p>
          </p:txBody>
        </p:sp>
        <p:sp>
          <p:nvSpPr>
            <p:cNvPr id="59" name="TextBox 58">
              <a:extLst>
                <a:ext uri="{FF2B5EF4-FFF2-40B4-BE49-F238E27FC236}">
                  <a16:creationId xmlns:a16="http://schemas.microsoft.com/office/drawing/2014/main" id="{EECE0116-4F13-4BE7-B3AF-30CBE116C527}"/>
                </a:ext>
              </a:extLst>
            </p:cNvPr>
            <p:cNvSpPr txBox="1"/>
            <p:nvPr/>
          </p:nvSpPr>
          <p:spPr>
            <a:xfrm>
              <a:off x="4004501" y="6029345"/>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12</a:t>
              </a:r>
            </a:p>
          </p:txBody>
        </p:sp>
        <p:sp>
          <p:nvSpPr>
            <p:cNvPr id="60" name="TextBox 59">
              <a:extLst>
                <a:ext uri="{FF2B5EF4-FFF2-40B4-BE49-F238E27FC236}">
                  <a16:creationId xmlns:a16="http://schemas.microsoft.com/office/drawing/2014/main" id="{D650CD86-79C1-4002-B56D-57831C765BEC}"/>
                </a:ext>
              </a:extLst>
            </p:cNvPr>
            <p:cNvSpPr txBox="1"/>
            <p:nvPr/>
          </p:nvSpPr>
          <p:spPr>
            <a:xfrm>
              <a:off x="3472088" y="6029345"/>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23</a:t>
              </a:r>
            </a:p>
          </p:txBody>
        </p:sp>
        <p:sp>
          <p:nvSpPr>
            <p:cNvPr id="61" name="TextBox 60">
              <a:extLst>
                <a:ext uri="{FF2B5EF4-FFF2-40B4-BE49-F238E27FC236}">
                  <a16:creationId xmlns:a16="http://schemas.microsoft.com/office/drawing/2014/main" id="{E2C10B87-2051-4EB6-BDA6-EB3F191853B8}"/>
                </a:ext>
              </a:extLst>
            </p:cNvPr>
            <p:cNvSpPr txBox="1"/>
            <p:nvPr/>
          </p:nvSpPr>
          <p:spPr>
            <a:xfrm>
              <a:off x="2939675" y="6029345"/>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43</a:t>
              </a:r>
            </a:p>
          </p:txBody>
        </p:sp>
        <p:sp>
          <p:nvSpPr>
            <p:cNvPr id="62" name="TextBox 61">
              <a:extLst>
                <a:ext uri="{FF2B5EF4-FFF2-40B4-BE49-F238E27FC236}">
                  <a16:creationId xmlns:a16="http://schemas.microsoft.com/office/drawing/2014/main" id="{3E2D6145-D300-49A0-8304-75C9F61964D9}"/>
                </a:ext>
              </a:extLst>
            </p:cNvPr>
            <p:cNvSpPr txBox="1"/>
            <p:nvPr/>
          </p:nvSpPr>
          <p:spPr>
            <a:xfrm>
              <a:off x="2357569" y="6029345"/>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121</a:t>
              </a:r>
            </a:p>
          </p:txBody>
        </p:sp>
        <p:sp>
          <p:nvSpPr>
            <p:cNvPr id="63" name="TextBox 62">
              <a:extLst>
                <a:ext uri="{FF2B5EF4-FFF2-40B4-BE49-F238E27FC236}">
                  <a16:creationId xmlns:a16="http://schemas.microsoft.com/office/drawing/2014/main" id="{9CA9B398-9327-4A50-B684-80AEE3C3AC95}"/>
                </a:ext>
              </a:extLst>
            </p:cNvPr>
            <p:cNvSpPr txBox="1"/>
            <p:nvPr/>
          </p:nvSpPr>
          <p:spPr>
            <a:xfrm>
              <a:off x="1825156" y="6029345"/>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219</a:t>
              </a:r>
            </a:p>
          </p:txBody>
        </p:sp>
        <p:sp>
          <p:nvSpPr>
            <p:cNvPr id="64" name="TextBox 63">
              <a:extLst>
                <a:ext uri="{FF2B5EF4-FFF2-40B4-BE49-F238E27FC236}">
                  <a16:creationId xmlns:a16="http://schemas.microsoft.com/office/drawing/2014/main" id="{069CAFFF-EDEC-47C2-A2D3-CEBD63F61D11}"/>
                </a:ext>
              </a:extLst>
            </p:cNvPr>
            <p:cNvSpPr txBox="1"/>
            <p:nvPr/>
          </p:nvSpPr>
          <p:spPr>
            <a:xfrm>
              <a:off x="1292743" y="6029345"/>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337</a:t>
              </a:r>
            </a:p>
          </p:txBody>
        </p:sp>
      </p:grpSp>
      <p:sp>
        <p:nvSpPr>
          <p:cNvPr id="65" name="TextBox 64">
            <a:extLst>
              <a:ext uri="{FF2B5EF4-FFF2-40B4-BE49-F238E27FC236}">
                <a16:creationId xmlns:a16="http://schemas.microsoft.com/office/drawing/2014/main" id="{C6DFB03C-C4AD-40D0-85F2-CEC89055BE75}"/>
              </a:ext>
            </a:extLst>
          </p:cNvPr>
          <p:cNvSpPr txBox="1"/>
          <p:nvPr/>
        </p:nvSpPr>
        <p:spPr>
          <a:xfrm>
            <a:off x="7663" y="5490233"/>
            <a:ext cx="1069525" cy="307777"/>
          </a:xfrm>
          <a:prstGeom prst="rect">
            <a:avLst/>
          </a:prstGeom>
          <a:noFill/>
        </p:spPr>
        <p:txBody>
          <a:bodyPr wrap="none" rtlCol="0">
            <a:spAutoFit/>
          </a:bodyPr>
          <a:lstStyle/>
          <a:p>
            <a:pPr algn="r"/>
            <a:r>
              <a:rPr lang="ja-JP" sz="1400">
                <a:solidFill>
                  <a:schemeClr val="accent3"/>
                </a:solidFill>
              </a:rPr>
              <a:t>D+T+CT</a:t>
            </a:r>
          </a:p>
        </p:txBody>
      </p:sp>
      <p:sp>
        <p:nvSpPr>
          <p:cNvPr id="66" name="TextBox 65">
            <a:extLst>
              <a:ext uri="{FF2B5EF4-FFF2-40B4-BE49-F238E27FC236}">
                <a16:creationId xmlns:a16="http://schemas.microsoft.com/office/drawing/2014/main" id="{896988AB-6B0E-47A3-A880-CC9C2C8E1268}"/>
              </a:ext>
            </a:extLst>
          </p:cNvPr>
          <p:cNvSpPr txBox="1"/>
          <p:nvPr/>
        </p:nvSpPr>
        <p:spPr>
          <a:xfrm>
            <a:off x="653674" y="5743768"/>
            <a:ext cx="423514" cy="307777"/>
          </a:xfrm>
          <a:prstGeom prst="rect">
            <a:avLst/>
          </a:prstGeom>
          <a:noFill/>
        </p:spPr>
        <p:txBody>
          <a:bodyPr wrap="none" rtlCol="0">
            <a:spAutoFit/>
          </a:bodyPr>
          <a:lstStyle/>
          <a:p>
            <a:pPr algn="r"/>
            <a:r>
              <a:rPr lang="ja-JP" sz="1400">
                <a:solidFill>
                  <a:schemeClr val="accent1"/>
                </a:solidFill>
              </a:rPr>
              <a:t>CT</a:t>
            </a:r>
          </a:p>
        </p:txBody>
      </p:sp>
      <p:grpSp>
        <p:nvGrpSpPr>
          <p:cNvPr id="68" name="Group 67">
            <a:extLst>
              <a:ext uri="{FF2B5EF4-FFF2-40B4-BE49-F238E27FC236}">
                <a16:creationId xmlns:a16="http://schemas.microsoft.com/office/drawing/2014/main" id="{C7FE1374-AC09-4586-B75F-497F3E9131D3}"/>
              </a:ext>
            </a:extLst>
          </p:cNvPr>
          <p:cNvGrpSpPr/>
          <p:nvPr/>
        </p:nvGrpSpPr>
        <p:grpSpPr>
          <a:xfrm>
            <a:off x="1343036" y="2732403"/>
            <a:ext cx="4077880" cy="2191152"/>
            <a:chOff x="3557587" y="2081212"/>
            <a:chExt cx="5080787" cy="2699298"/>
          </a:xfrm>
        </p:grpSpPr>
        <p:sp>
          <p:nvSpPr>
            <p:cNvPr id="69" name="Freeform: Shape 115">
              <a:extLst>
                <a:ext uri="{FF2B5EF4-FFF2-40B4-BE49-F238E27FC236}">
                  <a16:creationId xmlns:a16="http://schemas.microsoft.com/office/drawing/2014/main" id="{F8D39E1B-A530-40AD-AAC3-22D3300BD3A2}"/>
                </a:ext>
              </a:extLst>
            </p:cNvPr>
            <p:cNvSpPr/>
            <p:nvPr/>
          </p:nvSpPr>
          <p:spPr>
            <a:xfrm>
              <a:off x="3557587" y="2081212"/>
              <a:ext cx="5080787" cy="2642949"/>
            </a:xfrm>
            <a:custGeom>
              <a:avLst/>
              <a:gdLst>
                <a:gd name="connsiteX0" fmla="*/ 5080788 w 5080787"/>
                <a:gd name="connsiteY0" fmla="*/ 2642950 h 2642949"/>
                <a:gd name="connsiteX1" fmla="*/ 4288612 w 5080787"/>
                <a:gd name="connsiteY1" fmla="*/ 2642950 h 2642949"/>
                <a:gd name="connsiteX2" fmla="*/ 4288612 w 5080787"/>
                <a:gd name="connsiteY2" fmla="*/ 2584009 h 2642949"/>
                <a:gd name="connsiteX3" fmla="*/ 3977393 w 5080787"/>
                <a:gd name="connsiteY3" fmla="*/ 2584009 h 2642949"/>
                <a:gd name="connsiteX4" fmla="*/ 3977393 w 5080787"/>
                <a:gd name="connsiteY4" fmla="*/ 2515638 h 2642949"/>
                <a:gd name="connsiteX5" fmla="*/ 3864226 w 5080787"/>
                <a:gd name="connsiteY5" fmla="*/ 2515638 h 2642949"/>
                <a:gd name="connsiteX6" fmla="*/ 3864226 w 5080787"/>
                <a:gd name="connsiteY6" fmla="*/ 2461412 h 2642949"/>
                <a:gd name="connsiteX7" fmla="*/ 3055544 w 5080787"/>
                <a:gd name="connsiteY7" fmla="*/ 2461412 h 2642949"/>
                <a:gd name="connsiteX8" fmla="*/ 3055544 w 5080787"/>
                <a:gd name="connsiteY8" fmla="*/ 2430761 h 2642949"/>
                <a:gd name="connsiteX9" fmla="*/ 2685393 w 5080787"/>
                <a:gd name="connsiteY9" fmla="*/ 2430761 h 2642949"/>
                <a:gd name="connsiteX10" fmla="*/ 2685393 w 5080787"/>
                <a:gd name="connsiteY10" fmla="*/ 2404825 h 2642949"/>
                <a:gd name="connsiteX11" fmla="*/ 2626452 w 5080787"/>
                <a:gd name="connsiteY11" fmla="*/ 2404825 h 2642949"/>
                <a:gd name="connsiteX12" fmla="*/ 2626452 w 5080787"/>
                <a:gd name="connsiteY12" fmla="*/ 2393042 h 2642949"/>
                <a:gd name="connsiteX13" fmla="*/ 2324662 w 5080787"/>
                <a:gd name="connsiteY13" fmla="*/ 2393042 h 2642949"/>
                <a:gd name="connsiteX14" fmla="*/ 2324662 w 5080787"/>
                <a:gd name="connsiteY14" fmla="*/ 2371820 h 2642949"/>
                <a:gd name="connsiteX15" fmla="*/ 2253939 w 5080787"/>
                <a:gd name="connsiteY15" fmla="*/ 2371820 h 2642949"/>
                <a:gd name="connsiteX16" fmla="*/ 2253939 w 5080787"/>
                <a:gd name="connsiteY16" fmla="*/ 2343531 h 2642949"/>
                <a:gd name="connsiteX17" fmla="*/ 2164347 w 5080787"/>
                <a:gd name="connsiteY17" fmla="*/ 2343531 h 2642949"/>
                <a:gd name="connsiteX18" fmla="*/ 2164347 w 5080787"/>
                <a:gd name="connsiteY18" fmla="*/ 2317595 h 2642949"/>
                <a:gd name="connsiteX19" fmla="*/ 2131333 w 5080787"/>
                <a:gd name="connsiteY19" fmla="*/ 2317595 h 2642949"/>
                <a:gd name="connsiteX20" fmla="*/ 2131333 w 5080787"/>
                <a:gd name="connsiteY20" fmla="*/ 2289305 h 2642949"/>
                <a:gd name="connsiteX21" fmla="*/ 2088899 w 5080787"/>
                <a:gd name="connsiteY21" fmla="*/ 2289305 h 2642949"/>
                <a:gd name="connsiteX22" fmla="*/ 2088899 w 5080787"/>
                <a:gd name="connsiteY22" fmla="*/ 2261007 h 2642949"/>
                <a:gd name="connsiteX23" fmla="*/ 1945081 w 5080787"/>
                <a:gd name="connsiteY23" fmla="*/ 2261007 h 2642949"/>
                <a:gd name="connsiteX24" fmla="*/ 1945081 w 5080787"/>
                <a:gd name="connsiteY24" fmla="*/ 2211496 h 2642949"/>
                <a:gd name="connsiteX25" fmla="*/ 1841345 w 5080787"/>
                <a:gd name="connsiteY25" fmla="*/ 2211496 h 2642949"/>
                <a:gd name="connsiteX26" fmla="*/ 1841345 w 5080787"/>
                <a:gd name="connsiteY26" fmla="*/ 2131333 h 2642949"/>
                <a:gd name="connsiteX27" fmla="*/ 1822485 w 5080787"/>
                <a:gd name="connsiteY27" fmla="*/ 2131333 h 2642949"/>
                <a:gd name="connsiteX28" fmla="*/ 1822485 w 5080787"/>
                <a:gd name="connsiteY28" fmla="*/ 2088899 h 2642949"/>
                <a:gd name="connsiteX29" fmla="*/ 1789471 w 5080787"/>
                <a:gd name="connsiteY29" fmla="*/ 2088899 h 2642949"/>
                <a:gd name="connsiteX30" fmla="*/ 1789471 w 5080787"/>
                <a:gd name="connsiteY30" fmla="*/ 2032311 h 2642949"/>
                <a:gd name="connsiteX31" fmla="*/ 1567853 w 5080787"/>
                <a:gd name="connsiteY31" fmla="*/ 2032311 h 2642949"/>
                <a:gd name="connsiteX32" fmla="*/ 1567853 w 5080787"/>
                <a:gd name="connsiteY32" fmla="*/ 2011099 h 2642949"/>
                <a:gd name="connsiteX33" fmla="*/ 1518342 w 5080787"/>
                <a:gd name="connsiteY33" fmla="*/ 2011099 h 2642949"/>
                <a:gd name="connsiteX34" fmla="*/ 1518342 w 5080787"/>
                <a:gd name="connsiteY34" fmla="*/ 1973370 h 2642949"/>
                <a:gd name="connsiteX35" fmla="*/ 1485338 w 5080787"/>
                <a:gd name="connsiteY35" fmla="*/ 1973370 h 2642949"/>
                <a:gd name="connsiteX36" fmla="*/ 1485338 w 5080787"/>
                <a:gd name="connsiteY36" fmla="*/ 1914430 h 2642949"/>
                <a:gd name="connsiteX37" fmla="*/ 1452324 w 5080787"/>
                <a:gd name="connsiteY37" fmla="*/ 1914430 h 2642949"/>
                <a:gd name="connsiteX38" fmla="*/ 1452324 w 5080787"/>
                <a:gd name="connsiteY38" fmla="*/ 1883778 h 2642949"/>
                <a:gd name="connsiteX39" fmla="*/ 1428750 w 5080787"/>
                <a:gd name="connsiteY39" fmla="*/ 1883778 h 2642949"/>
                <a:gd name="connsiteX40" fmla="*/ 1428750 w 5080787"/>
                <a:gd name="connsiteY40" fmla="*/ 1690449 h 2642949"/>
                <a:gd name="connsiteX41" fmla="*/ 1393384 w 5080787"/>
                <a:gd name="connsiteY41" fmla="*/ 1690449 h 2642949"/>
                <a:gd name="connsiteX42" fmla="*/ 1393384 w 5080787"/>
                <a:gd name="connsiteY42" fmla="*/ 1612649 h 2642949"/>
                <a:gd name="connsiteX43" fmla="*/ 1376877 w 5080787"/>
                <a:gd name="connsiteY43" fmla="*/ 1612649 h 2642949"/>
                <a:gd name="connsiteX44" fmla="*/ 1376877 w 5080787"/>
                <a:gd name="connsiteY44" fmla="*/ 1584360 h 2642949"/>
                <a:gd name="connsiteX45" fmla="*/ 1346235 w 5080787"/>
                <a:gd name="connsiteY45" fmla="*/ 1584360 h 2642949"/>
                <a:gd name="connsiteX46" fmla="*/ 1346235 w 5080787"/>
                <a:gd name="connsiteY46" fmla="*/ 1556061 h 2642949"/>
                <a:gd name="connsiteX47" fmla="*/ 1289647 w 5080787"/>
                <a:gd name="connsiteY47" fmla="*/ 1556061 h 2642949"/>
                <a:gd name="connsiteX48" fmla="*/ 1289647 w 5080787"/>
                <a:gd name="connsiteY48" fmla="*/ 1527772 h 2642949"/>
                <a:gd name="connsiteX49" fmla="*/ 1192987 w 5080787"/>
                <a:gd name="connsiteY49" fmla="*/ 1527772 h 2642949"/>
                <a:gd name="connsiteX50" fmla="*/ 1192987 w 5080787"/>
                <a:gd name="connsiteY50" fmla="*/ 1506550 h 2642949"/>
                <a:gd name="connsiteX51" fmla="*/ 1162336 w 5080787"/>
                <a:gd name="connsiteY51" fmla="*/ 1506550 h 2642949"/>
                <a:gd name="connsiteX52" fmla="*/ 1162336 w 5080787"/>
                <a:gd name="connsiteY52" fmla="*/ 1464116 h 2642949"/>
                <a:gd name="connsiteX53" fmla="*/ 1115178 w 5080787"/>
                <a:gd name="connsiteY53" fmla="*/ 1464116 h 2642949"/>
                <a:gd name="connsiteX54" fmla="*/ 1115178 w 5080787"/>
                <a:gd name="connsiteY54" fmla="*/ 1438180 h 2642949"/>
                <a:gd name="connsiteX55" fmla="*/ 1086888 w 5080787"/>
                <a:gd name="connsiteY55" fmla="*/ 1438180 h 2642949"/>
                <a:gd name="connsiteX56" fmla="*/ 1086888 w 5080787"/>
                <a:gd name="connsiteY56" fmla="*/ 1409891 h 2642949"/>
                <a:gd name="connsiteX57" fmla="*/ 1058599 w 5080787"/>
                <a:gd name="connsiteY57" fmla="*/ 1409891 h 2642949"/>
                <a:gd name="connsiteX58" fmla="*/ 1058599 w 5080787"/>
                <a:gd name="connsiteY58" fmla="*/ 1303792 h 2642949"/>
                <a:gd name="connsiteX59" fmla="*/ 1023233 w 5080787"/>
                <a:gd name="connsiteY59" fmla="*/ 1303792 h 2642949"/>
                <a:gd name="connsiteX60" fmla="*/ 1023233 w 5080787"/>
                <a:gd name="connsiteY60" fmla="*/ 1042092 h 2642949"/>
                <a:gd name="connsiteX61" fmla="*/ 1002011 w 5080787"/>
                <a:gd name="connsiteY61" fmla="*/ 1042092 h 2642949"/>
                <a:gd name="connsiteX62" fmla="*/ 1002011 w 5080787"/>
                <a:gd name="connsiteY62" fmla="*/ 933639 h 2642949"/>
                <a:gd name="connsiteX63" fmla="*/ 898273 w 5080787"/>
                <a:gd name="connsiteY63" fmla="*/ 933639 h 2642949"/>
                <a:gd name="connsiteX64" fmla="*/ 898273 w 5080787"/>
                <a:gd name="connsiteY64" fmla="*/ 855836 h 2642949"/>
                <a:gd name="connsiteX65" fmla="*/ 834617 w 5080787"/>
                <a:gd name="connsiteY65" fmla="*/ 855836 h 2642949"/>
                <a:gd name="connsiteX66" fmla="*/ 834617 w 5080787"/>
                <a:gd name="connsiteY66" fmla="*/ 832258 h 2642949"/>
                <a:gd name="connsiteX67" fmla="*/ 761529 w 5080787"/>
                <a:gd name="connsiteY67" fmla="*/ 832258 h 2642949"/>
                <a:gd name="connsiteX68" fmla="*/ 761529 w 5080787"/>
                <a:gd name="connsiteY68" fmla="*/ 803966 h 2642949"/>
                <a:gd name="connsiteX69" fmla="*/ 688440 w 5080787"/>
                <a:gd name="connsiteY69" fmla="*/ 803966 h 2642949"/>
                <a:gd name="connsiteX70" fmla="*/ 688440 w 5080787"/>
                <a:gd name="connsiteY70" fmla="*/ 778032 h 2642949"/>
                <a:gd name="connsiteX71" fmla="*/ 643645 w 5080787"/>
                <a:gd name="connsiteY71" fmla="*/ 778032 h 2642949"/>
                <a:gd name="connsiteX72" fmla="*/ 643645 w 5080787"/>
                <a:gd name="connsiteY72" fmla="*/ 735594 h 2642949"/>
                <a:gd name="connsiteX73" fmla="*/ 617711 w 5080787"/>
                <a:gd name="connsiteY73" fmla="*/ 735594 h 2642949"/>
                <a:gd name="connsiteX74" fmla="*/ 617711 w 5080787"/>
                <a:gd name="connsiteY74" fmla="*/ 594133 h 2642949"/>
                <a:gd name="connsiteX75" fmla="*/ 587061 w 5080787"/>
                <a:gd name="connsiteY75" fmla="*/ 594133 h 2642949"/>
                <a:gd name="connsiteX76" fmla="*/ 587061 w 5080787"/>
                <a:gd name="connsiteY76" fmla="*/ 563484 h 2642949"/>
                <a:gd name="connsiteX77" fmla="*/ 476250 w 5080787"/>
                <a:gd name="connsiteY77" fmla="*/ 563484 h 2642949"/>
                <a:gd name="connsiteX78" fmla="*/ 476250 w 5080787"/>
                <a:gd name="connsiteY78" fmla="*/ 532834 h 2642949"/>
                <a:gd name="connsiteX79" fmla="*/ 433812 w 5080787"/>
                <a:gd name="connsiteY79" fmla="*/ 532834 h 2642949"/>
                <a:gd name="connsiteX80" fmla="*/ 433812 w 5080787"/>
                <a:gd name="connsiteY80" fmla="*/ 473893 h 2642949"/>
                <a:gd name="connsiteX81" fmla="*/ 344220 w 5080787"/>
                <a:gd name="connsiteY81" fmla="*/ 473893 h 2642949"/>
                <a:gd name="connsiteX82" fmla="*/ 344220 w 5080787"/>
                <a:gd name="connsiteY82" fmla="*/ 398447 h 2642949"/>
                <a:gd name="connsiteX83" fmla="*/ 297067 w 5080787"/>
                <a:gd name="connsiteY83" fmla="*/ 398447 h 2642949"/>
                <a:gd name="connsiteX84" fmla="*/ 297067 w 5080787"/>
                <a:gd name="connsiteY84" fmla="*/ 209833 h 2642949"/>
                <a:gd name="connsiteX85" fmla="*/ 247556 w 5080787"/>
                <a:gd name="connsiteY85" fmla="*/ 209833 h 2642949"/>
                <a:gd name="connsiteX86" fmla="*/ 247556 w 5080787"/>
                <a:gd name="connsiteY86" fmla="*/ 103738 h 2642949"/>
                <a:gd name="connsiteX87" fmla="*/ 181541 w 5080787"/>
                <a:gd name="connsiteY87" fmla="*/ 103738 h 2642949"/>
                <a:gd name="connsiteX88" fmla="*/ 181541 w 5080787"/>
                <a:gd name="connsiteY88" fmla="*/ 40080 h 2642949"/>
                <a:gd name="connsiteX89" fmla="*/ 84876 w 5080787"/>
                <a:gd name="connsiteY89" fmla="*/ 40080 h 2642949"/>
                <a:gd name="connsiteX90" fmla="*/ 84876 w 5080787"/>
                <a:gd name="connsiteY90" fmla="*/ 14146 h 2642949"/>
                <a:gd name="connsiteX91" fmla="*/ 61300 w 5080787"/>
                <a:gd name="connsiteY91" fmla="*/ 14146 h 2642949"/>
                <a:gd name="connsiteX92" fmla="*/ 61300 w 5080787"/>
                <a:gd name="connsiteY92" fmla="*/ 0 h 2642949"/>
                <a:gd name="connsiteX93" fmla="*/ 0 w 5080787"/>
                <a:gd name="connsiteY93" fmla="*/ 0 h 264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5080787" h="2642949">
                  <a:moveTo>
                    <a:pt x="5080788" y="2642950"/>
                  </a:moveTo>
                  <a:lnTo>
                    <a:pt x="4288612" y="2642950"/>
                  </a:lnTo>
                  <a:lnTo>
                    <a:pt x="4288612" y="2584009"/>
                  </a:lnTo>
                  <a:lnTo>
                    <a:pt x="3977393" y="2584009"/>
                  </a:lnTo>
                  <a:lnTo>
                    <a:pt x="3977393" y="2515638"/>
                  </a:lnTo>
                  <a:lnTo>
                    <a:pt x="3864226" y="2515638"/>
                  </a:lnTo>
                  <a:lnTo>
                    <a:pt x="3864226" y="2461412"/>
                  </a:lnTo>
                  <a:lnTo>
                    <a:pt x="3055544" y="2461412"/>
                  </a:lnTo>
                  <a:lnTo>
                    <a:pt x="3055544" y="2430761"/>
                  </a:lnTo>
                  <a:lnTo>
                    <a:pt x="2685393" y="2430761"/>
                  </a:lnTo>
                  <a:lnTo>
                    <a:pt x="2685393" y="2404825"/>
                  </a:lnTo>
                  <a:lnTo>
                    <a:pt x="2626452" y="2404825"/>
                  </a:lnTo>
                  <a:lnTo>
                    <a:pt x="2626452" y="2393042"/>
                  </a:lnTo>
                  <a:lnTo>
                    <a:pt x="2324662" y="2393042"/>
                  </a:lnTo>
                  <a:lnTo>
                    <a:pt x="2324662" y="2371820"/>
                  </a:lnTo>
                  <a:lnTo>
                    <a:pt x="2253939" y="2371820"/>
                  </a:lnTo>
                  <a:lnTo>
                    <a:pt x="2253939" y="2343531"/>
                  </a:lnTo>
                  <a:lnTo>
                    <a:pt x="2164347" y="2343531"/>
                  </a:lnTo>
                  <a:lnTo>
                    <a:pt x="2164347" y="2317595"/>
                  </a:lnTo>
                  <a:lnTo>
                    <a:pt x="2131333" y="2317595"/>
                  </a:lnTo>
                  <a:lnTo>
                    <a:pt x="2131333" y="2289305"/>
                  </a:lnTo>
                  <a:lnTo>
                    <a:pt x="2088899" y="2289305"/>
                  </a:lnTo>
                  <a:lnTo>
                    <a:pt x="2088899" y="2261007"/>
                  </a:lnTo>
                  <a:lnTo>
                    <a:pt x="1945081" y="2261007"/>
                  </a:lnTo>
                  <a:lnTo>
                    <a:pt x="1945081" y="2211496"/>
                  </a:lnTo>
                  <a:lnTo>
                    <a:pt x="1841345" y="2211496"/>
                  </a:lnTo>
                  <a:lnTo>
                    <a:pt x="1841345" y="2131333"/>
                  </a:lnTo>
                  <a:lnTo>
                    <a:pt x="1822485" y="2131333"/>
                  </a:lnTo>
                  <a:lnTo>
                    <a:pt x="1822485" y="2088899"/>
                  </a:lnTo>
                  <a:lnTo>
                    <a:pt x="1789471" y="2088899"/>
                  </a:lnTo>
                  <a:lnTo>
                    <a:pt x="1789471" y="2032311"/>
                  </a:lnTo>
                  <a:lnTo>
                    <a:pt x="1567853" y="2032311"/>
                  </a:lnTo>
                  <a:lnTo>
                    <a:pt x="1567853" y="2011099"/>
                  </a:lnTo>
                  <a:lnTo>
                    <a:pt x="1518342" y="2011099"/>
                  </a:lnTo>
                  <a:lnTo>
                    <a:pt x="1518342" y="1973370"/>
                  </a:lnTo>
                  <a:lnTo>
                    <a:pt x="1485338" y="1973370"/>
                  </a:lnTo>
                  <a:lnTo>
                    <a:pt x="1485338" y="1914430"/>
                  </a:lnTo>
                  <a:lnTo>
                    <a:pt x="1452324" y="1914430"/>
                  </a:lnTo>
                  <a:lnTo>
                    <a:pt x="1452324" y="1883778"/>
                  </a:lnTo>
                  <a:lnTo>
                    <a:pt x="1428750" y="1883778"/>
                  </a:lnTo>
                  <a:lnTo>
                    <a:pt x="1428750" y="1690449"/>
                  </a:lnTo>
                  <a:lnTo>
                    <a:pt x="1393384" y="1690449"/>
                  </a:lnTo>
                  <a:lnTo>
                    <a:pt x="1393384" y="1612649"/>
                  </a:lnTo>
                  <a:lnTo>
                    <a:pt x="1376877" y="1612649"/>
                  </a:lnTo>
                  <a:lnTo>
                    <a:pt x="1376877" y="1584360"/>
                  </a:lnTo>
                  <a:lnTo>
                    <a:pt x="1346235" y="1584360"/>
                  </a:lnTo>
                  <a:lnTo>
                    <a:pt x="1346235" y="1556061"/>
                  </a:lnTo>
                  <a:lnTo>
                    <a:pt x="1289647" y="1556061"/>
                  </a:lnTo>
                  <a:lnTo>
                    <a:pt x="1289647" y="1527772"/>
                  </a:lnTo>
                  <a:lnTo>
                    <a:pt x="1192987" y="1527772"/>
                  </a:lnTo>
                  <a:lnTo>
                    <a:pt x="1192987" y="1506550"/>
                  </a:lnTo>
                  <a:lnTo>
                    <a:pt x="1162336" y="1506550"/>
                  </a:lnTo>
                  <a:lnTo>
                    <a:pt x="1162336" y="1464116"/>
                  </a:lnTo>
                  <a:lnTo>
                    <a:pt x="1115178" y="1464116"/>
                  </a:lnTo>
                  <a:lnTo>
                    <a:pt x="1115178" y="1438180"/>
                  </a:lnTo>
                  <a:lnTo>
                    <a:pt x="1086888" y="1438180"/>
                  </a:lnTo>
                  <a:lnTo>
                    <a:pt x="1086888" y="1409891"/>
                  </a:lnTo>
                  <a:lnTo>
                    <a:pt x="1058599" y="1409891"/>
                  </a:lnTo>
                  <a:lnTo>
                    <a:pt x="1058599" y="1303792"/>
                  </a:lnTo>
                  <a:lnTo>
                    <a:pt x="1023233" y="1303792"/>
                  </a:lnTo>
                  <a:lnTo>
                    <a:pt x="1023233" y="1042092"/>
                  </a:lnTo>
                  <a:lnTo>
                    <a:pt x="1002011" y="1042092"/>
                  </a:lnTo>
                  <a:lnTo>
                    <a:pt x="1002011" y="933639"/>
                  </a:lnTo>
                  <a:lnTo>
                    <a:pt x="898273" y="933639"/>
                  </a:lnTo>
                  <a:lnTo>
                    <a:pt x="898273" y="855836"/>
                  </a:lnTo>
                  <a:lnTo>
                    <a:pt x="834617" y="855836"/>
                  </a:lnTo>
                  <a:lnTo>
                    <a:pt x="834617" y="832258"/>
                  </a:lnTo>
                  <a:lnTo>
                    <a:pt x="761529" y="832258"/>
                  </a:lnTo>
                  <a:lnTo>
                    <a:pt x="761529" y="803966"/>
                  </a:lnTo>
                  <a:lnTo>
                    <a:pt x="688440" y="803966"/>
                  </a:lnTo>
                  <a:lnTo>
                    <a:pt x="688440" y="778032"/>
                  </a:lnTo>
                  <a:lnTo>
                    <a:pt x="643645" y="778032"/>
                  </a:lnTo>
                  <a:lnTo>
                    <a:pt x="643645" y="735594"/>
                  </a:lnTo>
                  <a:lnTo>
                    <a:pt x="617711" y="735594"/>
                  </a:lnTo>
                  <a:lnTo>
                    <a:pt x="617711" y="594133"/>
                  </a:lnTo>
                  <a:lnTo>
                    <a:pt x="587061" y="594133"/>
                  </a:lnTo>
                  <a:lnTo>
                    <a:pt x="587061" y="563484"/>
                  </a:lnTo>
                  <a:lnTo>
                    <a:pt x="476250" y="563484"/>
                  </a:lnTo>
                  <a:lnTo>
                    <a:pt x="476250" y="532834"/>
                  </a:lnTo>
                  <a:lnTo>
                    <a:pt x="433812" y="532834"/>
                  </a:lnTo>
                  <a:lnTo>
                    <a:pt x="433812" y="473893"/>
                  </a:lnTo>
                  <a:lnTo>
                    <a:pt x="344220" y="473893"/>
                  </a:lnTo>
                  <a:lnTo>
                    <a:pt x="344220" y="398447"/>
                  </a:lnTo>
                  <a:lnTo>
                    <a:pt x="297067" y="398447"/>
                  </a:lnTo>
                  <a:lnTo>
                    <a:pt x="297067" y="209833"/>
                  </a:lnTo>
                  <a:lnTo>
                    <a:pt x="247556" y="209833"/>
                  </a:lnTo>
                  <a:lnTo>
                    <a:pt x="247556" y="103738"/>
                  </a:lnTo>
                  <a:lnTo>
                    <a:pt x="181541" y="103738"/>
                  </a:lnTo>
                  <a:lnTo>
                    <a:pt x="181541" y="40080"/>
                  </a:lnTo>
                  <a:lnTo>
                    <a:pt x="84876" y="40080"/>
                  </a:lnTo>
                  <a:lnTo>
                    <a:pt x="84876" y="14146"/>
                  </a:lnTo>
                  <a:lnTo>
                    <a:pt x="61300" y="14146"/>
                  </a:lnTo>
                  <a:lnTo>
                    <a:pt x="61300" y="0"/>
                  </a:lnTo>
                  <a:lnTo>
                    <a:pt x="0" y="0"/>
                  </a:lnTo>
                </a:path>
              </a:pathLst>
            </a:custGeom>
            <a:noFill/>
            <a:ln w="25400" cap="flat">
              <a:solidFill>
                <a:schemeClr val="accent1"/>
              </a:solidFill>
              <a:prstDash val="solid"/>
              <a:miter/>
            </a:ln>
          </p:spPr>
          <p:txBody>
            <a:bodyPr rtlCol="0" anchor="ctr"/>
            <a:lstStyle/>
            <a:p>
              <a:endParaRPr lang="en-GB"/>
            </a:p>
          </p:txBody>
        </p:sp>
        <p:sp>
          <p:nvSpPr>
            <p:cNvPr id="70" name="Freeform: Shape 116">
              <a:extLst>
                <a:ext uri="{FF2B5EF4-FFF2-40B4-BE49-F238E27FC236}">
                  <a16:creationId xmlns:a16="http://schemas.microsoft.com/office/drawing/2014/main" id="{0064EBAC-D09B-4C17-982F-3768C0FF8A0A}"/>
                </a:ext>
              </a:extLst>
            </p:cNvPr>
            <p:cNvSpPr/>
            <p:nvPr/>
          </p:nvSpPr>
          <p:spPr>
            <a:xfrm>
              <a:off x="4071937" y="259499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1"/>
              </a:solidFill>
              <a:prstDash val="solid"/>
              <a:miter/>
            </a:ln>
          </p:spPr>
          <p:txBody>
            <a:bodyPr rtlCol="0" anchor="ctr"/>
            <a:lstStyle/>
            <a:p>
              <a:endParaRPr lang="en-GB"/>
            </a:p>
          </p:txBody>
        </p:sp>
        <p:sp>
          <p:nvSpPr>
            <p:cNvPr id="71" name="Freeform: Shape 117">
              <a:extLst>
                <a:ext uri="{FF2B5EF4-FFF2-40B4-BE49-F238E27FC236}">
                  <a16:creationId xmlns:a16="http://schemas.microsoft.com/office/drawing/2014/main" id="{EA2C9F07-5F6A-4DBA-89B9-3A26440E19C2}"/>
                </a:ext>
              </a:extLst>
            </p:cNvPr>
            <p:cNvSpPr/>
            <p:nvPr/>
          </p:nvSpPr>
          <p:spPr>
            <a:xfrm>
              <a:off x="4243387" y="2842647"/>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1"/>
              </a:solidFill>
              <a:prstDash val="solid"/>
              <a:miter/>
            </a:ln>
          </p:spPr>
          <p:txBody>
            <a:bodyPr rtlCol="0" anchor="ctr"/>
            <a:lstStyle/>
            <a:p>
              <a:endParaRPr lang="en-GB"/>
            </a:p>
          </p:txBody>
        </p:sp>
        <p:sp>
          <p:nvSpPr>
            <p:cNvPr id="72" name="Freeform: Shape 118">
              <a:extLst>
                <a:ext uri="{FF2B5EF4-FFF2-40B4-BE49-F238E27FC236}">
                  <a16:creationId xmlns:a16="http://schemas.microsoft.com/office/drawing/2014/main" id="{08494E92-68B3-4AD6-BE2D-206107C7F949}"/>
                </a:ext>
              </a:extLst>
            </p:cNvPr>
            <p:cNvSpPr/>
            <p:nvPr/>
          </p:nvSpPr>
          <p:spPr>
            <a:xfrm>
              <a:off x="4338637" y="286169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1"/>
              </a:solidFill>
              <a:prstDash val="solid"/>
              <a:miter/>
            </a:ln>
          </p:spPr>
          <p:txBody>
            <a:bodyPr rtlCol="0" anchor="ctr"/>
            <a:lstStyle/>
            <a:p>
              <a:endParaRPr lang="en-GB"/>
            </a:p>
          </p:txBody>
        </p:sp>
        <p:sp>
          <p:nvSpPr>
            <p:cNvPr id="73" name="Freeform: Shape 119">
              <a:extLst>
                <a:ext uri="{FF2B5EF4-FFF2-40B4-BE49-F238E27FC236}">
                  <a16:creationId xmlns:a16="http://schemas.microsoft.com/office/drawing/2014/main" id="{5DC8313B-92D6-4961-B50C-8DFAE62F29D0}"/>
                </a:ext>
              </a:extLst>
            </p:cNvPr>
            <p:cNvSpPr/>
            <p:nvPr/>
          </p:nvSpPr>
          <p:spPr>
            <a:xfrm>
              <a:off x="4414837" y="2899798"/>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1"/>
              </a:solidFill>
              <a:prstDash val="solid"/>
              <a:miter/>
            </a:ln>
          </p:spPr>
          <p:txBody>
            <a:bodyPr rtlCol="0" anchor="ctr"/>
            <a:lstStyle/>
            <a:p>
              <a:endParaRPr lang="en-GB"/>
            </a:p>
          </p:txBody>
        </p:sp>
        <p:sp>
          <p:nvSpPr>
            <p:cNvPr id="74" name="Freeform: Shape 120">
              <a:extLst>
                <a:ext uri="{FF2B5EF4-FFF2-40B4-BE49-F238E27FC236}">
                  <a16:creationId xmlns:a16="http://schemas.microsoft.com/office/drawing/2014/main" id="{5C451C7E-DA08-4DF0-8B1B-4144CB2263EF}"/>
                </a:ext>
              </a:extLst>
            </p:cNvPr>
            <p:cNvSpPr/>
            <p:nvPr/>
          </p:nvSpPr>
          <p:spPr>
            <a:xfrm>
              <a:off x="4491037" y="2975998"/>
              <a:ext cx="9525" cy="90003"/>
            </a:xfrm>
            <a:custGeom>
              <a:avLst/>
              <a:gdLst>
                <a:gd name="connsiteX0" fmla="*/ 0 w 9525"/>
                <a:gd name="connsiteY0" fmla="*/ 0 h 90003"/>
                <a:gd name="connsiteX1" fmla="*/ 0 w 9525"/>
                <a:gd name="connsiteY1" fmla="*/ 90004 h 90003"/>
              </a:gdLst>
              <a:ahLst/>
              <a:cxnLst>
                <a:cxn ang="0">
                  <a:pos x="connsiteX0" y="connsiteY0"/>
                </a:cxn>
                <a:cxn ang="0">
                  <a:pos x="connsiteX1" y="connsiteY1"/>
                </a:cxn>
              </a:cxnLst>
              <a:rect l="l" t="t" r="r" b="b"/>
              <a:pathLst>
                <a:path w="9525" h="90003">
                  <a:moveTo>
                    <a:pt x="0" y="0"/>
                  </a:moveTo>
                  <a:lnTo>
                    <a:pt x="0" y="90004"/>
                  </a:lnTo>
                </a:path>
              </a:pathLst>
            </a:custGeom>
            <a:noFill/>
            <a:ln w="25400" cap="flat">
              <a:solidFill>
                <a:schemeClr val="accent1"/>
              </a:solidFill>
              <a:prstDash val="solid"/>
              <a:miter/>
            </a:ln>
          </p:spPr>
          <p:txBody>
            <a:bodyPr rtlCol="0" anchor="ctr"/>
            <a:lstStyle/>
            <a:p>
              <a:endParaRPr lang="en-GB"/>
            </a:p>
          </p:txBody>
        </p:sp>
        <p:sp>
          <p:nvSpPr>
            <p:cNvPr id="75" name="Freeform: Shape 121">
              <a:extLst>
                <a:ext uri="{FF2B5EF4-FFF2-40B4-BE49-F238E27FC236}">
                  <a16:creationId xmlns:a16="http://schemas.microsoft.com/office/drawing/2014/main" id="{03FCD5E0-FADA-4858-8FDC-6C87881A0866}"/>
                </a:ext>
              </a:extLst>
            </p:cNvPr>
            <p:cNvSpPr/>
            <p:nvPr/>
          </p:nvSpPr>
          <p:spPr>
            <a:xfrm>
              <a:off x="4681537" y="34903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76" name="Freeform: Shape 122">
              <a:extLst>
                <a:ext uri="{FF2B5EF4-FFF2-40B4-BE49-F238E27FC236}">
                  <a16:creationId xmlns:a16="http://schemas.microsoft.com/office/drawing/2014/main" id="{74FA22C7-B039-4C12-A425-F53E64B029F8}"/>
                </a:ext>
              </a:extLst>
            </p:cNvPr>
            <p:cNvSpPr/>
            <p:nvPr/>
          </p:nvSpPr>
          <p:spPr>
            <a:xfrm>
              <a:off x="4776787" y="35665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77" name="Freeform: Shape 123">
              <a:extLst>
                <a:ext uri="{FF2B5EF4-FFF2-40B4-BE49-F238E27FC236}">
                  <a16:creationId xmlns:a16="http://schemas.microsoft.com/office/drawing/2014/main" id="{2F21943A-876F-479D-B5AC-EBC9811DD12B}"/>
                </a:ext>
              </a:extLst>
            </p:cNvPr>
            <p:cNvSpPr/>
            <p:nvPr/>
          </p:nvSpPr>
          <p:spPr>
            <a:xfrm>
              <a:off x="4872037" y="35856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78" name="Freeform: Shape 124">
              <a:extLst>
                <a:ext uri="{FF2B5EF4-FFF2-40B4-BE49-F238E27FC236}">
                  <a16:creationId xmlns:a16="http://schemas.microsoft.com/office/drawing/2014/main" id="{6A3E6AD7-CB11-4088-A410-BF73865ED3AB}"/>
                </a:ext>
              </a:extLst>
            </p:cNvPr>
            <p:cNvSpPr/>
            <p:nvPr/>
          </p:nvSpPr>
          <p:spPr>
            <a:xfrm>
              <a:off x="5062537" y="4004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79" name="Freeform: Shape 125">
              <a:extLst>
                <a:ext uri="{FF2B5EF4-FFF2-40B4-BE49-F238E27FC236}">
                  <a16:creationId xmlns:a16="http://schemas.microsoft.com/office/drawing/2014/main" id="{73E6F7AC-61C7-46C0-A627-D594EC03DD0D}"/>
                </a:ext>
              </a:extLst>
            </p:cNvPr>
            <p:cNvSpPr/>
            <p:nvPr/>
          </p:nvSpPr>
          <p:spPr>
            <a:xfrm>
              <a:off x="5424487" y="425236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tlCol="0" anchor="ctr"/>
            <a:lstStyle/>
            <a:p>
              <a:endParaRPr lang="en-GB"/>
            </a:p>
          </p:txBody>
        </p:sp>
        <p:sp>
          <p:nvSpPr>
            <p:cNvPr id="80" name="Freeform: Shape 126">
              <a:extLst>
                <a:ext uri="{FF2B5EF4-FFF2-40B4-BE49-F238E27FC236}">
                  <a16:creationId xmlns:a16="http://schemas.microsoft.com/office/drawing/2014/main" id="{2E5B692B-A765-489A-8303-10C320A9DB15}"/>
                </a:ext>
              </a:extLst>
            </p:cNvPr>
            <p:cNvSpPr/>
            <p:nvPr/>
          </p:nvSpPr>
          <p:spPr>
            <a:xfrm>
              <a:off x="5519737" y="429046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1" name="Freeform: Shape 127">
              <a:extLst>
                <a:ext uri="{FF2B5EF4-FFF2-40B4-BE49-F238E27FC236}">
                  <a16:creationId xmlns:a16="http://schemas.microsoft.com/office/drawing/2014/main" id="{34089F62-273E-475C-801C-0AD501F6050B}"/>
                </a:ext>
              </a:extLst>
            </p:cNvPr>
            <p:cNvSpPr/>
            <p:nvPr/>
          </p:nvSpPr>
          <p:spPr>
            <a:xfrm>
              <a:off x="5767387" y="436666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2" name="Freeform: Shape 128">
              <a:extLst>
                <a:ext uri="{FF2B5EF4-FFF2-40B4-BE49-F238E27FC236}">
                  <a16:creationId xmlns:a16="http://schemas.microsoft.com/office/drawing/2014/main" id="{F9C2FB1B-EBF9-48FF-A6FC-0F72560A59BD}"/>
                </a:ext>
              </a:extLst>
            </p:cNvPr>
            <p:cNvSpPr/>
            <p:nvPr/>
          </p:nvSpPr>
          <p:spPr>
            <a:xfrm>
              <a:off x="5805487" y="436666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3" name="Freeform: Shape 129">
              <a:extLst>
                <a:ext uri="{FF2B5EF4-FFF2-40B4-BE49-F238E27FC236}">
                  <a16:creationId xmlns:a16="http://schemas.microsoft.com/office/drawing/2014/main" id="{E4D45654-A01E-4802-89A5-4AB79CE24EF0}"/>
                </a:ext>
              </a:extLst>
            </p:cNvPr>
            <p:cNvSpPr/>
            <p:nvPr/>
          </p:nvSpPr>
          <p:spPr>
            <a:xfrm>
              <a:off x="5900737" y="44238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4" name="Freeform: Shape 130">
              <a:extLst>
                <a:ext uri="{FF2B5EF4-FFF2-40B4-BE49-F238E27FC236}">
                  <a16:creationId xmlns:a16="http://schemas.microsoft.com/office/drawing/2014/main" id="{A4F81383-CEBC-403E-9B8E-6248619F044A}"/>
                </a:ext>
              </a:extLst>
            </p:cNvPr>
            <p:cNvSpPr/>
            <p:nvPr/>
          </p:nvSpPr>
          <p:spPr>
            <a:xfrm>
              <a:off x="6262687" y="44619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5" name="Freeform: Shape 131">
              <a:extLst>
                <a:ext uri="{FF2B5EF4-FFF2-40B4-BE49-F238E27FC236}">
                  <a16:creationId xmlns:a16="http://schemas.microsoft.com/office/drawing/2014/main" id="{ABD14DF0-4492-44F8-89AB-E6872FF41576}"/>
                </a:ext>
              </a:extLst>
            </p:cNvPr>
            <p:cNvSpPr/>
            <p:nvPr/>
          </p:nvSpPr>
          <p:spPr>
            <a:xfrm>
              <a:off x="6586537" y="44619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6" name="Freeform: Shape 132">
              <a:extLst>
                <a:ext uri="{FF2B5EF4-FFF2-40B4-BE49-F238E27FC236}">
                  <a16:creationId xmlns:a16="http://schemas.microsoft.com/office/drawing/2014/main" id="{E36BB92E-68B5-4567-A9E7-893E84655082}"/>
                </a:ext>
              </a:extLst>
            </p:cNvPr>
            <p:cNvSpPr/>
            <p:nvPr/>
          </p:nvSpPr>
          <p:spPr>
            <a:xfrm>
              <a:off x="6662737"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7" name="Freeform: Shape 133">
              <a:extLst>
                <a:ext uri="{FF2B5EF4-FFF2-40B4-BE49-F238E27FC236}">
                  <a16:creationId xmlns:a16="http://schemas.microsoft.com/office/drawing/2014/main" id="{C7264632-B716-442D-B3F7-B7CFA2645AE8}"/>
                </a:ext>
              </a:extLst>
            </p:cNvPr>
            <p:cNvSpPr/>
            <p:nvPr/>
          </p:nvSpPr>
          <p:spPr>
            <a:xfrm>
              <a:off x="6738937"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8" name="Freeform: Shape 134">
              <a:extLst>
                <a:ext uri="{FF2B5EF4-FFF2-40B4-BE49-F238E27FC236}">
                  <a16:creationId xmlns:a16="http://schemas.microsoft.com/office/drawing/2014/main" id="{075984E5-3A86-4EB5-818F-859886AEE0B1}"/>
                </a:ext>
              </a:extLst>
            </p:cNvPr>
            <p:cNvSpPr/>
            <p:nvPr/>
          </p:nvSpPr>
          <p:spPr>
            <a:xfrm>
              <a:off x="6967546"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9" name="Freeform: Shape 135">
              <a:extLst>
                <a:ext uri="{FF2B5EF4-FFF2-40B4-BE49-F238E27FC236}">
                  <a16:creationId xmlns:a16="http://schemas.microsoft.com/office/drawing/2014/main" id="{965D6DDD-E887-4DE7-BCBB-FF5512D32D5D}"/>
                </a:ext>
              </a:extLst>
            </p:cNvPr>
            <p:cNvSpPr/>
            <p:nvPr/>
          </p:nvSpPr>
          <p:spPr>
            <a:xfrm>
              <a:off x="6986596"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0" name="Freeform: Shape 136">
              <a:extLst>
                <a:ext uri="{FF2B5EF4-FFF2-40B4-BE49-F238E27FC236}">
                  <a16:creationId xmlns:a16="http://schemas.microsoft.com/office/drawing/2014/main" id="{F2DC3996-2FB2-4EEA-9806-87FAD902739E}"/>
                </a:ext>
              </a:extLst>
            </p:cNvPr>
            <p:cNvSpPr/>
            <p:nvPr/>
          </p:nvSpPr>
          <p:spPr>
            <a:xfrm>
              <a:off x="7005646"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1" name="Freeform: Shape 137">
              <a:extLst>
                <a:ext uri="{FF2B5EF4-FFF2-40B4-BE49-F238E27FC236}">
                  <a16:creationId xmlns:a16="http://schemas.microsoft.com/office/drawing/2014/main" id="{4EEE55F6-8837-4AA5-8391-4A3A905DA52C}"/>
                </a:ext>
              </a:extLst>
            </p:cNvPr>
            <p:cNvSpPr/>
            <p:nvPr/>
          </p:nvSpPr>
          <p:spPr>
            <a:xfrm>
              <a:off x="7196146"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2" name="Freeform: Shape 138">
              <a:extLst>
                <a:ext uri="{FF2B5EF4-FFF2-40B4-BE49-F238E27FC236}">
                  <a16:creationId xmlns:a16="http://schemas.microsoft.com/office/drawing/2014/main" id="{AF4939A0-9491-4D4D-BB02-5D1524FDA7D0}"/>
                </a:ext>
              </a:extLst>
            </p:cNvPr>
            <p:cNvSpPr/>
            <p:nvPr/>
          </p:nvSpPr>
          <p:spPr>
            <a:xfrm>
              <a:off x="7386646" y="450001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3" name="Freeform: Shape 139">
              <a:extLst>
                <a:ext uri="{FF2B5EF4-FFF2-40B4-BE49-F238E27FC236}">
                  <a16:creationId xmlns:a16="http://schemas.microsoft.com/office/drawing/2014/main" id="{C2DA0C2E-54C8-4FAF-9DB3-A50EA7A6A08C}"/>
                </a:ext>
              </a:extLst>
            </p:cNvPr>
            <p:cNvSpPr/>
            <p:nvPr/>
          </p:nvSpPr>
          <p:spPr>
            <a:xfrm>
              <a:off x="7443796" y="455715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4" name="Freeform: Shape 140">
              <a:extLst>
                <a:ext uri="{FF2B5EF4-FFF2-40B4-BE49-F238E27FC236}">
                  <a16:creationId xmlns:a16="http://schemas.microsoft.com/office/drawing/2014/main" id="{E0EB139C-83C3-4340-B647-94942ED5C9B3}"/>
                </a:ext>
              </a:extLst>
            </p:cNvPr>
            <p:cNvSpPr/>
            <p:nvPr/>
          </p:nvSpPr>
          <p:spPr>
            <a:xfrm>
              <a:off x="8224846" y="46905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5" name="Freeform: Shape 141">
              <a:extLst>
                <a:ext uri="{FF2B5EF4-FFF2-40B4-BE49-F238E27FC236}">
                  <a16:creationId xmlns:a16="http://schemas.microsoft.com/office/drawing/2014/main" id="{F3A82C1E-39E7-436B-996C-4FEFD77228BB}"/>
                </a:ext>
              </a:extLst>
            </p:cNvPr>
            <p:cNvSpPr/>
            <p:nvPr/>
          </p:nvSpPr>
          <p:spPr>
            <a:xfrm>
              <a:off x="8586806" y="46905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6" name="Freeform: Shape 142">
              <a:extLst>
                <a:ext uri="{FF2B5EF4-FFF2-40B4-BE49-F238E27FC236}">
                  <a16:creationId xmlns:a16="http://schemas.microsoft.com/office/drawing/2014/main" id="{54DAF95F-8184-4C82-9E94-6E2D51B1B557}"/>
                </a:ext>
              </a:extLst>
            </p:cNvPr>
            <p:cNvSpPr/>
            <p:nvPr/>
          </p:nvSpPr>
          <p:spPr>
            <a:xfrm>
              <a:off x="5347029" y="421254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97" name="Freeform: Shape 143">
              <a:extLst>
                <a:ext uri="{FF2B5EF4-FFF2-40B4-BE49-F238E27FC236}">
                  <a16:creationId xmlns:a16="http://schemas.microsoft.com/office/drawing/2014/main" id="{53BC990B-20B8-48CE-B182-CB7C75796079}"/>
                </a:ext>
              </a:extLst>
            </p:cNvPr>
            <p:cNvSpPr/>
            <p:nvPr/>
          </p:nvSpPr>
          <p:spPr>
            <a:xfrm>
              <a:off x="5289879" y="415539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98" name="Freeform: Shape 144">
              <a:extLst>
                <a:ext uri="{FF2B5EF4-FFF2-40B4-BE49-F238E27FC236}">
                  <a16:creationId xmlns:a16="http://schemas.microsoft.com/office/drawing/2014/main" id="{860688A7-E213-4099-965D-9C3D0742B8DC}"/>
                </a:ext>
              </a:extLst>
            </p:cNvPr>
            <p:cNvSpPr/>
            <p:nvPr/>
          </p:nvSpPr>
          <p:spPr>
            <a:xfrm>
              <a:off x="4946979" y="390774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99" name="Freeform: Shape 145">
              <a:extLst>
                <a:ext uri="{FF2B5EF4-FFF2-40B4-BE49-F238E27FC236}">
                  <a16:creationId xmlns:a16="http://schemas.microsoft.com/office/drawing/2014/main" id="{328DDD01-1F41-45B0-BA0D-65907BCC9DD5}"/>
                </a:ext>
              </a:extLst>
            </p:cNvPr>
            <p:cNvSpPr/>
            <p:nvPr/>
          </p:nvSpPr>
          <p:spPr>
            <a:xfrm>
              <a:off x="4946979" y="383154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00" name="Freeform: Shape 146">
              <a:extLst>
                <a:ext uri="{FF2B5EF4-FFF2-40B4-BE49-F238E27FC236}">
                  <a16:creationId xmlns:a16="http://schemas.microsoft.com/office/drawing/2014/main" id="{2EF092BC-726F-4488-BD21-EC856F478E1D}"/>
                </a:ext>
              </a:extLst>
            </p:cNvPr>
            <p:cNvSpPr/>
            <p:nvPr/>
          </p:nvSpPr>
          <p:spPr>
            <a:xfrm>
              <a:off x="4527879" y="337434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01" name="Freeform: Shape 147">
              <a:extLst>
                <a:ext uri="{FF2B5EF4-FFF2-40B4-BE49-F238E27FC236}">
                  <a16:creationId xmlns:a16="http://schemas.microsoft.com/office/drawing/2014/main" id="{19559D7A-23DF-4D61-85B9-F8BF4C26729A}"/>
                </a:ext>
              </a:extLst>
            </p:cNvPr>
            <p:cNvSpPr/>
            <p:nvPr/>
          </p:nvSpPr>
          <p:spPr>
            <a:xfrm>
              <a:off x="4527879" y="327909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02" name="Freeform: Shape 148">
              <a:extLst>
                <a:ext uri="{FF2B5EF4-FFF2-40B4-BE49-F238E27FC236}">
                  <a16:creationId xmlns:a16="http://schemas.microsoft.com/office/drawing/2014/main" id="{2AEC89A6-9BD4-4C23-86BC-03D7867242AE}"/>
                </a:ext>
              </a:extLst>
            </p:cNvPr>
            <p:cNvSpPr/>
            <p:nvPr/>
          </p:nvSpPr>
          <p:spPr>
            <a:xfrm>
              <a:off x="4527879" y="324099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03" name="Freeform: Shape 149">
              <a:extLst>
                <a:ext uri="{FF2B5EF4-FFF2-40B4-BE49-F238E27FC236}">
                  <a16:creationId xmlns:a16="http://schemas.microsoft.com/office/drawing/2014/main" id="{DD5D5427-2491-4A52-A709-A9456837A6F3}"/>
                </a:ext>
              </a:extLst>
            </p:cNvPr>
            <p:cNvSpPr/>
            <p:nvPr/>
          </p:nvSpPr>
          <p:spPr>
            <a:xfrm>
              <a:off x="4527879" y="3107645"/>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04" name="Freeform: Shape 150">
              <a:extLst>
                <a:ext uri="{FF2B5EF4-FFF2-40B4-BE49-F238E27FC236}">
                  <a16:creationId xmlns:a16="http://schemas.microsoft.com/office/drawing/2014/main" id="{53F344B3-C602-411F-A622-A2C6ED8D0DFB}"/>
                </a:ext>
              </a:extLst>
            </p:cNvPr>
            <p:cNvSpPr/>
            <p:nvPr/>
          </p:nvSpPr>
          <p:spPr>
            <a:xfrm>
              <a:off x="4508829" y="3012391"/>
              <a:ext cx="90001" cy="9525"/>
            </a:xfrm>
            <a:custGeom>
              <a:avLst/>
              <a:gdLst>
                <a:gd name="connsiteX0" fmla="*/ 0 w 90001"/>
                <a:gd name="connsiteY0" fmla="*/ 0 h 9525"/>
                <a:gd name="connsiteX1" fmla="*/ 90002 w 90001"/>
                <a:gd name="connsiteY1" fmla="*/ 0 h 9525"/>
              </a:gdLst>
              <a:ahLst/>
              <a:cxnLst>
                <a:cxn ang="0">
                  <a:pos x="connsiteX0" y="connsiteY0"/>
                </a:cxn>
                <a:cxn ang="0">
                  <a:pos x="connsiteX1" y="connsiteY1"/>
                </a:cxn>
              </a:cxnLst>
              <a:rect l="l" t="t" r="r" b="b"/>
              <a:pathLst>
                <a:path w="90001" h="9525">
                  <a:moveTo>
                    <a:pt x="0" y="0"/>
                  </a:moveTo>
                  <a:lnTo>
                    <a:pt x="90002" y="0"/>
                  </a:lnTo>
                </a:path>
              </a:pathLst>
            </a:custGeom>
            <a:noFill/>
            <a:ln w="25400" cap="flat">
              <a:solidFill>
                <a:schemeClr val="accent1"/>
              </a:solidFill>
              <a:prstDash val="solid"/>
              <a:miter/>
            </a:ln>
          </p:spPr>
          <p:txBody>
            <a:bodyPr rtlCol="0" anchor="ctr"/>
            <a:lstStyle/>
            <a:p>
              <a:endParaRPr lang="en-GB"/>
            </a:p>
          </p:txBody>
        </p:sp>
        <p:sp>
          <p:nvSpPr>
            <p:cNvPr id="105" name="Freeform: Shape 151">
              <a:extLst>
                <a:ext uri="{FF2B5EF4-FFF2-40B4-BE49-F238E27FC236}">
                  <a16:creationId xmlns:a16="http://schemas.microsoft.com/office/drawing/2014/main" id="{1AD316E6-000A-4C5C-AF72-44D12E6AF5FE}"/>
                </a:ext>
              </a:extLst>
            </p:cNvPr>
            <p:cNvSpPr/>
            <p:nvPr/>
          </p:nvSpPr>
          <p:spPr>
            <a:xfrm>
              <a:off x="3803978" y="2478987"/>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25400" cap="flat">
              <a:solidFill>
                <a:schemeClr val="accent1"/>
              </a:solidFill>
              <a:prstDash val="solid"/>
              <a:miter/>
            </a:ln>
          </p:spPr>
          <p:txBody>
            <a:bodyPr rtlCol="0" anchor="ctr"/>
            <a:lstStyle/>
            <a:p>
              <a:endParaRPr lang="en-GB"/>
            </a:p>
          </p:txBody>
        </p:sp>
        <p:sp>
          <p:nvSpPr>
            <p:cNvPr id="106" name="Freeform: Shape 152">
              <a:extLst>
                <a:ext uri="{FF2B5EF4-FFF2-40B4-BE49-F238E27FC236}">
                  <a16:creationId xmlns:a16="http://schemas.microsoft.com/office/drawing/2014/main" id="{149764E4-0D25-4159-BC61-C10606C6C1BC}"/>
                </a:ext>
              </a:extLst>
            </p:cNvPr>
            <p:cNvSpPr/>
            <p:nvPr/>
          </p:nvSpPr>
          <p:spPr>
            <a:xfrm>
              <a:off x="3803978" y="2402787"/>
              <a:ext cx="89999" cy="9525"/>
            </a:xfrm>
            <a:custGeom>
              <a:avLst/>
              <a:gdLst>
                <a:gd name="connsiteX0" fmla="*/ 0 w 89999"/>
                <a:gd name="connsiteY0" fmla="*/ 0 h 9525"/>
                <a:gd name="connsiteX1" fmla="*/ 90000 w 89999"/>
                <a:gd name="connsiteY1" fmla="*/ 0 h 9525"/>
              </a:gdLst>
              <a:ahLst/>
              <a:cxnLst>
                <a:cxn ang="0">
                  <a:pos x="connsiteX0" y="connsiteY0"/>
                </a:cxn>
                <a:cxn ang="0">
                  <a:pos x="connsiteX1" y="connsiteY1"/>
                </a:cxn>
              </a:cxnLst>
              <a:rect l="l" t="t" r="r" b="b"/>
              <a:pathLst>
                <a:path w="89999" h="9525">
                  <a:moveTo>
                    <a:pt x="0" y="0"/>
                  </a:moveTo>
                  <a:lnTo>
                    <a:pt x="90000" y="0"/>
                  </a:lnTo>
                </a:path>
              </a:pathLst>
            </a:custGeom>
            <a:noFill/>
            <a:ln w="25400" cap="flat">
              <a:solidFill>
                <a:schemeClr val="accent1"/>
              </a:solidFill>
              <a:prstDash val="solid"/>
              <a:miter/>
            </a:ln>
          </p:spPr>
          <p:txBody>
            <a:bodyPr rtlCol="0" anchor="ctr"/>
            <a:lstStyle/>
            <a:p>
              <a:endParaRPr lang="en-GB"/>
            </a:p>
          </p:txBody>
        </p:sp>
      </p:grpSp>
      <p:sp>
        <p:nvSpPr>
          <p:cNvPr id="111" name="Freeform 21">
            <a:extLst>
              <a:ext uri="{FF2B5EF4-FFF2-40B4-BE49-F238E27FC236}">
                <a16:creationId xmlns:a16="http://schemas.microsoft.com/office/drawing/2014/main" id="{72380B03-87CB-4D09-8F34-BF3123C7E209}"/>
              </a:ext>
            </a:extLst>
          </p:cNvPr>
          <p:cNvSpPr>
            <a:spLocks/>
          </p:cNvSpPr>
          <p:nvPr/>
        </p:nvSpPr>
        <p:spPr bwMode="auto">
          <a:xfrm>
            <a:off x="7157878" y="2772671"/>
            <a:ext cx="4276966" cy="22244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12" name="Group 111">
            <a:extLst>
              <a:ext uri="{FF2B5EF4-FFF2-40B4-BE49-F238E27FC236}">
                <a16:creationId xmlns:a16="http://schemas.microsoft.com/office/drawing/2014/main" id="{7B7062D4-E2DC-4C85-B685-BC55F6E1BAB3}"/>
              </a:ext>
            </a:extLst>
          </p:cNvPr>
          <p:cNvGrpSpPr/>
          <p:nvPr/>
        </p:nvGrpSpPr>
        <p:grpSpPr>
          <a:xfrm>
            <a:off x="6320753" y="2637138"/>
            <a:ext cx="827547" cy="2472829"/>
            <a:chOff x="1576095" y="1338124"/>
            <a:chExt cx="827547" cy="2858279"/>
          </a:xfrm>
        </p:grpSpPr>
        <p:sp>
          <p:nvSpPr>
            <p:cNvPr id="113" name="Line 6">
              <a:extLst>
                <a:ext uri="{FF2B5EF4-FFF2-40B4-BE49-F238E27FC236}">
                  <a16:creationId xmlns:a16="http://schemas.microsoft.com/office/drawing/2014/main" id="{6BF19F31-79E1-4F91-B13C-585232A7813A}"/>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4" name="Line 7">
              <a:extLst>
                <a:ext uri="{FF2B5EF4-FFF2-40B4-BE49-F238E27FC236}">
                  <a16:creationId xmlns:a16="http://schemas.microsoft.com/office/drawing/2014/main" id="{DC4ACC21-AEF6-47DC-B980-B2FDA0DAB5E0}"/>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5" name="Line 8">
              <a:extLst>
                <a:ext uri="{FF2B5EF4-FFF2-40B4-BE49-F238E27FC236}">
                  <a16:creationId xmlns:a16="http://schemas.microsoft.com/office/drawing/2014/main" id="{EF497C19-07CA-4F92-85D3-98B0B3CFDD3F}"/>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6" name="Line 9">
              <a:extLst>
                <a:ext uri="{FF2B5EF4-FFF2-40B4-BE49-F238E27FC236}">
                  <a16:creationId xmlns:a16="http://schemas.microsoft.com/office/drawing/2014/main" id="{B49954AD-D6C6-4189-8CB6-316FDE90720B}"/>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7" name="Line 10">
              <a:extLst>
                <a:ext uri="{FF2B5EF4-FFF2-40B4-BE49-F238E27FC236}">
                  <a16:creationId xmlns:a16="http://schemas.microsoft.com/office/drawing/2014/main" id="{7481EC4F-646C-441A-A766-88B47ACBE5B7}"/>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8" name="Line 11">
              <a:extLst>
                <a:ext uri="{FF2B5EF4-FFF2-40B4-BE49-F238E27FC236}">
                  <a16:creationId xmlns:a16="http://schemas.microsoft.com/office/drawing/2014/main" id="{897EAD78-86DF-45DB-8D17-DCD582CE5C91}"/>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9" name="TextBox 118">
              <a:extLst>
                <a:ext uri="{FF2B5EF4-FFF2-40B4-BE49-F238E27FC236}">
                  <a16:creationId xmlns:a16="http://schemas.microsoft.com/office/drawing/2014/main" id="{09A76871-5148-4526-A189-363353FD9B8B}"/>
                </a:ext>
              </a:extLst>
            </p:cNvPr>
            <p:cNvSpPr txBox="1"/>
            <p:nvPr/>
          </p:nvSpPr>
          <p:spPr>
            <a:xfrm rot="16200000">
              <a:off x="845979" y="2641651"/>
              <a:ext cx="1768009"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OSの確率</a:t>
              </a:r>
            </a:p>
          </p:txBody>
        </p:sp>
        <p:sp>
          <p:nvSpPr>
            <p:cNvPr id="120" name="TextBox 119">
              <a:extLst>
                <a:ext uri="{FF2B5EF4-FFF2-40B4-BE49-F238E27FC236}">
                  <a16:creationId xmlns:a16="http://schemas.microsoft.com/office/drawing/2014/main" id="{1049D0CA-4019-488F-9C21-03E857215A25}"/>
                </a:ext>
              </a:extLst>
            </p:cNvPr>
            <p:cNvSpPr txBox="1"/>
            <p:nvPr/>
          </p:nvSpPr>
          <p:spPr>
            <a:xfrm>
              <a:off x="1861762" y="1338124"/>
              <a:ext cx="433131"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a:t>
              </a:r>
            </a:p>
          </p:txBody>
        </p:sp>
        <p:sp>
          <p:nvSpPr>
            <p:cNvPr id="121" name="TextBox 120">
              <a:extLst>
                <a:ext uri="{FF2B5EF4-FFF2-40B4-BE49-F238E27FC236}">
                  <a16:creationId xmlns:a16="http://schemas.microsoft.com/office/drawing/2014/main" id="{20952229-F9A4-43D4-938A-F3DDEA1C7149}"/>
                </a:ext>
              </a:extLst>
            </p:cNvPr>
            <p:cNvSpPr txBox="1"/>
            <p:nvPr/>
          </p:nvSpPr>
          <p:spPr>
            <a:xfrm>
              <a:off x="1861766" y="1862263"/>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0.8</a:t>
              </a:r>
            </a:p>
          </p:txBody>
        </p:sp>
        <p:sp>
          <p:nvSpPr>
            <p:cNvPr id="122" name="TextBox 121">
              <a:extLst>
                <a:ext uri="{FF2B5EF4-FFF2-40B4-BE49-F238E27FC236}">
                  <a16:creationId xmlns:a16="http://schemas.microsoft.com/office/drawing/2014/main" id="{72F2E09C-5964-4E5F-97BB-133691848A71}"/>
                </a:ext>
              </a:extLst>
            </p:cNvPr>
            <p:cNvSpPr txBox="1"/>
            <p:nvPr/>
          </p:nvSpPr>
          <p:spPr>
            <a:xfrm>
              <a:off x="1861766" y="2360794"/>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0.6</a:t>
              </a:r>
            </a:p>
          </p:txBody>
        </p:sp>
        <p:sp>
          <p:nvSpPr>
            <p:cNvPr id="123" name="TextBox 122">
              <a:extLst>
                <a:ext uri="{FF2B5EF4-FFF2-40B4-BE49-F238E27FC236}">
                  <a16:creationId xmlns:a16="http://schemas.microsoft.com/office/drawing/2014/main" id="{C0950BF5-FAD4-4844-8C7C-ABDA07088AD0}"/>
                </a:ext>
              </a:extLst>
            </p:cNvPr>
            <p:cNvSpPr txBox="1"/>
            <p:nvPr/>
          </p:nvSpPr>
          <p:spPr>
            <a:xfrm>
              <a:off x="1861766" y="2875447"/>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0.4</a:t>
              </a:r>
            </a:p>
          </p:txBody>
        </p:sp>
        <p:sp>
          <p:nvSpPr>
            <p:cNvPr id="124" name="TextBox 123">
              <a:extLst>
                <a:ext uri="{FF2B5EF4-FFF2-40B4-BE49-F238E27FC236}">
                  <a16:creationId xmlns:a16="http://schemas.microsoft.com/office/drawing/2014/main" id="{DAA57F88-C5E9-40D4-9C99-57AE52777877}"/>
                </a:ext>
              </a:extLst>
            </p:cNvPr>
            <p:cNvSpPr txBox="1"/>
            <p:nvPr/>
          </p:nvSpPr>
          <p:spPr>
            <a:xfrm>
              <a:off x="1861766" y="3379350"/>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0.2</a:t>
              </a:r>
            </a:p>
          </p:txBody>
        </p:sp>
        <p:sp>
          <p:nvSpPr>
            <p:cNvPr id="125" name="TextBox 124">
              <a:extLst>
                <a:ext uri="{FF2B5EF4-FFF2-40B4-BE49-F238E27FC236}">
                  <a16:creationId xmlns:a16="http://schemas.microsoft.com/office/drawing/2014/main" id="{D92F415A-A628-4E75-B1DF-BDD9B68E4915}"/>
                </a:ext>
              </a:extLst>
            </p:cNvPr>
            <p:cNvSpPr txBox="1"/>
            <p:nvPr/>
          </p:nvSpPr>
          <p:spPr>
            <a:xfrm>
              <a:off x="2010854" y="3888626"/>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126" name="TextBox 125">
            <a:extLst>
              <a:ext uri="{FF2B5EF4-FFF2-40B4-BE49-F238E27FC236}">
                <a16:creationId xmlns:a16="http://schemas.microsoft.com/office/drawing/2014/main" id="{98FAD04D-DE7B-4A8B-BBC8-F688FF3593A1}"/>
              </a:ext>
            </a:extLst>
          </p:cNvPr>
          <p:cNvSpPr txBox="1"/>
          <p:nvPr/>
        </p:nvSpPr>
        <p:spPr>
          <a:xfrm>
            <a:off x="7874345" y="5244117"/>
            <a:ext cx="2848857" cy="307777"/>
          </a:xfrm>
          <a:prstGeom prst="rect">
            <a:avLst/>
          </a:prstGeom>
          <a:noFill/>
        </p:spPr>
        <p:txBody>
          <a:bodyPr wrap="none" rtlCol="0">
            <a:spAutoFit/>
          </a:bodyPr>
          <a:lstStyle/>
          <a:p>
            <a:pPr algn="ctr" fontAlgn="base">
              <a:spcBef>
                <a:spcPct val="0"/>
              </a:spcBef>
              <a:spcAft>
                <a:spcPct val="0"/>
              </a:spcAft>
            </a:pPr>
            <a:r>
              <a:rPr lang="ja-JP" sz="1400" dirty="0">
                <a:solidFill>
                  <a:srgbClr val="363636"/>
                </a:solidFill>
                <a:latin typeface="Arial" panose="020B0604020202020204" pitchFamily="34" charset="0"/>
                <a:ea typeface="MS Mincho"/>
                <a:cs typeface="Arial" panose="020B0604020202020204" pitchFamily="34" charset="0"/>
              </a:rPr>
              <a:t>無作為化からの経過期間、月</a:t>
            </a:r>
          </a:p>
        </p:txBody>
      </p:sp>
      <p:sp>
        <p:nvSpPr>
          <p:cNvPr id="127" name="TextBox 126">
            <a:extLst>
              <a:ext uri="{FF2B5EF4-FFF2-40B4-BE49-F238E27FC236}">
                <a16:creationId xmlns:a16="http://schemas.microsoft.com/office/drawing/2014/main" id="{35EEB294-065A-43EA-9C1F-176044CF06E6}"/>
              </a:ext>
            </a:extLst>
          </p:cNvPr>
          <p:cNvSpPr txBox="1"/>
          <p:nvPr/>
        </p:nvSpPr>
        <p:spPr>
          <a:xfrm>
            <a:off x="6025424" y="5259478"/>
            <a:ext cx="990977" cy="307777"/>
          </a:xfrm>
          <a:prstGeom prst="rect">
            <a:avLst/>
          </a:prstGeom>
          <a:noFill/>
        </p:spPr>
        <p:txBody>
          <a:bodyPr wrap="none" rtlCol="0">
            <a:spAutoFit/>
          </a:bodyPr>
          <a:lstStyle/>
          <a:p>
            <a:pPr algn="r"/>
            <a:r>
              <a:rPr lang="ja-JP" sz="1400">
                <a:solidFill>
                  <a:schemeClr val="tx1"/>
                </a:solidFill>
              </a:rPr>
              <a:t>リスク有患者数</a:t>
            </a:r>
          </a:p>
        </p:txBody>
      </p:sp>
      <p:sp>
        <p:nvSpPr>
          <p:cNvPr id="128" name="TextBox 127">
            <a:extLst>
              <a:ext uri="{FF2B5EF4-FFF2-40B4-BE49-F238E27FC236}">
                <a16:creationId xmlns:a16="http://schemas.microsoft.com/office/drawing/2014/main" id="{2EC68345-FF39-4C44-8052-17AEECDD0F11}"/>
              </a:ext>
            </a:extLst>
          </p:cNvPr>
          <p:cNvSpPr txBox="1"/>
          <p:nvPr/>
        </p:nvSpPr>
        <p:spPr>
          <a:xfrm>
            <a:off x="5990625" y="5500048"/>
            <a:ext cx="1069524" cy="307777"/>
          </a:xfrm>
          <a:prstGeom prst="rect">
            <a:avLst/>
          </a:prstGeom>
          <a:noFill/>
        </p:spPr>
        <p:txBody>
          <a:bodyPr wrap="none" rtlCol="0">
            <a:spAutoFit/>
          </a:bodyPr>
          <a:lstStyle/>
          <a:p>
            <a:pPr algn="r"/>
            <a:r>
              <a:rPr lang="ja-JP" sz="1400">
                <a:solidFill>
                  <a:schemeClr val="accent3"/>
                </a:solidFill>
              </a:rPr>
              <a:t>D+T+CT</a:t>
            </a:r>
          </a:p>
        </p:txBody>
      </p:sp>
      <p:sp>
        <p:nvSpPr>
          <p:cNvPr id="129" name="TextBox 128">
            <a:extLst>
              <a:ext uri="{FF2B5EF4-FFF2-40B4-BE49-F238E27FC236}">
                <a16:creationId xmlns:a16="http://schemas.microsoft.com/office/drawing/2014/main" id="{86355D38-8128-48DE-9254-9D8F571919D3}"/>
              </a:ext>
            </a:extLst>
          </p:cNvPr>
          <p:cNvSpPr txBox="1"/>
          <p:nvPr/>
        </p:nvSpPr>
        <p:spPr>
          <a:xfrm>
            <a:off x="6636635" y="5753583"/>
            <a:ext cx="423514" cy="307777"/>
          </a:xfrm>
          <a:prstGeom prst="rect">
            <a:avLst/>
          </a:prstGeom>
          <a:noFill/>
        </p:spPr>
        <p:txBody>
          <a:bodyPr wrap="none" rtlCol="0">
            <a:spAutoFit/>
          </a:bodyPr>
          <a:lstStyle/>
          <a:p>
            <a:pPr algn="r"/>
            <a:r>
              <a:rPr lang="ja-JP" sz="1400">
                <a:solidFill>
                  <a:schemeClr val="accent1"/>
                </a:solidFill>
              </a:rPr>
              <a:t>CT</a:t>
            </a:r>
          </a:p>
        </p:txBody>
      </p:sp>
      <p:graphicFrame>
        <p:nvGraphicFramePr>
          <p:cNvPr id="134" name="Table 8">
            <a:extLst>
              <a:ext uri="{FF2B5EF4-FFF2-40B4-BE49-F238E27FC236}">
                <a16:creationId xmlns:a16="http://schemas.microsoft.com/office/drawing/2014/main" id="{31E49429-9B4A-432B-AAE5-AA1F46D9EF2F}"/>
              </a:ext>
            </a:extLst>
          </p:cNvPr>
          <p:cNvGraphicFramePr>
            <a:graphicFrameLocks noGrp="1"/>
          </p:cNvGraphicFramePr>
          <p:nvPr>
            <p:extLst>
              <p:ext uri="{D42A27DB-BD31-4B8C-83A1-F6EECF244321}">
                <p14:modId xmlns:p14="http://schemas.microsoft.com/office/powerpoint/2010/main" val="599018831"/>
              </p:ext>
            </p:extLst>
          </p:nvPr>
        </p:nvGraphicFramePr>
        <p:xfrm>
          <a:off x="7691753" y="1954898"/>
          <a:ext cx="4458346" cy="1274400"/>
        </p:xfrm>
        <a:graphic>
          <a:graphicData uri="http://schemas.openxmlformats.org/drawingml/2006/table">
            <a:tbl>
              <a:tblPr firstRow="1" bandRow="1">
                <a:tableStyleId>{5C22544A-7EE6-4342-B048-85BDC9FD1C3A}</a:tableStyleId>
              </a:tblPr>
              <a:tblGrid>
                <a:gridCol w="1534333">
                  <a:extLst>
                    <a:ext uri="{9D8B030D-6E8A-4147-A177-3AD203B41FA5}">
                      <a16:colId xmlns:a16="http://schemas.microsoft.com/office/drawing/2014/main" val="4015560504"/>
                    </a:ext>
                  </a:extLst>
                </a:gridCol>
                <a:gridCol w="1433683">
                  <a:extLst>
                    <a:ext uri="{9D8B030D-6E8A-4147-A177-3AD203B41FA5}">
                      <a16:colId xmlns:a16="http://schemas.microsoft.com/office/drawing/2014/main" val="3420768494"/>
                    </a:ext>
                  </a:extLst>
                </a:gridCol>
                <a:gridCol w="1490330">
                  <a:extLst>
                    <a:ext uri="{9D8B030D-6E8A-4147-A177-3AD203B41FA5}">
                      <a16:colId xmlns:a16="http://schemas.microsoft.com/office/drawing/2014/main" val="41130807"/>
                    </a:ext>
                  </a:extLst>
                </a:gridCol>
              </a:tblGrid>
              <a:tr h="122594">
                <a:tc>
                  <a:txBody>
                    <a:bodyPr/>
                    <a:lstStyle/>
                    <a:p>
                      <a:endParaRPr lang="en-GB" sz="1200" dirty="0">
                        <a:solidFill>
                          <a:schemeClr val="tx2"/>
                        </a:solidFill>
                      </a:endParaRP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ja-JP" sz="1200">
                          <a:solidFill>
                            <a:schemeClr val="tx2"/>
                          </a:solidFill>
                        </a:rPr>
                        <a:t>D+T+CT</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ja-JP" sz="1200">
                          <a:solidFill>
                            <a:schemeClr val="tx2"/>
                          </a:solidFill>
                        </a:rPr>
                        <a:t>CT</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38498989"/>
                  </a:ext>
                </a:extLst>
              </a:tr>
              <a:tr h="101004">
                <a:tc>
                  <a:txBody>
                    <a:bodyPr/>
                    <a:lstStyle/>
                    <a:p>
                      <a:r>
                        <a:rPr lang="ja-JP" sz="1200">
                          <a:solidFill>
                            <a:schemeClr val="tx1"/>
                          </a:solidFill>
                        </a:rPr>
                        <a:t>事象、n/N（%）</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251/338（74.3）</a:t>
                      </a:r>
                    </a:p>
                  </a:txBody>
                  <a:tcPr marL="36000" marR="36000" marT="36000" marB="36000"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chemeClr val="tx1"/>
                          </a:solidFill>
                        </a:rPr>
                        <a:t>285/337（84.6）</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24825854"/>
                  </a:ext>
                </a:extLst>
              </a:tr>
              <a:tr h="0">
                <a:tc>
                  <a:txBody>
                    <a:bodyPr/>
                    <a:lstStyle/>
                    <a:p>
                      <a:r>
                        <a:rPr lang="ja-JP" sz="1200" b="1" dirty="0">
                          <a:solidFill>
                            <a:schemeClr val="tx1"/>
                          </a:solidFill>
                        </a:rPr>
                        <a:t>mOS、月</a:t>
                      </a:r>
                      <a:r>
                        <a:rPr lang="ja-JP" sz="1200" dirty="0">
                          <a:solidFill>
                            <a:schemeClr val="tx1"/>
                          </a:solidFill>
                        </a:rPr>
                        <a:t>（95％CI）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1">
                          <a:solidFill>
                            <a:schemeClr val="tx1"/>
                          </a:solidFill>
                        </a:rPr>
                        <a:t>14.0</a:t>
                      </a:r>
                      <a:r>
                        <a:rPr lang="ja-JP" sz="1200">
                          <a:solidFill>
                            <a:schemeClr val="tx1"/>
                          </a:solidFill>
                        </a:rPr>
                        <a:t>（11.7、16.1）</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1">
                          <a:solidFill>
                            <a:schemeClr val="tx1"/>
                          </a:solidFill>
                        </a:rPr>
                        <a:t>11.7</a:t>
                      </a:r>
                      <a:r>
                        <a:rPr lang="ja-JP" sz="1200">
                          <a:solidFill>
                            <a:schemeClr val="tx1"/>
                          </a:solidFill>
                        </a:rPr>
                        <a:t>（10.5、</a:t>
                      </a:r>
                      <a:r>
                        <a:rPr lang="ja-JP" sz="1200" baseline="0">
                          <a:solidFill>
                            <a:schemeClr val="tx1"/>
                          </a:solidFill>
                        </a:rPr>
                        <a:t> </a:t>
                      </a:r>
                      <a:r>
                        <a:rPr lang="ja-JP" sz="1200">
                          <a:solidFill>
                            <a:schemeClr val="tx1"/>
                          </a:solidFill>
                        </a:rPr>
                        <a:t>13.1）</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031358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1">
                          <a:solidFill>
                            <a:schemeClr val="tx1"/>
                          </a:solidFill>
                        </a:rPr>
                        <a:t>HR</a:t>
                      </a:r>
                      <a:r>
                        <a:rPr lang="ja-JP" sz="1200">
                          <a:solidFill>
                            <a:schemeClr val="tx1"/>
                          </a:solidFill>
                        </a:rPr>
                        <a:t>（95％CI）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1">
                          <a:solidFill>
                            <a:schemeClr val="tx1"/>
                          </a:solidFill>
                        </a:rPr>
                        <a:t>0.77</a:t>
                      </a:r>
                      <a:r>
                        <a:rPr lang="ja-JP" sz="1200">
                          <a:solidFill>
                            <a:schemeClr val="tx1"/>
                          </a:solidFill>
                        </a:rPr>
                        <a:t>（0.65、</a:t>
                      </a:r>
                      <a:r>
                        <a:rPr lang="ja-JP" sz="1200" baseline="0">
                          <a:solidFill>
                            <a:schemeClr val="tx1"/>
                          </a:solidFill>
                        </a:rPr>
                        <a:t> </a:t>
                      </a:r>
                      <a:r>
                        <a:rPr lang="ja-JP" sz="1200">
                          <a:solidFill>
                            <a:schemeClr val="tx1"/>
                          </a:solidFill>
                        </a:rPr>
                        <a:t>0.92）</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363636"/>
                        </a:solidFill>
                      </a:endParaRPr>
                    </a:p>
                  </a:txBody>
                  <a:tcPr marL="36000" marR="36000" marT="36000" marB="36000" anchor="ctr"/>
                </a:tc>
                <a:extLst>
                  <a:ext uri="{0D108BD9-81ED-4DB2-BD59-A6C34878D82A}">
                    <a16:rowId xmlns:a16="http://schemas.microsoft.com/office/drawing/2014/main" val="2777517197"/>
                  </a:ext>
                </a:extLst>
              </a:tr>
              <a:tr h="0">
                <a:tc>
                  <a:txBody>
                    <a:bodyPr/>
                    <a:lstStyle/>
                    <a:p>
                      <a:r>
                        <a:rPr lang="ja-JP" sz="1200">
                          <a:solidFill>
                            <a:schemeClr val="tx1"/>
                          </a:solidFill>
                        </a:rPr>
                        <a:t>p値</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200" dirty="0">
                          <a:solidFill>
                            <a:schemeClr val="tx1"/>
                          </a:solidFill>
                        </a:rPr>
                        <a:t>0.00304</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200" dirty="0">
                        <a:solidFill>
                          <a:srgbClr val="363636"/>
                        </a:solidFill>
                      </a:endParaRPr>
                    </a:p>
                  </a:txBody>
                  <a:tcPr marL="36000" marR="36000" marT="36000" marB="36000" anchor="ctr"/>
                </a:tc>
                <a:extLst>
                  <a:ext uri="{0D108BD9-81ED-4DB2-BD59-A6C34878D82A}">
                    <a16:rowId xmlns:a16="http://schemas.microsoft.com/office/drawing/2014/main" val="3737211879"/>
                  </a:ext>
                </a:extLst>
              </a:tr>
            </a:tbl>
          </a:graphicData>
        </a:graphic>
      </p:graphicFrame>
      <p:grpSp>
        <p:nvGrpSpPr>
          <p:cNvPr id="135" name="Group 134">
            <a:extLst>
              <a:ext uri="{FF2B5EF4-FFF2-40B4-BE49-F238E27FC236}">
                <a16:creationId xmlns:a16="http://schemas.microsoft.com/office/drawing/2014/main" id="{3BD6894A-9F20-4E83-AE82-B3D1D5B80107}"/>
              </a:ext>
            </a:extLst>
          </p:cNvPr>
          <p:cNvGrpSpPr/>
          <p:nvPr/>
        </p:nvGrpSpPr>
        <p:grpSpPr>
          <a:xfrm>
            <a:off x="7067740" y="5003622"/>
            <a:ext cx="4481085" cy="351553"/>
            <a:chOff x="1499242" y="5471106"/>
            <a:chExt cx="3161571" cy="399204"/>
          </a:xfrm>
        </p:grpSpPr>
        <p:sp>
          <p:nvSpPr>
            <p:cNvPr id="136" name="Line 21">
              <a:extLst>
                <a:ext uri="{FF2B5EF4-FFF2-40B4-BE49-F238E27FC236}">
                  <a16:creationId xmlns:a16="http://schemas.microsoft.com/office/drawing/2014/main" id="{B440C572-1565-4DE5-A449-A49A30AEEEA7}"/>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37" name="TextBox 136">
              <a:extLst>
                <a:ext uri="{FF2B5EF4-FFF2-40B4-BE49-F238E27FC236}">
                  <a16:creationId xmlns:a16="http://schemas.microsoft.com/office/drawing/2014/main" id="{E27C236A-6E58-4805-822A-5A180A2551DA}"/>
                </a:ext>
              </a:extLst>
            </p:cNvPr>
            <p:cNvSpPr txBox="1"/>
            <p:nvPr/>
          </p:nvSpPr>
          <p:spPr>
            <a:xfrm>
              <a:off x="4469277"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48</a:t>
              </a:r>
            </a:p>
          </p:txBody>
        </p:sp>
        <p:sp>
          <p:nvSpPr>
            <p:cNvPr id="138" name="Line 21">
              <a:extLst>
                <a:ext uri="{FF2B5EF4-FFF2-40B4-BE49-F238E27FC236}">
                  <a16:creationId xmlns:a16="http://schemas.microsoft.com/office/drawing/2014/main" id="{4C4EE3C6-BB74-4EDC-B571-568A467A39FD}"/>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39" name="TextBox 138">
              <a:extLst>
                <a:ext uri="{FF2B5EF4-FFF2-40B4-BE49-F238E27FC236}">
                  <a16:creationId xmlns:a16="http://schemas.microsoft.com/office/drawing/2014/main" id="{47BD8259-86F3-4CD3-989A-03A23BDD2EBB}"/>
                </a:ext>
              </a:extLst>
            </p:cNvPr>
            <p:cNvSpPr txBox="1"/>
            <p:nvPr/>
          </p:nvSpPr>
          <p:spPr>
            <a:xfrm>
              <a:off x="4093641"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42</a:t>
              </a:r>
            </a:p>
          </p:txBody>
        </p:sp>
        <p:sp>
          <p:nvSpPr>
            <p:cNvPr id="140" name="Line 21">
              <a:extLst>
                <a:ext uri="{FF2B5EF4-FFF2-40B4-BE49-F238E27FC236}">
                  <a16:creationId xmlns:a16="http://schemas.microsoft.com/office/drawing/2014/main" id="{7E95DCEC-7C5D-4A4F-BC80-5D09ED00D5CC}"/>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41" name="TextBox 140">
              <a:extLst>
                <a:ext uri="{FF2B5EF4-FFF2-40B4-BE49-F238E27FC236}">
                  <a16:creationId xmlns:a16="http://schemas.microsoft.com/office/drawing/2014/main" id="{75A049D7-1B84-4167-9F10-4878F5254AFE}"/>
                </a:ext>
              </a:extLst>
            </p:cNvPr>
            <p:cNvSpPr txBox="1"/>
            <p:nvPr/>
          </p:nvSpPr>
          <p:spPr>
            <a:xfrm>
              <a:off x="3718004"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36</a:t>
              </a:r>
            </a:p>
          </p:txBody>
        </p:sp>
        <p:sp>
          <p:nvSpPr>
            <p:cNvPr id="142" name="Line 21">
              <a:extLst>
                <a:ext uri="{FF2B5EF4-FFF2-40B4-BE49-F238E27FC236}">
                  <a16:creationId xmlns:a16="http://schemas.microsoft.com/office/drawing/2014/main" id="{1EE1FE35-0E3C-451B-AB75-CCF8F29AFFB1}"/>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DB6CF670-52E8-4DF5-A368-C69A7C4162C4}"/>
                </a:ext>
              </a:extLst>
            </p:cNvPr>
            <p:cNvSpPr txBox="1"/>
            <p:nvPr/>
          </p:nvSpPr>
          <p:spPr>
            <a:xfrm>
              <a:off x="3342366"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a:t>
              </a:r>
            </a:p>
          </p:txBody>
        </p:sp>
        <p:sp>
          <p:nvSpPr>
            <p:cNvPr id="144" name="Line 21">
              <a:extLst>
                <a:ext uri="{FF2B5EF4-FFF2-40B4-BE49-F238E27FC236}">
                  <a16:creationId xmlns:a16="http://schemas.microsoft.com/office/drawing/2014/main" id="{12D1A86D-F103-4CD9-B556-C8522843E0A0}"/>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45" name="TextBox 144">
              <a:extLst>
                <a:ext uri="{FF2B5EF4-FFF2-40B4-BE49-F238E27FC236}">
                  <a16:creationId xmlns:a16="http://schemas.microsoft.com/office/drawing/2014/main" id="{FF9DAF35-484A-4F9C-9BB7-0E0EBF5F2390}"/>
                </a:ext>
              </a:extLst>
            </p:cNvPr>
            <p:cNvSpPr txBox="1"/>
            <p:nvPr/>
          </p:nvSpPr>
          <p:spPr>
            <a:xfrm>
              <a:off x="2966728"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24</a:t>
              </a:r>
            </a:p>
          </p:txBody>
        </p:sp>
        <p:sp>
          <p:nvSpPr>
            <p:cNvPr id="146" name="Line 21">
              <a:extLst>
                <a:ext uri="{FF2B5EF4-FFF2-40B4-BE49-F238E27FC236}">
                  <a16:creationId xmlns:a16="http://schemas.microsoft.com/office/drawing/2014/main" id="{8DFE6204-30FE-4845-ABEB-78827EAD81FF}"/>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47" name="TextBox 146">
              <a:extLst>
                <a:ext uri="{FF2B5EF4-FFF2-40B4-BE49-F238E27FC236}">
                  <a16:creationId xmlns:a16="http://schemas.microsoft.com/office/drawing/2014/main" id="{0E09364B-67E2-484C-AF44-A14D873C3404}"/>
                </a:ext>
              </a:extLst>
            </p:cNvPr>
            <p:cNvSpPr txBox="1"/>
            <p:nvPr/>
          </p:nvSpPr>
          <p:spPr>
            <a:xfrm>
              <a:off x="2591093"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18</a:t>
              </a:r>
            </a:p>
          </p:txBody>
        </p:sp>
        <p:sp>
          <p:nvSpPr>
            <p:cNvPr id="148" name="Line 21">
              <a:extLst>
                <a:ext uri="{FF2B5EF4-FFF2-40B4-BE49-F238E27FC236}">
                  <a16:creationId xmlns:a16="http://schemas.microsoft.com/office/drawing/2014/main" id="{DCFDD5DE-E548-4A03-9BE9-BDA1B6F90A83}"/>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49" name="TextBox 148">
              <a:extLst>
                <a:ext uri="{FF2B5EF4-FFF2-40B4-BE49-F238E27FC236}">
                  <a16:creationId xmlns:a16="http://schemas.microsoft.com/office/drawing/2014/main" id="{C1D45890-60A2-486D-86E5-F4AC8EBE59E6}"/>
                </a:ext>
              </a:extLst>
            </p:cNvPr>
            <p:cNvSpPr txBox="1"/>
            <p:nvPr/>
          </p:nvSpPr>
          <p:spPr>
            <a:xfrm>
              <a:off x="2215456" y="5543106"/>
              <a:ext cx="191536"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a:t>
              </a:r>
            </a:p>
          </p:txBody>
        </p:sp>
        <p:sp>
          <p:nvSpPr>
            <p:cNvPr id="150" name="Line 21">
              <a:extLst>
                <a:ext uri="{FF2B5EF4-FFF2-40B4-BE49-F238E27FC236}">
                  <a16:creationId xmlns:a16="http://schemas.microsoft.com/office/drawing/2014/main" id="{81057532-7EBB-4728-9B77-4DFACE4CC3D2}"/>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51" name="TextBox 150">
              <a:extLst>
                <a:ext uri="{FF2B5EF4-FFF2-40B4-BE49-F238E27FC236}">
                  <a16:creationId xmlns:a16="http://schemas.microsoft.com/office/drawing/2014/main" id="{66116A48-A8D9-46CE-B57A-A9CDE7050214}"/>
                </a:ext>
              </a:extLst>
            </p:cNvPr>
            <p:cNvSpPr txBox="1"/>
            <p:nvPr/>
          </p:nvSpPr>
          <p:spPr>
            <a:xfrm>
              <a:off x="1874879" y="5543106"/>
              <a:ext cx="121415"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a:t>
              </a:r>
            </a:p>
          </p:txBody>
        </p:sp>
        <p:sp>
          <p:nvSpPr>
            <p:cNvPr id="152" name="Line 21">
              <a:extLst>
                <a:ext uri="{FF2B5EF4-FFF2-40B4-BE49-F238E27FC236}">
                  <a16:creationId xmlns:a16="http://schemas.microsoft.com/office/drawing/2014/main" id="{EDD86C6E-4C25-40A2-9A11-C28E811B809D}"/>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53" name="TextBox 152">
              <a:extLst>
                <a:ext uri="{FF2B5EF4-FFF2-40B4-BE49-F238E27FC236}">
                  <a16:creationId xmlns:a16="http://schemas.microsoft.com/office/drawing/2014/main" id="{49779A59-9C05-4D1E-BCFE-CA898D15DACC}"/>
                </a:ext>
              </a:extLst>
            </p:cNvPr>
            <p:cNvSpPr txBox="1"/>
            <p:nvPr/>
          </p:nvSpPr>
          <p:spPr>
            <a:xfrm>
              <a:off x="1499242" y="5543106"/>
              <a:ext cx="121415" cy="327204"/>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grpSp>
        <p:nvGrpSpPr>
          <p:cNvPr id="154" name="Group 153">
            <a:extLst>
              <a:ext uri="{FF2B5EF4-FFF2-40B4-BE49-F238E27FC236}">
                <a16:creationId xmlns:a16="http://schemas.microsoft.com/office/drawing/2014/main" id="{9FAA9FC7-D5AF-40F2-98BE-ED8BA25FE994}"/>
              </a:ext>
            </a:extLst>
          </p:cNvPr>
          <p:cNvGrpSpPr/>
          <p:nvPr/>
        </p:nvGrpSpPr>
        <p:grpSpPr>
          <a:xfrm>
            <a:off x="7415107" y="5003643"/>
            <a:ext cx="3726890" cy="63406"/>
            <a:chOff x="1563061" y="5471106"/>
            <a:chExt cx="2629459" cy="72000"/>
          </a:xfrm>
        </p:grpSpPr>
        <p:sp>
          <p:nvSpPr>
            <p:cNvPr id="155" name="Line 21">
              <a:extLst>
                <a:ext uri="{FF2B5EF4-FFF2-40B4-BE49-F238E27FC236}">
                  <a16:creationId xmlns:a16="http://schemas.microsoft.com/office/drawing/2014/main" id="{D415A6FB-DD89-4069-B52B-A44E9A2CD077}"/>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57" name="Line 21">
              <a:extLst>
                <a:ext uri="{FF2B5EF4-FFF2-40B4-BE49-F238E27FC236}">
                  <a16:creationId xmlns:a16="http://schemas.microsoft.com/office/drawing/2014/main" id="{10C24040-A980-46D2-9F8A-2F26CD1689B1}"/>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59" name="Line 21">
              <a:extLst>
                <a:ext uri="{FF2B5EF4-FFF2-40B4-BE49-F238E27FC236}">
                  <a16:creationId xmlns:a16="http://schemas.microsoft.com/office/drawing/2014/main" id="{CEEE5617-3344-4D85-B83C-7AB4FD127F3A}"/>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61" name="Line 21">
              <a:extLst>
                <a:ext uri="{FF2B5EF4-FFF2-40B4-BE49-F238E27FC236}">
                  <a16:creationId xmlns:a16="http://schemas.microsoft.com/office/drawing/2014/main" id="{DA6BBB77-407B-42F1-96FF-8E3069C801C4}"/>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63" name="Line 21">
              <a:extLst>
                <a:ext uri="{FF2B5EF4-FFF2-40B4-BE49-F238E27FC236}">
                  <a16:creationId xmlns:a16="http://schemas.microsoft.com/office/drawing/2014/main" id="{914D56DE-337D-45C4-A177-B2D9CC2547E0}"/>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65" name="Line 21">
              <a:extLst>
                <a:ext uri="{FF2B5EF4-FFF2-40B4-BE49-F238E27FC236}">
                  <a16:creationId xmlns:a16="http://schemas.microsoft.com/office/drawing/2014/main" id="{E9810C62-B18C-4F28-B5EE-0B3303433170}"/>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67" name="Line 21">
              <a:extLst>
                <a:ext uri="{FF2B5EF4-FFF2-40B4-BE49-F238E27FC236}">
                  <a16:creationId xmlns:a16="http://schemas.microsoft.com/office/drawing/2014/main" id="{40811891-92CC-485A-BBE9-89BCBD2820F9}"/>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169" name="Line 21">
              <a:extLst>
                <a:ext uri="{FF2B5EF4-FFF2-40B4-BE49-F238E27FC236}">
                  <a16:creationId xmlns:a16="http://schemas.microsoft.com/office/drawing/2014/main" id="{D8D04751-0E90-44DD-9818-9FDF740A2576}"/>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grpSp>
      <p:grpSp>
        <p:nvGrpSpPr>
          <p:cNvPr id="171" name="Group 170">
            <a:extLst>
              <a:ext uri="{FF2B5EF4-FFF2-40B4-BE49-F238E27FC236}">
                <a16:creationId xmlns:a16="http://schemas.microsoft.com/office/drawing/2014/main" id="{DF022EE1-E7DB-4CAD-8D5F-B5CC6AFF20F4}"/>
              </a:ext>
            </a:extLst>
          </p:cNvPr>
          <p:cNvGrpSpPr/>
          <p:nvPr/>
        </p:nvGrpSpPr>
        <p:grpSpPr>
          <a:xfrm>
            <a:off x="6999612" y="5532946"/>
            <a:ext cx="4489099" cy="241980"/>
            <a:chOff x="7671411" y="5579152"/>
            <a:chExt cx="4489099" cy="241980"/>
          </a:xfrm>
        </p:grpSpPr>
        <p:sp>
          <p:nvSpPr>
            <p:cNvPr id="172" name="TextBox 171">
              <a:extLst>
                <a:ext uri="{FF2B5EF4-FFF2-40B4-BE49-F238E27FC236}">
                  <a16:creationId xmlns:a16="http://schemas.microsoft.com/office/drawing/2014/main" id="{033A2107-C364-4078-9FD3-68D31DBB1B6F}"/>
                </a:ext>
              </a:extLst>
            </p:cNvPr>
            <p:cNvSpPr txBox="1"/>
            <p:nvPr/>
          </p:nvSpPr>
          <p:spPr>
            <a:xfrm>
              <a:off x="12009259" y="5579152"/>
              <a:ext cx="151251"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0</a:t>
              </a:r>
            </a:p>
          </p:txBody>
        </p:sp>
        <p:sp>
          <p:nvSpPr>
            <p:cNvPr id="173" name="TextBox 172">
              <a:extLst>
                <a:ext uri="{FF2B5EF4-FFF2-40B4-BE49-F238E27FC236}">
                  <a16:creationId xmlns:a16="http://schemas.microsoft.com/office/drawing/2014/main" id="{D6448DA9-FB22-413C-9974-B14D5A6DA2FE}"/>
                </a:ext>
              </a:extLst>
            </p:cNvPr>
            <p:cNvSpPr txBox="1"/>
            <p:nvPr/>
          </p:nvSpPr>
          <p:spPr>
            <a:xfrm>
              <a:off x="11476848" y="5579152"/>
              <a:ext cx="151251"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9</a:t>
              </a:r>
            </a:p>
          </p:txBody>
        </p:sp>
        <p:sp>
          <p:nvSpPr>
            <p:cNvPr id="174" name="TextBox 173">
              <a:extLst>
                <a:ext uri="{FF2B5EF4-FFF2-40B4-BE49-F238E27FC236}">
                  <a16:creationId xmlns:a16="http://schemas.microsoft.com/office/drawing/2014/main" id="{C00C5E61-ACEE-41A6-9864-7A409A28FBE9}"/>
                </a:ext>
              </a:extLst>
            </p:cNvPr>
            <p:cNvSpPr txBox="1"/>
            <p:nvPr/>
          </p:nvSpPr>
          <p:spPr>
            <a:xfrm>
              <a:off x="10905163"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41</a:t>
              </a:r>
            </a:p>
          </p:txBody>
        </p:sp>
        <p:sp>
          <p:nvSpPr>
            <p:cNvPr id="175" name="TextBox 174">
              <a:extLst>
                <a:ext uri="{FF2B5EF4-FFF2-40B4-BE49-F238E27FC236}">
                  <a16:creationId xmlns:a16="http://schemas.microsoft.com/office/drawing/2014/main" id="{D82BBB93-D703-4981-A1A5-1A7CE110A565}"/>
                </a:ext>
              </a:extLst>
            </p:cNvPr>
            <p:cNvSpPr txBox="1"/>
            <p:nvPr/>
          </p:nvSpPr>
          <p:spPr>
            <a:xfrm>
              <a:off x="10372749"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88</a:t>
              </a:r>
            </a:p>
          </p:txBody>
        </p:sp>
        <p:sp>
          <p:nvSpPr>
            <p:cNvPr id="176" name="TextBox 175">
              <a:extLst>
                <a:ext uri="{FF2B5EF4-FFF2-40B4-BE49-F238E27FC236}">
                  <a16:creationId xmlns:a16="http://schemas.microsoft.com/office/drawing/2014/main" id="{1D4376D8-0A4F-4E44-AB3D-239EB3DF5FD0}"/>
                </a:ext>
              </a:extLst>
            </p:cNvPr>
            <p:cNvSpPr txBox="1"/>
            <p:nvPr/>
          </p:nvSpPr>
          <p:spPr>
            <a:xfrm>
              <a:off x="9801060"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109</a:t>
              </a:r>
            </a:p>
          </p:txBody>
        </p:sp>
        <p:sp>
          <p:nvSpPr>
            <p:cNvPr id="177" name="TextBox 176">
              <a:extLst>
                <a:ext uri="{FF2B5EF4-FFF2-40B4-BE49-F238E27FC236}">
                  <a16:creationId xmlns:a16="http://schemas.microsoft.com/office/drawing/2014/main" id="{C5AC2A5D-1949-4C61-9621-D5AA76513CE3}"/>
                </a:ext>
              </a:extLst>
            </p:cNvPr>
            <p:cNvSpPr txBox="1"/>
            <p:nvPr/>
          </p:nvSpPr>
          <p:spPr>
            <a:xfrm>
              <a:off x="9268650"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137</a:t>
              </a:r>
            </a:p>
          </p:txBody>
        </p:sp>
        <p:sp>
          <p:nvSpPr>
            <p:cNvPr id="178" name="TextBox 177">
              <a:extLst>
                <a:ext uri="{FF2B5EF4-FFF2-40B4-BE49-F238E27FC236}">
                  <a16:creationId xmlns:a16="http://schemas.microsoft.com/office/drawing/2014/main" id="{C39EA777-5EBA-49DF-AFDF-5F5BBEF9551E}"/>
                </a:ext>
              </a:extLst>
            </p:cNvPr>
            <p:cNvSpPr txBox="1"/>
            <p:nvPr/>
          </p:nvSpPr>
          <p:spPr>
            <a:xfrm>
              <a:off x="8736237"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183</a:t>
              </a:r>
            </a:p>
          </p:txBody>
        </p:sp>
        <p:sp>
          <p:nvSpPr>
            <p:cNvPr id="179" name="TextBox 178">
              <a:extLst>
                <a:ext uri="{FF2B5EF4-FFF2-40B4-BE49-F238E27FC236}">
                  <a16:creationId xmlns:a16="http://schemas.microsoft.com/office/drawing/2014/main" id="{120AC69D-9EEC-480C-A73B-E82AFD1CDC78}"/>
                </a:ext>
              </a:extLst>
            </p:cNvPr>
            <p:cNvSpPr txBox="1"/>
            <p:nvPr/>
          </p:nvSpPr>
          <p:spPr>
            <a:xfrm>
              <a:off x="8203824"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256</a:t>
              </a:r>
            </a:p>
          </p:txBody>
        </p:sp>
        <p:sp>
          <p:nvSpPr>
            <p:cNvPr id="180" name="TextBox 179">
              <a:extLst>
                <a:ext uri="{FF2B5EF4-FFF2-40B4-BE49-F238E27FC236}">
                  <a16:creationId xmlns:a16="http://schemas.microsoft.com/office/drawing/2014/main" id="{A850F7F7-2D1B-442F-827E-A88BC4FB3F08}"/>
                </a:ext>
              </a:extLst>
            </p:cNvPr>
            <p:cNvSpPr txBox="1"/>
            <p:nvPr/>
          </p:nvSpPr>
          <p:spPr>
            <a:xfrm>
              <a:off x="7671411"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338</a:t>
              </a:r>
            </a:p>
          </p:txBody>
        </p:sp>
        <p:sp>
          <p:nvSpPr>
            <p:cNvPr id="181" name="TextBox 180">
              <a:extLst>
                <a:ext uri="{FF2B5EF4-FFF2-40B4-BE49-F238E27FC236}">
                  <a16:creationId xmlns:a16="http://schemas.microsoft.com/office/drawing/2014/main" id="{35D25376-DFAE-4E49-9A27-E134004C700B}"/>
                </a:ext>
              </a:extLst>
            </p:cNvPr>
            <p:cNvSpPr txBox="1"/>
            <p:nvPr/>
          </p:nvSpPr>
          <p:spPr>
            <a:xfrm>
              <a:off x="11733761" y="5579152"/>
              <a:ext cx="151251"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0</a:t>
              </a:r>
            </a:p>
          </p:txBody>
        </p:sp>
        <p:sp>
          <p:nvSpPr>
            <p:cNvPr id="182" name="TextBox 181">
              <a:extLst>
                <a:ext uri="{FF2B5EF4-FFF2-40B4-BE49-F238E27FC236}">
                  <a16:creationId xmlns:a16="http://schemas.microsoft.com/office/drawing/2014/main" id="{820D4221-B49F-4B1E-95C3-6D944CD174F1}"/>
                </a:ext>
              </a:extLst>
            </p:cNvPr>
            <p:cNvSpPr txBox="1"/>
            <p:nvPr/>
          </p:nvSpPr>
          <p:spPr>
            <a:xfrm>
              <a:off x="11162076"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20</a:t>
              </a:r>
            </a:p>
          </p:txBody>
        </p:sp>
        <p:sp>
          <p:nvSpPr>
            <p:cNvPr id="183" name="TextBox 182">
              <a:extLst>
                <a:ext uri="{FF2B5EF4-FFF2-40B4-BE49-F238E27FC236}">
                  <a16:creationId xmlns:a16="http://schemas.microsoft.com/office/drawing/2014/main" id="{E5185F49-9662-4303-9812-526E1B7DCCB6}"/>
                </a:ext>
              </a:extLst>
            </p:cNvPr>
            <p:cNvSpPr txBox="1"/>
            <p:nvPr/>
          </p:nvSpPr>
          <p:spPr>
            <a:xfrm>
              <a:off x="10629661"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64</a:t>
              </a:r>
            </a:p>
          </p:txBody>
        </p:sp>
        <p:sp>
          <p:nvSpPr>
            <p:cNvPr id="184" name="TextBox 183">
              <a:extLst>
                <a:ext uri="{FF2B5EF4-FFF2-40B4-BE49-F238E27FC236}">
                  <a16:creationId xmlns:a16="http://schemas.microsoft.com/office/drawing/2014/main" id="{3E6364FE-E9C8-42B6-93CA-EB7D21C94781}"/>
                </a:ext>
              </a:extLst>
            </p:cNvPr>
            <p:cNvSpPr txBox="1"/>
            <p:nvPr/>
          </p:nvSpPr>
          <p:spPr>
            <a:xfrm>
              <a:off x="10097247"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95</a:t>
              </a:r>
            </a:p>
          </p:txBody>
        </p:sp>
        <p:sp>
          <p:nvSpPr>
            <p:cNvPr id="185" name="TextBox 184">
              <a:extLst>
                <a:ext uri="{FF2B5EF4-FFF2-40B4-BE49-F238E27FC236}">
                  <a16:creationId xmlns:a16="http://schemas.microsoft.com/office/drawing/2014/main" id="{A26BFBC4-9AF1-4A29-B7A3-CAF87ACEC378}"/>
                </a:ext>
              </a:extLst>
            </p:cNvPr>
            <p:cNvSpPr txBox="1"/>
            <p:nvPr/>
          </p:nvSpPr>
          <p:spPr>
            <a:xfrm>
              <a:off x="9525563"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120</a:t>
              </a:r>
            </a:p>
          </p:txBody>
        </p:sp>
        <p:sp>
          <p:nvSpPr>
            <p:cNvPr id="186" name="TextBox 185">
              <a:extLst>
                <a:ext uri="{FF2B5EF4-FFF2-40B4-BE49-F238E27FC236}">
                  <a16:creationId xmlns:a16="http://schemas.microsoft.com/office/drawing/2014/main" id="{AC9DEE30-D9D4-4660-8620-597EAE5BAB77}"/>
                </a:ext>
              </a:extLst>
            </p:cNvPr>
            <p:cNvSpPr txBox="1"/>
            <p:nvPr/>
          </p:nvSpPr>
          <p:spPr>
            <a:xfrm>
              <a:off x="8993150"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159</a:t>
              </a:r>
            </a:p>
          </p:txBody>
        </p:sp>
        <p:sp>
          <p:nvSpPr>
            <p:cNvPr id="187" name="TextBox 186">
              <a:extLst>
                <a:ext uri="{FF2B5EF4-FFF2-40B4-BE49-F238E27FC236}">
                  <a16:creationId xmlns:a16="http://schemas.microsoft.com/office/drawing/2014/main" id="{CB9685D4-54DA-434D-8F04-A2F906E41757}"/>
                </a:ext>
              </a:extLst>
            </p:cNvPr>
            <p:cNvSpPr txBox="1"/>
            <p:nvPr/>
          </p:nvSpPr>
          <p:spPr>
            <a:xfrm>
              <a:off x="8460737"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217</a:t>
              </a:r>
            </a:p>
          </p:txBody>
        </p:sp>
        <p:sp>
          <p:nvSpPr>
            <p:cNvPr id="188" name="TextBox 187">
              <a:extLst>
                <a:ext uri="{FF2B5EF4-FFF2-40B4-BE49-F238E27FC236}">
                  <a16:creationId xmlns:a16="http://schemas.microsoft.com/office/drawing/2014/main" id="{DA045CE1-76B7-49B7-96EF-4C5B95CEE9BF}"/>
                </a:ext>
              </a:extLst>
            </p:cNvPr>
            <p:cNvSpPr txBox="1"/>
            <p:nvPr/>
          </p:nvSpPr>
          <p:spPr>
            <a:xfrm>
              <a:off x="7928324"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3"/>
                  </a:solidFill>
                  <a:latin typeface="Arial" panose="020B0604020202020204" pitchFamily="34" charset="0"/>
                  <a:ea typeface="MS Mincho"/>
                  <a:cs typeface="Arial" panose="020B0604020202020204" pitchFamily="34" charset="0"/>
                </a:rPr>
                <a:t>298</a:t>
              </a:r>
            </a:p>
          </p:txBody>
        </p:sp>
      </p:grpSp>
      <p:grpSp>
        <p:nvGrpSpPr>
          <p:cNvPr id="189" name="Group 188">
            <a:extLst>
              <a:ext uri="{FF2B5EF4-FFF2-40B4-BE49-F238E27FC236}">
                <a16:creationId xmlns:a16="http://schemas.microsoft.com/office/drawing/2014/main" id="{46E0AF18-3471-4E0E-A988-FB09F5D6871F}"/>
              </a:ext>
            </a:extLst>
          </p:cNvPr>
          <p:cNvGrpSpPr/>
          <p:nvPr/>
        </p:nvGrpSpPr>
        <p:grpSpPr>
          <a:xfrm>
            <a:off x="6999612" y="5786481"/>
            <a:ext cx="4489099" cy="241980"/>
            <a:chOff x="7671411" y="5579152"/>
            <a:chExt cx="4489099" cy="241980"/>
          </a:xfrm>
        </p:grpSpPr>
        <p:sp>
          <p:nvSpPr>
            <p:cNvPr id="190" name="TextBox 189">
              <a:extLst>
                <a:ext uri="{FF2B5EF4-FFF2-40B4-BE49-F238E27FC236}">
                  <a16:creationId xmlns:a16="http://schemas.microsoft.com/office/drawing/2014/main" id="{9D571A57-DA75-4A5D-8E73-136F6079DFB8}"/>
                </a:ext>
              </a:extLst>
            </p:cNvPr>
            <p:cNvSpPr txBox="1"/>
            <p:nvPr/>
          </p:nvSpPr>
          <p:spPr>
            <a:xfrm>
              <a:off x="12009259" y="5579152"/>
              <a:ext cx="151251"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0</a:t>
              </a:r>
            </a:p>
          </p:txBody>
        </p:sp>
        <p:sp>
          <p:nvSpPr>
            <p:cNvPr id="191" name="TextBox 190">
              <a:extLst>
                <a:ext uri="{FF2B5EF4-FFF2-40B4-BE49-F238E27FC236}">
                  <a16:creationId xmlns:a16="http://schemas.microsoft.com/office/drawing/2014/main" id="{5E8C9DE4-7B4D-4E73-AEE8-133006B99069}"/>
                </a:ext>
              </a:extLst>
            </p:cNvPr>
            <p:cNvSpPr txBox="1"/>
            <p:nvPr/>
          </p:nvSpPr>
          <p:spPr>
            <a:xfrm>
              <a:off x="11476848" y="5579152"/>
              <a:ext cx="151251"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6</a:t>
              </a:r>
            </a:p>
          </p:txBody>
        </p:sp>
        <p:sp>
          <p:nvSpPr>
            <p:cNvPr id="192" name="TextBox 191">
              <a:extLst>
                <a:ext uri="{FF2B5EF4-FFF2-40B4-BE49-F238E27FC236}">
                  <a16:creationId xmlns:a16="http://schemas.microsoft.com/office/drawing/2014/main" id="{20B4236A-250E-49D2-AE7C-BB52B4BD6B8B}"/>
                </a:ext>
              </a:extLst>
            </p:cNvPr>
            <p:cNvSpPr txBox="1"/>
            <p:nvPr/>
          </p:nvSpPr>
          <p:spPr>
            <a:xfrm>
              <a:off x="10905163"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21</a:t>
              </a:r>
            </a:p>
          </p:txBody>
        </p:sp>
        <p:sp>
          <p:nvSpPr>
            <p:cNvPr id="193" name="TextBox 192">
              <a:extLst>
                <a:ext uri="{FF2B5EF4-FFF2-40B4-BE49-F238E27FC236}">
                  <a16:creationId xmlns:a16="http://schemas.microsoft.com/office/drawing/2014/main" id="{B68C5E28-4D2A-43B4-B68C-07F83D1BFE94}"/>
                </a:ext>
              </a:extLst>
            </p:cNvPr>
            <p:cNvSpPr txBox="1"/>
            <p:nvPr/>
          </p:nvSpPr>
          <p:spPr>
            <a:xfrm>
              <a:off x="10372749"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52</a:t>
              </a:r>
            </a:p>
          </p:txBody>
        </p:sp>
        <p:sp>
          <p:nvSpPr>
            <p:cNvPr id="194" name="TextBox 193">
              <a:extLst>
                <a:ext uri="{FF2B5EF4-FFF2-40B4-BE49-F238E27FC236}">
                  <a16:creationId xmlns:a16="http://schemas.microsoft.com/office/drawing/2014/main" id="{0FDBBE59-42E1-426B-A071-A41584E8B495}"/>
                </a:ext>
              </a:extLst>
            </p:cNvPr>
            <p:cNvSpPr txBox="1"/>
            <p:nvPr/>
          </p:nvSpPr>
          <p:spPr>
            <a:xfrm>
              <a:off x="9840334"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72</a:t>
              </a:r>
            </a:p>
          </p:txBody>
        </p:sp>
        <p:sp>
          <p:nvSpPr>
            <p:cNvPr id="195" name="TextBox 194">
              <a:extLst>
                <a:ext uri="{FF2B5EF4-FFF2-40B4-BE49-F238E27FC236}">
                  <a16:creationId xmlns:a16="http://schemas.microsoft.com/office/drawing/2014/main" id="{780CA9FC-2744-4E09-987E-44A4E31173BE}"/>
                </a:ext>
              </a:extLst>
            </p:cNvPr>
            <p:cNvSpPr txBox="1"/>
            <p:nvPr/>
          </p:nvSpPr>
          <p:spPr>
            <a:xfrm>
              <a:off x="9268650"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111</a:t>
              </a:r>
            </a:p>
          </p:txBody>
        </p:sp>
        <p:sp>
          <p:nvSpPr>
            <p:cNvPr id="196" name="TextBox 195">
              <a:extLst>
                <a:ext uri="{FF2B5EF4-FFF2-40B4-BE49-F238E27FC236}">
                  <a16:creationId xmlns:a16="http://schemas.microsoft.com/office/drawing/2014/main" id="{A3A65AB3-EF16-4952-A8FC-2FB055C5F640}"/>
                </a:ext>
              </a:extLst>
            </p:cNvPr>
            <p:cNvSpPr txBox="1"/>
            <p:nvPr/>
          </p:nvSpPr>
          <p:spPr>
            <a:xfrm>
              <a:off x="8736237"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160</a:t>
              </a:r>
            </a:p>
          </p:txBody>
        </p:sp>
        <p:sp>
          <p:nvSpPr>
            <p:cNvPr id="197" name="TextBox 196">
              <a:extLst>
                <a:ext uri="{FF2B5EF4-FFF2-40B4-BE49-F238E27FC236}">
                  <a16:creationId xmlns:a16="http://schemas.microsoft.com/office/drawing/2014/main" id="{38B2BDC4-E59D-4FA1-A5C6-DCB18FBEB9A3}"/>
                </a:ext>
              </a:extLst>
            </p:cNvPr>
            <p:cNvSpPr txBox="1"/>
            <p:nvPr/>
          </p:nvSpPr>
          <p:spPr>
            <a:xfrm>
              <a:off x="8203824"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236</a:t>
              </a:r>
            </a:p>
          </p:txBody>
        </p:sp>
        <p:sp>
          <p:nvSpPr>
            <p:cNvPr id="198" name="TextBox 197">
              <a:extLst>
                <a:ext uri="{FF2B5EF4-FFF2-40B4-BE49-F238E27FC236}">
                  <a16:creationId xmlns:a16="http://schemas.microsoft.com/office/drawing/2014/main" id="{AE8E45FD-973A-477C-9D71-2BC418309FA3}"/>
                </a:ext>
              </a:extLst>
            </p:cNvPr>
            <p:cNvSpPr txBox="1"/>
            <p:nvPr/>
          </p:nvSpPr>
          <p:spPr>
            <a:xfrm>
              <a:off x="7671411"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337</a:t>
              </a:r>
            </a:p>
          </p:txBody>
        </p:sp>
        <p:sp>
          <p:nvSpPr>
            <p:cNvPr id="199" name="TextBox 198">
              <a:extLst>
                <a:ext uri="{FF2B5EF4-FFF2-40B4-BE49-F238E27FC236}">
                  <a16:creationId xmlns:a16="http://schemas.microsoft.com/office/drawing/2014/main" id="{BDE0DE70-5FD8-491F-B4AB-27214F5D1EE9}"/>
                </a:ext>
              </a:extLst>
            </p:cNvPr>
            <p:cNvSpPr txBox="1"/>
            <p:nvPr/>
          </p:nvSpPr>
          <p:spPr>
            <a:xfrm>
              <a:off x="11733761" y="5579152"/>
              <a:ext cx="151251"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0</a:t>
              </a:r>
            </a:p>
          </p:txBody>
        </p:sp>
        <p:sp>
          <p:nvSpPr>
            <p:cNvPr id="200" name="TextBox 199">
              <a:extLst>
                <a:ext uri="{FF2B5EF4-FFF2-40B4-BE49-F238E27FC236}">
                  <a16:creationId xmlns:a16="http://schemas.microsoft.com/office/drawing/2014/main" id="{4362BC25-285A-4A28-B942-63B5992C07C5}"/>
                </a:ext>
              </a:extLst>
            </p:cNvPr>
            <p:cNvSpPr txBox="1"/>
            <p:nvPr/>
          </p:nvSpPr>
          <p:spPr>
            <a:xfrm>
              <a:off x="11162076"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13</a:t>
              </a:r>
            </a:p>
          </p:txBody>
        </p:sp>
        <p:sp>
          <p:nvSpPr>
            <p:cNvPr id="201" name="TextBox 200">
              <a:extLst>
                <a:ext uri="{FF2B5EF4-FFF2-40B4-BE49-F238E27FC236}">
                  <a16:creationId xmlns:a16="http://schemas.microsoft.com/office/drawing/2014/main" id="{7B071F2B-6426-4AF5-AC99-2BC91F86CBDF}"/>
                </a:ext>
              </a:extLst>
            </p:cNvPr>
            <p:cNvSpPr txBox="1"/>
            <p:nvPr/>
          </p:nvSpPr>
          <p:spPr>
            <a:xfrm>
              <a:off x="10629661"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38</a:t>
              </a:r>
            </a:p>
          </p:txBody>
        </p:sp>
        <p:sp>
          <p:nvSpPr>
            <p:cNvPr id="202" name="TextBox 201">
              <a:extLst>
                <a:ext uri="{FF2B5EF4-FFF2-40B4-BE49-F238E27FC236}">
                  <a16:creationId xmlns:a16="http://schemas.microsoft.com/office/drawing/2014/main" id="{7D82BA3D-72EB-4767-9FC1-39282F65C6B0}"/>
                </a:ext>
              </a:extLst>
            </p:cNvPr>
            <p:cNvSpPr txBox="1"/>
            <p:nvPr/>
          </p:nvSpPr>
          <p:spPr>
            <a:xfrm>
              <a:off x="10097247"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62</a:t>
              </a:r>
            </a:p>
          </p:txBody>
        </p:sp>
        <p:sp>
          <p:nvSpPr>
            <p:cNvPr id="203" name="TextBox 202">
              <a:extLst>
                <a:ext uri="{FF2B5EF4-FFF2-40B4-BE49-F238E27FC236}">
                  <a16:creationId xmlns:a16="http://schemas.microsoft.com/office/drawing/2014/main" id="{8822FA1E-B79C-4427-A58C-7CC42A6FE710}"/>
                </a:ext>
              </a:extLst>
            </p:cNvPr>
            <p:cNvSpPr txBox="1"/>
            <p:nvPr/>
          </p:nvSpPr>
          <p:spPr>
            <a:xfrm>
              <a:off x="9564837" y="5579152"/>
              <a:ext cx="229797"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91</a:t>
              </a:r>
            </a:p>
          </p:txBody>
        </p:sp>
        <p:sp>
          <p:nvSpPr>
            <p:cNvPr id="204" name="TextBox 203">
              <a:extLst>
                <a:ext uri="{FF2B5EF4-FFF2-40B4-BE49-F238E27FC236}">
                  <a16:creationId xmlns:a16="http://schemas.microsoft.com/office/drawing/2014/main" id="{FD3028B1-9CED-455A-9771-092910C87819}"/>
                </a:ext>
              </a:extLst>
            </p:cNvPr>
            <p:cNvSpPr txBox="1"/>
            <p:nvPr/>
          </p:nvSpPr>
          <p:spPr>
            <a:xfrm>
              <a:off x="8993150"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132</a:t>
              </a:r>
            </a:p>
          </p:txBody>
        </p:sp>
        <p:sp>
          <p:nvSpPr>
            <p:cNvPr id="205" name="TextBox 204">
              <a:extLst>
                <a:ext uri="{FF2B5EF4-FFF2-40B4-BE49-F238E27FC236}">
                  <a16:creationId xmlns:a16="http://schemas.microsoft.com/office/drawing/2014/main" id="{669D31DF-8524-4E7E-9CFB-16A3BE5AF198}"/>
                </a:ext>
              </a:extLst>
            </p:cNvPr>
            <p:cNvSpPr txBox="1"/>
            <p:nvPr/>
          </p:nvSpPr>
          <p:spPr>
            <a:xfrm>
              <a:off x="8460737"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204</a:t>
              </a:r>
            </a:p>
          </p:txBody>
        </p:sp>
        <p:sp>
          <p:nvSpPr>
            <p:cNvPr id="206" name="TextBox 205">
              <a:extLst>
                <a:ext uri="{FF2B5EF4-FFF2-40B4-BE49-F238E27FC236}">
                  <a16:creationId xmlns:a16="http://schemas.microsoft.com/office/drawing/2014/main" id="{49600116-E6E6-46C8-A494-F44CAC510B38}"/>
                </a:ext>
              </a:extLst>
            </p:cNvPr>
            <p:cNvSpPr txBox="1"/>
            <p:nvPr/>
          </p:nvSpPr>
          <p:spPr>
            <a:xfrm>
              <a:off x="7928324" y="5579152"/>
              <a:ext cx="308345" cy="241980"/>
            </a:xfrm>
            <a:prstGeom prst="rect">
              <a:avLst/>
            </a:prstGeom>
            <a:noFill/>
          </p:spPr>
          <p:txBody>
            <a:bodyPr wrap="none" lIns="36000" tIns="36000" rIns="36000" bIns="36000" rtlCol="0" anchor="t" anchorCtr="0">
              <a:spAutoFit/>
            </a:bodyPr>
            <a:lstStyle/>
            <a:p>
              <a:pPr algn="ctr"/>
              <a:r>
                <a:rPr lang="ja-JP" sz="1100">
                  <a:solidFill>
                    <a:schemeClr val="accent1"/>
                  </a:solidFill>
                  <a:latin typeface="Arial" panose="020B0604020202020204" pitchFamily="34" charset="0"/>
                  <a:ea typeface="MS Mincho"/>
                  <a:cs typeface="Arial" panose="020B0604020202020204" pitchFamily="34" charset="0"/>
                </a:rPr>
                <a:t>284</a:t>
              </a:r>
            </a:p>
          </p:txBody>
        </p:sp>
      </p:grpSp>
      <p:cxnSp>
        <p:nvCxnSpPr>
          <p:cNvPr id="207" name="Straight Connector 206">
            <a:extLst>
              <a:ext uri="{FF2B5EF4-FFF2-40B4-BE49-F238E27FC236}">
                <a16:creationId xmlns:a16="http://schemas.microsoft.com/office/drawing/2014/main" id="{7347A144-52EC-4CD8-9B8B-6CC6C12A0FAB}"/>
              </a:ext>
            </a:extLst>
          </p:cNvPr>
          <p:cNvCxnSpPr>
            <a:cxnSpLocks/>
          </p:cNvCxnSpPr>
          <p:nvPr/>
        </p:nvCxnSpPr>
        <p:spPr>
          <a:xfrm flipH="1" flipV="1">
            <a:off x="3460511" y="4400611"/>
            <a:ext cx="0" cy="603711"/>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208" name="TextBox 207">
            <a:extLst>
              <a:ext uri="{FF2B5EF4-FFF2-40B4-BE49-F238E27FC236}">
                <a16:creationId xmlns:a16="http://schemas.microsoft.com/office/drawing/2014/main" id="{9DE8637F-D024-44C3-AFEB-B6231FFA30D9}"/>
              </a:ext>
            </a:extLst>
          </p:cNvPr>
          <p:cNvSpPr txBox="1"/>
          <p:nvPr/>
        </p:nvSpPr>
        <p:spPr>
          <a:xfrm>
            <a:off x="3379220" y="4069369"/>
            <a:ext cx="692818" cy="307777"/>
          </a:xfrm>
          <a:prstGeom prst="rect">
            <a:avLst/>
          </a:prstGeom>
          <a:noFill/>
        </p:spPr>
        <p:txBody>
          <a:bodyPr wrap="none" rtlCol="0">
            <a:spAutoFit/>
          </a:bodyPr>
          <a:lstStyle/>
          <a:p>
            <a:pPr algn="ctr"/>
            <a:r>
              <a:rPr lang="ja-JP" sz="1400">
                <a:solidFill>
                  <a:schemeClr val="accent3"/>
                </a:solidFill>
              </a:rPr>
              <a:t>26.6%</a:t>
            </a:r>
          </a:p>
        </p:txBody>
      </p:sp>
      <p:sp>
        <p:nvSpPr>
          <p:cNvPr id="209" name="TextBox 208">
            <a:extLst>
              <a:ext uri="{FF2B5EF4-FFF2-40B4-BE49-F238E27FC236}">
                <a16:creationId xmlns:a16="http://schemas.microsoft.com/office/drawing/2014/main" id="{847A302A-40D4-4DDB-BA78-25E2E6C78EAB}"/>
              </a:ext>
            </a:extLst>
          </p:cNvPr>
          <p:cNvSpPr txBox="1"/>
          <p:nvPr/>
        </p:nvSpPr>
        <p:spPr>
          <a:xfrm>
            <a:off x="2823087" y="4683901"/>
            <a:ext cx="692818" cy="307777"/>
          </a:xfrm>
          <a:prstGeom prst="rect">
            <a:avLst/>
          </a:prstGeom>
          <a:noFill/>
        </p:spPr>
        <p:txBody>
          <a:bodyPr wrap="none" rtlCol="0">
            <a:spAutoFit/>
          </a:bodyPr>
          <a:lstStyle/>
          <a:p>
            <a:pPr algn="ctr"/>
            <a:r>
              <a:rPr lang="ja-JP" sz="1400">
                <a:solidFill>
                  <a:schemeClr val="accent1"/>
                </a:solidFill>
              </a:rPr>
              <a:t>13.1%</a:t>
            </a:r>
          </a:p>
        </p:txBody>
      </p:sp>
      <p:cxnSp>
        <p:nvCxnSpPr>
          <p:cNvPr id="210" name="Straight Connector 209">
            <a:extLst>
              <a:ext uri="{FF2B5EF4-FFF2-40B4-BE49-F238E27FC236}">
                <a16:creationId xmlns:a16="http://schemas.microsoft.com/office/drawing/2014/main" id="{B7A6AFE5-B3D6-4499-8545-A3BDB5E932E0}"/>
              </a:ext>
            </a:extLst>
          </p:cNvPr>
          <p:cNvCxnSpPr>
            <a:cxnSpLocks/>
          </p:cNvCxnSpPr>
          <p:nvPr/>
        </p:nvCxnSpPr>
        <p:spPr>
          <a:xfrm flipV="1">
            <a:off x="9277872" y="4257701"/>
            <a:ext cx="0" cy="720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211" name="TextBox 210">
            <a:extLst>
              <a:ext uri="{FF2B5EF4-FFF2-40B4-BE49-F238E27FC236}">
                <a16:creationId xmlns:a16="http://schemas.microsoft.com/office/drawing/2014/main" id="{E20776A1-1FBF-4C43-9DF4-5A23D8360A8B}"/>
              </a:ext>
            </a:extLst>
          </p:cNvPr>
          <p:cNvSpPr txBox="1"/>
          <p:nvPr/>
        </p:nvSpPr>
        <p:spPr>
          <a:xfrm>
            <a:off x="9186700" y="3974807"/>
            <a:ext cx="692818" cy="307777"/>
          </a:xfrm>
          <a:prstGeom prst="rect">
            <a:avLst/>
          </a:prstGeom>
          <a:noFill/>
        </p:spPr>
        <p:txBody>
          <a:bodyPr wrap="none" rtlCol="0">
            <a:spAutoFit/>
          </a:bodyPr>
          <a:lstStyle/>
          <a:p>
            <a:pPr algn="ctr"/>
            <a:r>
              <a:rPr lang="ja-JP" sz="1400">
                <a:solidFill>
                  <a:schemeClr val="accent3"/>
                </a:solidFill>
              </a:rPr>
              <a:t>32.9％</a:t>
            </a:r>
          </a:p>
        </p:txBody>
      </p:sp>
      <p:sp>
        <p:nvSpPr>
          <p:cNvPr id="212" name="TextBox 211">
            <a:extLst>
              <a:ext uri="{FF2B5EF4-FFF2-40B4-BE49-F238E27FC236}">
                <a16:creationId xmlns:a16="http://schemas.microsoft.com/office/drawing/2014/main" id="{DE6E2F88-7950-4F8F-9F9B-D135BB751C8B}"/>
              </a:ext>
            </a:extLst>
          </p:cNvPr>
          <p:cNvSpPr txBox="1"/>
          <p:nvPr/>
        </p:nvSpPr>
        <p:spPr>
          <a:xfrm>
            <a:off x="8635249" y="4437001"/>
            <a:ext cx="692818" cy="307777"/>
          </a:xfrm>
          <a:prstGeom prst="rect">
            <a:avLst/>
          </a:prstGeom>
          <a:noFill/>
        </p:spPr>
        <p:txBody>
          <a:bodyPr wrap="none" rtlCol="0">
            <a:spAutoFit/>
          </a:bodyPr>
          <a:lstStyle/>
          <a:p>
            <a:pPr algn="ctr"/>
            <a:r>
              <a:rPr lang="ja-JP" sz="1400">
                <a:solidFill>
                  <a:schemeClr val="accent1"/>
                </a:solidFill>
              </a:rPr>
              <a:t>22.1％</a:t>
            </a:r>
          </a:p>
        </p:txBody>
      </p:sp>
      <p:grpSp>
        <p:nvGrpSpPr>
          <p:cNvPr id="213" name="Group 212">
            <a:extLst>
              <a:ext uri="{FF2B5EF4-FFF2-40B4-BE49-F238E27FC236}">
                <a16:creationId xmlns:a16="http://schemas.microsoft.com/office/drawing/2014/main" id="{BA9E1FD9-CE6E-448B-9FA3-20F4677F044D}"/>
              </a:ext>
            </a:extLst>
          </p:cNvPr>
          <p:cNvGrpSpPr/>
          <p:nvPr/>
        </p:nvGrpSpPr>
        <p:grpSpPr>
          <a:xfrm>
            <a:off x="7157706" y="2773684"/>
            <a:ext cx="3901029" cy="2024398"/>
            <a:chOff x="3657600" y="2176462"/>
            <a:chExt cx="4880448" cy="2512389"/>
          </a:xfrm>
        </p:grpSpPr>
        <p:sp>
          <p:nvSpPr>
            <p:cNvPr id="214" name="Freeform: Shape 303">
              <a:extLst>
                <a:ext uri="{FF2B5EF4-FFF2-40B4-BE49-F238E27FC236}">
                  <a16:creationId xmlns:a16="http://schemas.microsoft.com/office/drawing/2014/main" id="{2F69D42A-AA6C-498A-9DBB-701E63A60A66}"/>
                </a:ext>
              </a:extLst>
            </p:cNvPr>
            <p:cNvSpPr/>
            <p:nvPr/>
          </p:nvSpPr>
          <p:spPr>
            <a:xfrm>
              <a:off x="3657600" y="2176462"/>
              <a:ext cx="4880448" cy="2475071"/>
            </a:xfrm>
            <a:custGeom>
              <a:avLst/>
              <a:gdLst>
                <a:gd name="connsiteX0" fmla="*/ 4880448 w 4880448"/>
                <a:gd name="connsiteY0" fmla="*/ 2475071 h 2475071"/>
                <a:gd name="connsiteX1" fmla="*/ 4596308 w 4880448"/>
                <a:gd name="connsiteY1" fmla="*/ 2475071 h 2475071"/>
                <a:gd name="connsiteX2" fmla="*/ 4596308 w 4880448"/>
                <a:gd name="connsiteY2" fmla="*/ 2437543 h 2475071"/>
                <a:gd name="connsiteX3" fmla="*/ 4405094 w 4880448"/>
                <a:gd name="connsiteY3" fmla="*/ 2437543 h 2475071"/>
                <a:gd name="connsiteX4" fmla="*/ 4405094 w 4880448"/>
                <a:gd name="connsiteY4" fmla="*/ 2407158 h 2475071"/>
                <a:gd name="connsiteX5" fmla="*/ 4035171 w 4880448"/>
                <a:gd name="connsiteY5" fmla="*/ 2407158 h 2475071"/>
                <a:gd name="connsiteX6" fmla="*/ 4035171 w 4880448"/>
                <a:gd name="connsiteY6" fmla="*/ 2387508 h 2475071"/>
                <a:gd name="connsiteX7" fmla="*/ 3876123 w 4880448"/>
                <a:gd name="connsiteY7" fmla="*/ 2387508 h 2475071"/>
                <a:gd name="connsiteX8" fmla="*/ 3876123 w 4880448"/>
                <a:gd name="connsiteY8" fmla="*/ 2374992 h 2475071"/>
                <a:gd name="connsiteX9" fmla="*/ 3793912 w 4880448"/>
                <a:gd name="connsiteY9" fmla="*/ 2374992 h 2475071"/>
                <a:gd name="connsiteX10" fmla="*/ 3793912 w 4880448"/>
                <a:gd name="connsiteY10" fmla="*/ 2353551 h 2475071"/>
                <a:gd name="connsiteX11" fmla="*/ 3658105 w 4880448"/>
                <a:gd name="connsiteY11" fmla="*/ 2353551 h 2475071"/>
                <a:gd name="connsiteX12" fmla="*/ 3658105 w 4880448"/>
                <a:gd name="connsiteY12" fmla="*/ 2339254 h 2475071"/>
                <a:gd name="connsiteX13" fmla="*/ 3620577 w 4880448"/>
                <a:gd name="connsiteY13" fmla="*/ 2339254 h 2475071"/>
                <a:gd name="connsiteX14" fmla="*/ 3620577 w 4880448"/>
                <a:gd name="connsiteY14" fmla="*/ 2316023 h 2475071"/>
                <a:gd name="connsiteX15" fmla="*/ 3468672 w 4880448"/>
                <a:gd name="connsiteY15" fmla="*/ 2316023 h 2475071"/>
                <a:gd name="connsiteX16" fmla="*/ 3468672 w 4880448"/>
                <a:gd name="connsiteY16" fmla="*/ 2307089 h 2475071"/>
                <a:gd name="connsiteX17" fmla="*/ 3300689 w 4880448"/>
                <a:gd name="connsiteY17" fmla="*/ 2307089 h 2475071"/>
                <a:gd name="connsiteX18" fmla="*/ 3300689 w 4880448"/>
                <a:gd name="connsiteY18" fmla="*/ 2298154 h 2475071"/>
                <a:gd name="connsiteX19" fmla="*/ 3254226 w 4880448"/>
                <a:gd name="connsiteY19" fmla="*/ 2298154 h 2475071"/>
                <a:gd name="connsiteX20" fmla="*/ 3254226 w 4880448"/>
                <a:gd name="connsiteY20" fmla="*/ 2285638 h 2475071"/>
                <a:gd name="connsiteX21" fmla="*/ 3227423 w 4880448"/>
                <a:gd name="connsiteY21" fmla="*/ 2285638 h 2475071"/>
                <a:gd name="connsiteX22" fmla="*/ 3227423 w 4880448"/>
                <a:gd name="connsiteY22" fmla="*/ 2276704 h 2475071"/>
                <a:gd name="connsiteX23" fmla="*/ 3154147 w 4880448"/>
                <a:gd name="connsiteY23" fmla="*/ 2276704 h 2475071"/>
                <a:gd name="connsiteX24" fmla="*/ 3154147 w 4880448"/>
                <a:gd name="connsiteY24" fmla="*/ 2260626 h 2475071"/>
                <a:gd name="connsiteX25" fmla="*/ 3075518 w 4880448"/>
                <a:gd name="connsiteY25" fmla="*/ 2260626 h 2475071"/>
                <a:gd name="connsiteX26" fmla="*/ 3075518 w 4880448"/>
                <a:gd name="connsiteY26" fmla="*/ 2226669 h 2475071"/>
                <a:gd name="connsiteX27" fmla="*/ 2873588 w 4880448"/>
                <a:gd name="connsiteY27" fmla="*/ 2226669 h 2475071"/>
                <a:gd name="connsiteX28" fmla="*/ 2873588 w 4880448"/>
                <a:gd name="connsiteY28" fmla="*/ 2210591 h 2475071"/>
                <a:gd name="connsiteX29" fmla="*/ 2800312 w 4880448"/>
                <a:gd name="connsiteY29" fmla="*/ 2210591 h 2475071"/>
                <a:gd name="connsiteX30" fmla="*/ 2800312 w 4880448"/>
                <a:gd name="connsiteY30" fmla="*/ 2176634 h 2475071"/>
                <a:gd name="connsiteX31" fmla="*/ 2728836 w 4880448"/>
                <a:gd name="connsiteY31" fmla="*/ 2176634 h 2475071"/>
                <a:gd name="connsiteX32" fmla="*/ 2728836 w 4880448"/>
                <a:gd name="connsiteY32" fmla="*/ 2158765 h 2475071"/>
                <a:gd name="connsiteX33" fmla="*/ 2659133 w 4880448"/>
                <a:gd name="connsiteY33" fmla="*/ 2158765 h 2475071"/>
                <a:gd name="connsiteX34" fmla="*/ 2659133 w 4880448"/>
                <a:gd name="connsiteY34" fmla="*/ 2124809 h 2475071"/>
                <a:gd name="connsiteX35" fmla="*/ 2646626 w 4880448"/>
                <a:gd name="connsiteY35" fmla="*/ 2124809 h 2475071"/>
                <a:gd name="connsiteX36" fmla="*/ 2646626 w 4880448"/>
                <a:gd name="connsiteY36" fmla="*/ 2115874 h 2475071"/>
                <a:gd name="connsiteX37" fmla="*/ 2600163 w 4880448"/>
                <a:gd name="connsiteY37" fmla="*/ 2115874 h 2475071"/>
                <a:gd name="connsiteX38" fmla="*/ 2600163 w 4880448"/>
                <a:gd name="connsiteY38" fmla="*/ 2094424 h 2475071"/>
                <a:gd name="connsiteX39" fmla="*/ 2509028 w 4880448"/>
                <a:gd name="connsiteY39" fmla="*/ 2094424 h 2475071"/>
                <a:gd name="connsiteX40" fmla="*/ 2509028 w 4880448"/>
                <a:gd name="connsiteY40" fmla="*/ 2064048 h 2475071"/>
                <a:gd name="connsiteX41" fmla="*/ 2480434 w 4880448"/>
                <a:gd name="connsiteY41" fmla="*/ 2064048 h 2475071"/>
                <a:gd name="connsiteX42" fmla="*/ 2480434 w 4880448"/>
                <a:gd name="connsiteY42" fmla="*/ 2039026 h 2475071"/>
                <a:gd name="connsiteX43" fmla="*/ 2442905 w 4880448"/>
                <a:gd name="connsiteY43" fmla="*/ 2039026 h 2475071"/>
                <a:gd name="connsiteX44" fmla="*/ 2442905 w 4880448"/>
                <a:gd name="connsiteY44" fmla="*/ 2014014 h 2475071"/>
                <a:gd name="connsiteX45" fmla="*/ 2407158 w 4880448"/>
                <a:gd name="connsiteY45" fmla="*/ 2014014 h 2475071"/>
                <a:gd name="connsiteX46" fmla="*/ 2407158 w 4880448"/>
                <a:gd name="connsiteY46" fmla="*/ 1999717 h 2475071"/>
                <a:gd name="connsiteX47" fmla="*/ 2387508 w 4880448"/>
                <a:gd name="connsiteY47" fmla="*/ 1999717 h 2475071"/>
                <a:gd name="connsiteX48" fmla="*/ 2387508 w 4880448"/>
                <a:gd name="connsiteY48" fmla="*/ 1983629 h 2475071"/>
                <a:gd name="connsiteX49" fmla="*/ 2310660 w 4880448"/>
                <a:gd name="connsiteY49" fmla="*/ 1983629 h 2475071"/>
                <a:gd name="connsiteX50" fmla="*/ 2310660 w 4880448"/>
                <a:gd name="connsiteY50" fmla="*/ 1965760 h 2475071"/>
                <a:gd name="connsiteX51" fmla="*/ 2214163 w 4880448"/>
                <a:gd name="connsiteY51" fmla="*/ 1965760 h 2475071"/>
                <a:gd name="connsiteX52" fmla="*/ 2214163 w 4880448"/>
                <a:gd name="connsiteY52" fmla="*/ 1915725 h 2475071"/>
                <a:gd name="connsiteX53" fmla="*/ 2192712 w 4880448"/>
                <a:gd name="connsiteY53" fmla="*/ 1915725 h 2475071"/>
                <a:gd name="connsiteX54" fmla="*/ 2192712 w 4880448"/>
                <a:gd name="connsiteY54" fmla="*/ 1883559 h 2475071"/>
                <a:gd name="connsiteX55" fmla="*/ 2137315 w 4880448"/>
                <a:gd name="connsiteY55" fmla="*/ 1883559 h 2475071"/>
                <a:gd name="connsiteX56" fmla="*/ 2137315 w 4880448"/>
                <a:gd name="connsiteY56" fmla="*/ 1860328 h 2475071"/>
                <a:gd name="connsiteX57" fmla="*/ 2055114 w 4880448"/>
                <a:gd name="connsiteY57" fmla="*/ 1860328 h 2475071"/>
                <a:gd name="connsiteX58" fmla="*/ 2055114 w 4880448"/>
                <a:gd name="connsiteY58" fmla="*/ 1846031 h 2475071"/>
                <a:gd name="connsiteX59" fmla="*/ 2024729 w 4880448"/>
                <a:gd name="connsiteY59" fmla="*/ 1846031 h 2475071"/>
                <a:gd name="connsiteX60" fmla="*/ 2024729 w 4880448"/>
                <a:gd name="connsiteY60" fmla="*/ 1821009 h 2475071"/>
                <a:gd name="connsiteX61" fmla="*/ 1996135 w 4880448"/>
                <a:gd name="connsiteY61" fmla="*/ 1821009 h 2475071"/>
                <a:gd name="connsiteX62" fmla="*/ 1996135 w 4880448"/>
                <a:gd name="connsiteY62" fmla="*/ 1808502 h 2475071"/>
                <a:gd name="connsiteX63" fmla="*/ 1949672 w 4880448"/>
                <a:gd name="connsiteY63" fmla="*/ 1808502 h 2475071"/>
                <a:gd name="connsiteX64" fmla="*/ 1949672 w 4880448"/>
                <a:gd name="connsiteY64" fmla="*/ 1772755 h 2475071"/>
                <a:gd name="connsiteX65" fmla="*/ 1876406 w 4880448"/>
                <a:gd name="connsiteY65" fmla="*/ 1772755 h 2475071"/>
                <a:gd name="connsiteX66" fmla="*/ 1876406 w 4880448"/>
                <a:gd name="connsiteY66" fmla="*/ 1760249 h 2475071"/>
                <a:gd name="connsiteX67" fmla="*/ 1846031 w 4880448"/>
                <a:gd name="connsiteY67" fmla="*/ 1760249 h 2475071"/>
                <a:gd name="connsiteX68" fmla="*/ 1846031 w 4880448"/>
                <a:gd name="connsiteY68" fmla="*/ 1740589 h 2475071"/>
                <a:gd name="connsiteX69" fmla="*/ 1795986 w 4880448"/>
                <a:gd name="connsiteY69" fmla="*/ 1740589 h 2475071"/>
                <a:gd name="connsiteX70" fmla="*/ 1795986 w 4880448"/>
                <a:gd name="connsiteY70" fmla="*/ 1697698 h 2475071"/>
                <a:gd name="connsiteX71" fmla="*/ 1781689 w 4880448"/>
                <a:gd name="connsiteY71" fmla="*/ 1697698 h 2475071"/>
                <a:gd name="connsiteX72" fmla="*/ 1781689 w 4880448"/>
                <a:gd name="connsiteY72" fmla="*/ 1674466 h 2475071"/>
                <a:gd name="connsiteX73" fmla="*/ 1688764 w 4880448"/>
                <a:gd name="connsiteY73" fmla="*/ 1674466 h 2475071"/>
                <a:gd name="connsiteX74" fmla="*/ 1688764 w 4880448"/>
                <a:gd name="connsiteY74" fmla="*/ 1636938 h 2475071"/>
                <a:gd name="connsiteX75" fmla="*/ 1631585 w 4880448"/>
                <a:gd name="connsiteY75" fmla="*/ 1636938 h 2475071"/>
                <a:gd name="connsiteX76" fmla="*/ 1631585 w 4880448"/>
                <a:gd name="connsiteY76" fmla="*/ 1610135 h 2475071"/>
                <a:gd name="connsiteX77" fmla="*/ 1583331 w 4880448"/>
                <a:gd name="connsiteY77" fmla="*/ 1610135 h 2475071"/>
                <a:gd name="connsiteX78" fmla="*/ 1583331 w 4880448"/>
                <a:gd name="connsiteY78" fmla="*/ 1599410 h 2475071"/>
                <a:gd name="connsiteX79" fmla="*/ 1551165 w 4880448"/>
                <a:gd name="connsiteY79" fmla="*/ 1599410 h 2475071"/>
                <a:gd name="connsiteX80" fmla="*/ 1551165 w 4880448"/>
                <a:gd name="connsiteY80" fmla="*/ 1565462 h 2475071"/>
                <a:gd name="connsiteX81" fmla="*/ 1520781 w 4880448"/>
                <a:gd name="connsiteY81" fmla="*/ 1565462 h 2475071"/>
                <a:gd name="connsiteX82" fmla="*/ 1520781 w 4880448"/>
                <a:gd name="connsiteY82" fmla="*/ 1549375 h 2475071"/>
                <a:gd name="connsiteX83" fmla="*/ 1488615 w 4880448"/>
                <a:gd name="connsiteY83" fmla="*/ 1549375 h 2475071"/>
                <a:gd name="connsiteX84" fmla="*/ 1488615 w 4880448"/>
                <a:gd name="connsiteY84" fmla="*/ 1527934 h 2475071"/>
                <a:gd name="connsiteX85" fmla="*/ 1470746 w 4880448"/>
                <a:gd name="connsiteY85" fmla="*/ 1527934 h 2475071"/>
                <a:gd name="connsiteX86" fmla="*/ 1470746 w 4880448"/>
                <a:gd name="connsiteY86" fmla="*/ 1506484 h 2475071"/>
                <a:gd name="connsiteX87" fmla="*/ 1445724 w 4880448"/>
                <a:gd name="connsiteY87" fmla="*/ 1506484 h 2475071"/>
                <a:gd name="connsiteX88" fmla="*/ 1445724 w 4880448"/>
                <a:gd name="connsiteY88" fmla="*/ 1488615 h 2475071"/>
                <a:gd name="connsiteX89" fmla="*/ 1411777 w 4880448"/>
                <a:gd name="connsiteY89" fmla="*/ 1488615 h 2475071"/>
                <a:gd name="connsiteX90" fmla="*/ 1411777 w 4880448"/>
                <a:gd name="connsiteY90" fmla="*/ 1433217 h 2475071"/>
                <a:gd name="connsiteX91" fmla="*/ 1345654 w 4880448"/>
                <a:gd name="connsiteY91" fmla="*/ 1433217 h 2475071"/>
                <a:gd name="connsiteX92" fmla="*/ 1345654 w 4880448"/>
                <a:gd name="connsiteY92" fmla="*/ 1397479 h 2475071"/>
                <a:gd name="connsiteX93" fmla="*/ 1302763 w 4880448"/>
                <a:gd name="connsiteY93" fmla="*/ 1397479 h 2475071"/>
                <a:gd name="connsiteX94" fmla="*/ 1302763 w 4880448"/>
                <a:gd name="connsiteY94" fmla="*/ 1365314 h 2475071"/>
                <a:gd name="connsiteX95" fmla="*/ 1274169 w 4880448"/>
                <a:gd name="connsiteY95" fmla="*/ 1365314 h 2475071"/>
                <a:gd name="connsiteX96" fmla="*/ 1274169 w 4880448"/>
                <a:gd name="connsiteY96" fmla="*/ 1333138 h 2475071"/>
                <a:gd name="connsiteX97" fmla="*/ 1225915 w 4880448"/>
                <a:gd name="connsiteY97" fmla="*/ 1333138 h 2475071"/>
                <a:gd name="connsiteX98" fmla="*/ 1225915 w 4880448"/>
                <a:gd name="connsiteY98" fmla="*/ 1290257 h 2475071"/>
                <a:gd name="connsiteX99" fmla="*/ 1202684 w 4880448"/>
                <a:gd name="connsiteY99" fmla="*/ 1290257 h 2475071"/>
                <a:gd name="connsiteX100" fmla="*/ 1202684 w 4880448"/>
                <a:gd name="connsiteY100" fmla="*/ 1275960 h 2475071"/>
                <a:gd name="connsiteX101" fmla="*/ 1181243 w 4880448"/>
                <a:gd name="connsiteY101" fmla="*/ 1275960 h 2475071"/>
                <a:gd name="connsiteX102" fmla="*/ 1181243 w 4880448"/>
                <a:gd name="connsiteY102" fmla="*/ 1216981 h 2475071"/>
                <a:gd name="connsiteX103" fmla="*/ 1161583 w 4880448"/>
                <a:gd name="connsiteY103" fmla="*/ 1216981 h 2475071"/>
                <a:gd name="connsiteX104" fmla="*/ 1161583 w 4880448"/>
                <a:gd name="connsiteY104" fmla="*/ 1166946 h 2475071"/>
                <a:gd name="connsiteX105" fmla="*/ 1097251 w 4880448"/>
                <a:gd name="connsiteY105" fmla="*/ 1166946 h 2475071"/>
                <a:gd name="connsiteX106" fmla="*/ 1097251 w 4880448"/>
                <a:gd name="connsiteY106" fmla="*/ 1134780 h 2475071"/>
                <a:gd name="connsiteX107" fmla="*/ 1075811 w 4880448"/>
                <a:gd name="connsiteY107" fmla="*/ 1134780 h 2475071"/>
                <a:gd name="connsiteX108" fmla="*/ 1075811 w 4880448"/>
                <a:gd name="connsiteY108" fmla="*/ 1100823 h 2475071"/>
                <a:gd name="connsiteX109" fmla="*/ 1057932 w 4880448"/>
                <a:gd name="connsiteY109" fmla="*/ 1100823 h 2475071"/>
                <a:gd name="connsiteX110" fmla="*/ 1057932 w 4880448"/>
                <a:gd name="connsiteY110" fmla="*/ 1077592 h 2475071"/>
                <a:gd name="connsiteX111" fmla="*/ 1020404 w 4880448"/>
                <a:gd name="connsiteY111" fmla="*/ 1077592 h 2475071"/>
                <a:gd name="connsiteX112" fmla="*/ 1020404 w 4880448"/>
                <a:gd name="connsiteY112" fmla="*/ 1034701 h 2475071"/>
                <a:gd name="connsiteX113" fmla="*/ 995391 w 4880448"/>
                <a:gd name="connsiteY113" fmla="*/ 1034701 h 2475071"/>
                <a:gd name="connsiteX114" fmla="*/ 995391 w 4880448"/>
                <a:gd name="connsiteY114" fmla="*/ 984666 h 2475071"/>
                <a:gd name="connsiteX115" fmla="*/ 972160 w 4880448"/>
                <a:gd name="connsiteY115" fmla="*/ 984666 h 2475071"/>
                <a:gd name="connsiteX116" fmla="*/ 972160 w 4880448"/>
                <a:gd name="connsiteY116" fmla="*/ 950709 h 2475071"/>
                <a:gd name="connsiteX117" fmla="*/ 918546 w 4880448"/>
                <a:gd name="connsiteY117" fmla="*/ 950709 h 2475071"/>
                <a:gd name="connsiteX118" fmla="*/ 918546 w 4880448"/>
                <a:gd name="connsiteY118" fmla="*/ 931055 h 2475071"/>
                <a:gd name="connsiteX119" fmla="*/ 832767 w 4880448"/>
                <a:gd name="connsiteY119" fmla="*/ 931055 h 2475071"/>
                <a:gd name="connsiteX120" fmla="*/ 832767 w 4880448"/>
                <a:gd name="connsiteY120" fmla="*/ 907824 h 2475071"/>
                <a:gd name="connsiteX121" fmla="*/ 809536 w 4880448"/>
                <a:gd name="connsiteY121" fmla="*/ 907824 h 2475071"/>
                <a:gd name="connsiteX122" fmla="*/ 809536 w 4880448"/>
                <a:gd name="connsiteY122" fmla="*/ 868509 h 2475071"/>
                <a:gd name="connsiteX123" fmla="*/ 755924 w 4880448"/>
                <a:gd name="connsiteY123" fmla="*/ 868509 h 2475071"/>
                <a:gd name="connsiteX124" fmla="*/ 755924 w 4880448"/>
                <a:gd name="connsiteY124" fmla="*/ 811322 h 2475071"/>
                <a:gd name="connsiteX125" fmla="*/ 732693 w 4880448"/>
                <a:gd name="connsiteY125" fmla="*/ 811322 h 2475071"/>
                <a:gd name="connsiteX126" fmla="*/ 732693 w 4880448"/>
                <a:gd name="connsiteY126" fmla="*/ 788091 h 2475071"/>
                <a:gd name="connsiteX127" fmla="*/ 670146 w 4880448"/>
                <a:gd name="connsiteY127" fmla="*/ 788091 h 2475071"/>
                <a:gd name="connsiteX128" fmla="*/ 670146 w 4880448"/>
                <a:gd name="connsiteY128" fmla="*/ 746989 h 2475071"/>
                <a:gd name="connsiteX129" fmla="*/ 654062 w 4880448"/>
                <a:gd name="connsiteY129" fmla="*/ 746989 h 2475071"/>
                <a:gd name="connsiteX130" fmla="*/ 654062 w 4880448"/>
                <a:gd name="connsiteY130" fmla="*/ 689803 h 2475071"/>
                <a:gd name="connsiteX131" fmla="*/ 620108 w 4880448"/>
                <a:gd name="connsiteY131" fmla="*/ 689803 h 2475071"/>
                <a:gd name="connsiteX132" fmla="*/ 620108 w 4880448"/>
                <a:gd name="connsiteY132" fmla="*/ 657636 h 2475071"/>
                <a:gd name="connsiteX133" fmla="*/ 584366 w 4880448"/>
                <a:gd name="connsiteY133" fmla="*/ 657636 h 2475071"/>
                <a:gd name="connsiteX134" fmla="*/ 584366 w 4880448"/>
                <a:gd name="connsiteY134" fmla="*/ 614746 h 2475071"/>
                <a:gd name="connsiteX135" fmla="*/ 561135 w 4880448"/>
                <a:gd name="connsiteY135" fmla="*/ 614746 h 2475071"/>
                <a:gd name="connsiteX136" fmla="*/ 561135 w 4880448"/>
                <a:gd name="connsiteY136" fmla="*/ 600450 h 2475071"/>
                <a:gd name="connsiteX137" fmla="*/ 525394 w 4880448"/>
                <a:gd name="connsiteY137" fmla="*/ 600450 h 2475071"/>
                <a:gd name="connsiteX138" fmla="*/ 525394 w 4880448"/>
                <a:gd name="connsiteY138" fmla="*/ 537903 h 2475071"/>
                <a:gd name="connsiteX139" fmla="*/ 453912 w 4880448"/>
                <a:gd name="connsiteY139" fmla="*/ 537903 h 2475071"/>
                <a:gd name="connsiteX140" fmla="*/ 453912 w 4880448"/>
                <a:gd name="connsiteY140" fmla="*/ 482505 h 2475071"/>
                <a:gd name="connsiteX141" fmla="*/ 418170 w 4880448"/>
                <a:gd name="connsiteY141" fmla="*/ 482505 h 2475071"/>
                <a:gd name="connsiteX142" fmla="*/ 418170 w 4880448"/>
                <a:gd name="connsiteY142" fmla="*/ 450338 h 2475071"/>
                <a:gd name="connsiteX143" fmla="*/ 386003 w 4880448"/>
                <a:gd name="connsiteY143" fmla="*/ 450338 h 2475071"/>
                <a:gd name="connsiteX144" fmla="*/ 386003 w 4880448"/>
                <a:gd name="connsiteY144" fmla="*/ 423532 h 2475071"/>
                <a:gd name="connsiteX145" fmla="*/ 359198 w 4880448"/>
                <a:gd name="connsiteY145" fmla="*/ 423532 h 2475071"/>
                <a:gd name="connsiteX146" fmla="*/ 359198 w 4880448"/>
                <a:gd name="connsiteY146" fmla="*/ 394939 h 2475071"/>
                <a:gd name="connsiteX147" fmla="*/ 330605 w 4880448"/>
                <a:gd name="connsiteY147" fmla="*/ 394939 h 2475071"/>
                <a:gd name="connsiteX148" fmla="*/ 330605 w 4880448"/>
                <a:gd name="connsiteY148" fmla="*/ 339541 h 2475071"/>
                <a:gd name="connsiteX149" fmla="*/ 294864 w 4880448"/>
                <a:gd name="connsiteY149" fmla="*/ 339541 h 2475071"/>
                <a:gd name="connsiteX150" fmla="*/ 294864 w 4880448"/>
                <a:gd name="connsiteY150" fmla="*/ 321670 h 2475071"/>
                <a:gd name="connsiteX151" fmla="*/ 248401 w 4880448"/>
                <a:gd name="connsiteY151" fmla="*/ 321670 h 2475071"/>
                <a:gd name="connsiteX152" fmla="*/ 248401 w 4880448"/>
                <a:gd name="connsiteY152" fmla="*/ 266271 h 2475071"/>
                <a:gd name="connsiteX153" fmla="*/ 223382 w 4880448"/>
                <a:gd name="connsiteY153" fmla="*/ 266271 h 2475071"/>
                <a:gd name="connsiteX154" fmla="*/ 223382 w 4880448"/>
                <a:gd name="connsiteY154" fmla="*/ 194789 h 2475071"/>
                <a:gd name="connsiteX155" fmla="*/ 184067 w 4880448"/>
                <a:gd name="connsiteY155" fmla="*/ 194789 h 2475071"/>
                <a:gd name="connsiteX156" fmla="*/ 184067 w 4880448"/>
                <a:gd name="connsiteY156" fmla="*/ 173345 h 2475071"/>
                <a:gd name="connsiteX157" fmla="*/ 157261 w 4880448"/>
                <a:gd name="connsiteY157" fmla="*/ 173345 h 2475071"/>
                <a:gd name="connsiteX158" fmla="*/ 157261 w 4880448"/>
                <a:gd name="connsiteY158" fmla="*/ 89353 h 2475071"/>
                <a:gd name="connsiteX159" fmla="*/ 117945 w 4880448"/>
                <a:gd name="connsiteY159" fmla="*/ 89353 h 2475071"/>
                <a:gd name="connsiteX160" fmla="*/ 117945 w 4880448"/>
                <a:gd name="connsiteY160" fmla="*/ 51825 h 2475071"/>
                <a:gd name="connsiteX161" fmla="*/ 75056 w 4880448"/>
                <a:gd name="connsiteY161" fmla="*/ 51825 h 2475071"/>
                <a:gd name="connsiteX162" fmla="*/ 75056 w 4880448"/>
                <a:gd name="connsiteY162" fmla="*/ 0 h 2475071"/>
                <a:gd name="connsiteX163" fmla="*/ 0 w 4880448"/>
                <a:gd name="connsiteY163" fmla="*/ 0 h 2475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4880448" h="2475071">
                  <a:moveTo>
                    <a:pt x="4880448" y="2475071"/>
                  </a:moveTo>
                  <a:lnTo>
                    <a:pt x="4596308" y="2475071"/>
                  </a:lnTo>
                  <a:lnTo>
                    <a:pt x="4596308" y="2437543"/>
                  </a:lnTo>
                  <a:lnTo>
                    <a:pt x="4405094" y="2437543"/>
                  </a:lnTo>
                  <a:lnTo>
                    <a:pt x="4405094" y="2407158"/>
                  </a:lnTo>
                  <a:lnTo>
                    <a:pt x="4035171" y="2407158"/>
                  </a:lnTo>
                  <a:lnTo>
                    <a:pt x="4035171" y="2387508"/>
                  </a:lnTo>
                  <a:lnTo>
                    <a:pt x="3876123" y="2387508"/>
                  </a:lnTo>
                  <a:lnTo>
                    <a:pt x="3876123" y="2374992"/>
                  </a:lnTo>
                  <a:lnTo>
                    <a:pt x="3793912" y="2374992"/>
                  </a:lnTo>
                  <a:lnTo>
                    <a:pt x="3793912" y="2353551"/>
                  </a:lnTo>
                  <a:lnTo>
                    <a:pt x="3658105" y="2353551"/>
                  </a:lnTo>
                  <a:lnTo>
                    <a:pt x="3658105" y="2339254"/>
                  </a:lnTo>
                  <a:lnTo>
                    <a:pt x="3620577" y="2339254"/>
                  </a:lnTo>
                  <a:lnTo>
                    <a:pt x="3620577" y="2316023"/>
                  </a:lnTo>
                  <a:lnTo>
                    <a:pt x="3468672" y="2316023"/>
                  </a:lnTo>
                  <a:lnTo>
                    <a:pt x="3468672" y="2307089"/>
                  </a:lnTo>
                  <a:lnTo>
                    <a:pt x="3300689" y="2307089"/>
                  </a:lnTo>
                  <a:lnTo>
                    <a:pt x="3300689" y="2298154"/>
                  </a:lnTo>
                  <a:lnTo>
                    <a:pt x="3254226" y="2298154"/>
                  </a:lnTo>
                  <a:lnTo>
                    <a:pt x="3254226" y="2285638"/>
                  </a:lnTo>
                  <a:lnTo>
                    <a:pt x="3227423" y="2285638"/>
                  </a:lnTo>
                  <a:lnTo>
                    <a:pt x="3227423" y="2276704"/>
                  </a:lnTo>
                  <a:lnTo>
                    <a:pt x="3154147" y="2276704"/>
                  </a:lnTo>
                  <a:lnTo>
                    <a:pt x="3154147" y="2260626"/>
                  </a:lnTo>
                  <a:lnTo>
                    <a:pt x="3075518" y="2260626"/>
                  </a:lnTo>
                  <a:lnTo>
                    <a:pt x="3075518" y="2226669"/>
                  </a:lnTo>
                  <a:lnTo>
                    <a:pt x="2873588" y="2226669"/>
                  </a:lnTo>
                  <a:lnTo>
                    <a:pt x="2873588" y="2210591"/>
                  </a:lnTo>
                  <a:lnTo>
                    <a:pt x="2800312" y="2210591"/>
                  </a:lnTo>
                  <a:lnTo>
                    <a:pt x="2800312" y="2176634"/>
                  </a:lnTo>
                  <a:lnTo>
                    <a:pt x="2728836" y="2176634"/>
                  </a:lnTo>
                  <a:lnTo>
                    <a:pt x="2728836" y="2158765"/>
                  </a:lnTo>
                  <a:lnTo>
                    <a:pt x="2659133" y="2158765"/>
                  </a:lnTo>
                  <a:lnTo>
                    <a:pt x="2659133" y="2124809"/>
                  </a:lnTo>
                  <a:lnTo>
                    <a:pt x="2646626" y="2124809"/>
                  </a:lnTo>
                  <a:lnTo>
                    <a:pt x="2646626" y="2115874"/>
                  </a:lnTo>
                  <a:lnTo>
                    <a:pt x="2600163" y="2115874"/>
                  </a:lnTo>
                  <a:lnTo>
                    <a:pt x="2600163" y="2094424"/>
                  </a:lnTo>
                  <a:lnTo>
                    <a:pt x="2509028" y="2094424"/>
                  </a:lnTo>
                  <a:lnTo>
                    <a:pt x="2509028" y="2064048"/>
                  </a:lnTo>
                  <a:lnTo>
                    <a:pt x="2480434" y="2064048"/>
                  </a:lnTo>
                  <a:lnTo>
                    <a:pt x="2480434" y="2039026"/>
                  </a:lnTo>
                  <a:lnTo>
                    <a:pt x="2442905" y="2039026"/>
                  </a:lnTo>
                  <a:lnTo>
                    <a:pt x="2442905" y="2014014"/>
                  </a:lnTo>
                  <a:lnTo>
                    <a:pt x="2407158" y="2014014"/>
                  </a:lnTo>
                  <a:lnTo>
                    <a:pt x="2407158" y="1999717"/>
                  </a:lnTo>
                  <a:lnTo>
                    <a:pt x="2387508" y="1999717"/>
                  </a:lnTo>
                  <a:lnTo>
                    <a:pt x="2387508" y="1983629"/>
                  </a:lnTo>
                  <a:lnTo>
                    <a:pt x="2310660" y="1983629"/>
                  </a:lnTo>
                  <a:lnTo>
                    <a:pt x="2310660" y="1965760"/>
                  </a:lnTo>
                  <a:lnTo>
                    <a:pt x="2214163" y="1965760"/>
                  </a:lnTo>
                  <a:lnTo>
                    <a:pt x="2214163" y="1915725"/>
                  </a:lnTo>
                  <a:lnTo>
                    <a:pt x="2192712" y="1915725"/>
                  </a:lnTo>
                  <a:lnTo>
                    <a:pt x="2192712" y="1883559"/>
                  </a:lnTo>
                  <a:lnTo>
                    <a:pt x="2137315" y="1883559"/>
                  </a:lnTo>
                  <a:lnTo>
                    <a:pt x="2137315" y="1860328"/>
                  </a:lnTo>
                  <a:lnTo>
                    <a:pt x="2055114" y="1860328"/>
                  </a:lnTo>
                  <a:lnTo>
                    <a:pt x="2055114" y="1846031"/>
                  </a:lnTo>
                  <a:lnTo>
                    <a:pt x="2024729" y="1846031"/>
                  </a:lnTo>
                  <a:lnTo>
                    <a:pt x="2024729" y="1821009"/>
                  </a:lnTo>
                  <a:lnTo>
                    <a:pt x="1996135" y="1821009"/>
                  </a:lnTo>
                  <a:lnTo>
                    <a:pt x="1996135" y="1808502"/>
                  </a:lnTo>
                  <a:lnTo>
                    <a:pt x="1949672" y="1808502"/>
                  </a:lnTo>
                  <a:lnTo>
                    <a:pt x="1949672" y="1772755"/>
                  </a:lnTo>
                  <a:lnTo>
                    <a:pt x="1876406" y="1772755"/>
                  </a:lnTo>
                  <a:lnTo>
                    <a:pt x="1876406" y="1760249"/>
                  </a:lnTo>
                  <a:lnTo>
                    <a:pt x="1846031" y="1760249"/>
                  </a:lnTo>
                  <a:lnTo>
                    <a:pt x="1846031" y="1740589"/>
                  </a:lnTo>
                  <a:lnTo>
                    <a:pt x="1795986" y="1740589"/>
                  </a:lnTo>
                  <a:lnTo>
                    <a:pt x="1795986" y="1697698"/>
                  </a:lnTo>
                  <a:lnTo>
                    <a:pt x="1781689" y="1697698"/>
                  </a:lnTo>
                  <a:lnTo>
                    <a:pt x="1781689" y="1674466"/>
                  </a:lnTo>
                  <a:lnTo>
                    <a:pt x="1688764" y="1674466"/>
                  </a:lnTo>
                  <a:lnTo>
                    <a:pt x="1688764" y="1636938"/>
                  </a:lnTo>
                  <a:lnTo>
                    <a:pt x="1631585" y="1636938"/>
                  </a:lnTo>
                  <a:lnTo>
                    <a:pt x="1631585" y="1610135"/>
                  </a:lnTo>
                  <a:lnTo>
                    <a:pt x="1583331" y="1610135"/>
                  </a:lnTo>
                  <a:lnTo>
                    <a:pt x="1583331" y="1599410"/>
                  </a:lnTo>
                  <a:lnTo>
                    <a:pt x="1551165" y="1599410"/>
                  </a:lnTo>
                  <a:lnTo>
                    <a:pt x="1551165" y="1565462"/>
                  </a:lnTo>
                  <a:lnTo>
                    <a:pt x="1520781" y="1565462"/>
                  </a:lnTo>
                  <a:lnTo>
                    <a:pt x="1520781" y="1549375"/>
                  </a:lnTo>
                  <a:lnTo>
                    <a:pt x="1488615" y="1549375"/>
                  </a:lnTo>
                  <a:lnTo>
                    <a:pt x="1488615" y="1527934"/>
                  </a:lnTo>
                  <a:lnTo>
                    <a:pt x="1470746" y="1527934"/>
                  </a:lnTo>
                  <a:lnTo>
                    <a:pt x="1470746" y="1506484"/>
                  </a:lnTo>
                  <a:lnTo>
                    <a:pt x="1445724" y="1506484"/>
                  </a:lnTo>
                  <a:lnTo>
                    <a:pt x="1445724" y="1488615"/>
                  </a:lnTo>
                  <a:lnTo>
                    <a:pt x="1411777" y="1488615"/>
                  </a:lnTo>
                  <a:lnTo>
                    <a:pt x="1411777" y="1433217"/>
                  </a:lnTo>
                  <a:lnTo>
                    <a:pt x="1345654" y="1433217"/>
                  </a:lnTo>
                  <a:lnTo>
                    <a:pt x="1345654" y="1397479"/>
                  </a:lnTo>
                  <a:lnTo>
                    <a:pt x="1302763" y="1397479"/>
                  </a:lnTo>
                  <a:lnTo>
                    <a:pt x="1302763" y="1365314"/>
                  </a:lnTo>
                  <a:lnTo>
                    <a:pt x="1274169" y="1365314"/>
                  </a:lnTo>
                  <a:lnTo>
                    <a:pt x="1274169" y="1333138"/>
                  </a:lnTo>
                  <a:lnTo>
                    <a:pt x="1225915" y="1333138"/>
                  </a:lnTo>
                  <a:lnTo>
                    <a:pt x="1225915" y="1290257"/>
                  </a:lnTo>
                  <a:lnTo>
                    <a:pt x="1202684" y="1290257"/>
                  </a:lnTo>
                  <a:lnTo>
                    <a:pt x="1202684" y="1275960"/>
                  </a:lnTo>
                  <a:lnTo>
                    <a:pt x="1181243" y="1275960"/>
                  </a:lnTo>
                  <a:lnTo>
                    <a:pt x="1181243" y="1216981"/>
                  </a:lnTo>
                  <a:lnTo>
                    <a:pt x="1161583" y="1216981"/>
                  </a:lnTo>
                  <a:lnTo>
                    <a:pt x="1161583" y="1166946"/>
                  </a:lnTo>
                  <a:lnTo>
                    <a:pt x="1097251" y="1166946"/>
                  </a:lnTo>
                  <a:lnTo>
                    <a:pt x="1097251" y="1134780"/>
                  </a:lnTo>
                  <a:lnTo>
                    <a:pt x="1075811" y="1134780"/>
                  </a:lnTo>
                  <a:lnTo>
                    <a:pt x="1075811" y="1100823"/>
                  </a:lnTo>
                  <a:lnTo>
                    <a:pt x="1057932" y="1100823"/>
                  </a:lnTo>
                  <a:lnTo>
                    <a:pt x="1057932" y="1077592"/>
                  </a:lnTo>
                  <a:lnTo>
                    <a:pt x="1020404" y="1077592"/>
                  </a:lnTo>
                  <a:lnTo>
                    <a:pt x="1020404" y="1034701"/>
                  </a:lnTo>
                  <a:lnTo>
                    <a:pt x="995391" y="1034701"/>
                  </a:lnTo>
                  <a:lnTo>
                    <a:pt x="995391" y="984666"/>
                  </a:lnTo>
                  <a:lnTo>
                    <a:pt x="972160" y="984666"/>
                  </a:lnTo>
                  <a:lnTo>
                    <a:pt x="972160" y="950709"/>
                  </a:lnTo>
                  <a:lnTo>
                    <a:pt x="918546" y="950709"/>
                  </a:lnTo>
                  <a:lnTo>
                    <a:pt x="918546" y="931055"/>
                  </a:lnTo>
                  <a:lnTo>
                    <a:pt x="832767" y="931055"/>
                  </a:lnTo>
                  <a:lnTo>
                    <a:pt x="832767" y="907824"/>
                  </a:lnTo>
                  <a:lnTo>
                    <a:pt x="809536" y="907824"/>
                  </a:lnTo>
                  <a:lnTo>
                    <a:pt x="809536" y="868509"/>
                  </a:lnTo>
                  <a:lnTo>
                    <a:pt x="755924" y="868509"/>
                  </a:lnTo>
                  <a:lnTo>
                    <a:pt x="755924" y="811322"/>
                  </a:lnTo>
                  <a:lnTo>
                    <a:pt x="732693" y="811322"/>
                  </a:lnTo>
                  <a:lnTo>
                    <a:pt x="732693" y="788091"/>
                  </a:lnTo>
                  <a:lnTo>
                    <a:pt x="670146" y="788091"/>
                  </a:lnTo>
                  <a:lnTo>
                    <a:pt x="670146" y="746989"/>
                  </a:lnTo>
                  <a:lnTo>
                    <a:pt x="654062" y="746989"/>
                  </a:lnTo>
                  <a:lnTo>
                    <a:pt x="654062" y="689803"/>
                  </a:lnTo>
                  <a:lnTo>
                    <a:pt x="620108" y="689803"/>
                  </a:lnTo>
                  <a:lnTo>
                    <a:pt x="620108" y="657636"/>
                  </a:lnTo>
                  <a:lnTo>
                    <a:pt x="584366" y="657636"/>
                  </a:lnTo>
                  <a:lnTo>
                    <a:pt x="584366" y="614746"/>
                  </a:lnTo>
                  <a:lnTo>
                    <a:pt x="561135" y="614746"/>
                  </a:lnTo>
                  <a:lnTo>
                    <a:pt x="561135" y="600450"/>
                  </a:lnTo>
                  <a:lnTo>
                    <a:pt x="525394" y="600450"/>
                  </a:lnTo>
                  <a:lnTo>
                    <a:pt x="525394" y="537903"/>
                  </a:lnTo>
                  <a:lnTo>
                    <a:pt x="453912" y="537903"/>
                  </a:lnTo>
                  <a:lnTo>
                    <a:pt x="453912" y="482505"/>
                  </a:lnTo>
                  <a:lnTo>
                    <a:pt x="418170" y="482505"/>
                  </a:lnTo>
                  <a:lnTo>
                    <a:pt x="418170" y="450338"/>
                  </a:lnTo>
                  <a:lnTo>
                    <a:pt x="386003" y="450338"/>
                  </a:lnTo>
                  <a:lnTo>
                    <a:pt x="386003" y="423532"/>
                  </a:lnTo>
                  <a:lnTo>
                    <a:pt x="359198" y="423532"/>
                  </a:lnTo>
                  <a:lnTo>
                    <a:pt x="359198" y="394939"/>
                  </a:lnTo>
                  <a:lnTo>
                    <a:pt x="330605" y="394939"/>
                  </a:lnTo>
                  <a:lnTo>
                    <a:pt x="330605" y="339541"/>
                  </a:lnTo>
                  <a:lnTo>
                    <a:pt x="294864" y="339541"/>
                  </a:lnTo>
                  <a:lnTo>
                    <a:pt x="294864" y="321670"/>
                  </a:lnTo>
                  <a:lnTo>
                    <a:pt x="248401" y="321670"/>
                  </a:lnTo>
                  <a:lnTo>
                    <a:pt x="248401" y="266271"/>
                  </a:lnTo>
                  <a:lnTo>
                    <a:pt x="223382" y="266271"/>
                  </a:lnTo>
                  <a:lnTo>
                    <a:pt x="223382" y="194789"/>
                  </a:lnTo>
                  <a:lnTo>
                    <a:pt x="184067" y="194789"/>
                  </a:lnTo>
                  <a:lnTo>
                    <a:pt x="184067" y="173345"/>
                  </a:lnTo>
                  <a:lnTo>
                    <a:pt x="157261" y="173345"/>
                  </a:lnTo>
                  <a:lnTo>
                    <a:pt x="157261" y="89353"/>
                  </a:lnTo>
                  <a:lnTo>
                    <a:pt x="117945" y="89353"/>
                  </a:lnTo>
                  <a:lnTo>
                    <a:pt x="117945" y="51825"/>
                  </a:lnTo>
                  <a:lnTo>
                    <a:pt x="75056" y="51825"/>
                  </a:lnTo>
                  <a:lnTo>
                    <a:pt x="75056" y="0"/>
                  </a:lnTo>
                  <a:lnTo>
                    <a:pt x="0" y="0"/>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Freeform: Shape 304">
              <a:extLst>
                <a:ext uri="{FF2B5EF4-FFF2-40B4-BE49-F238E27FC236}">
                  <a16:creationId xmlns:a16="http://schemas.microsoft.com/office/drawing/2014/main" id="{C8CD3FE2-64A5-4302-AFBA-BFEB00BE943D}"/>
                </a:ext>
              </a:extLst>
            </p:cNvPr>
            <p:cNvSpPr/>
            <p:nvPr/>
          </p:nvSpPr>
          <p:spPr>
            <a:xfrm>
              <a:off x="4781083" y="3303450"/>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6" name="Freeform: Shape 305">
              <a:extLst>
                <a:ext uri="{FF2B5EF4-FFF2-40B4-BE49-F238E27FC236}">
                  <a16:creationId xmlns:a16="http://schemas.microsoft.com/office/drawing/2014/main" id="{DBB73180-9228-4712-BFD3-A90C763CB19C}"/>
                </a:ext>
              </a:extLst>
            </p:cNvPr>
            <p:cNvSpPr/>
            <p:nvPr/>
          </p:nvSpPr>
          <p:spPr>
            <a:xfrm>
              <a:off x="6705133" y="43512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Freeform: Shape 306">
              <a:extLst>
                <a:ext uri="{FF2B5EF4-FFF2-40B4-BE49-F238E27FC236}">
                  <a16:creationId xmlns:a16="http://schemas.microsoft.com/office/drawing/2014/main" id="{30CF438D-2982-41EE-8231-B7B12F5EDD8E}"/>
                </a:ext>
              </a:extLst>
            </p:cNvPr>
            <p:cNvSpPr/>
            <p:nvPr/>
          </p:nvSpPr>
          <p:spPr>
            <a:xfrm>
              <a:off x="7067083"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Freeform: Shape 307">
              <a:extLst>
                <a:ext uri="{FF2B5EF4-FFF2-40B4-BE49-F238E27FC236}">
                  <a16:creationId xmlns:a16="http://schemas.microsoft.com/office/drawing/2014/main" id="{856ADB8D-5A1C-4145-BB2A-1A4E194AAE46}"/>
                </a:ext>
              </a:extLst>
            </p:cNvPr>
            <p:cNvSpPr/>
            <p:nvPr/>
          </p:nvSpPr>
          <p:spPr>
            <a:xfrm>
              <a:off x="7105192"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19" name="Freeform: Shape 308">
              <a:extLst>
                <a:ext uri="{FF2B5EF4-FFF2-40B4-BE49-F238E27FC236}">
                  <a16:creationId xmlns:a16="http://schemas.microsoft.com/office/drawing/2014/main" id="{BC380F35-4906-4711-B344-86388F742575}"/>
                </a:ext>
              </a:extLst>
            </p:cNvPr>
            <p:cNvSpPr/>
            <p:nvPr/>
          </p:nvSpPr>
          <p:spPr>
            <a:xfrm>
              <a:off x="7124242"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0" name="Freeform: Shape 309">
              <a:extLst>
                <a:ext uri="{FF2B5EF4-FFF2-40B4-BE49-F238E27FC236}">
                  <a16:creationId xmlns:a16="http://schemas.microsoft.com/office/drawing/2014/main" id="{F7911AA5-6E75-4C23-97A9-C58F182D27A2}"/>
                </a:ext>
              </a:extLst>
            </p:cNvPr>
            <p:cNvSpPr/>
            <p:nvPr/>
          </p:nvSpPr>
          <p:spPr>
            <a:xfrm>
              <a:off x="7143292"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1" name="Freeform: Shape 310">
              <a:extLst>
                <a:ext uri="{FF2B5EF4-FFF2-40B4-BE49-F238E27FC236}">
                  <a16:creationId xmlns:a16="http://schemas.microsoft.com/office/drawing/2014/main" id="{E53E2E9A-608E-46D8-8BE3-2F83CAF23906}"/>
                </a:ext>
              </a:extLst>
            </p:cNvPr>
            <p:cNvSpPr/>
            <p:nvPr/>
          </p:nvSpPr>
          <p:spPr>
            <a:xfrm>
              <a:off x="7162342"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311">
              <a:extLst>
                <a:ext uri="{FF2B5EF4-FFF2-40B4-BE49-F238E27FC236}">
                  <a16:creationId xmlns:a16="http://schemas.microsoft.com/office/drawing/2014/main" id="{FFB01999-768D-42AE-9C04-EFE27F8906C1}"/>
                </a:ext>
              </a:extLst>
            </p:cNvPr>
            <p:cNvSpPr/>
            <p:nvPr/>
          </p:nvSpPr>
          <p:spPr>
            <a:xfrm>
              <a:off x="7238542" y="44464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312">
              <a:extLst>
                <a:ext uri="{FF2B5EF4-FFF2-40B4-BE49-F238E27FC236}">
                  <a16:creationId xmlns:a16="http://schemas.microsoft.com/office/drawing/2014/main" id="{14A5FB93-ACFE-49DD-9778-819E3788DD2E}"/>
                </a:ext>
              </a:extLst>
            </p:cNvPr>
            <p:cNvSpPr/>
            <p:nvPr/>
          </p:nvSpPr>
          <p:spPr>
            <a:xfrm>
              <a:off x="7352842" y="44845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313">
              <a:extLst>
                <a:ext uri="{FF2B5EF4-FFF2-40B4-BE49-F238E27FC236}">
                  <a16:creationId xmlns:a16="http://schemas.microsoft.com/office/drawing/2014/main" id="{6F17F49F-E0D9-46F0-8AB7-311948363320}"/>
                </a:ext>
              </a:extLst>
            </p:cNvPr>
            <p:cNvSpPr/>
            <p:nvPr/>
          </p:nvSpPr>
          <p:spPr>
            <a:xfrm>
              <a:off x="7390942" y="44845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314">
              <a:extLst>
                <a:ext uri="{FF2B5EF4-FFF2-40B4-BE49-F238E27FC236}">
                  <a16:creationId xmlns:a16="http://schemas.microsoft.com/office/drawing/2014/main" id="{29B7E97F-76BE-4C79-AA2B-80C0DBE47F1A}"/>
                </a:ext>
              </a:extLst>
            </p:cNvPr>
            <p:cNvSpPr/>
            <p:nvPr/>
          </p:nvSpPr>
          <p:spPr>
            <a:xfrm>
              <a:off x="7505242" y="45036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315">
              <a:extLst>
                <a:ext uri="{FF2B5EF4-FFF2-40B4-BE49-F238E27FC236}">
                  <a16:creationId xmlns:a16="http://schemas.microsoft.com/office/drawing/2014/main" id="{12048AE2-C0C2-43C6-AE99-7618A86DB65D}"/>
                </a:ext>
              </a:extLst>
            </p:cNvPr>
            <p:cNvSpPr/>
            <p:nvPr/>
          </p:nvSpPr>
          <p:spPr>
            <a:xfrm>
              <a:off x="7562392" y="4522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7" name="Freeform: Shape 316">
              <a:extLst>
                <a:ext uri="{FF2B5EF4-FFF2-40B4-BE49-F238E27FC236}">
                  <a16:creationId xmlns:a16="http://schemas.microsoft.com/office/drawing/2014/main" id="{B2B07C0A-46F5-49B2-BA1C-B3B2C0F1AA73}"/>
                </a:ext>
              </a:extLst>
            </p:cNvPr>
            <p:cNvSpPr/>
            <p:nvPr/>
          </p:nvSpPr>
          <p:spPr>
            <a:xfrm>
              <a:off x="7600492" y="4522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8" name="Freeform: Shape 317">
              <a:extLst>
                <a:ext uri="{FF2B5EF4-FFF2-40B4-BE49-F238E27FC236}">
                  <a16:creationId xmlns:a16="http://schemas.microsoft.com/office/drawing/2014/main" id="{18705611-EA19-45AC-A4E2-0C23288078D1}"/>
                </a:ext>
              </a:extLst>
            </p:cNvPr>
            <p:cNvSpPr/>
            <p:nvPr/>
          </p:nvSpPr>
          <p:spPr>
            <a:xfrm>
              <a:off x="7638592" y="45226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29" name="Freeform: Shape 318">
              <a:extLst>
                <a:ext uri="{FF2B5EF4-FFF2-40B4-BE49-F238E27FC236}">
                  <a16:creationId xmlns:a16="http://schemas.microsoft.com/office/drawing/2014/main" id="{3BA0501A-D33D-4863-9CD7-212A5B987F2A}"/>
                </a:ext>
              </a:extLst>
            </p:cNvPr>
            <p:cNvSpPr/>
            <p:nvPr/>
          </p:nvSpPr>
          <p:spPr>
            <a:xfrm>
              <a:off x="7714792" y="4541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0" name="Freeform: Shape 319">
              <a:extLst>
                <a:ext uri="{FF2B5EF4-FFF2-40B4-BE49-F238E27FC236}">
                  <a16:creationId xmlns:a16="http://schemas.microsoft.com/office/drawing/2014/main" id="{2A9C3324-6D90-4C56-8989-5A705B1717CF}"/>
                </a:ext>
              </a:extLst>
            </p:cNvPr>
            <p:cNvSpPr/>
            <p:nvPr/>
          </p:nvSpPr>
          <p:spPr>
            <a:xfrm>
              <a:off x="7810042" y="4541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1" name="Freeform: Shape 320">
              <a:extLst>
                <a:ext uri="{FF2B5EF4-FFF2-40B4-BE49-F238E27FC236}">
                  <a16:creationId xmlns:a16="http://schemas.microsoft.com/office/drawing/2014/main" id="{AF9EC407-E045-4B36-8A23-494ED9F30E63}"/>
                </a:ext>
              </a:extLst>
            </p:cNvPr>
            <p:cNvSpPr/>
            <p:nvPr/>
          </p:nvSpPr>
          <p:spPr>
            <a:xfrm>
              <a:off x="7829092" y="4541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2" name="Freeform: Shape 321">
              <a:extLst>
                <a:ext uri="{FF2B5EF4-FFF2-40B4-BE49-F238E27FC236}">
                  <a16:creationId xmlns:a16="http://schemas.microsoft.com/office/drawing/2014/main" id="{7AE332E1-1890-4F0E-A11A-CBFB8E8BDA64}"/>
                </a:ext>
              </a:extLst>
            </p:cNvPr>
            <p:cNvSpPr/>
            <p:nvPr/>
          </p:nvSpPr>
          <p:spPr>
            <a:xfrm>
              <a:off x="7943392" y="4541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3" name="Freeform: Shape 322">
              <a:extLst>
                <a:ext uri="{FF2B5EF4-FFF2-40B4-BE49-F238E27FC236}">
                  <a16:creationId xmlns:a16="http://schemas.microsoft.com/office/drawing/2014/main" id="{50EEED54-7F16-4F78-AEE3-46758D81F28C}"/>
                </a:ext>
              </a:extLst>
            </p:cNvPr>
            <p:cNvSpPr/>
            <p:nvPr/>
          </p:nvSpPr>
          <p:spPr>
            <a:xfrm>
              <a:off x="7981492" y="45417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4" name="Freeform: Shape 323">
              <a:extLst>
                <a:ext uri="{FF2B5EF4-FFF2-40B4-BE49-F238E27FC236}">
                  <a16:creationId xmlns:a16="http://schemas.microsoft.com/office/drawing/2014/main" id="{DBC9E87F-CFEF-4130-90F1-E6C937BA31A4}"/>
                </a:ext>
              </a:extLst>
            </p:cNvPr>
            <p:cNvSpPr/>
            <p:nvPr/>
          </p:nvSpPr>
          <p:spPr>
            <a:xfrm>
              <a:off x="8114842" y="4579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Freeform: Shape 324">
              <a:extLst>
                <a:ext uri="{FF2B5EF4-FFF2-40B4-BE49-F238E27FC236}">
                  <a16:creationId xmlns:a16="http://schemas.microsoft.com/office/drawing/2014/main" id="{DACA40CF-CA61-41DB-8B4B-30EC9A830620}"/>
                </a:ext>
              </a:extLst>
            </p:cNvPr>
            <p:cNvSpPr/>
            <p:nvPr/>
          </p:nvSpPr>
          <p:spPr>
            <a:xfrm>
              <a:off x="8191042" y="4579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Freeform: Shape 325">
              <a:extLst>
                <a:ext uri="{FF2B5EF4-FFF2-40B4-BE49-F238E27FC236}">
                  <a16:creationId xmlns:a16="http://schemas.microsoft.com/office/drawing/2014/main" id="{452C2327-D584-41C5-8FA1-C1A85BBD8D23}"/>
                </a:ext>
              </a:extLst>
            </p:cNvPr>
            <p:cNvSpPr/>
            <p:nvPr/>
          </p:nvSpPr>
          <p:spPr>
            <a:xfrm>
              <a:off x="8229142" y="457980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Freeform: Shape 326">
              <a:extLst>
                <a:ext uri="{FF2B5EF4-FFF2-40B4-BE49-F238E27FC236}">
                  <a16:creationId xmlns:a16="http://schemas.microsoft.com/office/drawing/2014/main" id="{79D234B3-4568-455B-8E33-76E16C342B36}"/>
                </a:ext>
              </a:extLst>
            </p:cNvPr>
            <p:cNvSpPr/>
            <p:nvPr/>
          </p:nvSpPr>
          <p:spPr>
            <a:xfrm>
              <a:off x="8343442" y="45988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Freeform: Shape 327">
              <a:extLst>
                <a:ext uri="{FF2B5EF4-FFF2-40B4-BE49-F238E27FC236}">
                  <a16:creationId xmlns:a16="http://schemas.microsoft.com/office/drawing/2014/main" id="{82ED8342-A606-41DC-B48D-F741B0F93F77}"/>
                </a:ext>
              </a:extLst>
            </p:cNvPr>
            <p:cNvSpPr/>
            <p:nvPr/>
          </p:nvSpPr>
          <p:spPr>
            <a:xfrm>
              <a:off x="8362492" y="45988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Freeform: Shape 328">
              <a:extLst>
                <a:ext uri="{FF2B5EF4-FFF2-40B4-BE49-F238E27FC236}">
                  <a16:creationId xmlns:a16="http://schemas.microsoft.com/office/drawing/2014/main" id="{0B3F318A-0437-4C56-A47C-029D75A54749}"/>
                </a:ext>
              </a:extLst>
            </p:cNvPr>
            <p:cNvSpPr/>
            <p:nvPr/>
          </p:nvSpPr>
          <p:spPr>
            <a:xfrm>
              <a:off x="8400592" y="45988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Freeform: Shape 329">
              <a:extLst>
                <a:ext uri="{FF2B5EF4-FFF2-40B4-BE49-F238E27FC236}">
                  <a16:creationId xmlns:a16="http://schemas.microsoft.com/office/drawing/2014/main" id="{2B1C9372-E087-4CD3-9D26-50D05EBC16E3}"/>
                </a:ext>
              </a:extLst>
            </p:cNvPr>
            <p:cNvSpPr/>
            <p:nvPr/>
          </p:nvSpPr>
          <p:spPr>
            <a:xfrm>
              <a:off x="8495842" y="459885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41" name="Group 240">
            <a:extLst>
              <a:ext uri="{FF2B5EF4-FFF2-40B4-BE49-F238E27FC236}">
                <a16:creationId xmlns:a16="http://schemas.microsoft.com/office/drawing/2014/main" id="{67554C71-DAD0-4E6F-8BD5-C8B11CD90BD3}"/>
              </a:ext>
            </a:extLst>
          </p:cNvPr>
          <p:cNvGrpSpPr/>
          <p:nvPr/>
        </p:nvGrpSpPr>
        <p:grpSpPr>
          <a:xfrm>
            <a:off x="1343034" y="2693570"/>
            <a:ext cx="4143589" cy="1880875"/>
            <a:chOff x="3503542" y="2271712"/>
            <a:chExt cx="5192058" cy="2318860"/>
          </a:xfrm>
        </p:grpSpPr>
        <p:sp>
          <p:nvSpPr>
            <p:cNvPr id="242" name="Freeform: Shape 333">
              <a:extLst>
                <a:ext uri="{FF2B5EF4-FFF2-40B4-BE49-F238E27FC236}">
                  <a16:creationId xmlns:a16="http://schemas.microsoft.com/office/drawing/2014/main" id="{340049C2-C2A6-4385-AA56-FB6765A7928A}"/>
                </a:ext>
              </a:extLst>
            </p:cNvPr>
            <p:cNvSpPr/>
            <p:nvPr/>
          </p:nvSpPr>
          <p:spPr>
            <a:xfrm>
              <a:off x="3503542" y="2309812"/>
              <a:ext cx="5192058" cy="2238060"/>
            </a:xfrm>
            <a:custGeom>
              <a:avLst/>
              <a:gdLst>
                <a:gd name="connsiteX0" fmla="*/ 5192058 w 5192058"/>
                <a:gd name="connsiteY0" fmla="*/ 2238061 h 2238060"/>
                <a:gd name="connsiteX1" fmla="*/ 3971858 w 5192058"/>
                <a:gd name="connsiteY1" fmla="*/ 2238061 h 2238060"/>
                <a:gd name="connsiteX2" fmla="*/ 3971858 w 5192058"/>
                <a:gd name="connsiteY2" fmla="*/ 2194484 h 2238060"/>
                <a:gd name="connsiteX3" fmla="*/ 3909612 w 5192058"/>
                <a:gd name="connsiteY3" fmla="*/ 2194484 h 2238060"/>
                <a:gd name="connsiteX4" fmla="*/ 3909612 w 5192058"/>
                <a:gd name="connsiteY4" fmla="*/ 2166471 h 2238060"/>
                <a:gd name="connsiteX5" fmla="*/ 3352428 w 5192058"/>
                <a:gd name="connsiteY5" fmla="*/ 2166471 h 2238060"/>
                <a:gd name="connsiteX6" fmla="*/ 3352428 w 5192058"/>
                <a:gd name="connsiteY6" fmla="*/ 2135343 h 2238060"/>
                <a:gd name="connsiteX7" fmla="*/ 3087843 w 5192058"/>
                <a:gd name="connsiteY7" fmla="*/ 2135343 h 2238060"/>
                <a:gd name="connsiteX8" fmla="*/ 3087843 w 5192058"/>
                <a:gd name="connsiteY8" fmla="*/ 2116665 h 2238060"/>
                <a:gd name="connsiteX9" fmla="*/ 3031817 w 5192058"/>
                <a:gd name="connsiteY9" fmla="*/ 2116665 h 2238060"/>
                <a:gd name="connsiteX10" fmla="*/ 3031817 w 5192058"/>
                <a:gd name="connsiteY10" fmla="*/ 2085537 h 2238060"/>
                <a:gd name="connsiteX11" fmla="*/ 2873064 w 5192058"/>
                <a:gd name="connsiteY11" fmla="*/ 2085537 h 2238060"/>
                <a:gd name="connsiteX12" fmla="*/ 2873064 w 5192058"/>
                <a:gd name="connsiteY12" fmla="*/ 2060639 h 2238060"/>
                <a:gd name="connsiteX13" fmla="*/ 2412377 w 5192058"/>
                <a:gd name="connsiteY13" fmla="*/ 2060639 h 2238060"/>
                <a:gd name="connsiteX14" fmla="*/ 2412377 w 5192058"/>
                <a:gd name="connsiteY14" fmla="*/ 2026396 h 2238060"/>
                <a:gd name="connsiteX15" fmla="*/ 2375020 w 5192058"/>
                <a:gd name="connsiteY15" fmla="*/ 2026396 h 2238060"/>
                <a:gd name="connsiteX16" fmla="*/ 2375020 w 5192058"/>
                <a:gd name="connsiteY16" fmla="*/ 1995269 h 2238060"/>
                <a:gd name="connsiteX17" fmla="*/ 2278532 w 5192058"/>
                <a:gd name="connsiteY17" fmla="*/ 1995269 h 2238060"/>
                <a:gd name="connsiteX18" fmla="*/ 2278532 w 5192058"/>
                <a:gd name="connsiteY18" fmla="*/ 1936128 h 2238060"/>
                <a:gd name="connsiteX19" fmla="*/ 2101100 w 5192058"/>
                <a:gd name="connsiteY19" fmla="*/ 1936128 h 2238060"/>
                <a:gd name="connsiteX20" fmla="*/ 2101100 w 5192058"/>
                <a:gd name="connsiteY20" fmla="*/ 1908115 h 2238060"/>
                <a:gd name="connsiteX21" fmla="*/ 1901885 w 5192058"/>
                <a:gd name="connsiteY21" fmla="*/ 1908115 h 2238060"/>
                <a:gd name="connsiteX22" fmla="*/ 1901885 w 5192058"/>
                <a:gd name="connsiteY22" fmla="*/ 1839630 h 2238060"/>
                <a:gd name="connsiteX23" fmla="*/ 1861423 w 5192058"/>
                <a:gd name="connsiteY23" fmla="*/ 1839630 h 2238060"/>
                <a:gd name="connsiteX24" fmla="*/ 1861423 w 5192058"/>
                <a:gd name="connsiteY24" fmla="*/ 1780489 h 2238060"/>
                <a:gd name="connsiteX25" fmla="*/ 1848974 w 5192058"/>
                <a:gd name="connsiteY25" fmla="*/ 1780489 h 2238060"/>
                <a:gd name="connsiteX26" fmla="*/ 1848974 w 5192058"/>
                <a:gd name="connsiteY26" fmla="*/ 1712014 h 2238060"/>
                <a:gd name="connsiteX27" fmla="*/ 1677771 w 5192058"/>
                <a:gd name="connsiteY27" fmla="*/ 1712014 h 2238060"/>
                <a:gd name="connsiteX28" fmla="*/ 1677771 w 5192058"/>
                <a:gd name="connsiteY28" fmla="*/ 1668428 h 2238060"/>
                <a:gd name="connsiteX29" fmla="*/ 1553260 w 5192058"/>
                <a:gd name="connsiteY29" fmla="*/ 1668428 h 2238060"/>
                <a:gd name="connsiteX30" fmla="*/ 1553260 w 5192058"/>
                <a:gd name="connsiteY30" fmla="*/ 1640415 h 2238060"/>
                <a:gd name="connsiteX31" fmla="*/ 1475441 w 5192058"/>
                <a:gd name="connsiteY31" fmla="*/ 1640415 h 2238060"/>
                <a:gd name="connsiteX32" fmla="*/ 1475441 w 5192058"/>
                <a:gd name="connsiteY32" fmla="*/ 1575044 h 2238060"/>
                <a:gd name="connsiteX33" fmla="*/ 1441199 w 5192058"/>
                <a:gd name="connsiteY33" fmla="*/ 1575044 h 2238060"/>
                <a:gd name="connsiteX34" fmla="*/ 1441199 w 5192058"/>
                <a:gd name="connsiteY34" fmla="*/ 1434979 h 2238060"/>
                <a:gd name="connsiteX35" fmla="*/ 1413186 w 5192058"/>
                <a:gd name="connsiteY35" fmla="*/ 1434979 h 2238060"/>
                <a:gd name="connsiteX36" fmla="*/ 1413186 w 5192058"/>
                <a:gd name="connsiteY36" fmla="*/ 1397622 h 2238060"/>
                <a:gd name="connsiteX37" fmla="*/ 1366494 w 5192058"/>
                <a:gd name="connsiteY37" fmla="*/ 1397622 h 2238060"/>
                <a:gd name="connsiteX38" fmla="*/ 1366494 w 5192058"/>
                <a:gd name="connsiteY38" fmla="*/ 1369609 h 2238060"/>
                <a:gd name="connsiteX39" fmla="*/ 1335367 w 5192058"/>
                <a:gd name="connsiteY39" fmla="*/ 1369609 h 2238060"/>
                <a:gd name="connsiteX40" fmla="*/ 1335367 w 5192058"/>
                <a:gd name="connsiteY40" fmla="*/ 1326032 h 2238060"/>
                <a:gd name="connsiteX41" fmla="*/ 1260662 w 5192058"/>
                <a:gd name="connsiteY41" fmla="*/ 1326032 h 2238060"/>
                <a:gd name="connsiteX42" fmla="*/ 1260662 w 5192058"/>
                <a:gd name="connsiteY42" fmla="*/ 1301125 h 2238060"/>
                <a:gd name="connsiteX43" fmla="*/ 1173508 w 5192058"/>
                <a:gd name="connsiteY43" fmla="*/ 1301125 h 2238060"/>
                <a:gd name="connsiteX44" fmla="*/ 1173508 w 5192058"/>
                <a:gd name="connsiteY44" fmla="*/ 1273112 h 2238060"/>
                <a:gd name="connsiteX45" fmla="*/ 1114368 w 5192058"/>
                <a:gd name="connsiteY45" fmla="*/ 1273112 h 2238060"/>
                <a:gd name="connsiteX46" fmla="*/ 1114368 w 5192058"/>
                <a:gd name="connsiteY46" fmla="*/ 1238869 h 2238060"/>
                <a:gd name="connsiteX47" fmla="*/ 1080125 w 5192058"/>
                <a:gd name="connsiteY47" fmla="*/ 1238869 h 2238060"/>
                <a:gd name="connsiteX48" fmla="*/ 1080125 w 5192058"/>
                <a:gd name="connsiteY48" fmla="*/ 1145486 h 2238060"/>
                <a:gd name="connsiteX49" fmla="*/ 1039653 w 5192058"/>
                <a:gd name="connsiteY49" fmla="*/ 1145486 h 2238060"/>
                <a:gd name="connsiteX50" fmla="*/ 1039653 w 5192058"/>
                <a:gd name="connsiteY50" fmla="*/ 1011641 h 2238060"/>
                <a:gd name="connsiteX51" fmla="*/ 1020984 w 5192058"/>
                <a:gd name="connsiteY51" fmla="*/ 1011641 h 2238060"/>
                <a:gd name="connsiteX52" fmla="*/ 1020984 w 5192058"/>
                <a:gd name="connsiteY52" fmla="*/ 899584 h 2238060"/>
                <a:gd name="connsiteX53" fmla="*/ 986742 w 5192058"/>
                <a:gd name="connsiteY53" fmla="*/ 899584 h 2238060"/>
                <a:gd name="connsiteX54" fmla="*/ 986742 w 5192058"/>
                <a:gd name="connsiteY54" fmla="*/ 837329 h 2238060"/>
                <a:gd name="connsiteX55" fmla="*/ 899584 w 5192058"/>
                <a:gd name="connsiteY55" fmla="*/ 837329 h 2238060"/>
                <a:gd name="connsiteX56" fmla="*/ 899584 w 5192058"/>
                <a:gd name="connsiteY56" fmla="*/ 812426 h 2238060"/>
                <a:gd name="connsiteX57" fmla="*/ 821764 w 5192058"/>
                <a:gd name="connsiteY57" fmla="*/ 812426 h 2238060"/>
                <a:gd name="connsiteX58" fmla="*/ 821764 w 5192058"/>
                <a:gd name="connsiteY58" fmla="*/ 778187 h 2238060"/>
                <a:gd name="connsiteX59" fmla="*/ 787525 w 5192058"/>
                <a:gd name="connsiteY59" fmla="*/ 778187 h 2238060"/>
                <a:gd name="connsiteX60" fmla="*/ 787525 w 5192058"/>
                <a:gd name="connsiteY60" fmla="*/ 740834 h 2238060"/>
                <a:gd name="connsiteX61" fmla="*/ 687917 w 5192058"/>
                <a:gd name="connsiteY61" fmla="*/ 740834 h 2238060"/>
                <a:gd name="connsiteX62" fmla="*/ 687917 w 5192058"/>
                <a:gd name="connsiteY62" fmla="*/ 675465 h 2238060"/>
                <a:gd name="connsiteX63" fmla="*/ 653677 w 5192058"/>
                <a:gd name="connsiteY63" fmla="*/ 675465 h 2238060"/>
                <a:gd name="connsiteX64" fmla="*/ 653677 w 5192058"/>
                <a:gd name="connsiteY64" fmla="*/ 597647 h 2238060"/>
                <a:gd name="connsiteX65" fmla="*/ 635000 w 5192058"/>
                <a:gd name="connsiteY65" fmla="*/ 597647 h 2238060"/>
                <a:gd name="connsiteX66" fmla="*/ 635000 w 5192058"/>
                <a:gd name="connsiteY66" fmla="*/ 491814 h 2238060"/>
                <a:gd name="connsiteX67" fmla="*/ 585197 w 5192058"/>
                <a:gd name="connsiteY67" fmla="*/ 491814 h 2238060"/>
                <a:gd name="connsiteX68" fmla="*/ 585197 w 5192058"/>
                <a:gd name="connsiteY68" fmla="*/ 429558 h 2238060"/>
                <a:gd name="connsiteX69" fmla="*/ 488701 w 5192058"/>
                <a:gd name="connsiteY69" fmla="*/ 429558 h 2238060"/>
                <a:gd name="connsiteX70" fmla="*/ 488701 w 5192058"/>
                <a:gd name="connsiteY70" fmla="*/ 389093 h 2238060"/>
                <a:gd name="connsiteX71" fmla="*/ 401544 w 5192058"/>
                <a:gd name="connsiteY71" fmla="*/ 389093 h 2238060"/>
                <a:gd name="connsiteX72" fmla="*/ 401544 w 5192058"/>
                <a:gd name="connsiteY72" fmla="*/ 364191 h 2238060"/>
                <a:gd name="connsiteX73" fmla="*/ 354853 w 5192058"/>
                <a:gd name="connsiteY73" fmla="*/ 364191 h 2238060"/>
                <a:gd name="connsiteX74" fmla="*/ 354853 w 5192058"/>
                <a:gd name="connsiteY74" fmla="*/ 323725 h 2238060"/>
                <a:gd name="connsiteX75" fmla="*/ 308162 w 5192058"/>
                <a:gd name="connsiteY75" fmla="*/ 323725 h 2238060"/>
                <a:gd name="connsiteX76" fmla="*/ 308162 w 5192058"/>
                <a:gd name="connsiteY76" fmla="*/ 196103 h 2238060"/>
                <a:gd name="connsiteX77" fmla="*/ 273922 w 5192058"/>
                <a:gd name="connsiteY77" fmla="*/ 196103 h 2238060"/>
                <a:gd name="connsiteX78" fmla="*/ 273922 w 5192058"/>
                <a:gd name="connsiteY78" fmla="*/ 124510 h 2238060"/>
                <a:gd name="connsiteX79" fmla="*/ 205442 w 5192058"/>
                <a:gd name="connsiteY79" fmla="*/ 124510 h 2238060"/>
                <a:gd name="connsiteX80" fmla="*/ 205442 w 5192058"/>
                <a:gd name="connsiteY80" fmla="*/ 80931 h 2238060"/>
                <a:gd name="connsiteX81" fmla="*/ 168088 w 5192058"/>
                <a:gd name="connsiteY81" fmla="*/ 80931 h 2238060"/>
                <a:gd name="connsiteX82" fmla="*/ 168088 w 5192058"/>
                <a:gd name="connsiteY82" fmla="*/ 49804 h 2238060"/>
                <a:gd name="connsiteX83" fmla="*/ 108946 w 5192058"/>
                <a:gd name="connsiteY83" fmla="*/ 49804 h 2238060"/>
                <a:gd name="connsiteX84" fmla="*/ 108946 w 5192058"/>
                <a:gd name="connsiteY84" fmla="*/ 0 h 2238060"/>
                <a:gd name="connsiteX85" fmla="*/ 0 w 5192058"/>
                <a:gd name="connsiteY85" fmla="*/ 0 h 223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5192058" h="2238060">
                  <a:moveTo>
                    <a:pt x="5192058" y="2238061"/>
                  </a:moveTo>
                  <a:lnTo>
                    <a:pt x="3971858" y="2238061"/>
                  </a:lnTo>
                  <a:lnTo>
                    <a:pt x="3971858" y="2194484"/>
                  </a:lnTo>
                  <a:lnTo>
                    <a:pt x="3909612" y="2194484"/>
                  </a:lnTo>
                  <a:lnTo>
                    <a:pt x="3909612" y="2166471"/>
                  </a:lnTo>
                  <a:lnTo>
                    <a:pt x="3352428" y="2166471"/>
                  </a:lnTo>
                  <a:lnTo>
                    <a:pt x="3352428" y="2135343"/>
                  </a:lnTo>
                  <a:lnTo>
                    <a:pt x="3087843" y="2135343"/>
                  </a:lnTo>
                  <a:lnTo>
                    <a:pt x="3087843" y="2116665"/>
                  </a:lnTo>
                  <a:lnTo>
                    <a:pt x="3031817" y="2116665"/>
                  </a:lnTo>
                  <a:lnTo>
                    <a:pt x="3031817" y="2085537"/>
                  </a:lnTo>
                  <a:lnTo>
                    <a:pt x="2873064" y="2085537"/>
                  </a:lnTo>
                  <a:lnTo>
                    <a:pt x="2873064" y="2060639"/>
                  </a:lnTo>
                  <a:lnTo>
                    <a:pt x="2412377" y="2060639"/>
                  </a:lnTo>
                  <a:lnTo>
                    <a:pt x="2412377" y="2026396"/>
                  </a:lnTo>
                  <a:lnTo>
                    <a:pt x="2375020" y="2026396"/>
                  </a:lnTo>
                  <a:lnTo>
                    <a:pt x="2375020" y="1995269"/>
                  </a:lnTo>
                  <a:lnTo>
                    <a:pt x="2278532" y="1995269"/>
                  </a:lnTo>
                  <a:lnTo>
                    <a:pt x="2278532" y="1936128"/>
                  </a:lnTo>
                  <a:lnTo>
                    <a:pt x="2101100" y="1936128"/>
                  </a:lnTo>
                  <a:lnTo>
                    <a:pt x="2101100" y="1908115"/>
                  </a:lnTo>
                  <a:lnTo>
                    <a:pt x="1901885" y="1908115"/>
                  </a:lnTo>
                  <a:lnTo>
                    <a:pt x="1901885" y="1839630"/>
                  </a:lnTo>
                  <a:lnTo>
                    <a:pt x="1861423" y="1839630"/>
                  </a:lnTo>
                  <a:lnTo>
                    <a:pt x="1861423" y="1780489"/>
                  </a:lnTo>
                  <a:lnTo>
                    <a:pt x="1848974" y="1780489"/>
                  </a:lnTo>
                  <a:lnTo>
                    <a:pt x="1848974" y="1712014"/>
                  </a:lnTo>
                  <a:lnTo>
                    <a:pt x="1677771" y="1712014"/>
                  </a:lnTo>
                  <a:lnTo>
                    <a:pt x="1677771" y="1668428"/>
                  </a:lnTo>
                  <a:lnTo>
                    <a:pt x="1553260" y="1668428"/>
                  </a:lnTo>
                  <a:lnTo>
                    <a:pt x="1553260" y="1640415"/>
                  </a:lnTo>
                  <a:lnTo>
                    <a:pt x="1475441" y="1640415"/>
                  </a:lnTo>
                  <a:lnTo>
                    <a:pt x="1475441" y="1575044"/>
                  </a:lnTo>
                  <a:lnTo>
                    <a:pt x="1441199" y="1575044"/>
                  </a:lnTo>
                  <a:lnTo>
                    <a:pt x="1441199" y="1434979"/>
                  </a:lnTo>
                  <a:lnTo>
                    <a:pt x="1413186" y="1434979"/>
                  </a:lnTo>
                  <a:lnTo>
                    <a:pt x="1413186" y="1397622"/>
                  </a:lnTo>
                  <a:lnTo>
                    <a:pt x="1366494" y="1397622"/>
                  </a:lnTo>
                  <a:lnTo>
                    <a:pt x="1366494" y="1369609"/>
                  </a:lnTo>
                  <a:lnTo>
                    <a:pt x="1335367" y="1369609"/>
                  </a:lnTo>
                  <a:lnTo>
                    <a:pt x="1335367" y="1326032"/>
                  </a:lnTo>
                  <a:lnTo>
                    <a:pt x="1260662" y="1326032"/>
                  </a:lnTo>
                  <a:lnTo>
                    <a:pt x="1260662" y="1301125"/>
                  </a:lnTo>
                  <a:lnTo>
                    <a:pt x="1173508" y="1301125"/>
                  </a:lnTo>
                  <a:lnTo>
                    <a:pt x="1173508" y="1273112"/>
                  </a:lnTo>
                  <a:lnTo>
                    <a:pt x="1114368" y="1273112"/>
                  </a:lnTo>
                  <a:lnTo>
                    <a:pt x="1114368" y="1238869"/>
                  </a:lnTo>
                  <a:lnTo>
                    <a:pt x="1080125" y="1238869"/>
                  </a:lnTo>
                  <a:lnTo>
                    <a:pt x="1080125" y="1145486"/>
                  </a:lnTo>
                  <a:lnTo>
                    <a:pt x="1039653" y="1145486"/>
                  </a:lnTo>
                  <a:lnTo>
                    <a:pt x="1039653" y="1011641"/>
                  </a:lnTo>
                  <a:lnTo>
                    <a:pt x="1020984" y="1011641"/>
                  </a:lnTo>
                  <a:lnTo>
                    <a:pt x="1020984" y="899584"/>
                  </a:lnTo>
                  <a:lnTo>
                    <a:pt x="986742" y="899584"/>
                  </a:lnTo>
                  <a:lnTo>
                    <a:pt x="986742" y="837329"/>
                  </a:lnTo>
                  <a:lnTo>
                    <a:pt x="899584" y="837329"/>
                  </a:lnTo>
                  <a:lnTo>
                    <a:pt x="899584" y="812426"/>
                  </a:lnTo>
                  <a:lnTo>
                    <a:pt x="821764" y="812426"/>
                  </a:lnTo>
                  <a:lnTo>
                    <a:pt x="821764" y="778187"/>
                  </a:lnTo>
                  <a:lnTo>
                    <a:pt x="787525" y="778187"/>
                  </a:lnTo>
                  <a:lnTo>
                    <a:pt x="787525" y="740834"/>
                  </a:lnTo>
                  <a:lnTo>
                    <a:pt x="687917" y="740834"/>
                  </a:lnTo>
                  <a:lnTo>
                    <a:pt x="687917" y="675465"/>
                  </a:lnTo>
                  <a:lnTo>
                    <a:pt x="653677" y="675465"/>
                  </a:lnTo>
                  <a:lnTo>
                    <a:pt x="653677" y="597647"/>
                  </a:lnTo>
                  <a:lnTo>
                    <a:pt x="635000" y="597647"/>
                  </a:lnTo>
                  <a:lnTo>
                    <a:pt x="635000" y="491814"/>
                  </a:lnTo>
                  <a:lnTo>
                    <a:pt x="585197" y="491814"/>
                  </a:lnTo>
                  <a:lnTo>
                    <a:pt x="585197" y="429558"/>
                  </a:lnTo>
                  <a:lnTo>
                    <a:pt x="488701" y="429558"/>
                  </a:lnTo>
                  <a:lnTo>
                    <a:pt x="488701" y="389093"/>
                  </a:lnTo>
                  <a:lnTo>
                    <a:pt x="401544" y="389093"/>
                  </a:lnTo>
                  <a:lnTo>
                    <a:pt x="401544" y="364191"/>
                  </a:lnTo>
                  <a:lnTo>
                    <a:pt x="354853" y="364191"/>
                  </a:lnTo>
                  <a:lnTo>
                    <a:pt x="354853" y="323725"/>
                  </a:lnTo>
                  <a:lnTo>
                    <a:pt x="308162" y="323725"/>
                  </a:lnTo>
                  <a:lnTo>
                    <a:pt x="308162" y="196103"/>
                  </a:lnTo>
                  <a:lnTo>
                    <a:pt x="273922" y="196103"/>
                  </a:lnTo>
                  <a:lnTo>
                    <a:pt x="273922" y="124510"/>
                  </a:lnTo>
                  <a:lnTo>
                    <a:pt x="205442" y="124510"/>
                  </a:lnTo>
                  <a:lnTo>
                    <a:pt x="205442" y="80931"/>
                  </a:lnTo>
                  <a:lnTo>
                    <a:pt x="168088" y="80931"/>
                  </a:lnTo>
                  <a:lnTo>
                    <a:pt x="168088" y="49804"/>
                  </a:lnTo>
                  <a:lnTo>
                    <a:pt x="108946" y="49804"/>
                  </a:lnTo>
                  <a:lnTo>
                    <a:pt x="108946"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Freeform: Shape 334">
              <a:extLst>
                <a:ext uri="{FF2B5EF4-FFF2-40B4-BE49-F238E27FC236}">
                  <a16:creationId xmlns:a16="http://schemas.microsoft.com/office/drawing/2014/main" id="{CAEACAF3-26FA-4731-8F63-DAD82EABB7AD}"/>
                </a:ext>
              </a:extLst>
            </p:cNvPr>
            <p:cNvSpPr/>
            <p:nvPr/>
          </p:nvSpPr>
          <p:spPr>
            <a:xfrm>
              <a:off x="3503542" y="22717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4" name="Freeform: Shape 335">
              <a:extLst>
                <a:ext uri="{FF2B5EF4-FFF2-40B4-BE49-F238E27FC236}">
                  <a16:creationId xmlns:a16="http://schemas.microsoft.com/office/drawing/2014/main" id="{9B2D13A2-9CB0-45F8-BB1F-6471E6F709A7}"/>
                </a:ext>
              </a:extLst>
            </p:cNvPr>
            <p:cNvSpPr/>
            <p:nvPr/>
          </p:nvSpPr>
          <p:spPr>
            <a:xfrm>
              <a:off x="4017893" y="2690812"/>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Freeform: Shape 336">
              <a:extLst>
                <a:ext uri="{FF2B5EF4-FFF2-40B4-BE49-F238E27FC236}">
                  <a16:creationId xmlns:a16="http://schemas.microsoft.com/office/drawing/2014/main" id="{2AD4AD61-0538-41A0-A828-6373F4B82648}"/>
                </a:ext>
              </a:extLst>
            </p:cNvPr>
            <p:cNvSpPr/>
            <p:nvPr/>
          </p:nvSpPr>
          <p:spPr>
            <a:xfrm>
              <a:off x="4055993" y="2690812"/>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6" name="Freeform: Shape 337">
              <a:extLst>
                <a:ext uri="{FF2B5EF4-FFF2-40B4-BE49-F238E27FC236}">
                  <a16:creationId xmlns:a16="http://schemas.microsoft.com/office/drawing/2014/main" id="{F4D58D71-341E-4649-AAA1-BBA06D8C087E}"/>
                </a:ext>
              </a:extLst>
            </p:cNvPr>
            <p:cNvSpPr/>
            <p:nvPr/>
          </p:nvSpPr>
          <p:spPr>
            <a:xfrm>
              <a:off x="5141842" y="39290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Freeform: Shape 338">
              <a:extLst>
                <a:ext uri="{FF2B5EF4-FFF2-40B4-BE49-F238E27FC236}">
                  <a16:creationId xmlns:a16="http://schemas.microsoft.com/office/drawing/2014/main" id="{53E19FB5-9044-4712-BC46-8A067858E88D}"/>
                </a:ext>
              </a:extLst>
            </p:cNvPr>
            <p:cNvSpPr/>
            <p:nvPr/>
          </p:nvSpPr>
          <p:spPr>
            <a:xfrm>
              <a:off x="5351392" y="39862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8" name="Freeform: Shape 339">
              <a:extLst>
                <a:ext uri="{FF2B5EF4-FFF2-40B4-BE49-F238E27FC236}">
                  <a16:creationId xmlns:a16="http://schemas.microsoft.com/office/drawing/2014/main" id="{A0D81C9D-CDA4-4A93-99B1-E021DFB785D5}"/>
                </a:ext>
              </a:extLst>
            </p:cNvPr>
            <p:cNvSpPr/>
            <p:nvPr/>
          </p:nvSpPr>
          <p:spPr>
            <a:xfrm>
              <a:off x="5370442" y="4100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Freeform: Shape 340">
              <a:extLst>
                <a:ext uri="{FF2B5EF4-FFF2-40B4-BE49-F238E27FC236}">
                  <a16:creationId xmlns:a16="http://schemas.microsoft.com/office/drawing/2014/main" id="{0B8AB0B8-0BDF-4F98-89F0-3DB86E79D74F}"/>
                </a:ext>
              </a:extLst>
            </p:cNvPr>
            <p:cNvSpPr/>
            <p:nvPr/>
          </p:nvSpPr>
          <p:spPr>
            <a:xfrm>
              <a:off x="5599042" y="41767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0" name="Freeform: Shape 341">
              <a:extLst>
                <a:ext uri="{FF2B5EF4-FFF2-40B4-BE49-F238E27FC236}">
                  <a16:creationId xmlns:a16="http://schemas.microsoft.com/office/drawing/2014/main" id="{E483D794-9455-4DB1-90DB-7DE59A3AAA9B}"/>
                </a:ext>
              </a:extLst>
            </p:cNvPr>
            <p:cNvSpPr/>
            <p:nvPr/>
          </p:nvSpPr>
          <p:spPr>
            <a:xfrm>
              <a:off x="5713342" y="41957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Freeform: Shape 342">
              <a:extLst>
                <a:ext uri="{FF2B5EF4-FFF2-40B4-BE49-F238E27FC236}">
                  <a16:creationId xmlns:a16="http://schemas.microsoft.com/office/drawing/2014/main" id="{220FAE46-39FC-4070-854C-3478332FD350}"/>
                </a:ext>
              </a:extLst>
            </p:cNvPr>
            <p:cNvSpPr/>
            <p:nvPr/>
          </p:nvSpPr>
          <p:spPr>
            <a:xfrm>
              <a:off x="5751442" y="41957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2" name="Freeform: Shape 343">
              <a:extLst>
                <a:ext uri="{FF2B5EF4-FFF2-40B4-BE49-F238E27FC236}">
                  <a16:creationId xmlns:a16="http://schemas.microsoft.com/office/drawing/2014/main" id="{7CB75938-F65B-43FA-8B4A-343D5A4F2B60}"/>
                </a:ext>
              </a:extLst>
            </p:cNvPr>
            <p:cNvSpPr/>
            <p:nvPr/>
          </p:nvSpPr>
          <p:spPr>
            <a:xfrm>
              <a:off x="5808592" y="4252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Freeform: Shape 344">
              <a:extLst>
                <a:ext uri="{FF2B5EF4-FFF2-40B4-BE49-F238E27FC236}">
                  <a16:creationId xmlns:a16="http://schemas.microsoft.com/office/drawing/2014/main" id="{2DE81A03-9E55-45C3-94DB-9DA5F89CA070}"/>
                </a:ext>
              </a:extLst>
            </p:cNvPr>
            <p:cNvSpPr/>
            <p:nvPr/>
          </p:nvSpPr>
          <p:spPr>
            <a:xfrm>
              <a:off x="5827642" y="42529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4" name="Freeform: Shape 345">
              <a:extLst>
                <a:ext uri="{FF2B5EF4-FFF2-40B4-BE49-F238E27FC236}">
                  <a16:creationId xmlns:a16="http://schemas.microsoft.com/office/drawing/2014/main" id="{C05417A7-D1DD-47D6-AEDA-1F231ABDD3DB}"/>
                </a:ext>
              </a:extLst>
            </p:cNvPr>
            <p:cNvSpPr/>
            <p:nvPr/>
          </p:nvSpPr>
          <p:spPr>
            <a:xfrm>
              <a:off x="5999092"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Freeform: Shape 346">
              <a:extLst>
                <a:ext uri="{FF2B5EF4-FFF2-40B4-BE49-F238E27FC236}">
                  <a16:creationId xmlns:a16="http://schemas.microsoft.com/office/drawing/2014/main" id="{DBC9F028-E9DE-4A22-A544-B3E9B8610A33}"/>
                </a:ext>
              </a:extLst>
            </p:cNvPr>
            <p:cNvSpPr/>
            <p:nvPr/>
          </p:nvSpPr>
          <p:spPr>
            <a:xfrm>
              <a:off x="6132442"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6" name="Freeform: Shape 347">
              <a:extLst>
                <a:ext uri="{FF2B5EF4-FFF2-40B4-BE49-F238E27FC236}">
                  <a16:creationId xmlns:a16="http://schemas.microsoft.com/office/drawing/2014/main" id="{2C47BE90-521B-4CCF-B73F-AFB0E2F2AEEA}"/>
                </a:ext>
              </a:extLst>
            </p:cNvPr>
            <p:cNvSpPr/>
            <p:nvPr/>
          </p:nvSpPr>
          <p:spPr>
            <a:xfrm>
              <a:off x="6170542"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Freeform: Shape 348">
              <a:extLst>
                <a:ext uri="{FF2B5EF4-FFF2-40B4-BE49-F238E27FC236}">
                  <a16:creationId xmlns:a16="http://schemas.microsoft.com/office/drawing/2014/main" id="{BFA04ADE-E836-4A09-BD75-D7F67310C1FC}"/>
                </a:ext>
              </a:extLst>
            </p:cNvPr>
            <p:cNvSpPr/>
            <p:nvPr/>
          </p:nvSpPr>
          <p:spPr>
            <a:xfrm>
              <a:off x="6208642"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8" name="Freeform: Shape 349">
              <a:extLst>
                <a:ext uri="{FF2B5EF4-FFF2-40B4-BE49-F238E27FC236}">
                  <a16:creationId xmlns:a16="http://schemas.microsoft.com/office/drawing/2014/main" id="{91202747-51A5-433A-ABD2-EE2EFF234188}"/>
                </a:ext>
              </a:extLst>
            </p:cNvPr>
            <p:cNvSpPr/>
            <p:nvPr/>
          </p:nvSpPr>
          <p:spPr>
            <a:xfrm>
              <a:off x="6303892"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Freeform: Shape 350">
              <a:extLst>
                <a:ext uri="{FF2B5EF4-FFF2-40B4-BE49-F238E27FC236}">
                  <a16:creationId xmlns:a16="http://schemas.microsoft.com/office/drawing/2014/main" id="{4E8CED9F-726D-476B-BB29-2257FB2493E3}"/>
                </a:ext>
              </a:extLst>
            </p:cNvPr>
            <p:cNvSpPr/>
            <p:nvPr/>
          </p:nvSpPr>
          <p:spPr>
            <a:xfrm>
              <a:off x="6341992"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0" name="Freeform: Shape 351">
              <a:extLst>
                <a:ext uri="{FF2B5EF4-FFF2-40B4-BE49-F238E27FC236}">
                  <a16:creationId xmlns:a16="http://schemas.microsoft.com/office/drawing/2014/main" id="{A83EF102-BBAF-44F7-9810-EAF1273A6A87}"/>
                </a:ext>
              </a:extLst>
            </p:cNvPr>
            <p:cNvSpPr/>
            <p:nvPr/>
          </p:nvSpPr>
          <p:spPr>
            <a:xfrm>
              <a:off x="6380092"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Freeform: Shape 352">
              <a:extLst>
                <a:ext uri="{FF2B5EF4-FFF2-40B4-BE49-F238E27FC236}">
                  <a16:creationId xmlns:a16="http://schemas.microsoft.com/office/drawing/2014/main" id="{AC5333A0-F22F-4985-A6E5-371FC2EE80EA}"/>
                </a:ext>
              </a:extLst>
            </p:cNvPr>
            <p:cNvSpPr/>
            <p:nvPr/>
          </p:nvSpPr>
          <p:spPr>
            <a:xfrm>
              <a:off x="6399142" y="43291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353">
              <a:extLst>
                <a:ext uri="{FF2B5EF4-FFF2-40B4-BE49-F238E27FC236}">
                  <a16:creationId xmlns:a16="http://schemas.microsoft.com/office/drawing/2014/main" id="{81A27155-299F-469C-B68F-F13EC006B399}"/>
                </a:ext>
              </a:extLst>
            </p:cNvPr>
            <p:cNvSpPr/>
            <p:nvPr/>
          </p:nvSpPr>
          <p:spPr>
            <a:xfrm>
              <a:off x="6532492" y="43481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Freeform: Shape 354">
              <a:extLst>
                <a:ext uri="{FF2B5EF4-FFF2-40B4-BE49-F238E27FC236}">
                  <a16:creationId xmlns:a16="http://schemas.microsoft.com/office/drawing/2014/main" id="{9DD5DA2E-1A5F-43D2-A33B-BA9D968F4031}"/>
                </a:ext>
              </a:extLst>
            </p:cNvPr>
            <p:cNvSpPr/>
            <p:nvPr/>
          </p:nvSpPr>
          <p:spPr>
            <a:xfrm>
              <a:off x="6608692" y="44053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4" name="Freeform: Shape 355">
              <a:extLst>
                <a:ext uri="{FF2B5EF4-FFF2-40B4-BE49-F238E27FC236}">
                  <a16:creationId xmlns:a16="http://schemas.microsoft.com/office/drawing/2014/main" id="{BAB0B940-2AA5-43D8-BF44-6DA5B0DBDC9D}"/>
                </a:ext>
              </a:extLst>
            </p:cNvPr>
            <p:cNvSpPr/>
            <p:nvPr/>
          </p:nvSpPr>
          <p:spPr>
            <a:xfrm>
              <a:off x="6684892" y="44053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Freeform: Shape 356">
              <a:extLst>
                <a:ext uri="{FF2B5EF4-FFF2-40B4-BE49-F238E27FC236}">
                  <a16:creationId xmlns:a16="http://schemas.microsoft.com/office/drawing/2014/main" id="{090E180F-4759-40BF-85C5-51A5A0AD2F40}"/>
                </a:ext>
              </a:extLst>
            </p:cNvPr>
            <p:cNvSpPr/>
            <p:nvPr/>
          </p:nvSpPr>
          <p:spPr>
            <a:xfrm>
              <a:off x="6894451"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357">
              <a:extLst>
                <a:ext uri="{FF2B5EF4-FFF2-40B4-BE49-F238E27FC236}">
                  <a16:creationId xmlns:a16="http://schemas.microsoft.com/office/drawing/2014/main" id="{7797697A-5306-46BA-9067-106CF85A7749}"/>
                </a:ext>
              </a:extLst>
            </p:cNvPr>
            <p:cNvSpPr/>
            <p:nvPr/>
          </p:nvSpPr>
          <p:spPr>
            <a:xfrm>
              <a:off x="7008751"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Freeform: Shape 358">
              <a:extLst>
                <a:ext uri="{FF2B5EF4-FFF2-40B4-BE49-F238E27FC236}">
                  <a16:creationId xmlns:a16="http://schemas.microsoft.com/office/drawing/2014/main" id="{56E81258-73D5-41D6-BFDD-306759F0960F}"/>
                </a:ext>
              </a:extLst>
            </p:cNvPr>
            <p:cNvSpPr/>
            <p:nvPr/>
          </p:nvSpPr>
          <p:spPr>
            <a:xfrm>
              <a:off x="7065901"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8" name="Freeform: Shape 359">
              <a:extLst>
                <a:ext uri="{FF2B5EF4-FFF2-40B4-BE49-F238E27FC236}">
                  <a16:creationId xmlns:a16="http://schemas.microsoft.com/office/drawing/2014/main" id="{C607C4E9-1F07-4EBD-84B0-3BC36FF63C90}"/>
                </a:ext>
              </a:extLst>
            </p:cNvPr>
            <p:cNvSpPr/>
            <p:nvPr/>
          </p:nvSpPr>
          <p:spPr>
            <a:xfrm>
              <a:off x="7104001"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Freeform: Shape 360">
              <a:extLst>
                <a:ext uri="{FF2B5EF4-FFF2-40B4-BE49-F238E27FC236}">
                  <a16:creationId xmlns:a16="http://schemas.microsoft.com/office/drawing/2014/main" id="{C936FC95-04F2-4A84-9AE3-B96BC91916F4}"/>
                </a:ext>
              </a:extLst>
            </p:cNvPr>
            <p:cNvSpPr/>
            <p:nvPr/>
          </p:nvSpPr>
          <p:spPr>
            <a:xfrm>
              <a:off x="7351651"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361">
              <a:extLst>
                <a:ext uri="{FF2B5EF4-FFF2-40B4-BE49-F238E27FC236}">
                  <a16:creationId xmlns:a16="http://schemas.microsoft.com/office/drawing/2014/main" id="{89042DFE-C00F-4800-8CA9-2FE0630A7DBA}"/>
                </a:ext>
              </a:extLst>
            </p:cNvPr>
            <p:cNvSpPr/>
            <p:nvPr/>
          </p:nvSpPr>
          <p:spPr>
            <a:xfrm>
              <a:off x="7389751" y="44243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1" name="Freeform: Shape 362">
              <a:extLst>
                <a:ext uri="{FF2B5EF4-FFF2-40B4-BE49-F238E27FC236}">
                  <a16:creationId xmlns:a16="http://schemas.microsoft.com/office/drawing/2014/main" id="{4C1ACD44-0392-4658-BC70-D3FED2F25BDA}"/>
                </a:ext>
              </a:extLst>
            </p:cNvPr>
            <p:cNvSpPr/>
            <p:nvPr/>
          </p:nvSpPr>
          <p:spPr>
            <a:xfrm>
              <a:off x="7446901" y="4462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2" name="Freeform: Shape 363">
              <a:extLst>
                <a:ext uri="{FF2B5EF4-FFF2-40B4-BE49-F238E27FC236}">
                  <a16:creationId xmlns:a16="http://schemas.microsoft.com/office/drawing/2014/main" id="{FDF05DD5-06E0-4D0D-9A18-2C5C41136A35}"/>
                </a:ext>
              </a:extLst>
            </p:cNvPr>
            <p:cNvSpPr/>
            <p:nvPr/>
          </p:nvSpPr>
          <p:spPr>
            <a:xfrm>
              <a:off x="7751701"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3" name="Freeform: Shape 364">
              <a:extLst>
                <a:ext uri="{FF2B5EF4-FFF2-40B4-BE49-F238E27FC236}">
                  <a16:creationId xmlns:a16="http://schemas.microsoft.com/office/drawing/2014/main" id="{934E64F9-89D4-4331-BC57-28C79FC1BBA1}"/>
                </a:ext>
              </a:extLst>
            </p:cNvPr>
            <p:cNvSpPr/>
            <p:nvPr/>
          </p:nvSpPr>
          <p:spPr>
            <a:xfrm>
              <a:off x="7808851"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365">
              <a:extLst>
                <a:ext uri="{FF2B5EF4-FFF2-40B4-BE49-F238E27FC236}">
                  <a16:creationId xmlns:a16="http://schemas.microsoft.com/office/drawing/2014/main" id="{AECD7822-FF75-49F6-98BA-AA4F675EFEF3}"/>
                </a:ext>
              </a:extLst>
            </p:cNvPr>
            <p:cNvSpPr/>
            <p:nvPr/>
          </p:nvSpPr>
          <p:spPr>
            <a:xfrm>
              <a:off x="7846951"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5" name="Freeform: Shape 366">
              <a:extLst>
                <a:ext uri="{FF2B5EF4-FFF2-40B4-BE49-F238E27FC236}">
                  <a16:creationId xmlns:a16="http://schemas.microsoft.com/office/drawing/2014/main" id="{A5DF317E-0B88-4404-9903-D41B7655F751}"/>
                </a:ext>
              </a:extLst>
            </p:cNvPr>
            <p:cNvSpPr/>
            <p:nvPr/>
          </p:nvSpPr>
          <p:spPr>
            <a:xfrm>
              <a:off x="8018401"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Freeform: Shape 367">
              <a:extLst>
                <a:ext uri="{FF2B5EF4-FFF2-40B4-BE49-F238E27FC236}">
                  <a16:creationId xmlns:a16="http://schemas.microsoft.com/office/drawing/2014/main" id="{B3A5B58C-7C93-455C-85D6-B81D1660E02B}"/>
                </a:ext>
              </a:extLst>
            </p:cNvPr>
            <p:cNvSpPr/>
            <p:nvPr/>
          </p:nvSpPr>
          <p:spPr>
            <a:xfrm>
              <a:off x="8189851"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7" name="Freeform: Shape 368">
              <a:extLst>
                <a:ext uri="{FF2B5EF4-FFF2-40B4-BE49-F238E27FC236}">
                  <a16:creationId xmlns:a16="http://schemas.microsoft.com/office/drawing/2014/main" id="{4E90533F-544B-4B62-9FAD-5D5610B208AD}"/>
                </a:ext>
              </a:extLst>
            </p:cNvPr>
            <p:cNvSpPr/>
            <p:nvPr/>
          </p:nvSpPr>
          <p:spPr>
            <a:xfrm>
              <a:off x="8266051"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369">
              <a:extLst>
                <a:ext uri="{FF2B5EF4-FFF2-40B4-BE49-F238E27FC236}">
                  <a16:creationId xmlns:a16="http://schemas.microsoft.com/office/drawing/2014/main" id="{4C8A88B1-6F40-456C-9A82-35C89A922A4D}"/>
                </a:ext>
              </a:extLst>
            </p:cNvPr>
            <p:cNvSpPr/>
            <p:nvPr/>
          </p:nvSpPr>
          <p:spPr>
            <a:xfrm>
              <a:off x="8342261"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79" name="Freeform: Shape 370">
              <a:extLst>
                <a:ext uri="{FF2B5EF4-FFF2-40B4-BE49-F238E27FC236}">
                  <a16:creationId xmlns:a16="http://schemas.microsoft.com/office/drawing/2014/main" id="{C6BA2B85-9E63-4A13-BBF7-FF9A88CEF260}"/>
                </a:ext>
              </a:extLst>
            </p:cNvPr>
            <p:cNvSpPr/>
            <p:nvPr/>
          </p:nvSpPr>
          <p:spPr>
            <a:xfrm>
              <a:off x="8570861"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Freeform: Shape 371">
              <a:extLst>
                <a:ext uri="{FF2B5EF4-FFF2-40B4-BE49-F238E27FC236}">
                  <a16:creationId xmlns:a16="http://schemas.microsoft.com/office/drawing/2014/main" id="{9045A4CF-7C65-4BFA-8C72-212077B423FA}"/>
                </a:ext>
              </a:extLst>
            </p:cNvPr>
            <p:cNvSpPr/>
            <p:nvPr/>
          </p:nvSpPr>
          <p:spPr>
            <a:xfrm>
              <a:off x="8647061" y="45005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1" name="Freeform: Shape 372">
              <a:extLst>
                <a:ext uri="{FF2B5EF4-FFF2-40B4-BE49-F238E27FC236}">
                  <a16:creationId xmlns:a16="http://schemas.microsoft.com/office/drawing/2014/main" id="{BC50C77E-FD4B-4F77-802A-CCF27E950391}"/>
                </a:ext>
              </a:extLst>
            </p:cNvPr>
            <p:cNvSpPr/>
            <p:nvPr/>
          </p:nvSpPr>
          <p:spPr>
            <a:xfrm>
              <a:off x="3773604" y="2505914"/>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373">
              <a:extLst>
                <a:ext uri="{FF2B5EF4-FFF2-40B4-BE49-F238E27FC236}">
                  <a16:creationId xmlns:a16="http://schemas.microsoft.com/office/drawing/2014/main" id="{1A511445-9300-443E-BE46-B01F9C006532}"/>
                </a:ext>
              </a:extLst>
            </p:cNvPr>
            <p:cNvSpPr/>
            <p:nvPr/>
          </p:nvSpPr>
          <p:spPr>
            <a:xfrm>
              <a:off x="3773604" y="2563065"/>
              <a:ext cx="90000" cy="9525"/>
            </a:xfrm>
            <a:custGeom>
              <a:avLst/>
              <a:gdLst>
                <a:gd name="connsiteX0" fmla="*/ 0 w 90000"/>
                <a:gd name="connsiteY0" fmla="*/ 0 h 9525"/>
                <a:gd name="connsiteX1" fmla="*/ 90001 w 90000"/>
                <a:gd name="connsiteY1" fmla="*/ 0 h 9525"/>
              </a:gdLst>
              <a:ahLst/>
              <a:cxnLst>
                <a:cxn ang="0">
                  <a:pos x="connsiteX0" y="connsiteY0"/>
                </a:cxn>
                <a:cxn ang="0">
                  <a:pos x="connsiteX1" y="connsiteY1"/>
                </a:cxn>
              </a:cxnLst>
              <a:rect l="l" t="t" r="r" b="b"/>
              <a:pathLst>
                <a:path w="90000" h="9525">
                  <a:moveTo>
                    <a:pt x="0" y="0"/>
                  </a:moveTo>
                  <a:lnTo>
                    <a:pt x="90001"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83" name="Group 282">
            <a:extLst>
              <a:ext uri="{FF2B5EF4-FFF2-40B4-BE49-F238E27FC236}">
                <a16:creationId xmlns:a16="http://schemas.microsoft.com/office/drawing/2014/main" id="{1CFB640C-372E-4C4B-8063-AB0DE740C674}"/>
              </a:ext>
            </a:extLst>
          </p:cNvPr>
          <p:cNvGrpSpPr/>
          <p:nvPr/>
        </p:nvGrpSpPr>
        <p:grpSpPr>
          <a:xfrm>
            <a:off x="7154327" y="2760831"/>
            <a:ext cx="3878278" cy="1739642"/>
            <a:chOff x="3643312" y="2333624"/>
            <a:chExt cx="4902450" cy="2191226"/>
          </a:xfrm>
        </p:grpSpPr>
        <p:sp>
          <p:nvSpPr>
            <p:cNvPr id="284" name="Freeform: Shape 379">
              <a:extLst>
                <a:ext uri="{FF2B5EF4-FFF2-40B4-BE49-F238E27FC236}">
                  <a16:creationId xmlns:a16="http://schemas.microsoft.com/office/drawing/2014/main" id="{FAD831D2-F2EA-4B23-88F6-4BC5F3FAE423}"/>
                </a:ext>
              </a:extLst>
            </p:cNvPr>
            <p:cNvSpPr/>
            <p:nvPr/>
          </p:nvSpPr>
          <p:spPr>
            <a:xfrm>
              <a:off x="3643312" y="2333624"/>
              <a:ext cx="4902450" cy="2143372"/>
            </a:xfrm>
            <a:custGeom>
              <a:avLst/>
              <a:gdLst>
                <a:gd name="connsiteX0" fmla="*/ 4902451 w 4902450"/>
                <a:gd name="connsiteY0" fmla="*/ 2143373 h 2143372"/>
                <a:gd name="connsiteX1" fmla="*/ 4138622 w 4902450"/>
                <a:gd name="connsiteY1" fmla="*/ 2143373 h 2143372"/>
                <a:gd name="connsiteX2" fmla="*/ 4138622 w 4902450"/>
                <a:gd name="connsiteY2" fmla="*/ 2125942 h 2143372"/>
                <a:gd name="connsiteX3" fmla="*/ 4068918 w 4902450"/>
                <a:gd name="connsiteY3" fmla="*/ 2125942 h 2143372"/>
                <a:gd name="connsiteX4" fmla="*/ 4068918 w 4902450"/>
                <a:gd name="connsiteY4" fmla="*/ 2073669 h 2143372"/>
                <a:gd name="connsiteX5" fmla="*/ 3641989 w 4902450"/>
                <a:gd name="connsiteY5" fmla="*/ 2073669 h 2143372"/>
                <a:gd name="connsiteX6" fmla="*/ 3641989 w 4902450"/>
                <a:gd name="connsiteY6" fmla="*/ 2056238 h 2143372"/>
                <a:gd name="connsiteX7" fmla="*/ 3194723 w 4902450"/>
                <a:gd name="connsiteY7" fmla="*/ 2056238 h 2143372"/>
                <a:gd name="connsiteX8" fmla="*/ 3194723 w 4902450"/>
                <a:gd name="connsiteY8" fmla="*/ 2024291 h 2143372"/>
                <a:gd name="connsiteX9" fmla="*/ 3093072 w 4902450"/>
                <a:gd name="connsiteY9" fmla="*/ 2024291 h 2143372"/>
                <a:gd name="connsiteX10" fmla="*/ 3093072 w 4902450"/>
                <a:gd name="connsiteY10" fmla="*/ 1995249 h 2143372"/>
                <a:gd name="connsiteX11" fmla="*/ 2956570 w 4902450"/>
                <a:gd name="connsiteY11" fmla="*/ 1995249 h 2143372"/>
                <a:gd name="connsiteX12" fmla="*/ 2956570 w 4902450"/>
                <a:gd name="connsiteY12" fmla="*/ 1966208 h 2143372"/>
                <a:gd name="connsiteX13" fmla="*/ 2921718 w 4902450"/>
                <a:gd name="connsiteY13" fmla="*/ 1966208 h 2143372"/>
                <a:gd name="connsiteX14" fmla="*/ 2921718 w 4902450"/>
                <a:gd name="connsiteY14" fmla="*/ 1945881 h 2143372"/>
                <a:gd name="connsiteX15" fmla="*/ 2761983 w 4902450"/>
                <a:gd name="connsiteY15" fmla="*/ 1945881 h 2143372"/>
                <a:gd name="connsiteX16" fmla="*/ 2761983 w 4902450"/>
                <a:gd name="connsiteY16" fmla="*/ 1911029 h 2143372"/>
                <a:gd name="connsiteX17" fmla="*/ 2718416 w 4902450"/>
                <a:gd name="connsiteY17" fmla="*/ 1911029 h 2143372"/>
                <a:gd name="connsiteX18" fmla="*/ 2718416 w 4902450"/>
                <a:gd name="connsiteY18" fmla="*/ 1873272 h 2143372"/>
                <a:gd name="connsiteX19" fmla="*/ 2669048 w 4902450"/>
                <a:gd name="connsiteY19" fmla="*/ 1873272 h 2143372"/>
                <a:gd name="connsiteX20" fmla="*/ 2669048 w 4902450"/>
                <a:gd name="connsiteY20" fmla="*/ 1844231 h 2143372"/>
                <a:gd name="connsiteX21" fmla="*/ 2454126 w 4902450"/>
                <a:gd name="connsiteY21" fmla="*/ 1844231 h 2143372"/>
                <a:gd name="connsiteX22" fmla="*/ 2454126 w 4902450"/>
                <a:gd name="connsiteY22" fmla="*/ 1820989 h 2143372"/>
                <a:gd name="connsiteX23" fmla="*/ 2430894 w 4902450"/>
                <a:gd name="connsiteY23" fmla="*/ 1820989 h 2143372"/>
                <a:gd name="connsiteX24" fmla="*/ 2430894 w 4902450"/>
                <a:gd name="connsiteY24" fmla="*/ 1791948 h 2143372"/>
                <a:gd name="connsiteX25" fmla="*/ 2329244 w 4902450"/>
                <a:gd name="connsiteY25" fmla="*/ 1791948 h 2143372"/>
                <a:gd name="connsiteX26" fmla="*/ 2329244 w 4902450"/>
                <a:gd name="connsiteY26" fmla="*/ 1768716 h 2143372"/>
                <a:gd name="connsiteX27" fmla="*/ 2268255 w 4902450"/>
                <a:gd name="connsiteY27" fmla="*/ 1768716 h 2143372"/>
                <a:gd name="connsiteX28" fmla="*/ 2268255 w 4902450"/>
                <a:gd name="connsiteY28" fmla="*/ 1748381 h 2143372"/>
                <a:gd name="connsiteX29" fmla="*/ 2227593 w 4902450"/>
                <a:gd name="connsiteY29" fmla="*/ 1748381 h 2143372"/>
                <a:gd name="connsiteX30" fmla="*/ 2227593 w 4902450"/>
                <a:gd name="connsiteY30" fmla="*/ 1722244 h 2143372"/>
                <a:gd name="connsiteX31" fmla="*/ 2152079 w 4902450"/>
                <a:gd name="connsiteY31" fmla="*/ 1722244 h 2143372"/>
                <a:gd name="connsiteX32" fmla="*/ 2152079 w 4902450"/>
                <a:gd name="connsiteY32" fmla="*/ 1699012 h 2143372"/>
                <a:gd name="connsiteX33" fmla="*/ 2111426 w 4902450"/>
                <a:gd name="connsiteY33" fmla="*/ 1699012 h 2143372"/>
                <a:gd name="connsiteX34" fmla="*/ 2111426 w 4902450"/>
                <a:gd name="connsiteY34" fmla="*/ 1681582 h 2143372"/>
                <a:gd name="connsiteX35" fmla="*/ 2044627 w 4902450"/>
                <a:gd name="connsiteY35" fmla="*/ 1681582 h 2143372"/>
                <a:gd name="connsiteX36" fmla="*/ 2044627 w 4902450"/>
                <a:gd name="connsiteY36" fmla="*/ 1649635 h 2143372"/>
                <a:gd name="connsiteX37" fmla="*/ 2006870 w 4902450"/>
                <a:gd name="connsiteY37" fmla="*/ 1649635 h 2143372"/>
                <a:gd name="connsiteX38" fmla="*/ 2006870 w 4902450"/>
                <a:gd name="connsiteY38" fmla="*/ 1614783 h 2143372"/>
                <a:gd name="connsiteX39" fmla="*/ 1893599 w 4902450"/>
                <a:gd name="connsiteY39" fmla="*/ 1614783 h 2143372"/>
                <a:gd name="connsiteX40" fmla="*/ 1893599 w 4902450"/>
                <a:gd name="connsiteY40" fmla="*/ 1574130 h 2143372"/>
                <a:gd name="connsiteX41" fmla="*/ 1820989 w 4902450"/>
                <a:gd name="connsiteY41" fmla="*/ 1574130 h 2143372"/>
                <a:gd name="connsiteX42" fmla="*/ 1820989 w 4902450"/>
                <a:gd name="connsiteY42" fmla="*/ 1547994 h 2143372"/>
                <a:gd name="connsiteX43" fmla="*/ 1774527 w 4902450"/>
                <a:gd name="connsiteY43" fmla="*/ 1547994 h 2143372"/>
                <a:gd name="connsiteX44" fmla="*/ 1774527 w 4902450"/>
                <a:gd name="connsiteY44" fmla="*/ 1510236 h 2143372"/>
                <a:gd name="connsiteX45" fmla="*/ 1728054 w 4902450"/>
                <a:gd name="connsiteY45" fmla="*/ 1510236 h 2143372"/>
                <a:gd name="connsiteX46" fmla="*/ 1728054 w 4902450"/>
                <a:gd name="connsiteY46" fmla="*/ 1486995 h 2143372"/>
                <a:gd name="connsiteX47" fmla="*/ 1672876 w 4902450"/>
                <a:gd name="connsiteY47" fmla="*/ 1486995 h 2143372"/>
                <a:gd name="connsiteX48" fmla="*/ 1672876 w 4902450"/>
                <a:gd name="connsiteY48" fmla="*/ 1434722 h 2143372"/>
                <a:gd name="connsiteX49" fmla="*/ 1571225 w 4902450"/>
                <a:gd name="connsiteY49" fmla="*/ 1434722 h 2143372"/>
                <a:gd name="connsiteX50" fmla="*/ 1571225 w 4902450"/>
                <a:gd name="connsiteY50" fmla="*/ 1394060 h 2143372"/>
                <a:gd name="connsiteX51" fmla="*/ 1536373 w 4902450"/>
                <a:gd name="connsiteY51" fmla="*/ 1394060 h 2143372"/>
                <a:gd name="connsiteX52" fmla="*/ 1536373 w 4902450"/>
                <a:gd name="connsiteY52" fmla="*/ 1367923 h 2143372"/>
                <a:gd name="connsiteX53" fmla="*/ 1478290 w 4902450"/>
                <a:gd name="connsiteY53" fmla="*/ 1367923 h 2143372"/>
                <a:gd name="connsiteX54" fmla="*/ 1478290 w 4902450"/>
                <a:gd name="connsiteY54" fmla="*/ 1324356 h 2143372"/>
                <a:gd name="connsiteX55" fmla="*/ 1388250 w 4902450"/>
                <a:gd name="connsiteY55" fmla="*/ 1324356 h 2143372"/>
                <a:gd name="connsiteX56" fmla="*/ 1388250 w 4902450"/>
                <a:gd name="connsiteY56" fmla="*/ 1260462 h 2143372"/>
                <a:gd name="connsiteX57" fmla="*/ 1295314 w 4902450"/>
                <a:gd name="connsiteY57" fmla="*/ 1260462 h 2143372"/>
                <a:gd name="connsiteX58" fmla="*/ 1295314 w 4902450"/>
                <a:gd name="connsiteY58" fmla="*/ 1193664 h 2143372"/>
                <a:gd name="connsiteX59" fmla="*/ 1158812 w 4902450"/>
                <a:gd name="connsiteY59" fmla="*/ 1193664 h 2143372"/>
                <a:gd name="connsiteX60" fmla="*/ 1158812 w 4902450"/>
                <a:gd name="connsiteY60" fmla="*/ 1132675 h 2143372"/>
                <a:gd name="connsiteX61" fmla="*/ 1109443 w 4902450"/>
                <a:gd name="connsiteY61" fmla="*/ 1132675 h 2143372"/>
                <a:gd name="connsiteX62" fmla="*/ 1109443 w 4902450"/>
                <a:gd name="connsiteY62" fmla="*/ 1083297 h 2143372"/>
                <a:gd name="connsiteX63" fmla="*/ 1092013 w 4902450"/>
                <a:gd name="connsiteY63" fmla="*/ 1083297 h 2143372"/>
                <a:gd name="connsiteX64" fmla="*/ 1092013 w 4902450"/>
                <a:gd name="connsiteY64" fmla="*/ 1036834 h 2143372"/>
                <a:gd name="connsiteX65" fmla="*/ 1045550 w 4902450"/>
                <a:gd name="connsiteY65" fmla="*/ 1036834 h 2143372"/>
                <a:gd name="connsiteX66" fmla="*/ 1045550 w 4902450"/>
                <a:gd name="connsiteY66" fmla="*/ 987457 h 2143372"/>
                <a:gd name="connsiteX67" fmla="*/ 1001982 w 4902450"/>
                <a:gd name="connsiteY67" fmla="*/ 987457 h 2143372"/>
                <a:gd name="connsiteX68" fmla="*/ 1001982 w 4902450"/>
                <a:gd name="connsiteY68" fmla="*/ 940991 h 2143372"/>
                <a:gd name="connsiteX69" fmla="*/ 914852 w 4902450"/>
                <a:gd name="connsiteY69" fmla="*/ 940991 h 2143372"/>
                <a:gd name="connsiteX70" fmla="*/ 914852 w 4902450"/>
                <a:gd name="connsiteY70" fmla="*/ 880000 h 2143372"/>
                <a:gd name="connsiteX71" fmla="*/ 853862 w 4902450"/>
                <a:gd name="connsiteY71" fmla="*/ 880000 h 2143372"/>
                <a:gd name="connsiteX72" fmla="*/ 853862 w 4902450"/>
                <a:gd name="connsiteY72" fmla="*/ 819011 h 2143372"/>
                <a:gd name="connsiteX73" fmla="*/ 807393 w 4902450"/>
                <a:gd name="connsiteY73" fmla="*/ 819011 h 2143372"/>
                <a:gd name="connsiteX74" fmla="*/ 807393 w 4902450"/>
                <a:gd name="connsiteY74" fmla="*/ 763829 h 2143372"/>
                <a:gd name="connsiteX75" fmla="*/ 746404 w 4902450"/>
                <a:gd name="connsiteY75" fmla="*/ 763829 h 2143372"/>
                <a:gd name="connsiteX76" fmla="*/ 746404 w 4902450"/>
                <a:gd name="connsiteY76" fmla="*/ 726074 h 2143372"/>
                <a:gd name="connsiteX77" fmla="*/ 720265 w 4902450"/>
                <a:gd name="connsiteY77" fmla="*/ 726074 h 2143372"/>
                <a:gd name="connsiteX78" fmla="*/ 720265 w 4902450"/>
                <a:gd name="connsiteY78" fmla="*/ 665083 h 2143372"/>
                <a:gd name="connsiteX79" fmla="*/ 662179 w 4902450"/>
                <a:gd name="connsiteY79" fmla="*/ 665083 h 2143372"/>
                <a:gd name="connsiteX80" fmla="*/ 662179 w 4902450"/>
                <a:gd name="connsiteY80" fmla="*/ 624423 h 2143372"/>
                <a:gd name="connsiteX81" fmla="*/ 630232 w 4902450"/>
                <a:gd name="connsiteY81" fmla="*/ 624423 h 2143372"/>
                <a:gd name="connsiteX82" fmla="*/ 630232 w 4902450"/>
                <a:gd name="connsiteY82" fmla="*/ 577954 h 2143372"/>
                <a:gd name="connsiteX83" fmla="*/ 548912 w 4902450"/>
                <a:gd name="connsiteY83" fmla="*/ 577954 h 2143372"/>
                <a:gd name="connsiteX84" fmla="*/ 548912 w 4902450"/>
                <a:gd name="connsiteY84" fmla="*/ 511155 h 2143372"/>
                <a:gd name="connsiteX85" fmla="*/ 525677 w 4902450"/>
                <a:gd name="connsiteY85" fmla="*/ 511155 h 2143372"/>
                <a:gd name="connsiteX86" fmla="*/ 525677 w 4902450"/>
                <a:gd name="connsiteY86" fmla="*/ 479208 h 2143372"/>
                <a:gd name="connsiteX87" fmla="*/ 490826 w 4902450"/>
                <a:gd name="connsiteY87" fmla="*/ 479208 h 2143372"/>
                <a:gd name="connsiteX88" fmla="*/ 490826 w 4902450"/>
                <a:gd name="connsiteY88" fmla="*/ 444357 h 2143372"/>
                <a:gd name="connsiteX89" fmla="*/ 467592 w 4902450"/>
                <a:gd name="connsiteY89" fmla="*/ 444357 h 2143372"/>
                <a:gd name="connsiteX90" fmla="*/ 467592 w 4902450"/>
                <a:gd name="connsiteY90" fmla="*/ 400792 h 2143372"/>
                <a:gd name="connsiteX91" fmla="*/ 421122 w 4902450"/>
                <a:gd name="connsiteY91" fmla="*/ 400792 h 2143372"/>
                <a:gd name="connsiteX92" fmla="*/ 421122 w 4902450"/>
                <a:gd name="connsiteY92" fmla="*/ 339802 h 2143372"/>
                <a:gd name="connsiteX93" fmla="*/ 342707 w 4902450"/>
                <a:gd name="connsiteY93" fmla="*/ 339802 h 2143372"/>
                <a:gd name="connsiteX94" fmla="*/ 342707 w 4902450"/>
                <a:gd name="connsiteY94" fmla="*/ 293334 h 2143372"/>
                <a:gd name="connsiteX95" fmla="*/ 316568 w 4902450"/>
                <a:gd name="connsiteY95" fmla="*/ 293334 h 2143372"/>
                <a:gd name="connsiteX96" fmla="*/ 316568 w 4902450"/>
                <a:gd name="connsiteY96" fmla="*/ 243961 h 2143372"/>
                <a:gd name="connsiteX97" fmla="*/ 270099 w 4902450"/>
                <a:gd name="connsiteY97" fmla="*/ 243961 h 2143372"/>
                <a:gd name="connsiteX98" fmla="*/ 270099 w 4902450"/>
                <a:gd name="connsiteY98" fmla="*/ 203301 h 2143372"/>
                <a:gd name="connsiteX99" fmla="*/ 191683 w 4902450"/>
                <a:gd name="connsiteY99" fmla="*/ 203301 h 2143372"/>
                <a:gd name="connsiteX100" fmla="*/ 191683 w 4902450"/>
                <a:gd name="connsiteY100" fmla="*/ 177162 h 2143372"/>
                <a:gd name="connsiteX101" fmla="*/ 136502 w 4902450"/>
                <a:gd name="connsiteY101" fmla="*/ 177162 h 2143372"/>
                <a:gd name="connsiteX102" fmla="*/ 136502 w 4902450"/>
                <a:gd name="connsiteY102" fmla="*/ 136502 h 2143372"/>
                <a:gd name="connsiteX103" fmla="*/ 113267 w 4902450"/>
                <a:gd name="connsiteY103" fmla="*/ 136502 h 2143372"/>
                <a:gd name="connsiteX104" fmla="*/ 113267 w 4902450"/>
                <a:gd name="connsiteY104" fmla="*/ 119076 h 2143372"/>
                <a:gd name="connsiteX105" fmla="*/ 90033 w 4902450"/>
                <a:gd name="connsiteY105" fmla="*/ 119076 h 2143372"/>
                <a:gd name="connsiteX106" fmla="*/ 90033 w 4902450"/>
                <a:gd name="connsiteY106" fmla="*/ 69703 h 2143372"/>
                <a:gd name="connsiteX107" fmla="*/ 66799 w 4902450"/>
                <a:gd name="connsiteY107" fmla="*/ 69703 h 2143372"/>
                <a:gd name="connsiteX108" fmla="*/ 66799 w 4902450"/>
                <a:gd name="connsiteY108" fmla="*/ 0 h 2143372"/>
                <a:gd name="connsiteX109" fmla="*/ 0 w 4902450"/>
                <a:gd name="connsiteY109" fmla="*/ 0 h 214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902450" h="2143372">
                  <a:moveTo>
                    <a:pt x="4902451" y="2143373"/>
                  </a:moveTo>
                  <a:lnTo>
                    <a:pt x="4138622" y="2143373"/>
                  </a:lnTo>
                  <a:lnTo>
                    <a:pt x="4138622" y="2125942"/>
                  </a:lnTo>
                  <a:lnTo>
                    <a:pt x="4068918" y="2125942"/>
                  </a:lnTo>
                  <a:lnTo>
                    <a:pt x="4068918" y="2073669"/>
                  </a:lnTo>
                  <a:lnTo>
                    <a:pt x="3641989" y="2073669"/>
                  </a:lnTo>
                  <a:lnTo>
                    <a:pt x="3641989" y="2056238"/>
                  </a:lnTo>
                  <a:lnTo>
                    <a:pt x="3194723" y="2056238"/>
                  </a:lnTo>
                  <a:lnTo>
                    <a:pt x="3194723" y="2024291"/>
                  </a:lnTo>
                  <a:lnTo>
                    <a:pt x="3093072" y="2024291"/>
                  </a:lnTo>
                  <a:lnTo>
                    <a:pt x="3093072" y="1995249"/>
                  </a:lnTo>
                  <a:lnTo>
                    <a:pt x="2956570" y="1995249"/>
                  </a:lnTo>
                  <a:lnTo>
                    <a:pt x="2956570" y="1966208"/>
                  </a:lnTo>
                  <a:lnTo>
                    <a:pt x="2921718" y="1966208"/>
                  </a:lnTo>
                  <a:lnTo>
                    <a:pt x="2921718" y="1945881"/>
                  </a:lnTo>
                  <a:lnTo>
                    <a:pt x="2761983" y="1945881"/>
                  </a:lnTo>
                  <a:lnTo>
                    <a:pt x="2761983" y="1911029"/>
                  </a:lnTo>
                  <a:lnTo>
                    <a:pt x="2718416" y="1911029"/>
                  </a:lnTo>
                  <a:lnTo>
                    <a:pt x="2718416" y="1873272"/>
                  </a:lnTo>
                  <a:lnTo>
                    <a:pt x="2669048" y="1873272"/>
                  </a:lnTo>
                  <a:lnTo>
                    <a:pt x="2669048" y="1844231"/>
                  </a:lnTo>
                  <a:lnTo>
                    <a:pt x="2454126" y="1844231"/>
                  </a:lnTo>
                  <a:lnTo>
                    <a:pt x="2454126" y="1820989"/>
                  </a:lnTo>
                  <a:lnTo>
                    <a:pt x="2430894" y="1820989"/>
                  </a:lnTo>
                  <a:lnTo>
                    <a:pt x="2430894" y="1791948"/>
                  </a:lnTo>
                  <a:lnTo>
                    <a:pt x="2329244" y="1791948"/>
                  </a:lnTo>
                  <a:lnTo>
                    <a:pt x="2329244" y="1768716"/>
                  </a:lnTo>
                  <a:lnTo>
                    <a:pt x="2268255" y="1768716"/>
                  </a:lnTo>
                  <a:lnTo>
                    <a:pt x="2268255" y="1748381"/>
                  </a:lnTo>
                  <a:lnTo>
                    <a:pt x="2227593" y="1748381"/>
                  </a:lnTo>
                  <a:lnTo>
                    <a:pt x="2227593" y="1722244"/>
                  </a:lnTo>
                  <a:lnTo>
                    <a:pt x="2152079" y="1722244"/>
                  </a:lnTo>
                  <a:lnTo>
                    <a:pt x="2152079" y="1699012"/>
                  </a:lnTo>
                  <a:lnTo>
                    <a:pt x="2111426" y="1699012"/>
                  </a:lnTo>
                  <a:lnTo>
                    <a:pt x="2111426" y="1681582"/>
                  </a:lnTo>
                  <a:lnTo>
                    <a:pt x="2044627" y="1681582"/>
                  </a:lnTo>
                  <a:lnTo>
                    <a:pt x="2044627" y="1649635"/>
                  </a:lnTo>
                  <a:lnTo>
                    <a:pt x="2006870" y="1649635"/>
                  </a:lnTo>
                  <a:lnTo>
                    <a:pt x="2006870" y="1614783"/>
                  </a:lnTo>
                  <a:lnTo>
                    <a:pt x="1893599" y="1614783"/>
                  </a:lnTo>
                  <a:lnTo>
                    <a:pt x="1893599" y="1574130"/>
                  </a:lnTo>
                  <a:lnTo>
                    <a:pt x="1820989" y="1574130"/>
                  </a:lnTo>
                  <a:lnTo>
                    <a:pt x="1820989" y="1547994"/>
                  </a:lnTo>
                  <a:lnTo>
                    <a:pt x="1774527" y="1547994"/>
                  </a:lnTo>
                  <a:lnTo>
                    <a:pt x="1774527" y="1510236"/>
                  </a:lnTo>
                  <a:lnTo>
                    <a:pt x="1728054" y="1510236"/>
                  </a:lnTo>
                  <a:lnTo>
                    <a:pt x="1728054" y="1486995"/>
                  </a:lnTo>
                  <a:lnTo>
                    <a:pt x="1672876" y="1486995"/>
                  </a:lnTo>
                  <a:lnTo>
                    <a:pt x="1672876" y="1434722"/>
                  </a:lnTo>
                  <a:lnTo>
                    <a:pt x="1571225" y="1434722"/>
                  </a:lnTo>
                  <a:lnTo>
                    <a:pt x="1571225" y="1394060"/>
                  </a:lnTo>
                  <a:lnTo>
                    <a:pt x="1536373" y="1394060"/>
                  </a:lnTo>
                  <a:lnTo>
                    <a:pt x="1536373" y="1367923"/>
                  </a:lnTo>
                  <a:lnTo>
                    <a:pt x="1478290" y="1367923"/>
                  </a:lnTo>
                  <a:lnTo>
                    <a:pt x="1478290" y="1324356"/>
                  </a:lnTo>
                  <a:lnTo>
                    <a:pt x="1388250" y="1324356"/>
                  </a:lnTo>
                  <a:lnTo>
                    <a:pt x="1388250" y="1260462"/>
                  </a:lnTo>
                  <a:lnTo>
                    <a:pt x="1295314" y="1260462"/>
                  </a:lnTo>
                  <a:lnTo>
                    <a:pt x="1295314" y="1193664"/>
                  </a:lnTo>
                  <a:lnTo>
                    <a:pt x="1158812" y="1193664"/>
                  </a:lnTo>
                  <a:lnTo>
                    <a:pt x="1158812" y="1132675"/>
                  </a:lnTo>
                  <a:lnTo>
                    <a:pt x="1109443" y="1132675"/>
                  </a:lnTo>
                  <a:lnTo>
                    <a:pt x="1109443" y="1083297"/>
                  </a:lnTo>
                  <a:lnTo>
                    <a:pt x="1092013" y="1083297"/>
                  </a:lnTo>
                  <a:lnTo>
                    <a:pt x="1092013" y="1036834"/>
                  </a:lnTo>
                  <a:lnTo>
                    <a:pt x="1045550" y="1036834"/>
                  </a:lnTo>
                  <a:lnTo>
                    <a:pt x="1045550" y="987457"/>
                  </a:lnTo>
                  <a:lnTo>
                    <a:pt x="1001982" y="987457"/>
                  </a:lnTo>
                  <a:lnTo>
                    <a:pt x="1001982" y="940991"/>
                  </a:lnTo>
                  <a:lnTo>
                    <a:pt x="914852" y="940991"/>
                  </a:lnTo>
                  <a:lnTo>
                    <a:pt x="914852" y="880000"/>
                  </a:lnTo>
                  <a:lnTo>
                    <a:pt x="853862" y="880000"/>
                  </a:lnTo>
                  <a:lnTo>
                    <a:pt x="853862" y="819011"/>
                  </a:lnTo>
                  <a:lnTo>
                    <a:pt x="807393" y="819011"/>
                  </a:lnTo>
                  <a:lnTo>
                    <a:pt x="807393" y="763829"/>
                  </a:lnTo>
                  <a:lnTo>
                    <a:pt x="746404" y="763829"/>
                  </a:lnTo>
                  <a:lnTo>
                    <a:pt x="746404" y="726074"/>
                  </a:lnTo>
                  <a:lnTo>
                    <a:pt x="720265" y="726074"/>
                  </a:lnTo>
                  <a:lnTo>
                    <a:pt x="720265" y="665083"/>
                  </a:lnTo>
                  <a:lnTo>
                    <a:pt x="662179" y="665083"/>
                  </a:lnTo>
                  <a:lnTo>
                    <a:pt x="662179" y="624423"/>
                  </a:lnTo>
                  <a:lnTo>
                    <a:pt x="630232" y="624423"/>
                  </a:lnTo>
                  <a:lnTo>
                    <a:pt x="630232" y="577954"/>
                  </a:lnTo>
                  <a:lnTo>
                    <a:pt x="548912" y="577954"/>
                  </a:lnTo>
                  <a:lnTo>
                    <a:pt x="548912" y="511155"/>
                  </a:lnTo>
                  <a:lnTo>
                    <a:pt x="525677" y="511155"/>
                  </a:lnTo>
                  <a:lnTo>
                    <a:pt x="525677" y="479208"/>
                  </a:lnTo>
                  <a:lnTo>
                    <a:pt x="490826" y="479208"/>
                  </a:lnTo>
                  <a:lnTo>
                    <a:pt x="490826" y="444357"/>
                  </a:lnTo>
                  <a:lnTo>
                    <a:pt x="467592" y="444357"/>
                  </a:lnTo>
                  <a:lnTo>
                    <a:pt x="467592" y="400792"/>
                  </a:lnTo>
                  <a:lnTo>
                    <a:pt x="421122" y="400792"/>
                  </a:lnTo>
                  <a:lnTo>
                    <a:pt x="421122" y="339802"/>
                  </a:lnTo>
                  <a:lnTo>
                    <a:pt x="342707" y="339802"/>
                  </a:lnTo>
                  <a:lnTo>
                    <a:pt x="342707" y="293334"/>
                  </a:lnTo>
                  <a:lnTo>
                    <a:pt x="316568" y="293334"/>
                  </a:lnTo>
                  <a:lnTo>
                    <a:pt x="316568" y="243961"/>
                  </a:lnTo>
                  <a:lnTo>
                    <a:pt x="270099" y="243961"/>
                  </a:lnTo>
                  <a:lnTo>
                    <a:pt x="270099" y="203301"/>
                  </a:lnTo>
                  <a:lnTo>
                    <a:pt x="191683" y="203301"/>
                  </a:lnTo>
                  <a:lnTo>
                    <a:pt x="191683" y="177162"/>
                  </a:lnTo>
                  <a:lnTo>
                    <a:pt x="136502" y="177162"/>
                  </a:lnTo>
                  <a:lnTo>
                    <a:pt x="136502" y="136502"/>
                  </a:lnTo>
                  <a:lnTo>
                    <a:pt x="113267" y="136502"/>
                  </a:lnTo>
                  <a:lnTo>
                    <a:pt x="113267" y="119076"/>
                  </a:lnTo>
                  <a:lnTo>
                    <a:pt x="90033" y="119076"/>
                  </a:lnTo>
                  <a:lnTo>
                    <a:pt x="90033" y="69703"/>
                  </a:lnTo>
                  <a:lnTo>
                    <a:pt x="66799" y="69703"/>
                  </a:lnTo>
                  <a:lnTo>
                    <a:pt x="66799"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5" name="Freeform: Shape 380">
              <a:extLst>
                <a:ext uri="{FF2B5EF4-FFF2-40B4-BE49-F238E27FC236}">
                  <a16:creationId xmlns:a16="http://schemas.microsoft.com/office/drawing/2014/main" id="{A5C7DE58-637B-4EA7-8503-833D6793C535}"/>
                </a:ext>
              </a:extLst>
            </p:cNvPr>
            <p:cNvSpPr/>
            <p:nvPr/>
          </p:nvSpPr>
          <p:spPr>
            <a:xfrm>
              <a:off x="3798863" y="247268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Freeform: Shape 381">
              <a:extLst>
                <a:ext uri="{FF2B5EF4-FFF2-40B4-BE49-F238E27FC236}">
                  <a16:creationId xmlns:a16="http://schemas.microsoft.com/office/drawing/2014/main" id="{4D87FBA4-28AF-4B9D-939E-31B206B8B04E}"/>
                </a:ext>
              </a:extLst>
            </p:cNvPr>
            <p:cNvSpPr/>
            <p:nvPr/>
          </p:nvSpPr>
          <p:spPr>
            <a:xfrm>
              <a:off x="3875063" y="249173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7" name="Freeform: Shape 382">
              <a:extLst>
                <a:ext uri="{FF2B5EF4-FFF2-40B4-BE49-F238E27FC236}">
                  <a16:creationId xmlns:a16="http://schemas.microsoft.com/office/drawing/2014/main" id="{58F163C3-05F4-4974-A1E0-F914BE7C9BD4}"/>
                </a:ext>
              </a:extLst>
            </p:cNvPr>
            <p:cNvSpPr/>
            <p:nvPr/>
          </p:nvSpPr>
          <p:spPr>
            <a:xfrm>
              <a:off x="5360964" y="376808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Freeform: Shape 383">
              <a:extLst>
                <a:ext uri="{FF2B5EF4-FFF2-40B4-BE49-F238E27FC236}">
                  <a16:creationId xmlns:a16="http://schemas.microsoft.com/office/drawing/2014/main" id="{BD75E80D-F802-40F9-8F58-57A260AD6F34}"/>
                </a:ext>
              </a:extLst>
            </p:cNvPr>
            <p:cNvSpPr/>
            <p:nvPr/>
          </p:nvSpPr>
          <p:spPr>
            <a:xfrm>
              <a:off x="6942114" y="433959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89" name="Freeform: Shape 384">
              <a:extLst>
                <a:ext uri="{FF2B5EF4-FFF2-40B4-BE49-F238E27FC236}">
                  <a16:creationId xmlns:a16="http://schemas.microsoft.com/office/drawing/2014/main" id="{F60FD213-2C4B-4E16-9217-ABE5D125714D}"/>
                </a:ext>
              </a:extLst>
            </p:cNvPr>
            <p:cNvSpPr/>
            <p:nvPr/>
          </p:nvSpPr>
          <p:spPr>
            <a:xfrm>
              <a:off x="6999264" y="433959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0" name="Freeform: Shape 385">
              <a:extLst>
                <a:ext uri="{FF2B5EF4-FFF2-40B4-BE49-F238E27FC236}">
                  <a16:creationId xmlns:a16="http://schemas.microsoft.com/office/drawing/2014/main" id="{0016445A-FEF7-4D1E-8B4F-BC33240334F0}"/>
                </a:ext>
              </a:extLst>
            </p:cNvPr>
            <p:cNvSpPr/>
            <p:nvPr/>
          </p:nvSpPr>
          <p:spPr>
            <a:xfrm>
              <a:off x="7056414" y="433959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1" name="Freeform: Shape 386">
              <a:extLst>
                <a:ext uri="{FF2B5EF4-FFF2-40B4-BE49-F238E27FC236}">
                  <a16:creationId xmlns:a16="http://schemas.microsoft.com/office/drawing/2014/main" id="{AFC9D297-D65D-4154-B208-9BBDAEC45B2B}"/>
                </a:ext>
              </a:extLst>
            </p:cNvPr>
            <p:cNvSpPr/>
            <p:nvPr/>
          </p:nvSpPr>
          <p:spPr>
            <a:xfrm>
              <a:off x="7094514" y="433959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2" name="Freeform: Shape 387">
              <a:extLst>
                <a:ext uri="{FF2B5EF4-FFF2-40B4-BE49-F238E27FC236}">
                  <a16:creationId xmlns:a16="http://schemas.microsoft.com/office/drawing/2014/main" id="{11D37292-484C-4A50-BF92-018054201834}"/>
                </a:ext>
              </a:extLst>
            </p:cNvPr>
            <p:cNvSpPr/>
            <p:nvPr/>
          </p:nvSpPr>
          <p:spPr>
            <a:xfrm>
              <a:off x="7132614" y="433959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388">
              <a:extLst>
                <a:ext uri="{FF2B5EF4-FFF2-40B4-BE49-F238E27FC236}">
                  <a16:creationId xmlns:a16="http://schemas.microsoft.com/office/drawing/2014/main" id="{2E715DBA-DD34-486E-876D-65C49EC0221B}"/>
                </a:ext>
              </a:extLst>
            </p:cNvPr>
            <p:cNvSpPr/>
            <p:nvPr/>
          </p:nvSpPr>
          <p:spPr>
            <a:xfrm>
              <a:off x="7170714" y="433959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4" name="Freeform: Shape 389">
              <a:extLst>
                <a:ext uri="{FF2B5EF4-FFF2-40B4-BE49-F238E27FC236}">
                  <a16:creationId xmlns:a16="http://schemas.microsoft.com/office/drawing/2014/main" id="{4207BBD2-A2FA-42C1-92A1-EEA0966BDF3D}"/>
                </a:ext>
              </a:extLst>
            </p:cNvPr>
            <p:cNvSpPr/>
            <p:nvPr/>
          </p:nvSpPr>
          <p:spPr>
            <a:xfrm>
              <a:off x="7227864" y="433959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5" name="Freeform: Shape 390">
              <a:extLst>
                <a:ext uri="{FF2B5EF4-FFF2-40B4-BE49-F238E27FC236}">
                  <a16:creationId xmlns:a16="http://schemas.microsoft.com/office/drawing/2014/main" id="{FF1BC78B-9E04-4C2B-BAB4-F6BD8F8B3A41}"/>
                </a:ext>
              </a:extLst>
            </p:cNvPr>
            <p:cNvSpPr/>
            <p:nvPr/>
          </p:nvSpPr>
          <p:spPr>
            <a:xfrm>
              <a:off x="7265964" y="433959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6" name="Freeform: Shape 391">
              <a:extLst>
                <a:ext uri="{FF2B5EF4-FFF2-40B4-BE49-F238E27FC236}">
                  <a16:creationId xmlns:a16="http://schemas.microsoft.com/office/drawing/2014/main" id="{732D477B-DC37-4CD4-ABE8-1FDD74220D02}"/>
                </a:ext>
              </a:extLst>
            </p:cNvPr>
            <p:cNvSpPr/>
            <p:nvPr/>
          </p:nvSpPr>
          <p:spPr>
            <a:xfrm>
              <a:off x="728501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Freeform: Shape 392">
              <a:extLst>
                <a:ext uri="{FF2B5EF4-FFF2-40B4-BE49-F238E27FC236}">
                  <a16:creationId xmlns:a16="http://schemas.microsoft.com/office/drawing/2014/main" id="{C8966588-53ED-4F4C-9F6F-6D08FBDA4C31}"/>
                </a:ext>
              </a:extLst>
            </p:cNvPr>
            <p:cNvSpPr/>
            <p:nvPr/>
          </p:nvSpPr>
          <p:spPr>
            <a:xfrm>
              <a:off x="730406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8" name="Freeform: Shape 393">
              <a:extLst>
                <a:ext uri="{FF2B5EF4-FFF2-40B4-BE49-F238E27FC236}">
                  <a16:creationId xmlns:a16="http://schemas.microsoft.com/office/drawing/2014/main" id="{9C732367-54F6-45D5-803A-C26A6C291108}"/>
                </a:ext>
              </a:extLst>
            </p:cNvPr>
            <p:cNvSpPr/>
            <p:nvPr/>
          </p:nvSpPr>
          <p:spPr>
            <a:xfrm>
              <a:off x="734216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Freeform: Shape 394">
              <a:extLst>
                <a:ext uri="{FF2B5EF4-FFF2-40B4-BE49-F238E27FC236}">
                  <a16:creationId xmlns:a16="http://schemas.microsoft.com/office/drawing/2014/main" id="{BE369B51-07D3-4D4D-8AE8-64831790858B}"/>
                </a:ext>
              </a:extLst>
            </p:cNvPr>
            <p:cNvSpPr/>
            <p:nvPr/>
          </p:nvSpPr>
          <p:spPr>
            <a:xfrm>
              <a:off x="736121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0" name="Freeform: Shape 395">
              <a:extLst>
                <a:ext uri="{FF2B5EF4-FFF2-40B4-BE49-F238E27FC236}">
                  <a16:creationId xmlns:a16="http://schemas.microsoft.com/office/drawing/2014/main" id="{2171E950-0A07-4DC2-8774-888E58D37EEE}"/>
                </a:ext>
              </a:extLst>
            </p:cNvPr>
            <p:cNvSpPr/>
            <p:nvPr/>
          </p:nvSpPr>
          <p:spPr>
            <a:xfrm>
              <a:off x="739931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1" name="Freeform: Shape 396">
              <a:extLst>
                <a:ext uri="{FF2B5EF4-FFF2-40B4-BE49-F238E27FC236}">
                  <a16:creationId xmlns:a16="http://schemas.microsoft.com/office/drawing/2014/main" id="{CBEFB737-7BF2-452D-8991-0E32D8964B37}"/>
                </a:ext>
              </a:extLst>
            </p:cNvPr>
            <p:cNvSpPr/>
            <p:nvPr/>
          </p:nvSpPr>
          <p:spPr>
            <a:xfrm>
              <a:off x="743741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2" name="Freeform: Shape 397">
              <a:extLst>
                <a:ext uri="{FF2B5EF4-FFF2-40B4-BE49-F238E27FC236}">
                  <a16:creationId xmlns:a16="http://schemas.microsoft.com/office/drawing/2014/main" id="{E382DD57-1F59-41EB-8859-19FF552752C8}"/>
                </a:ext>
              </a:extLst>
            </p:cNvPr>
            <p:cNvSpPr/>
            <p:nvPr/>
          </p:nvSpPr>
          <p:spPr>
            <a:xfrm>
              <a:off x="749456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3" name="Freeform: Shape 398">
              <a:extLst>
                <a:ext uri="{FF2B5EF4-FFF2-40B4-BE49-F238E27FC236}">
                  <a16:creationId xmlns:a16="http://schemas.microsoft.com/office/drawing/2014/main" id="{A468F357-E5E9-45FC-AFF3-DB6B46488067}"/>
                </a:ext>
              </a:extLst>
            </p:cNvPr>
            <p:cNvSpPr/>
            <p:nvPr/>
          </p:nvSpPr>
          <p:spPr>
            <a:xfrm>
              <a:off x="751361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4" name="Freeform: Shape 399">
              <a:extLst>
                <a:ext uri="{FF2B5EF4-FFF2-40B4-BE49-F238E27FC236}">
                  <a16:creationId xmlns:a16="http://schemas.microsoft.com/office/drawing/2014/main" id="{B3F6FBD1-8ABD-4005-B4EE-874C9AB1FB6A}"/>
                </a:ext>
              </a:extLst>
            </p:cNvPr>
            <p:cNvSpPr/>
            <p:nvPr/>
          </p:nvSpPr>
          <p:spPr>
            <a:xfrm>
              <a:off x="758981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5" name="Freeform: Shape 400">
              <a:extLst>
                <a:ext uri="{FF2B5EF4-FFF2-40B4-BE49-F238E27FC236}">
                  <a16:creationId xmlns:a16="http://schemas.microsoft.com/office/drawing/2014/main" id="{4A0B81EC-5C46-4E2D-902B-FB532109D81C}"/>
                </a:ext>
              </a:extLst>
            </p:cNvPr>
            <p:cNvSpPr/>
            <p:nvPr/>
          </p:nvSpPr>
          <p:spPr>
            <a:xfrm>
              <a:off x="762791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6" name="Freeform: Shape 401">
              <a:extLst>
                <a:ext uri="{FF2B5EF4-FFF2-40B4-BE49-F238E27FC236}">
                  <a16:creationId xmlns:a16="http://schemas.microsoft.com/office/drawing/2014/main" id="{390E46C2-ED46-4FBE-A2C2-D3FE69A3DBB7}"/>
                </a:ext>
              </a:extLst>
            </p:cNvPr>
            <p:cNvSpPr/>
            <p:nvPr/>
          </p:nvSpPr>
          <p:spPr>
            <a:xfrm>
              <a:off x="766601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7" name="Freeform: Shape 402">
              <a:extLst>
                <a:ext uri="{FF2B5EF4-FFF2-40B4-BE49-F238E27FC236}">
                  <a16:creationId xmlns:a16="http://schemas.microsoft.com/office/drawing/2014/main" id="{3C126EFC-543E-4602-9478-69A64FC02FCE}"/>
                </a:ext>
              </a:extLst>
            </p:cNvPr>
            <p:cNvSpPr/>
            <p:nvPr/>
          </p:nvSpPr>
          <p:spPr>
            <a:xfrm>
              <a:off x="7704114" y="43586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8" name="Freeform: Shape 403">
              <a:extLst>
                <a:ext uri="{FF2B5EF4-FFF2-40B4-BE49-F238E27FC236}">
                  <a16:creationId xmlns:a16="http://schemas.microsoft.com/office/drawing/2014/main" id="{009999FA-BF33-429D-B6F2-96EDB71D5AA9}"/>
                </a:ext>
              </a:extLst>
            </p:cNvPr>
            <p:cNvSpPr/>
            <p:nvPr/>
          </p:nvSpPr>
          <p:spPr>
            <a:xfrm>
              <a:off x="7742214" y="441579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09" name="Freeform: Shape 404">
              <a:extLst>
                <a:ext uri="{FF2B5EF4-FFF2-40B4-BE49-F238E27FC236}">
                  <a16:creationId xmlns:a16="http://schemas.microsoft.com/office/drawing/2014/main" id="{80FC815E-E6A1-4D7B-B9D4-1A416BC65F73}"/>
                </a:ext>
              </a:extLst>
            </p:cNvPr>
            <p:cNvSpPr/>
            <p:nvPr/>
          </p:nvSpPr>
          <p:spPr>
            <a:xfrm>
              <a:off x="778031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0" name="Freeform: Shape 405">
              <a:extLst>
                <a:ext uri="{FF2B5EF4-FFF2-40B4-BE49-F238E27FC236}">
                  <a16:creationId xmlns:a16="http://schemas.microsoft.com/office/drawing/2014/main" id="{EF1ACFB3-1A8F-4C99-BE42-31EDE43B1458}"/>
                </a:ext>
              </a:extLst>
            </p:cNvPr>
            <p:cNvSpPr/>
            <p:nvPr/>
          </p:nvSpPr>
          <p:spPr>
            <a:xfrm>
              <a:off x="779936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1" name="Freeform: Shape 406">
              <a:extLst>
                <a:ext uri="{FF2B5EF4-FFF2-40B4-BE49-F238E27FC236}">
                  <a16:creationId xmlns:a16="http://schemas.microsoft.com/office/drawing/2014/main" id="{52603D87-655F-42BD-8D4F-F71D2D0E0359}"/>
                </a:ext>
              </a:extLst>
            </p:cNvPr>
            <p:cNvSpPr/>
            <p:nvPr/>
          </p:nvSpPr>
          <p:spPr>
            <a:xfrm>
              <a:off x="781841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2" name="Freeform: Shape 407">
              <a:extLst>
                <a:ext uri="{FF2B5EF4-FFF2-40B4-BE49-F238E27FC236}">
                  <a16:creationId xmlns:a16="http://schemas.microsoft.com/office/drawing/2014/main" id="{7B7991C6-7A72-4704-9048-2401A58EC2D9}"/>
                </a:ext>
              </a:extLst>
            </p:cNvPr>
            <p:cNvSpPr/>
            <p:nvPr/>
          </p:nvSpPr>
          <p:spPr>
            <a:xfrm>
              <a:off x="785651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3" name="Freeform: Shape 408">
              <a:extLst>
                <a:ext uri="{FF2B5EF4-FFF2-40B4-BE49-F238E27FC236}">
                  <a16:creationId xmlns:a16="http://schemas.microsoft.com/office/drawing/2014/main" id="{D151092E-E13E-4D45-8B87-BBCB6DC06953}"/>
                </a:ext>
              </a:extLst>
            </p:cNvPr>
            <p:cNvSpPr/>
            <p:nvPr/>
          </p:nvSpPr>
          <p:spPr>
            <a:xfrm>
              <a:off x="787556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4" name="Freeform: Shape 409">
              <a:extLst>
                <a:ext uri="{FF2B5EF4-FFF2-40B4-BE49-F238E27FC236}">
                  <a16:creationId xmlns:a16="http://schemas.microsoft.com/office/drawing/2014/main" id="{C42E5898-DF7C-426B-81B2-F2CE27280580}"/>
                </a:ext>
              </a:extLst>
            </p:cNvPr>
            <p:cNvSpPr/>
            <p:nvPr/>
          </p:nvSpPr>
          <p:spPr>
            <a:xfrm>
              <a:off x="791366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Freeform: Shape 410">
              <a:extLst>
                <a:ext uri="{FF2B5EF4-FFF2-40B4-BE49-F238E27FC236}">
                  <a16:creationId xmlns:a16="http://schemas.microsoft.com/office/drawing/2014/main" id="{6C92FAA0-03E5-4FF5-AD4E-043641938A99}"/>
                </a:ext>
              </a:extLst>
            </p:cNvPr>
            <p:cNvSpPr/>
            <p:nvPr/>
          </p:nvSpPr>
          <p:spPr>
            <a:xfrm>
              <a:off x="793271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6" name="Freeform: Shape 411">
              <a:extLst>
                <a:ext uri="{FF2B5EF4-FFF2-40B4-BE49-F238E27FC236}">
                  <a16:creationId xmlns:a16="http://schemas.microsoft.com/office/drawing/2014/main" id="{D7D5F1A6-5C9D-4406-B3CF-DA9B986D332C}"/>
                </a:ext>
              </a:extLst>
            </p:cNvPr>
            <p:cNvSpPr/>
            <p:nvPr/>
          </p:nvSpPr>
          <p:spPr>
            <a:xfrm>
              <a:off x="802796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Freeform: Shape 412">
              <a:extLst>
                <a:ext uri="{FF2B5EF4-FFF2-40B4-BE49-F238E27FC236}">
                  <a16:creationId xmlns:a16="http://schemas.microsoft.com/office/drawing/2014/main" id="{204C48CD-9A0D-4FB0-A6DD-E65AF0CBB141}"/>
                </a:ext>
              </a:extLst>
            </p:cNvPr>
            <p:cNvSpPr/>
            <p:nvPr/>
          </p:nvSpPr>
          <p:spPr>
            <a:xfrm>
              <a:off x="804701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8" name="Freeform: Shape 413">
              <a:extLst>
                <a:ext uri="{FF2B5EF4-FFF2-40B4-BE49-F238E27FC236}">
                  <a16:creationId xmlns:a16="http://schemas.microsoft.com/office/drawing/2014/main" id="{E7848D29-FAA5-4A14-BF66-C22DA1A6CB2D}"/>
                </a:ext>
              </a:extLst>
            </p:cNvPr>
            <p:cNvSpPr/>
            <p:nvPr/>
          </p:nvSpPr>
          <p:spPr>
            <a:xfrm>
              <a:off x="804701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Freeform: Shape 414">
              <a:extLst>
                <a:ext uri="{FF2B5EF4-FFF2-40B4-BE49-F238E27FC236}">
                  <a16:creationId xmlns:a16="http://schemas.microsoft.com/office/drawing/2014/main" id="{AEC3F3B9-2FF6-4A68-B3C7-86A6190259F5}"/>
                </a:ext>
              </a:extLst>
            </p:cNvPr>
            <p:cNvSpPr/>
            <p:nvPr/>
          </p:nvSpPr>
          <p:spPr>
            <a:xfrm>
              <a:off x="806606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0" name="Freeform: Shape 415">
              <a:extLst>
                <a:ext uri="{FF2B5EF4-FFF2-40B4-BE49-F238E27FC236}">
                  <a16:creationId xmlns:a16="http://schemas.microsoft.com/office/drawing/2014/main" id="{4E799099-F9F6-4582-A25E-AEF2DCB95D63}"/>
                </a:ext>
              </a:extLst>
            </p:cNvPr>
            <p:cNvSpPr/>
            <p:nvPr/>
          </p:nvSpPr>
          <p:spPr>
            <a:xfrm>
              <a:off x="812321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1" name="Freeform: Shape 416">
              <a:extLst>
                <a:ext uri="{FF2B5EF4-FFF2-40B4-BE49-F238E27FC236}">
                  <a16:creationId xmlns:a16="http://schemas.microsoft.com/office/drawing/2014/main" id="{03628144-24C1-43C6-913D-24C4B1EA9A83}"/>
                </a:ext>
              </a:extLst>
            </p:cNvPr>
            <p:cNvSpPr/>
            <p:nvPr/>
          </p:nvSpPr>
          <p:spPr>
            <a:xfrm>
              <a:off x="816131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Freeform: Shape 417">
              <a:extLst>
                <a:ext uri="{FF2B5EF4-FFF2-40B4-BE49-F238E27FC236}">
                  <a16:creationId xmlns:a16="http://schemas.microsoft.com/office/drawing/2014/main" id="{A0192AB2-F479-42EB-B76F-D1C71F7034A1}"/>
                </a:ext>
              </a:extLst>
            </p:cNvPr>
            <p:cNvSpPr/>
            <p:nvPr/>
          </p:nvSpPr>
          <p:spPr>
            <a:xfrm>
              <a:off x="825656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3" name="Freeform: Shape 418">
              <a:extLst>
                <a:ext uri="{FF2B5EF4-FFF2-40B4-BE49-F238E27FC236}">
                  <a16:creationId xmlns:a16="http://schemas.microsoft.com/office/drawing/2014/main" id="{E3982DA2-B11F-4187-A96C-7516946239AD}"/>
                </a:ext>
              </a:extLst>
            </p:cNvPr>
            <p:cNvSpPr/>
            <p:nvPr/>
          </p:nvSpPr>
          <p:spPr>
            <a:xfrm>
              <a:off x="829466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4" name="Freeform: Shape 419">
              <a:extLst>
                <a:ext uri="{FF2B5EF4-FFF2-40B4-BE49-F238E27FC236}">
                  <a16:creationId xmlns:a16="http://schemas.microsoft.com/office/drawing/2014/main" id="{6A796AFD-AAE8-448E-A308-936450327A82}"/>
                </a:ext>
              </a:extLst>
            </p:cNvPr>
            <p:cNvSpPr/>
            <p:nvPr/>
          </p:nvSpPr>
          <p:spPr>
            <a:xfrm>
              <a:off x="835181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5" name="Freeform: Shape 420">
              <a:extLst>
                <a:ext uri="{FF2B5EF4-FFF2-40B4-BE49-F238E27FC236}">
                  <a16:creationId xmlns:a16="http://schemas.microsoft.com/office/drawing/2014/main" id="{C721DEB4-59E4-4959-96D8-31E029680061}"/>
                </a:ext>
              </a:extLst>
            </p:cNvPr>
            <p:cNvSpPr/>
            <p:nvPr/>
          </p:nvSpPr>
          <p:spPr>
            <a:xfrm>
              <a:off x="838991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6" name="Freeform: Shape 421">
              <a:extLst>
                <a:ext uri="{FF2B5EF4-FFF2-40B4-BE49-F238E27FC236}">
                  <a16:creationId xmlns:a16="http://schemas.microsoft.com/office/drawing/2014/main" id="{757AC71D-B21E-4FD3-AAB8-937210077714}"/>
                </a:ext>
              </a:extLst>
            </p:cNvPr>
            <p:cNvSpPr/>
            <p:nvPr/>
          </p:nvSpPr>
          <p:spPr>
            <a:xfrm>
              <a:off x="840896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Freeform: Shape 422">
              <a:extLst>
                <a:ext uri="{FF2B5EF4-FFF2-40B4-BE49-F238E27FC236}">
                  <a16:creationId xmlns:a16="http://schemas.microsoft.com/office/drawing/2014/main" id="{173BCFFF-23B3-48EE-9992-3674BA43FC2F}"/>
                </a:ext>
              </a:extLst>
            </p:cNvPr>
            <p:cNvSpPr/>
            <p:nvPr/>
          </p:nvSpPr>
          <p:spPr>
            <a:xfrm>
              <a:off x="848516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328" name="Freeform: Shape 423">
              <a:extLst>
                <a:ext uri="{FF2B5EF4-FFF2-40B4-BE49-F238E27FC236}">
                  <a16:creationId xmlns:a16="http://schemas.microsoft.com/office/drawing/2014/main" id="{DAC834F3-4852-4501-B489-015BFDB8C8F4}"/>
                </a:ext>
              </a:extLst>
            </p:cNvPr>
            <p:cNvSpPr/>
            <p:nvPr/>
          </p:nvSpPr>
          <p:spPr>
            <a:xfrm>
              <a:off x="8523264" y="443484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329" name="TextBox 328">
            <a:extLst>
              <a:ext uri="{FF2B5EF4-FFF2-40B4-BE49-F238E27FC236}">
                <a16:creationId xmlns:a16="http://schemas.microsoft.com/office/drawing/2014/main" id="{AD8C40C7-45AF-4A0D-8D84-B3C2765A8477}"/>
              </a:ext>
            </a:extLst>
          </p:cNvPr>
          <p:cNvSpPr txBox="1"/>
          <p:nvPr/>
        </p:nvSpPr>
        <p:spPr>
          <a:xfrm>
            <a:off x="1847641" y="1631701"/>
            <a:ext cx="2659702" cy="338554"/>
          </a:xfrm>
          <a:prstGeom prst="rect">
            <a:avLst/>
          </a:prstGeom>
          <a:noFill/>
        </p:spPr>
        <p:txBody>
          <a:bodyPr wrap="none" rtlCol="0">
            <a:spAutoFit/>
          </a:bodyPr>
          <a:lstStyle/>
          <a:p>
            <a:pPr algn="ctr"/>
            <a:r>
              <a:rPr lang="ja-JP" sz="1600" b="1" dirty="0">
                <a:solidFill>
                  <a:schemeClr val="tx1"/>
                </a:solidFill>
              </a:rPr>
              <a:t>無増悪生存期間</a:t>
            </a:r>
          </a:p>
        </p:txBody>
      </p:sp>
      <p:sp>
        <p:nvSpPr>
          <p:cNvPr id="330" name="TextBox 329">
            <a:extLst>
              <a:ext uri="{FF2B5EF4-FFF2-40B4-BE49-F238E27FC236}">
                <a16:creationId xmlns:a16="http://schemas.microsoft.com/office/drawing/2014/main" id="{B2106BDC-16D3-4643-8C07-E6B363204AE8}"/>
              </a:ext>
            </a:extLst>
          </p:cNvPr>
          <p:cNvSpPr txBox="1"/>
          <p:nvPr/>
        </p:nvSpPr>
        <p:spPr>
          <a:xfrm>
            <a:off x="8334108" y="1631701"/>
            <a:ext cx="1715534" cy="338554"/>
          </a:xfrm>
          <a:prstGeom prst="rect">
            <a:avLst/>
          </a:prstGeom>
          <a:noFill/>
        </p:spPr>
        <p:txBody>
          <a:bodyPr wrap="none" rtlCol="0">
            <a:spAutoFit/>
          </a:bodyPr>
          <a:lstStyle/>
          <a:p>
            <a:pPr algn="ctr"/>
            <a:r>
              <a:rPr lang="ja-JP" sz="1600" b="1">
                <a:solidFill>
                  <a:schemeClr val="tx1"/>
                </a:solidFill>
              </a:rPr>
              <a:t>全体的生存</a:t>
            </a:r>
          </a:p>
        </p:txBody>
      </p:sp>
    </p:spTree>
    <p:extLst>
      <p:ext uri="{BB962C8B-B14F-4D97-AF65-F5344CB8AC3E}">
        <p14:creationId xmlns:p14="http://schemas.microsoft.com/office/powerpoint/2010/main" val="1734868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a:t>PL02.01：mNSCLCの第一選択治療としてのデュルバルマブ±トレメリムマブ+化学療法：第III相POSEIDON試験の結果 – Johnson ML、他</a:t>
            </a:r>
          </a:p>
        </p:txBody>
      </p:sp>
      <p:sp>
        <p:nvSpPr>
          <p:cNvPr id="3" name="Content Placeholder 2"/>
          <p:cNvSpPr>
            <a:spLocks noGrp="1"/>
          </p:cNvSpPr>
          <p:nvPr>
            <p:ph idx="1"/>
          </p:nvPr>
        </p:nvSpPr>
        <p:spPr/>
        <p:txBody>
          <a:bodyPr/>
          <a:lstStyle/>
          <a:p>
            <a:r>
              <a:rPr lang="ja-JP" b="1"/>
              <a:t>主要な結果（続き）</a:t>
            </a:r>
          </a:p>
        </p:txBody>
      </p:sp>
      <p:sp>
        <p:nvSpPr>
          <p:cNvPr id="5" name="Text Placeholder 4"/>
          <p:cNvSpPr>
            <a:spLocks noGrp="1"/>
          </p:cNvSpPr>
          <p:nvPr>
            <p:ph type="body" sz="quarter" idx="11"/>
          </p:nvPr>
        </p:nvSpPr>
        <p:spPr/>
        <p:txBody>
          <a:bodyPr/>
          <a:lstStyle/>
          <a:p>
            <a:r>
              <a:rPr lang="ja-JP"/>
              <a:t>Johnson ML、他J Thorac Oncol 2021年16（補遺）：抄録番号 PL02.01</a:t>
            </a:r>
          </a:p>
        </p:txBody>
      </p:sp>
      <p:graphicFrame>
        <p:nvGraphicFramePr>
          <p:cNvPr id="7"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1134862789"/>
              </p:ext>
            </p:extLst>
          </p:nvPr>
        </p:nvGraphicFramePr>
        <p:xfrm>
          <a:off x="567179" y="1660635"/>
          <a:ext cx="11057643" cy="2293920"/>
        </p:xfrm>
        <a:graphic>
          <a:graphicData uri="http://schemas.openxmlformats.org/drawingml/2006/table">
            <a:tbl>
              <a:tblPr firstRow="1" bandRow="1">
                <a:tableStyleId>{69012ECD-51FC-41F1-AA8D-1B2483CD663E}</a:tableStyleId>
              </a:tblPr>
              <a:tblGrid>
                <a:gridCol w="2707173">
                  <a:extLst>
                    <a:ext uri="{9D8B030D-6E8A-4147-A177-3AD203B41FA5}">
                      <a16:colId xmlns:a16="http://schemas.microsoft.com/office/drawing/2014/main" val="2074325119"/>
                    </a:ext>
                  </a:extLst>
                </a:gridCol>
                <a:gridCol w="2674883">
                  <a:extLst>
                    <a:ext uri="{9D8B030D-6E8A-4147-A177-3AD203B41FA5}">
                      <a16:colId xmlns:a16="http://schemas.microsoft.com/office/drawing/2014/main" val="2522766363"/>
                    </a:ext>
                  </a:extLst>
                </a:gridCol>
                <a:gridCol w="3095296">
                  <a:extLst>
                    <a:ext uri="{9D8B030D-6E8A-4147-A177-3AD203B41FA5}">
                      <a16:colId xmlns:a16="http://schemas.microsoft.com/office/drawing/2014/main" val="1032047142"/>
                    </a:ext>
                  </a:extLst>
                </a:gridCol>
                <a:gridCol w="2580291">
                  <a:extLst>
                    <a:ext uri="{9D8B030D-6E8A-4147-A177-3AD203B41FA5}">
                      <a16:colId xmlns:a16="http://schemas.microsoft.com/office/drawing/2014/main" val="2180280943"/>
                    </a:ext>
                  </a:extLst>
                </a:gridCol>
              </a:tblGrid>
              <a:tr h="192830">
                <a:tc>
                  <a:txBody>
                    <a:bodyPr/>
                    <a:lstStyle/>
                    <a:p>
                      <a:r>
                        <a:rPr lang="ja-JP" sz="1200" noProof="0">
                          <a:solidFill>
                            <a:schemeClr val="tx2"/>
                          </a:solidFill>
                        </a:rPr>
                        <a:t>非扁平上皮の組織像</a:t>
                      </a:r>
                    </a:p>
                  </a:txBody>
                  <a:tcPr marL="90000" marR="90000" marT="36000" marB="36000" anchor="b">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2"/>
                          </a:solidFill>
                        </a:rPr>
                        <a:t>デュルバルマブ+CT</a:t>
                      </a:r>
                    </a:p>
                  </a:txBody>
                  <a:tcPr marL="90000" marR="90000" marT="36000" marB="36000" anchor="b">
                    <a:lnB w="9525" cap="flat" cmpd="sng" algn="ctr">
                      <a:no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2"/>
                          </a:solidFill>
                        </a:rPr>
                        <a:t>デュルバルマブ+トレメリムマブ</a:t>
                      </a:r>
                      <a:r>
                        <a:rPr lang="ja-JP" sz="1200" baseline="0" noProof="0">
                          <a:solidFill>
                            <a:schemeClr val="tx2"/>
                          </a:solidFill>
                        </a:rPr>
                        <a:t>+CT</a:t>
                      </a:r>
                    </a:p>
                  </a:txBody>
                  <a:tcPr marL="90000" marR="90000" marT="36000" marB="36000" anchor="b">
                    <a:lnB w="9525" cap="flat" cmpd="sng" algn="ctr">
                      <a:no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2"/>
                          </a:solidFill>
                        </a:rPr>
                        <a:t>CT</a:t>
                      </a:r>
                      <a:r>
                        <a:rPr lang="ja-JP" sz="1200" baseline="0" noProof="0">
                          <a:solidFill>
                            <a:schemeClr val="tx2"/>
                          </a:solidFill>
                        </a:rPr>
                        <a:t> </a:t>
                      </a:r>
                    </a:p>
                  </a:txBody>
                  <a:tcPr marL="90000" marR="90000" marT="36000" marB="36000" anchor="b">
                    <a:lnB w="9525" cap="flat" cmpd="sng" algn="ctr">
                      <a:noFill/>
                      <a:prstDash val="solid"/>
                    </a:lnB>
                  </a:tcPr>
                </a:tc>
                <a:extLst>
                  <a:ext uri="{0D108BD9-81ED-4DB2-BD59-A6C34878D82A}">
                    <a16:rowId xmlns:a16="http://schemas.microsoft.com/office/drawing/2014/main" val="146232869"/>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latin typeface="+mn-lt"/>
                          <a:ea typeface="MS Mincho"/>
                          <a:cs typeface="+mn-cs"/>
                        </a:rPr>
                        <a:t>事象、n/N（%）</a:t>
                      </a:r>
                    </a:p>
                  </a:txBody>
                  <a:tcPr marL="90000" marR="90000" marT="36000" marB="36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200" noProof="0">
                          <a:solidFill>
                            <a:schemeClr val="tx1"/>
                          </a:solidFill>
                        </a:rPr>
                        <a:t>144/209（68.9）</a:t>
                      </a:r>
                    </a:p>
                  </a:txBody>
                  <a:tcPr marL="90000" marR="90000" marT="36000" marB="36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200" noProof="0" dirty="0">
                          <a:solidFill>
                            <a:schemeClr val="tx1"/>
                          </a:solidFill>
                        </a:rPr>
                        <a:t>136/214（63.6）</a:t>
                      </a:r>
                    </a:p>
                  </a:txBody>
                  <a:tcPr marL="90000" marR="90000" marT="36000" marB="36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200" noProof="0">
                          <a:solidFill>
                            <a:schemeClr val="tx1"/>
                          </a:solidFill>
                        </a:rPr>
                        <a:t>154/214（72.0）</a:t>
                      </a:r>
                    </a:p>
                  </a:txBody>
                  <a:tcPr marL="90000" marR="90000" marT="36000" marB="36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77621731"/>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latin typeface="+mn-lt"/>
                          <a:ea typeface="MS Mincho"/>
                          <a:cs typeface="+mn-cs"/>
                        </a:rPr>
                        <a:t>mPFS、</a:t>
                      </a:r>
                      <a:r>
                        <a:rPr lang="ja-JP" sz="1200" baseline="0" noProof="0">
                          <a:solidFill>
                            <a:schemeClr val="tx1"/>
                          </a:solidFill>
                          <a:latin typeface="+mn-lt"/>
                          <a:ea typeface="MS Mincho"/>
                          <a:cs typeface="+mn-cs"/>
                        </a:rPr>
                        <a:t>月（95%CI）</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200" noProof="0">
                          <a:solidFill>
                            <a:schemeClr val="tx1"/>
                          </a:solidFill>
                        </a:rPr>
                        <a:t>6.4（4.7、7.4）</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200" noProof="0">
                          <a:solidFill>
                            <a:schemeClr val="tx1"/>
                          </a:solidFill>
                        </a:rPr>
                        <a:t>6.8（6.1、8.5）</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200" noProof="0">
                          <a:solidFill>
                            <a:schemeClr val="tx1"/>
                          </a:solidFill>
                        </a:rPr>
                        <a:t>5.5（4.8、6.4）</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latin typeface="+mn-lt"/>
                          <a:ea typeface="MS Mincho"/>
                          <a:cs typeface="+mn-cs"/>
                        </a:rPr>
                        <a:t>HR（95%CI）</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200" noProof="0">
                          <a:solidFill>
                            <a:schemeClr val="tx1"/>
                          </a:solidFill>
                        </a:rPr>
                        <a:t>0.77（0.61、0.96）</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200" noProof="0">
                          <a:solidFill>
                            <a:schemeClr val="tx1"/>
                          </a:solidFill>
                        </a:rPr>
                        <a:t>0.66（0.52、</a:t>
                      </a:r>
                      <a:r>
                        <a:rPr lang="ja-JP" sz="1200" baseline="0" noProof="0">
                          <a:solidFill>
                            <a:schemeClr val="tx1"/>
                          </a:solidFill>
                        </a:rPr>
                        <a:t>0.84</a:t>
                      </a:r>
                      <a:r>
                        <a:rPr lang="ja-JP" sz="1200" noProof="0">
                          <a:solidFill>
                            <a:schemeClr val="tx1"/>
                          </a:solidFill>
                        </a:rPr>
                        <a:t>）</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200" noProof="0">
                          <a:solidFill>
                            <a:schemeClr val="tx1"/>
                          </a:solidFill>
                        </a:rPr>
                        <a:t>-</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5113787"/>
                  </a:ext>
                </a:extLst>
              </a:tr>
              <a:tr h="254880">
                <a:tc>
                  <a:txBody>
                    <a:bodyPr/>
                    <a:lstStyle/>
                    <a:p>
                      <a:r>
                        <a:rPr lang="ja-JP" sz="1200" noProof="0">
                          <a:solidFill>
                            <a:schemeClr val="tx1"/>
                          </a:solidFill>
                        </a:rPr>
                        <a:t>事象、n/N（%）</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ja-JP" sz="1200" noProof="0">
                          <a:solidFill>
                            <a:schemeClr val="tx1"/>
                          </a:solidFill>
                        </a:rPr>
                        <a:t>154/209（73.7）</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ja-JP" sz="1200" noProof="0">
                          <a:solidFill>
                            <a:schemeClr val="tx1"/>
                          </a:solidFill>
                        </a:rPr>
                        <a:t>145/214（67.8）</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ja-JP" sz="1200" noProof="0">
                          <a:solidFill>
                            <a:schemeClr val="tx1"/>
                          </a:solidFill>
                        </a:rPr>
                        <a:t>173/214（80.8）</a:t>
                      </a:r>
                    </a:p>
                  </a:txBody>
                  <a:tcPr marL="90000" marR="90000" marT="36000" marB="36000"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20995328"/>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latin typeface="+mn-lt"/>
                          <a:ea typeface="MS Mincho"/>
                          <a:cs typeface="+mn-cs"/>
                        </a:rPr>
                        <a:t>mOS、月数（95%CI）</a:t>
                      </a:r>
                    </a:p>
                  </a:txBody>
                  <a:tcPr marL="90000" marR="90000" marT="36000" marB="36000" anchor="ctr"/>
                </a:tc>
                <a:tc>
                  <a:txBody>
                    <a:bodyPr/>
                    <a:lstStyle/>
                    <a:p>
                      <a:pPr algn="ctr"/>
                      <a:r>
                        <a:rPr lang="ja-JP" sz="1200" noProof="0">
                          <a:solidFill>
                            <a:schemeClr val="tx1"/>
                          </a:solidFill>
                        </a:rPr>
                        <a:t>14.8 (11.8、18.3)</a:t>
                      </a:r>
                    </a:p>
                  </a:txBody>
                  <a:tcPr marL="90000" marR="90000" marT="36000" marB="36000" anchor="ctr"/>
                </a:tc>
                <a:tc>
                  <a:txBody>
                    <a:bodyPr/>
                    <a:lstStyle/>
                    <a:p>
                      <a:pPr algn="ctr"/>
                      <a:r>
                        <a:rPr lang="ja-JP" sz="1200" noProof="0">
                          <a:solidFill>
                            <a:schemeClr val="tx1"/>
                          </a:solidFill>
                        </a:rPr>
                        <a:t>17.2 (14.9、21.8)</a:t>
                      </a:r>
                    </a:p>
                  </a:txBody>
                  <a:tcPr marL="90000" marR="90000" marT="36000" marB="36000" anchor="ctr"/>
                </a:tc>
                <a:tc>
                  <a:txBody>
                    <a:bodyPr/>
                    <a:lstStyle/>
                    <a:p>
                      <a:pPr algn="ctr"/>
                      <a:r>
                        <a:rPr lang="ja-JP" sz="1200" noProof="0">
                          <a:solidFill>
                            <a:schemeClr val="tx1"/>
                          </a:solidFill>
                        </a:rPr>
                        <a:t>13.1 (10.6、15.1)</a:t>
                      </a:r>
                    </a:p>
                  </a:txBody>
                  <a:tcPr marL="90000" marR="90000" marT="36000" marB="36000" anchor="ctr"/>
                </a:tc>
                <a:extLst>
                  <a:ext uri="{0D108BD9-81ED-4DB2-BD59-A6C34878D82A}">
                    <a16:rowId xmlns:a16="http://schemas.microsoft.com/office/drawing/2014/main" val="1559964974"/>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latin typeface="+mn-lt"/>
                          <a:ea typeface="MS Mincho"/>
                          <a:cs typeface="+mn-cs"/>
                        </a:rPr>
                        <a:t>HR（95%CI）</a:t>
                      </a:r>
                    </a:p>
                  </a:txBody>
                  <a:tcPr marL="90000" marR="90000" marT="36000" marB="36000" anchor="ctr"/>
                </a:tc>
                <a:tc>
                  <a:txBody>
                    <a:bodyPr/>
                    <a:lstStyle/>
                    <a:p>
                      <a:pPr algn="ctr"/>
                      <a:r>
                        <a:rPr lang="ja-JP" sz="1200" noProof="0">
                          <a:solidFill>
                            <a:schemeClr val="tx1"/>
                          </a:solidFill>
                        </a:rPr>
                        <a:t>0.82</a:t>
                      </a:r>
                      <a:r>
                        <a:rPr lang="ja-JP" sz="1200" baseline="0" noProof="0">
                          <a:solidFill>
                            <a:schemeClr val="tx1"/>
                          </a:solidFill>
                        </a:rPr>
                        <a:t>（0.66、1.03）</a:t>
                      </a:r>
                    </a:p>
                  </a:txBody>
                  <a:tcPr marL="90000" marR="90000" marT="36000" marB="36000" anchor="ctr"/>
                </a:tc>
                <a:tc>
                  <a:txBody>
                    <a:bodyPr/>
                    <a:lstStyle/>
                    <a:p>
                      <a:pPr algn="ctr"/>
                      <a:r>
                        <a:rPr lang="ja-JP" sz="1200" noProof="0">
                          <a:solidFill>
                            <a:schemeClr val="tx1"/>
                          </a:solidFill>
                        </a:rPr>
                        <a:t>0.70（0.56、</a:t>
                      </a:r>
                      <a:r>
                        <a:rPr lang="ja-JP" sz="1200" baseline="0" noProof="0">
                          <a:solidFill>
                            <a:schemeClr val="tx1"/>
                          </a:solidFill>
                        </a:rPr>
                        <a:t>0.87）</a:t>
                      </a:r>
                    </a:p>
                  </a:txBody>
                  <a:tcPr marL="90000" marR="90000" marT="36000" marB="36000" anchor="ctr"/>
                </a:tc>
                <a:tc>
                  <a:txBody>
                    <a:bodyPr/>
                    <a:lstStyle/>
                    <a:p>
                      <a:pPr algn="ctr"/>
                      <a:r>
                        <a:rPr lang="ja-JP" sz="1200" noProof="0">
                          <a:solidFill>
                            <a:schemeClr val="tx1"/>
                          </a:solidFill>
                        </a:rPr>
                        <a:t>-</a:t>
                      </a:r>
                    </a:p>
                  </a:txBody>
                  <a:tcPr marL="90000" marR="90000" marT="36000" marB="36000" anchor="ctr"/>
                </a:tc>
                <a:extLst>
                  <a:ext uri="{0D108BD9-81ED-4DB2-BD59-A6C34878D82A}">
                    <a16:rowId xmlns:a16="http://schemas.microsoft.com/office/drawing/2014/main" val="1744272313"/>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latin typeface="+mn-lt"/>
                          <a:ea typeface="MS Mincho"/>
                          <a:cs typeface="+mn-cs"/>
                        </a:rPr>
                        <a:t>ORR、n/N（%）</a:t>
                      </a:r>
                    </a:p>
                  </a:txBody>
                  <a:tcPr marL="90000" marR="90000" marT="36000" marB="36000" anchor="ctr"/>
                </a:tc>
                <a:tc>
                  <a:txBody>
                    <a:bodyPr/>
                    <a:lstStyle/>
                    <a:p>
                      <a:pPr algn="ctr"/>
                      <a:r>
                        <a:rPr lang="ja-JP" sz="1200" noProof="0">
                          <a:solidFill>
                            <a:schemeClr val="tx1"/>
                          </a:solidFill>
                        </a:rPr>
                        <a:t>90/203（44.3）</a:t>
                      </a:r>
                    </a:p>
                  </a:txBody>
                  <a:tcPr marL="90000" marR="90000" marT="36000" marB="36000" anchor="ctr"/>
                </a:tc>
                <a:tc>
                  <a:txBody>
                    <a:bodyPr/>
                    <a:lstStyle/>
                    <a:p>
                      <a:pPr algn="ctr"/>
                      <a:r>
                        <a:rPr lang="ja-JP" sz="1200" noProof="0">
                          <a:solidFill>
                            <a:schemeClr val="tx1"/>
                          </a:solidFill>
                        </a:rPr>
                        <a:t>96/211（45.5）</a:t>
                      </a:r>
                    </a:p>
                  </a:txBody>
                  <a:tcPr marL="90000" marR="90000" marT="36000" marB="36000" anchor="ctr"/>
                </a:tc>
                <a:tc>
                  <a:txBody>
                    <a:bodyPr/>
                    <a:lstStyle/>
                    <a:p>
                      <a:pPr algn="ctr"/>
                      <a:r>
                        <a:rPr lang="ja-JP" sz="1200" noProof="0">
                          <a:solidFill>
                            <a:schemeClr val="tx1"/>
                          </a:solidFill>
                        </a:rPr>
                        <a:t>50/211（23.7）</a:t>
                      </a:r>
                    </a:p>
                  </a:txBody>
                  <a:tcPr marL="90000" marR="90000" marT="36000" marB="36000" anchor="ctr"/>
                </a:tc>
                <a:extLst>
                  <a:ext uri="{0D108BD9-81ED-4DB2-BD59-A6C34878D82A}">
                    <a16:rowId xmlns:a16="http://schemas.microsoft.com/office/drawing/2014/main" val="3556360595"/>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latin typeface="+mn-lt"/>
                          <a:ea typeface="MS Mincho"/>
                          <a:cs typeface="+mn-cs"/>
                        </a:rPr>
                        <a:t>mDoR、月（95%CI）</a:t>
                      </a:r>
                    </a:p>
                  </a:txBody>
                  <a:tcPr marL="90000" marR="90000" marT="36000" marB="36000" anchor="ctr"/>
                </a:tc>
                <a:tc>
                  <a:txBody>
                    <a:bodyPr/>
                    <a:lstStyle/>
                    <a:p>
                      <a:pPr algn="ctr"/>
                      <a:r>
                        <a:rPr lang="ja-JP" sz="1200" noProof="0">
                          <a:solidFill>
                            <a:schemeClr val="tx1"/>
                          </a:solidFill>
                        </a:rPr>
                        <a:t>10.6（6.6、NE）</a:t>
                      </a:r>
                    </a:p>
                  </a:txBody>
                  <a:tcPr marL="90000" marR="90000" marT="36000" marB="36000" anchor="ctr"/>
                </a:tc>
                <a:tc>
                  <a:txBody>
                    <a:bodyPr/>
                    <a:lstStyle/>
                    <a:p>
                      <a:pPr algn="ctr"/>
                      <a:r>
                        <a:rPr lang="ja-JP" sz="1200" noProof="0">
                          <a:solidFill>
                            <a:schemeClr val="tx1"/>
                          </a:solidFill>
                        </a:rPr>
                        <a:t>16.4（9.3、NE）</a:t>
                      </a:r>
                    </a:p>
                  </a:txBody>
                  <a:tcPr marL="90000" marR="90000" marT="36000" marB="36000" anchor="ctr"/>
                </a:tc>
                <a:tc>
                  <a:txBody>
                    <a:bodyPr/>
                    <a:lstStyle/>
                    <a:p>
                      <a:pPr algn="ctr"/>
                      <a:r>
                        <a:rPr lang="ja-JP" sz="1200" noProof="0" dirty="0">
                          <a:solidFill>
                            <a:schemeClr val="tx1"/>
                          </a:solidFill>
                        </a:rPr>
                        <a:t>6.0（4.4、8.7）</a:t>
                      </a:r>
                    </a:p>
                  </a:txBody>
                  <a:tcPr marL="90000" marR="90000" marT="36000" marB="36000" anchor="ctr"/>
                </a:tc>
                <a:extLst>
                  <a:ext uri="{0D108BD9-81ED-4DB2-BD59-A6C34878D82A}">
                    <a16:rowId xmlns:a16="http://schemas.microsoft.com/office/drawing/2014/main" val="3586499585"/>
                  </a:ext>
                </a:extLst>
              </a:tr>
            </a:tbl>
          </a:graphicData>
        </a:graphic>
      </p:graphicFrame>
      <p:graphicFrame>
        <p:nvGraphicFramePr>
          <p:cNvPr id="8"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2098421973"/>
              </p:ext>
            </p:extLst>
          </p:nvPr>
        </p:nvGraphicFramePr>
        <p:xfrm>
          <a:off x="567179" y="4118016"/>
          <a:ext cx="11057643" cy="2293920"/>
        </p:xfrm>
        <a:graphic>
          <a:graphicData uri="http://schemas.openxmlformats.org/drawingml/2006/table">
            <a:tbl>
              <a:tblPr firstRow="1" bandRow="1">
                <a:tableStyleId>{69012ECD-51FC-41F1-AA8D-1B2483CD663E}</a:tableStyleId>
              </a:tblPr>
              <a:tblGrid>
                <a:gridCol w="2707173">
                  <a:extLst>
                    <a:ext uri="{9D8B030D-6E8A-4147-A177-3AD203B41FA5}">
                      <a16:colId xmlns:a16="http://schemas.microsoft.com/office/drawing/2014/main" val="2074325119"/>
                    </a:ext>
                  </a:extLst>
                </a:gridCol>
                <a:gridCol w="2674883">
                  <a:extLst>
                    <a:ext uri="{9D8B030D-6E8A-4147-A177-3AD203B41FA5}">
                      <a16:colId xmlns:a16="http://schemas.microsoft.com/office/drawing/2014/main" val="2522766363"/>
                    </a:ext>
                  </a:extLst>
                </a:gridCol>
                <a:gridCol w="3095296">
                  <a:extLst>
                    <a:ext uri="{9D8B030D-6E8A-4147-A177-3AD203B41FA5}">
                      <a16:colId xmlns:a16="http://schemas.microsoft.com/office/drawing/2014/main" val="1032047142"/>
                    </a:ext>
                  </a:extLst>
                </a:gridCol>
                <a:gridCol w="2580291">
                  <a:extLst>
                    <a:ext uri="{9D8B030D-6E8A-4147-A177-3AD203B41FA5}">
                      <a16:colId xmlns:a16="http://schemas.microsoft.com/office/drawing/2014/main" val="2180280943"/>
                    </a:ext>
                  </a:extLst>
                </a:gridCol>
              </a:tblGrid>
              <a:tr h="192830">
                <a:tc>
                  <a:txBody>
                    <a:bodyPr/>
                    <a:lstStyle/>
                    <a:p>
                      <a:r>
                        <a:rPr lang="ja-JP" sz="1200" noProof="0">
                          <a:solidFill>
                            <a:schemeClr val="tx2"/>
                          </a:solidFill>
                        </a:rPr>
                        <a:t>扁平上皮の組織像</a:t>
                      </a:r>
                    </a:p>
                  </a:txBody>
                  <a:tcPr marL="90000" marR="90000" marT="36000" marB="36000" anchor="b">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2"/>
                          </a:solidFill>
                        </a:rPr>
                        <a:t>デュルバルマブ+CT</a:t>
                      </a:r>
                    </a:p>
                  </a:txBody>
                  <a:tcPr marL="90000" marR="90000" marT="36000" marB="36000" anchor="b">
                    <a:lnB w="9525" cap="flat" cmpd="sng" algn="ctr">
                      <a:no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2"/>
                          </a:solidFill>
                        </a:rPr>
                        <a:t>デュルバルマブ+トレメリムマブ</a:t>
                      </a:r>
                      <a:r>
                        <a:rPr lang="ja-JP" sz="1200" baseline="0" noProof="0">
                          <a:solidFill>
                            <a:schemeClr val="tx2"/>
                          </a:solidFill>
                        </a:rPr>
                        <a:t>+CT</a:t>
                      </a:r>
                    </a:p>
                  </a:txBody>
                  <a:tcPr marL="90000" marR="90000" marT="36000" marB="36000" anchor="b">
                    <a:lnB w="9525" cap="flat" cmpd="sng" algn="ctr">
                      <a:no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noProof="0">
                          <a:solidFill>
                            <a:schemeClr val="tx2"/>
                          </a:solidFill>
                        </a:rPr>
                        <a:t>CT</a:t>
                      </a:r>
                      <a:r>
                        <a:rPr lang="ja-JP" sz="1200" baseline="0" noProof="0">
                          <a:solidFill>
                            <a:schemeClr val="tx2"/>
                          </a:solidFill>
                        </a:rPr>
                        <a:t> </a:t>
                      </a:r>
                    </a:p>
                  </a:txBody>
                  <a:tcPr marL="90000" marR="90000" marT="36000" marB="36000" anchor="b">
                    <a:lnB w="9525" cap="flat" cmpd="sng" algn="ctr">
                      <a:noFill/>
                      <a:prstDash val="solid"/>
                    </a:lnB>
                  </a:tcPr>
                </a:tc>
                <a:extLst>
                  <a:ext uri="{0D108BD9-81ED-4DB2-BD59-A6C34878D82A}">
                    <a16:rowId xmlns:a16="http://schemas.microsoft.com/office/drawing/2014/main" val="146232869"/>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latin typeface="+mn-lt"/>
                          <a:ea typeface="MS Mincho"/>
                          <a:cs typeface="+mn-cs"/>
                        </a:rPr>
                        <a:t>事象、n/N（%）</a:t>
                      </a:r>
                    </a:p>
                  </a:txBody>
                  <a:tcPr marL="90000" marR="90000" marT="36000" marB="36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200" noProof="0">
                          <a:solidFill>
                            <a:schemeClr val="tx1"/>
                          </a:solidFill>
                        </a:rPr>
                        <a:t>108/128（84.4）</a:t>
                      </a:r>
                    </a:p>
                  </a:txBody>
                  <a:tcPr marL="90000" marR="90000" marT="36000" marB="36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200" noProof="0">
                          <a:solidFill>
                            <a:schemeClr val="tx1"/>
                          </a:solidFill>
                        </a:rPr>
                        <a:t>102/124（82.3）</a:t>
                      </a:r>
                    </a:p>
                  </a:txBody>
                  <a:tcPr marL="90000" marR="90000" marT="36000" marB="36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200" noProof="0">
                          <a:solidFill>
                            <a:schemeClr val="tx1"/>
                          </a:solidFill>
                        </a:rPr>
                        <a:t>104/122（85.2）</a:t>
                      </a:r>
                    </a:p>
                  </a:txBody>
                  <a:tcPr marL="90000" marR="90000" marT="36000" marB="360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77621731"/>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latin typeface="+mn-lt"/>
                          <a:ea typeface="MS Mincho"/>
                          <a:cs typeface="+mn-cs"/>
                        </a:rPr>
                        <a:t>mPFS、</a:t>
                      </a:r>
                      <a:r>
                        <a:rPr lang="ja-JP" sz="1200" baseline="0" noProof="0">
                          <a:solidFill>
                            <a:schemeClr val="tx1"/>
                          </a:solidFill>
                          <a:latin typeface="+mn-lt"/>
                          <a:ea typeface="MS Mincho"/>
                          <a:cs typeface="+mn-cs"/>
                        </a:rPr>
                        <a:t>月（95%CI）</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200" noProof="0">
                          <a:solidFill>
                            <a:schemeClr val="tx1"/>
                          </a:solidFill>
                        </a:rPr>
                        <a:t>4.7（4.6、6.3）</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200" noProof="0">
                          <a:solidFill>
                            <a:schemeClr val="tx1"/>
                          </a:solidFill>
                        </a:rPr>
                        <a:t>4.6（3.9、5.1）</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200" noProof="0">
                          <a:solidFill>
                            <a:schemeClr val="tx1"/>
                          </a:solidFill>
                        </a:rPr>
                        <a:t>4.6（4.2、4.8）</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latin typeface="+mn-lt"/>
                          <a:ea typeface="MS Mincho"/>
                          <a:cs typeface="+mn-cs"/>
                        </a:rPr>
                        <a:t>HR（95%CI）</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200" noProof="0">
                          <a:solidFill>
                            <a:schemeClr val="tx1"/>
                          </a:solidFill>
                        </a:rPr>
                        <a:t>0.68（0.52、</a:t>
                      </a:r>
                      <a:r>
                        <a:rPr lang="ja-JP" sz="1200" baseline="0" noProof="0">
                          <a:solidFill>
                            <a:schemeClr val="tx1"/>
                          </a:solidFill>
                        </a:rPr>
                        <a:t>0.90</a:t>
                      </a:r>
                      <a:r>
                        <a:rPr lang="ja-JP" sz="1200" noProof="0">
                          <a:solidFill>
                            <a:schemeClr val="tx1"/>
                          </a:solidFill>
                        </a:rPr>
                        <a:t>）</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200" noProof="0">
                          <a:solidFill>
                            <a:schemeClr val="tx1"/>
                          </a:solidFill>
                        </a:rPr>
                        <a:t>0.77（0.58、1.01）</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200" noProof="0">
                          <a:solidFill>
                            <a:schemeClr val="tx1"/>
                          </a:solidFill>
                        </a:rPr>
                        <a:t>-</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5113787"/>
                  </a:ext>
                </a:extLst>
              </a:tr>
              <a:tr h="254880">
                <a:tc>
                  <a:txBody>
                    <a:bodyPr/>
                    <a:lstStyle/>
                    <a:p>
                      <a:r>
                        <a:rPr lang="ja-JP" sz="1200" noProof="0">
                          <a:solidFill>
                            <a:schemeClr val="tx1"/>
                          </a:solidFill>
                        </a:rPr>
                        <a:t>事象、n/N（%）</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ja-JP" sz="1200" noProof="0">
                          <a:solidFill>
                            <a:schemeClr val="tx1"/>
                          </a:solidFill>
                        </a:rPr>
                        <a:t>109/128（85.2）</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ja-JP" sz="1200" noProof="0">
                          <a:solidFill>
                            <a:schemeClr val="tx1"/>
                          </a:solidFill>
                        </a:rPr>
                        <a:t>106/124（85.5）</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ja-JP" sz="1200" noProof="0">
                          <a:solidFill>
                            <a:schemeClr val="tx1"/>
                          </a:solidFill>
                        </a:rPr>
                        <a:t>111/122（91.0）</a:t>
                      </a:r>
                    </a:p>
                  </a:txBody>
                  <a:tcPr marL="90000" marR="90000" marT="36000" marB="36000"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20995328"/>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latin typeface="+mn-lt"/>
                          <a:ea typeface="MS Mincho"/>
                          <a:cs typeface="+mn-cs"/>
                        </a:rPr>
                        <a:t>mOS、月数（95%CI）</a:t>
                      </a:r>
                    </a:p>
                  </a:txBody>
                  <a:tcPr marL="90000" marR="90000" marT="36000" marB="36000" anchor="ctr"/>
                </a:tc>
                <a:tc>
                  <a:txBody>
                    <a:bodyPr/>
                    <a:lstStyle/>
                    <a:p>
                      <a:pPr algn="ctr"/>
                      <a:r>
                        <a:rPr lang="ja-JP" sz="1200" noProof="0">
                          <a:solidFill>
                            <a:schemeClr val="tx1"/>
                          </a:solidFill>
                        </a:rPr>
                        <a:t>11.5（9.4、</a:t>
                      </a:r>
                      <a:r>
                        <a:rPr lang="ja-JP" sz="1200" baseline="0" noProof="0">
                          <a:solidFill>
                            <a:schemeClr val="tx1"/>
                          </a:solidFill>
                        </a:rPr>
                        <a:t>14.0</a:t>
                      </a:r>
                      <a:r>
                        <a:rPr lang="ja-JP" sz="1200" noProof="0">
                          <a:solidFill>
                            <a:schemeClr val="tx1"/>
                          </a:solidFill>
                        </a:rPr>
                        <a:t>）</a:t>
                      </a:r>
                    </a:p>
                  </a:txBody>
                  <a:tcPr marL="90000" marR="90000" marT="36000" marB="36000" anchor="ctr"/>
                </a:tc>
                <a:tc>
                  <a:txBody>
                    <a:bodyPr/>
                    <a:lstStyle/>
                    <a:p>
                      <a:pPr algn="ctr"/>
                      <a:r>
                        <a:rPr lang="ja-JP" sz="1200" noProof="0">
                          <a:solidFill>
                            <a:schemeClr val="tx1"/>
                          </a:solidFill>
                        </a:rPr>
                        <a:t>10.4（8.4、12.7）</a:t>
                      </a:r>
                    </a:p>
                  </a:txBody>
                  <a:tcPr marL="90000" marR="90000" marT="36000" marB="36000" anchor="ctr"/>
                </a:tc>
                <a:tc>
                  <a:txBody>
                    <a:bodyPr/>
                    <a:lstStyle/>
                    <a:p>
                      <a:pPr algn="ctr"/>
                      <a:r>
                        <a:rPr lang="ja-JP" sz="1200" noProof="0">
                          <a:solidFill>
                            <a:schemeClr val="tx1"/>
                          </a:solidFill>
                        </a:rPr>
                        <a:t>10.5（8.0、11.7）</a:t>
                      </a:r>
                    </a:p>
                  </a:txBody>
                  <a:tcPr marL="90000" marR="90000" marT="36000" marB="36000" anchor="ctr"/>
                </a:tc>
                <a:extLst>
                  <a:ext uri="{0D108BD9-81ED-4DB2-BD59-A6C34878D82A}">
                    <a16:rowId xmlns:a16="http://schemas.microsoft.com/office/drawing/2014/main" val="1559964974"/>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latin typeface="+mn-lt"/>
                          <a:ea typeface="MS Mincho"/>
                          <a:cs typeface="+mn-cs"/>
                        </a:rPr>
                        <a:t>HR（95%CI）</a:t>
                      </a:r>
                    </a:p>
                  </a:txBody>
                  <a:tcPr marL="90000" marR="90000" marT="36000" marB="36000" anchor="ctr"/>
                </a:tc>
                <a:tc>
                  <a:txBody>
                    <a:bodyPr/>
                    <a:lstStyle/>
                    <a:p>
                      <a:pPr algn="ctr"/>
                      <a:r>
                        <a:rPr lang="ja-JP" sz="1200" noProof="0">
                          <a:solidFill>
                            <a:schemeClr val="tx1"/>
                          </a:solidFill>
                        </a:rPr>
                        <a:t>0.84（0.64、1.10）</a:t>
                      </a:r>
                    </a:p>
                  </a:txBody>
                  <a:tcPr marL="90000" marR="90000" marT="36000" marB="36000" anchor="ctr"/>
                </a:tc>
                <a:tc>
                  <a:txBody>
                    <a:bodyPr/>
                    <a:lstStyle/>
                    <a:p>
                      <a:pPr algn="ctr"/>
                      <a:r>
                        <a:rPr lang="ja-JP" sz="1200" noProof="0">
                          <a:solidFill>
                            <a:schemeClr val="tx1"/>
                          </a:solidFill>
                        </a:rPr>
                        <a:t>0.88（0.68、1.16）</a:t>
                      </a:r>
                    </a:p>
                  </a:txBody>
                  <a:tcPr marL="90000" marR="90000" marT="36000" marB="36000" anchor="ctr"/>
                </a:tc>
                <a:tc>
                  <a:txBody>
                    <a:bodyPr/>
                    <a:lstStyle/>
                    <a:p>
                      <a:pPr algn="ctr"/>
                      <a:r>
                        <a:rPr lang="ja-JP" sz="1200" noProof="0">
                          <a:solidFill>
                            <a:schemeClr val="tx1"/>
                          </a:solidFill>
                        </a:rPr>
                        <a:t>-</a:t>
                      </a:r>
                    </a:p>
                  </a:txBody>
                  <a:tcPr marL="90000" marR="90000" marT="36000" marB="36000" anchor="ctr"/>
                </a:tc>
                <a:extLst>
                  <a:ext uri="{0D108BD9-81ED-4DB2-BD59-A6C34878D82A}">
                    <a16:rowId xmlns:a16="http://schemas.microsoft.com/office/drawing/2014/main" val="1744272313"/>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latin typeface="+mn-lt"/>
                          <a:ea typeface="MS Mincho"/>
                          <a:cs typeface="+mn-cs"/>
                        </a:rPr>
                        <a:t>ORR、n/N（%）</a:t>
                      </a:r>
                    </a:p>
                  </a:txBody>
                  <a:tcPr marL="90000" marR="90000" marT="36000" marB="36000" anchor="ctr"/>
                </a:tc>
                <a:tc>
                  <a:txBody>
                    <a:bodyPr/>
                    <a:lstStyle/>
                    <a:p>
                      <a:pPr algn="ctr"/>
                      <a:r>
                        <a:rPr lang="ja-JP" sz="1200" noProof="0">
                          <a:solidFill>
                            <a:schemeClr val="tx1"/>
                          </a:solidFill>
                        </a:rPr>
                        <a:t>47/126（37.3）</a:t>
                      </a:r>
                    </a:p>
                  </a:txBody>
                  <a:tcPr marL="90000" marR="90000" marT="36000" marB="36000" anchor="ctr"/>
                </a:tc>
                <a:tc>
                  <a:txBody>
                    <a:bodyPr/>
                    <a:lstStyle/>
                    <a:p>
                      <a:pPr algn="ctr"/>
                      <a:r>
                        <a:rPr lang="ja-JP" sz="1200" noProof="0">
                          <a:solidFill>
                            <a:schemeClr val="tx1"/>
                          </a:solidFill>
                        </a:rPr>
                        <a:t>34/124</a:t>
                      </a:r>
                      <a:r>
                        <a:rPr lang="ja-JP" sz="1200" baseline="0" noProof="0">
                          <a:solidFill>
                            <a:schemeClr val="tx1"/>
                          </a:solidFill>
                        </a:rPr>
                        <a:t>（27.4）</a:t>
                      </a:r>
                    </a:p>
                  </a:txBody>
                  <a:tcPr marL="90000" marR="90000" marT="36000" marB="36000" anchor="ctr"/>
                </a:tc>
                <a:tc>
                  <a:txBody>
                    <a:bodyPr/>
                    <a:lstStyle/>
                    <a:p>
                      <a:pPr algn="ctr"/>
                      <a:r>
                        <a:rPr lang="ja-JP" sz="1200" noProof="0">
                          <a:solidFill>
                            <a:schemeClr val="tx1"/>
                          </a:solidFill>
                        </a:rPr>
                        <a:t>31/121（25.6）</a:t>
                      </a:r>
                    </a:p>
                  </a:txBody>
                  <a:tcPr marL="90000" marR="90000" marT="36000" marB="36000" anchor="ctr"/>
                </a:tc>
                <a:extLst>
                  <a:ext uri="{0D108BD9-81ED-4DB2-BD59-A6C34878D82A}">
                    <a16:rowId xmlns:a16="http://schemas.microsoft.com/office/drawing/2014/main" val="3556360595"/>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200" noProof="0">
                          <a:solidFill>
                            <a:schemeClr val="tx1"/>
                          </a:solidFill>
                          <a:latin typeface="+mn-lt"/>
                          <a:ea typeface="MS Mincho"/>
                          <a:cs typeface="+mn-cs"/>
                        </a:rPr>
                        <a:t>mDoR、月（95%CI）</a:t>
                      </a:r>
                    </a:p>
                  </a:txBody>
                  <a:tcPr marL="90000" marR="90000" marT="36000" marB="36000" anchor="ctr"/>
                </a:tc>
                <a:tc>
                  <a:txBody>
                    <a:bodyPr/>
                    <a:lstStyle/>
                    <a:p>
                      <a:pPr algn="ctr"/>
                      <a:r>
                        <a:rPr lang="ja-JP" sz="1200" noProof="0">
                          <a:solidFill>
                            <a:schemeClr val="tx1"/>
                          </a:solidFill>
                        </a:rPr>
                        <a:t>5.5（4.9、6.7）</a:t>
                      </a:r>
                    </a:p>
                  </a:txBody>
                  <a:tcPr marL="90000" marR="90000" marT="36000" marB="36000" anchor="ctr"/>
                </a:tc>
                <a:tc>
                  <a:txBody>
                    <a:bodyPr/>
                    <a:lstStyle/>
                    <a:p>
                      <a:pPr algn="ctr"/>
                      <a:r>
                        <a:rPr lang="ja-JP" sz="1200" noProof="0">
                          <a:solidFill>
                            <a:schemeClr val="tx1"/>
                          </a:solidFill>
                        </a:rPr>
                        <a:t>5.6（4.3、7.2）</a:t>
                      </a:r>
                    </a:p>
                  </a:txBody>
                  <a:tcPr marL="90000" marR="90000" marT="36000" marB="36000" anchor="ctr"/>
                </a:tc>
                <a:tc>
                  <a:txBody>
                    <a:bodyPr/>
                    <a:lstStyle/>
                    <a:p>
                      <a:pPr algn="ctr"/>
                      <a:r>
                        <a:rPr lang="ja-JP" sz="1200" noProof="0">
                          <a:solidFill>
                            <a:schemeClr val="tx1"/>
                          </a:solidFill>
                        </a:rPr>
                        <a:t>4.8（3.7、5.2）</a:t>
                      </a:r>
                    </a:p>
                  </a:txBody>
                  <a:tcPr marL="90000" marR="90000" marT="36000" marB="36000" anchor="ctr"/>
                </a:tc>
                <a:extLst>
                  <a:ext uri="{0D108BD9-81ED-4DB2-BD59-A6C34878D82A}">
                    <a16:rowId xmlns:a16="http://schemas.microsoft.com/office/drawing/2014/main" val="3586499585"/>
                  </a:ext>
                </a:extLst>
              </a:tr>
            </a:tbl>
          </a:graphicData>
        </a:graphic>
      </p:graphicFrame>
    </p:spTree>
    <p:extLst>
      <p:ext uri="{BB962C8B-B14F-4D97-AF65-F5344CB8AC3E}">
        <p14:creationId xmlns:p14="http://schemas.microsoft.com/office/powerpoint/2010/main" val="34939857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PL02.01：mNSCLCの第一選択治療としてのデュルバルマブ±トレメリムマブ+化学療法：第III相POSEIDON試験の結果 – Johnson ML、他</a:t>
            </a:r>
          </a:p>
        </p:txBody>
      </p:sp>
      <p:sp>
        <p:nvSpPr>
          <p:cNvPr id="3" name="Content Placeholder 2"/>
          <p:cNvSpPr>
            <a:spLocks noGrp="1"/>
          </p:cNvSpPr>
          <p:nvPr>
            <p:ph idx="1"/>
          </p:nvPr>
        </p:nvSpPr>
        <p:spPr/>
        <p:txBody>
          <a:bodyPr/>
          <a:lstStyle/>
          <a:p>
            <a:r>
              <a:rPr lang="ja-JP" b="1"/>
              <a:t>主要な結果（続き）</a:t>
            </a:r>
          </a:p>
          <a:p>
            <a:pPr>
              <a:spcBef>
                <a:spcPts val="18600"/>
              </a:spcBef>
            </a:pPr>
            <a:r>
              <a:rPr lang="ja-JP" b="1"/>
              <a:t>結論</a:t>
            </a:r>
          </a:p>
          <a:p>
            <a:pPr lvl="1"/>
            <a:r>
              <a:rPr lang="ja-JP"/>
              <a:t>転移性NSCLCの患者において、1Lのデュルバルマブ＋化学療法は、化学療法に比べてPFSを有意に改善したが、OSは改善せず、一方、1Lのデュルバルマブ+レメリムマブ+化学療法は、PFSとOSの両方で有意な改善を示し、1Lの新たな選択肢となる可能性があります</a:t>
            </a:r>
          </a:p>
          <a:p>
            <a:pPr lvl="1"/>
            <a:r>
              <a:rPr lang="ja-JP"/>
              <a:t>3つのアームの安全性プロファイルは同等であり、新たな安全性シグナルは観察されませんでした</a:t>
            </a:r>
          </a:p>
        </p:txBody>
      </p:sp>
      <p:sp>
        <p:nvSpPr>
          <p:cNvPr id="5" name="Text Placeholder 4"/>
          <p:cNvSpPr>
            <a:spLocks noGrp="1"/>
          </p:cNvSpPr>
          <p:nvPr>
            <p:ph type="body" sz="quarter" idx="11"/>
          </p:nvPr>
        </p:nvSpPr>
        <p:spPr/>
        <p:txBody>
          <a:bodyPr/>
          <a:lstStyle/>
          <a:p>
            <a:r>
              <a:rPr lang="ja-JP"/>
              <a:t>Johnson ML、他J Thorac Oncol 2021年16（補遺）：抄録番号 PL02.01</a:t>
            </a:r>
          </a:p>
        </p:txBody>
      </p:sp>
      <p:graphicFrame>
        <p:nvGraphicFramePr>
          <p:cNvPr id="6"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640214014"/>
              </p:ext>
            </p:extLst>
          </p:nvPr>
        </p:nvGraphicFramePr>
        <p:xfrm>
          <a:off x="567179" y="1660635"/>
          <a:ext cx="11057643" cy="2055120"/>
        </p:xfrm>
        <a:graphic>
          <a:graphicData uri="http://schemas.openxmlformats.org/drawingml/2006/table">
            <a:tbl>
              <a:tblPr firstRow="1" bandRow="1">
                <a:tableStyleId>{69012ECD-51FC-41F1-AA8D-1B2483CD663E}</a:tableStyleId>
              </a:tblPr>
              <a:tblGrid>
                <a:gridCol w="2707173">
                  <a:extLst>
                    <a:ext uri="{9D8B030D-6E8A-4147-A177-3AD203B41FA5}">
                      <a16:colId xmlns:a16="http://schemas.microsoft.com/office/drawing/2014/main" val="2074325119"/>
                    </a:ext>
                  </a:extLst>
                </a:gridCol>
                <a:gridCol w="2674883">
                  <a:extLst>
                    <a:ext uri="{9D8B030D-6E8A-4147-A177-3AD203B41FA5}">
                      <a16:colId xmlns:a16="http://schemas.microsoft.com/office/drawing/2014/main" val="2522766363"/>
                    </a:ext>
                  </a:extLst>
                </a:gridCol>
                <a:gridCol w="3251592">
                  <a:extLst>
                    <a:ext uri="{9D8B030D-6E8A-4147-A177-3AD203B41FA5}">
                      <a16:colId xmlns:a16="http://schemas.microsoft.com/office/drawing/2014/main" val="1032047142"/>
                    </a:ext>
                  </a:extLst>
                </a:gridCol>
                <a:gridCol w="2423995">
                  <a:extLst>
                    <a:ext uri="{9D8B030D-6E8A-4147-A177-3AD203B41FA5}">
                      <a16:colId xmlns:a16="http://schemas.microsoft.com/office/drawing/2014/main" val="2180280943"/>
                    </a:ext>
                  </a:extLst>
                </a:gridCol>
              </a:tblGrid>
              <a:tr h="192830">
                <a:tc>
                  <a:txBody>
                    <a:bodyPr/>
                    <a:lstStyle/>
                    <a:p>
                      <a:r>
                        <a:rPr lang="ja-JP" sz="1400" noProof="0" dirty="0">
                          <a:solidFill>
                            <a:schemeClr val="tx2"/>
                          </a:solidFill>
                        </a:rPr>
                        <a:t>TRAE</a:t>
                      </a:r>
                      <a:r>
                        <a:rPr lang="ja-JP" sz="1400" baseline="0" noProof="0" dirty="0">
                          <a:solidFill>
                            <a:schemeClr val="tx2"/>
                          </a:solidFill>
                        </a:rPr>
                        <a:t>、n（%）</a:t>
                      </a:r>
                    </a:p>
                  </a:txBody>
                  <a:tcPr marL="90000" marR="90000" marT="46800" marB="46800" anchor="b">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noProof="0">
                          <a:solidFill>
                            <a:schemeClr val="tx2"/>
                          </a:solidFill>
                        </a:rPr>
                        <a:t>デュルバルマブ+CT</a:t>
                      </a:r>
                      <a:br>
                        <a:rPr lang="ja-JP" sz="1400" noProof="0">
                          <a:solidFill>
                            <a:schemeClr val="tx2"/>
                          </a:solidFill>
                        </a:rPr>
                      </a:br>
                      <a:r>
                        <a:rPr lang="ja-JP" sz="1400" noProof="0">
                          <a:solidFill>
                            <a:schemeClr val="tx2"/>
                          </a:solidFill>
                        </a:rPr>
                        <a:t>（n=334）</a:t>
                      </a:r>
                    </a:p>
                  </a:txBody>
                  <a:tcPr marL="90000" marR="90000" marT="46800" marB="46800" anchor="b">
                    <a:lnB w="9525" cap="flat" cmpd="sng" algn="ctr">
                      <a:no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noProof="0">
                          <a:solidFill>
                            <a:schemeClr val="tx2"/>
                          </a:solidFill>
                        </a:rPr>
                        <a:t>デュルバルマブ+トレメリムマブ</a:t>
                      </a:r>
                      <a:r>
                        <a:rPr lang="ja-JP" sz="1400" baseline="0" noProof="0">
                          <a:solidFill>
                            <a:schemeClr val="tx2"/>
                          </a:solidFill>
                        </a:rPr>
                        <a:t>+CT（n=330）</a:t>
                      </a:r>
                    </a:p>
                  </a:txBody>
                  <a:tcPr marL="90000" marR="90000" marT="46800" marB="46800" anchor="b">
                    <a:lnB w="9525" cap="flat" cmpd="sng" algn="ctr">
                      <a:no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noProof="0">
                          <a:solidFill>
                            <a:schemeClr val="tx2"/>
                          </a:solidFill>
                        </a:rPr>
                        <a:t>CT</a:t>
                      </a:r>
                      <a:r>
                        <a:rPr lang="ja-JP" sz="1400" baseline="0" noProof="0">
                          <a:solidFill>
                            <a:schemeClr val="tx2"/>
                          </a:solidFill>
                        </a:rPr>
                        <a:t> </a:t>
                      </a:r>
                      <a:br>
                        <a:rPr lang="ja-JP" sz="1400" baseline="0" noProof="0">
                          <a:solidFill>
                            <a:schemeClr val="tx2"/>
                          </a:solidFill>
                        </a:rPr>
                      </a:br>
                      <a:r>
                        <a:rPr lang="ja-JP" sz="1400" baseline="0" noProof="0">
                          <a:solidFill>
                            <a:schemeClr val="tx2"/>
                          </a:solidFill>
                        </a:rPr>
                        <a:t>（n=333）</a:t>
                      </a:r>
                    </a:p>
                  </a:txBody>
                  <a:tcPr marL="90000" marR="90000" marT="46800" marB="46800" anchor="b">
                    <a:lnB w="9525" cap="flat" cmpd="sng" algn="ctr">
                      <a:noFill/>
                      <a:prstDash val="solid"/>
                    </a:lnB>
                  </a:tcPr>
                </a:tc>
                <a:extLst>
                  <a:ext uri="{0D108BD9-81ED-4DB2-BD59-A6C34878D82A}">
                    <a16:rowId xmlns:a16="http://schemas.microsoft.com/office/drawing/2014/main" val="146232869"/>
                  </a:ext>
                </a:extLst>
              </a:tr>
              <a:tr h="240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任意のグレード</a:t>
                      </a:r>
                    </a:p>
                  </a:txBody>
                  <a:tcPr marL="90000" marR="90000" marT="46800" marB="468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400" noProof="0">
                          <a:solidFill>
                            <a:schemeClr val="tx1"/>
                          </a:solidFill>
                        </a:rPr>
                        <a:t>296（88.6）</a:t>
                      </a:r>
                    </a:p>
                  </a:txBody>
                  <a:tcPr marL="90000" marR="90000" marT="46800" marB="468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400" noProof="0">
                          <a:solidFill>
                            <a:schemeClr val="tx1"/>
                          </a:solidFill>
                        </a:rPr>
                        <a:t>306（92.7）</a:t>
                      </a:r>
                    </a:p>
                  </a:txBody>
                  <a:tcPr marL="90000" marR="90000" marT="46800" marB="468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400" noProof="0">
                          <a:solidFill>
                            <a:schemeClr val="tx1"/>
                          </a:solidFill>
                        </a:rPr>
                        <a:t>298（89.5）</a:t>
                      </a:r>
                    </a:p>
                  </a:txBody>
                  <a:tcPr marL="90000" marR="90000" marT="46800" marB="468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677621731"/>
                  </a:ext>
                </a:extLst>
              </a:tr>
              <a:tr h="240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グレード3/4</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400" noProof="0">
                          <a:solidFill>
                            <a:schemeClr val="tx1"/>
                          </a:solidFill>
                        </a:rPr>
                        <a:t>149（44.6）</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400" noProof="0">
                          <a:solidFill>
                            <a:schemeClr val="tx1"/>
                          </a:solidFill>
                        </a:rPr>
                        <a:t>171（51.8）</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400" noProof="0">
                          <a:solidFill>
                            <a:schemeClr val="tx1"/>
                          </a:solidFill>
                        </a:rPr>
                        <a:t>148（44.4）</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重篤</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400" noProof="0">
                          <a:solidFill>
                            <a:schemeClr val="tx1"/>
                          </a:solidFill>
                        </a:rPr>
                        <a:t>65（19.5）</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400" noProof="0">
                          <a:solidFill>
                            <a:schemeClr val="tx1"/>
                          </a:solidFill>
                        </a:rPr>
                        <a:t>91（27.6）</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400" noProof="0">
                          <a:solidFill>
                            <a:schemeClr val="tx1"/>
                          </a:solidFill>
                        </a:rPr>
                        <a:t>59（17.7）</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5113787"/>
                  </a:ext>
                </a:extLst>
              </a:tr>
              <a:tr h="0">
                <a:tc>
                  <a:txBody>
                    <a:bodyPr/>
                    <a:lstStyle/>
                    <a:p>
                      <a:r>
                        <a:rPr lang="ja-JP" sz="1400" noProof="0">
                          <a:solidFill>
                            <a:schemeClr val="tx1"/>
                          </a:solidFill>
                        </a:rPr>
                        <a:t>投与中止に至った</a:t>
                      </a:r>
                    </a:p>
                  </a:txBody>
                  <a:tcPr marL="90000" marR="90000" marT="46800" marB="46800" anchor="ctr">
                    <a:lnT w="9525" cap="flat" cmpd="sng" algn="ctr">
                      <a:solidFill>
                        <a:schemeClr val="accent1"/>
                      </a:solidFill>
                      <a:prstDash val="solid"/>
                      <a:round/>
                      <a:headEnd type="none" w="med" len="med"/>
                      <a:tailEnd type="none" w="med" len="med"/>
                    </a:lnT>
                  </a:tcPr>
                </a:tc>
                <a:tc>
                  <a:txBody>
                    <a:bodyPr/>
                    <a:lstStyle/>
                    <a:p>
                      <a:pPr algn="ctr"/>
                      <a:r>
                        <a:rPr lang="ja-JP" sz="1400" noProof="0">
                          <a:solidFill>
                            <a:schemeClr val="tx1"/>
                          </a:solidFill>
                        </a:rPr>
                        <a:t>47（14.1）</a:t>
                      </a:r>
                    </a:p>
                  </a:txBody>
                  <a:tcPr marL="90000" marR="90000" marT="46800" marB="46800" anchor="ctr">
                    <a:lnT w="9525" cap="flat" cmpd="sng" algn="ctr">
                      <a:solidFill>
                        <a:schemeClr val="accent1"/>
                      </a:solidFill>
                      <a:prstDash val="solid"/>
                      <a:round/>
                      <a:headEnd type="none" w="med" len="med"/>
                      <a:tailEnd type="none" w="med" len="med"/>
                    </a:lnT>
                  </a:tcPr>
                </a:tc>
                <a:tc>
                  <a:txBody>
                    <a:bodyPr/>
                    <a:lstStyle/>
                    <a:p>
                      <a:pPr algn="ctr"/>
                      <a:r>
                        <a:rPr lang="ja-JP" sz="1400" noProof="0">
                          <a:solidFill>
                            <a:schemeClr val="tx1"/>
                          </a:solidFill>
                        </a:rPr>
                        <a:t>51（15.5）</a:t>
                      </a:r>
                    </a:p>
                  </a:txBody>
                  <a:tcPr marL="90000" marR="90000" marT="46800" marB="46800" anchor="ctr">
                    <a:lnT w="9525" cap="flat" cmpd="sng" algn="ctr">
                      <a:solidFill>
                        <a:schemeClr val="accent1"/>
                      </a:solidFill>
                      <a:prstDash val="solid"/>
                      <a:round/>
                      <a:headEnd type="none" w="med" len="med"/>
                      <a:tailEnd type="none" w="med" len="med"/>
                    </a:lnT>
                  </a:tcPr>
                </a:tc>
                <a:tc>
                  <a:txBody>
                    <a:bodyPr/>
                    <a:lstStyle/>
                    <a:p>
                      <a:pPr algn="ctr"/>
                      <a:r>
                        <a:rPr lang="ja-JP" sz="1400" noProof="0">
                          <a:solidFill>
                            <a:schemeClr val="tx1"/>
                          </a:solidFill>
                        </a:rPr>
                        <a:t>33（9.9）</a:t>
                      </a:r>
                    </a:p>
                  </a:txBody>
                  <a:tcPr marL="90000" marR="90000" marT="46800" marB="46800"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20995328"/>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400" noProof="0">
                          <a:solidFill>
                            <a:schemeClr val="tx1"/>
                          </a:solidFill>
                          <a:latin typeface="+mn-lt"/>
                          <a:ea typeface="MS Mincho"/>
                          <a:cs typeface="+mn-cs"/>
                        </a:rPr>
                        <a:t>死亡に至った</a:t>
                      </a:r>
                    </a:p>
                  </a:txBody>
                  <a:tcPr marL="90000" marR="90000" marT="46800" marB="46800" anchor="ctr"/>
                </a:tc>
                <a:tc>
                  <a:txBody>
                    <a:bodyPr/>
                    <a:lstStyle/>
                    <a:p>
                      <a:pPr algn="ctr"/>
                      <a:r>
                        <a:rPr lang="ja-JP" sz="1400" noProof="0">
                          <a:solidFill>
                            <a:schemeClr val="tx1"/>
                          </a:solidFill>
                        </a:rPr>
                        <a:t>7（2.1）</a:t>
                      </a:r>
                    </a:p>
                  </a:txBody>
                  <a:tcPr marL="90000" marR="90000" marT="46800" marB="46800" anchor="ctr"/>
                </a:tc>
                <a:tc>
                  <a:txBody>
                    <a:bodyPr/>
                    <a:lstStyle/>
                    <a:p>
                      <a:pPr algn="ctr"/>
                      <a:r>
                        <a:rPr lang="ja-JP" sz="1400" noProof="0">
                          <a:solidFill>
                            <a:schemeClr val="tx1"/>
                          </a:solidFill>
                        </a:rPr>
                        <a:t>11（3.3）</a:t>
                      </a:r>
                    </a:p>
                  </a:txBody>
                  <a:tcPr marL="90000" marR="90000" marT="46800" marB="46800" anchor="ctr"/>
                </a:tc>
                <a:tc>
                  <a:txBody>
                    <a:bodyPr/>
                    <a:lstStyle/>
                    <a:p>
                      <a:pPr algn="ctr"/>
                      <a:r>
                        <a:rPr lang="ja-JP" sz="1400" noProof="0" dirty="0">
                          <a:solidFill>
                            <a:schemeClr val="tx1"/>
                          </a:solidFill>
                        </a:rPr>
                        <a:t>8（2.4）</a:t>
                      </a:r>
                    </a:p>
                  </a:txBody>
                  <a:tcPr marL="90000" marR="90000" marT="46800" marB="46800" anchor="ctr"/>
                </a:tc>
                <a:extLst>
                  <a:ext uri="{0D108BD9-81ED-4DB2-BD59-A6C34878D82A}">
                    <a16:rowId xmlns:a16="http://schemas.microsoft.com/office/drawing/2014/main" val="1559964974"/>
                  </a:ext>
                </a:extLst>
              </a:tr>
            </a:tbl>
          </a:graphicData>
        </a:graphic>
      </p:graphicFrame>
    </p:spTree>
    <p:extLst>
      <p:ext uri="{BB962C8B-B14F-4D97-AF65-F5344CB8AC3E}">
        <p14:creationId xmlns:p14="http://schemas.microsoft.com/office/powerpoint/2010/main" val="3397503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ja-JP" sz="4400"/>
              <a:t>スクリーニング、バイオマーカーおよび予防</a:t>
            </a:r>
          </a:p>
        </p:txBody>
      </p:sp>
    </p:spTree>
    <p:extLst>
      <p:ext uri="{BB962C8B-B14F-4D97-AF65-F5344CB8AC3E}">
        <p14:creationId xmlns:p14="http://schemas.microsoft.com/office/powerpoint/2010/main" val="177265204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OA09.01：進行性NSCLCおよび脳転移のある患者における一次ニボルマブ+イピリムマブ+化学療法：CheckMate 9LAの結果 – Carbone D、他</a:t>
            </a:r>
          </a:p>
        </p:txBody>
      </p:sp>
      <p:sp>
        <p:nvSpPr>
          <p:cNvPr id="3" name="Content Placeholder 2"/>
          <p:cNvSpPr>
            <a:spLocks noGrp="1"/>
          </p:cNvSpPr>
          <p:nvPr>
            <p:ph idx="1"/>
          </p:nvPr>
        </p:nvSpPr>
        <p:spPr>
          <a:xfrm>
            <a:off x="304800" y="1215594"/>
            <a:ext cx="11582400" cy="5055650"/>
          </a:xfrm>
        </p:spPr>
        <p:txBody>
          <a:bodyPr/>
          <a:lstStyle/>
          <a:p>
            <a:r>
              <a:rPr lang="ja-JP" b="1" dirty="0"/>
              <a:t>治験の目的</a:t>
            </a:r>
          </a:p>
          <a:p>
            <a:pPr lvl="1"/>
            <a:r>
              <a:rPr lang="ja-JP" dirty="0"/>
              <a:t>CheckMate9LAのベースラインで脳転移がある場合とない場合の進行性NSCLC患者において、1Lニボルマブ+イピリムマブ+化学療法の有効性と安全性を評価する</a:t>
            </a:r>
          </a:p>
          <a:p>
            <a:pPr lvl="1"/>
            <a:endParaRPr lang="en-US" dirty="0"/>
          </a:p>
        </p:txBody>
      </p:sp>
      <p:sp>
        <p:nvSpPr>
          <p:cNvPr id="5" name="Text Placeholder 4"/>
          <p:cNvSpPr>
            <a:spLocks noGrp="1"/>
          </p:cNvSpPr>
          <p:nvPr>
            <p:ph type="body" sz="quarter" idx="11"/>
          </p:nvPr>
        </p:nvSpPr>
        <p:spPr/>
        <p:txBody>
          <a:bodyPr/>
          <a:lstStyle/>
          <a:p>
            <a:r>
              <a:rPr lang="ja-JP"/>
              <a:t>Carbone D、他J Thorac Oncol 2021年16（補遺）：抄録番号 OA09.01</a:t>
            </a:r>
          </a:p>
        </p:txBody>
      </p:sp>
      <p:sp>
        <p:nvSpPr>
          <p:cNvPr id="6" name="Oval 14"/>
          <p:cNvSpPr>
            <a:spLocks noChangeArrowheads="1"/>
          </p:cNvSpPr>
          <p:nvPr/>
        </p:nvSpPr>
        <p:spPr bwMode="auto">
          <a:xfrm>
            <a:off x="4342612" y="3652624"/>
            <a:ext cx="583595" cy="584200"/>
          </a:xfrm>
          <a:prstGeom prst="ellipse">
            <a:avLst/>
          </a:prstGeom>
          <a:noFill/>
          <a:ln w="38100">
            <a:solidFill>
              <a:schemeClr val="bg1"/>
            </a:solidFill>
            <a:round/>
            <a:headEnd/>
            <a:tailEnd/>
          </a:ln>
        </p:spPr>
        <p:txBody>
          <a:bodyPr wrap="none" anchor="ctr"/>
          <a:lstStyle/>
          <a:p>
            <a:pPr algn="ctr"/>
            <a:r>
              <a:rPr lang="ja-JP" sz="1600" b="1">
                <a:solidFill>
                  <a:srgbClr val="002850"/>
                </a:solidFill>
                <a:ea typeface="SimSun" pitchFamily="2" charset="-122"/>
              </a:rPr>
              <a:t>R</a:t>
            </a:r>
          </a:p>
          <a:p>
            <a:pPr algn="ctr"/>
            <a:r>
              <a:rPr lang="ja-JP" sz="1600" b="1">
                <a:solidFill>
                  <a:srgbClr val="002850"/>
                </a:solidFill>
                <a:ea typeface="SimSun" pitchFamily="2" charset="-122"/>
              </a:rPr>
              <a:t>1:1</a:t>
            </a:r>
          </a:p>
        </p:txBody>
      </p:sp>
      <p:cxnSp>
        <p:nvCxnSpPr>
          <p:cNvPr id="7" name="AutoShape 15"/>
          <p:cNvCxnSpPr>
            <a:cxnSpLocks noChangeShapeType="1"/>
            <a:stCxn id="6" idx="0"/>
            <a:endCxn id="17" idx="1"/>
          </p:cNvCxnSpPr>
          <p:nvPr/>
        </p:nvCxnSpPr>
        <p:spPr bwMode="auto">
          <a:xfrm rot="5400000" flipH="1" flipV="1">
            <a:off x="4424828" y="3057888"/>
            <a:ext cx="804318" cy="385154"/>
          </a:xfrm>
          <a:prstGeom prst="bentConnector2">
            <a:avLst/>
          </a:prstGeom>
          <a:noFill/>
          <a:ln w="38100">
            <a:solidFill>
              <a:schemeClr val="bg1"/>
            </a:solidFill>
            <a:miter lim="800000"/>
            <a:headEnd/>
            <a:tailEnd type="triangle" w="med" len="med"/>
          </a:ln>
        </p:spPr>
      </p:cxnSp>
      <p:cxnSp>
        <p:nvCxnSpPr>
          <p:cNvPr id="8" name="AutoShape 16"/>
          <p:cNvCxnSpPr>
            <a:cxnSpLocks noChangeShapeType="1"/>
            <a:stCxn id="6" idx="4"/>
            <a:endCxn id="16" idx="1"/>
          </p:cNvCxnSpPr>
          <p:nvPr/>
        </p:nvCxnSpPr>
        <p:spPr bwMode="auto">
          <a:xfrm rot="16200000" flipH="1">
            <a:off x="4407113" y="4464120"/>
            <a:ext cx="831303" cy="376709"/>
          </a:xfrm>
          <a:prstGeom prst="bentConnector2">
            <a:avLst/>
          </a:prstGeom>
          <a:noFill/>
          <a:ln w="38100">
            <a:solidFill>
              <a:schemeClr val="bg1"/>
            </a:solidFill>
            <a:miter lim="800000"/>
            <a:headEnd/>
            <a:tailEnd type="triangle" w="med" len="med"/>
          </a:ln>
        </p:spPr>
      </p:cxnSp>
      <p:sp>
        <p:nvSpPr>
          <p:cNvPr id="9" name="AutoShape 12"/>
          <p:cNvSpPr>
            <a:spLocks noChangeArrowheads="1"/>
          </p:cNvSpPr>
          <p:nvPr/>
        </p:nvSpPr>
        <p:spPr bwMode="auto">
          <a:xfrm>
            <a:off x="9905971" y="4778666"/>
            <a:ext cx="1498676" cy="578921"/>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PD/毒性/</a:t>
            </a:r>
            <a:br>
              <a:rPr lang="ja-JP" sz="1600">
                <a:solidFill>
                  <a:srgbClr val="FFFFFF"/>
                </a:solidFill>
                <a:ea typeface="SimSun" pitchFamily="2" charset="-122"/>
              </a:rPr>
            </a:br>
            <a:r>
              <a:rPr lang="ja-JP" sz="1600">
                <a:solidFill>
                  <a:srgbClr val="FFFFFF"/>
                </a:solidFill>
                <a:ea typeface="SimSun" pitchFamily="2" charset="-122"/>
              </a:rPr>
              <a:t>2年間</a:t>
            </a:r>
          </a:p>
        </p:txBody>
      </p:sp>
      <p:sp>
        <p:nvSpPr>
          <p:cNvPr id="10" name="AutoShape 12"/>
          <p:cNvSpPr>
            <a:spLocks noChangeArrowheads="1"/>
          </p:cNvSpPr>
          <p:nvPr/>
        </p:nvSpPr>
        <p:spPr bwMode="auto">
          <a:xfrm>
            <a:off x="9905971" y="2542034"/>
            <a:ext cx="1498676" cy="612545"/>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PD/毒性/</a:t>
            </a:r>
            <a:br>
              <a:rPr lang="ja-JP" sz="1600">
                <a:solidFill>
                  <a:srgbClr val="FFFFFF"/>
                </a:solidFill>
                <a:ea typeface="SimSun" pitchFamily="2" charset="-122"/>
              </a:rPr>
            </a:br>
            <a:r>
              <a:rPr lang="ja-JP" sz="1600">
                <a:solidFill>
                  <a:srgbClr val="FFFFFF"/>
                </a:solidFill>
                <a:ea typeface="SimSun" pitchFamily="2" charset="-122"/>
              </a:rPr>
              <a:t>2年間</a:t>
            </a:r>
          </a:p>
        </p:txBody>
      </p:sp>
      <p:sp>
        <p:nvSpPr>
          <p:cNvPr id="11" name="Content Placeholder 26"/>
          <p:cNvSpPr txBox="1">
            <a:spLocks/>
          </p:cNvSpPr>
          <p:nvPr/>
        </p:nvSpPr>
        <p:spPr bwMode="auto">
          <a:xfrm>
            <a:off x="5831169" y="3403934"/>
            <a:ext cx="2819703" cy="774790"/>
          </a:xfrm>
          <a:prstGeom prst="rect">
            <a:avLst/>
          </a:prstGeom>
          <a:noFill/>
          <a:ln w="9525">
            <a:noFill/>
            <a:miter lim="800000"/>
            <a:headEnd/>
            <a:tailEnd/>
          </a:ln>
        </p:spPr>
        <p:txBody>
          <a:bodyPr/>
          <a:lstStyle/>
          <a:p>
            <a:pPr marL="190500" indent="-190500">
              <a:spcBef>
                <a:spcPts val="0"/>
              </a:spcBef>
              <a:spcAft>
                <a:spcPts val="400"/>
              </a:spcAft>
              <a:defRPr/>
            </a:pPr>
            <a:r>
              <a:rPr lang="ja-JP" sz="1400" b="1">
                <a:solidFill>
                  <a:srgbClr val="363636"/>
                </a:solidFill>
                <a:latin typeface="Arial"/>
                <a:ea typeface="MS Mincho"/>
              </a:rPr>
              <a:t>層別化</a:t>
            </a:r>
          </a:p>
          <a:p>
            <a:pPr marL="203200" indent="-203200">
              <a:spcBef>
                <a:spcPts val="0"/>
              </a:spcBef>
              <a:spcAft>
                <a:spcPts val="400"/>
              </a:spcAft>
              <a:buFont typeface="Arial" pitchFamily="34" charset="0"/>
              <a:buChar char="•"/>
              <a:defRPr/>
            </a:pPr>
            <a:r>
              <a:rPr lang="ja-JP" sz="1400">
                <a:solidFill>
                  <a:srgbClr val="363636"/>
                </a:solidFill>
                <a:latin typeface="Arial"/>
                <a:ea typeface="MS Mincho"/>
              </a:rPr>
              <a:t>PD-L1（&lt;1% 対 ≥1%）</a:t>
            </a:r>
          </a:p>
          <a:p>
            <a:pPr marL="203200" indent="-203200">
              <a:spcBef>
                <a:spcPts val="0"/>
              </a:spcBef>
              <a:spcAft>
                <a:spcPts val="400"/>
              </a:spcAft>
              <a:buFont typeface="Arial" pitchFamily="34" charset="0"/>
              <a:buChar char="•"/>
              <a:defRPr/>
            </a:pPr>
            <a:r>
              <a:rPr lang="ja-JP" sz="1400">
                <a:solidFill>
                  <a:srgbClr val="363636"/>
                </a:solidFill>
                <a:latin typeface="Arial"/>
                <a:ea typeface="MS Mincho"/>
              </a:rPr>
              <a:t>性別</a:t>
            </a:r>
          </a:p>
          <a:p>
            <a:pPr marL="203200" indent="-203200">
              <a:spcBef>
                <a:spcPts val="0"/>
              </a:spcBef>
              <a:spcAft>
                <a:spcPts val="400"/>
              </a:spcAft>
              <a:buFont typeface="Arial" pitchFamily="34" charset="0"/>
              <a:buChar char="•"/>
              <a:defRPr/>
            </a:pPr>
            <a:r>
              <a:rPr lang="ja-JP" sz="1400">
                <a:solidFill>
                  <a:srgbClr val="363636"/>
                </a:solidFill>
                <a:latin typeface="Arial"/>
                <a:ea typeface="MS Mincho"/>
              </a:rPr>
              <a:t>組織像（SQ 対 NSQ）</a:t>
            </a:r>
          </a:p>
        </p:txBody>
      </p:sp>
      <p:cxnSp>
        <p:nvCxnSpPr>
          <p:cNvPr id="12" name="AutoShape 19"/>
          <p:cNvCxnSpPr>
            <a:cxnSpLocks noChangeShapeType="1"/>
            <a:stCxn id="15" idx="3"/>
            <a:endCxn id="6" idx="2"/>
          </p:cNvCxnSpPr>
          <p:nvPr/>
        </p:nvCxnSpPr>
        <p:spPr bwMode="auto">
          <a:xfrm>
            <a:off x="4150947" y="3944724"/>
            <a:ext cx="191665" cy="0"/>
          </a:xfrm>
          <a:prstGeom prst="straightConnector1">
            <a:avLst/>
          </a:prstGeom>
          <a:noFill/>
          <a:ln w="38100">
            <a:solidFill>
              <a:schemeClr val="bg1"/>
            </a:solidFill>
            <a:round/>
            <a:headEnd type="none" w="med" len="med"/>
            <a:tailEnd type="none" w="med" len="med"/>
          </a:ln>
        </p:spPr>
      </p:cxnSp>
      <p:cxnSp>
        <p:nvCxnSpPr>
          <p:cNvPr id="13" name="AutoShape 20"/>
          <p:cNvCxnSpPr>
            <a:cxnSpLocks noChangeShapeType="1"/>
            <a:stCxn id="16" idx="3"/>
            <a:endCxn id="9" idx="1"/>
          </p:cNvCxnSpPr>
          <p:nvPr/>
        </p:nvCxnSpPr>
        <p:spPr bwMode="auto">
          <a:xfrm>
            <a:off x="9483303" y="5068127"/>
            <a:ext cx="422668" cy="0"/>
          </a:xfrm>
          <a:prstGeom prst="straightConnector1">
            <a:avLst/>
          </a:prstGeom>
          <a:noFill/>
          <a:ln w="38100">
            <a:solidFill>
              <a:schemeClr val="bg1"/>
            </a:solidFill>
            <a:prstDash val="dash"/>
            <a:round/>
            <a:headEnd/>
            <a:tailEnd type="triangle" w="med" len="med"/>
          </a:ln>
        </p:spPr>
      </p:cxnSp>
      <p:cxnSp>
        <p:nvCxnSpPr>
          <p:cNvPr id="14" name="AutoShape 21"/>
          <p:cNvCxnSpPr>
            <a:cxnSpLocks noChangeShapeType="1"/>
            <a:stCxn id="17" idx="3"/>
            <a:endCxn id="10" idx="1"/>
          </p:cNvCxnSpPr>
          <p:nvPr/>
        </p:nvCxnSpPr>
        <p:spPr bwMode="auto">
          <a:xfrm>
            <a:off x="9494388" y="2848306"/>
            <a:ext cx="411583" cy="1"/>
          </a:xfrm>
          <a:prstGeom prst="straightConnector1">
            <a:avLst/>
          </a:prstGeom>
          <a:noFill/>
          <a:ln w="38100">
            <a:solidFill>
              <a:schemeClr val="bg1"/>
            </a:solidFill>
            <a:round/>
            <a:headEnd/>
            <a:tailEnd type="triangle" w="med" len="med"/>
          </a:ln>
        </p:spPr>
      </p:cxnSp>
      <p:sp>
        <p:nvSpPr>
          <p:cNvPr id="15" name="AutoShape 9"/>
          <p:cNvSpPr>
            <a:spLocks noChangeArrowheads="1"/>
          </p:cNvSpPr>
          <p:nvPr/>
        </p:nvSpPr>
        <p:spPr bwMode="auto">
          <a:xfrm>
            <a:off x="694733" y="2763522"/>
            <a:ext cx="3456214" cy="2362404"/>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dirty="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ステージIVまたは再発性NSCLC</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全身療法歴なし</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感受性EGFR遺伝子変異または既知のALK変異なし</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ECOG PS 0–1</a:t>
            </a:r>
          </a:p>
          <a:p>
            <a:pPr marL="292100" indent="-292100" defTabSz="892175" eaLnBrk="0" hangingPunct="0">
              <a:spcAft>
                <a:spcPct val="30000"/>
              </a:spcAft>
              <a:buFont typeface="Wingdings" pitchFamily="2" charset="2"/>
              <a:buNone/>
            </a:pPr>
            <a:r>
              <a:rPr lang="ja-JP" sz="1600" dirty="0">
                <a:solidFill>
                  <a:srgbClr val="FFFFFF"/>
                </a:solidFill>
                <a:ea typeface="SimSun" pitchFamily="2" charset="-122"/>
              </a:rPr>
              <a:t>（n=719）</a:t>
            </a:r>
          </a:p>
        </p:txBody>
      </p:sp>
      <p:sp>
        <p:nvSpPr>
          <p:cNvPr id="16" name="AutoShape 12"/>
          <p:cNvSpPr>
            <a:spLocks noChangeArrowheads="1"/>
          </p:cNvSpPr>
          <p:nvPr/>
        </p:nvSpPr>
        <p:spPr bwMode="auto">
          <a:xfrm>
            <a:off x="5011119" y="4483401"/>
            <a:ext cx="4472184" cy="1169451"/>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hangingPunct="0"/>
            <a:r>
              <a:rPr lang="ja-JP">
                <a:solidFill>
                  <a:srgbClr val="FFFFFF"/>
                </a:solidFill>
                <a:ea typeface="SimSun" pitchFamily="2" charset="-122"/>
              </a:rPr>
              <a:t>化学療法q3w（4サイクル）、</a:t>
            </a:r>
            <a:br>
              <a:rPr lang="ja-JP">
                <a:solidFill>
                  <a:srgbClr val="FFFFFF"/>
                </a:solidFill>
                <a:ea typeface="SimSun" pitchFamily="2" charset="-122"/>
              </a:rPr>
            </a:br>
            <a:r>
              <a:rPr lang="ja-JP">
                <a:solidFill>
                  <a:srgbClr val="FFFFFF"/>
                </a:solidFill>
                <a:ea typeface="SimSun" pitchFamily="2" charset="-122"/>
              </a:rPr>
              <a:t>任意でペメトレキセド維持療法（NSQ）</a:t>
            </a:r>
          </a:p>
          <a:p>
            <a:pPr algn="ctr" defTabSz="892175" eaLnBrk="0" hangingPunct="0"/>
            <a:r>
              <a:rPr lang="ja-JP">
                <a:solidFill>
                  <a:srgbClr val="FFFFFF"/>
                </a:solidFill>
                <a:ea typeface="SimSun" pitchFamily="2" charset="-122"/>
              </a:rPr>
              <a:t>（n=358）</a:t>
            </a:r>
          </a:p>
        </p:txBody>
      </p:sp>
      <p:sp>
        <p:nvSpPr>
          <p:cNvPr id="17" name="AutoShape 8"/>
          <p:cNvSpPr>
            <a:spLocks noChangeArrowheads="1"/>
          </p:cNvSpPr>
          <p:nvPr/>
        </p:nvSpPr>
        <p:spPr bwMode="auto">
          <a:xfrm>
            <a:off x="5019564" y="2269233"/>
            <a:ext cx="4474824" cy="1158146"/>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dirty="0">
                <a:solidFill>
                  <a:srgbClr val="FFFFFF"/>
                </a:solidFill>
                <a:ea typeface="SimSun" pitchFamily="2" charset="-122"/>
              </a:rPr>
              <a:t>ニボルマブ360mg q3w+イピリムマブ1mg/kg q6w+化学療法（2サイクル）</a:t>
            </a:r>
          </a:p>
          <a:p>
            <a:pPr algn="ctr" defTabSz="892175" eaLnBrk="0" hangingPunct="0"/>
            <a:r>
              <a:rPr lang="ja-JP" dirty="0">
                <a:solidFill>
                  <a:srgbClr val="FFFFFF"/>
                </a:solidFill>
                <a:ea typeface="SimSun" pitchFamily="2" charset="-122"/>
              </a:rPr>
              <a:t>（n=361）</a:t>
            </a:r>
          </a:p>
        </p:txBody>
      </p:sp>
      <p:sp>
        <p:nvSpPr>
          <p:cNvPr id="18" name="Rectangle 9"/>
          <p:cNvSpPr txBox="1">
            <a:spLocks noChangeArrowheads="1"/>
          </p:cNvSpPr>
          <p:nvPr/>
        </p:nvSpPr>
        <p:spPr bwMode="auto">
          <a:xfrm>
            <a:off x="929308" y="5650327"/>
            <a:ext cx="3561553" cy="10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ja-JP" sz="1600" b="1">
                <a:solidFill>
                  <a:srgbClr val="363636"/>
                </a:solidFill>
              </a:rPr>
              <a:t>主要評価項目</a:t>
            </a:r>
          </a:p>
          <a:p>
            <a:pPr>
              <a:buClr>
                <a:srgbClr val="002850"/>
              </a:buClr>
            </a:pPr>
            <a:r>
              <a:rPr lang="ja-JP" sz="1600">
                <a:solidFill>
                  <a:srgbClr val="363636"/>
                </a:solidFill>
              </a:rPr>
              <a:t>OS</a:t>
            </a:r>
          </a:p>
        </p:txBody>
      </p:sp>
      <p:sp>
        <p:nvSpPr>
          <p:cNvPr id="19" name="Content Placeholder 26"/>
          <p:cNvSpPr txBox="1">
            <a:spLocks/>
          </p:cNvSpPr>
          <p:nvPr/>
        </p:nvSpPr>
        <p:spPr>
          <a:xfrm>
            <a:off x="2523300" y="5650327"/>
            <a:ext cx="4621571" cy="1000088"/>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ja-JP" sz="1600" b="1" dirty="0">
                <a:solidFill>
                  <a:srgbClr val="363636"/>
                </a:solidFill>
              </a:rPr>
              <a:t>副次評価項目</a:t>
            </a:r>
          </a:p>
          <a:p>
            <a:pPr>
              <a:buClr>
                <a:srgbClr val="002850"/>
              </a:buClr>
            </a:pPr>
            <a:r>
              <a:rPr lang="ja-JP" sz="1600" dirty="0">
                <a:solidFill>
                  <a:srgbClr val="363636"/>
                </a:solidFill>
              </a:rPr>
              <a:t>PFSおよびORR（BICR）、安全性</a:t>
            </a:r>
          </a:p>
        </p:txBody>
      </p:sp>
      <p:sp>
        <p:nvSpPr>
          <p:cNvPr id="20" name="Content Placeholder 26"/>
          <p:cNvSpPr txBox="1">
            <a:spLocks/>
          </p:cNvSpPr>
          <p:nvPr/>
        </p:nvSpPr>
        <p:spPr>
          <a:xfrm>
            <a:off x="6379633" y="5650327"/>
            <a:ext cx="5124972" cy="1000088"/>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ja-JP" sz="1600" b="1" dirty="0">
                <a:solidFill>
                  <a:srgbClr val="363636"/>
                </a:solidFill>
              </a:rPr>
              <a:t>事後解析</a:t>
            </a:r>
          </a:p>
          <a:p>
            <a:pPr>
              <a:buClr>
                <a:srgbClr val="002850"/>
              </a:buClr>
            </a:pPr>
            <a:r>
              <a:rPr lang="ja-JP" sz="1600" dirty="0">
                <a:solidFill>
                  <a:srgbClr val="363636"/>
                </a:solidFill>
              </a:rPr>
              <a:t>脳転移のある/ない患者の有効性と安全性、脳転移患者における頭蓋内効果</a:t>
            </a:r>
          </a:p>
        </p:txBody>
      </p:sp>
    </p:spTree>
    <p:extLst>
      <p:ext uri="{BB962C8B-B14F-4D97-AF65-F5344CB8AC3E}">
        <p14:creationId xmlns:p14="http://schemas.microsoft.com/office/powerpoint/2010/main" val="27008958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a:t>OA09.01：進行性NSCLCおよび脳転移のある患者における一次ニボルマブ+イピリムマブ+化学療法：CheckMate 9LAの結果 – Carbone D、他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Carbone D、他J Thorac Oncol 2021年16（補遺）：抄録番号 OA09.01</a:t>
            </a:r>
          </a:p>
        </p:txBody>
      </p:sp>
      <p:sp>
        <p:nvSpPr>
          <p:cNvPr id="6" name="TextBox 5"/>
          <p:cNvSpPr txBox="1"/>
          <p:nvPr/>
        </p:nvSpPr>
        <p:spPr>
          <a:xfrm>
            <a:off x="5238247" y="1388680"/>
            <a:ext cx="1715534" cy="338554"/>
          </a:xfrm>
          <a:prstGeom prst="rect">
            <a:avLst/>
          </a:prstGeom>
          <a:noFill/>
        </p:spPr>
        <p:txBody>
          <a:bodyPr wrap="none" rtlCol="0">
            <a:spAutoFit/>
          </a:bodyPr>
          <a:lstStyle/>
          <a:p>
            <a:pPr algn="ctr"/>
            <a:r>
              <a:rPr lang="ja-JP" sz="1600" b="1">
                <a:solidFill>
                  <a:schemeClr val="tx1"/>
                </a:solidFill>
              </a:rPr>
              <a:t>全体的生存</a:t>
            </a:r>
          </a:p>
        </p:txBody>
      </p:sp>
      <p:graphicFrame>
        <p:nvGraphicFramePr>
          <p:cNvPr id="7" name="Table 8">
            <a:extLst>
              <a:ext uri="{FF2B5EF4-FFF2-40B4-BE49-F238E27FC236}">
                <a16:creationId xmlns:a16="http://schemas.microsoft.com/office/drawing/2014/main" id="{2FD659F5-89F7-4A2C-9F9D-9BB2F8D13FBE}"/>
              </a:ext>
            </a:extLst>
          </p:cNvPr>
          <p:cNvGraphicFramePr>
            <a:graphicFrameLocks noGrp="1"/>
          </p:cNvGraphicFramePr>
          <p:nvPr>
            <p:extLst>
              <p:ext uri="{D42A27DB-BD31-4B8C-83A1-F6EECF244321}">
                <p14:modId xmlns:p14="http://schemas.microsoft.com/office/powerpoint/2010/main" val="3321580765"/>
              </p:ext>
            </p:extLst>
          </p:nvPr>
        </p:nvGraphicFramePr>
        <p:xfrm>
          <a:off x="2764220" y="2074093"/>
          <a:ext cx="3370823" cy="947520"/>
        </p:xfrm>
        <a:graphic>
          <a:graphicData uri="http://schemas.openxmlformats.org/drawingml/2006/table">
            <a:tbl>
              <a:tblPr firstRow="1" bandRow="1">
                <a:tableStyleId>{5C22544A-7EE6-4342-B048-85BDC9FD1C3A}</a:tableStyleId>
              </a:tblPr>
              <a:tblGrid>
                <a:gridCol w="1083880">
                  <a:extLst>
                    <a:ext uri="{9D8B030D-6E8A-4147-A177-3AD203B41FA5}">
                      <a16:colId xmlns:a16="http://schemas.microsoft.com/office/drawing/2014/main" val="1143155920"/>
                    </a:ext>
                  </a:extLst>
                </a:gridCol>
                <a:gridCol w="1372428">
                  <a:extLst>
                    <a:ext uri="{9D8B030D-6E8A-4147-A177-3AD203B41FA5}">
                      <a16:colId xmlns:a16="http://schemas.microsoft.com/office/drawing/2014/main" val="2352757885"/>
                    </a:ext>
                  </a:extLst>
                </a:gridCol>
                <a:gridCol w="914515">
                  <a:extLst>
                    <a:ext uri="{9D8B030D-6E8A-4147-A177-3AD203B41FA5}">
                      <a16:colId xmlns:a16="http://schemas.microsoft.com/office/drawing/2014/main" val="4045950928"/>
                    </a:ext>
                  </a:extLst>
                </a:gridCol>
              </a:tblGrid>
              <a:tr h="280432">
                <a:tc>
                  <a:txBody>
                    <a:bodyPr/>
                    <a:lstStyle/>
                    <a:p>
                      <a:endParaRPr lang="en-GB" sz="1200" dirty="0">
                        <a:solidFill>
                          <a:schemeClr val="tx2"/>
                        </a:solidFill>
                      </a:endParaRP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ja-JP" sz="1200">
                          <a:solidFill>
                            <a:schemeClr val="tx2"/>
                          </a:solidFill>
                        </a:rPr>
                        <a:t>NIVO + IPI + CT</a:t>
                      </a:r>
                    </a:p>
                    <a:p>
                      <a:pPr algn="ctr"/>
                      <a:r>
                        <a:rPr lang="ja-JP" sz="1200">
                          <a:solidFill>
                            <a:schemeClr val="tx2"/>
                          </a:solidFill>
                        </a:rPr>
                        <a:t>（n=51）</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ja-JP" sz="1200">
                          <a:solidFill>
                            <a:schemeClr val="tx2"/>
                          </a:solidFill>
                        </a:rPr>
                        <a:t>CT</a:t>
                      </a:r>
                      <a:br>
                        <a:rPr lang="ja-JP" sz="1200">
                          <a:solidFill>
                            <a:schemeClr val="tx2"/>
                          </a:solidFill>
                        </a:rPr>
                      </a:br>
                      <a:r>
                        <a:rPr lang="ja-JP" sz="1200">
                          <a:solidFill>
                            <a:schemeClr val="tx2"/>
                          </a:solidFill>
                        </a:rPr>
                        <a:t>（n=50）</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227881307"/>
                  </a:ext>
                </a:extLst>
              </a:tr>
              <a:tr h="254880">
                <a:tc>
                  <a:txBody>
                    <a:bodyPr/>
                    <a:lstStyle/>
                    <a:p>
                      <a:r>
                        <a:rPr lang="ja-JP" sz="1200">
                          <a:solidFill>
                            <a:schemeClr val="tx1"/>
                          </a:solidFill>
                        </a:rPr>
                        <a:t>mOS、月</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19.3</a:t>
                      </a:r>
                    </a:p>
                  </a:txBody>
                  <a:tcPr marL="36000" marR="36000" marT="36000" marB="36000"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6.8</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2387679"/>
                  </a:ext>
                </a:extLst>
              </a:tr>
              <a:tr h="254880">
                <a:tc>
                  <a:txBody>
                    <a:bodyPr/>
                    <a:lstStyle/>
                    <a:p>
                      <a:r>
                        <a:rPr lang="ja-JP" sz="1200">
                          <a:solidFill>
                            <a:schemeClr val="tx1"/>
                          </a:solidFill>
                        </a:rPr>
                        <a:t>HR（95%CI）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200" dirty="0">
                          <a:solidFill>
                            <a:schemeClr val="tx1"/>
                          </a:solidFill>
                        </a:rPr>
                        <a:t>0.43（0.27、0.67）</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1410953042"/>
                  </a:ext>
                </a:extLst>
              </a:tr>
            </a:tbl>
          </a:graphicData>
        </a:graphic>
      </p:graphicFrame>
      <p:grpSp>
        <p:nvGrpSpPr>
          <p:cNvPr id="8" name="Group 7">
            <a:extLst>
              <a:ext uri="{FF2B5EF4-FFF2-40B4-BE49-F238E27FC236}">
                <a16:creationId xmlns:a16="http://schemas.microsoft.com/office/drawing/2014/main" id="{EF49BFA2-6DBF-4E16-9F10-F27282F0AAC8}"/>
              </a:ext>
            </a:extLst>
          </p:cNvPr>
          <p:cNvGrpSpPr/>
          <p:nvPr/>
        </p:nvGrpSpPr>
        <p:grpSpPr>
          <a:xfrm>
            <a:off x="125773" y="1686625"/>
            <a:ext cx="5870792" cy="4701101"/>
            <a:chOff x="125773" y="1686625"/>
            <a:chExt cx="5870792" cy="4701101"/>
          </a:xfrm>
        </p:grpSpPr>
        <p:sp>
          <p:nvSpPr>
            <p:cNvPr id="9" name="TextBox 8">
              <a:extLst>
                <a:ext uri="{FF2B5EF4-FFF2-40B4-BE49-F238E27FC236}">
                  <a16:creationId xmlns:a16="http://schemas.microsoft.com/office/drawing/2014/main" id="{27C15CDE-8815-4EC3-A45D-6FB7628E74A1}"/>
                </a:ext>
              </a:extLst>
            </p:cNvPr>
            <p:cNvSpPr txBox="1"/>
            <p:nvPr/>
          </p:nvSpPr>
          <p:spPr>
            <a:xfrm>
              <a:off x="1573486" y="1686625"/>
              <a:ext cx="3243196" cy="338554"/>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000000"/>
                  </a:solidFill>
                  <a:uLnTx/>
                  <a:uFillTx/>
                  <a:latin typeface="Arial"/>
                  <a:ea typeface="MS Mincho"/>
                  <a:cs typeface="Arial"/>
                  <a:sym typeface="Arial"/>
                </a:rPr>
                <a:t>ベースライン時の脳転移あり</a:t>
              </a:r>
            </a:p>
          </p:txBody>
        </p:sp>
        <p:grpSp>
          <p:nvGrpSpPr>
            <p:cNvPr id="10" name="Group 9">
              <a:extLst>
                <a:ext uri="{FF2B5EF4-FFF2-40B4-BE49-F238E27FC236}">
                  <a16:creationId xmlns:a16="http://schemas.microsoft.com/office/drawing/2014/main" id="{A12BE898-16D8-40AF-9980-AAE01717ECC0}"/>
                </a:ext>
              </a:extLst>
            </p:cNvPr>
            <p:cNvGrpSpPr/>
            <p:nvPr/>
          </p:nvGrpSpPr>
          <p:grpSpPr>
            <a:xfrm>
              <a:off x="471296" y="2353735"/>
              <a:ext cx="751059" cy="2880000"/>
              <a:chOff x="1233296" y="1265887"/>
              <a:chExt cx="751059" cy="2858279"/>
            </a:xfrm>
          </p:grpSpPr>
          <p:sp>
            <p:nvSpPr>
              <p:cNvPr id="109" name="TextBox 108">
                <a:extLst>
                  <a:ext uri="{FF2B5EF4-FFF2-40B4-BE49-F238E27FC236}">
                    <a16:creationId xmlns:a16="http://schemas.microsoft.com/office/drawing/2014/main" id="{A3DD90AF-9DD5-4D25-BF6B-22D667BC6B8E}"/>
                  </a:ext>
                </a:extLst>
              </p:cNvPr>
              <p:cNvSpPr txBox="1"/>
              <p:nvPr/>
            </p:nvSpPr>
            <p:spPr>
              <a:xfrm rot="16200000">
                <a:off x="1037820" y="2569414"/>
                <a:ext cx="698729"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OS, %</a:t>
                </a:r>
              </a:p>
            </p:txBody>
          </p:sp>
          <p:sp>
            <p:nvSpPr>
              <p:cNvPr id="110" name="TextBox 109">
                <a:extLst>
                  <a:ext uri="{FF2B5EF4-FFF2-40B4-BE49-F238E27FC236}">
                    <a16:creationId xmlns:a16="http://schemas.microsoft.com/office/drawing/2014/main" id="{6785ACC6-3089-466F-BCEA-2512DA85031E}"/>
                  </a:ext>
                </a:extLst>
              </p:cNvPr>
              <p:cNvSpPr txBox="1"/>
              <p:nvPr/>
            </p:nvSpPr>
            <p:spPr>
              <a:xfrm>
                <a:off x="1431940" y="1265887"/>
                <a:ext cx="482825"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100</a:t>
                </a:r>
              </a:p>
            </p:txBody>
          </p:sp>
          <p:sp>
            <p:nvSpPr>
              <p:cNvPr id="111" name="Line 6">
                <a:extLst>
                  <a:ext uri="{FF2B5EF4-FFF2-40B4-BE49-F238E27FC236}">
                    <a16:creationId xmlns:a16="http://schemas.microsoft.com/office/drawing/2014/main" id="{F59BCF24-16D2-4024-BC71-2013E0D08B1C}"/>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2" name="Line 7">
                <a:extLst>
                  <a:ext uri="{FF2B5EF4-FFF2-40B4-BE49-F238E27FC236}">
                    <a16:creationId xmlns:a16="http://schemas.microsoft.com/office/drawing/2014/main" id="{32A9122F-2E92-41C7-847B-B94D77AD66D2}"/>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3" name="Line 8">
                <a:extLst>
                  <a:ext uri="{FF2B5EF4-FFF2-40B4-BE49-F238E27FC236}">
                    <a16:creationId xmlns:a16="http://schemas.microsoft.com/office/drawing/2014/main" id="{0E821764-E05D-4C0F-89A1-DEBACEC806E7}"/>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4" name="Line 9">
                <a:extLst>
                  <a:ext uri="{FF2B5EF4-FFF2-40B4-BE49-F238E27FC236}">
                    <a16:creationId xmlns:a16="http://schemas.microsoft.com/office/drawing/2014/main" id="{D7391777-794F-4F33-979A-203042C7EDCF}"/>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5" name="Line 10">
                <a:extLst>
                  <a:ext uri="{FF2B5EF4-FFF2-40B4-BE49-F238E27FC236}">
                    <a16:creationId xmlns:a16="http://schemas.microsoft.com/office/drawing/2014/main" id="{562725CE-C7D6-4E4C-907B-C1568CCD4058}"/>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6" name="Line 11">
                <a:extLst>
                  <a:ext uri="{FF2B5EF4-FFF2-40B4-BE49-F238E27FC236}">
                    <a16:creationId xmlns:a16="http://schemas.microsoft.com/office/drawing/2014/main" id="{3905AFCA-F1FA-46F3-91FD-E7DDF6743F65}"/>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7" name="TextBox 116">
                <a:extLst>
                  <a:ext uri="{FF2B5EF4-FFF2-40B4-BE49-F238E27FC236}">
                    <a16:creationId xmlns:a16="http://schemas.microsoft.com/office/drawing/2014/main" id="{771CF60D-6659-4EAA-ADE6-20D285D0ACE8}"/>
                  </a:ext>
                </a:extLst>
              </p:cNvPr>
              <p:cNvSpPr txBox="1"/>
              <p:nvPr/>
            </p:nvSpPr>
            <p:spPr>
              <a:xfrm>
                <a:off x="1531332" y="1790026"/>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80</a:t>
                </a:r>
              </a:p>
            </p:txBody>
          </p:sp>
          <p:sp>
            <p:nvSpPr>
              <p:cNvPr id="118" name="TextBox 117">
                <a:extLst>
                  <a:ext uri="{FF2B5EF4-FFF2-40B4-BE49-F238E27FC236}">
                    <a16:creationId xmlns:a16="http://schemas.microsoft.com/office/drawing/2014/main" id="{34959688-720D-43A3-908C-D67D0BD7A917}"/>
                  </a:ext>
                </a:extLst>
              </p:cNvPr>
              <p:cNvSpPr txBox="1"/>
              <p:nvPr/>
            </p:nvSpPr>
            <p:spPr>
              <a:xfrm>
                <a:off x="1531332" y="2288557"/>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60</a:t>
                </a:r>
              </a:p>
            </p:txBody>
          </p:sp>
          <p:sp>
            <p:nvSpPr>
              <p:cNvPr id="119" name="TextBox 118">
                <a:extLst>
                  <a:ext uri="{FF2B5EF4-FFF2-40B4-BE49-F238E27FC236}">
                    <a16:creationId xmlns:a16="http://schemas.microsoft.com/office/drawing/2014/main" id="{7032CE51-7AAC-48D2-91FA-A7A75763BC82}"/>
                  </a:ext>
                </a:extLst>
              </p:cNvPr>
              <p:cNvSpPr txBox="1"/>
              <p:nvPr/>
            </p:nvSpPr>
            <p:spPr>
              <a:xfrm>
                <a:off x="1531332" y="2803210"/>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40</a:t>
                </a:r>
              </a:p>
            </p:txBody>
          </p:sp>
          <p:sp>
            <p:nvSpPr>
              <p:cNvPr id="120" name="TextBox 119">
                <a:extLst>
                  <a:ext uri="{FF2B5EF4-FFF2-40B4-BE49-F238E27FC236}">
                    <a16:creationId xmlns:a16="http://schemas.microsoft.com/office/drawing/2014/main" id="{5885D4CE-0A9E-4CC1-B951-B0160A114901}"/>
                  </a:ext>
                </a:extLst>
              </p:cNvPr>
              <p:cNvSpPr txBox="1"/>
              <p:nvPr/>
            </p:nvSpPr>
            <p:spPr>
              <a:xfrm>
                <a:off x="1531332" y="3307113"/>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20</a:t>
                </a:r>
              </a:p>
            </p:txBody>
          </p:sp>
          <p:sp>
            <p:nvSpPr>
              <p:cNvPr id="121" name="TextBox 120">
                <a:extLst>
                  <a:ext uri="{FF2B5EF4-FFF2-40B4-BE49-F238E27FC236}">
                    <a16:creationId xmlns:a16="http://schemas.microsoft.com/office/drawing/2014/main" id="{870333DF-3B00-4E00-B644-C31E84B3E82E}"/>
                  </a:ext>
                </a:extLst>
              </p:cNvPr>
              <p:cNvSpPr txBox="1"/>
              <p:nvPr/>
            </p:nvSpPr>
            <p:spPr>
              <a:xfrm>
                <a:off x="1630726" y="3816389"/>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11" name="Freeform 21">
              <a:extLst>
                <a:ext uri="{FF2B5EF4-FFF2-40B4-BE49-F238E27FC236}">
                  <a16:creationId xmlns:a16="http://schemas.microsoft.com/office/drawing/2014/main" id="{DB027E3A-EC94-4D7C-894F-97CD885F9978}"/>
                </a:ext>
              </a:extLst>
            </p:cNvPr>
            <p:cNvSpPr>
              <a:spLocks/>
            </p:cNvSpPr>
            <p:nvPr/>
          </p:nvSpPr>
          <p:spPr bwMode="auto">
            <a:xfrm>
              <a:off x="1212336" y="2506758"/>
              <a:ext cx="4182624"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 name="Group 11">
              <a:extLst>
                <a:ext uri="{FF2B5EF4-FFF2-40B4-BE49-F238E27FC236}">
                  <a16:creationId xmlns:a16="http://schemas.microsoft.com/office/drawing/2014/main" id="{0DE95BD4-1BA6-4B28-920B-CE04A2EE24D5}"/>
                </a:ext>
              </a:extLst>
            </p:cNvPr>
            <p:cNvGrpSpPr/>
            <p:nvPr/>
          </p:nvGrpSpPr>
          <p:grpSpPr>
            <a:xfrm>
              <a:off x="1109830" y="5087628"/>
              <a:ext cx="4429009" cy="638801"/>
              <a:chOff x="1460077" y="5471106"/>
              <a:chExt cx="5140704" cy="638801"/>
            </a:xfrm>
          </p:grpSpPr>
          <p:sp>
            <p:nvSpPr>
              <p:cNvPr id="80" name="TextBox 79">
                <a:extLst>
                  <a:ext uri="{FF2B5EF4-FFF2-40B4-BE49-F238E27FC236}">
                    <a16:creationId xmlns:a16="http://schemas.microsoft.com/office/drawing/2014/main" id="{F42429AD-CB51-4E71-B35B-0BCC00558A0A}"/>
                  </a:ext>
                </a:extLst>
              </p:cNvPr>
              <p:cNvSpPr txBox="1"/>
              <p:nvPr/>
            </p:nvSpPr>
            <p:spPr>
              <a:xfrm>
                <a:off x="3346257" y="5802130"/>
                <a:ext cx="1472098"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経過期間、月</a:t>
                </a:r>
              </a:p>
            </p:txBody>
          </p:sp>
          <p:sp>
            <p:nvSpPr>
              <p:cNvPr id="81" name="Line 21">
                <a:extLst>
                  <a:ext uri="{FF2B5EF4-FFF2-40B4-BE49-F238E27FC236}">
                    <a16:creationId xmlns:a16="http://schemas.microsoft.com/office/drawing/2014/main" id="{17D4B882-BE02-4ECD-AB5E-53C2862F4B9B}"/>
                  </a:ext>
                </a:extLst>
              </p:cNvPr>
              <p:cNvSpPr>
                <a:spLocks noChangeShapeType="1"/>
              </p:cNvSpPr>
              <p:nvPr/>
            </p:nvSpPr>
            <p:spPr bwMode="auto">
              <a:xfrm>
                <a:off x="644634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2" name="TextBox 81">
                <a:extLst>
                  <a:ext uri="{FF2B5EF4-FFF2-40B4-BE49-F238E27FC236}">
                    <a16:creationId xmlns:a16="http://schemas.microsoft.com/office/drawing/2014/main" id="{0E4C3865-C164-43AE-87F2-BC98DD0EAB5C}"/>
                  </a:ext>
                </a:extLst>
              </p:cNvPr>
              <p:cNvSpPr txBox="1"/>
              <p:nvPr/>
            </p:nvSpPr>
            <p:spPr>
              <a:xfrm>
                <a:off x="6285682" y="5543106"/>
                <a:ext cx="315099"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39</a:t>
                </a:r>
              </a:p>
            </p:txBody>
          </p:sp>
          <p:sp>
            <p:nvSpPr>
              <p:cNvPr id="83" name="Line 21">
                <a:extLst>
                  <a:ext uri="{FF2B5EF4-FFF2-40B4-BE49-F238E27FC236}">
                    <a16:creationId xmlns:a16="http://schemas.microsoft.com/office/drawing/2014/main" id="{FDF3C551-E99F-418A-8DCF-26275F42DEF3}"/>
                  </a:ext>
                </a:extLst>
              </p:cNvPr>
              <p:cNvSpPr>
                <a:spLocks noChangeShapeType="1"/>
              </p:cNvSpPr>
              <p:nvPr/>
            </p:nvSpPr>
            <p:spPr bwMode="auto">
              <a:xfrm>
                <a:off x="607070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4" name="TextBox 83">
                <a:extLst>
                  <a:ext uri="{FF2B5EF4-FFF2-40B4-BE49-F238E27FC236}">
                    <a16:creationId xmlns:a16="http://schemas.microsoft.com/office/drawing/2014/main" id="{7895C4BC-2B05-4F80-A8B8-49B206345D7E}"/>
                  </a:ext>
                </a:extLst>
              </p:cNvPr>
              <p:cNvSpPr txBox="1"/>
              <p:nvPr/>
            </p:nvSpPr>
            <p:spPr>
              <a:xfrm>
                <a:off x="5910044" y="5543106"/>
                <a:ext cx="315099"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36</a:t>
                </a:r>
              </a:p>
            </p:txBody>
          </p:sp>
          <p:sp>
            <p:nvSpPr>
              <p:cNvPr id="85" name="Line 21">
                <a:extLst>
                  <a:ext uri="{FF2B5EF4-FFF2-40B4-BE49-F238E27FC236}">
                    <a16:creationId xmlns:a16="http://schemas.microsoft.com/office/drawing/2014/main" id="{C00980F9-0B18-452C-8886-A4F44D733101}"/>
                  </a:ext>
                </a:extLst>
              </p:cNvPr>
              <p:cNvSpPr>
                <a:spLocks noChangeShapeType="1"/>
              </p:cNvSpPr>
              <p:nvPr/>
            </p:nvSpPr>
            <p:spPr bwMode="auto">
              <a:xfrm>
                <a:off x="569506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6" name="TextBox 85">
                <a:extLst>
                  <a:ext uri="{FF2B5EF4-FFF2-40B4-BE49-F238E27FC236}">
                    <a16:creationId xmlns:a16="http://schemas.microsoft.com/office/drawing/2014/main" id="{2B40024F-87EC-422B-9697-E967329F5FB5}"/>
                  </a:ext>
                </a:extLst>
              </p:cNvPr>
              <p:cNvSpPr txBox="1"/>
              <p:nvPr/>
            </p:nvSpPr>
            <p:spPr>
              <a:xfrm>
                <a:off x="5534407" y="5543106"/>
                <a:ext cx="315099"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33</a:t>
                </a:r>
              </a:p>
            </p:txBody>
          </p:sp>
          <p:sp>
            <p:nvSpPr>
              <p:cNvPr id="87" name="Line 21">
                <a:extLst>
                  <a:ext uri="{FF2B5EF4-FFF2-40B4-BE49-F238E27FC236}">
                    <a16:creationId xmlns:a16="http://schemas.microsoft.com/office/drawing/2014/main" id="{021BF197-D134-4103-9A03-FB6A67402F66}"/>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8" name="TextBox 87">
                <a:extLst>
                  <a:ext uri="{FF2B5EF4-FFF2-40B4-BE49-F238E27FC236}">
                    <a16:creationId xmlns:a16="http://schemas.microsoft.com/office/drawing/2014/main" id="{59D11061-CA7A-463F-A7AC-26B8D4547647}"/>
                  </a:ext>
                </a:extLst>
              </p:cNvPr>
              <p:cNvSpPr txBox="1"/>
              <p:nvPr/>
            </p:nvSpPr>
            <p:spPr>
              <a:xfrm>
                <a:off x="5158771" y="5543106"/>
                <a:ext cx="315099"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30</a:t>
                </a:r>
              </a:p>
            </p:txBody>
          </p:sp>
          <p:sp>
            <p:nvSpPr>
              <p:cNvPr id="89" name="Line 21">
                <a:extLst>
                  <a:ext uri="{FF2B5EF4-FFF2-40B4-BE49-F238E27FC236}">
                    <a16:creationId xmlns:a16="http://schemas.microsoft.com/office/drawing/2014/main" id="{01DF6BC9-1101-4A7B-A02A-96F3D698F632}"/>
                  </a:ext>
                </a:extLst>
              </p:cNvPr>
              <p:cNvSpPr>
                <a:spLocks noChangeShapeType="1"/>
              </p:cNvSpPr>
              <p:nvPr/>
            </p:nvSpPr>
            <p:spPr bwMode="auto">
              <a:xfrm>
                <a:off x="4943794"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90" name="TextBox 89">
                <a:extLst>
                  <a:ext uri="{FF2B5EF4-FFF2-40B4-BE49-F238E27FC236}">
                    <a16:creationId xmlns:a16="http://schemas.microsoft.com/office/drawing/2014/main" id="{966E7968-2ACF-4DD0-A8C5-BD0255CA3961}"/>
                  </a:ext>
                </a:extLst>
              </p:cNvPr>
              <p:cNvSpPr txBox="1"/>
              <p:nvPr/>
            </p:nvSpPr>
            <p:spPr>
              <a:xfrm>
                <a:off x="4783133" y="5543106"/>
                <a:ext cx="315099"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27</a:t>
                </a:r>
              </a:p>
            </p:txBody>
          </p:sp>
          <p:sp>
            <p:nvSpPr>
              <p:cNvPr id="91" name="Line 21">
                <a:extLst>
                  <a:ext uri="{FF2B5EF4-FFF2-40B4-BE49-F238E27FC236}">
                    <a16:creationId xmlns:a16="http://schemas.microsoft.com/office/drawing/2014/main" id="{0302CC5E-159A-4C73-A84D-D686336D127D}"/>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92" name="TextBox 91">
                <a:extLst>
                  <a:ext uri="{FF2B5EF4-FFF2-40B4-BE49-F238E27FC236}">
                    <a16:creationId xmlns:a16="http://schemas.microsoft.com/office/drawing/2014/main" id="{5E7CEA12-F380-4B26-8101-D6B150443715}"/>
                  </a:ext>
                </a:extLst>
              </p:cNvPr>
              <p:cNvSpPr txBox="1"/>
              <p:nvPr/>
            </p:nvSpPr>
            <p:spPr>
              <a:xfrm>
                <a:off x="4407496" y="5543106"/>
                <a:ext cx="315099"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24</a:t>
                </a:r>
              </a:p>
            </p:txBody>
          </p:sp>
          <p:sp>
            <p:nvSpPr>
              <p:cNvPr id="93" name="Line 21">
                <a:extLst>
                  <a:ext uri="{FF2B5EF4-FFF2-40B4-BE49-F238E27FC236}">
                    <a16:creationId xmlns:a16="http://schemas.microsoft.com/office/drawing/2014/main" id="{040C98E4-E0A2-402F-9869-3BE3A67380B5}"/>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94" name="TextBox 93">
                <a:extLst>
                  <a:ext uri="{FF2B5EF4-FFF2-40B4-BE49-F238E27FC236}">
                    <a16:creationId xmlns:a16="http://schemas.microsoft.com/office/drawing/2014/main" id="{2EE65DB7-052C-44A7-954A-35EA0797BD57}"/>
                  </a:ext>
                </a:extLst>
              </p:cNvPr>
              <p:cNvSpPr txBox="1"/>
              <p:nvPr/>
            </p:nvSpPr>
            <p:spPr>
              <a:xfrm>
                <a:off x="4031860" y="5543106"/>
                <a:ext cx="315099"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21</a:t>
                </a:r>
              </a:p>
            </p:txBody>
          </p:sp>
          <p:sp>
            <p:nvSpPr>
              <p:cNvPr id="95" name="Line 21">
                <a:extLst>
                  <a:ext uri="{FF2B5EF4-FFF2-40B4-BE49-F238E27FC236}">
                    <a16:creationId xmlns:a16="http://schemas.microsoft.com/office/drawing/2014/main" id="{9CCF84A9-3DBF-4891-A951-E354A81ACBED}"/>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96" name="TextBox 95">
                <a:extLst>
                  <a:ext uri="{FF2B5EF4-FFF2-40B4-BE49-F238E27FC236}">
                    <a16:creationId xmlns:a16="http://schemas.microsoft.com/office/drawing/2014/main" id="{8CC9664A-9686-4D5E-8372-7AA9752D0F26}"/>
                  </a:ext>
                </a:extLst>
              </p:cNvPr>
              <p:cNvSpPr txBox="1"/>
              <p:nvPr/>
            </p:nvSpPr>
            <p:spPr>
              <a:xfrm>
                <a:off x="3656222" y="5543106"/>
                <a:ext cx="315099"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18</a:t>
                </a:r>
              </a:p>
            </p:txBody>
          </p:sp>
          <p:sp>
            <p:nvSpPr>
              <p:cNvPr id="97" name="Line 21">
                <a:extLst>
                  <a:ext uri="{FF2B5EF4-FFF2-40B4-BE49-F238E27FC236}">
                    <a16:creationId xmlns:a16="http://schemas.microsoft.com/office/drawing/2014/main" id="{E996C975-F6D5-40F4-98DB-EC55642C5183}"/>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98" name="TextBox 97">
                <a:extLst>
                  <a:ext uri="{FF2B5EF4-FFF2-40B4-BE49-F238E27FC236}">
                    <a16:creationId xmlns:a16="http://schemas.microsoft.com/office/drawing/2014/main" id="{48BF76BA-61C3-4694-90D0-677E5DACBF5C}"/>
                  </a:ext>
                </a:extLst>
              </p:cNvPr>
              <p:cNvSpPr txBox="1"/>
              <p:nvPr/>
            </p:nvSpPr>
            <p:spPr>
              <a:xfrm>
                <a:off x="3280585" y="5543106"/>
                <a:ext cx="315099"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15</a:t>
                </a:r>
              </a:p>
            </p:txBody>
          </p:sp>
          <p:sp>
            <p:nvSpPr>
              <p:cNvPr id="99" name="Line 21">
                <a:extLst>
                  <a:ext uri="{FF2B5EF4-FFF2-40B4-BE49-F238E27FC236}">
                    <a16:creationId xmlns:a16="http://schemas.microsoft.com/office/drawing/2014/main" id="{CC071854-E9B0-4BBF-AC3E-3259E97B4648}"/>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00" name="TextBox 99">
                <a:extLst>
                  <a:ext uri="{FF2B5EF4-FFF2-40B4-BE49-F238E27FC236}">
                    <a16:creationId xmlns:a16="http://schemas.microsoft.com/office/drawing/2014/main" id="{C7BB0A70-D682-435C-AD15-6F88EEBBC1A4}"/>
                  </a:ext>
                </a:extLst>
              </p:cNvPr>
              <p:cNvSpPr txBox="1"/>
              <p:nvPr/>
            </p:nvSpPr>
            <p:spPr>
              <a:xfrm>
                <a:off x="2904949" y="5543106"/>
                <a:ext cx="315099"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12</a:t>
                </a:r>
              </a:p>
            </p:txBody>
          </p:sp>
          <p:sp>
            <p:nvSpPr>
              <p:cNvPr id="101" name="Line 21">
                <a:extLst>
                  <a:ext uri="{FF2B5EF4-FFF2-40B4-BE49-F238E27FC236}">
                    <a16:creationId xmlns:a16="http://schemas.microsoft.com/office/drawing/2014/main" id="{C1A7FE71-67AC-47B1-BE57-57E907641D3C}"/>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02" name="TextBox 101">
                <a:extLst>
                  <a:ext uri="{FF2B5EF4-FFF2-40B4-BE49-F238E27FC236}">
                    <a16:creationId xmlns:a16="http://schemas.microsoft.com/office/drawing/2014/main" id="{754A2209-ACC0-4507-AEE7-B1B17DB7CFD1}"/>
                  </a:ext>
                </a:extLst>
              </p:cNvPr>
              <p:cNvSpPr txBox="1"/>
              <p:nvPr/>
            </p:nvSpPr>
            <p:spPr>
              <a:xfrm>
                <a:off x="2586988" y="5543106"/>
                <a:ext cx="19974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9</a:t>
                </a:r>
              </a:p>
            </p:txBody>
          </p:sp>
          <p:sp>
            <p:nvSpPr>
              <p:cNvPr id="103" name="Line 21">
                <a:extLst>
                  <a:ext uri="{FF2B5EF4-FFF2-40B4-BE49-F238E27FC236}">
                    <a16:creationId xmlns:a16="http://schemas.microsoft.com/office/drawing/2014/main" id="{9C76B753-0B86-4A13-9915-E0EA011AF027}"/>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04" name="TextBox 103">
                <a:extLst>
                  <a:ext uri="{FF2B5EF4-FFF2-40B4-BE49-F238E27FC236}">
                    <a16:creationId xmlns:a16="http://schemas.microsoft.com/office/drawing/2014/main" id="{48057F85-9424-4963-BC98-5556F64F7547}"/>
                  </a:ext>
                </a:extLst>
              </p:cNvPr>
              <p:cNvSpPr txBox="1"/>
              <p:nvPr/>
            </p:nvSpPr>
            <p:spPr>
              <a:xfrm>
                <a:off x="2211352" y="5543106"/>
                <a:ext cx="19974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6</a:t>
                </a:r>
              </a:p>
            </p:txBody>
          </p:sp>
          <p:sp>
            <p:nvSpPr>
              <p:cNvPr id="105" name="Line 21">
                <a:extLst>
                  <a:ext uri="{FF2B5EF4-FFF2-40B4-BE49-F238E27FC236}">
                    <a16:creationId xmlns:a16="http://schemas.microsoft.com/office/drawing/2014/main" id="{5A286BC1-E737-4DDD-B452-3563012A019B}"/>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06" name="TextBox 105">
                <a:extLst>
                  <a:ext uri="{FF2B5EF4-FFF2-40B4-BE49-F238E27FC236}">
                    <a16:creationId xmlns:a16="http://schemas.microsoft.com/office/drawing/2014/main" id="{4F3ED97E-BE4D-4820-B1D8-98C1FD97E52B}"/>
                  </a:ext>
                </a:extLst>
              </p:cNvPr>
              <p:cNvSpPr txBox="1"/>
              <p:nvPr/>
            </p:nvSpPr>
            <p:spPr>
              <a:xfrm>
                <a:off x="1835715" y="5543106"/>
                <a:ext cx="19974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3</a:t>
                </a:r>
              </a:p>
            </p:txBody>
          </p:sp>
          <p:sp>
            <p:nvSpPr>
              <p:cNvPr id="107" name="Line 21">
                <a:extLst>
                  <a:ext uri="{FF2B5EF4-FFF2-40B4-BE49-F238E27FC236}">
                    <a16:creationId xmlns:a16="http://schemas.microsoft.com/office/drawing/2014/main" id="{0B9C8D96-C612-4D5E-86BF-85D2C7ED8759}"/>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08" name="TextBox 107">
                <a:extLst>
                  <a:ext uri="{FF2B5EF4-FFF2-40B4-BE49-F238E27FC236}">
                    <a16:creationId xmlns:a16="http://schemas.microsoft.com/office/drawing/2014/main" id="{8B51FA31-B589-4D30-BECF-60A9EAF2309F}"/>
                  </a:ext>
                </a:extLst>
              </p:cNvPr>
              <p:cNvSpPr txBox="1"/>
              <p:nvPr/>
            </p:nvSpPr>
            <p:spPr>
              <a:xfrm>
                <a:off x="1460077" y="5543106"/>
                <a:ext cx="19974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0</a:t>
                </a:r>
              </a:p>
            </p:txBody>
          </p:sp>
        </p:grpSp>
        <p:grpSp>
          <p:nvGrpSpPr>
            <p:cNvPr id="13" name="Group 12">
              <a:extLst>
                <a:ext uri="{FF2B5EF4-FFF2-40B4-BE49-F238E27FC236}">
                  <a16:creationId xmlns:a16="http://schemas.microsoft.com/office/drawing/2014/main" id="{C6E43091-601D-4B45-9ABD-8507E02E37B5}"/>
                </a:ext>
              </a:extLst>
            </p:cNvPr>
            <p:cNvGrpSpPr/>
            <p:nvPr/>
          </p:nvGrpSpPr>
          <p:grpSpPr>
            <a:xfrm>
              <a:off x="1060138" y="5784964"/>
              <a:ext cx="4429007" cy="288147"/>
              <a:chOff x="1009497" y="6133063"/>
              <a:chExt cx="4429007" cy="288147"/>
            </a:xfrm>
          </p:grpSpPr>
          <p:sp>
            <p:nvSpPr>
              <p:cNvPr id="66" name="TextBox 65">
                <a:extLst>
                  <a:ext uri="{FF2B5EF4-FFF2-40B4-BE49-F238E27FC236}">
                    <a16:creationId xmlns:a16="http://schemas.microsoft.com/office/drawing/2014/main" id="{18A8082B-AFFA-4D31-8789-843006CD668B}"/>
                  </a:ext>
                </a:extLst>
              </p:cNvPr>
              <p:cNvSpPr txBox="1"/>
              <p:nvPr/>
            </p:nvSpPr>
            <p:spPr>
              <a:xfrm>
                <a:off x="5266415" y="6133063"/>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0</a:t>
                </a:r>
              </a:p>
            </p:txBody>
          </p:sp>
          <p:sp>
            <p:nvSpPr>
              <p:cNvPr id="67" name="TextBox 66">
                <a:extLst>
                  <a:ext uri="{FF2B5EF4-FFF2-40B4-BE49-F238E27FC236}">
                    <a16:creationId xmlns:a16="http://schemas.microsoft.com/office/drawing/2014/main" id="{CEBD781E-D791-464A-953B-EB155E5475D2}"/>
                  </a:ext>
                </a:extLst>
              </p:cNvPr>
              <p:cNvSpPr txBox="1"/>
              <p:nvPr/>
            </p:nvSpPr>
            <p:spPr>
              <a:xfrm>
                <a:off x="4942782" y="6133063"/>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1</a:t>
                </a:r>
              </a:p>
            </p:txBody>
          </p:sp>
          <p:sp>
            <p:nvSpPr>
              <p:cNvPr id="68" name="TextBox 67">
                <a:extLst>
                  <a:ext uri="{FF2B5EF4-FFF2-40B4-BE49-F238E27FC236}">
                    <a16:creationId xmlns:a16="http://schemas.microsoft.com/office/drawing/2014/main" id="{14D1E84F-A86E-4BB3-A36D-A93B0CE3366E}"/>
                  </a:ext>
                </a:extLst>
              </p:cNvPr>
              <p:cNvSpPr txBox="1"/>
              <p:nvPr/>
            </p:nvSpPr>
            <p:spPr>
              <a:xfrm>
                <a:off x="4619149" y="6133063"/>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3</a:t>
                </a:r>
              </a:p>
            </p:txBody>
          </p:sp>
          <p:sp>
            <p:nvSpPr>
              <p:cNvPr id="69" name="TextBox 68">
                <a:extLst>
                  <a:ext uri="{FF2B5EF4-FFF2-40B4-BE49-F238E27FC236}">
                    <a16:creationId xmlns:a16="http://schemas.microsoft.com/office/drawing/2014/main" id="{1F5D0E81-DF7D-40E8-827C-D5122A7578B8}"/>
                  </a:ext>
                </a:extLst>
              </p:cNvPr>
              <p:cNvSpPr txBox="1"/>
              <p:nvPr/>
            </p:nvSpPr>
            <p:spPr>
              <a:xfrm>
                <a:off x="4295517" y="6133063"/>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5</a:t>
                </a:r>
              </a:p>
            </p:txBody>
          </p:sp>
          <p:sp>
            <p:nvSpPr>
              <p:cNvPr id="70" name="TextBox 69">
                <a:extLst>
                  <a:ext uri="{FF2B5EF4-FFF2-40B4-BE49-F238E27FC236}">
                    <a16:creationId xmlns:a16="http://schemas.microsoft.com/office/drawing/2014/main" id="{F2F2450A-CD72-47F4-8896-4F21E8888174}"/>
                  </a:ext>
                </a:extLst>
              </p:cNvPr>
              <p:cNvSpPr txBox="1"/>
              <p:nvPr/>
            </p:nvSpPr>
            <p:spPr>
              <a:xfrm>
                <a:off x="3922191"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12</a:t>
                </a:r>
              </a:p>
            </p:txBody>
          </p:sp>
          <p:sp>
            <p:nvSpPr>
              <p:cNvPr id="71" name="TextBox 70">
                <a:extLst>
                  <a:ext uri="{FF2B5EF4-FFF2-40B4-BE49-F238E27FC236}">
                    <a16:creationId xmlns:a16="http://schemas.microsoft.com/office/drawing/2014/main" id="{8986A2DF-9BB5-43E3-985F-1A529F600C28}"/>
                  </a:ext>
                </a:extLst>
              </p:cNvPr>
              <p:cNvSpPr txBox="1"/>
              <p:nvPr/>
            </p:nvSpPr>
            <p:spPr>
              <a:xfrm>
                <a:off x="3598558"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18</a:t>
                </a:r>
              </a:p>
            </p:txBody>
          </p:sp>
          <p:sp>
            <p:nvSpPr>
              <p:cNvPr id="72" name="TextBox 71">
                <a:extLst>
                  <a:ext uri="{FF2B5EF4-FFF2-40B4-BE49-F238E27FC236}">
                    <a16:creationId xmlns:a16="http://schemas.microsoft.com/office/drawing/2014/main" id="{7B904A10-F544-41A3-BB0E-E93D08762248}"/>
                  </a:ext>
                </a:extLst>
              </p:cNvPr>
              <p:cNvSpPr txBox="1"/>
              <p:nvPr/>
            </p:nvSpPr>
            <p:spPr>
              <a:xfrm>
                <a:off x="3274926"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24</a:t>
                </a:r>
              </a:p>
            </p:txBody>
          </p:sp>
          <p:sp>
            <p:nvSpPr>
              <p:cNvPr id="73" name="TextBox 72">
                <a:extLst>
                  <a:ext uri="{FF2B5EF4-FFF2-40B4-BE49-F238E27FC236}">
                    <a16:creationId xmlns:a16="http://schemas.microsoft.com/office/drawing/2014/main" id="{B2CB6353-97A1-4149-831A-92B3ECAC7AE9}"/>
                  </a:ext>
                </a:extLst>
              </p:cNvPr>
              <p:cNvSpPr txBox="1"/>
              <p:nvPr/>
            </p:nvSpPr>
            <p:spPr>
              <a:xfrm>
                <a:off x="2951293"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27</a:t>
                </a:r>
              </a:p>
            </p:txBody>
          </p:sp>
          <p:sp>
            <p:nvSpPr>
              <p:cNvPr id="74" name="TextBox 73">
                <a:extLst>
                  <a:ext uri="{FF2B5EF4-FFF2-40B4-BE49-F238E27FC236}">
                    <a16:creationId xmlns:a16="http://schemas.microsoft.com/office/drawing/2014/main" id="{619FE0E0-9F6B-43BA-8CA7-9566C0AA0F77}"/>
                  </a:ext>
                </a:extLst>
              </p:cNvPr>
              <p:cNvSpPr txBox="1"/>
              <p:nvPr/>
            </p:nvSpPr>
            <p:spPr>
              <a:xfrm>
                <a:off x="2627660"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30</a:t>
                </a:r>
              </a:p>
            </p:txBody>
          </p:sp>
          <p:sp>
            <p:nvSpPr>
              <p:cNvPr id="75" name="TextBox 74">
                <a:extLst>
                  <a:ext uri="{FF2B5EF4-FFF2-40B4-BE49-F238E27FC236}">
                    <a16:creationId xmlns:a16="http://schemas.microsoft.com/office/drawing/2014/main" id="{36CB1FAF-3993-45CA-9922-84C53A6026FB}"/>
                  </a:ext>
                </a:extLst>
              </p:cNvPr>
              <p:cNvSpPr txBox="1"/>
              <p:nvPr/>
            </p:nvSpPr>
            <p:spPr>
              <a:xfrm>
                <a:off x="2304029"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34</a:t>
                </a:r>
              </a:p>
            </p:txBody>
          </p:sp>
          <p:sp>
            <p:nvSpPr>
              <p:cNvPr id="76" name="TextBox 75">
                <a:extLst>
                  <a:ext uri="{FF2B5EF4-FFF2-40B4-BE49-F238E27FC236}">
                    <a16:creationId xmlns:a16="http://schemas.microsoft.com/office/drawing/2014/main" id="{C4DADC14-732A-4873-B0CD-CEC4DFACE5D1}"/>
                  </a:ext>
                </a:extLst>
              </p:cNvPr>
              <p:cNvSpPr txBox="1"/>
              <p:nvPr/>
            </p:nvSpPr>
            <p:spPr>
              <a:xfrm>
                <a:off x="1980395"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37</a:t>
                </a:r>
              </a:p>
            </p:txBody>
          </p:sp>
          <p:sp>
            <p:nvSpPr>
              <p:cNvPr id="77" name="TextBox 76">
                <a:extLst>
                  <a:ext uri="{FF2B5EF4-FFF2-40B4-BE49-F238E27FC236}">
                    <a16:creationId xmlns:a16="http://schemas.microsoft.com/office/drawing/2014/main" id="{B5C1E03F-B474-4A30-BD37-B7029F366C97}"/>
                  </a:ext>
                </a:extLst>
              </p:cNvPr>
              <p:cNvSpPr txBox="1"/>
              <p:nvPr/>
            </p:nvSpPr>
            <p:spPr>
              <a:xfrm>
                <a:off x="1656763"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42</a:t>
                </a:r>
              </a:p>
            </p:txBody>
          </p:sp>
          <p:sp>
            <p:nvSpPr>
              <p:cNvPr id="78" name="TextBox 77">
                <a:extLst>
                  <a:ext uri="{FF2B5EF4-FFF2-40B4-BE49-F238E27FC236}">
                    <a16:creationId xmlns:a16="http://schemas.microsoft.com/office/drawing/2014/main" id="{08E6DC08-A5B0-4832-9A31-BD51445D2AEB}"/>
                  </a:ext>
                </a:extLst>
              </p:cNvPr>
              <p:cNvSpPr txBox="1"/>
              <p:nvPr/>
            </p:nvSpPr>
            <p:spPr>
              <a:xfrm>
                <a:off x="1333131"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46</a:t>
                </a:r>
              </a:p>
            </p:txBody>
          </p:sp>
          <p:sp>
            <p:nvSpPr>
              <p:cNvPr id="79" name="TextBox 78">
                <a:extLst>
                  <a:ext uri="{FF2B5EF4-FFF2-40B4-BE49-F238E27FC236}">
                    <a16:creationId xmlns:a16="http://schemas.microsoft.com/office/drawing/2014/main" id="{0497DFD4-8299-4457-9E69-5433B2D016AB}"/>
                  </a:ext>
                </a:extLst>
              </p:cNvPr>
              <p:cNvSpPr txBox="1"/>
              <p:nvPr/>
            </p:nvSpPr>
            <p:spPr>
              <a:xfrm>
                <a:off x="1009497"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51</a:t>
                </a:r>
              </a:p>
            </p:txBody>
          </p:sp>
        </p:grpSp>
        <p:sp>
          <p:nvSpPr>
            <p:cNvPr id="14" name="TextBox 13">
              <a:extLst>
                <a:ext uri="{FF2B5EF4-FFF2-40B4-BE49-F238E27FC236}">
                  <a16:creationId xmlns:a16="http://schemas.microsoft.com/office/drawing/2014/main" id="{79406C44-1C2B-464D-9374-0CFCBEFFD266}"/>
                </a:ext>
              </a:extLst>
            </p:cNvPr>
            <p:cNvSpPr txBox="1"/>
            <p:nvPr/>
          </p:nvSpPr>
          <p:spPr>
            <a:xfrm>
              <a:off x="434716" y="5500490"/>
              <a:ext cx="990977" cy="307777"/>
            </a:xfrm>
            <a:prstGeom prst="rect">
              <a:avLst/>
            </a:prstGeom>
            <a:noFill/>
          </p:spPr>
          <p:txBody>
            <a:bodyPr wrap="none" rtlCol="0">
              <a:spAutoFit/>
            </a:bodyPr>
            <a:lstStyle/>
            <a:p>
              <a:pPr algn="r"/>
              <a:r>
                <a:rPr lang="ja-JP" sz="1400" dirty="0">
                  <a:solidFill>
                    <a:schemeClr val="tx1"/>
                  </a:solidFill>
                </a:rPr>
                <a:t>リスク有患者数</a:t>
              </a:r>
            </a:p>
          </p:txBody>
        </p:sp>
        <p:grpSp>
          <p:nvGrpSpPr>
            <p:cNvPr id="15" name="Group 14">
              <a:extLst>
                <a:ext uri="{FF2B5EF4-FFF2-40B4-BE49-F238E27FC236}">
                  <a16:creationId xmlns:a16="http://schemas.microsoft.com/office/drawing/2014/main" id="{AF065CFE-69D2-4E12-A5C2-106AEAA0C9B7}"/>
                </a:ext>
              </a:extLst>
            </p:cNvPr>
            <p:cNvGrpSpPr/>
            <p:nvPr/>
          </p:nvGrpSpPr>
          <p:grpSpPr>
            <a:xfrm>
              <a:off x="1060138" y="6089764"/>
              <a:ext cx="4429007" cy="288147"/>
              <a:chOff x="1009497" y="6133063"/>
              <a:chExt cx="4429007" cy="288147"/>
            </a:xfrm>
          </p:grpSpPr>
          <p:sp>
            <p:nvSpPr>
              <p:cNvPr id="52" name="TextBox 51">
                <a:extLst>
                  <a:ext uri="{FF2B5EF4-FFF2-40B4-BE49-F238E27FC236}">
                    <a16:creationId xmlns:a16="http://schemas.microsoft.com/office/drawing/2014/main" id="{2555D2A9-A68A-43DC-AFD0-3D4D427C827C}"/>
                  </a:ext>
                </a:extLst>
              </p:cNvPr>
              <p:cNvSpPr txBox="1"/>
              <p:nvPr/>
            </p:nvSpPr>
            <p:spPr>
              <a:xfrm>
                <a:off x="5266415" y="613306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53" name="TextBox 52">
                <a:extLst>
                  <a:ext uri="{FF2B5EF4-FFF2-40B4-BE49-F238E27FC236}">
                    <a16:creationId xmlns:a16="http://schemas.microsoft.com/office/drawing/2014/main" id="{753DFF12-926D-4C72-A2C9-26D6EADDA61E}"/>
                  </a:ext>
                </a:extLst>
              </p:cNvPr>
              <p:cNvSpPr txBox="1"/>
              <p:nvPr/>
            </p:nvSpPr>
            <p:spPr>
              <a:xfrm>
                <a:off x="4942782" y="613306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a:t>
                </a:r>
              </a:p>
            </p:txBody>
          </p:sp>
          <p:sp>
            <p:nvSpPr>
              <p:cNvPr id="54" name="TextBox 53">
                <a:extLst>
                  <a:ext uri="{FF2B5EF4-FFF2-40B4-BE49-F238E27FC236}">
                    <a16:creationId xmlns:a16="http://schemas.microsoft.com/office/drawing/2014/main" id="{DF144E6D-4B1D-446F-BE3D-D0E467FFB67E}"/>
                  </a:ext>
                </a:extLst>
              </p:cNvPr>
              <p:cNvSpPr txBox="1"/>
              <p:nvPr/>
            </p:nvSpPr>
            <p:spPr>
              <a:xfrm>
                <a:off x="4619149" y="613306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a:t>
                </a:r>
              </a:p>
            </p:txBody>
          </p:sp>
          <p:sp>
            <p:nvSpPr>
              <p:cNvPr id="55" name="TextBox 54">
                <a:extLst>
                  <a:ext uri="{FF2B5EF4-FFF2-40B4-BE49-F238E27FC236}">
                    <a16:creationId xmlns:a16="http://schemas.microsoft.com/office/drawing/2014/main" id="{D2EBCCF2-0556-4260-915D-D819988ECCC5}"/>
                  </a:ext>
                </a:extLst>
              </p:cNvPr>
              <p:cNvSpPr txBox="1"/>
              <p:nvPr/>
            </p:nvSpPr>
            <p:spPr>
              <a:xfrm>
                <a:off x="4295517" y="613306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a:t>
                </a:r>
              </a:p>
            </p:txBody>
          </p:sp>
          <p:sp>
            <p:nvSpPr>
              <p:cNvPr id="56" name="TextBox 55">
                <a:extLst>
                  <a:ext uri="{FF2B5EF4-FFF2-40B4-BE49-F238E27FC236}">
                    <a16:creationId xmlns:a16="http://schemas.microsoft.com/office/drawing/2014/main" id="{9D569360-B656-470C-8126-799D71841D4E}"/>
                  </a:ext>
                </a:extLst>
              </p:cNvPr>
              <p:cNvSpPr txBox="1"/>
              <p:nvPr/>
            </p:nvSpPr>
            <p:spPr>
              <a:xfrm>
                <a:off x="3971884" y="613306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6</a:t>
                </a:r>
              </a:p>
            </p:txBody>
          </p:sp>
          <p:sp>
            <p:nvSpPr>
              <p:cNvPr id="57" name="TextBox 56">
                <a:extLst>
                  <a:ext uri="{FF2B5EF4-FFF2-40B4-BE49-F238E27FC236}">
                    <a16:creationId xmlns:a16="http://schemas.microsoft.com/office/drawing/2014/main" id="{38462230-CC1F-403B-B4A4-CFA806B21FAD}"/>
                  </a:ext>
                </a:extLst>
              </p:cNvPr>
              <p:cNvSpPr txBox="1"/>
              <p:nvPr/>
            </p:nvSpPr>
            <p:spPr>
              <a:xfrm>
                <a:off x="3648251" y="613306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6</a:t>
                </a:r>
              </a:p>
            </p:txBody>
          </p:sp>
          <p:sp>
            <p:nvSpPr>
              <p:cNvPr id="58" name="TextBox 57">
                <a:extLst>
                  <a:ext uri="{FF2B5EF4-FFF2-40B4-BE49-F238E27FC236}">
                    <a16:creationId xmlns:a16="http://schemas.microsoft.com/office/drawing/2014/main" id="{10DF08A6-F718-47B6-A5E1-D866A0752FF0}"/>
                  </a:ext>
                </a:extLst>
              </p:cNvPr>
              <p:cNvSpPr txBox="1"/>
              <p:nvPr/>
            </p:nvSpPr>
            <p:spPr>
              <a:xfrm>
                <a:off x="3324619" y="613306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6</a:t>
                </a:r>
              </a:p>
            </p:txBody>
          </p:sp>
          <p:sp>
            <p:nvSpPr>
              <p:cNvPr id="59" name="TextBox 58">
                <a:extLst>
                  <a:ext uri="{FF2B5EF4-FFF2-40B4-BE49-F238E27FC236}">
                    <a16:creationId xmlns:a16="http://schemas.microsoft.com/office/drawing/2014/main" id="{467F3DD6-EDE3-4E3E-8F31-F476DA0C0ED8}"/>
                  </a:ext>
                </a:extLst>
              </p:cNvPr>
              <p:cNvSpPr txBox="1"/>
              <p:nvPr/>
            </p:nvSpPr>
            <p:spPr>
              <a:xfrm>
                <a:off x="2976139" y="6133063"/>
                <a:ext cx="221783"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 8</a:t>
                </a:r>
              </a:p>
            </p:txBody>
          </p:sp>
          <p:sp>
            <p:nvSpPr>
              <p:cNvPr id="60" name="TextBox 59">
                <a:extLst>
                  <a:ext uri="{FF2B5EF4-FFF2-40B4-BE49-F238E27FC236}">
                    <a16:creationId xmlns:a16="http://schemas.microsoft.com/office/drawing/2014/main" id="{1C080B59-8E65-4C99-B1D8-DA27B539517A}"/>
                  </a:ext>
                </a:extLst>
              </p:cNvPr>
              <p:cNvSpPr txBox="1"/>
              <p:nvPr/>
            </p:nvSpPr>
            <p:spPr>
              <a:xfrm>
                <a:off x="2627660" y="6133063"/>
                <a:ext cx="271476"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11</a:t>
                </a:r>
              </a:p>
            </p:txBody>
          </p:sp>
          <p:sp>
            <p:nvSpPr>
              <p:cNvPr id="61" name="TextBox 60">
                <a:extLst>
                  <a:ext uri="{FF2B5EF4-FFF2-40B4-BE49-F238E27FC236}">
                    <a16:creationId xmlns:a16="http://schemas.microsoft.com/office/drawing/2014/main" id="{A6C3C2C2-0505-4133-9824-A2D32E8574DB}"/>
                  </a:ext>
                </a:extLst>
              </p:cNvPr>
              <p:cNvSpPr txBox="1"/>
              <p:nvPr/>
            </p:nvSpPr>
            <p:spPr>
              <a:xfrm>
                <a:off x="2304029"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13</a:t>
                </a:r>
              </a:p>
            </p:txBody>
          </p:sp>
          <p:sp>
            <p:nvSpPr>
              <p:cNvPr id="62" name="TextBox 61">
                <a:extLst>
                  <a:ext uri="{FF2B5EF4-FFF2-40B4-BE49-F238E27FC236}">
                    <a16:creationId xmlns:a16="http://schemas.microsoft.com/office/drawing/2014/main" id="{F399895F-518B-4DE0-8DD5-90545F386602}"/>
                  </a:ext>
                </a:extLst>
              </p:cNvPr>
              <p:cNvSpPr txBox="1"/>
              <p:nvPr/>
            </p:nvSpPr>
            <p:spPr>
              <a:xfrm>
                <a:off x="1980395"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20</a:t>
                </a:r>
              </a:p>
            </p:txBody>
          </p:sp>
          <p:sp>
            <p:nvSpPr>
              <p:cNvPr id="63" name="TextBox 62">
                <a:extLst>
                  <a:ext uri="{FF2B5EF4-FFF2-40B4-BE49-F238E27FC236}">
                    <a16:creationId xmlns:a16="http://schemas.microsoft.com/office/drawing/2014/main" id="{7F425174-76BA-4123-AA47-435846CC9524}"/>
                  </a:ext>
                </a:extLst>
              </p:cNvPr>
              <p:cNvSpPr txBox="1"/>
              <p:nvPr/>
            </p:nvSpPr>
            <p:spPr>
              <a:xfrm>
                <a:off x="1656763"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28</a:t>
                </a:r>
              </a:p>
            </p:txBody>
          </p:sp>
          <p:sp>
            <p:nvSpPr>
              <p:cNvPr id="64" name="TextBox 63">
                <a:extLst>
                  <a:ext uri="{FF2B5EF4-FFF2-40B4-BE49-F238E27FC236}">
                    <a16:creationId xmlns:a16="http://schemas.microsoft.com/office/drawing/2014/main" id="{B352067F-C9D2-4081-84C8-F5D912F84859}"/>
                  </a:ext>
                </a:extLst>
              </p:cNvPr>
              <p:cNvSpPr txBox="1"/>
              <p:nvPr/>
            </p:nvSpPr>
            <p:spPr>
              <a:xfrm>
                <a:off x="1333131"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37</a:t>
                </a:r>
              </a:p>
            </p:txBody>
          </p:sp>
          <p:sp>
            <p:nvSpPr>
              <p:cNvPr id="65" name="TextBox 64">
                <a:extLst>
                  <a:ext uri="{FF2B5EF4-FFF2-40B4-BE49-F238E27FC236}">
                    <a16:creationId xmlns:a16="http://schemas.microsoft.com/office/drawing/2014/main" id="{62E78401-CAF9-4AC8-8F40-C791C0748555}"/>
                  </a:ext>
                </a:extLst>
              </p:cNvPr>
              <p:cNvSpPr txBox="1"/>
              <p:nvPr/>
            </p:nvSpPr>
            <p:spPr>
              <a:xfrm>
                <a:off x="1009497"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50</a:t>
                </a:r>
              </a:p>
            </p:txBody>
          </p:sp>
        </p:grpSp>
        <p:sp>
          <p:nvSpPr>
            <p:cNvPr id="16" name="TextBox 15">
              <a:extLst>
                <a:ext uri="{FF2B5EF4-FFF2-40B4-BE49-F238E27FC236}">
                  <a16:creationId xmlns:a16="http://schemas.microsoft.com/office/drawing/2014/main" id="{DAC7C7A1-D462-4ADD-827E-F4FA53F9A5DF}"/>
                </a:ext>
              </a:extLst>
            </p:cNvPr>
            <p:cNvSpPr txBox="1"/>
            <p:nvPr/>
          </p:nvSpPr>
          <p:spPr>
            <a:xfrm>
              <a:off x="125773" y="5775149"/>
              <a:ext cx="1010213" cy="307777"/>
            </a:xfrm>
            <a:prstGeom prst="rect">
              <a:avLst/>
            </a:prstGeom>
            <a:noFill/>
          </p:spPr>
          <p:txBody>
            <a:bodyPr wrap="none" rtlCol="0">
              <a:spAutoFit/>
            </a:bodyPr>
            <a:lstStyle/>
            <a:p>
              <a:pPr algn="r"/>
              <a:r>
                <a:rPr lang="ja-JP" sz="1400">
                  <a:solidFill>
                    <a:schemeClr val="accent1"/>
                  </a:solidFill>
                </a:rPr>
                <a:t>N + I + CT</a:t>
              </a:r>
            </a:p>
          </p:txBody>
        </p:sp>
        <p:sp>
          <p:nvSpPr>
            <p:cNvPr id="17" name="TextBox 16">
              <a:extLst>
                <a:ext uri="{FF2B5EF4-FFF2-40B4-BE49-F238E27FC236}">
                  <a16:creationId xmlns:a16="http://schemas.microsoft.com/office/drawing/2014/main" id="{0536C0BE-2A0F-4402-9BC9-AC8840DEC2A7}"/>
                </a:ext>
              </a:extLst>
            </p:cNvPr>
            <p:cNvSpPr txBox="1"/>
            <p:nvPr/>
          </p:nvSpPr>
          <p:spPr>
            <a:xfrm>
              <a:off x="712472" y="6079949"/>
              <a:ext cx="423514" cy="307777"/>
            </a:xfrm>
            <a:prstGeom prst="rect">
              <a:avLst/>
            </a:prstGeom>
            <a:noFill/>
          </p:spPr>
          <p:txBody>
            <a:bodyPr wrap="none" rtlCol="0">
              <a:spAutoFit/>
            </a:bodyPr>
            <a:lstStyle/>
            <a:p>
              <a:pPr algn="r"/>
              <a:r>
                <a:rPr lang="ja-JP" sz="1400">
                  <a:solidFill>
                    <a:schemeClr val="accent2"/>
                  </a:solidFill>
                </a:rPr>
                <a:t>CT</a:t>
              </a:r>
            </a:p>
          </p:txBody>
        </p:sp>
        <p:grpSp>
          <p:nvGrpSpPr>
            <p:cNvPr id="18" name="Group 17">
              <a:extLst>
                <a:ext uri="{FF2B5EF4-FFF2-40B4-BE49-F238E27FC236}">
                  <a16:creationId xmlns:a16="http://schemas.microsoft.com/office/drawing/2014/main" id="{CA2473D2-34FB-466B-96C4-138C19B155D1}"/>
                </a:ext>
              </a:extLst>
            </p:cNvPr>
            <p:cNvGrpSpPr/>
            <p:nvPr/>
          </p:nvGrpSpPr>
          <p:grpSpPr>
            <a:xfrm>
              <a:off x="1222355" y="2505592"/>
              <a:ext cx="3992851" cy="1764000"/>
              <a:chOff x="3600450" y="2319337"/>
              <a:chExt cx="4995004" cy="2219543"/>
            </a:xfrm>
          </p:grpSpPr>
          <p:sp>
            <p:nvSpPr>
              <p:cNvPr id="35" name="Freeform: Shape 107">
                <a:extLst>
                  <a:ext uri="{FF2B5EF4-FFF2-40B4-BE49-F238E27FC236}">
                    <a16:creationId xmlns:a16="http://schemas.microsoft.com/office/drawing/2014/main" id="{BC704CE7-FFB1-41E6-ADA6-942FC10F27D0}"/>
                  </a:ext>
                </a:extLst>
              </p:cNvPr>
              <p:cNvSpPr/>
              <p:nvPr/>
            </p:nvSpPr>
            <p:spPr>
              <a:xfrm>
                <a:off x="3600450" y="2319337"/>
                <a:ext cx="4992509" cy="2178300"/>
              </a:xfrm>
              <a:custGeom>
                <a:avLst/>
                <a:gdLst>
                  <a:gd name="connsiteX0" fmla="*/ 4992510 w 4992509"/>
                  <a:gd name="connsiteY0" fmla="*/ 2178301 h 2178300"/>
                  <a:gd name="connsiteX1" fmla="*/ 3479873 w 4992509"/>
                  <a:gd name="connsiteY1" fmla="*/ 2178301 h 2178300"/>
                  <a:gd name="connsiteX2" fmla="*/ 3479873 w 4992509"/>
                  <a:gd name="connsiteY2" fmla="*/ 2107949 h 2178300"/>
                  <a:gd name="connsiteX3" fmla="*/ 3450108 w 4992509"/>
                  <a:gd name="connsiteY3" fmla="*/ 2107949 h 2178300"/>
                  <a:gd name="connsiteX4" fmla="*/ 3450108 w 4992509"/>
                  <a:gd name="connsiteY4" fmla="*/ 2051123 h 2178300"/>
                  <a:gd name="connsiteX5" fmla="*/ 3222803 w 4992509"/>
                  <a:gd name="connsiteY5" fmla="*/ 2051123 h 2178300"/>
                  <a:gd name="connsiteX6" fmla="*/ 3222803 w 4992509"/>
                  <a:gd name="connsiteY6" fmla="*/ 1983477 h 2178300"/>
                  <a:gd name="connsiteX7" fmla="*/ 3098330 w 4992509"/>
                  <a:gd name="connsiteY7" fmla="*/ 1983477 h 2178300"/>
                  <a:gd name="connsiteX8" fmla="*/ 3098330 w 4992509"/>
                  <a:gd name="connsiteY8" fmla="*/ 1932061 h 2178300"/>
                  <a:gd name="connsiteX9" fmla="*/ 3079385 w 4992509"/>
                  <a:gd name="connsiteY9" fmla="*/ 1932061 h 2178300"/>
                  <a:gd name="connsiteX10" fmla="*/ 3079385 w 4992509"/>
                  <a:gd name="connsiteY10" fmla="*/ 1804883 h 2178300"/>
                  <a:gd name="connsiteX11" fmla="*/ 2998213 w 4992509"/>
                  <a:gd name="connsiteY11" fmla="*/ 1804883 h 2178300"/>
                  <a:gd name="connsiteX12" fmla="*/ 2998213 w 4992509"/>
                  <a:gd name="connsiteY12" fmla="*/ 1739932 h 2178300"/>
                  <a:gd name="connsiteX13" fmla="*/ 2922442 w 4992509"/>
                  <a:gd name="connsiteY13" fmla="*/ 1739932 h 2178300"/>
                  <a:gd name="connsiteX14" fmla="*/ 2922442 w 4992509"/>
                  <a:gd name="connsiteY14" fmla="*/ 1669580 h 2178300"/>
                  <a:gd name="connsiteX15" fmla="*/ 2770908 w 4992509"/>
                  <a:gd name="connsiteY15" fmla="*/ 1669580 h 2178300"/>
                  <a:gd name="connsiteX16" fmla="*/ 2770908 w 4992509"/>
                  <a:gd name="connsiteY16" fmla="*/ 1620869 h 2178300"/>
                  <a:gd name="connsiteX17" fmla="*/ 2605849 w 4992509"/>
                  <a:gd name="connsiteY17" fmla="*/ 1620869 h 2178300"/>
                  <a:gd name="connsiteX18" fmla="*/ 2605849 w 4992509"/>
                  <a:gd name="connsiteY18" fmla="*/ 1555928 h 2178300"/>
                  <a:gd name="connsiteX19" fmla="*/ 2494902 w 4992509"/>
                  <a:gd name="connsiteY19" fmla="*/ 1555928 h 2178300"/>
                  <a:gd name="connsiteX20" fmla="*/ 2494902 w 4992509"/>
                  <a:gd name="connsiteY20" fmla="*/ 1490986 h 2178300"/>
                  <a:gd name="connsiteX21" fmla="*/ 2273008 w 4992509"/>
                  <a:gd name="connsiteY21" fmla="*/ 1490986 h 2178300"/>
                  <a:gd name="connsiteX22" fmla="*/ 2273008 w 4992509"/>
                  <a:gd name="connsiteY22" fmla="*/ 1426045 h 2178300"/>
                  <a:gd name="connsiteX23" fmla="*/ 2137715 w 4992509"/>
                  <a:gd name="connsiteY23" fmla="*/ 1426045 h 2178300"/>
                  <a:gd name="connsiteX24" fmla="*/ 2137715 w 4992509"/>
                  <a:gd name="connsiteY24" fmla="*/ 1301572 h 2178300"/>
                  <a:gd name="connsiteX25" fmla="*/ 1842764 w 4992509"/>
                  <a:gd name="connsiteY25" fmla="*/ 1301572 h 2178300"/>
                  <a:gd name="connsiteX26" fmla="*/ 1842764 w 4992509"/>
                  <a:gd name="connsiteY26" fmla="*/ 1244746 h 2178300"/>
                  <a:gd name="connsiteX27" fmla="*/ 1737227 w 4992509"/>
                  <a:gd name="connsiteY27" fmla="*/ 1244746 h 2178300"/>
                  <a:gd name="connsiteX28" fmla="*/ 1737227 w 4992509"/>
                  <a:gd name="connsiteY28" fmla="*/ 1179805 h 2178300"/>
                  <a:gd name="connsiteX29" fmla="*/ 1664170 w 4992509"/>
                  <a:gd name="connsiteY29" fmla="*/ 1179805 h 2178300"/>
                  <a:gd name="connsiteX30" fmla="*/ 1664170 w 4992509"/>
                  <a:gd name="connsiteY30" fmla="*/ 1060742 h 2178300"/>
                  <a:gd name="connsiteX31" fmla="*/ 1607344 w 4992509"/>
                  <a:gd name="connsiteY31" fmla="*/ 1060742 h 2178300"/>
                  <a:gd name="connsiteX32" fmla="*/ 1607344 w 4992509"/>
                  <a:gd name="connsiteY32" fmla="*/ 995791 h 2178300"/>
                  <a:gd name="connsiteX33" fmla="*/ 1398984 w 4992509"/>
                  <a:gd name="connsiteY33" fmla="*/ 995791 h 2178300"/>
                  <a:gd name="connsiteX34" fmla="*/ 1398984 w 4992509"/>
                  <a:gd name="connsiteY34" fmla="*/ 938970 h 2178300"/>
                  <a:gd name="connsiteX35" fmla="*/ 1217686 w 4992509"/>
                  <a:gd name="connsiteY35" fmla="*/ 938970 h 2178300"/>
                  <a:gd name="connsiteX36" fmla="*/ 1217686 w 4992509"/>
                  <a:gd name="connsiteY36" fmla="*/ 865909 h 2178300"/>
                  <a:gd name="connsiteX37" fmla="*/ 1006621 w 4992509"/>
                  <a:gd name="connsiteY37" fmla="*/ 865909 h 2178300"/>
                  <a:gd name="connsiteX38" fmla="*/ 1006621 w 4992509"/>
                  <a:gd name="connsiteY38" fmla="*/ 806378 h 2178300"/>
                  <a:gd name="connsiteX39" fmla="*/ 974150 w 4992509"/>
                  <a:gd name="connsiteY39" fmla="*/ 806378 h 2178300"/>
                  <a:gd name="connsiteX40" fmla="*/ 974150 w 4992509"/>
                  <a:gd name="connsiteY40" fmla="*/ 757670 h 2178300"/>
                  <a:gd name="connsiteX41" fmla="*/ 947088 w 4992509"/>
                  <a:gd name="connsiteY41" fmla="*/ 757670 h 2178300"/>
                  <a:gd name="connsiteX42" fmla="*/ 947088 w 4992509"/>
                  <a:gd name="connsiteY42" fmla="*/ 687315 h 2178300"/>
                  <a:gd name="connsiteX43" fmla="*/ 922734 w 4992509"/>
                  <a:gd name="connsiteY43" fmla="*/ 687315 h 2178300"/>
                  <a:gd name="connsiteX44" fmla="*/ 922734 w 4992509"/>
                  <a:gd name="connsiteY44" fmla="*/ 627784 h 2178300"/>
                  <a:gd name="connsiteX45" fmla="*/ 844262 w 4992509"/>
                  <a:gd name="connsiteY45" fmla="*/ 627784 h 2178300"/>
                  <a:gd name="connsiteX46" fmla="*/ 844262 w 4992509"/>
                  <a:gd name="connsiteY46" fmla="*/ 562841 h 2178300"/>
                  <a:gd name="connsiteX47" fmla="*/ 768494 w 4992509"/>
                  <a:gd name="connsiteY47" fmla="*/ 562841 h 2178300"/>
                  <a:gd name="connsiteX48" fmla="*/ 768494 w 4992509"/>
                  <a:gd name="connsiteY48" fmla="*/ 500604 h 2178300"/>
                  <a:gd name="connsiteX49" fmla="*/ 581782 w 4992509"/>
                  <a:gd name="connsiteY49" fmla="*/ 500604 h 2178300"/>
                  <a:gd name="connsiteX50" fmla="*/ 581782 w 4992509"/>
                  <a:gd name="connsiteY50" fmla="*/ 441072 h 2178300"/>
                  <a:gd name="connsiteX51" fmla="*/ 495191 w 4992509"/>
                  <a:gd name="connsiteY51" fmla="*/ 441072 h 2178300"/>
                  <a:gd name="connsiteX52" fmla="*/ 495191 w 4992509"/>
                  <a:gd name="connsiteY52" fmla="*/ 324716 h 2178300"/>
                  <a:gd name="connsiteX53" fmla="*/ 403188 w 4992509"/>
                  <a:gd name="connsiteY53" fmla="*/ 324716 h 2178300"/>
                  <a:gd name="connsiteX54" fmla="*/ 403188 w 4992509"/>
                  <a:gd name="connsiteY54" fmla="*/ 243537 h 2178300"/>
                  <a:gd name="connsiteX55" fmla="*/ 357188 w 4992509"/>
                  <a:gd name="connsiteY55" fmla="*/ 243537 h 2178300"/>
                  <a:gd name="connsiteX56" fmla="*/ 357188 w 4992509"/>
                  <a:gd name="connsiteY56" fmla="*/ 129886 h 2178300"/>
                  <a:gd name="connsiteX57" fmla="*/ 335540 w 4992509"/>
                  <a:gd name="connsiteY57" fmla="*/ 129886 h 2178300"/>
                  <a:gd name="connsiteX58" fmla="*/ 335540 w 4992509"/>
                  <a:gd name="connsiteY58" fmla="*/ 73061 h 2178300"/>
                  <a:gd name="connsiteX59" fmla="*/ 235419 w 4992509"/>
                  <a:gd name="connsiteY59" fmla="*/ 73061 h 2178300"/>
                  <a:gd name="connsiteX60" fmla="*/ 235419 w 4992509"/>
                  <a:gd name="connsiteY60" fmla="*/ 0 h 2178300"/>
                  <a:gd name="connsiteX61" fmla="*/ 0 w 4992509"/>
                  <a:gd name="connsiteY61" fmla="*/ 0 h 217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992509" h="2178300">
                    <a:moveTo>
                      <a:pt x="4992510" y="2178301"/>
                    </a:moveTo>
                    <a:lnTo>
                      <a:pt x="3479873" y="2178301"/>
                    </a:lnTo>
                    <a:lnTo>
                      <a:pt x="3479873" y="2107949"/>
                    </a:lnTo>
                    <a:lnTo>
                      <a:pt x="3450108" y="2107949"/>
                    </a:lnTo>
                    <a:lnTo>
                      <a:pt x="3450108" y="2051123"/>
                    </a:lnTo>
                    <a:lnTo>
                      <a:pt x="3222803" y="2051123"/>
                    </a:lnTo>
                    <a:lnTo>
                      <a:pt x="3222803" y="1983477"/>
                    </a:lnTo>
                    <a:lnTo>
                      <a:pt x="3098330" y="1983477"/>
                    </a:lnTo>
                    <a:lnTo>
                      <a:pt x="3098330" y="1932061"/>
                    </a:lnTo>
                    <a:lnTo>
                      <a:pt x="3079385" y="1932061"/>
                    </a:lnTo>
                    <a:lnTo>
                      <a:pt x="3079385" y="1804883"/>
                    </a:lnTo>
                    <a:lnTo>
                      <a:pt x="2998213" y="1804883"/>
                    </a:lnTo>
                    <a:lnTo>
                      <a:pt x="2998213" y="1739932"/>
                    </a:lnTo>
                    <a:lnTo>
                      <a:pt x="2922442" y="1739932"/>
                    </a:lnTo>
                    <a:lnTo>
                      <a:pt x="2922442" y="1669580"/>
                    </a:lnTo>
                    <a:lnTo>
                      <a:pt x="2770908" y="1669580"/>
                    </a:lnTo>
                    <a:lnTo>
                      <a:pt x="2770908" y="1620869"/>
                    </a:lnTo>
                    <a:lnTo>
                      <a:pt x="2605849" y="1620869"/>
                    </a:lnTo>
                    <a:lnTo>
                      <a:pt x="2605849" y="1555928"/>
                    </a:lnTo>
                    <a:lnTo>
                      <a:pt x="2494902" y="1555928"/>
                    </a:lnTo>
                    <a:lnTo>
                      <a:pt x="2494902" y="1490986"/>
                    </a:lnTo>
                    <a:lnTo>
                      <a:pt x="2273008" y="1490986"/>
                    </a:lnTo>
                    <a:lnTo>
                      <a:pt x="2273008" y="1426045"/>
                    </a:lnTo>
                    <a:lnTo>
                      <a:pt x="2137715" y="1426045"/>
                    </a:lnTo>
                    <a:lnTo>
                      <a:pt x="2137715" y="1301572"/>
                    </a:lnTo>
                    <a:lnTo>
                      <a:pt x="1842764" y="1301572"/>
                    </a:lnTo>
                    <a:lnTo>
                      <a:pt x="1842764" y="1244746"/>
                    </a:lnTo>
                    <a:lnTo>
                      <a:pt x="1737227" y="1244746"/>
                    </a:lnTo>
                    <a:lnTo>
                      <a:pt x="1737227" y="1179805"/>
                    </a:lnTo>
                    <a:lnTo>
                      <a:pt x="1664170" y="1179805"/>
                    </a:lnTo>
                    <a:lnTo>
                      <a:pt x="1664170" y="1060742"/>
                    </a:lnTo>
                    <a:lnTo>
                      <a:pt x="1607344" y="1060742"/>
                    </a:lnTo>
                    <a:lnTo>
                      <a:pt x="1607344" y="995791"/>
                    </a:lnTo>
                    <a:lnTo>
                      <a:pt x="1398984" y="995791"/>
                    </a:lnTo>
                    <a:lnTo>
                      <a:pt x="1398984" y="938970"/>
                    </a:lnTo>
                    <a:lnTo>
                      <a:pt x="1217686" y="938970"/>
                    </a:lnTo>
                    <a:lnTo>
                      <a:pt x="1217686" y="865909"/>
                    </a:lnTo>
                    <a:lnTo>
                      <a:pt x="1006621" y="865909"/>
                    </a:lnTo>
                    <a:lnTo>
                      <a:pt x="1006621" y="806378"/>
                    </a:lnTo>
                    <a:lnTo>
                      <a:pt x="974150" y="806378"/>
                    </a:lnTo>
                    <a:lnTo>
                      <a:pt x="974150" y="757670"/>
                    </a:lnTo>
                    <a:lnTo>
                      <a:pt x="947088" y="757670"/>
                    </a:lnTo>
                    <a:lnTo>
                      <a:pt x="947088" y="687315"/>
                    </a:lnTo>
                    <a:lnTo>
                      <a:pt x="922734" y="687315"/>
                    </a:lnTo>
                    <a:lnTo>
                      <a:pt x="922734" y="627784"/>
                    </a:lnTo>
                    <a:lnTo>
                      <a:pt x="844262" y="627784"/>
                    </a:lnTo>
                    <a:lnTo>
                      <a:pt x="844262" y="562841"/>
                    </a:lnTo>
                    <a:lnTo>
                      <a:pt x="768494" y="562841"/>
                    </a:lnTo>
                    <a:lnTo>
                      <a:pt x="768494" y="500604"/>
                    </a:lnTo>
                    <a:lnTo>
                      <a:pt x="581782" y="500604"/>
                    </a:lnTo>
                    <a:lnTo>
                      <a:pt x="581782" y="441072"/>
                    </a:lnTo>
                    <a:lnTo>
                      <a:pt x="495191" y="441072"/>
                    </a:lnTo>
                    <a:lnTo>
                      <a:pt x="495191" y="324716"/>
                    </a:lnTo>
                    <a:lnTo>
                      <a:pt x="403188" y="324716"/>
                    </a:lnTo>
                    <a:lnTo>
                      <a:pt x="403188" y="243537"/>
                    </a:lnTo>
                    <a:lnTo>
                      <a:pt x="357188" y="243537"/>
                    </a:lnTo>
                    <a:lnTo>
                      <a:pt x="357188" y="129886"/>
                    </a:lnTo>
                    <a:lnTo>
                      <a:pt x="335540" y="129886"/>
                    </a:lnTo>
                    <a:lnTo>
                      <a:pt x="335540" y="73061"/>
                    </a:lnTo>
                    <a:lnTo>
                      <a:pt x="235419" y="73061"/>
                    </a:lnTo>
                    <a:lnTo>
                      <a:pt x="235419" y="0"/>
                    </a:lnTo>
                    <a:lnTo>
                      <a:pt x="0" y="0"/>
                    </a:lnTo>
                  </a:path>
                </a:pathLst>
              </a:custGeom>
              <a:noFill/>
              <a:ln w="25400" cap="flat">
                <a:solidFill>
                  <a:schemeClr val="accent1"/>
                </a:solidFill>
                <a:prstDash val="solid"/>
                <a:miter/>
              </a:ln>
            </p:spPr>
            <p:txBody>
              <a:bodyPr rtlCol="0" anchor="ctr"/>
              <a:lstStyle/>
              <a:p>
                <a:endParaRPr lang="en-GB"/>
              </a:p>
            </p:txBody>
          </p:sp>
          <p:sp>
            <p:nvSpPr>
              <p:cNvPr id="36" name="Freeform: Shape 108">
                <a:extLst>
                  <a:ext uri="{FF2B5EF4-FFF2-40B4-BE49-F238E27FC236}">
                    <a16:creationId xmlns:a16="http://schemas.microsoft.com/office/drawing/2014/main" id="{D51FA225-2979-47B2-8BDB-89DF5275F45F}"/>
                  </a:ext>
                </a:extLst>
              </p:cNvPr>
              <p:cNvSpPr/>
              <p:nvPr/>
            </p:nvSpPr>
            <p:spPr>
              <a:xfrm>
                <a:off x="6985720" y="431552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37" name="Freeform: Shape 109">
                <a:extLst>
                  <a:ext uri="{FF2B5EF4-FFF2-40B4-BE49-F238E27FC236}">
                    <a16:creationId xmlns:a16="http://schemas.microsoft.com/office/drawing/2014/main" id="{CE45E02F-7404-44DD-9572-60EC65D260FD}"/>
                  </a:ext>
                </a:extLst>
              </p:cNvPr>
              <p:cNvSpPr/>
              <p:nvPr/>
            </p:nvSpPr>
            <p:spPr>
              <a:xfrm>
                <a:off x="708097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38" name="Freeform: Shape 110">
                <a:extLst>
                  <a:ext uri="{FF2B5EF4-FFF2-40B4-BE49-F238E27FC236}">
                    <a16:creationId xmlns:a16="http://schemas.microsoft.com/office/drawing/2014/main" id="{5A40DEAA-B8F9-4F99-96C1-EA6225C6EAFB}"/>
                  </a:ext>
                </a:extLst>
              </p:cNvPr>
              <p:cNvSpPr/>
              <p:nvPr/>
            </p:nvSpPr>
            <p:spPr>
              <a:xfrm>
                <a:off x="713812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39" name="Freeform: Shape 111">
                <a:extLst>
                  <a:ext uri="{FF2B5EF4-FFF2-40B4-BE49-F238E27FC236}">
                    <a16:creationId xmlns:a16="http://schemas.microsoft.com/office/drawing/2014/main" id="{3E8427E4-1CCC-4F46-9FDA-E1E6330BBCD6}"/>
                  </a:ext>
                </a:extLst>
              </p:cNvPr>
              <p:cNvSpPr/>
              <p:nvPr/>
            </p:nvSpPr>
            <p:spPr>
              <a:xfrm>
                <a:off x="717622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40" name="Freeform: Shape 112">
                <a:extLst>
                  <a:ext uri="{FF2B5EF4-FFF2-40B4-BE49-F238E27FC236}">
                    <a16:creationId xmlns:a16="http://schemas.microsoft.com/office/drawing/2014/main" id="{149974EB-9E50-44B8-83BF-14723740271B}"/>
                  </a:ext>
                </a:extLst>
              </p:cNvPr>
              <p:cNvSpPr/>
              <p:nvPr/>
            </p:nvSpPr>
            <p:spPr>
              <a:xfrm>
                <a:off x="725242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41" name="Freeform: Shape 113">
                <a:extLst>
                  <a:ext uri="{FF2B5EF4-FFF2-40B4-BE49-F238E27FC236}">
                    <a16:creationId xmlns:a16="http://schemas.microsoft.com/office/drawing/2014/main" id="{8318312C-92F8-42F6-80D1-0E4637CF94EF}"/>
                  </a:ext>
                </a:extLst>
              </p:cNvPr>
              <p:cNvSpPr/>
              <p:nvPr/>
            </p:nvSpPr>
            <p:spPr>
              <a:xfrm>
                <a:off x="730957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42" name="Freeform: Shape 114">
                <a:extLst>
                  <a:ext uri="{FF2B5EF4-FFF2-40B4-BE49-F238E27FC236}">
                    <a16:creationId xmlns:a16="http://schemas.microsoft.com/office/drawing/2014/main" id="{787342AB-4690-407A-8208-5D33010B10BB}"/>
                  </a:ext>
                </a:extLst>
              </p:cNvPr>
              <p:cNvSpPr/>
              <p:nvPr/>
            </p:nvSpPr>
            <p:spPr>
              <a:xfrm>
                <a:off x="732862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43" name="Freeform: Shape 115">
                <a:extLst>
                  <a:ext uri="{FF2B5EF4-FFF2-40B4-BE49-F238E27FC236}">
                    <a16:creationId xmlns:a16="http://schemas.microsoft.com/office/drawing/2014/main" id="{87D64B55-D7DD-48C0-8C0E-BAECD015BF8B}"/>
                  </a:ext>
                </a:extLst>
              </p:cNvPr>
              <p:cNvSpPr/>
              <p:nvPr/>
            </p:nvSpPr>
            <p:spPr>
              <a:xfrm>
                <a:off x="738577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44" name="Freeform: Shape 116">
                <a:extLst>
                  <a:ext uri="{FF2B5EF4-FFF2-40B4-BE49-F238E27FC236}">
                    <a16:creationId xmlns:a16="http://schemas.microsoft.com/office/drawing/2014/main" id="{4F822897-D3B8-451B-B335-C80D75D6BE52}"/>
                  </a:ext>
                </a:extLst>
              </p:cNvPr>
              <p:cNvSpPr/>
              <p:nvPr/>
            </p:nvSpPr>
            <p:spPr>
              <a:xfrm>
                <a:off x="740482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45" name="Freeform: Shape 117">
                <a:extLst>
                  <a:ext uri="{FF2B5EF4-FFF2-40B4-BE49-F238E27FC236}">
                    <a16:creationId xmlns:a16="http://schemas.microsoft.com/office/drawing/2014/main" id="{097AB39B-E793-486A-8228-07FD6220F19A}"/>
                  </a:ext>
                </a:extLst>
              </p:cNvPr>
              <p:cNvSpPr/>
              <p:nvPr/>
            </p:nvSpPr>
            <p:spPr>
              <a:xfrm>
                <a:off x="748102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46" name="Freeform: Shape 118">
                <a:extLst>
                  <a:ext uri="{FF2B5EF4-FFF2-40B4-BE49-F238E27FC236}">
                    <a16:creationId xmlns:a16="http://schemas.microsoft.com/office/drawing/2014/main" id="{15086E4C-AD42-4793-BE11-6E4BA1A58A1C}"/>
                  </a:ext>
                </a:extLst>
              </p:cNvPr>
              <p:cNvSpPr/>
              <p:nvPr/>
            </p:nvSpPr>
            <p:spPr>
              <a:xfrm>
                <a:off x="757627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47" name="Freeform: Shape 119">
                <a:extLst>
                  <a:ext uri="{FF2B5EF4-FFF2-40B4-BE49-F238E27FC236}">
                    <a16:creationId xmlns:a16="http://schemas.microsoft.com/office/drawing/2014/main" id="{49C0D417-2665-43ED-B98F-AE28E1AAB6A4}"/>
                  </a:ext>
                </a:extLst>
              </p:cNvPr>
              <p:cNvSpPr/>
              <p:nvPr/>
            </p:nvSpPr>
            <p:spPr>
              <a:xfrm>
                <a:off x="790013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48" name="Freeform: Shape 120">
                <a:extLst>
                  <a:ext uri="{FF2B5EF4-FFF2-40B4-BE49-F238E27FC236}">
                    <a16:creationId xmlns:a16="http://schemas.microsoft.com/office/drawing/2014/main" id="{29E8CE74-3212-4CA9-B2FC-54B3FCC76E68}"/>
                  </a:ext>
                </a:extLst>
              </p:cNvPr>
              <p:cNvSpPr/>
              <p:nvPr/>
            </p:nvSpPr>
            <p:spPr>
              <a:xfrm>
                <a:off x="801443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49" name="Freeform: Shape 121">
                <a:extLst>
                  <a:ext uri="{FF2B5EF4-FFF2-40B4-BE49-F238E27FC236}">
                    <a16:creationId xmlns:a16="http://schemas.microsoft.com/office/drawing/2014/main" id="{9412EC6E-E11A-4934-9378-6D151F731800}"/>
                  </a:ext>
                </a:extLst>
              </p:cNvPr>
              <p:cNvSpPr/>
              <p:nvPr/>
            </p:nvSpPr>
            <p:spPr>
              <a:xfrm>
                <a:off x="830018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50" name="Freeform: Shape 122">
                <a:extLst>
                  <a:ext uri="{FF2B5EF4-FFF2-40B4-BE49-F238E27FC236}">
                    <a16:creationId xmlns:a16="http://schemas.microsoft.com/office/drawing/2014/main" id="{7DE06560-3284-411B-A25A-AC9BFB186F88}"/>
                  </a:ext>
                </a:extLst>
              </p:cNvPr>
              <p:cNvSpPr/>
              <p:nvPr/>
            </p:nvSpPr>
            <p:spPr>
              <a:xfrm>
                <a:off x="8376380"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51" name="Freeform: Shape 123">
                <a:extLst>
                  <a:ext uri="{FF2B5EF4-FFF2-40B4-BE49-F238E27FC236}">
                    <a16:creationId xmlns:a16="http://schemas.microsoft.com/office/drawing/2014/main" id="{959189D6-5E30-4DEF-A7B1-3E739A089A0C}"/>
                  </a:ext>
                </a:extLst>
              </p:cNvPr>
              <p:cNvSpPr/>
              <p:nvPr/>
            </p:nvSpPr>
            <p:spPr>
              <a:xfrm>
                <a:off x="8585929" y="444887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grpSp>
        <p:grpSp>
          <p:nvGrpSpPr>
            <p:cNvPr id="19" name="Group 18">
              <a:extLst>
                <a:ext uri="{FF2B5EF4-FFF2-40B4-BE49-F238E27FC236}">
                  <a16:creationId xmlns:a16="http://schemas.microsoft.com/office/drawing/2014/main" id="{042D73F8-D1D7-414A-81B3-8319116EC86B}"/>
                </a:ext>
              </a:extLst>
            </p:cNvPr>
            <p:cNvGrpSpPr/>
            <p:nvPr/>
          </p:nvGrpSpPr>
          <p:grpSpPr>
            <a:xfrm>
              <a:off x="1265013" y="2526193"/>
              <a:ext cx="3990858" cy="2219708"/>
              <a:chOff x="3548062" y="2014537"/>
              <a:chExt cx="5092569" cy="2833925"/>
            </a:xfrm>
          </p:grpSpPr>
          <p:sp>
            <p:nvSpPr>
              <p:cNvPr id="28" name="Freeform: Shape 140">
                <a:extLst>
                  <a:ext uri="{FF2B5EF4-FFF2-40B4-BE49-F238E27FC236}">
                    <a16:creationId xmlns:a16="http://schemas.microsoft.com/office/drawing/2014/main" id="{F626AAF9-2CDD-4AB5-A527-7CE73E0E97C1}"/>
                  </a:ext>
                </a:extLst>
              </p:cNvPr>
              <p:cNvSpPr/>
              <p:nvPr/>
            </p:nvSpPr>
            <p:spPr>
              <a:xfrm>
                <a:off x="3548062" y="2014537"/>
                <a:ext cx="5092569" cy="2791482"/>
              </a:xfrm>
              <a:custGeom>
                <a:avLst/>
                <a:gdLst>
                  <a:gd name="connsiteX0" fmla="*/ 5092570 w 5092569"/>
                  <a:gd name="connsiteY0" fmla="*/ 2791482 h 2791482"/>
                  <a:gd name="connsiteX1" fmla="*/ 2612298 w 5092569"/>
                  <a:gd name="connsiteY1" fmla="*/ 2791482 h 2791482"/>
                  <a:gd name="connsiteX2" fmla="*/ 2612298 w 5092569"/>
                  <a:gd name="connsiteY2" fmla="*/ 2716035 h 2791482"/>
                  <a:gd name="connsiteX3" fmla="*/ 2574579 w 5092569"/>
                  <a:gd name="connsiteY3" fmla="*/ 2716035 h 2791482"/>
                  <a:gd name="connsiteX4" fmla="*/ 2574579 w 5092569"/>
                  <a:gd name="connsiteY4" fmla="*/ 2654742 h 2791482"/>
                  <a:gd name="connsiteX5" fmla="*/ 2437838 w 5092569"/>
                  <a:gd name="connsiteY5" fmla="*/ 2654742 h 2791482"/>
                  <a:gd name="connsiteX6" fmla="*/ 2437838 w 5092569"/>
                  <a:gd name="connsiteY6" fmla="*/ 2607583 h 2791482"/>
                  <a:gd name="connsiteX7" fmla="*/ 2291658 w 5092569"/>
                  <a:gd name="connsiteY7" fmla="*/ 2607583 h 2791482"/>
                  <a:gd name="connsiteX8" fmla="*/ 2291658 w 5092569"/>
                  <a:gd name="connsiteY8" fmla="*/ 2541575 h 2791482"/>
                  <a:gd name="connsiteX9" fmla="*/ 2202066 w 5092569"/>
                  <a:gd name="connsiteY9" fmla="*/ 2541575 h 2791482"/>
                  <a:gd name="connsiteX10" fmla="*/ 2202066 w 5092569"/>
                  <a:gd name="connsiteY10" fmla="*/ 2466128 h 2791482"/>
                  <a:gd name="connsiteX11" fmla="*/ 1890855 w 5092569"/>
                  <a:gd name="connsiteY11" fmla="*/ 2466128 h 2791482"/>
                  <a:gd name="connsiteX12" fmla="*/ 1890855 w 5092569"/>
                  <a:gd name="connsiteY12" fmla="*/ 2414254 h 2791482"/>
                  <a:gd name="connsiteX13" fmla="*/ 1702241 w 5092569"/>
                  <a:gd name="connsiteY13" fmla="*/ 2414254 h 2791482"/>
                  <a:gd name="connsiteX14" fmla="*/ 1702241 w 5092569"/>
                  <a:gd name="connsiteY14" fmla="*/ 2352961 h 2791482"/>
                  <a:gd name="connsiteX15" fmla="*/ 1622079 w 5092569"/>
                  <a:gd name="connsiteY15" fmla="*/ 2352961 h 2791482"/>
                  <a:gd name="connsiteX16" fmla="*/ 1622079 w 5092569"/>
                  <a:gd name="connsiteY16" fmla="*/ 2291658 h 2791482"/>
                  <a:gd name="connsiteX17" fmla="*/ 1537202 w 5092569"/>
                  <a:gd name="connsiteY17" fmla="*/ 2291658 h 2791482"/>
                  <a:gd name="connsiteX18" fmla="*/ 1537202 w 5092569"/>
                  <a:gd name="connsiteY18" fmla="*/ 2216210 h 2791482"/>
                  <a:gd name="connsiteX19" fmla="*/ 1447610 w 5092569"/>
                  <a:gd name="connsiteY19" fmla="*/ 2216210 h 2791482"/>
                  <a:gd name="connsiteX20" fmla="*/ 1447610 w 5092569"/>
                  <a:gd name="connsiteY20" fmla="*/ 2150202 h 2791482"/>
                  <a:gd name="connsiteX21" fmla="*/ 1362732 w 5092569"/>
                  <a:gd name="connsiteY21" fmla="*/ 2150202 h 2791482"/>
                  <a:gd name="connsiteX22" fmla="*/ 1362732 w 5092569"/>
                  <a:gd name="connsiteY22" fmla="*/ 2041741 h 2791482"/>
                  <a:gd name="connsiteX23" fmla="*/ 1301439 w 5092569"/>
                  <a:gd name="connsiteY23" fmla="*/ 2041741 h 2791482"/>
                  <a:gd name="connsiteX24" fmla="*/ 1301439 w 5092569"/>
                  <a:gd name="connsiteY24" fmla="*/ 1971018 h 2791482"/>
                  <a:gd name="connsiteX25" fmla="*/ 1254281 w 5092569"/>
                  <a:gd name="connsiteY25" fmla="*/ 1971018 h 2791482"/>
                  <a:gd name="connsiteX26" fmla="*/ 1254281 w 5092569"/>
                  <a:gd name="connsiteY26" fmla="*/ 1895570 h 2791482"/>
                  <a:gd name="connsiteX27" fmla="*/ 1174118 w 5092569"/>
                  <a:gd name="connsiteY27" fmla="*/ 1895570 h 2791482"/>
                  <a:gd name="connsiteX28" fmla="*/ 1174118 w 5092569"/>
                  <a:gd name="connsiteY28" fmla="*/ 1834267 h 2791482"/>
                  <a:gd name="connsiteX29" fmla="*/ 1112825 w 5092569"/>
                  <a:gd name="connsiteY29" fmla="*/ 1834267 h 2791482"/>
                  <a:gd name="connsiteX30" fmla="*/ 1112825 w 5092569"/>
                  <a:gd name="connsiteY30" fmla="*/ 1768259 h 2791482"/>
                  <a:gd name="connsiteX31" fmla="*/ 1065667 w 5092569"/>
                  <a:gd name="connsiteY31" fmla="*/ 1768259 h 2791482"/>
                  <a:gd name="connsiteX32" fmla="*/ 1065667 w 5092569"/>
                  <a:gd name="connsiteY32" fmla="*/ 1655083 h 2791482"/>
                  <a:gd name="connsiteX33" fmla="*/ 938354 w 5092569"/>
                  <a:gd name="connsiteY33" fmla="*/ 1655083 h 2791482"/>
                  <a:gd name="connsiteX34" fmla="*/ 938354 w 5092569"/>
                  <a:gd name="connsiteY34" fmla="*/ 1574930 h 2791482"/>
                  <a:gd name="connsiteX35" fmla="*/ 895916 w 5092569"/>
                  <a:gd name="connsiteY35" fmla="*/ 1574930 h 2791482"/>
                  <a:gd name="connsiteX36" fmla="*/ 895916 w 5092569"/>
                  <a:gd name="connsiteY36" fmla="*/ 1400461 h 2791482"/>
                  <a:gd name="connsiteX37" fmla="*/ 735594 w 5092569"/>
                  <a:gd name="connsiteY37" fmla="*/ 1400461 h 2791482"/>
                  <a:gd name="connsiteX38" fmla="*/ 735594 w 5092569"/>
                  <a:gd name="connsiteY38" fmla="*/ 1287285 h 2791482"/>
                  <a:gd name="connsiteX39" fmla="*/ 688440 w 5092569"/>
                  <a:gd name="connsiteY39" fmla="*/ 1287285 h 2791482"/>
                  <a:gd name="connsiteX40" fmla="*/ 688440 w 5092569"/>
                  <a:gd name="connsiteY40" fmla="*/ 1141114 h 2791482"/>
                  <a:gd name="connsiteX41" fmla="*/ 631856 w 5092569"/>
                  <a:gd name="connsiteY41" fmla="*/ 1141114 h 2791482"/>
                  <a:gd name="connsiteX42" fmla="*/ 631856 w 5092569"/>
                  <a:gd name="connsiteY42" fmla="*/ 1075096 h 2791482"/>
                  <a:gd name="connsiteX43" fmla="*/ 575272 w 5092569"/>
                  <a:gd name="connsiteY43" fmla="*/ 1075096 h 2791482"/>
                  <a:gd name="connsiteX44" fmla="*/ 575272 w 5092569"/>
                  <a:gd name="connsiteY44" fmla="*/ 1013803 h 2791482"/>
                  <a:gd name="connsiteX45" fmla="*/ 528118 w 5092569"/>
                  <a:gd name="connsiteY45" fmla="*/ 1013803 h 2791482"/>
                  <a:gd name="connsiteX46" fmla="*/ 528118 w 5092569"/>
                  <a:gd name="connsiteY46" fmla="*/ 952500 h 2791482"/>
                  <a:gd name="connsiteX47" fmla="*/ 443243 w 5092569"/>
                  <a:gd name="connsiteY47" fmla="*/ 952500 h 2791482"/>
                  <a:gd name="connsiteX48" fmla="*/ 443243 w 5092569"/>
                  <a:gd name="connsiteY48" fmla="*/ 858193 h 2791482"/>
                  <a:gd name="connsiteX49" fmla="*/ 414951 w 5092569"/>
                  <a:gd name="connsiteY49" fmla="*/ 858193 h 2791482"/>
                  <a:gd name="connsiteX50" fmla="*/ 414951 w 5092569"/>
                  <a:gd name="connsiteY50" fmla="*/ 782747 h 2791482"/>
                  <a:gd name="connsiteX51" fmla="*/ 381943 w 5092569"/>
                  <a:gd name="connsiteY51" fmla="*/ 782747 h 2791482"/>
                  <a:gd name="connsiteX52" fmla="*/ 381943 w 5092569"/>
                  <a:gd name="connsiteY52" fmla="*/ 697871 h 2791482"/>
                  <a:gd name="connsiteX53" fmla="*/ 306497 w 5092569"/>
                  <a:gd name="connsiteY53" fmla="*/ 697871 h 2791482"/>
                  <a:gd name="connsiteX54" fmla="*/ 306497 w 5092569"/>
                  <a:gd name="connsiteY54" fmla="*/ 631856 h 2791482"/>
                  <a:gd name="connsiteX55" fmla="*/ 249913 w 5092569"/>
                  <a:gd name="connsiteY55" fmla="*/ 631856 h 2791482"/>
                  <a:gd name="connsiteX56" fmla="*/ 249913 w 5092569"/>
                  <a:gd name="connsiteY56" fmla="*/ 561126 h 2791482"/>
                  <a:gd name="connsiteX57" fmla="*/ 202760 w 5092569"/>
                  <a:gd name="connsiteY57" fmla="*/ 561126 h 2791482"/>
                  <a:gd name="connsiteX58" fmla="*/ 202760 w 5092569"/>
                  <a:gd name="connsiteY58" fmla="*/ 381943 h 2791482"/>
                  <a:gd name="connsiteX59" fmla="*/ 155606 w 5092569"/>
                  <a:gd name="connsiteY59" fmla="*/ 381943 h 2791482"/>
                  <a:gd name="connsiteX60" fmla="*/ 155606 w 5092569"/>
                  <a:gd name="connsiteY60" fmla="*/ 254628 h 2791482"/>
                  <a:gd name="connsiteX61" fmla="*/ 103738 w 5092569"/>
                  <a:gd name="connsiteY61" fmla="*/ 254628 h 2791482"/>
                  <a:gd name="connsiteX62" fmla="*/ 103738 w 5092569"/>
                  <a:gd name="connsiteY62" fmla="*/ 122599 h 2791482"/>
                  <a:gd name="connsiteX63" fmla="*/ 70730 w 5092569"/>
                  <a:gd name="connsiteY63" fmla="*/ 122599 h 2791482"/>
                  <a:gd name="connsiteX64" fmla="*/ 70730 w 5092569"/>
                  <a:gd name="connsiteY64" fmla="*/ 42438 h 2791482"/>
                  <a:gd name="connsiteX65" fmla="*/ 47153 w 5092569"/>
                  <a:gd name="connsiteY65" fmla="*/ 42438 h 2791482"/>
                  <a:gd name="connsiteX66" fmla="*/ 47153 w 5092569"/>
                  <a:gd name="connsiteY66" fmla="*/ 0 h 2791482"/>
                  <a:gd name="connsiteX67" fmla="*/ 0 w 5092569"/>
                  <a:gd name="connsiteY67" fmla="*/ 0 h 279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092569" h="2791482">
                    <a:moveTo>
                      <a:pt x="5092570" y="2791482"/>
                    </a:moveTo>
                    <a:lnTo>
                      <a:pt x="2612298" y="2791482"/>
                    </a:lnTo>
                    <a:lnTo>
                      <a:pt x="2612298" y="2716035"/>
                    </a:lnTo>
                    <a:lnTo>
                      <a:pt x="2574579" y="2716035"/>
                    </a:lnTo>
                    <a:lnTo>
                      <a:pt x="2574579" y="2654742"/>
                    </a:lnTo>
                    <a:lnTo>
                      <a:pt x="2437838" y="2654742"/>
                    </a:lnTo>
                    <a:lnTo>
                      <a:pt x="2437838" y="2607583"/>
                    </a:lnTo>
                    <a:lnTo>
                      <a:pt x="2291658" y="2607583"/>
                    </a:lnTo>
                    <a:lnTo>
                      <a:pt x="2291658" y="2541575"/>
                    </a:lnTo>
                    <a:lnTo>
                      <a:pt x="2202066" y="2541575"/>
                    </a:lnTo>
                    <a:lnTo>
                      <a:pt x="2202066" y="2466128"/>
                    </a:lnTo>
                    <a:lnTo>
                      <a:pt x="1890855" y="2466128"/>
                    </a:lnTo>
                    <a:lnTo>
                      <a:pt x="1890855" y="2414254"/>
                    </a:lnTo>
                    <a:lnTo>
                      <a:pt x="1702241" y="2414254"/>
                    </a:lnTo>
                    <a:lnTo>
                      <a:pt x="1702241" y="2352961"/>
                    </a:lnTo>
                    <a:lnTo>
                      <a:pt x="1622079" y="2352961"/>
                    </a:lnTo>
                    <a:lnTo>
                      <a:pt x="1622079" y="2291658"/>
                    </a:lnTo>
                    <a:lnTo>
                      <a:pt x="1537202" y="2291658"/>
                    </a:lnTo>
                    <a:lnTo>
                      <a:pt x="1537202" y="2216210"/>
                    </a:lnTo>
                    <a:lnTo>
                      <a:pt x="1447610" y="2216210"/>
                    </a:lnTo>
                    <a:lnTo>
                      <a:pt x="1447610" y="2150202"/>
                    </a:lnTo>
                    <a:lnTo>
                      <a:pt x="1362732" y="2150202"/>
                    </a:lnTo>
                    <a:lnTo>
                      <a:pt x="1362732" y="2041741"/>
                    </a:lnTo>
                    <a:lnTo>
                      <a:pt x="1301439" y="2041741"/>
                    </a:lnTo>
                    <a:lnTo>
                      <a:pt x="1301439" y="1971018"/>
                    </a:lnTo>
                    <a:lnTo>
                      <a:pt x="1254281" y="1971018"/>
                    </a:lnTo>
                    <a:lnTo>
                      <a:pt x="1254281" y="1895570"/>
                    </a:lnTo>
                    <a:lnTo>
                      <a:pt x="1174118" y="1895570"/>
                    </a:lnTo>
                    <a:lnTo>
                      <a:pt x="1174118" y="1834267"/>
                    </a:lnTo>
                    <a:lnTo>
                      <a:pt x="1112825" y="1834267"/>
                    </a:lnTo>
                    <a:lnTo>
                      <a:pt x="1112825" y="1768259"/>
                    </a:lnTo>
                    <a:lnTo>
                      <a:pt x="1065667" y="1768259"/>
                    </a:lnTo>
                    <a:lnTo>
                      <a:pt x="1065667" y="1655083"/>
                    </a:lnTo>
                    <a:lnTo>
                      <a:pt x="938354" y="1655083"/>
                    </a:lnTo>
                    <a:lnTo>
                      <a:pt x="938354" y="1574930"/>
                    </a:lnTo>
                    <a:lnTo>
                      <a:pt x="895916" y="1574930"/>
                    </a:lnTo>
                    <a:lnTo>
                      <a:pt x="895916" y="1400461"/>
                    </a:lnTo>
                    <a:lnTo>
                      <a:pt x="735594" y="1400461"/>
                    </a:lnTo>
                    <a:lnTo>
                      <a:pt x="735594" y="1287285"/>
                    </a:lnTo>
                    <a:lnTo>
                      <a:pt x="688440" y="1287285"/>
                    </a:lnTo>
                    <a:lnTo>
                      <a:pt x="688440" y="1141114"/>
                    </a:lnTo>
                    <a:lnTo>
                      <a:pt x="631856" y="1141114"/>
                    </a:lnTo>
                    <a:lnTo>
                      <a:pt x="631856" y="1075096"/>
                    </a:lnTo>
                    <a:lnTo>
                      <a:pt x="575272" y="1075096"/>
                    </a:lnTo>
                    <a:lnTo>
                      <a:pt x="575272" y="1013803"/>
                    </a:lnTo>
                    <a:lnTo>
                      <a:pt x="528118" y="1013803"/>
                    </a:lnTo>
                    <a:lnTo>
                      <a:pt x="528118" y="952500"/>
                    </a:lnTo>
                    <a:lnTo>
                      <a:pt x="443243" y="952500"/>
                    </a:lnTo>
                    <a:lnTo>
                      <a:pt x="443243" y="858193"/>
                    </a:lnTo>
                    <a:lnTo>
                      <a:pt x="414951" y="858193"/>
                    </a:lnTo>
                    <a:lnTo>
                      <a:pt x="414951" y="782747"/>
                    </a:lnTo>
                    <a:lnTo>
                      <a:pt x="381943" y="782747"/>
                    </a:lnTo>
                    <a:lnTo>
                      <a:pt x="381943" y="697871"/>
                    </a:lnTo>
                    <a:lnTo>
                      <a:pt x="306497" y="697871"/>
                    </a:lnTo>
                    <a:lnTo>
                      <a:pt x="306497" y="631856"/>
                    </a:lnTo>
                    <a:lnTo>
                      <a:pt x="249913" y="631856"/>
                    </a:lnTo>
                    <a:lnTo>
                      <a:pt x="249913" y="561126"/>
                    </a:lnTo>
                    <a:lnTo>
                      <a:pt x="202760" y="561126"/>
                    </a:lnTo>
                    <a:lnTo>
                      <a:pt x="202760" y="381943"/>
                    </a:lnTo>
                    <a:lnTo>
                      <a:pt x="155606" y="381943"/>
                    </a:lnTo>
                    <a:lnTo>
                      <a:pt x="155606" y="254628"/>
                    </a:lnTo>
                    <a:lnTo>
                      <a:pt x="103738" y="254628"/>
                    </a:lnTo>
                    <a:lnTo>
                      <a:pt x="103738" y="122599"/>
                    </a:lnTo>
                    <a:lnTo>
                      <a:pt x="70730" y="122599"/>
                    </a:lnTo>
                    <a:lnTo>
                      <a:pt x="70730" y="42438"/>
                    </a:lnTo>
                    <a:lnTo>
                      <a:pt x="47153" y="42438"/>
                    </a:lnTo>
                    <a:lnTo>
                      <a:pt x="47153" y="0"/>
                    </a:lnTo>
                    <a:lnTo>
                      <a:pt x="0" y="0"/>
                    </a:lnTo>
                  </a:path>
                </a:pathLst>
              </a:custGeom>
              <a:noFill/>
              <a:ln w="25400" cap="flat">
                <a:solidFill>
                  <a:schemeClr val="accent2"/>
                </a:solidFill>
                <a:prstDash val="solid"/>
                <a:miter/>
              </a:ln>
            </p:spPr>
            <p:txBody>
              <a:bodyPr rtlCol="0" anchor="ctr"/>
              <a:lstStyle/>
              <a:p>
                <a:endParaRPr lang="en-GB"/>
              </a:p>
            </p:txBody>
          </p:sp>
          <p:sp>
            <p:nvSpPr>
              <p:cNvPr id="29" name="Freeform: Shape 141">
                <a:extLst>
                  <a:ext uri="{FF2B5EF4-FFF2-40B4-BE49-F238E27FC236}">
                    <a16:creationId xmlns:a16="http://schemas.microsoft.com/office/drawing/2014/main" id="{81753DDC-439B-4524-82BB-F0DCD50C48A5}"/>
                  </a:ext>
                </a:extLst>
              </p:cNvPr>
              <p:cNvSpPr/>
              <p:nvPr/>
            </p:nvSpPr>
            <p:spPr>
              <a:xfrm>
                <a:off x="7268469" y="4758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0" name="Freeform: Shape 142">
                <a:extLst>
                  <a:ext uri="{FF2B5EF4-FFF2-40B4-BE49-F238E27FC236}">
                    <a16:creationId xmlns:a16="http://schemas.microsoft.com/office/drawing/2014/main" id="{59744F99-C2B0-4527-AC18-E9582DFB3821}"/>
                  </a:ext>
                </a:extLst>
              </p:cNvPr>
              <p:cNvSpPr/>
              <p:nvPr/>
            </p:nvSpPr>
            <p:spPr>
              <a:xfrm>
                <a:off x="7325619" y="4758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1" name="Freeform: Shape 143">
                <a:extLst>
                  <a:ext uri="{FF2B5EF4-FFF2-40B4-BE49-F238E27FC236}">
                    <a16:creationId xmlns:a16="http://schemas.microsoft.com/office/drawing/2014/main" id="{9C3FFC7B-68E5-4DDE-97CD-544393ECC21A}"/>
                  </a:ext>
                </a:extLst>
              </p:cNvPr>
              <p:cNvSpPr/>
              <p:nvPr/>
            </p:nvSpPr>
            <p:spPr>
              <a:xfrm>
                <a:off x="7573269" y="4758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2" name="Freeform: Shape 144">
                <a:extLst>
                  <a:ext uri="{FF2B5EF4-FFF2-40B4-BE49-F238E27FC236}">
                    <a16:creationId xmlns:a16="http://schemas.microsoft.com/office/drawing/2014/main" id="{AA7DE238-B4DC-4F8E-82FA-27D8969B4807}"/>
                  </a:ext>
                </a:extLst>
              </p:cNvPr>
              <p:cNvSpPr/>
              <p:nvPr/>
            </p:nvSpPr>
            <p:spPr>
              <a:xfrm>
                <a:off x="8297179" y="4758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3" name="Freeform: Shape 145">
                <a:extLst>
                  <a:ext uri="{FF2B5EF4-FFF2-40B4-BE49-F238E27FC236}">
                    <a16:creationId xmlns:a16="http://schemas.microsoft.com/office/drawing/2014/main" id="{16789E14-3911-4147-B7FD-DB48C4499427}"/>
                  </a:ext>
                </a:extLst>
              </p:cNvPr>
              <p:cNvSpPr/>
              <p:nvPr/>
            </p:nvSpPr>
            <p:spPr>
              <a:xfrm>
                <a:off x="8411479" y="4758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34" name="Freeform: Shape 146">
                <a:extLst>
                  <a:ext uri="{FF2B5EF4-FFF2-40B4-BE49-F238E27FC236}">
                    <a16:creationId xmlns:a16="http://schemas.microsoft.com/office/drawing/2014/main" id="{54819C69-D750-424D-BF46-8AF2932576BC}"/>
                  </a:ext>
                </a:extLst>
              </p:cNvPr>
              <p:cNvSpPr/>
              <p:nvPr/>
            </p:nvSpPr>
            <p:spPr>
              <a:xfrm>
                <a:off x="8563879" y="475846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grpSp>
        <p:cxnSp>
          <p:nvCxnSpPr>
            <p:cNvPr id="20" name="Straight Connector 19">
              <a:extLst>
                <a:ext uri="{FF2B5EF4-FFF2-40B4-BE49-F238E27FC236}">
                  <a16:creationId xmlns:a16="http://schemas.microsoft.com/office/drawing/2014/main" id="{B5721FA3-E36C-43BF-9907-69A9D110FDD0}"/>
                </a:ext>
              </a:extLst>
            </p:cNvPr>
            <p:cNvCxnSpPr>
              <a:cxnSpLocks/>
            </p:cNvCxnSpPr>
            <p:nvPr/>
          </p:nvCxnSpPr>
          <p:spPr>
            <a:xfrm flipV="1">
              <a:off x="2503247" y="3297005"/>
              <a:ext cx="0" cy="1790623"/>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811DC5F-F1DE-4A20-9894-1B91192F0EFA}"/>
                </a:ext>
              </a:extLst>
            </p:cNvPr>
            <p:cNvCxnSpPr>
              <a:cxnSpLocks/>
            </p:cNvCxnSpPr>
            <p:nvPr/>
          </p:nvCxnSpPr>
          <p:spPr>
            <a:xfrm flipV="1">
              <a:off x="3788823" y="4103542"/>
              <a:ext cx="0" cy="972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D6CAB5E-1C0A-40F0-A6AC-B071EA170830}"/>
                </a:ext>
              </a:extLst>
            </p:cNvPr>
            <p:cNvSpPr txBox="1"/>
            <p:nvPr/>
          </p:nvSpPr>
          <p:spPr>
            <a:xfrm>
              <a:off x="2441106" y="3036987"/>
              <a:ext cx="543739" cy="307777"/>
            </a:xfrm>
            <a:prstGeom prst="rect">
              <a:avLst/>
            </a:prstGeom>
            <a:noFill/>
          </p:spPr>
          <p:txBody>
            <a:bodyPr wrap="none" rtlCol="0">
              <a:spAutoFit/>
            </a:bodyPr>
            <a:lstStyle/>
            <a:p>
              <a:r>
                <a:rPr lang="ja-JP" sz="1400">
                  <a:solidFill>
                    <a:schemeClr val="accent1"/>
                  </a:solidFill>
                </a:rPr>
                <a:t>67%</a:t>
              </a:r>
            </a:p>
          </p:txBody>
        </p:sp>
        <p:sp>
          <p:nvSpPr>
            <p:cNvPr id="23" name="TextBox 22">
              <a:extLst>
                <a:ext uri="{FF2B5EF4-FFF2-40B4-BE49-F238E27FC236}">
                  <a16:creationId xmlns:a16="http://schemas.microsoft.com/office/drawing/2014/main" id="{3C84C075-4BB0-420D-8386-DDCE15FB16C2}"/>
                </a:ext>
              </a:extLst>
            </p:cNvPr>
            <p:cNvSpPr txBox="1"/>
            <p:nvPr/>
          </p:nvSpPr>
          <p:spPr>
            <a:xfrm>
              <a:off x="3656565" y="3797417"/>
              <a:ext cx="543739" cy="307777"/>
            </a:xfrm>
            <a:prstGeom prst="rect">
              <a:avLst/>
            </a:prstGeom>
            <a:noFill/>
          </p:spPr>
          <p:txBody>
            <a:bodyPr wrap="none" rtlCol="0">
              <a:spAutoFit/>
            </a:bodyPr>
            <a:lstStyle/>
            <a:p>
              <a:r>
                <a:rPr lang="ja-JP" sz="1400">
                  <a:solidFill>
                    <a:schemeClr val="accent1"/>
                  </a:solidFill>
                </a:rPr>
                <a:t>35%</a:t>
              </a:r>
            </a:p>
          </p:txBody>
        </p:sp>
        <p:sp>
          <p:nvSpPr>
            <p:cNvPr id="24" name="TextBox 23">
              <a:extLst>
                <a:ext uri="{FF2B5EF4-FFF2-40B4-BE49-F238E27FC236}">
                  <a16:creationId xmlns:a16="http://schemas.microsoft.com/office/drawing/2014/main" id="{655665D5-9844-4728-A6B2-1BB8F1B7D984}"/>
                </a:ext>
              </a:extLst>
            </p:cNvPr>
            <p:cNvSpPr txBox="1"/>
            <p:nvPr/>
          </p:nvSpPr>
          <p:spPr>
            <a:xfrm>
              <a:off x="4507055" y="3916158"/>
              <a:ext cx="1489510" cy="307777"/>
            </a:xfrm>
            <a:prstGeom prst="rect">
              <a:avLst/>
            </a:prstGeom>
            <a:noFill/>
          </p:spPr>
          <p:txBody>
            <a:bodyPr wrap="none" rtlCol="0">
              <a:spAutoFit/>
            </a:bodyPr>
            <a:lstStyle/>
            <a:p>
              <a:r>
                <a:rPr lang="ja-JP" sz="1400">
                  <a:solidFill>
                    <a:schemeClr val="accent1"/>
                  </a:solidFill>
                </a:rPr>
                <a:t>NIVO + IPI + CT</a:t>
              </a:r>
            </a:p>
          </p:txBody>
        </p:sp>
        <p:sp>
          <p:nvSpPr>
            <p:cNvPr id="25" name="TextBox 24">
              <a:extLst>
                <a:ext uri="{FF2B5EF4-FFF2-40B4-BE49-F238E27FC236}">
                  <a16:creationId xmlns:a16="http://schemas.microsoft.com/office/drawing/2014/main" id="{5890C9E8-9009-4D2B-B8D0-49DA67F1FF60}"/>
                </a:ext>
              </a:extLst>
            </p:cNvPr>
            <p:cNvSpPr txBox="1"/>
            <p:nvPr/>
          </p:nvSpPr>
          <p:spPr>
            <a:xfrm>
              <a:off x="5074399" y="4702258"/>
              <a:ext cx="471496" cy="307777"/>
            </a:xfrm>
            <a:prstGeom prst="rect">
              <a:avLst/>
            </a:prstGeom>
            <a:noFill/>
          </p:spPr>
          <p:txBody>
            <a:bodyPr wrap="square" rtlCol="0">
              <a:spAutoFit/>
            </a:bodyPr>
            <a:lstStyle/>
            <a:p>
              <a:r>
                <a:rPr lang="ja-JP" sz="1400">
                  <a:solidFill>
                    <a:schemeClr val="accent2"/>
                  </a:solidFill>
                </a:rPr>
                <a:t>CT</a:t>
              </a:r>
            </a:p>
          </p:txBody>
        </p:sp>
        <p:sp>
          <p:nvSpPr>
            <p:cNvPr id="26" name="TextBox 25">
              <a:extLst>
                <a:ext uri="{FF2B5EF4-FFF2-40B4-BE49-F238E27FC236}">
                  <a16:creationId xmlns:a16="http://schemas.microsoft.com/office/drawing/2014/main" id="{83498DF9-1B55-41F2-867A-2DC85C0D9913}"/>
                </a:ext>
              </a:extLst>
            </p:cNvPr>
            <p:cNvSpPr txBox="1"/>
            <p:nvPr/>
          </p:nvSpPr>
          <p:spPr>
            <a:xfrm>
              <a:off x="1975722" y="4327355"/>
              <a:ext cx="543739" cy="307777"/>
            </a:xfrm>
            <a:prstGeom prst="rect">
              <a:avLst/>
            </a:prstGeom>
            <a:noFill/>
          </p:spPr>
          <p:txBody>
            <a:bodyPr wrap="none" rtlCol="0">
              <a:spAutoFit/>
            </a:bodyPr>
            <a:lstStyle/>
            <a:p>
              <a:r>
                <a:rPr lang="ja-JP" sz="1400">
                  <a:solidFill>
                    <a:schemeClr val="accent2"/>
                  </a:solidFill>
                </a:rPr>
                <a:t>26%</a:t>
              </a:r>
            </a:p>
          </p:txBody>
        </p:sp>
        <p:sp>
          <p:nvSpPr>
            <p:cNvPr id="27" name="TextBox 26">
              <a:extLst>
                <a:ext uri="{FF2B5EF4-FFF2-40B4-BE49-F238E27FC236}">
                  <a16:creationId xmlns:a16="http://schemas.microsoft.com/office/drawing/2014/main" id="{9AD21E54-318C-428D-ADA7-89170EC22EBC}"/>
                </a:ext>
              </a:extLst>
            </p:cNvPr>
            <p:cNvSpPr txBox="1"/>
            <p:nvPr/>
          </p:nvSpPr>
          <p:spPr>
            <a:xfrm>
              <a:off x="3325567" y="4711005"/>
              <a:ext cx="543739" cy="307777"/>
            </a:xfrm>
            <a:prstGeom prst="rect">
              <a:avLst/>
            </a:prstGeom>
            <a:noFill/>
          </p:spPr>
          <p:txBody>
            <a:bodyPr wrap="none" rtlCol="0">
              <a:spAutoFit/>
            </a:bodyPr>
            <a:lstStyle/>
            <a:p>
              <a:r>
                <a:rPr lang="ja-JP" sz="1400">
                  <a:solidFill>
                    <a:schemeClr val="accent2"/>
                  </a:solidFill>
                </a:rPr>
                <a:t>12%</a:t>
              </a:r>
            </a:p>
          </p:txBody>
        </p:sp>
      </p:grpSp>
      <p:sp>
        <p:nvSpPr>
          <p:cNvPr id="122" name="TextBox 121">
            <a:extLst>
              <a:ext uri="{FF2B5EF4-FFF2-40B4-BE49-F238E27FC236}">
                <a16:creationId xmlns:a16="http://schemas.microsoft.com/office/drawing/2014/main" id="{783D2946-534D-4BDB-B82D-07D6AA8E49DA}"/>
              </a:ext>
            </a:extLst>
          </p:cNvPr>
          <p:cNvSpPr txBox="1"/>
          <p:nvPr/>
        </p:nvSpPr>
        <p:spPr>
          <a:xfrm>
            <a:off x="7104296" y="1686625"/>
            <a:ext cx="3562194" cy="338554"/>
          </a:xfrm>
          <a:prstGeom prst="rect">
            <a:avLst/>
          </a:prstGeom>
          <a:noFill/>
        </p:spPr>
        <p:txBody>
          <a:bodyPr wrap="none" rtlCol="0">
            <a:spAutoFit/>
          </a:bodyPr>
          <a:lstStyle/>
          <a:p>
            <a:pPr marL="0" marR="0" lvl="0" indent="0" algn="ctr" defTabSz="914400" rtl="0" eaLnBrk="1" fontAlgn="auto" latinLnBrk="0" hangingPunct="0">
              <a:lnSpc>
                <a:spcPct val="100000"/>
              </a:lnSpc>
              <a:spcBef>
                <a:spcPts val="0"/>
              </a:spcBef>
              <a:spcAft>
                <a:spcPts val="0"/>
              </a:spcAft>
              <a:buClrTx/>
              <a:buSzTx/>
              <a:buFontTx/>
              <a:buNone/>
              <a:tabLst/>
              <a:defRPr/>
            </a:pPr>
            <a:r>
              <a:rPr kumimoji="0" lang="ja-JP" sz="1600" b="1" i="0" u="none" strike="noStrike" cap="none" normalizeH="0" baseline="0" noProof="0">
                <a:ln>
                  <a:noFill/>
                </a:ln>
                <a:solidFill>
                  <a:srgbClr val="000000"/>
                </a:solidFill>
                <a:uLnTx/>
                <a:uFillTx/>
                <a:latin typeface="Arial"/>
                <a:ea typeface="MS Mincho"/>
                <a:cs typeface="Arial"/>
                <a:sym typeface="Arial"/>
              </a:rPr>
              <a:t>ベースライン時の脳転移なし</a:t>
            </a:r>
          </a:p>
        </p:txBody>
      </p:sp>
      <p:grpSp>
        <p:nvGrpSpPr>
          <p:cNvPr id="123" name="Group 122">
            <a:extLst>
              <a:ext uri="{FF2B5EF4-FFF2-40B4-BE49-F238E27FC236}">
                <a16:creationId xmlns:a16="http://schemas.microsoft.com/office/drawing/2014/main" id="{48A60A20-9192-4454-9A85-87BA4E0045F8}"/>
              </a:ext>
            </a:extLst>
          </p:cNvPr>
          <p:cNvGrpSpPr/>
          <p:nvPr/>
        </p:nvGrpSpPr>
        <p:grpSpPr>
          <a:xfrm>
            <a:off x="6161604" y="2353735"/>
            <a:ext cx="751059" cy="2880000"/>
            <a:chOff x="1233296" y="1265887"/>
            <a:chExt cx="751059" cy="2858279"/>
          </a:xfrm>
        </p:grpSpPr>
        <p:sp>
          <p:nvSpPr>
            <p:cNvPr id="124" name="TextBox 123">
              <a:extLst>
                <a:ext uri="{FF2B5EF4-FFF2-40B4-BE49-F238E27FC236}">
                  <a16:creationId xmlns:a16="http://schemas.microsoft.com/office/drawing/2014/main" id="{50FE9626-DC97-4A38-9749-75169DBDB914}"/>
                </a:ext>
              </a:extLst>
            </p:cNvPr>
            <p:cNvSpPr txBox="1"/>
            <p:nvPr/>
          </p:nvSpPr>
          <p:spPr>
            <a:xfrm rot="16200000">
              <a:off x="1037820" y="2569414"/>
              <a:ext cx="698729"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OS, %</a:t>
              </a:r>
            </a:p>
          </p:txBody>
        </p:sp>
        <p:sp>
          <p:nvSpPr>
            <p:cNvPr id="125" name="TextBox 124">
              <a:extLst>
                <a:ext uri="{FF2B5EF4-FFF2-40B4-BE49-F238E27FC236}">
                  <a16:creationId xmlns:a16="http://schemas.microsoft.com/office/drawing/2014/main" id="{244448A3-0FB7-428B-9FF7-C2530209F264}"/>
                </a:ext>
              </a:extLst>
            </p:cNvPr>
            <p:cNvSpPr txBox="1"/>
            <p:nvPr/>
          </p:nvSpPr>
          <p:spPr>
            <a:xfrm>
              <a:off x="1431940" y="1265887"/>
              <a:ext cx="482825"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100</a:t>
              </a:r>
            </a:p>
          </p:txBody>
        </p:sp>
        <p:sp>
          <p:nvSpPr>
            <p:cNvPr id="126" name="Line 6">
              <a:extLst>
                <a:ext uri="{FF2B5EF4-FFF2-40B4-BE49-F238E27FC236}">
                  <a16:creationId xmlns:a16="http://schemas.microsoft.com/office/drawing/2014/main" id="{368707E3-5454-438A-BA20-6012524FE3FE}"/>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7" name="Line 7">
              <a:extLst>
                <a:ext uri="{FF2B5EF4-FFF2-40B4-BE49-F238E27FC236}">
                  <a16:creationId xmlns:a16="http://schemas.microsoft.com/office/drawing/2014/main" id="{42F4C592-BE47-4435-A71E-66D944623941}"/>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8" name="Line 8">
              <a:extLst>
                <a:ext uri="{FF2B5EF4-FFF2-40B4-BE49-F238E27FC236}">
                  <a16:creationId xmlns:a16="http://schemas.microsoft.com/office/drawing/2014/main" id="{E245C48B-1964-4F6C-B716-8290D8BA3456}"/>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9" name="Line 9">
              <a:extLst>
                <a:ext uri="{FF2B5EF4-FFF2-40B4-BE49-F238E27FC236}">
                  <a16:creationId xmlns:a16="http://schemas.microsoft.com/office/drawing/2014/main" id="{D0323BAD-F32B-4322-BAAE-9A5C88AF1859}"/>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0" name="Line 10">
              <a:extLst>
                <a:ext uri="{FF2B5EF4-FFF2-40B4-BE49-F238E27FC236}">
                  <a16:creationId xmlns:a16="http://schemas.microsoft.com/office/drawing/2014/main" id="{BEDFDC37-A082-4F63-BB26-896FC23EEC40}"/>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1" name="Line 11">
              <a:extLst>
                <a:ext uri="{FF2B5EF4-FFF2-40B4-BE49-F238E27FC236}">
                  <a16:creationId xmlns:a16="http://schemas.microsoft.com/office/drawing/2014/main" id="{6F1D4C88-FA62-41DC-B66A-0D60B6CDA5C6}"/>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2" name="TextBox 131">
              <a:extLst>
                <a:ext uri="{FF2B5EF4-FFF2-40B4-BE49-F238E27FC236}">
                  <a16:creationId xmlns:a16="http://schemas.microsoft.com/office/drawing/2014/main" id="{EF6DDDA2-B3C8-4BA5-B6D9-C73BBE7766D1}"/>
                </a:ext>
              </a:extLst>
            </p:cNvPr>
            <p:cNvSpPr txBox="1"/>
            <p:nvPr/>
          </p:nvSpPr>
          <p:spPr>
            <a:xfrm>
              <a:off x="1531332" y="1790026"/>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80</a:t>
              </a:r>
            </a:p>
          </p:txBody>
        </p:sp>
        <p:sp>
          <p:nvSpPr>
            <p:cNvPr id="133" name="TextBox 132">
              <a:extLst>
                <a:ext uri="{FF2B5EF4-FFF2-40B4-BE49-F238E27FC236}">
                  <a16:creationId xmlns:a16="http://schemas.microsoft.com/office/drawing/2014/main" id="{89428374-5853-4843-9650-A5C4B9E78246}"/>
                </a:ext>
              </a:extLst>
            </p:cNvPr>
            <p:cNvSpPr txBox="1"/>
            <p:nvPr/>
          </p:nvSpPr>
          <p:spPr>
            <a:xfrm>
              <a:off x="1531332" y="2288557"/>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60</a:t>
              </a:r>
            </a:p>
          </p:txBody>
        </p:sp>
        <p:sp>
          <p:nvSpPr>
            <p:cNvPr id="134" name="TextBox 133">
              <a:extLst>
                <a:ext uri="{FF2B5EF4-FFF2-40B4-BE49-F238E27FC236}">
                  <a16:creationId xmlns:a16="http://schemas.microsoft.com/office/drawing/2014/main" id="{3CB91990-B716-4EAC-BB7F-B6DEFD8BA73C}"/>
                </a:ext>
              </a:extLst>
            </p:cNvPr>
            <p:cNvSpPr txBox="1"/>
            <p:nvPr/>
          </p:nvSpPr>
          <p:spPr>
            <a:xfrm>
              <a:off x="1531332" y="2803210"/>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40</a:t>
              </a:r>
            </a:p>
          </p:txBody>
        </p:sp>
        <p:sp>
          <p:nvSpPr>
            <p:cNvPr id="135" name="TextBox 134">
              <a:extLst>
                <a:ext uri="{FF2B5EF4-FFF2-40B4-BE49-F238E27FC236}">
                  <a16:creationId xmlns:a16="http://schemas.microsoft.com/office/drawing/2014/main" id="{336C5981-2411-4361-854E-8D5F0D997787}"/>
                </a:ext>
              </a:extLst>
            </p:cNvPr>
            <p:cNvSpPr txBox="1"/>
            <p:nvPr/>
          </p:nvSpPr>
          <p:spPr>
            <a:xfrm>
              <a:off x="1531332" y="3307113"/>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20</a:t>
              </a:r>
            </a:p>
          </p:txBody>
        </p:sp>
        <p:sp>
          <p:nvSpPr>
            <p:cNvPr id="136" name="TextBox 135">
              <a:extLst>
                <a:ext uri="{FF2B5EF4-FFF2-40B4-BE49-F238E27FC236}">
                  <a16:creationId xmlns:a16="http://schemas.microsoft.com/office/drawing/2014/main" id="{CD676991-2CB8-4523-A922-C25F4CCFF64B}"/>
                </a:ext>
              </a:extLst>
            </p:cNvPr>
            <p:cNvSpPr txBox="1"/>
            <p:nvPr/>
          </p:nvSpPr>
          <p:spPr>
            <a:xfrm>
              <a:off x="1630726" y="3816389"/>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137" name="Freeform 21">
            <a:extLst>
              <a:ext uri="{FF2B5EF4-FFF2-40B4-BE49-F238E27FC236}">
                <a16:creationId xmlns:a16="http://schemas.microsoft.com/office/drawing/2014/main" id="{DE368BDB-4A3C-4964-81E3-9115A892551A}"/>
              </a:ext>
            </a:extLst>
          </p:cNvPr>
          <p:cNvSpPr>
            <a:spLocks/>
          </p:cNvSpPr>
          <p:nvPr/>
        </p:nvSpPr>
        <p:spPr bwMode="auto">
          <a:xfrm>
            <a:off x="6902644" y="2506758"/>
            <a:ext cx="4182624"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38" name="Group 137">
            <a:extLst>
              <a:ext uri="{FF2B5EF4-FFF2-40B4-BE49-F238E27FC236}">
                <a16:creationId xmlns:a16="http://schemas.microsoft.com/office/drawing/2014/main" id="{093A368C-4A17-4352-8B1A-81DD0076D857}"/>
              </a:ext>
            </a:extLst>
          </p:cNvPr>
          <p:cNvGrpSpPr/>
          <p:nvPr/>
        </p:nvGrpSpPr>
        <p:grpSpPr>
          <a:xfrm>
            <a:off x="6800138" y="5087628"/>
            <a:ext cx="4429009" cy="638801"/>
            <a:chOff x="1460077" y="5471106"/>
            <a:chExt cx="5140704" cy="638801"/>
          </a:xfrm>
        </p:grpSpPr>
        <p:sp>
          <p:nvSpPr>
            <p:cNvPr id="139" name="TextBox 138">
              <a:extLst>
                <a:ext uri="{FF2B5EF4-FFF2-40B4-BE49-F238E27FC236}">
                  <a16:creationId xmlns:a16="http://schemas.microsoft.com/office/drawing/2014/main" id="{3CBDADC4-CBA4-4185-8C83-1355ABCCF521}"/>
                </a:ext>
              </a:extLst>
            </p:cNvPr>
            <p:cNvSpPr txBox="1"/>
            <p:nvPr/>
          </p:nvSpPr>
          <p:spPr>
            <a:xfrm>
              <a:off x="3353526" y="5802130"/>
              <a:ext cx="1472098"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経過期間、月</a:t>
              </a:r>
            </a:p>
          </p:txBody>
        </p:sp>
        <p:sp>
          <p:nvSpPr>
            <p:cNvPr id="140" name="Line 21">
              <a:extLst>
                <a:ext uri="{FF2B5EF4-FFF2-40B4-BE49-F238E27FC236}">
                  <a16:creationId xmlns:a16="http://schemas.microsoft.com/office/drawing/2014/main" id="{122455F8-0FD9-4540-8EA1-A94AC6D09BC2}"/>
                </a:ext>
              </a:extLst>
            </p:cNvPr>
            <p:cNvSpPr>
              <a:spLocks noChangeShapeType="1"/>
            </p:cNvSpPr>
            <p:nvPr/>
          </p:nvSpPr>
          <p:spPr bwMode="auto">
            <a:xfrm>
              <a:off x="644634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1" name="TextBox 140">
              <a:extLst>
                <a:ext uri="{FF2B5EF4-FFF2-40B4-BE49-F238E27FC236}">
                  <a16:creationId xmlns:a16="http://schemas.microsoft.com/office/drawing/2014/main" id="{5F866F35-7A3E-4B82-BCED-443695A89ECB}"/>
                </a:ext>
              </a:extLst>
            </p:cNvPr>
            <p:cNvSpPr txBox="1"/>
            <p:nvPr/>
          </p:nvSpPr>
          <p:spPr>
            <a:xfrm>
              <a:off x="6285682" y="5543106"/>
              <a:ext cx="315099"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39</a:t>
              </a:r>
            </a:p>
          </p:txBody>
        </p:sp>
        <p:sp>
          <p:nvSpPr>
            <p:cNvPr id="142" name="Line 21">
              <a:extLst>
                <a:ext uri="{FF2B5EF4-FFF2-40B4-BE49-F238E27FC236}">
                  <a16:creationId xmlns:a16="http://schemas.microsoft.com/office/drawing/2014/main" id="{79284077-11AF-4576-85E4-1E358CC1A628}"/>
                </a:ext>
              </a:extLst>
            </p:cNvPr>
            <p:cNvSpPr>
              <a:spLocks noChangeShapeType="1"/>
            </p:cNvSpPr>
            <p:nvPr/>
          </p:nvSpPr>
          <p:spPr bwMode="auto">
            <a:xfrm>
              <a:off x="607070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3" name="TextBox 142">
              <a:extLst>
                <a:ext uri="{FF2B5EF4-FFF2-40B4-BE49-F238E27FC236}">
                  <a16:creationId xmlns:a16="http://schemas.microsoft.com/office/drawing/2014/main" id="{A90B1EB1-C4BE-447D-B045-02CB98F4870F}"/>
                </a:ext>
              </a:extLst>
            </p:cNvPr>
            <p:cNvSpPr txBox="1"/>
            <p:nvPr/>
          </p:nvSpPr>
          <p:spPr>
            <a:xfrm>
              <a:off x="5910044" y="5543106"/>
              <a:ext cx="315099"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36</a:t>
              </a:r>
            </a:p>
          </p:txBody>
        </p:sp>
        <p:sp>
          <p:nvSpPr>
            <p:cNvPr id="144" name="Line 21">
              <a:extLst>
                <a:ext uri="{FF2B5EF4-FFF2-40B4-BE49-F238E27FC236}">
                  <a16:creationId xmlns:a16="http://schemas.microsoft.com/office/drawing/2014/main" id="{10B3C333-D82F-4A9E-90F0-35CB21A60BAD}"/>
                </a:ext>
              </a:extLst>
            </p:cNvPr>
            <p:cNvSpPr>
              <a:spLocks noChangeShapeType="1"/>
            </p:cNvSpPr>
            <p:nvPr/>
          </p:nvSpPr>
          <p:spPr bwMode="auto">
            <a:xfrm>
              <a:off x="569506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5" name="TextBox 144">
              <a:extLst>
                <a:ext uri="{FF2B5EF4-FFF2-40B4-BE49-F238E27FC236}">
                  <a16:creationId xmlns:a16="http://schemas.microsoft.com/office/drawing/2014/main" id="{BE9FDF33-361E-406C-B396-10097BA1533F}"/>
                </a:ext>
              </a:extLst>
            </p:cNvPr>
            <p:cNvSpPr txBox="1"/>
            <p:nvPr/>
          </p:nvSpPr>
          <p:spPr>
            <a:xfrm>
              <a:off x="5534407" y="5543106"/>
              <a:ext cx="315099"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33</a:t>
              </a:r>
            </a:p>
          </p:txBody>
        </p:sp>
        <p:sp>
          <p:nvSpPr>
            <p:cNvPr id="146" name="Line 21">
              <a:extLst>
                <a:ext uri="{FF2B5EF4-FFF2-40B4-BE49-F238E27FC236}">
                  <a16:creationId xmlns:a16="http://schemas.microsoft.com/office/drawing/2014/main" id="{0AC0DFF6-DFB7-4B87-8BAF-7F87898F3215}"/>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7" name="TextBox 146">
              <a:extLst>
                <a:ext uri="{FF2B5EF4-FFF2-40B4-BE49-F238E27FC236}">
                  <a16:creationId xmlns:a16="http://schemas.microsoft.com/office/drawing/2014/main" id="{F4348952-D1B6-4770-BE8C-244C10A482B8}"/>
                </a:ext>
              </a:extLst>
            </p:cNvPr>
            <p:cNvSpPr txBox="1"/>
            <p:nvPr/>
          </p:nvSpPr>
          <p:spPr>
            <a:xfrm>
              <a:off x="5158771" y="5543106"/>
              <a:ext cx="315099"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30</a:t>
              </a:r>
            </a:p>
          </p:txBody>
        </p:sp>
        <p:sp>
          <p:nvSpPr>
            <p:cNvPr id="148" name="Line 21">
              <a:extLst>
                <a:ext uri="{FF2B5EF4-FFF2-40B4-BE49-F238E27FC236}">
                  <a16:creationId xmlns:a16="http://schemas.microsoft.com/office/drawing/2014/main" id="{2DD2A0EA-2C59-42C9-A99E-ED7AAC4B60C7}"/>
                </a:ext>
              </a:extLst>
            </p:cNvPr>
            <p:cNvSpPr>
              <a:spLocks noChangeShapeType="1"/>
            </p:cNvSpPr>
            <p:nvPr/>
          </p:nvSpPr>
          <p:spPr bwMode="auto">
            <a:xfrm>
              <a:off x="4943794"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49" name="TextBox 148">
              <a:extLst>
                <a:ext uri="{FF2B5EF4-FFF2-40B4-BE49-F238E27FC236}">
                  <a16:creationId xmlns:a16="http://schemas.microsoft.com/office/drawing/2014/main" id="{25A109B3-319D-4CC5-8290-AC98E6038215}"/>
                </a:ext>
              </a:extLst>
            </p:cNvPr>
            <p:cNvSpPr txBox="1"/>
            <p:nvPr/>
          </p:nvSpPr>
          <p:spPr>
            <a:xfrm>
              <a:off x="4783133" y="5543106"/>
              <a:ext cx="315099"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27</a:t>
              </a:r>
            </a:p>
          </p:txBody>
        </p:sp>
        <p:sp>
          <p:nvSpPr>
            <p:cNvPr id="150" name="Line 21">
              <a:extLst>
                <a:ext uri="{FF2B5EF4-FFF2-40B4-BE49-F238E27FC236}">
                  <a16:creationId xmlns:a16="http://schemas.microsoft.com/office/drawing/2014/main" id="{2DE10642-A087-4598-88E3-30295CF89381}"/>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51" name="TextBox 150">
              <a:extLst>
                <a:ext uri="{FF2B5EF4-FFF2-40B4-BE49-F238E27FC236}">
                  <a16:creationId xmlns:a16="http://schemas.microsoft.com/office/drawing/2014/main" id="{572B7B29-00A2-46AD-98C9-C2BB85864921}"/>
                </a:ext>
              </a:extLst>
            </p:cNvPr>
            <p:cNvSpPr txBox="1"/>
            <p:nvPr/>
          </p:nvSpPr>
          <p:spPr>
            <a:xfrm>
              <a:off x="4407496" y="5543106"/>
              <a:ext cx="315099"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24</a:t>
              </a:r>
            </a:p>
          </p:txBody>
        </p:sp>
        <p:sp>
          <p:nvSpPr>
            <p:cNvPr id="152" name="Line 21">
              <a:extLst>
                <a:ext uri="{FF2B5EF4-FFF2-40B4-BE49-F238E27FC236}">
                  <a16:creationId xmlns:a16="http://schemas.microsoft.com/office/drawing/2014/main" id="{794E070B-86A5-422E-A7A3-FA38805C7F4D}"/>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53" name="TextBox 152">
              <a:extLst>
                <a:ext uri="{FF2B5EF4-FFF2-40B4-BE49-F238E27FC236}">
                  <a16:creationId xmlns:a16="http://schemas.microsoft.com/office/drawing/2014/main" id="{657A59E0-6F02-4B71-BEAC-F9BF9AD63282}"/>
                </a:ext>
              </a:extLst>
            </p:cNvPr>
            <p:cNvSpPr txBox="1"/>
            <p:nvPr/>
          </p:nvSpPr>
          <p:spPr>
            <a:xfrm>
              <a:off x="4031860" y="5543106"/>
              <a:ext cx="315099"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21</a:t>
              </a:r>
            </a:p>
          </p:txBody>
        </p:sp>
        <p:sp>
          <p:nvSpPr>
            <p:cNvPr id="154" name="Line 21">
              <a:extLst>
                <a:ext uri="{FF2B5EF4-FFF2-40B4-BE49-F238E27FC236}">
                  <a16:creationId xmlns:a16="http://schemas.microsoft.com/office/drawing/2014/main" id="{AA11DBCD-3772-40E2-BA6B-B269A9E0A75C}"/>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55" name="TextBox 154">
              <a:extLst>
                <a:ext uri="{FF2B5EF4-FFF2-40B4-BE49-F238E27FC236}">
                  <a16:creationId xmlns:a16="http://schemas.microsoft.com/office/drawing/2014/main" id="{EB7AB16B-8881-4177-BDBA-C419EBD3DFE8}"/>
                </a:ext>
              </a:extLst>
            </p:cNvPr>
            <p:cNvSpPr txBox="1"/>
            <p:nvPr/>
          </p:nvSpPr>
          <p:spPr>
            <a:xfrm>
              <a:off x="3656222" y="5543106"/>
              <a:ext cx="315099"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18</a:t>
              </a:r>
            </a:p>
          </p:txBody>
        </p:sp>
        <p:sp>
          <p:nvSpPr>
            <p:cNvPr id="156" name="Line 21">
              <a:extLst>
                <a:ext uri="{FF2B5EF4-FFF2-40B4-BE49-F238E27FC236}">
                  <a16:creationId xmlns:a16="http://schemas.microsoft.com/office/drawing/2014/main" id="{7FC2131E-2763-450C-8AA7-ECFC5C8127CB}"/>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57" name="TextBox 156">
              <a:extLst>
                <a:ext uri="{FF2B5EF4-FFF2-40B4-BE49-F238E27FC236}">
                  <a16:creationId xmlns:a16="http://schemas.microsoft.com/office/drawing/2014/main" id="{6652CA7D-5F6B-4AD6-B56F-AAB2F8A8B9AB}"/>
                </a:ext>
              </a:extLst>
            </p:cNvPr>
            <p:cNvSpPr txBox="1"/>
            <p:nvPr/>
          </p:nvSpPr>
          <p:spPr>
            <a:xfrm>
              <a:off x="3280585" y="5543106"/>
              <a:ext cx="315099"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15</a:t>
              </a:r>
            </a:p>
          </p:txBody>
        </p:sp>
        <p:sp>
          <p:nvSpPr>
            <p:cNvPr id="158" name="Line 21">
              <a:extLst>
                <a:ext uri="{FF2B5EF4-FFF2-40B4-BE49-F238E27FC236}">
                  <a16:creationId xmlns:a16="http://schemas.microsoft.com/office/drawing/2014/main" id="{9B6C72F7-4E46-4263-8C68-810A4D39764D}"/>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59" name="TextBox 158">
              <a:extLst>
                <a:ext uri="{FF2B5EF4-FFF2-40B4-BE49-F238E27FC236}">
                  <a16:creationId xmlns:a16="http://schemas.microsoft.com/office/drawing/2014/main" id="{3AD6A29C-CE02-4442-A5BF-4823DBE47DF7}"/>
                </a:ext>
              </a:extLst>
            </p:cNvPr>
            <p:cNvSpPr txBox="1"/>
            <p:nvPr/>
          </p:nvSpPr>
          <p:spPr>
            <a:xfrm>
              <a:off x="2904949" y="5543106"/>
              <a:ext cx="315099"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12</a:t>
              </a:r>
            </a:p>
          </p:txBody>
        </p:sp>
        <p:sp>
          <p:nvSpPr>
            <p:cNvPr id="160" name="Line 21">
              <a:extLst>
                <a:ext uri="{FF2B5EF4-FFF2-40B4-BE49-F238E27FC236}">
                  <a16:creationId xmlns:a16="http://schemas.microsoft.com/office/drawing/2014/main" id="{F4EE8ABA-0C52-442B-AA2D-97D1137774D2}"/>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61" name="TextBox 160">
              <a:extLst>
                <a:ext uri="{FF2B5EF4-FFF2-40B4-BE49-F238E27FC236}">
                  <a16:creationId xmlns:a16="http://schemas.microsoft.com/office/drawing/2014/main" id="{9A1E5732-9FA0-4CF0-950A-6DFCBBCF7C63}"/>
                </a:ext>
              </a:extLst>
            </p:cNvPr>
            <p:cNvSpPr txBox="1"/>
            <p:nvPr/>
          </p:nvSpPr>
          <p:spPr>
            <a:xfrm>
              <a:off x="2586988" y="5543106"/>
              <a:ext cx="19974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9</a:t>
              </a:r>
            </a:p>
          </p:txBody>
        </p:sp>
        <p:sp>
          <p:nvSpPr>
            <p:cNvPr id="162" name="Line 21">
              <a:extLst>
                <a:ext uri="{FF2B5EF4-FFF2-40B4-BE49-F238E27FC236}">
                  <a16:creationId xmlns:a16="http://schemas.microsoft.com/office/drawing/2014/main" id="{83DC40F7-1600-4F5B-9AE9-9CDF1AECF2F7}"/>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63" name="TextBox 162">
              <a:extLst>
                <a:ext uri="{FF2B5EF4-FFF2-40B4-BE49-F238E27FC236}">
                  <a16:creationId xmlns:a16="http://schemas.microsoft.com/office/drawing/2014/main" id="{96DFAA5C-210D-46F7-92A4-3D40F305474E}"/>
                </a:ext>
              </a:extLst>
            </p:cNvPr>
            <p:cNvSpPr txBox="1"/>
            <p:nvPr/>
          </p:nvSpPr>
          <p:spPr>
            <a:xfrm>
              <a:off x="2211352" y="5543106"/>
              <a:ext cx="19974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6</a:t>
              </a:r>
            </a:p>
          </p:txBody>
        </p:sp>
        <p:sp>
          <p:nvSpPr>
            <p:cNvPr id="164" name="Line 21">
              <a:extLst>
                <a:ext uri="{FF2B5EF4-FFF2-40B4-BE49-F238E27FC236}">
                  <a16:creationId xmlns:a16="http://schemas.microsoft.com/office/drawing/2014/main" id="{F39969DF-6411-44E8-9906-2AFB0953DF8F}"/>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65" name="TextBox 164">
              <a:extLst>
                <a:ext uri="{FF2B5EF4-FFF2-40B4-BE49-F238E27FC236}">
                  <a16:creationId xmlns:a16="http://schemas.microsoft.com/office/drawing/2014/main" id="{1529F942-C593-42ED-9AF1-B51B874F15D5}"/>
                </a:ext>
              </a:extLst>
            </p:cNvPr>
            <p:cNvSpPr txBox="1"/>
            <p:nvPr/>
          </p:nvSpPr>
          <p:spPr>
            <a:xfrm>
              <a:off x="1835715" y="5543106"/>
              <a:ext cx="19974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3</a:t>
              </a:r>
            </a:p>
          </p:txBody>
        </p:sp>
        <p:sp>
          <p:nvSpPr>
            <p:cNvPr id="166" name="Line 21">
              <a:extLst>
                <a:ext uri="{FF2B5EF4-FFF2-40B4-BE49-F238E27FC236}">
                  <a16:creationId xmlns:a16="http://schemas.microsoft.com/office/drawing/2014/main" id="{D2A170FF-CF9B-4999-9F03-90863D39513C}"/>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67" name="TextBox 166">
              <a:extLst>
                <a:ext uri="{FF2B5EF4-FFF2-40B4-BE49-F238E27FC236}">
                  <a16:creationId xmlns:a16="http://schemas.microsoft.com/office/drawing/2014/main" id="{B2410108-2EB1-4CD3-86F0-FEE3D13BABA4}"/>
                </a:ext>
              </a:extLst>
            </p:cNvPr>
            <p:cNvSpPr txBox="1"/>
            <p:nvPr/>
          </p:nvSpPr>
          <p:spPr>
            <a:xfrm>
              <a:off x="1460077" y="5543106"/>
              <a:ext cx="19974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0</a:t>
              </a:r>
            </a:p>
          </p:txBody>
        </p:sp>
      </p:grpSp>
      <p:grpSp>
        <p:nvGrpSpPr>
          <p:cNvPr id="168" name="Group 167">
            <a:extLst>
              <a:ext uri="{FF2B5EF4-FFF2-40B4-BE49-F238E27FC236}">
                <a16:creationId xmlns:a16="http://schemas.microsoft.com/office/drawing/2014/main" id="{2F01FF81-C674-4EBD-810C-5BE4A2238E1D}"/>
              </a:ext>
            </a:extLst>
          </p:cNvPr>
          <p:cNvGrpSpPr/>
          <p:nvPr/>
        </p:nvGrpSpPr>
        <p:grpSpPr>
          <a:xfrm>
            <a:off x="6700753" y="5784964"/>
            <a:ext cx="4478700" cy="288147"/>
            <a:chOff x="959804" y="6133063"/>
            <a:chExt cx="4478700" cy="288147"/>
          </a:xfrm>
        </p:grpSpPr>
        <p:sp>
          <p:nvSpPr>
            <p:cNvPr id="169" name="TextBox 168">
              <a:extLst>
                <a:ext uri="{FF2B5EF4-FFF2-40B4-BE49-F238E27FC236}">
                  <a16:creationId xmlns:a16="http://schemas.microsoft.com/office/drawing/2014/main" id="{9F3F77A7-C50B-45B7-8295-438EA9D8D9BF}"/>
                </a:ext>
              </a:extLst>
            </p:cNvPr>
            <p:cNvSpPr txBox="1"/>
            <p:nvPr/>
          </p:nvSpPr>
          <p:spPr>
            <a:xfrm>
              <a:off x="5266415" y="6133063"/>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0</a:t>
              </a:r>
            </a:p>
          </p:txBody>
        </p:sp>
        <p:sp>
          <p:nvSpPr>
            <p:cNvPr id="170" name="TextBox 169">
              <a:extLst>
                <a:ext uri="{FF2B5EF4-FFF2-40B4-BE49-F238E27FC236}">
                  <a16:creationId xmlns:a16="http://schemas.microsoft.com/office/drawing/2014/main" id="{4C437B41-80E6-434F-9F08-CF5F66A451B9}"/>
                </a:ext>
              </a:extLst>
            </p:cNvPr>
            <p:cNvSpPr txBox="1"/>
            <p:nvPr/>
          </p:nvSpPr>
          <p:spPr>
            <a:xfrm>
              <a:off x="4942782" y="6133063"/>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6</a:t>
              </a:r>
            </a:p>
          </p:txBody>
        </p:sp>
        <p:sp>
          <p:nvSpPr>
            <p:cNvPr id="171" name="TextBox 170">
              <a:extLst>
                <a:ext uri="{FF2B5EF4-FFF2-40B4-BE49-F238E27FC236}">
                  <a16:creationId xmlns:a16="http://schemas.microsoft.com/office/drawing/2014/main" id="{EE1DD843-E109-4A8B-B882-ED3EB4DF9DA4}"/>
                </a:ext>
              </a:extLst>
            </p:cNvPr>
            <p:cNvSpPr txBox="1"/>
            <p:nvPr/>
          </p:nvSpPr>
          <p:spPr>
            <a:xfrm>
              <a:off x="4569456"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20</a:t>
              </a:r>
            </a:p>
          </p:txBody>
        </p:sp>
        <p:sp>
          <p:nvSpPr>
            <p:cNvPr id="172" name="TextBox 171">
              <a:extLst>
                <a:ext uri="{FF2B5EF4-FFF2-40B4-BE49-F238E27FC236}">
                  <a16:creationId xmlns:a16="http://schemas.microsoft.com/office/drawing/2014/main" id="{F93A3832-AA02-4EF5-9461-4AE1D5D1C3DD}"/>
                </a:ext>
              </a:extLst>
            </p:cNvPr>
            <p:cNvSpPr txBox="1"/>
            <p:nvPr/>
          </p:nvSpPr>
          <p:spPr>
            <a:xfrm>
              <a:off x="4245824"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45</a:t>
              </a:r>
            </a:p>
          </p:txBody>
        </p:sp>
        <p:sp>
          <p:nvSpPr>
            <p:cNvPr id="173" name="TextBox 172">
              <a:extLst>
                <a:ext uri="{FF2B5EF4-FFF2-40B4-BE49-F238E27FC236}">
                  <a16:creationId xmlns:a16="http://schemas.microsoft.com/office/drawing/2014/main" id="{37964590-5F68-4852-BD37-D88BF492276A}"/>
                </a:ext>
              </a:extLst>
            </p:cNvPr>
            <p:cNvSpPr txBox="1"/>
            <p:nvPr/>
          </p:nvSpPr>
          <p:spPr>
            <a:xfrm>
              <a:off x="3922191"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83</a:t>
              </a:r>
            </a:p>
          </p:txBody>
        </p:sp>
        <p:sp>
          <p:nvSpPr>
            <p:cNvPr id="174" name="TextBox 173">
              <a:extLst>
                <a:ext uri="{FF2B5EF4-FFF2-40B4-BE49-F238E27FC236}">
                  <a16:creationId xmlns:a16="http://schemas.microsoft.com/office/drawing/2014/main" id="{0D08BF19-7BA5-46B9-B5B4-BD8171CAF9BE}"/>
                </a:ext>
              </a:extLst>
            </p:cNvPr>
            <p:cNvSpPr txBox="1"/>
            <p:nvPr/>
          </p:nvSpPr>
          <p:spPr>
            <a:xfrm>
              <a:off x="3548864" y="6133063"/>
              <a:ext cx="370863"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119</a:t>
              </a:r>
            </a:p>
          </p:txBody>
        </p:sp>
        <p:sp>
          <p:nvSpPr>
            <p:cNvPr id="175" name="TextBox 174">
              <a:extLst>
                <a:ext uri="{FF2B5EF4-FFF2-40B4-BE49-F238E27FC236}">
                  <a16:creationId xmlns:a16="http://schemas.microsoft.com/office/drawing/2014/main" id="{1FC53E0C-8B8A-452A-B2B3-180565048EA8}"/>
                </a:ext>
              </a:extLst>
            </p:cNvPr>
            <p:cNvSpPr txBox="1"/>
            <p:nvPr/>
          </p:nvSpPr>
          <p:spPr>
            <a:xfrm>
              <a:off x="3225233" y="6133063"/>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126</a:t>
              </a:r>
            </a:p>
          </p:txBody>
        </p:sp>
        <p:sp>
          <p:nvSpPr>
            <p:cNvPr id="176" name="TextBox 175">
              <a:extLst>
                <a:ext uri="{FF2B5EF4-FFF2-40B4-BE49-F238E27FC236}">
                  <a16:creationId xmlns:a16="http://schemas.microsoft.com/office/drawing/2014/main" id="{89043F7B-BC0D-4EC4-A664-79AA27EE7443}"/>
                </a:ext>
              </a:extLst>
            </p:cNvPr>
            <p:cNvSpPr txBox="1"/>
            <p:nvPr/>
          </p:nvSpPr>
          <p:spPr>
            <a:xfrm>
              <a:off x="2901600" y="6133063"/>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143</a:t>
              </a:r>
            </a:p>
          </p:txBody>
        </p:sp>
        <p:sp>
          <p:nvSpPr>
            <p:cNvPr id="177" name="TextBox 176">
              <a:extLst>
                <a:ext uri="{FF2B5EF4-FFF2-40B4-BE49-F238E27FC236}">
                  <a16:creationId xmlns:a16="http://schemas.microsoft.com/office/drawing/2014/main" id="{D1FF3591-FF14-4011-B702-C16BF1F5A76E}"/>
                </a:ext>
              </a:extLst>
            </p:cNvPr>
            <p:cNvSpPr txBox="1"/>
            <p:nvPr/>
          </p:nvSpPr>
          <p:spPr>
            <a:xfrm>
              <a:off x="2577967" y="6133063"/>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161</a:t>
              </a:r>
            </a:p>
          </p:txBody>
        </p:sp>
        <p:sp>
          <p:nvSpPr>
            <p:cNvPr id="178" name="TextBox 177">
              <a:extLst>
                <a:ext uri="{FF2B5EF4-FFF2-40B4-BE49-F238E27FC236}">
                  <a16:creationId xmlns:a16="http://schemas.microsoft.com/office/drawing/2014/main" id="{D9CD388A-7F4E-41C8-B13B-11B9E52D0242}"/>
                </a:ext>
              </a:extLst>
            </p:cNvPr>
            <p:cNvSpPr txBox="1"/>
            <p:nvPr/>
          </p:nvSpPr>
          <p:spPr>
            <a:xfrm>
              <a:off x="2254336" y="6133063"/>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193</a:t>
              </a:r>
            </a:p>
          </p:txBody>
        </p:sp>
        <p:sp>
          <p:nvSpPr>
            <p:cNvPr id="179" name="TextBox 178">
              <a:extLst>
                <a:ext uri="{FF2B5EF4-FFF2-40B4-BE49-F238E27FC236}">
                  <a16:creationId xmlns:a16="http://schemas.microsoft.com/office/drawing/2014/main" id="{B9893FCF-B3FD-4C15-A3B5-794BC55A626E}"/>
                </a:ext>
              </a:extLst>
            </p:cNvPr>
            <p:cNvSpPr txBox="1"/>
            <p:nvPr/>
          </p:nvSpPr>
          <p:spPr>
            <a:xfrm>
              <a:off x="1930702" y="6133063"/>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213</a:t>
              </a:r>
            </a:p>
          </p:txBody>
        </p:sp>
        <p:sp>
          <p:nvSpPr>
            <p:cNvPr id="180" name="TextBox 179">
              <a:extLst>
                <a:ext uri="{FF2B5EF4-FFF2-40B4-BE49-F238E27FC236}">
                  <a16:creationId xmlns:a16="http://schemas.microsoft.com/office/drawing/2014/main" id="{06583CB9-456E-4193-AA21-7F7B23B1789A}"/>
                </a:ext>
              </a:extLst>
            </p:cNvPr>
            <p:cNvSpPr txBox="1"/>
            <p:nvPr/>
          </p:nvSpPr>
          <p:spPr>
            <a:xfrm>
              <a:off x="1607070" y="6133063"/>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250</a:t>
              </a:r>
            </a:p>
          </p:txBody>
        </p:sp>
        <p:sp>
          <p:nvSpPr>
            <p:cNvPr id="181" name="TextBox 180">
              <a:extLst>
                <a:ext uri="{FF2B5EF4-FFF2-40B4-BE49-F238E27FC236}">
                  <a16:creationId xmlns:a16="http://schemas.microsoft.com/office/drawing/2014/main" id="{B3FBAC7F-22E1-4DAB-8E20-FDFD5FA00108}"/>
                </a:ext>
              </a:extLst>
            </p:cNvPr>
            <p:cNvSpPr txBox="1"/>
            <p:nvPr/>
          </p:nvSpPr>
          <p:spPr>
            <a:xfrm>
              <a:off x="1283438" y="6133063"/>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280</a:t>
              </a:r>
            </a:p>
          </p:txBody>
        </p:sp>
        <p:sp>
          <p:nvSpPr>
            <p:cNvPr id="182" name="TextBox 181">
              <a:extLst>
                <a:ext uri="{FF2B5EF4-FFF2-40B4-BE49-F238E27FC236}">
                  <a16:creationId xmlns:a16="http://schemas.microsoft.com/office/drawing/2014/main" id="{9BC2DB72-91C6-4D23-B4FB-5A6F0DC9C868}"/>
                </a:ext>
              </a:extLst>
            </p:cNvPr>
            <p:cNvSpPr txBox="1"/>
            <p:nvPr/>
          </p:nvSpPr>
          <p:spPr>
            <a:xfrm>
              <a:off x="959804" y="6133063"/>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310</a:t>
              </a:r>
            </a:p>
          </p:txBody>
        </p:sp>
      </p:grpSp>
      <p:sp>
        <p:nvSpPr>
          <p:cNvPr id="183" name="TextBox 182">
            <a:extLst>
              <a:ext uri="{FF2B5EF4-FFF2-40B4-BE49-F238E27FC236}">
                <a16:creationId xmlns:a16="http://schemas.microsoft.com/office/drawing/2014/main" id="{F5B0FC0D-4515-4AFA-8DD4-54890D4053B3}"/>
              </a:ext>
            </a:extLst>
          </p:cNvPr>
          <p:cNvSpPr txBox="1"/>
          <p:nvPr/>
        </p:nvSpPr>
        <p:spPr>
          <a:xfrm>
            <a:off x="6090096" y="5519775"/>
            <a:ext cx="990977" cy="307777"/>
          </a:xfrm>
          <a:prstGeom prst="rect">
            <a:avLst/>
          </a:prstGeom>
          <a:noFill/>
        </p:spPr>
        <p:txBody>
          <a:bodyPr wrap="none" rtlCol="0">
            <a:spAutoFit/>
          </a:bodyPr>
          <a:lstStyle/>
          <a:p>
            <a:pPr algn="r"/>
            <a:r>
              <a:rPr lang="ja-JP" sz="1400" dirty="0">
                <a:solidFill>
                  <a:schemeClr val="tx1"/>
                </a:solidFill>
              </a:rPr>
              <a:t>リスク有患者数</a:t>
            </a:r>
          </a:p>
        </p:txBody>
      </p:sp>
      <p:grpSp>
        <p:nvGrpSpPr>
          <p:cNvPr id="184" name="Group 183">
            <a:extLst>
              <a:ext uri="{FF2B5EF4-FFF2-40B4-BE49-F238E27FC236}">
                <a16:creationId xmlns:a16="http://schemas.microsoft.com/office/drawing/2014/main" id="{ADF8FE1A-27AD-40D3-BD11-4F6DFD026AE2}"/>
              </a:ext>
            </a:extLst>
          </p:cNvPr>
          <p:cNvGrpSpPr/>
          <p:nvPr/>
        </p:nvGrpSpPr>
        <p:grpSpPr>
          <a:xfrm>
            <a:off x="6700753" y="6089764"/>
            <a:ext cx="4478700" cy="288147"/>
            <a:chOff x="959804" y="6133063"/>
            <a:chExt cx="4478700" cy="288147"/>
          </a:xfrm>
        </p:grpSpPr>
        <p:sp>
          <p:nvSpPr>
            <p:cNvPr id="185" name="TextBox 184">
              <a:extLst>
                <a:ext uri="{FF2B5EF4-FFF2-40B4-BE49-F238E27FC236}">
                  <a16:creationId xmlns:a16="http://schemas.microsoft.com/office/drawing/2014/main" id="{D8B7EDD6-33D8-4F3D-A91C-4DADB106FAB8}"/>
                </a:ext>
              </a:extLst>
            </p:cNvPr>
            <p:cNvSpPr txBox="1"/>
            <p:nvPr/>
          </p:nvSpPr>
          <p:spPr>
            <a:xfrm>
              <a:off x="5266415" y="613306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186" name="TextBox 185">
              <a:extLst>
                <a:ext uri="{FF2B5EF4-FFF2-40B4-BE49-F238E27FC236}">
                  <a16:creationId xmlns:a16="http://schemas.microsoft.com/office/drawing/2014/main" id="{04E7979F-AF75-401D-8AE6-E05E94F40595}"/>
                </a:ext>
              </a:extLst>
            </p:cNvPr>
            <p:cNvSpPr txBox="1"/>
            <p:nvPr/>
          </p:nvSpPr>
          <p:spPr>
            <a:xfrm>
              <a:off x="4942782" y="6133063"/>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6</a:t>
              </a:r>
            </a:p>
          </p:txBody>
        </p:sp>
        <p:sp>
          <p:nvSpPr>
            <p:cNvPr id="187" name="TextBox 186">
              <a:extLst>
                <a:ext uri="{FF2B5EF4-FFF2-40B4-BE49-F238E27FC236}">
                  <a16:creationId xmlns:a16="http://schemas.microsoft.com/office/drawing/2014/main" id="{D98F0F2A-48F8-475E-B2A8-C6A2091F27FA}"/>
                </a:ext>
              </a:extLst>
            </p:cNvPr>
            <p:cNvSpPr txBox="1"/>
            <p:nvPr/>
          </p:nvSpPr>
          <p:spPr>
            <a:xfrm>
              <a:off x="4569456"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15</a:t>
              </a:r>
            </a:p>
          </p:txBody>
        </p:sp>
        <p:sp>
          <p:nvSpPr>
            <p:cNvPr id="188" name="TextBox 187">
              <a:extLst>
                <a:ext uri="{FF2B5EF4-FFF2-40B4-BE49-F238E27FC236}">
                  <a16:creationId xmlns:a16="http://schemas.microsoft.com/office/drawing/2014/main" id="{9522EAB0-D4A3-4579-965D-87D8FFB10DAF}"/>
                </a:ext>
              </a:extLst>
            </p:cNvPr>
            <p:cNvSpPr txBox="1"/>
            <p:nvPr/>
          </p:nvSpPr>
          <p:spPr>
            <a:xfrm>
              <a:off x="4245824"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37</a:t>
              </a:r>
            </a:p>
          </p:txBody>
        </p:sp>
        <p:sp>
          <p:nvSpPr>
            <p:cNvPr id="189" name="TextBox 188">
              <a:extLst>
                <a:ext uri="{FF2B5EF4-FFF2-40B4-BE49-F238E27FC236}">
                  <a16:creationId xmlns:a16="http://schemas.microsoft.com/office/drawing/2014/main" id="{93C5D62A-C2D2-4C2A-BAD8-CF52D2F64380}"/>
                </a:ext>
              </a:extLst>
            </p:cNvPr>
            <p:cNvSpPr txBox="1"/>
            <p:nvPr/>
          </p:nvSpPr>
          <p:spPr>
            <a:xfrm>
              <a:off x="3922191"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63</a:t>
              </a:r>
            </a:p>
          </p:txBody>
        </p:sp>
        <p:sp>
          <p:nvSpPr>
            <p:cNvPr id="190" name="TextBox 189">
              <a:extLst>
                <a:ext uri="{FF2B5EF4-FFF2-40B4-BE49-F238E27FC236}">
                  <a16:creationId xmlns:a16="http://schemas.microsoft.com/office/drawing/2014/main" id="{7E3B2E05-5654-4D4C-96B4-63E9FF77D809}"/>
                </a:ext>
              </a:extLst>
            </p:cNvPr>
            <p:cNvSpPr txBox="1"/>
            <p:nvPr/>
          </p:nvSpPr>
          <p:spPr>
            <a:xfrm>
              <a:off x="3598558"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87</a:t>
              </a:r>
            </a:p>
          </p:txBody>
        </p:sp>
        <p:sp>
          <p:nvSpPr>
            <p:cNvPr id="191" name="TextBox 190">
              <a:extLst>
                <a:ext uri="{FF2B5EF4-FFF2-40B4-BE49-F238E27FC236}">
                  <a16:creationId xmlns:a16="http://schemas.microsoft.com/office/drawing/2014/main" id="{7D890A2C-B0A6-49ED-AB81-DE77EA776AFA}"/>
                </a:ext>
              </a:extLst>
            </p:cNvPr>
            <p:cNvSpPr txBox="1"/>
            <p:nvPr/>
          </p:nvSpPr>
          <p:spPr>
            <a:xfrm>
              <a:off x="3274926" y="6133063"/>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96</a:t>
              </a:r>
            </a:p>
          </p:txBody>
        </p:sp>
        <p:sp>
          <p:nvSpPr>
            <p:cNvPr id="192" name="TextBox 191">
              <a:extLst>
                <a:ext uri="{FF2B5EF4-FFF2-40B4-BE49-F238E27FC236}">
                  <a16:creationId xmlns:a16="http://schemas.microsoft.com/office/drawing/2014/main" id="{9F5189AD-4BB4-478A-8A3C-EF3DEC62418C}"/>
                </a:ext>
              </a:extLst>
            </p:cNvPr>
            <p:cNvSpPr txBox="1"/>
            <p:nvPr/>
          </p:nvSpPr>
          <p:spPr>
            <a:xfrm>
              <a:off x="2876753" y="6133063"/>
              <a:ext cx="42055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 107</a:t>
              </a:r>
            </a:p>
          </p:txBody>
        </p:sp>
        <p:sp>
          <p:nvSpPr>
            <p:cNvPr id="193" name="TextBox 192">
              <a:extLst>
                <a:ext uri="{FF2B5EF4-FFF2-40B4-BE49-F238E27FC236}">
                  <a16:creationId xmlns:a16="http://schemas.microsoft.com/office/drawing/2014/main" id="{35C1DD32-1BFB-4596-B1D2-68B072D3A2A2}"/>
                </a:ext>
              </a:extLst>
            </p:cNvPr>
            <p:cNvSpPr txBox="1"/>
            <p:nvPr/>
          </p:nvSpPr>
          <p:spPr>
            <a:xfrm>
              <a:off x="2577967" y="6133063"/>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128</a:t>
              </a:r>
            </a:p>
          </p:txBody>
        </p:sp>
        <p:sp>
          <p:nvSpPr>
            <p:cNvPr id="194" name="TextBox 193">
              <a:extLst>
                <a:ext uri="{FF2B5EF4-FFF2-40B4-BE49-F238E27FC236}">
                  <a16:creationId xmlns:a16="http://schemas.microsoft.com/office/drawing/2014/main" id="{E7900EBB-4D49-4374-9B5A-09ED008F6A4C}"/>
                </a:ext>
              </a:extLst>
            </p:cNvPr>
            <p:cNvSpPr txBox="1"/>
            <p:nvPr/>
          </p:nvSpPr>
          <p:spPr>
            <a:xfrm>
              <a:off x="2254336" y="6133063"/>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155</a:t>
              </a:r>
            </a:p>
          </p:txBody>
        </p:sp>
        <p:sp>
          <p:nvSpPr>
            <p:cNvPr id="195" name="TextBox 194">
              <a:extLst>
                <a:ext uri="{FF2B5EF4-FFF2-40B4-BE49-F238E27FC236}">
                  <a16:creationId xmlns:a16="http://schemas.microsoft.com/office/drawing/2014/main" id="{79BAFB26-F9A4-453E-8DF8-AEFA8EDB71BD}"/>
                </a:ext>
              </a:extLst>
            </p:cNvPr>
            <p:cNvSpPr txBox="1"/>
            <p:nvPr/>
          </p:nvSpPr>
          <p:spPr>
            <a:xfrm>
              <a:off x="1930702" y="6133063"/>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188</a:t>
              </a:r>
            </a:p>
          </p:txBody>
        </p:sp>
        <p:sp>
          <p:nvSpPr>
            <p:cNvPr id="196" name="TextBox 195">
              <a:extLst>
                <a:ext uri="{FF2B5EF4-FFF2-40B4-BE49-F238E27FC236}">
                  <a16:creationId xmlns:a16="http://schemas.microsoft.com/office/drawing/2014/main" id="{FADDBF46-A263-4869-8C2C-E9970B59489D}"/>
                </a:ext>
              </a:extLst>
            </p:cNvPr>
            <p:cNvSpPr txBox="1"/>
            <p:nvPr/>
          </p:nvSpPr>
          <p:spPr>
            <a:xfrm>
              <a:off x="1607070" y="6133063"/>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232</a:t>
              </a:r>
            </a:p>
          </p:txBody>
        </p:sp>
        <p:sp>
          <p:nvSpPr>
            <p:cNvPr id="197" name="TextBox 196">
              <a:extLst>
                <a:ext uri="{FF2B5EF4-FFF2-40B4-BE49-F238E27FC236}">
                  <a16:creationId xmlns:a16="http://schemas.microsoft.com/office/drawing/2014/main" id="{76C2CAC1-A544-4552-B489-F988A4B0F6F5}"/>
                </a:ext>
              </a:extLst>
            </p:cNvPr>
            <p:cNvSpPr txBox="1"/>
            <p:nvPr/>
          </p:nvSpPr>
          <p:spPr>
            <a:xfrm>
              <a:off x="1283438" y="6133063"/>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282</a:t>
              </a:r>
            </a:p>
          </p:txBody>
        </p:sp>
        <p:sp>
          <p:nvSpPr>
            <p:cNvPr id="198" name="TextBox 197">
              <a:extLst>
                <a:ext uri="{FF2B5EF4-FFF2-40B4-BE49-F238E27FC236}">
                  <a16:creationId xmlns:a16="http://schemas.microsoft.com/office/drawing/2014/main" id="{138DE03C-B531-4B06-95C9-40FAC8059317}"/>
                </a:ext>
              </a:extLst>
            </p:cNvPr>
            <p:cNvSpPr txBox="1"/>
            <p:nvPr/>
          </p:nvSpPr>
          <p:spPr>
            <a:xfrm>
              <a:off x="959804" y="6133063"/>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308</a:t>
              </a:r>
            </a:p>
          </p:txBody>
        </p:sp>
      </p:grpSp>
      <p:sp>
        <p:nvSpPr>
          <p:cNvPr id="199" name="TextBox 198">
            <a:extLst>
              <a:ext uri="{FF2B5EF4-FFF2-40B4-BE49-F238E27FC236}">
                <a16:creationId xmlns:a16="http://schemas.microsoft.com/office/drawing/2014/main" id="{2364576D-7958-43BC-ADEC-601C78267DA5}"/>
              </a:ext>
            </a:extLst>
          </p:cNvPr>
          <p:cNvSpPr txBox="1"/>
          <p:nvPr/>
        </p:nvSpPr>
        <p:spPr>
          <a:xfrm>
            <a:off x="5768456" y="5775149"/>
            <a:ext cx="1010213" cy="307777"/>
          </a:xfrm>
          <a:prstGeom prst="rect">
            <a:avLst/>
          </a:prstGeom>
          <a:noFill/>
        </p:spPr>
        <p:txBody>
          <a:bodyPr wrap="none" rtlCol="0">
            <a:spAutoFit/>
          </a:bodyPr>
          <a:lstStyle/>
          <a:p>
            <a:pPr algn="r"/>
            <a:r>
              <a:rPr lang="ja-JP" sz="1400">
                <a:solidFill>
                  <a:schemeClr val="accent1"/>
                </a:solidFill>
              </a:rPr>
              <a:t>N + I + CT</a:t>
            </a:r>
          </a:p>
        </p:txBody>
      </p:sp>
      <p:sp>
        <p:nvSpPr>
          <p:cNvPr id="200" name="TextBox 199">
            <a:extLst>
              <a:ext uri="{FF2B5EF4-FFF2-40B4-BE49-F238E27FC236}">
                <a16:creationId xmlns:a16="http://schemas.microsoft.com/office/drawing/2014/main" id="{CE138214-890F-4AAE-9EE3-9BDD3A976E3A}"/>
              </a:ext>
            </a:extLst>
          </p:cNvPr>
          <p:cNvSpPr txBox="1"/>
          <p:nvPr/>
        </p:nvSpPr>
        <p:spPr>
          <a:xfrm>
            <a:off x="6355155" y="6079949"/>
            <a:ext cx="423514" cy="307777"/>
          </a:xfrm>
          <a:prstGeom prst="rect">
            <a:avLst/>
          </a:prstGeom>
          <a:noFill/>
        </p:spPr>
        <p:txBody>
          <a:bodyPr wrap="none" rtlCol="0">
            <a:spAutoFit/>
          </a:bodyPr>
          <a:lstStyle/>
          <a:p>
            <a:pPr algn="r"/>
            <a:r>
              <a:rPr lang="ja-JP" sz="1400">
                <a:solidFill>
                  <a:schemeClr val="accent2"/>
                </a:solidFill>
              </a:rPr>
              <a:t>CT</a:t>
            </a:r>
          </a:p>
        </p:txBody>
      </p:sp>
      <p:cxnSp>
        <p:nvCxnSpPr>
          <p:cNvPr id="201" name="Straight Connector 200">
            <a:extLst>
              <a:ext uri="{FF2B5EF4-FFF2-40B4-BE49-F238E27FC236}">
                <a16:creationId xmlns:a16="http://schemas.microsoft.com/office/drawing/2014/main" id="{70CCE026-C026-41B0-B0A5-57E77D17D335}"/>
              </a:ext>
            </a:extLst>
          </p:cNvPr>
          <p:cNvCxnSpPr>
            <a:cxnSpLocks/>
            <a:endCxn id="211" idx="73"/>
          </p:cNvCxnSpPr>
          <p:nvPr/>
        </p:nvCxnSpPr>
        <p:spPr>
          <a:xfrm flipH="1" flipV="1">
            <a:off x="8166044" y="3455908"/>
            <a:ext cx="0" cy="1631722"/>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2BAFC77D-EBC9-4201-B68F-C2AF5377FCB4}"/>
              </a:ext>
            </a:extLst>
          </p:cNvPr>
          <p:cNvCxnSpPr>
            <a:cxnSpLocks/>
          </p:cNvCxnSpPr>
          <p:nvPr/>
        </p:nvCxnSpPr>
        <p:spPr>
          <a:xfrm flipV="1">
            <a:off x="9479131" y="4103542"/>
            <a:ext cx="0" cy="972000"/>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6E892EB7-775A-42E4-BCA4-FD423ADC8841}"/>
              </a:ext>
            </a:extLst>
          </p:cNvPr>
          <p:cNvSpPr txBox="1"/>
          <p:nvPr/>
        </p:nvSpPr>
        <p:spPr>
          <a:xfrm>
            <a:off x="8096346" y="3129749"/>
            <a:ext cx="543739" cy="307777"/>
          </a:xfrm>
          <a:prstGeom prst="rect">
            <a:avLst/>
          </a:prstGeom>
          <a:noFill/>
        </p:spPr>
        <p:txBody>
          <a:bodyPr wrap="none" rtlCol="0">
            <a:spAutoFit/>
          </a:bodyPr>
          <a:lstStyle/>
          <a:p>
            <a:r>
              <a:rPr lang="ja-JP" sz="1400">
                <a:solidFill>
                  <a:schemeClr val="accent1"/>
                </a:solidFill>
              </a:rPr>
              <a:t>62%</a:t>
            </a:r>
          </a:p>
        </p:txBody>
      </p:sp>
      <p:sp>
        <p:nvSpPr>
          <p:cNvPr id="204" name="TextBox 203">
            <a:extLst>
              <a:ext uri="{FF2B5EF4-FFF2-40B4-BE49-F238E27FC236}">
                <a16:creationId xmlns:a16="http://schemas.microsoft.com/office/drawing/2014/main" id="{39FE1F37-387F-42AA-AA28-45C0CCFC78AC}"/>
              </a:ext>
            </a:extLst>
          </p:cNvPr>
          <p:cNvSpPr txBox="1"/>
          <p:nvPr/>
        </p:nvSpPr>
        <p:spPr>
          <a:xfrm>
            <a:off x="9346873" y="3797417"/>
            <a:ext cx="543739" cy="307777"/>
          </a:xfrm>
          <a:prstGeom prst="rect">
            <a:avLst/>
          </a:prstGeom>
          <a:noFill/>
        </p:spPr>
        <p:txBody>
          <a:bodyPr wrap="none" rtlCol="0">
            <a:spAutoFit/>
          </a:bodyPr>
          <a:lstStyle/>
          <a:p>
            <a:r>
              <a:rPr lang="ja-JP" sz="1400">
                <a:solidFill>
                  <a:schemeClr val="accent1"/>
                </a:solidFill>
              </a:rPr>
              <a:t>39%</a:t>
            </a:r>
          </a:p>
        </p:txBody>
      </p:sp>
      <p:sp>
        <p:nvSpPr>
          <p:cNvPr id="205" name="TextBox 204">
            <a:extLst>
              <a:ext uri="{FF2B5EF4-FFF2-40B4-BE49-F238E27FC236}">
                <a16:creationId xmlns:a16="http://schemas.microsoft.com/office/drawing/2014/main" id="{DABD46AA-E55C-4546-A9F5-1BC7DF160D4B}"/>
              </a:ext>
            </a:extLst>
          </p:cNvPr>
          <p:cNvSpPr txBox="1"/>
          <p:nvPr/>
        </p:nvSpPr>
        <p:spPr>
          <a:xfrm>
            <a:off x="10622894" y="4087641"/>
            <a:ext cx="1489510" cy="307777"/>
          </a:xfrm>
          <a:prstGeom prst="rect">
            <a:avLst/>
          </a:prstGeom>
          <a:noFill/>
        </p:spPr>
        <p:txBody>
          <a:bodyPr wrap="none" rtlCol="0">
            <a:spAutoFit/>
          </a:bodyPr>
          <a:lstStyle/>
          <a:p>
            <a:r>
              <a:rPr lang="ja-JP" sz="1400">
                <a:solidFill>
                  <a:schemeClr val="accent1"/>
                </a:solidFill>
              </a:rPr>
              <a:t>NIVO + IPI + CT</a:t>
            </a:r>
          </a:p>
        </p:txBody>
      </p:sp>
      <p:sp>
        <p:nvSpPr>
          <p:cNvPr id="206" name="TextBox 205">
            <a:extLst>
              <a:ext uri="{FF2B5EF4-FFF2-40B4-BE49-F238E27FC236}">
                <a16:creationId xmlns:a16="http://schemas.microsoft.com/office/drawing/2014/main" id="{8247CA0C-3075-48D6-A548-A8788B6CA41F}"/>
              </a:ext>
            </a:extLst>
          </p:cNvPr>
          <p:cNvSpPr txBox="1"/>
          <p:nvPr/>
        </p:nvSpPr>
        <p:spPr>
          <a:xfrm>
            <a:off x="11001532" y="4598255"/>
            <a:ext cx="423514" cy="307777"/>
          </a:xfrm>
          <a:prstGeom prst="rect">
            <a:avLst/>
          </a:prstGeom>
          <a:noFill/>
        </p:spPr>
        <p:txBody>
          <a:bodyPr wrap="none" rtlCol="0">
            <a:spAutoFit/>
          </a:bodyPr>
          <a:lstStyle/>
          <a:p>
            <a:r>
              <a:rPr lang="ja-JP" sz="1400">
                <a:solidFill>
                  <a:schemeClr val="accent2"/>
                </a:solidFill>
              </a:rPr>
              <a:t>CT</a:t>
            </a:r>
          </a:p>
        </p:txBody>
      </p:sp>
      <p:sp>
        <p:nvSpPr>
          <p:cNvPr id="207" name="TextBox 206">
            <a:extLst>
              <a:ext uri="{FF2B5EF4-FFF2-40B4-BE49-F238E27FC236}">
                <a16:creationId xmlns:a16="http://schemas.microsoft.com/office/drawing/2014/main" id="{8720CB55-1522-4D90-A3DB-F101D68FC94A}"/>
              </a:ext>
            </a:extLst>
          </p:cNvPr>
          <p:cNvSpPr txBox="1"/>
          <p:nvPr/>
        </p:nvSpPr>
        <p:spPr>
          <a:xfrm>
            <a:off x="7677504" y="3747116"/>
            <a:ext cx="543739" cy="307777"/>
          </a:xfrm>
          <a:prstGeom prst="rect">
            <a:avLst/>
          </a:prstGeom>
          <a:noFill/>
        </p:spPr>
        <p:txBody>
          <a:bodyPr wrap="none" rtlCol="0">
            <a:spAutoFit/>
          </a:bodyPr>
          <a:lstStyle/>
          <a:p>
            <a:r>
              <a:rPr lang="ja-JP" sz="1400">
                <a:solidFill>
                  <a:schemeClr val="accent2"/>
                </a:solidFill>
              </a:rPr>
              <a:t>50%</a:t>
            </a:r>
          </a:p>
        </p:txBody>
      </p:sp>
      <p:sp>
        <p:nvSpPr>
          <p:cNvPr id="208" name="TextBox 207">
            <a:extLst>
              <a:ext uri="{FF2B5EF4-FFF2-40B4-BE49-F238E27FC236}">
                <a16:creationId xmlns:a16="http://schemas.microsoft.com/office/drawing/2014/main" id="{D94DFC84-C5DC-4289-A6B3-574EEA561E2E}"/>
              </a:ext>
            </a:extLst>
          </p:cNvPr>
          <p:cNvSpPr txBox="1"/>
          <p:nvPr/>
        </p:nvSpPr>
        <p:spPr>
          <a:xfrm>
            <a:off x="9015875" y="4368105"/>
            <a:ext cx="543739" cy="307777"/>
          </a:xfrm>
          <a:prstGeom prst="rect">
            <a:avLst/>
          </a:prstGeom>
          <a:noFill/>
        </p:spPr>
        <p:txBody>
          <a:bodyPr wrap="none" rtlCol="0">
            <a:spAutoFit/>
          </a:bodyPr>
          <a:lstStyle/>
          <a:p>
            <a:r>
              <a:rPr lang="ja-JP" sz="1400">
                <a:solidFill>
                  <a:schemeClr val="accent2"/>
                </a:solidFill>
              </a:rPr>
              <a:t>29%</a:t>
            </a:r>
          </a:p>
        </p:txBody>
      </p:sp>
      <p:grpSp>
        <p:nvGrpSpPr>
          <p:cNvPr id="210" name="Group 209">
            <a:extLst>
              <a:ext uri="{FF2B5EF4-FFF2-40B4-BE49-F238E27FC236}">
                <a16:creationId xmlns:a16="http://schemas.microsoft.com/office/drawing/2014/main" id="{C8338D30-FD9D-4D56-8ED0-FD8C6CBAD90B}"/>
              </a:ext>
            </a:extLst>
          </p:cNvPr>
          <p:cNvGrpSpPr/>
          <p:nvPr/>
        </p:nvGrpSpPr>
        <p:grpSpPr>
          <a:xfrm>
            <a:off x="6935074" y="2522489"/>
            <a:ext cx="4192024" cy="1994072"/>
            <a:chOff x="3476625" y="2185987"/>
            <a:chExt cx="5246855" cy="2487729"/>
          </a:xfrm>
        </p:grpSpPr>
        <p:sp>
          <p:nvSpPr>
            <p:cNvPr id="211" name="Freeform: Shape 55">
              <a:extLst>
                <a:ext uri="{FF2B5EF4-FFF2-40B4-BE49-F238E27FC236}">
                  <a16:creationId xmlns:a16="http://schemas.microsoft.com/office/drawing/2014/main" id="{ADC54020-B641-4C97-946F-58409F3C435C}"/>
                </a:ext>
              </a:extLst>
            </p:cNvPr>
            <p:cNvSpPr/>
            <p:nvPr/>
          </p:nvSpPr>
          <p:spPr>
            <a:xfrm>
              <a:off x="3476625" y="2185987"/>
              <a:ext cx="5243226" cy="2439476"/>
            </a:xfrm>
            <a:custGeom>
              <a:avLst/>
              <a:gdLst>
                <a:gd name="connsiteX0" fmla="*/ 5243227 w 5243226"/>
                <a:gd name="connsiteY0" fmla="*/ 2439477 h 2439476"/>
                <a:gd name="connsiteX1" fmla="*/ 4678899 w 5243226"/>
                <a:gd name="connsiteY1" fmla="*/ 2439477 h 2439476"/>
                <a:gd name="connsiteX2" fmla="*/ 4678899 w 5243226"/>
                <a:gd name="connsiteY2" fmla="*/ 2394690 h 2439476"/>
                <a:gd name="connsiteX3" fmla="*/ 4592307 w 5243226"/>
                <a:gd name="connsiteY3" fmla="*/ 2394690 h 2439476"/>
                <a:gd name="connsiteX4" fmla="*/ 4592307 w 5243226"/>
                <a:gd name="connsiteY4" fmla="*/ 2308098 h 2439476"/>
                <a:gd name="connsiteX5" fmla="*/ 4472864 w 5243226"/>
                <a:gd name="connsiteY5" fmla="*/ 2308098 h 2439476"/>
                <a:gd name="connsiteX6" fmla="*/ 4472864 w 5243226"/>
                <a:gd name="connsiteY6" fmla="*/ 2284209 h 2439476"/>
                <a:gd name="connsiteX7" fmla="*/ 4380310 w 5243226"/>
                <a:gd name="connsiteY7" fmla="*/ 2284209 h 2439476"/>
                <a:gd name="connsiteX8" fmla="*/ 4380310 w 5243226"/>
                <a:gd name="connsiteY8" fmla="*/ 2233451 h 2439476"/>
                <a:gd name="connsiteX9" fmla="*/ 4272810 w 5243226"/>
                <a:gd name="connsiteY9" fmla="*/ 2233451 h 2439476"/>
                <a:gd name="connsiteX10" fmla="*/ 4272810 w 5243226"/>
                <a:gd name="connsiteY10" fmla="*/ 2173729 h 2439476"/>
                <a:gd name="connsiteX11" fmla="*/ 4004082 w 5243226"/>
                <a:gd name="connsiteY11" fmla="*/ 2173729 h 2439476"/>
                <a:gd name="connsiteX12" fmla="*/ 4004082 w 5243226"/>
                <a:gd name="connsiteY12" fmla="*/ 2167757 h 2439476"/>
                <a:gd name="connsiteX13" fmla="*/ 3857777 w 5243226"/>
                <a:gd name="connsiteY13" fmla="*/ 2167757 h 2439476"/>
                <a:gd name="connsiteX14" fmla="*/ 3857777 w 5243226"/>
                <a:gd name="connsiteY14" fmla="*/ 2143868 h 2439476"/>
                <a:gd name="connsiteX15" fmla="*/ 3705492 w 5243226"/>
                <a:gd name="connsiteY15" fmla="*/ 2143868 h 2439476"/>
                <a:gd name="connsiteX16" fmla="*/ 3705492 w 5243226"/>
                <a:gd name="connsiteY16" fmla="*/ 2111026 h 2439476"/>
                <a:gd name="connsiteX17" fmla="*/ 3645780 w 5243226"/>
                <a:gd name="connsiteY17" fmla="*/ 2111026 h 2439476"/>
                <a:gd name="connsiteX18" fmla="*/ 3645780 w 5243226"/>
                <a:gd name="connsiteY18" fmla="*/ 2072211 h 2439476"/>
                <a:gd name="connsiteX19" fmla="*/ 3490513 w 5243226"/>
                <a:gd name="connsiteY19" fmla="*/ 2072211 h 2439476"/>
                <a:gd name="connsiteX20" fmla="*/ 3490513 w 5243226"/>
                <a:gd name="connsiteY20" fmla="*/ 2030406 h 2439476"/>
                <a:gd name="connsiteX21" fmla="*/ 3436763 w 5243226"/>
                <a:gd name="connsiteY21" fmla="*/ 2030406 h 2439476"/>
                <a:gd name="connsiteX22" fmla="*/ 3436763 w 5243226"/>
                <a:gd name="connsiteY22" fmla="*/ 2018462 h 2439476"/>
                <a:gd name="connsiteX23" fmla="*/ 3391977 w 5243226"/>
                <a:gd name="connsiteY23" fmla="*/ 2018462 h 2439476"/>
                <a:gd name="connsiteX24" fmla="*/ 3391977 w 5243226"/>
                <a:gd name="connsiteY24" fmla="*/ 1973675 h 2439476"/>
                <a:gd name="connsiteX25" fmla="*/ 3284487 w 5243226"/>
                <a:gd name="connsiteY25" fmla="*/ 1973675 h 2439476"/>
                <a:gd name="connsiteX26" fmla="*/ 3284487 w 5243226"/>
                <a:gd name="connsiteY26" fmla="*/ 1931870 h 2439476"/>
                <a:gd name="connsiteX27" fmla="*/ 3144145 w 5243226"/>
                <a:gd name="connsiteY27" fmla="*/ 1931870 h 2439476"/>
                <a:gd name="connsiteX28" fmla="*/ 3144145 w 5243226"/>
                <a:gd name="connsiteY28" fmla="*/ 1896047 h 2439476"/>
                <a:gd name="connsiteX29" fmla="*/ 2967981 w 5243226"/>
                <a:gd name="connsiteY29" fmla="*/ 1896047 h 2439476"/>
                <a:gd name="connsiteX30" fmla="*/ 2967981 w 5243226"/>
                <a:gd name="connsiteY30" fmla="*/ 1878130 h 2439476"/>
                <a:gd name="connsiteX31" fmla="*/ 2779871 w 5243226"/>
                <a:gd name="connsiteY31" fmla="*/ 1878130 h 2439476"/>
                <a:gd name="connsiteX32" fmla="*/ 2779871 w 5243226"/>
                <a:gd name="connsiteY32" fmla="*/ 1845278 h 2439476"/>
                <a:gd name="connsiteX33" fmla="*/ 2735075 w 5243226"/>
                <a:gd name="connsiteY33" fmla="*/ 1845278 h 2439476"/>
                <a:gd name="connsiteX34" fmla="*/ 2735075 w 5243226"/>
                <a:gd name="connsiteY34" fmla="*/ 1821399 h 2439476"/>
                <a:gd name="connsiteX35" fmla="*/ 2690289 w 5243226"/>
                <a:gd name="connsiteY35" fmla="*/ 1821399 h 2439476"/>
                <a:gd name="connsiteX36" fmla="*/ 2690289 w 5243226"/>
                <a:gd name="connsiteY36" fmla="*/ 1788547 h 2439476"/>
                <a:gd name="connsiteX37" fmla="*/ 2663419 w 5243226"/>
                <a:gd name="connsiteY37" fmla="*/ 1788547 h 2439476"/>
                <a:gd name="connsiteX38" fmla="*/ 2663419 w 5243226"/>
                <a:gd name="connsiteY38" fmla="*/ 1770631 h 2439476"/>
                <a:gd name="connsiteX39" fmla="*/ 2630576 w 5243226"/>
                <a:gd name="connsiteY39" fmla="*/ 1770631 h 2439476"/>
                <a:gd name="connsiteX40" fmla="*/ 2630576 w 5243226"/>
                <a:gd name="connsiteY40" fmla="*/ 1728835 h 2439476"/>
                <a:gd name="connsiteX41" fmla="*/ 2517105 w 5243226"/>
                <a:gd name="connsiteY41" fmla="*/ 1728835 h 2439476"/>
                <a:gd name="connsiteX42" fmla="*/ 2517105 w 5243226"/>
                <a:gd name="connsiteY42" fmla="*/ 1719872 h 2439476"/>
                <a:gd name="connsiteX43" fmla="*/ 2394690 w 5243226"/>
                <a:gd name="connsiteY43" fmla="*/ 1719872 h 2439476"/>
                <a:gd name="connsiteX44" fmla="*/ 2394690 w 5243226"/>
                <a:gd name="connsiteY44" fmla="*/ 1681058 h 2439476"/>
                <a:gd name="connsiteX45" fmla="*/ 2290182 w 5243226"/>
                <a:gd name="connsiteY45" fmla="*/ 1681058 h 2439476"/>
                <a:gd name="connsiteX46" fmla="*/ 2290182 w 5243226"/>
                <a:gd name="connsiteY46" fmla="*/ 1654188 h 2439476"/>
                <a:gd name="connsiteX47" fmla="*/ 2227479 w 5243226"/>
                <a:gd name="connsiteY47" fmla="*/ 1654188 h 2439476"/>
                <a:gd name="connsiteX48" fmla="*/ 2227479 w 5243226"/>
                <a:gd name="connsiteY48" fmla="*/ 1636271 h 2439476"/>
                <a:gd name="connsiteX49" fmla="*/ 2158803 w 5243226"/>
                <a:gd name="connsiteY49" fmla="*/ 1636271 h 2439476"/>
                <a:gd name="connsiteX50" fmla="*/ 2158803 w 5243226"/>
                <a:gd name="connsiteY50" fmla="*/ 1612383 h 2439476"/>
                <a:gd name="connsiteX51" fmla="*/ 2108045 w 5243226"/>
                <a:gd name="connsiteY51" fmla="*/ 1612383 h 2439476"/>
                <a:gd name="connsiteX52" fmla="*/ 2108045 w 5243226"/>
                <a:gd name="connsiteY52" fmla="*/ 1579540 h 2439476"/>
                <a:gd name="connsiteX53" fmla="*/ 2054295 w 5243226"/>
                <a:gd name="connsiteY53" fmla="*/ 1579540 h 2439476"/>
                <a:gd name="connsiteX54" fmla="*/ 2054295 w 5243226"/>
                <a:gd name="connsiteY54" fmla="*/ 1510865 h 2439476"/>
                <a:gd name="connsiteX55" fmla="*/ 2015481 w 5243226"/>
                <a:gd name="connsiteY55" fmla="*/ 1510865 h 2439476"/>
                <a:gd name="connsiteX56" fmla="*/ 2015481 w 5243226"/>
                <a:gd name="connsiteY56" fmla="*/ 1498921 h 2439476"/>
                <a:gd name="connsiteX57" fmla="*/ 1913954 w 5243226"/>
                <a:gd name="connsiteY57" fmla="*/ 1498921 h 2439476"/>
                <a:gd name="connsiteX58" fmla="*/ 1913954 w 5243226"/>
                <a:gd name="connsiteY58" fmla="*/ 1451143 h 2439476"/>
                <a:gd name="connsiteX59" fmla="*/ 1878130 w 5243226"/>
                <a:gd name="connsiteY59" fmla="*/ 1451143 h 2439476"/>
                <a:gd name="connsiteX60" fmla="*/ 1878130 w 5243226"/>
                <a:gd name="connsiteY60" fmla="*/ 1391422 h 2439476"/>
                <a:gd name="connsiteX61" fmla="*/ 1815427 w 5243226"/>
                <a:gd name="connsiteY61" fmla="*/ 1391422 h 2439476"/>
                <a:gd name="connsiteX62" fmla="*/ 1815427 w 5243226"/>
                <a:gd name="connsiteY62" fmla="*/ 1325737 h 2439476"/>
                <a:gd name="connsiteX63" fmla="*/ 1779594 w 5243226"/>
                <a:gd name="connsiteY63" fmla="*/ 1325737 h 2439476"/>
                <a:gd name="connsiteX64" fmla="*/ 1779594 w 5243226"/>
                <a:gd name="connsiteY64" fmla="*/ 1301849 h 2439476"/>
                <a:gd name="connsiteX65" fmla="*/ 1740780 w 5243226"/>
                <a:gd name="connsiteY65" fmla="*/ 1301849 h 2439476"/>
                <a:gd name="connsiteX66" fmla="*/ 1740780 w 5243226"/>
                <a:gd name="connsiteY66" fmla="*/ 1271988 h 2439476"/>
                <a:gd name="connsiteX67" fmla="*/ 1684049 w 5243226"/>
                <a:gd name="connsiteY67" fmla="*/ 1271988 h 2439476"/>
                <a:gd name="connsiteX68" fmla="*/ 1684049 w 5243226"/>
                <a:gd name="connsiteY68" fmla="*/ 1239145 h 2439476"/>
                <a:gd name="connsiteX69" fmla="*/ 1648216 w 5243226"/>
                <a:gd name="connsiteY69" fmla="*/ 1239145 h 2439476"/>
                <a:gd name="connsiteX70" fmla="*/ 1648216 w 5243226"/>
                <a:gd name="connsiteY70" fmla="*/ 1191368 h 2439476"/>
                <a:gd name="connsiteX71" fmla="*/ 1615364 w 5243226"/>
                <a:gd name="connsiteY71" fmla="*/ 1191368 h 2439476"/>
                <a:gd name="connsiteX72" fmla="*/ 1615364 w 5243226"/>
                <a:gd name="connsiteY72" fmla="*/ 1164498 h 2439476"/>
                <a:gd name="connsiteX73" fmla="*/ 1540716 w 5243226"/>
                <a:gd name="connsiteY73" fmla="*/ 1164498 h 2439476"/>
                <a:gd name="connsiteX74" fmla="*/ 1540716 w 5243226"/>
                <a:gd name="connsiteY74" fmla="*/ 1104776 h 2439476"/>
                <a:gd name="connsiteX75" fmla="*/ 1415310 w 5243226"/>
                <a:gd name="connsiteY75" fmla="*/ 1104776 h 2439476"/>
                <a:gd name="connsiteX76" fmla="*/ 1415310 w 5243226"/>
                <a:gd name="connsiteY76" fmla="*/ 1077906 h 2439476"/>
                <a:gd name="connsiteX77" fmla="*/ 1325737 w 5243226"/>
                <a:gd name="connsiteY77" fmla="*/ 1077906 h 2439476"/>
                <a:gd name="connsiteX78" fmla="*/ 1325737 w 5243226"/>
                <a:gd name="connsiteY78" fmla="*/ 1021175 h 2439476"/>
                <a:gd name="connsiteX79" fmla="*/ 1274978 w 5243226"/>
                <a:gd name="connsiteY79" fmla="*/ 1021175 h 2439476"/>
                <a:gd name="connsiteX80" fmla="*/ 1274978 w 5243226"/>
                <a:gd name="connsiteY80" fmla="*/ 1000277 h 2439476"/>
                <a:gd name="connsiteX81" fmla="*/ 1245118 w 5243226"/>
                <a:gd name="connsiteY81" fmla="*/ 1000277 h 2439476"/>
                <a:gd name="connsiteX82" fmla="*/ 1245118 w 5243226"/>
                <a:gd name="connsiteY82" fmla="*/ 964444 h 2439476"/>
                <a:gd name="connsiteX83" fmla="*/ 1140609 w 5243226"/>
                <a:gd name="connsiteY83" fmla="*/ 964444 h 2439476"/>
                <a:gd name="connsiteX84" fmla="*/ 1140609 w 5243226"/>
                <a:gd name="connsiteY84" fmla="*/ 916669 h 2439476"/>
                <a:gd name="connsiteX85" fmla="*/ 1119711 w 5243226"/>
                <a:gd name="connsiteY85" fmla="*/ 916669 h 2439476"/>
                <a:gd name="connsiteX86" fmla="*/ 1119711 w 5243226"/>
                <a:gd name="connsiteY86" fmla="*/ 871880 h 2439476"/>
                <a:gd name="connsiteX87" fmla="*/ 1054017 w 5243226"/>
                <a:gd name="connsiteY87" fmla="*/ 871880 h 2439476"/>
                <a:gd name="connsiteX88" fmla="*/ 1054017 w 5243226"/>
                <a:gd name="connsiteY88" fmla="*/ 812163 h 2439476"/>
                <a:gd name="connsiteX89" fmla="*/ 1030129 w 5243226"/>
                <a:gd name="connsiteY89" fmla="*/ 812163 h 2439476"/>
                <a:gd name="connsiteX90" fmla="*/ 1030129 w 5243226"/>
                <a:gd name="connsiteY90" fmla="*/ 755431 h 2439476"/>
                <a:gd name="connsiteX91" fmla="*/ 985342 w 5243226"/>
                <a:gd name="connsiteY91" fmla="*/ 755431 h 2439476"/>
                <a:gd name="connsiteX92" fmla="*/ 985342 w 5243226"/>
                <a:gd name="connsiteY92" fmla="*/ 719600 h 2439476"/>
                <a:gd name="connsiteX93" fmla="*/ 955481 w 5243226"/>
                <a:gd name="connsiteY93" fmla="*/ 719600 h 2439476"/>
                <a:gd name="connsiteX94" fmla="*/ 955481 w 5243226"/>
                <a:gd name="connsiteY94" fmla="*/ 698699 h 2439476"/>
                <a:gd name="connsiteX95" fmla="*/ 889796 w 5243226"/>
                <a:gd name="connsiteY95" fmla="*/ 698699 h 2439476"/>
                <a:gd name="connsiteX96" fmla="*/ 889796 w 5243226"/>
                <a:gd name="connsiteY96" fmla="*/ 677798 h 2439476"/>
                <a:gd name="connsiteX97" fmla="*/ 853966 w 5243226"/>
                <a:gd name="connsiteY97" fmla="*/ 677798 h 2439476"/>
                <a:gd name="connsiteX98" fmla="*/ 853966 w 5243226"/>
                <a:gd name="connsiteY98" fmla="*/ 641967 h 2439476"/>
                <a:gd name="connsiteX99" fmla="*/ 818135 w 5243226"/>
                <a:gd name="connsiteY99" fmla="*/ 641967 h 2439476"/>
                <a:gd name="connsiteX100" fmla="*/ 818135 w 5243226"/>
                <a:gd name="connsiteY100" fmla="*/ 609122 h 2439476"/>
                <a:gd name="connsiteX101" fmla="*/ 749459 w 5243226"/>
                <a:gd name="connsiteY101" fmla="*/ 609122 h 2439476"/>
                <a:gd name="connsiteX102" fmla="*/ 749459 w 5243226"/>
                <a:gd name="connsiteY102" fmla="*/ 540447 h 2439476"/>
                <a:gd name="connsiteX103" fmla="*/ 653910 w 5243226"/>
                <a:gd name="connsiteY103" fmla="*/ 540447 h 2439476"/>
                <a:gd name="connsiteX104" fmla="*/ 653910 w 5243226"/>
                <a:gd name="connsiteY104" fmla="*/ 483715 h 2439476"/>
                <a:gd name="connsiteX105" fmla="*/ 618080 w 5243226"/>
                <a:gd name="connsiteY105" fmla="*/ 483715 h 2439476"/>
                <a:gd name="connsiteX106" fmla="*/ 618080 w 5243226"/>
                <a:gd name="connsiteY106" fmla="*/ 438926 h 2439476"/>
                <a:gd name="connsiteX107" fmla="*/ 555376 w 5243226"/>
                <a:gd name="connsiteY107" fmla="*/ 438926 h 2439476"/>
                <a:gd name="connsiteX108" fmla="*/ 555376 w 5243226"/>
                <a:gd name="connsiteY108" fmla="*/ 382194 h 2439476"/>
                <a:gd name="connsiteX109" fmla="*/ 480729 w 5243226"/>
                <a:gd name="connsiteY109" fmla="*/ 382194 h 2439476"/>
                <a:gd name="connsiteX110" fmla="*/ 480729 w 5243226"/>
                <a:gd name="connsiteY110" fmla="*/ 352335 h 2439476"/>
                <a:gd name="connsiteX111" fmla="*/ 382194 w 5243226"/>
                <a:gd name="connsiteY111" fmla="*/ 352335 h 2439476"/>
                <a:gd name="connsiteX112" fmla="*/ 382194 w 5243226"/>
                <a:gd name="connsiteY112" fmla="*/ 259772 h 2439476"/>
                <a:gd name="connsiteX113" fmla="*/ 310533 w 5243226"/>
                <a:gd name="connsiteY113" fmla="*/ 259772 h 2439476"/>
                <a:gd name="connsiteX114" fmla="*/ 310533 w 5243226"/>
                <a:gd name="connsiteY114" fmla="*/ 226927 h 2439476"/>
                <a:gd name="connsiteX115" fmla="*/ 268731 w 5243226"/>
                <a:gd name="connsiteY115" fmla="*/ 226927 h 2439476"/>
                <a:gd name="connsiteX116" fmla="*/ 268731 w 5243226"/>
                <a:gd name="connsiteY116" fmla="*/ 146309 h 2439476"/>
                <a:gd name="connsiteX117" fmla="*/ 179154 w 5243226"/>
                <a:gd name="connsiteY117" fmla="*/ 146309 h 2439476"/>
                <a:gd name="connsiteX118" fmla="*/ 179154 w 5243226"/>
                <a:gd name="connsiteY118" fmla="*/ 101520 h 2439476"/>
                <a:gd name="connsiteX119" fmla="*/ 107492 w 5243226"/>
                <a:gd name="connsiteY119" fmla="*/ 101520 h 2439476"/>
                <a:gd name="connsiteX120" fmla="*/ 107492 w 5243226"/>
                <a:gd name="connsiteY120" fmla="*/ 47774 h 2439476"/>
                <a:gd name="connsiteX121" fmla="*/ 41803 w 5243226"/>
                <a:gd name="connsiteY121" fmla="*/ 47774 h 2439476"/>
                <a:gd name="connsiteX122" fmla="*/ 41803 w 5243226"/>
                <a:gd name="connsiteY122" fmla="*/ 0 h 2439476"/>
                <a:gd name="connsiteX123" fmla="*/ 0 w 5243226"/>
                <a:gd name="connsiteY123" fmla="*/ 0 h 243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243226" h="2439476">
                  <a:moveTo>
                    <a:pt x="5243227" y="2439477"/>
                  </a:moveTo>
                  <a:lnTo>
                    <a:pt x="4678899" y="2439477"/>
                  </a:lnTo>
                  <a:lnTo>
                    <a:pt x="4678899" y="2394690"/>
                  </a:lnTo>
                  <a:lnTo>
                    <a:pt x="4592307" y="2394690"/>
                  </a:lnTo>
                  <a:lnTo>
                    <a:pt x="4592307" y="2308098"/>
                  </a:lnTo>
                  <a:lnTo>
                    <a:pt x="4472864" y="2308098"/>
                  </a:lnTo>
                  <a:lnTo>
                    <a:pt x="4472864" y="2284209"/>
                  </a:lnTo>
                  <a:lnTo>
                    <a:pt x="4380310" y="2284209"/>
                  </a:lnTo>
                  <a:lnTo>
                    <a:pt x="4380310" y="2233451"/>
                  </a:lnTo>
                  <a:lnTo>
                    <a:pt x="4272810" y="2233451"/>
                  </a:lnTo>
                  <a:lnTo>
                    <a:pt x="4272810" y="2173729"/>
                  </a:lnTo>
                  <a:lnTo>
                    <a:pt x="4004082" y="2173729"/>
                  </a:lnTo>
                  <a:lnTo>
                    <a:pt x="4004082" y="2167757"/>
                  </a:lnTo>
                  <a:lnTo>
                    <a:pt x="3857777" y="2167757"/>
                  </a:lnTo>
                  <a:lnTo>
                    <a:pt x="3857777" y="2143868"/>
                  </a:lnTo>
                  <a:lnTo>
                    <a:pt x="3705492" y="2143868"/>
                  </a:lnTo>
                  <a:lnTo>
                    <a:pt x="3705492" y="2111026"/>
                  </a:lnTo>
                  <a:lnTo>
                    <a:pt x="3645780" y="2111026"/>
                  </a:lnTo>
                  <a:lnTo>
                    <a:pt x="3645780" y="2072211"/>
                  </a:lnTo>
                  <a:lnTo>
                    <a:pt x="3490513" y="2072211"/>
                  </a:lnTo>
                  <a:lnTo>
                    <a:pt x="3490513" y="2030406"/>
                  </a:lnTo>
                  <a:lnTo>
                    <a:pt x="3436763" y="2030406"/>
                  </a:lnTo>
                  <a:lnTo>
                    <a:pt x="3436763" y="2018462"/>
                  </a:lnTo>
                  <a:lnTo>
                    <a:pt x="3391977" y="2018462"/>
                  </a:lnTo>
                  <a:lnTo>
                    <a:pt x="3391977" y="1973675"/>
                  </a:lnTo>
                  <a:lnTo>
                    <a:pt x="3284487" y="1973675"/>
                  </a:lnTo>
                  <a:lnTo>
                    <a:pt x="3284487" y="1931870"/>
                  </a:lnTo>
                  <a:lnTo>
                    <a:pt x="3144145" y="1931870"/>
                  </a:lnTo>
                  <a:lnTo>
                    <a:pt x="3144145" y="1896047"/>
                  </a:lnTo>
                  <a:lnTo>
                    <a:pt x="2967981" y="1896047"/>
                  </a:lnTo>
                  <a:lnTo>
                    <a:pt x="2967981" y="1878130"/>
                  </a:lnTo>
                  <a:lnTo>
                    <a:pt x="2779871" y="1878130"/>
                  </a:lnTo>
                  <a:lnTo>
                    <a:pt x="2779871" y="1845278"/>
                  </a:lnTo>
                  <a:lnTo>
                    <a:pt x="2735075" y="1845278"/>
                  </a:lnTo>
                  <a:lnTo>
                    <a:pt x="2735075" y="1821399"/>
                  </a:lnTo>
                  <a:lnTo>
                    <a:pt x="2690289" y="1821399"/>
                  </a:lnTo>
                  <a:lnTo>
                    <a:pt x="2690289" y="1788547"/>
                  </a:lnTo>
                  <a:lnTo>
                    <a:pt x="2663419" y="1788547"/>
                  </a:lnTo>
                  <a:lnTo>
                    <a:pt x="2663419" y="1770631"/>
                  </a:lnTo>
                  <a:lnTo>
                    <a:pt x="2630576" y="1770631"/>
                  </a:lnTo>
                  <a:lnTo>
                    <a:pt x="2630576" y="1728835"/>
                  </a:lnTo>
                  <a:lnTo>
                    <a:pt x="2517105" y="1728835"/>
                  </a:lnTo>
                  <a:lnTo>
                    <a:pt x="2517105" y="1719872"/>
                  </a:lnTo>
                  <a:lnTo>
                    <a:pt x="2394690" y="1719872"/>
                  </a:lnTo>
                  <a:lnTo>
                    <a:pt x="2394690" y="1681058"/>
                  </a:lnTo>
                  <a:lnTo>
                    <a:pt x="2290182" y="1681058"/>
                  </a:lnTo>
                  <a:lnTo>
                    <a:pt x="2290182" y="1654188"/>
                  </a:lnTo>
                  <a:lnTo>
                    <a:pt x="2227479" y="1654188"/>
                  </a:lnTo>
                  <a:lnTo>
                    <a:pt x="2227479" y="1636271"/>
                  </a:lnTo>
                  <a:lnTo>
                    <a:pt x="2158803" y="1636271"/>
                  </a:lnTo>
                  <a:lnTo>
                    <a:pt x="2158803" y="1612383"/>
                  </a:lnTo>
                  <a:lnTo>
                    <a:pt x="2108045" y="1612383"/>
                  </a:lnTo>
                  <a:lnTo>
                    <a:pt x="2108045" y="1579540"/>
                  </a:lnTo>
                  <a:lnTo>
                    <a:pt x="2054295" y="1579540"/>
                  </a:lnTo>
                  <a:lnTo>
                    <a:pt x="2054295" y="1510865"/>
                  </a:lnTo>
                  <a:lnTo>
                    <a:pt x="2015481" y="1510865"/>
                  </a:lnTo>
                  <a:lnTo>
                    <a:pt x="2015481" y="1498921"/>
                  </a:lnTo>
                  <a:lnTo>
                    <a:pt x="1913954" y="1498921"/>
                  </a:lnTo>
                  <a:lnTo>
                    <a:pt x="1913954" y="1451143"/>
                  </a:lnTo>
                  <a:lnTo>
                    <a:pt x="1878130" y="1451143"/>
                  </a:lnTo>
                  <a:lnTo>
                    <a:pt x="1878130" y="1391422"/>
                  </a:lnTo>
                  <a:lnTo>
                    <a:pt x="1815427" y="1391422"/>
                  </a:lnTo>
                  <a:lnTo>
                    <a:pt x="1815427" y="1325737"/>
                  </a:lnTo>
                  <a:lnTo>
                    <a:pt x="1779594" y="1325737"/>
                  </a:lnTo>
                  <a:lnTo>
                    <a:pt x="1779594" y="1301849"/>
                  </a:lnTo>
                  <a:lnTo>
                    <a:pt x="1740780" y="1301849"/>
                  </a:lnTo>
                  <a:lnTo>
                    <a:pt x="1740780" y="1271988"/>
                  </a:lnTo>
                  <a:lnTo>
                    <a:pt x="1684049" y="1271988"/>
                  </a:lnTo>
                  <a:lnTo>
                    <a:pt x="1684049" y="1239145"/>
                  </a:lnTo>
                  <a:lnTo>
                    <a:pt x="1648216" y="1239145"/>
                  </a:lnTo>
                  <a:lnTo>
                    <a:pt x="1648216" y="1191368"/>
                  </a:lnTo>
                  <a:lnTo>
                    <a:pt x="1615364" y="1191368"/>
                  </a:lnTo>
                  <a:lnTo>
                    <a:pt x="1615364" y="1164498"/>
                  </a:lnTo>
                  <a:lnTo>
                    <a:pt x="1540716" y="1164498"/>
                  </a:lnTo>
                  <a:lnTo>
                    <a:pt x="1540716" y="1104776"/>
                  </a:lnTo>
                  <a:lnTo>
                    <a:pt x="1415310" y="1104776"/>
                  </a:lnTo>
                  <a:lnTo>
                    <a:pt x="1415310" y="1077906"/>
                  </a:lnTo>
                  <a:lnTo>
                    <a:pt x="1325737" y="1077906"/>
                  </a:lnTo>
                  <a:lnTo>
                    <a:pt x="1325737" y="1021175"/>
                  </a:lnTo>
                  <a:lnTo>
                    <a:pt x="1274978" y="1021175"/>
                  </a:lnTo>
                  <a:lnTo>
                    <a:pt x="1274978" y="1000277"/>
                  </a:lnTo>
                  <a:lnTo>
                    <a:pt x="1245118" y="1000277"/>
                  </a:lnTo>
                  <a:lnTo>
                    <a:pt x="1245118" y="964444"/>
                  </a:lnTo>
                  <a:lnTo>
                    <a:pt x="1140609" y="964444"/>
                  </a:lnTo>
                  <a:lnTo>
                    <a:pt x="1140609" y="916669"/>
                  </a:lnTo>
                  <a:lnTo>
                    <a:pt x="1119711" y="916669"/>
                  </a:lnTo>
                  <a:lnTo>
                    <a:pt x="1119711" y="871880"/>
                  </a:lnTo>
                  <a:lnTo>
                    <a:pt x="1054017" y="871880"/>
                  </a:lnTo>
                  <a:lnTo>
                    <a:pt x="1054017" y="812163"/>
                  </a:lnTo>
                  <a:lnTo>
                    <a:pt x="1030129" y="812163"/>
                  </a:lnTo>
                  <a:lnTo>
                    <a:pt x="1030129" y="755431"/>
                  </a:lnTo>
                  <a:lnTo>
                    <a:pt x="985342" y="755431"/>
                  </a:lnTo>
                  <a:lnTo>
                    <a:pt x="985342" y="719600"/>
                  </a:lnTo>
                  <a:lnTo>
                    <a:pt x="955481" y="719600"/>
                  </a:lnTo>
                  <a:lnTo>
                    <a:pt x="955481" y="698699"/>
                  </a:lnTo>
                  <a:lnTo>
                    <a:pt x="889796" y="698699"/>
                  </a:lnTo>
                  <a:lnTo>
                    <a:pt x="889796" y="677798"/>
                  </a:lnTo>
                  <a:lnTo>
                    <a:pt x="853966" y="677798"/>
                  </a:lnTo>
                  <a:lnTo>
                    <a:pt x="853966" y="641967"/>
                  </a:lnTo>
                  <a:lnTo>
                    <a:pt x="818135" y="641967"/>
                  </a:lnTo>
                  <a:lnTo>
                    <a:pt x="818135" y="609122"/>
                  </a:lnTo>
                  <a:lnTo>
                    <a:pt x="749459" y="609122"/>
                  </a:lnTo>
                  <a:lnTo>
                    <a:pt x="749459" y="540447"/>
                  </a:lnTo>
                  <a:lnTo>
                    <a:pt x="653910" y="540447"/>
                  </a:lnTo>
                  <a:lnTo>
                    <a:pt x="653910" y="483715"/>
                  </a:lnTo>
                  <a:lnTo>
                    <a:pt x="618080" y="483715"/>
                  </a:lnTo>
                  <a:lnTo>
                    <a:pt x="618080" y="438926"/>
                  </a:lnTo>
                  <a:lnTo>
                    <a:pt x="555376" y="438926"/>
                  </a:lnTo>
                  <a:lnTo>
                    <a:pt x="555376" y="382194"/>
                  </a:lnTo>
                  <a:lnTo>
                    <a:pt x="480729" y="382194"/>
                  </a:lnTo>
                  <a:lnTo>
                    <a:pt x="480729" y="352335"/>
                  </a:lnTo>
                  <a:lnTo>
                    <a:pt x="382194" y="352335"/>
                  </a:lnTo>
                  <a:lnTo>
                    <a:pt x="382194" y="259772"/>
                  </a:lnTo>
                  <a:lnTo>
                    <a:pt x="310533" y="259772"/>
                  </a:lnTo>
                  <a:lnTo>
                    <a:pt x="310533" y="226927"/>
                  </a:lnTo>
                  <a:lnTo>
                    <a:pt x="268731" y="226927"/>
                  </a:lnTo>
                  <a:lnTo>
                    <a:pt x="268731" y="146309"/>
                  </a:lnTo>
                  <a:lnTo>
                    <a:pt x="179154" y="146309"/>
                  </a:lnTo>
                  <a:lnTo>
                    <a:pt x="179154" y="101520"/>
                  </a:lnTo>
                  <a:lnTo>
                    <a:pt x="107492" y="101520"/>
                  </a:lnTo>
                  <a:lnTo>
                    <a:pt x="107492" y="47774"/>
                  </a:lnTo>
                  <a:lnTo>
                    <a:pt x="41803" y="47774"/>
                  </a:lnTo>
                  <a:lnTo>
                    <a:pt x="41803" y="0"/>
                  </a:lnTo>
                  <a:lnTo>
                    <a:pt x="0" y="0"/>
                  </a:lnTo>
                </a:path>
              </a:pathLst>
            </a:custGeom>
            <a:noFill/>
            <a:ln w="25400" cap="flat">
              <a:solidFill>
                <a:schemeClr val="accent1"/>
              </a:solidFill>
              <a:prstDash val="solid"/>
              <a:miter/>
            </a:ln>
          </p:spPr>
          <p:txBody>
            <a:bodyPr rtlCol="0" anchor="ctr"/>
            <a:lstStyle/>
            <a:p>
              <a:endParaRPr lang="en-GB"/>
            </a:p>
          </p:txBody>
        </p:sp>
        <p:sp>
          <p:nvSpPr>
            <p:cNvPr id="212" name="Freeform: Shape 56">
              <a:extLst>
                <a:ext uri="{FF2B5EF4-FFF2-40B4-BE49-F238E27FC236}">
                  <a16:creationId xmlns:a16="http://schemas.microsoft.com/office/drawing/2014/main" id="{39C6E7DE-603B-4A9C-B2EF-BF056189DFB2}"/>
                </a:ext>
              </a:extLst>
            </p:cNvPr>
            <p:cNvSpPr/>
            <p:nvPr/>
          </p:nvSpPr>
          <p:spPr>
            <a:xfrm>
              <a:off x="6218386" y="39561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13" name="Freeform: Shape 58">
              <a:extLst>
                <a:ext uri="{FF2B5EF4-FFF2-40B4-BE49-F238E27FC236}">
                  <a16:creationId xmlns:a16="http://schemas.microsoft.com/office/drawing/2014/main" id="{17841CAD-318A-4209-B962-F1E03AD32516}"/>
                </a:ext>
              </a:extLst>
            </p:cNvPr>
            <p:cNvSpPr/>
            <p:nvPr/>
          </p:nvSpPr>
          <p:spPr>
            <a:xfrm>
              <a:off x="6808946" y="41085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14" name="Freeform: Shape 60">
              <a:extLst>
                <a:ext uri="{FF2B5EF4-FFF2-40B4-BE49-F238E27FC236}">
                  <a16:creationId xmlns:a16="http://schemas.microsoft.com/office/drawing/2014/main" id="{7D6C7596-13C9-4F5F-8EC5-E442D651F03F}"/>
                </a:ext>
              </a:extLst>
            </p:cNvPr>
            <p:cNvSpPr/>
            <p:nvPr/>
          </p:nvSpPr>
          <p:spPr>
            <a:xfrm>
              <a:off x="6847046" y="41085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15" name="Freeform: Shape 62">
              <a:extLst>
                <a:ext uri="{FF2B5EF4-FFF2-40B4-BE49-F238E27FC236}">
                  <a16:creationId xmlns:a16="http://schemas.microsoft.com/office/drawing/2014/main" id="{5C9CE7FA-D840-42BD-A77D-0CBDEB557FA7}"/>
                </a:ext>
              </a:extLst>
            </p:cNvPr>
            <p:cNvSpPr/>
            <p:nvPr/>
          </p:nvSpPr>
          <p:spPr>
            <a:xfrm>
              <a:off x="6885146" y="41466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16" name="Freeform: Shape 64">
              <a:extLst>
                <a:ext uri="{FF2B5EF4-FFF2-40B4-BE49-F238E27FC236}">
                  <a16:creationId xmlns:a16="http://schemas.microsoft.com/office/drawing/2014/main" id="{1E4E5AB4-123C-4698-AF91-2C3BEB8259F2}"/>
                </a:ext>
              </a:extLst>
            </p:cNvPr>
            <p:cNvSpPr/>
            <p:nvPr/>
          </p:nvSpPr>
          <p:spPr>
            <a:xfrm>
              <a:off x="6904196" y="41466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17" name="Freeform: Shape 66">
              <a:extLst>
                <a:ext uri="{FF2B5EF4-FFF2-40B4-BE49-F238E27FC236}">
                  <a16:creationId xmlns:a16="http://schemas.microsoft.com/office/drawing/2014/main" id="{98A27F68-B758-417D-843D-A4862D1352DB}"/>
                </a:ext>
              </a:extLst>
            </p:cNvPr>
            <p:cNvSpPr/>
            <p:nvPr/>
          </p:nvSpPr>
          <p:spPr>
            <a:xfrm>
              <a:off x="6923246" y="41656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18" name="Freeform: Shape 68">
              <a:extLst>
                <a:ext uri="{FF2B5EF4-FFF2-40B4-BE49-F238E27FC236}">
                  <a16:creationId xmlns:a16="http://schemas.microsoft.com/office/drawing/2014/main" id="{08C64C6B-01B2-42D7-9746-7FD69396527D}"/>
                </a:ext>
              </a:extLst>
            </p:cNvPr>
            <p:cNvSpPr/>
            <p:nvPr/>
          </p:nvSpPr>
          <p:spPr>
            <a:xfrm>
              <a:off x="6942296" y="41656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19" name="Freeform: Shape 70">
              <a:extLst>
                <a:ext uri="{FF2B5EF4-FFF2-40B4-BE49-F238E27FC236}">
                  <a16:creationId xmlns:a16="http://schemas.microsoft.com/office/drawing/2014/main" id="{406A5765-34BE-4F64-9C0A-E58F700C51F8}"/>
                </a:ext>
              </a:extLst>
            </p:cNvPr>
            <p:cNvSpPr/>
            <p:nvPr/>
          </p:nvSpPr>
          <p:spPr>
            <a:xfrm>
              <a:off x="6961346" y="41656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20" name="Freeform: Shape 72">
              <a:extLst>
                <a:ext uri="{FF2B5EF4-FFF2-40B4-BE49-F238E27FC236}">
                  <a16:creationId xmlns:a16="http://schemas.microsoft.com/office/drawing/2014/main" id="{60E9BC3E-5354-4096-AE41-A5A9BFB27481}"/>
                </a:ext>
              </a:extLst>
            </p:cNvPr>
            <p:cNvSpPr/>
            <p:nvPr/>
          </p:nvSpPr>
          <p:spPr>
            <a:xfrm>
              <a:off x="6999446" y="42037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21" name="Freeform: Shape 74">
              <a:extLst>
                <a:ext uri="{FF2B5EF4-FFF2-40B4-BE49-F238E27FC236}">
                  <a16:creationId xmlns:a16="http://schemas.microsoft.com/office/drawing/2014/main" id="{613EC34C-C72B-4662-AC41-A3ACFB247672}"/>
                </a:ext>
              </a:extLst>
            </p:cNvPr>
            <p:cNvSpPr/>
            <p:nvPr/>
          </p:nvSpPr>
          <p:spPr>
            <a:xfrm>
              <a:off x="7037546" y="42037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22" name="Freeform: Shape 76">
              <a:extLst>
                <a:ext uri="{FF2B5EF4-FFF2-40B4-BE49-F238E27FC236}">
                  <a16:creationId xmlns:a16="http://schemas.microsoft.com/office/drawing/2014/main" id="{CA84C084-566E-45B0-AFBF-F06E503804A8}"/>
                </a:ext>
              </a:extLst>
            </p:cNvPr>
            <p:cNvSpPr/>
            <p:nvPr/>
          </p:nvSpPr>
          <p:spPr>
            <a:xfrm>
              <a:off x="7075646" y="42037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23" name="Freeform: Shape 78">
              <a:extLst>
                <a:ext uri="{FF2B5EF4-FFF2-40B4-BE49-F238E27FC236}">
                  <a16:creationId xmlns:a16="http://schemas.microsoft.com/office/drawing/2014/main" id="{A72437B3-6270-4CBF-93A1-BCB54836CBA7}"/>
                </a:ext>
              </a:extLst>
            </p:cNvPr>
            <p:cNvSpPr/>
            <p:nvPr/>
          </p:nvSpPr>
          <p:spPr>
            <a:xfrm>
              <a:off x="7113746" y="42037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24" name="Freeform: Shape 80">
              <a:extLst>
                <a:ext uri="{FF2B5EF4-FFF2-40B4-BE49-F238E27FC236}">
                  <a16:creationId xmlns:a16="http://schemas.microsoft.com/office/drawing/2014/main" id="{7AC672E8-D085-4D72-9849-49CADD031215}"/>
                </a:ext>
              </a:extLst>
            </p:cNvPr>
            <p:cNvSpPr/>
            <p:nvPr/>
          </p:nvSpPr>
          <p:spPr>
            <a:xfrm>
              <a:off x="7132796" y="42418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25" name="Freeform: Shape 82">
              <a:extLst>
                <a:ext uri="{FF2B5EF4-FFF2-40B4-BE49-F238E27FC236}">
                  <a16:creationId xmlns:a16="http://schemas.microsoft.com/office/drawing/2014/main" id="{88417A9A-F19C-4E4D-83B9-9DC8B7AA603A}"/>
                </a:ext>
              </a:extLst>
            </p:cNvPr>
            <p:cNvSpPr/>
            <p:nvPr/>
          </p:nvSpPr>
          <p:spPr>
            <a:xfrm>
              <a:off x="7151846" y="42418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26" name="Freeform: Shape 103">
              <a:extLst>
                <a:ext uri="{FF2B5EF4-FFF2-40B4-BE49-F238E27FC236}">
                  <a16:creationId xmlns:a16="http://schemas.microsoft.com/office/drawing/2014/main" id="{3FB07C29-DCAA-489B-B07E-947D0D0CE239}"/>
                </a:ext>
              </a:extLst>
            </p:cNvPr>
            <p:cNvSpPr/>
            <p:nvPr/>
          </p:nvSpPr>
          <p:spPr>
            <a:xfrm>
              <a:off x="7170896" y="42418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27" name="Freeform: Shape 104">
              <a:extLst>
                <a:ext uri="{FF2B5EF4-FFF2-40B4-BE49-F238E27FC236}">
                  <a16:creationId xmlns:a16="http://schemas.microsoft.com/office/drawing/2014/main" id="{D759CBF4-DE34-4E37-8AE5-7EFC60B82C17}"/>
                </a:ext>
              </a:extLst>
            </p:cNvPr>
            <p:cNvSpPr/>
            <p:nvPr/>
          </p:nvSpPr>
          <p:spPr>
            <a:xfrm>
              <a:off x="7170896" y="42418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28" name="Freeform: Shape 105">
              <a:extLst>
                <a:ext uri="{FF2B5EF4-FFF2-40B4-BE49-F238E27FC236}">
                  <a16:creationId xmlns:a16="http://schemas.microsoft.com/office/drawing/2014/main" id="{80828EF0-C80F-4F0D-857D-FF41605AA7CB}"/>
                </a:ext>
              </a:extLst>
            </p:cNvPr>
            <p:cNvSpPr/>
            <p:nvPr/>
          </p:nvSpPr>
          <p:spPr>
            <a:xfrm>
              <a:off x="7189946" y="42799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29" name="Freeform: Shape 106">
              <a:extLst>
                <a:ext uri="{FF2B5EF4-FFF2-40B4-BE49-F238E27FC236}">
                  <a16:creationId xmlns:a16="http://schemas.microsoft.com/office/drawing/2014/main" id="{D8FB0FFB-B5C7-4C4C-91B7-B3F155F7BEC8}"/>
                </a:ext>
              </a:extLst>
            </p:cNvPr>
            <p:cNvSpPr/>
            <p:nvPr/>
          </p:nvSpPr>
          <p:spPr>
            <a:xfrm>
              <a:off x="7228046" y="42799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30" name="Freeform: Shape 124">
              <a:extLst>
                <a:ext uri="{FF2B5EF4-FFF2-40B4-BE49-F238E27FC236}">
                  <a16:creationId xmlns:a16="http://schemas.microsoft.com/office/drawing/2014/main" id="{15779677-60C6-44F5-B6D5-CE2285D9F857}"/>
                </a:ext>
              </a:extLst>
            </p:cNvPr>
            <p:cNvSpPr/>
            <p:nvPr/>
          </p:nvSpPr>
          <p:spPr>
            <a:xfrm>
              <a:off x="7266146" y="42799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31" name="Freeform: Shape 126">
              <a:extLst>
                <a:ext uri="{FF2B5EF4-FFF2-40B4-BE49-F238E27FC236}">
                  <a16:creationId xmlns:a16="http://schemas.microsoft.com/office/drawing/2014/main" id="{F1DE4A8C-B5BF-4FF1-A295-3C54727F5B0D}"/>
                </a:ext>
              </a:extLst>
            </p:cNvPr>
            <p:cNvSpPr/>
            <p:nvPr/>
          </p:nvSpPr>
          <p:spPr>
            <a:xfrm>
              <a:off x="7304246" y="42799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32" name="Freeform: Shape 127">
              <a:extLst>
                <a:ext uri="{FF2B5EF4-FFF2-40B4-BE49-F238E27FC236}">
                  <a16:creationId xmlns:a16="http://schemas.microsoft.com/office/drawing/2014/main" id="{54A9736F-46E2-438B-A026-3CFCB15D52D8}"/>
                </a:ext>
              </a:extLst>
            </p:cNvPr>
            <p:cNvSpPr/>
            <p:nvPr/>
          </p:nvSpPr>
          <p:spPr>
            <a:xfrm>
              <a:off x="734234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33" name="Freeform: Shape 128">
              <a:extLst>
                <a:ext uri="{FF2B5EF4-FFF2-40B4-BE49-F238E27FC236}">
                  <a16:creationId xmlns:a16="http://schemas.microsoft.com/office/drawing/2014/main" id="{B82BB941-2BA7-4C0E-810B-5FE000050DF9}"/>
                </a:ext>
              </a:extLst>
            </p:cNvPr>
            <p:cNvSpPr/>
            <p:nvPr/>
          </p:nvSpPr>
          <p:spPr>
            <a:xfrm>
              <a:off x="734234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34" name="Freeform: Shape 129">
              <a:extLst>
                <a:ext uri="{FF2B5EF4-FFF2-40B4-BE49-F238E27FC236}">
                  <a16:creationId xmlns:a16="http://schemas.microsoft.com/office/drawing/2014/main" id="{857C8FF6-A18D-4DF6-86F9-A3EDC92B0714}"/>
                </a:ext>
              </a:extLst>
            </p:cNvPr>
            <p:cNvSpPr/>
            <p:nvPr/>
          </p:nvSpPr>
          <p:spPr>
            <a:xfrm>
              <a:off x="738044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35" name="Freeform: Shape 130">
              <a:extLst>
                <a:ext uri="{FF2B5EF4-FFF2-40B4-BE49-F238E27FC236}">
                  <a16:creationId xmlns:a16="http://schemas.microsoft.com/office/drawing/2014/main" id="{217707C6-EE0D-492E-916D-171C1E782398}"/>
                </a:ext>
              </a:extLst>
            </p:cNvPr>
            <p:cNvSpPr/>
            <p:nvPr/>
          </p:nvSpPr>
          <p:spPr>
            <a:xfrm>
              <a:off x="739949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36" name="Freeform: Shape 131">
              <a:extLst>
                <a:ext uri="{FF2B5EF4-FFF2-40B4-BE49-F238E27FC236}">
                  <a16:creationId xmlns:a16="http://schemas.microsoft.com/office/drawing/2014/main" id="{8FE0BF66-CA13-49CE-A212-C2BBD15DE1C7}"/>
                </a:ext>
              </a:extLst>
            </p:cNvPr>
            <p:cNvSpPr/>
            <p:nvPr/>
          </p:nvSpPr>
          <p:spPr>
            <a:xfrm>
              <a:off x="741854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37" name="Freeform: Shape 132">
              <a:extLst>
                <a:ext uri="{FF2B5EF4-FFF2-40B4-BE49-F238E27FC236}">
                  <a16:creationId xmlns:a16="http://schemas.microsoft.com/office/drawing/2014/main" id="{5E96C3A0-B427-494F-AF8B-F34273C3B00C}"/>
                </a:ext>
              </a:extLst>
            </p:cNvPr>
            <p:cNvSpPr/>
            <p:nvPr/>
          </p:nvSpPr>
          <p:spPr>
            <a:xfrm>
              <a:off x="743759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38" name="Freeform: Shape 133">
              <a:extLst>
                <a:ext uri="{FF2B5EF4-FFF2-40B4-BE49-F238E27FC236}">
                  <a16:creationId xmlns:a16="http://schemas.microsoft.com/office/drawing/2014/main" id="{06E74B08-889B-4C16-B987-06D746ED6BF2}"/>
                </a:ext>
              </a:extLst>
            </p:cNvPr>
            <p:cNvSpPr/>
            <p:nvPr/>
          </p:nvSpPr>
          <p:spPr>
            <a:xfrm>
              <a:off x="745664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39" name="Freeform: Shape 134">
              <a:extLst>
                <a:ext uri="{FF2B5EF4-FFF2-40B4-BE49-F238E27FC236}">
                  <a16:creationId xmlns:a16="http://schemas.microsoft.com/office/drawing/2014/main" id="{D75D534C-887F-4E67-810D-09E61FA81864}"/>
                </a:ext>
              </a:extLst>
            </p:cNvPr>
            <p:cNvSpPr/>
            <p:nvPr/>
          </p:nvSpPr>
          <p:spPr>
            <a:xfrm>
              <a:off x="747569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40" name="Freeform: Shape 135">
              <a:extLst>
                <a:ext uri="{FF2B5EF4-FFF2-40B4-BE49-F238E27FC236}">
                  <a16:creationId xmlns:a16="http://schemas.microsoft.com/office/drawing/2014/main" id="{80248B3B-ECAF-494B-BEF5-EEE8187DC040}"/>
                </a:ext>
              </a:extLst>
            </p:cNvPr>
            <p:cNvSpPr/>
            <p:nvPr/>
          </p:nvSpPr>
          <p:spPr>
            <a:xfrm>
              <a:off x="751379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41" name="Freeform: Shape 136">
              <a:extLst>
                <a:ext uri="{FF2B5EF4-FFF2-40B4-BE49-F238E27FC236}">
                  <a16:creationId xmlns:a16="http://schemas.microsoft.com/office/drawing/2014/main" id="{3AFA7BC0-2C71-48F9-ABC4-E714FD4DCD2E}"/>
                </a:ext>
              </a:extLst>
            </p:cNvPr>
            <p:cNvSpPr/>
            <p:nvPr/>
          </p:nvSpPr>
          <p:spPr>
            <a:xfrm>
              <a:off x="755189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42" name="Freeform: Shape 137">
              <a:extLst>
                <a:ext uri="{FF2B5EF4-FFF2-40B4-BE49-F238E27FC236}">
                  <a16:creationId xmlns:a16="http://schemas.microsoft.com/office/drawing/2014/main" id="{22BE3B51-E2AC-4514-B3EE-AEE222A8E72F}"/>
                </a:ext>
              </a:extLst>
            </p:cNvPr>
            <p:cNvSpPr/>
            <p:nvPr/>
          </p:nvSpPr>
          <p:spPr>
            <a:xfrm>
              <a:off x="758999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43" name="Freeform: Shape 138">
              <a:extLst>
                <a:ext uri="{FF2B5EF4-FFF2-40B4-BE49-F238E27FC236}">
                  <a16:creationId xmlns:a16="http://schemas.microsoft.com/office/drawing/2014/main" id="{55BBFAF4-5AB1-4E68-8CC7-54C6A1EDEFC2}"/>
                </a:ext>
              </a:extLst>
            </p:cNvPr>
            <p:cNvSpPr/>
            <p:nvPr/>
          </p:nvSpPr>
          <p:spPr>
            <a:xfrm>
              <a:off x="762809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44" name="Freeform: Shape 139">
              <a:extLst>
                <a:ext uri="{FF2B5EF4-FFF2-40B4-BE49-F238E27FC236}">
                  <a16:creationId xmlns:a16="http://schemas.microsoft.com/office/drawing/2014/main" id="{327727E6-F86A-486F-A5B9-CAB177736F9E}"/>
                </a:ext>
              </a:extLst>
            </p:cNvPr>
            <p:cNvSpPr/>
            <p:nvPr/>
          </p:nvSpPr>
          <p:spPr>
            <a:xfrm>
              <a:off x="770429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45" name="Freeform: Shape 148">
              <a:extLst>
                <a:ext uri="{FF2B5EF4-FFF2-40B4-BE49-F238E27FC236}">
                  <a16:creationId xmlns:a16="http://schemas.microsoft.com/office/drawing/2014/main" id="{CD158CA7-5F56-48AA-8596-944526D31A14}"/>
                </a:ext>
              </a:extLst>
            </p:cNvPr>
            <p:cNvSpPr/>
            <p:nvPr/>
          </p:nvSpPr>
          <p:spPr>
            <a:xfrm>
              <a:off x="7742396" y="42990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46" name="Freeform: Shape 158">
              <a:extLst>
                <a:ext uri="{FF2B5EF4-FFF2-40B4-BE49-F238E27FC236}">
                  <a16:creationId xmlns:a16="http://schemas.microsoft.com/office/drawing/2014/main" id="{A9073DA1-FDA9-40A3-9235-EE32429783E2}"/>
                </a:ext>
              </a:extLst>
            </p:cNvPr>
            <p:cNvSpPr/>
            <p:nvPr/>
          </p:nvSpPr>
          <p:spPr>
            <a:xfrm>
              <a:off x="7780505" y="43561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47" name="Freeform: Shape 168">
              <a:extLst>
                <a:ext uri="{FF2B5EF4-FFF2-40B4-BE49-F238E27FC236}">
                  <a16:creationId xmlns:a16="http://schemas.microsoft.com/office/drawing/2014/main" id="{3B0E5A4E-7495-4135-8791-2150B00794FC}"/>
                </a:ext>
              </a:extLst>
            </p:cNvPr>
            <p:cNvSpPr/>
            <p:nvPr/>
          </p:nvSpPr>
          <p:spPr>
            <a:xfrm>
              <a:off x="7818605" y="43561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48" name="Freeform: Shape 169">
              <a:extLst>
                <a:ext uri="{FF2B5EF4-FFF2-40B4-BE49-F238E27FC236}">
                  <a16:creationId xmlns:a16="http://schemas.microsoft.com/office/drawing/2014/main" id="{28C1D8C6-5F3A-447B-B2A8-C5ED2F093477}"/>
                </a:ext>
              </a:extLst>
            </p:cNvPr>
            <p:cNvSpPr/>
            <p:nvPr/>
          </p:nvSpPr>
          <p:spPr>
            <a:xfrm>
              <a:off x="7875755" y="44133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49" name="Freeform: Shape 178">
              <a:extLst>
                <a:ext uri="{FF2B5EF4-FFF2-40B4-BE49-F238E27FC236}">
                  <a16:creationId xmlns:a16="http://schemas.microsoft.com/office/drawing/2014/main" id="{DA8DA2D0-0124-4C7D-9DC2-F34EBA319BAC}"/>
                </a:ext>
              </a:extLst>
            </p:cNvPr>
            <p:cNvSpPr/>
            <p:nvPr/>
          </p:nvSpPr>
          <p:spPr>
            <a:xfrm>
              <a:off x="7913855" y="441331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50" name="Freeform: Shape 179">
              <a:extLst>
                <a:ext uri="{FF2B5EF4-FFF2-40B4-BE49-F238E27FC236}">
                  <a16:creationId xmlns:a16="http://schemas.microsoft.com/office/drawing/2014/main" id="{FBA05796-3F09-4FD7-BDC7-52C95CBBA759}"/>
                </a:ext>
              </a:extLst>
            </p:cNvPr>
            <p:cNvSpPr/>
            <p:nvPr/>
          </p:nvSpPr>
          <p:spPr>
            <a:xfrm>
              <a:off x="8028155" y="4432363"/>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51" name="Freeform: Shape 180">
              <a:extLst>
                <a:ext uri="{FF2B5EF4-FFF2-40B4-BE49-F238E27FC236}">
                  <a16:creationId xmlns:a16="http://schemas.microsoft.com/office/drawing/2014/main" id="{BEAFB27C-99A0-4EC6-9275-E5BD2B2005FF}"/>
                </a:ext>
              </a:extLst>
            </p:cNvPr>
            <p:cNvSpPr/>
            <p:nvPr/>
          </p:nvSpPr>
          <p:spPr>
            <a:xfrm>
              <a:off x="8085305" y="452761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52" name="Freeform: Shape 181">
              <a:extLst>
                <a:ext uri="{FF2B5EF4-FFF2-40B4-BE49-F238E27FC236}">
                  <a16:creationId xmlns:a16="http://schemas.microsoft.com/office/drawing/2014/main" id="{6B80CC47-96FF-4A12-B314-BC1CBBF99EAF}"/>
                </a:ext>
              </a:extLst>
            </p:cNvPr>
            <p:cNvSpPr/>
            <p:nvPr/>
          </p:nvSpPr>
          <p:spPr>
            <a:xfrm>
              <a:off x="8123405" y="452761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53" name="Freeform: Shape 182">
              <a:extLst>
                <a:ext uri="{FF2B5EF4-FFF2-40B4-BE49-F238E27FC236}">
                  <a16:creationId xmlns:a16="http://schemas.microsoft.com/office/drawing/2014/main" id="{5C127066-1519-41FA-8F81-9D288AA290B7}"/>
                </a:ext>
              </a:extLst>
            </p:cNvPr>
            <p:cNvSpPr/>
            <p:nvPr/>
          </p:nvSpPr>
          <p:spPr>
            <a:xfrm>
              <a:off x="8199605" y="456571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54" name="Freeform: Shape 183">
              <a:extLst>
                <a:ext uri="{FF2B5EF4-FFF2-40B4-BE49-F238E27FC236}">
                  <a16:creationId xmlns:a16="http://schemas.microsoft.com/office/drawing/2014/main" id="{01489BF5-4081-4F60-B419-D7CB1B15CB2D}"/>
                </a:ext>
              </a:extLst>
            </p:cNvPr>
            <p:cNvSpPr/>
            <p:nvPr/>
          </p:nvSpPr>
          <p:spPr>
            <a:xfrm>
              <a:off x="8237705" y="456571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55" name="Freeform: Shape 184">
              <a:extLst>
                <a:ext uri="{FF2B5EF4-FFF2-40B4-BE49-F238E27FC236}">
                  <a16:creationId xmlns:a16="http://schemas.microsoft.com/office/drawing/2014/main" id="{554FF67B-5155-4F77-A2BB-4E8DB1DDC68D}"/>
                </a:ext>
              </a:extLst>
            </p:cNvPr>
            <p:cNvSpPr/>
            <p:nvPr/>
          </p:nvSpPr>
          <p:spPr>
            <a:xfrm>
              <a:off x="8275805" y="456571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56" name="Freeform: Shape 185">
              <a:extLst>
                <a:ext uri="{FF2B5EF4-FFF2-40B4-BE49-F238E27FC236}">
                  <a16:creationId xmlns:a16="http://schemas.microsoft.com/office/drawing/2014/main" id="{0670877B-2C4A-4374-ADE6-97F0FF6406F5}"/>
                </a:ext>
              </a:extLst>
            </p:cNvPr>
            <p:cNvSpPr/>
            <p:nvPr/>
          </p:nvSpPr>
          <p:spPr>
            <a:xfrm>
              <a:off x="8332955" y="456571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57" name="Freeform: Shape 186">
              <a:extLst>
                <a:ext uri="{FF2B5EF4-FFF2-40B4-BE49-F238E27FC236}">
                  <a16:creationId xmlns:a16="http://schemas.microsoft.com/office/drawing/2014/main" id="{3AD72B91-56C5-4C52-A248-D240F29FB666}"/>
                </a:ext>
              </a:extLst>
            </p:cNvPr>
            <p:cNvSpPr/>
            <p:nvPr/>
          </p:nvSpPr>
          <p:spPr>
            <a:xfrm>
              <a:off x="8428205" y="456571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58" name="Freeform: Shape 187">
              <a:extLst>
                <a:ext uri="{FF2B5EF4-FFF2-40B4-BE49-F238E27FC236}">
                  <a16:creationId xmlns:a16="http://schemas.microsoft.com/office/drawing/2014/main" id="{91CA97E1-B7D7-489C-833B-EA5E40D41AB1}"/>
                </a:ext>
              </a:extLst>
            </p:cNvPr>
            <p:cNvSpPr/>
            <p:nvPr/>
          </p:nvSpPr>
          <p:spPr>
            <a:xfrm>
              <a:off x="8485355" y="456571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59" name="Freeform: Shape 188">
              <a:extLst>
                <a:ext uri="{FF2B5EF4-FFF2-40B4-BE49-F238E27FC236}">
                  <a16:creationId xmlns:a16="http://schemas.microsoft.com/office/drawing/2014/main" id="{4DEA8026-2F69-41AA-9A86-01786C55C707}"/>
                </a:ext>
              </a:extLst>
            </p:cNvPr>
            <p:cNvSpPr/>
            <p:nvPr/>
          </p:nvSpPr>
          <p:spPr>
            <a:xfrm>
              <a:off x="8561555" y="456571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sp>
          <p:nvSpPr>
            <p:cNvPr id="260" name="Freeform: Shape 189">
              <a:extLst>
                <a:ext uri="{FF2B5EF4-FFF2-40B4-BE49-F238E27FC236}">
                  <a16:creationId xmlns:a16="http://schemas.microsoft.com/office/drawing/2014/main" id="{0B6976E2-176A-4DF3-8CEE-CAB5ACE79C64}"/>
                </a:ext>
              </a:extLst>
            </p:cNvPr>
            <p:cNvSpPr/>
            <p:nvPr/>
          </p:nvSpPr>
          <p:spPr>
            <a:xfrm>
              <a:off x="8713955" y="456571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1"/>
              </a:solidFill>
              <a:prstDash val="solid"/>
              <a:miter/>
            </a:ln>
          </p:spPr>
          <p:txBody>
            <a:bodyPr rtlCol="0" anchor="ctr"/>
            <a:lstStyle/>
            <a:p>
              <a:endParaRPr lang="en-GB"/>
            </a:p>
          </p:txBody>
        </p:sp>
      </p:grpSp>
      <p:grpSp>
        <p:nvGrpSpPr>
          <p:cNvPr id="261" name="Group 260">
            <a:extLst>
              <a:ext uri="{FF2B5EF4-FFF2-40B4-BE49-F238E27FC236}">
                <a16:creationId xmlns:a16="http://schemas.microsoft.com/office/drawing/2014/main" id="{9F52C1C1-6795-4BFF-8306-992830F4FCA3}"/>
              </a:ext>
            </a:extLst>
          </p:cNvPr>
          <p:cNvGrpSpPr/>
          <p:nvPr/>
        </p:nvGrpSpPr>
        <p:grpSpPr>
          <a:xfrm>
            <a:off x="6935074" y="2522490"/>
            <a:ext cx="4189124" cy="2088980"/>
            <a:chOff x="3495675" y="2133599"/>
            <a:chExt cx="5201592" cy="2597915"/>
          </a:xfrm>
        </p:grpSpPr>
        <p:sp>
          <p:nvSpPr>
            <p:cNvPr id="262" name="Freeform: Shape 195">
              <a:extLst>
                <a:ext uri="{FF2B5EF4-FFF2-40B4-BE49-F238E27FC236}">
                  <a16:creationId xmlns:a16="http://schemas.microsoft.com/office/drawing/2014/main" id="{213884AF-6694-4040-B4EF-7E8174549E64}"/>
                </a:ext>
              </a:extLst>
            </p:cNvPr>
            <p:cNvSpPr/>
            <p:nvPr/>
          </p:nvSpPr>
          <p:spPr>
            <a:xfrm>
              <a:off x="3495675" y="2133599"/>
              <a:ext cx="5201592" cy="2538355"/>
            </a:xfrm>
            <a:custGeom>
              <a:avLst/>
              <a:gdLst>
                <a:gd name="connsiteX0" fmla="*/ 5201593 w 5201592"/>
                <a:gd name="connsiteY0" fmla="*/ 2538355 h 2538355"/>
                <a:gd name="connsiteX1" fmla="*/ 4490038 w 5201592"/>
                <a:gd name="connsiteY1" fmla="*/ 2538355 h 2538355"/>
                <a:gd name="connsiteX2" fmla="*/ 4490038 w 5201592"/>
                <a:gd name="connsiteY2" fmla="*/ 2494788 h 2538355"/>
                <a:gd name="connsiteX3" fmla="*/ 4205421 w 5201592"/>
                <a:gd name="connsiteY3" fmla="*/ 2494788 h 2538355"/>
                <a:gd name="connsiteX4" fmla="*/ 4205421 w 5201592"/>
                <a:gd name="connsiteY4" fmla="*/ 2468651 h 2538355"/>
                <a:gd name="connsiteX5" fmla="*/ 4036971 w 5201592"/>
                <a:gd name="connsiteY5" fmla="*/ 2468651 h 2538355"/>
                <a:gd name="connsiteX6" fmla="*/ 4036971 w 5201592"/>
                <a:gd name="connsiteY6" fmla="*/ 2442515 h 2538355"/>
                <a:gd name="connsiteX7" fmla="*/ 3961457 w 5201592"/>
                <a:gd name="connsiteY7" fmla="*/ 2442515 h 2538355"/>
                <a:gd name="connsiteX8" fmla="*/ 3961457 w 5201592"/>
                <a:gd name="connsiteY8" fmla="*/ 2398948 h 2538355"/>
                <a:gd name="connsiteX9" fmla="*/ 3700072 w 5201592"/>
                <a:gd name="connsiteY9" fmla="*/ 2398948 h 2538355"/>
                <a:gd name="connsiteX10" fmla="*/ 3700072 w 5201592"/>
                <a:gd name="connsiteY10" fmla="*/ 2369906 h 2538355"/>
                <a:gd name="connsiteX11" fmla="*/ 3641989 w 5201592"/>
                <a:gd name="connsiteY11" fmla="*/ 2369906 h 2538355"/>
                <a:gd name="connsiteX12" fmla="*/ 3641989 w 5201592"/>
                <a:gd name="connsiteY12" fmla="*/ 2332149 h 2538355"/>
                <a:gd name="connsiteX13" fmla="*/ 3499676 w 5201592"/>
                <a:gd name="connsiteY13" fmla="*/ 2332149 h 2538355"/>
                <a:gd name="connsiteX14" fmla="*/ 3499676 w 5201592"/>
                <a:gd name="connsiteY14" fmla="*/ 2288581 h 2538355"/>
                <a:gd name="connsiteX15" fmla="*/ 3290564 w 5201592"/>
                <a:gd name="connsiteY15" fmla="*/ 2288581 h 2538355"/>
                <a:gd name="connsiteX16" fmla="*/ 3290564 w 5201592"/>
                <a:gd name="connsiteY16" fmla="*/ 2259540 h 2538355"/>
                <a:gd name="connsiteX17" fmla="*/ 3127924 w 5201592"/>
                <a:gd name="connsiteY17" fmla="*/ 2259540 h 2538355"/>
                <a:gd name="connsiteX18" fmla="*/ 3127924 w 5201592"/>
                <a:gd name="connsiteY18" fmla="*/ 2233403 h 2538355"/>
                <a:gd name="connsiteX19" fmla="*/ 3034989 w 5201592"/>
                <a:gd name="connsiteY19" fmla="*/ 2233403 h 2538355"/>
                <a:gd name="connsiteX20" fmla="*/ 3034989 w 5201592"/>
                <a:gd name="connsiteY20" fmla="*/ 2221783 h 2538355"/>
                <a:gd name="connsiteX21" fmla="*/ 2886866 w 5201592"/>
                <a:gd name="connsiteY21" fmla="*/ 2221783 h 2538355"/>
                <a:gd name="connsiteX22" fmla="*/ 2886866 w 5201592"/>
                <a:gd name="connsiteY22" fmla="*/ 2192741 h 2538355"/>
                <a:gd name="connsiteX23" fmla="*/ 2788120 w 5201592"/>
                <a:gd name="connsiteY23" fmla="*/ 2192741 h 2538355"/>
                <a:gd name="connsiteX24" fmla="*/ 2788120 w 5201592"/>
                <a:gd name="connsiteY24" fmla="*/ 2175320 h 2538355"/>
                <a:gd name="connsiteX25" fmla="*/ 2750363 w 5201592"/>
                <a:gd name="connsiteY25" fmla="*/ 2175320 h 2538355"/>
                <a:gd name="connsiteX26" fmla="*/ 2750363 w 5201592"/>
                <a:gd name="connsiteY26" fmla="*/ 2163699 h 2538355"/>
                <a:gd name="connsiteX27" fmla="*/ 2654522 w 5201592"/>
                <a:gd name="connsiteY27" fmla="*/ 2163699 h 2538355"/>
                <a:gd name="connsiteX28" fmla="*/ 2654522 w 5201592"/>
                <a:gd name="connsiteY28" fmla="*/ 2146268 h 2538355"/>
                <a:gd name="connsiteX29" fmla="*/ 2576113 w 5201592"/>
                <a:gd name="connsiteY29" fmla="*/ 2146268 h 2538355"/>
                <a:gd name="connsiteX30" fmla="*/ 2576113 w 5201592"/>
                <a:gd name="connsiteY30" fmla="*/ 2120132 h 2538355"/>
                <a:gd name="connsiteX31" fmla="*/ 2523830 w 5201592"/>
                <a:gd name="connsiteY31" fmla="*/ 2120132 h 2538355"/>
                <a:gd name="connsiteX32" fmla="*/ 2523830 w 5201592"/>
                <a:gd name="connsiteY32" fmla="*/ 2108521 h 2538355"/>
                <a:gd name="connsiteX33" fmla="*/ 2468651 w 5201592"/>
                <a:gd name="connsiteY33" fmla="*/ 2108521 h 2538355"/>
                <a:gd name="connsiteX34" fmla="*/ 2468651 w 5201592"/>
                <a:gd name="connsiteY34" fmla="*/ 2088185 h 2538355"/>
                <a:gd name="connsiteX35" fmla="*/ 2419274 w 5201592"/>
                <a:gd name="connsiteY35" fmla="*/ 2088185 h 2538355"/>
                <a:gd name="connsiteX36" fmla="*/ 2419274 w 5201592"/>
                <a:gd name="connsiteY36" fmla="*/ 2059143 h 2538355"/>
                <a:gd name="connsiteX37" fmla="*/ 2340864 w 5201592"/>
                <a:gd name="connsiteY37" fmla="*/ 2059143 h 2538355"/>
                <a:gd name="connsiteX38" fmla="*/ 2340864 w 5201592"/>
                <a:gd name="connsiteY38" fmla="*/ 2021386 h 2538355"/>
                <a:gd name="connsiteX39" fmla="*/ 2291487 w 5201592"/>
                <a:gd name="connsiteY39" fmla="*/ 2021386 h 2538355"/>
                <a:gd name="connsiteX40" fmla="*/ 2291487 w 5201592"/>
                <a:gd name="connsiteY40" fmla="*/ 1963303 h 2538355"/>
                <a:gd name="connsiteX41" fmla="*/ 2221783 w 5201592"/>
                <a:gd name="connsiteY41" fmla="*/ 1963303 h 2538355"/>
                <a:gd name="connsiteX42" fmla="*/ 2221783 w 5201592"/>
                <a:gd name="connsiteY42" fmla="*/ 1951682 h 2538355"/>
                <a:gd name="connsiteX43" fmla="*/ 2166604 w 5201592"/>
                <a:gd name="connsiteY43" fmla="*/ 1951682 h 2538355"/>
                <a:gd name="connsiteX44" fmla="*/ 2166604 w 5201592"/>
                <a:gd name="connsiteY44" fmla="*/ 1931356 h 2538355"/>
                <a:gd name="connsiteX45" fmla="*/ 2157889 w 5201592"/>
                <a:gd name="connsiteY45" fmla="*/ 1931356 h 2538355"/>
                <a:gd name="connsiteX46" fmla="*/ 2157889 w 5201592"/>
                <a:gd name="connsiteY46" fmla="*/ 1884883 h 2538355"/>
                <a:gd name="connsiteX47" fmla="*/ 2038817 w 5201592"/>
                <a:gd name="connsiteY47" fmla="*/ 1884883 h 2538355"/>
                <a:gd name="connsiteX48" fmla="*/ 2038817 w 5201592"/>
                <a:gd name="connsiteY48" fmla="*/ 1852936 h 2538355"/>
                <a:gd name="connsiteX49" fmla="*/ 1983629 w 5201592"/>
                <a:gd name="connsiteY49" fmla="*/ 1852936 h 2538355"/>
                <a:gd name="connsiteX50" fmla="*/ 1983629 w 5201592"/>
                <a:gd name="connsiteY50" fmla="*/ 1826800 h 2538355"/>
                <a:gd name="connsiteX51" fmla="*/ 1945881 w 5201592"/>
                <a:gd name="connsiteY51" fmla="*/ 1826800 h 2538355"/>
                <a:gd name="connsiteX52" fmla="*/ 1945881 w 5201592"/>
                <a:gd name="connsiteY52" fmla="*/ 1803568 h 2538355"/>
                <a:gd name="connsiteX53" fmla="*/ 1899409 w 5201592"/>
                <a:gd name="connsiteY53" fmla="*/ 1803568 h 2538355"/>
                <a:gd name="connsiteX54" fmla="*/ 1899409 w 5201592"/>
                <a:gd name="connsiteY54" fmla="*/ 1768716 h 2538355"/>
                <a:gd name="connsiteX55" fmla="*/ 1850031 w 5201592"/>
                <a:gd name="connsiteY55" fmla="*/ 1768716 h 2538355"/>
                <a:gd name="connsiteX56" fmla="*/ 1850031 w 5201592"/>
                <a:gd name="connsiteY56" fmla="*/ 1751286 h 2538355"/>
                <a:gd name="connsiteX57" fmla="*/ 1832610 w 5201592"/>
                <a:gd name="connsiteY57" fmla="*/ 1751286 h 2538355"/>
                <a:gd name="connsiteX58" fmla="*/ 1832610 w 5201592"/>
                <a:gd name="connsiteY58" fmla="*/ 1722244 h 2538355"/>
                <a:gd name="connsiteX59" fmla="*/ 1786138 w 5201592"/>
                <a:gd name="connsiteY59" fmla="*/ 1722244 h 2538355"/>
                <a:gd name="connsiteX60" fmla="*/ 1786138 w 5201592"/>
                <a:gd name="connsiteY60" fmla="*/ 1681582 h 2538355"/>
                <a:gd name="connsiteX61" fmla="*/ 1765811 w 5201592"/>
                <a:gd name="connsiteY61" fmla="*/ 1681582 h 2538355"/>
                <a:gd name="connsiteX62" fmla="*/ 1765811 w 5201592"/>
                <a:gd name="connsiteY62" fmla="*/ 1661255 h 2538355"/>
                <a:gd name="connsiteX63" fmla="*/ 1719339 w 5201592"/>
                <a:gd name="connsiteY63" fmla="*/ 1661255 h 2538355"/>
                <a:gd name="connsiteX64" fmla="*/ 1719339 w 5201592"/>
                <a:gd name="connsiteY64" fmla="*/ 1652540 h 2538355"/>
                <a:gd name="connsiteX65" fmla="*/ 1658350 w 5201592"/>
                <a:gd name="connsiteY65" fmla="*/ 1652540 h 2538355"/>
                <a:gd name="connsiteX66" fmla="*/ 1658350 w 5201592"/>
                <a:gd name="connsiteY66" fmla="*/ 1608982 h 2538355"/>
                <a:gd name="connsiteX67" fmla="*/ 1600267 w 5201592"/>
                <a:gd name="connsiteY67" fmla="*/ 1608982 h 2538355"/>
                <a:gd name="connsiteX68" fmla="*/ 1600267 w 5201592"/>
                <a:gd name="connsiteY68" fmla="*/ 1579940 h 2538355"/>
                <a:gd name="connsiteX69" fmla="*/ 1556699 w 5201592"/>
                <a:gd name="connsiteY69" fmla="*/ 1579940 h 2538355"/>
                <a:gd name="connsiteX70" fmla="*/ 1556699 w 5201592"/>
                <a:gd name="connsiteY70" fmla="*/ 1527658 h 2538355"/>
                <a:gd name="connsiteX71" fmla="*/ 1527658 w 5201592"/>
                <a:gd name="connsiteY71" fmla="*/ 1527658 h 2538355"/>
                <a:gd name="connsiteX72" fmla="*/ 1527658 w 5201592"/>
                <a:gd name="connsiteY72" fmla="*/ 1501521 h 2538355"/>
                <a:gd name="connsiteX73" fmla="*/ 1466669 w 5201592"/>
                <a:gd name="connsiteY73" fmla="*/ 1501521 h 2538355"/>
                <a:gd name="connsiteX74" fmla="*/ 1466669 w 5201592"/>
                <a:gd name="connsiteY74" fmla="*/ 1475384 h 2538355"/>
                <a:gd name="connsiteX75" fmla="*/ 1437627 w 5201592"/>
                <a:gd name="connsiteY75" fmla="*/ 1475384 h 2538355"/>
                <a:gd name="connsiteX76" fmla="*/ 1437627 w 5201592"/>
                <a:gd name="connsiteY76" fmla="*/ 1446343 h 2538355"/>
                <a:gd name="connsiteX77" fmla="*/ 1391155 w 5201592"/>
                <a:gd name="connsiteY77" fmla="*/ 1446343 h 2538355"/>
                <a:gd name="connsiteX78" fmla="*/ 1391155 w 5201592"/>
                <a:gd name="connsiteY78" fmla="*/ 1399870 h 2538355"/>
                <a:gd name="connsiteX79" fmla="*/ 1324356 w 5201592"/>
                <a:gd name="connsiteY79" fmla="*/ 1399870 h 2538355"/>
                <a:gd name="connsiteX80" fmla="*/ 1324356 w 5201592"/>
                <a:gd name="connsiteY80" fmla="*/ 1356303 h 2538355"/>
                <a:gd name="connsiteX81" fmla="*/ 1274988 w 5201592"/>
                <a:gd name="connsiteY81" fmla="*/ 1356303 h 2538355"/>
                <a:gd name="connsiteX82" fmla="*/ 1274988 w 5201592"/>
                <a:gd name="connsiteY82" fmla="*/ 1283694 h 2538355"/>
                <a:gd name="connsiteX83" fmla="*/ 1234326 w 5201592"/>
                <a:gd name="connsiteY83" fmla="*/ 1283694 h 2538355"/>
                <a:gd name="connsiteX84" fmla="*/ 1234326 w 5201592"/>
                <a:gd name="connsiteY84" fmla="*/ 1257557 h 2538355"/>
                <a:gd name="connsiteX85" fmla="*/ 1199474 w 5201592"/>
                <a:gd name="connsiteY85" fmla="*/ 1257557 h 2538355"/>
                <a:gd name="connsiteX86" fmla="*/ 1199474 w 5201592"/>
                <a:gd name="connsiteY86" fmla="*/ 1222705 h 2538355"/>
                <a:gd name="connsiteX87" fmla="*/ 1158812 w 5201592"/>
                <a:gd name="connsiteY87" fmla="*/ 1222705 h 2538355"/>
                <a:gd name="connsiteX88" fmla="*/ 1158812 w 5201592"/>
                <a:gd name="connsiteY88" fmla="*/ 1179147 h 2538355"/>
                <a:gd name="connsiteX89" fmla="*/ 1103633 w 5201592"/>
                <a:gd name="connsiteY89" fmla="*/ 1179147 h 2538355"/>
                <a:gd name="connsiteX90" fmla="*/ 1103633 w 5201592"/>
                <a:gd name="connsiteY90" fmla="*/ 1144295 h 2538355"/>
                <a:gd name="connsiteX91" fmla="*/ 1077497 w 5201592"/>
                <a:gd name="connsiteY91" fmla="*/ 1144295 h 2538355"/>
                <a:gd name="connsiteX92" fmla="*/ 1077497 w 5201592"/>
                <a:gd name="connsiteY92" fmla="*/ 1094918 h 2538355"/>
                <a:gd name="connsiteX93" fmla="*/ 1022309 w 5201592"/>
                <a:gd name="connsiteY93" fmla="*/ 1094918 h 2538355"/>
                <a:gd name="connsiteX94" fmla="*/ 1022309 w 5201592"/>
                <a:gd name="connsiteY94" fmla="*/ 1074592 h 2538355"/>
                <a:gd name="connsiteX95" fmla="*/ 1004888 w 5201592"/>
                <a:gd name="connsiteY95" fmla="*/ 1074592 h 2538355"/>
                <a:gd name="connsiteX96" fmla="*/ 1004888 w 5201592"/>
                <a:gd name="connsiteY96" fmla="*/ 1004888 h 2538355"/>
                <a:gd name="connsiteX97" fmla="*/ 961320 w 5201592"/>
                <a:gd name="connsiteY97" fmla="*/ 1004888 h 2538355"/>
                <a:gd name="connsiteX98" fmla="*/ 961320 w 5201592"/>
                <a:gd name="connsiteY98" fmla="*/ 935183 h 2538355"/>
                <a:gd name="connsiteX99" fmla="*/ 909044 w 5201592"/>
                <a:gd name="connsiteY99" fmla="*/ 935183 h 2538355"/>
                <a:gd name="connsiteX100" fmla="*/ 909044 w 5201592"/>
                <a:gd name="connsiteY100" fmla="*/ 911948 h 2538355"/>
                <a:gd name="connsiteX101" fmla="*/ 882906 w 5201592"/>
                <a:gd name="connsiteY101" fmla="*/ 911948 h 2538355"/>
                <a:gd name="connsiteX102" fmla="*/ 882906 w 5201592"/>
                <a:gd name="connsiteY102" fmla="*/ 874192 h 2538355"/>
                <a:gd name="connsiteX103" fmla="*/ 859671 w 5201592"/>
                <a:gd name="connsiteY103" fmla="*/ 874192 h 2538355"/>
                <a:gd name="connsiteX104" fmla="*/ 859671 w 5201592"/>
                <a:gd name="connsiteY104" fmla="*/ 836437 h 2538355"/>
                <a:gd name="connsiteX105" fmla="*/ 845149 w 5201592"/>
                <a:gd name="connsiteY105" fmla="*/ 836437 h 2538355"/>
                <a:gd name="connsiteX106" fmla="*/ 845149 w 5201592"/>
                <a:gd name="connsiteY106" fmla="*/ 816107 h 2538355"/>
                <a:gd name="connsiteX107" fmla="*/ 807393 w 5201592"/>
                <a:gd name="connsiteY107" fmla="*/ 816107 h 2538355"/>
                <a:gd name="connsiteX108" fmla="*/ 807393 w 5201592"/>
                <a:gd name="connsiteY108" fmla="*/ 784159 h 2538355"/>
                <a:gd name="connsiteX109" fmla="*/ 778351 w 5201592"/>
                <a:gd name="connsiteY109" fmla="*/ 784159 h 2538355"/>
                <a:gd name="connsiteX110" fmla="*/ 778351 w 5201592"/>
                <a:gd name="connsiteY110" fmla="*/ 743499 h 2538355"/>
                <a:gd name="connsiteX111" fmla="*/ 760925 w 5201592"/>
                <a:gd name="connsiteY111" fmla="*/ 743499 h 2538355"/>
                <a:gd name="connsiteX112" fmla="*/ 760925 w 5201592"/>
                <a:gd name="connsiteY112" fmla="*/ 691222 h 2538355"/>
                <a:gd name="connsiteX113" fmla="*/ 717361 w 5201592"/>
                <a:gd name="connsiteY113" fmla="*/ 691222 h 2538355"/>
                <a:gd name="connsiteX114" fmla="*/ 717361 w 5201592"/>
                <a:gd name="connsiteY114" fmla="*/ 662179 h 2538355"/>
                <a:gd name="connsiteX115" fmla="*/ 682509 w 5201592"/>
                <a:gd name="connsiteY115" fmla="*/ 662179 h 2538355"/>
                <a:gd name="connsiteX116" fmla="*/ 682509 w 5201592"/>
                <a:gd name="connsiteY116" fmla="*/ 612806 h 2538355"/>
                <a:gd name="connsiteX117" fmla="*/ 665083 w 5201592"/>
                <a:gd name="connsiteY117" fmla="*/ 612806 h 2538355"/>
                <a:gd name="connsiteX118" fmla="*/ 665083 w 5201592"/>
                <a:gd name="connsiteY118" fmla="*/ 548912 h 2538355"/>
                <a:gd name="connsiteX119" fmla="*/ 618615 w 5201592"/>
                <a:gd name="connsiteY119" fmla="*/ 548912 h 2538355"/>
                <a:gd name="connsiteX120" fmla="*/ 618615 w 5201592"/>
                <a:gd name="connsiteY120" fmla="*/ 508251 h 2538355"/>
                <a:gd name="connsiteX121" fmla="*/ 583763 w 5201592"/>
                <a:gd name="connsiteY121" fmla="*/ 508251 h 2538355"/>
                <a:gd name="connsiteX122" fmla="*/ 583763 w 5201592"/>
                <a:gd name="connsiteY122" fmla="*/ 485017 h 2538355"/>
                <a:gd name="connsiteX123" fmla="*/ 548912 w 5201592"/>
                <a:gd name="connsiteY123" fmla="*/ 485017 h 2538355"/>
                <a:gd name="connsiteX124" fmla="*/ 548912 w 5201592"/>
                <a:gd name="connsiteY124" fmla="*/ 386271 h 2538355"/>
                <a:gd name="connsiteX125" fmla="*/ 511155 w 5201592"/>
                <a:gd name="connsiteY125" fmla="*/ 386271 h 2538355"/>
                <a:gd name="connsiteX126" fmla="*/ 511155 w 5201592"/>
                <a:gd name="connsiteY126" fmla="*/ 348515 h 2538355"/>
                <a:gd name="connsiteX127" fmla="*/ 479208 w 5201592"/>
                <a:gd name="connsiteY127" fmla="*/ 348515 h 2538355"/>
                <a:gd name="connsiteX128" fmla="*/ 479208 w 5201592"/>
                <a:gd name="connsiteY128" fmla="*/ 313664 h 2538355"/>
                <a:gd name="connsiteX129" fmla="*/ 400793 w 5201592"/>
                <a:gd name="connsiteY129" fmla="*/ 313664 h 2538355"/>
                <a:gd name="connsiteX130" fmla="*/ 400793 w 5201592"/>
                <a:gd name="connsiteY130" fmla="*/ 258482 h 2538355"/>
                <a:gd name="connsiteX131" fmla="*/ 357228 w 5201592"/>
                <a:gd name="connsiteY131" fmla="*/ 258482 h 2538355"/>
                <a:gd name="connsiteX132" fmla="*/ 357228 w 5201592"/>
                <a:gd name="connsiteY132" fmla="*/ 188779 h 2538355"/>
                <a:gd name="connsiteX133" fmla="*/ 220727 w 5201592"/>
                <a:gd name="connsiteY133" fmla="*/ 188779 h 2538355"/>
                <a:gd name="connsiteX134" fmla="*/ 220727 w 5201592"/>
                <a:gd name="connsiteY134" fmla="*/ 148119 h 2538355"/>
                <a:gd name="connsiteX135" fmla="*/ 197492 w 5201592"/>
                <a:gd name="connsiteY135" fmla="*/ 148119 h 2538355"/>
                <a:gd name="connsiteX136" fmla="*/ 197492 w 5201592"/>
                <a:gd name="connsiteY136" fmla="*/ 95842 h 2538355"/>
                <a:gd name="connsiteX137" fmla="*/ 159736 w 5201592"/>
                <a:gd name="connsiteY137" fmla="*/ 95842 h 2538355"/>
                <a:gd name="connsiteX138" fmla="*/ 159736 w 5201592"/>
                <a:gd name="connsiteY138" fmla="*/ 66799 h 2538355"/>
                <a:gd name="connsiteX139" fmla="*/ 121980 w 5201592"/>
                <a:gd name="connsiteY139" fmla="*/ 66799 h 2538355"/>
                <a:gd name="connsiteX140" fmla="*/ 121980 w 5201592"/>
                <a:gd name="connsiteY140" fmla="*/ 40660 h 2538355"/>
                <a:gd name="connsiteX141" fmla="*/ 78416 w 5201592"/>
                <a:gd name="connsiteY141" fmla="*/ 40660 h 2538355"/>
                <a:gd name="connsiteX142" fmla="*/ 78416 w 5201592"/>
                <a:gd name="connsiteY142" fmla="*/ 0 h 2538355"/>
                <a:gd name="connsiteX143" fmla="*/ 0 w 5201592"/>
                <a:gd name="connsiteY143" fmla="*/ 0 h 253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1592" h="2538355">
                  <a:moveTo>
                    <a:pt x="5201593" y="2538355"/>
                  </a:moveTo>
                  <a:lnTo>
                    <a:pt x="4490038" y="2538355"/>
                  </a:lnTo>
                  <a:lnTo>
                    <a:pt x="4490038" y="2494788"/>
                  </a:lnTo>
                  <a:lnTo>
                    <a:pt x="4205421" y="2494788"/>
                  </a:lnTo>
                  <a:lnTo>
                    <a:pt x="4205421" y="2468651"/>
                  </a:lnTo>
                  <a:lnTo>
                    <a:pt x="4036971" y="2468651"/>
                  </a:lnTo>
                  <a:lnTo>
                    <a:pt x="4036971" y="2442515"/>
                  </a:lnTo>
                  <a:lnTo>
                    <a:pt x="3961457" y="2442515"/>
                  </a:lnTo>
                  <a:lnTo>
                    <a:pt x="3961457" y="2398948"/>
                  </a:lnTo>
                  <a:lnTo>
                    <a:pt x="3700072" y="2398948"/>
                  </a:lnTo>
                  <a:lnTo>
                    <a:pt x="3700072" y="2369906"/>
                  </a:lnTo>
                  <a:lnTo>
                    <a:pt x="3641989" y="2369906"/>
                  </a:lnTo>
                  <a:lnTo>
                    <a:pt x="3641989" y="2332149"/>
                  </a:lnTo>
                  <a:lnTo>
                    <a:pt x="3499676" y="2332149"/>
                  </a:lnTo>
                  <a:lnTo>
                    <a:pt x="3499676" y="2288581"/>
                  </a:lnTo>
                  <a:lnTo>
                    <a:pt x="3290564" y="2288581"/>
                  </a:lnTo>
                  <a:lnTo>
                    <a:pt x="3290564" y="2259540"/>
                  </a:lnTo>
                  <a:lnTo>
                    <a:pt x="3127924" y="2259540"/>
                  </a:lnTo>
                  <a:lnTo>
                    <a:pt x="3127924" y="2233403"/>
                  </a:lnTo>
                  <a:lnTo>
                    <a:pt x="3034989" y="2233403"/>
                  </a:lnTo>
                  <a:lnTo>
                    <a:pt x="3034989" y="2221783"/>
                  </a:lnTo>
                  <a:lnTo>
                    <a:pt x="2886866" y="2221783"/>
                  </a:lnTo>
                  <a:lnTo>
                    <a:pt x="2886866" y="2192741"/>
                  </a:lnTo>
                  <a:lnTo>
                    <a:pt x="2788120" y="2192741"/>
                  </a:lnTo>
                  <a:lnTo>
                    <a:pt x="2788120" y="2175320"/>
                  </a:lnTo>
                  <a:lnTo>
                    <a:pt x="2750363" y="2175320"/>
                  </a:lnTo>
                  <a:lnTo>
                    <a:pt x="2750363" y="2163699"/>
                  </a:lnTo>
                  <a:lnTo>
                    <a:pt x="2654522" y="2163699"/>
                  </a:lnTo>
                  <a:lnTo>
                    <a:pt x="2654522" y="2146268"/>
                  </a:lnTo>
                  <a:lnTo>
                    <a:pt x="2576113" y="2146268"/>
                  </a:lnTo>
                  <a:lnTo>
                    <a:pt x="2576113" y="2120132"/>
                  </a:lnTo>
                  <a:lnTo>
                    <a:pt x="2523830" y="2120132"/>
                  </a:lnTo>
                  <a:lnTo>
                    <a:pt x="2523830" y="2108521"/>
                  </a:lnTo>
                  <a:lnTo>
                    <a:pt x="2468651" y="2108521"/>
                  </a:lnTo>
                  <a:lnTo>
                    <a:pt x="2468651" y="2088185"/>
                  </a:lnTo>
                  <a:lnTo>
                    <a:pt x="2419274" y="2088185"/>
                  </a:lnTo>
                  <a:lnTo>
                    <a:pt x="2419274" y="2059143"/>
                  </a:lnTo>
                  <a:lnTo>
                    <a:pt x="2340864" y="2059143"/>
                  </a:lnTo>
                  <a:lnTo>
                    <a:pt x="2340864" y="2021386"/>
                  </a:lnTo>
                  <a:lnTo>
                    <a:pt x="2291487" y="2021386"/>
                  </a:lnTo>
                  <a:lnTo>
                    <a:pt x="2291487" y="1963303"/>
                  </a:lnTo>
                  <a:lnTo>
                    <a:pt x="2221783" y="1963303"/>
                  </a:lnTo>
                  <a:lnTo>
                    <a:pt x="2221783" y="1951682"/>
                  </a:lnTo>
                  <a:lnTo>
                    <a:pt x="2166604" y="1951682"/>
                  </a:lnTo>
                  <a:lnTo>
                    <a:pt x="2166604" y="1931356"/>
                  </a:lnTo>
                  <a:lnTo>
                    <a:pt x="2157889" y="1931356"/>
                  </a:lnTo>
                  <a:lnTo>
                    <a:pt x="2157889" y="1884883"/>
                  </a:lnTo>
                  <a:lnTo>
                    <a:pt x="2038817" y="1884883"/>
                  </a:lnTo>
                  <a:lnTo>
                    <a:pt x="2038817" y="1852936"/>
                  </a:lnTo>
                  <a:lnTo>
                    <a:pt x="1983629" y="1852936"/>
                  </a:lnTo>
                  <a:lnTo>
                    <a:pt x="1983629" y="1826800"/>
                  </a:lnTo>
                  <a:lnTo>
                    <a:pt x="1945881" y="1826800"/>
                  </a:lnTo>
                  <a:lnTo>
                    <a:pt x="1945881" y="1803568"/>
                  </a:lnTo>
                  <a:lnTo>
                    <a:pt x="1899409" y="1803568"/>
                  </a:lnTo>
                  <a:lnTo>
                    <a:pt x="1899409" y="1768716"/>
                  </a:lnTo>
                  <a:lnTo>
                    <a:pt x="1850031" y="1768716"/>
                  </a:lnTo>
                  <a:lnTo>
                    <a:pt x="1850031" y="1751286"/>
                  </a:lnTo>
                  <a:lnTo>
                    <a:pt x="1832610" y="1751286"/>
                  </a:lnTo>
                  <a:lnTo>
                    <a:pt x="1832610" y="1722244"/>
                  </a:lnTo>
                  <a:lnTo>
                    <a:pt x="1786138" y="1722244"/>
                  </a:lnTo>
                  <a:lnTo>
                    <a:pt x="1786138" y="1681582"/>
                  </a:lnTo>
                  <a:lnTo>
                    <a:pt x="1765811" y="1681582"/>
                  </a:lnTo>
                  <a:lnTo>
                    <a:pt x="1765811" y="1661255"/>
                  </a:lnTo>
                  <a:lnTo>
                    <a:pt x="1719339" y="1661255"/>
                  </a:lnTo>
                  <a:lnTo>
                    <a:pt x="1719339" y="1652540"/>
                  </a:lnTo>
                  <a:lnTo>
                    <a:pt x="1658350" y="1652540"/>
                  </a:lnTo>
                  <a:lnTo>
                    <a:pt x="1658350" y="1608982"/>
                  </a:lnTo>
                  <a:lnTo>
                    <a:pt x="1600267" y="1608982"/>
                  </a:lnTo>
                  <a:lnTo>
                    <a:pt x="1600267" y="1579940"/>
                  </a:lnTo>
                  <a:lnTo>
                    <a:pt x="1556699" y="1579940"/>
                  </a:lnTo>
                  <a:lnTo>
                    <a:pt x="1556699" y="1527658"/>
                  </a:lnTo>
                  <a:lnTo>
                    <a:pt x="1527658" y="1527658"/>
                  </a:lnTo>
                  <a:lnTo>
                    <a:pt x="1527658" y="1501521"/>
                  </a:lnTo>
                  <a:lnTo>
                    <a:pt x="1466669" y="1501521"/>
                  </a:lnTo>
                  <a:lnTo>
                    <a:pt x="1466669" y="1475384"/>
                  </a:lnTo>
                  <a:lnTo>
                    <a:pt x="1437627" y="1475384"/>
                  </a:lnTo>
                  <a:lnTo>
                    <a:pt x="1437627" y="1446343"/>
                  </a:lnTo>
                  <a:lnTo>
                    <a:pt x="1391155" y="1446343"/>
                  </a:lnTo>
                  <a:lnTo>
                    <a:pt x="1391155" y="1399870"/>
                  </a:lnTo>
                  <a:lnTo>
                    <a:pt x="1324356" y="1399870"/>
                  </a:lnTo>
                  <a:lnTo>
                    <a:pt x="1324356" y="1356303"/>
                  </a:lnTo>
                  <a:lnTo>
                    <a:pt x="1274988" y="1356303"/>
                  </a:lnTo>
                  <a:lnTo>
                    <a:pt x="1274988" y="1283694"/>
                  </a:lnTo>
                  <a:lnTo>
                    <a:pt x="1234326" y="1283694"/>
                  </a:lnTo>
                  <a:lnTo>
                    <a:pt x="1234326" y="1257557"/>
                  </a:lnTo>
                  <a:lnTo>
                    <a:pt x="1199474" y="1257557"/>
                  </a:lnTo>
                  <a:lnTo>
                    <a:pt x="1199474" y="1222705"/>
                  </a:lnTo>
                  <a:lnTo>
                    <a:pt x="1158812" y="1222705"/>
                  </a:lnTo>
                  <a:lnTo>
                    <a:pt x="1158812" y="1179147"/>
                  </a:lnTo>
                  <a:lnTo>
                    <a:pt x="1103633" y="1179147"/>
                  </a:lnTo>
                  <a:lnTo>
                    <a:pt x="1103633" y="1144295"/>
                  </a:lnTo>
                  <a:lnTo>
                    <a:pt x="1077497" y="1144295"/>
                  </a:lnTo>
                  <a:lnTo>
                    <a:pt x="1077497" y="1094918"/>
                  </a:lnTo>
                  <a:lnTo>
                    <a:pt x="1022309" y="1094918"/>
                  </a:lnTo>
                  <a:lnTo>
                    <a:pt x="1022309" y="1074592"/>
                  </a:lnTo>
                  <a:lnTo>
                    <a:pt x="1004888" y="1074592"/>
                  </a:lnTo>
                  <a:lnTo>
                    <a:pt x="1004888" y="1004888"/>
                  </a:lnTo>
                  <a:lnTo>
                    <a:pt x="961320" y="1004888"/>
                  </a:lnTo>
                  <a:lnTo>
                    <a:pt x="961320" y="935183"/>
                  </a:lnTo>
                  <a:lnTo>
                    <a:pt x="909044" y="935183"/>
                  </a:lnTo>
                  <a:lnTo>
                    <a:pt x="909044" y="911948"/>
                  </a:lnTo>
                  <a:lnTo>
                    <a:pt x="882906" y="911948"/>
                  </a:lnTo>
                  <a:lnTo>
                    <a:pt x="882906" y="874192"/>
                  </a:lnTo>
                  <a:lnTo>
                    <a:pt x="859671" y="874192"/>
                  </a:lnTo>
                  <a:lnTo>
                    <a:pt x="859671" y="836437"/>
                  </a:lnTo>
                  <a:lnTo>
                    <a:pt x="845149" y="836437"/>
                  </a:lnTo>
                  <a:lnTo>
                    <a:pt x="845149" y="816107"/>
                  </a:lnTo>
                  <a:lnTo>
                    <a:pt x="807393" y="816107"/>
                  </a:lnTo>
                  <a:lnTo>
                    <a:pt x="807393" y="784159"/>
                  </a:lnTo>
                  <a:lnTo>
                    <a:pt x="778351" y="784159"/>
                  </a:lnTo>
                  <a:lnTo>
                    <a:pt x="778351" y="743499"/>
                  </a:lnTo>
                  <a:lnTo>
                    <a:pt x="760925" y="743499"/>
                  </a:lnTo>
                  <a:lnTo>
                    <a:pt x="760925" y="691222"/>
                  </a:lnTo>
                  <a:lnTo>
                    <a:pt x="717361" y="691222"/>
                  </a:lnTo>
                  <a:lnTo>
                    <a:pt x="717361" y="662179"/>
                  </a:lnTo>
                  <a:lnTo>
                    <a:pt x="682509" y="662179"/>
                  </a:lnTo>
                  <a:lnTo>
                    <a:pt x="682509" y="612806"/>
                  </a:lnTo>
                  <a:lnTo>
                    <a:pt x="665083" y="612806"/>
                  </a:lnTo>
                  <a:lnTo>
                    <a:pt x="665083" y="548912"/>
                  </a:lnTo>
                  <a:lnTo>
                    <a:pt x="618615" y="548912"/>
                  </a:lnTo>
                  <a:lnTo>
                    <a:pt x="618615" y="508251"/>
                  </a:lnTo>
                  <a:lnTo>
                    <a:pt x="583763" y="508251"/>
                  </a:lnTo>
                  <a:lnTo>
                    <a:pt x="583763" y="485017"/>
                  </a:lnTo>
                  <a:lnTo>
                    <a:pt x="548912" y="485017"/>
                  </a:lnTo>
                  <a:lnTo>
                    <a:pt x="548912" y="386271"/>
                  </a:lnTo>
                  <a:lnTo>
                    <a:pt x="511155" y="386271"/>
                  </a:lnTo>
                  <a:lnTo>
                    <a:pt x="511155" y="348515"/>
                  </a:lnTo>
                  <a:lnTo>
                    <a:pt x="479208" y="348515"/>
                  </a:lnTo>
                  <a:lnTo>
                    <a:pt x="479208" y="313664"/>
                  </a:lnTo>
                  <a:lnTo>
                    <a:pt x="400793" y="313664"/>
                  </a:lnTo>
                  <a:lnTo>
                    <a:pt x="400793" y="258482"/>
                  </a:lnTo>
                  <a:lnTo>
                    <a:pt x="357228" y="258482"/>
                  </a:lnTo>
                  <a:lnTo>
                    <a:pt x="357228" y="188779"/>
                  </a:lnTo>
                  <a:lnTo>
                    <a:pt x="220727" y="188779"/>
                  </a:lnTo>
                  <a:lnTo>
                    <a:pt x="220727" y="148119"/>
                  </a:lnTo>
                  <a:lnTo>
                    <a:pt x="197492" y="148119"/>
                  </a:lnTo>
                  <a:lnTo>
                    <a:pt x="197492" y="95842"/>
                  </a:lnTo>
                  <a:lnTo>
                    <a:pt x="159736" y="95842"/>
                  </a:lnTo>
                  <a:lnTo>
                    <a:pt x="159736" y="66799"/>
                  </a:lnTo>
                  <a:lnTo>
                    <a:pt x="121980" y="66799"/>
                  </a:lnTo>
                  <a:lnTo>
                    <a:pt x="121980" y="40660"/>
                  </a:lnTo>
                  <a:lnTo>
                    <a:pt x="78416" y="40660"/>
                  </a:lnTo>
                  <a:lnTo>
                    <a:pt x="78416" y="0"/>
                  </a:lnTo>
                  <a:lnTo>
                    <a:pt x="0" y="0"/>
                  </a:lnTo>
                </a:path>
              </a:pathLst>
            </a:custGeom>
            <a:noFill/>
            <a:ln w="25400" cap="flat">
              <a:solidFill>
                <a:schemeClr val="accent2"/>
              </a:solidFill>
              <a:prstDash val="solid"/>
              <a:miter/>
            </a:ln>
          </p:spPr>
          <p:txBody>
            <a:bodyPr rtlCol="0" anchor="ctr"/>
            <a:lstStyle/>
            <a:p>
              <a:endParaRPr lang="en-GB"/>
            </a:p>
          </p:txBody>
        </p:sp>
        <p:sp>
          <p:nvSpPr>
            <p:cNvPr id="263" name="Freeform: Shape 196">
              <a:extLst>
                <a:ext uri="{FF2B5EF4-FFF2-40B4-BE49-F238E27FC236}">
                  <a16:creationId xmlns:a16="http://schemas.microsoft.com/office/drawing/2014/main" id="{0D5C17FC-34C6-446C-9CF4-103409842B7E}"/>
                </a:ext>
              </a:extLst>
            </p:cNvPr>
            <p:cNvSpPr/>
            <p:nvPr/>
          </p:nvSpPr>
          <p:spPr>
            <a:xfrm>
              <a:off x="6477104" y="42996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64" name="Freeform: Shape 197">
              <a:extLst>
                <a:ext uri="{FF2B5EF4-FFF2-40B4-BE49-F238E27FC236}">
                  <a16:creationId xmlns:a16="http://schemas.microsoft.com/office/drawing/2014/main" id="{6B3B7613-E6EB-422C-B3B9-170DA01C1141}"/>
                </a:ext>
              </a:extLst>
            </p:cNvPr>
            <p:cNvSpPr/>
            <p:nvPr/>
          </p:nvSpPr>
          <p:spPr>
            <a:xfrm>
              <a:off x="6591404" y="431871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65" name="Freeform: Shape 198">
              <a:extLst>
                <a:ext uri="{FF2B5EF4-FFF2-40B4-BE49-F238E27FC236}">
                  <a16:creationId xmlns:a16="http://schemas.microsoft.com/office/drawing/2014/main" id="{52FB3084-1FE5-4382-A35C-B970D60B5C54}"/>
                </a:ext>
              </a:extLst>
            </p:cNvPr>
            <p:cNvSpPr/>
            <p:nvPr/>
          </p:nvSpPr>
          <p:spPr>
            <a:xfrm>
              <a:off x="6800954" y="43758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66" name="Freeform: Shape 199">
              <a:extLst>
                <a:ext uri="{FF2B5EF4-FFF2-40B4-BE49-F238E27FC236}">
                  <a16:creationId xmlns:a16="http://schemas.microsoft.com/office/drawing/2014/main" id="{35AB6D5C-2D0F-4E25-90F5-8CD8933173EA}"/>
                </a:ext>
              </a:extLst>
            </p:cNvPr>
            <p:cNvSpPr/>
            <p:nvPr/>
          </p:nvSpPr>
          <p:spPr>
            <a:xfrm>
              <a:off x="6839054" y="43758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67" name="Freeform: Shape 200">
              <a:extLst>
                <a:ext uri="{FF2B5EF4-FFF2-40B4-BE49-F238E27FC236}">
                  <a16:creationId xmlns:a16="http://schemas.microsoft.com/office/drawing/2014/main" id="{82475482-31B5-4743-84F4-0A97121A1ED0}"/>
                </a:ext>
              </a:extLst>
            </p:cNvPr>
            <p:cNvSpPr/>
            <p:nvPr/>
          </p:nvSpPr>
          <p:spPr>
            <a:xfrm>
              <a:off x="6877154" y="43758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68" name="Freeform: Shape 201">
              <a:extLst>
                <a:ext uri="{FF2B5EF4-FFF2-40B4-BE49-F238E27FC236}">
                  <a16:creationId xmlns:a16="http://schemas.microsoft.com/office/drawing/2014/main" id="{DE59924F-8B7C-4FCB-BB97-5A76FE9DB000}"/>
                </a:ext>
              </a:extLst>
            </p:cNvPr>
            <p:cNvSpPr/>
            <p:nvPr/>
          </p:nvSpPr>
          <p:spPr>
            <a:xfrm>
              <a:off x="6934304" y="43758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69" name="Freeform: Shape 273">
              <a:extLst>
                <a:ext uri="{FF2B5EF4-FFF2-40B4-BE49-F238E27FC236}">
                  <a16:creationId xmlns:a16="http://schemas.microsoft.com/office/drawing/2014/main" id="{CD7CB44B-BF58-4E88-9968-75DE76CB0321}"/>
                </a:ext>
              </a:extLst>
            </p:cNvPr>
            <p:cNvSpPr/>
            <p:nvPr/>
          </p:nvSpPr>
          <p:spPr>
            <a:xfrm>
              <a:off x="6991454" y="43758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70" name="Freeform: Shape 274">
              <a:extLst>
                <a:ext uri="{FF2B5EF4-FFF2-40B4-BE49-F238E27FC236}">
                  <a16:creationId xmlns:a16="http://schemas.microsoft.com/office/drawing/2014/main" id="{91CD9220-DDC8-467C-8458-7DF78BBBC32C}"/>
                </a:ext>
              </a:extLst>
            </p:cNvPr>
            <p:cNvSpPr/>
            <p:nvPr/>
          </p:nvSpPr>
          <p:spPr>
            <a:xfrm>
              <a:off x="7029554" y="44139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71" name="Freeform: Shape 275">
              <a:extLst>
                <a:ext uri="{FF2B5EF4-FFF2-40B4-BE49-F238E27FC236}">
                  <a16:creationId xmlns:a16="http://schemas.microsoft.com/office/drawing/2014/main" id="{DF0807A2-305C-44B7-9150-62617C48CB26}"/>
                </a:ext>
              </a:extLst>
            </p:cNvPr>
            <p:cNvSpPr/>
            <p:nvPr/>
          </p:nvSpPr>
          <p:spPr>
            <a:xfrm>
              <a:off x="7086704" y="44139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72" name="Freeform: Shape 276">
              <a:extLst>
                <a:ext uri="{FF2B5EF4-FFF2-40B4-BE49-F238E27FC236}">
                  <a16:creationId xmlns:a16="http://schemas.microsoft.com/office/drawing/2014/main" id="{C1FBE11C-FDE8-4CB9-9666-F5E79745A049}"/>
                </a:ext>
              </a:extLst>
            </p:cNvPr>
            <p:cNvSpPr/>
            <p:nvPr/>
          </p:nvSpPr>
          <p:spPr>
            <a:xfrm>
              <a:off x="7124804" y="44139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73" name="Freeform: Shape 277">
              <a:extLst>
                <a:ext uri="{FF2B5EF4-FFF2-40B4-BE49-F238E27FC236}">
                  <a16:creationId xmlns:a16="http://schemas.microsoft.com/office/drawing/2014/main" id="{873DF62A-0213-49A9-8B3D-F560151BDAEB}"/>
                </a:ext>
              </a:extLst>
            </p:cNvPr>
            <p:cNvSpPr/>
            <p:nvPr/>
          </p:nvSpPr>
          <p:spPr>
            <a:xfrm>
              <a:off x="7162904" y="4452060"/>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74" name="Freeform: Shape 278">
              <a:extLst>
                <a:ext uri="{FF2B5EF4-FFF2-40B4-BE49-F238E27FC236}">
                  <a16:creationId xmlns:a16="http://schemas.microsoft.com/office/drawing/2014/main" id="{50C0DF76-80C7-44FF-B46E-A4BB8D042AC5}"/>
                </a:ext>
              </a:extLst>
            </p:cNvPr>
            <p:cNvSpPr/>
            <p:nvPr/>
          </p:nvSpPr>
          <p:spPr>
            <a:xfrm>
              <a:off x="7220064" y="44711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75" name="Freeform: Shape 279">
              <a:extLst>
                <a:ext uri="{FF2B5EF4-FFF2-40B4-BE49-F238E27FC236}">
                  <a16:creationId xmlns:a16="http://schemas.microsoft.com/office/drawing/2014/main" id="{67102BE1-4874-4A1B-8069-F861DE96C4BD}"/>
                </a:ext>
              </a:extLst>
            </p:cNvPr>
            <p:cNvSpPr/>
            <p:nvPr/>
          </p:nvSpPr>
          <p:spPr>
            <a:xfrm>
              <a:off x="7258164" y="44711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76" name="Freeform: Shape 280">
              <a:extLst>
                <a:ext uri="{FF2B5EF4-FFF2-40B4-BE49-F238E27FC236}">
                  <a16:creationId xmlns:a16="http://schemas.microsoft.com/office/drawing/2014/main" id="{632F929C-1C8A-411F-9A17-F08FC97C70E6}"/>
                </a:ext>
              </a:extLst>
            </p:cNvPr>
            <p:cNvSpPr/>
            <p:nvPr/>
          </p:nvSpPr>
          <p:spPr>
            <a:xfrm>
              <a:off x="7315314" y="44711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77" name="Freeform: Shape 281">
              <a:extLst>
                <a:ext uri="{FF2B5EF4-FFF2-40B4-BE49-F238E27FC236}">
                  <a16:creationId xmlns:a16="http://schemas.microsoft.com/office/drawing/2014/main" id="{B8FE5084-C547-4876-AD42-ED897A64E649}"/>
                </a:ext>
              </a:extLst>
            </p:cNvPr>
            <p:cNvSpPr/>
            <p:nvPr/>
          </p:nvSpPr>
          <p:spPr>
            <a:xfrm>
              <a:off x="7372464" y="44711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78" name="Freeform: Shape 282">
              <a:extLst>
                <a:ext uri="{FF2B5EF4-FFF2-40B4-BE49-F238E27FC236}">
                  <a16:creationId xmlns:a16="http://schemas.microsoft.com/office/drawing/2014/main" id="{30313F02-BD25-4177-B5EF-A3752B4B5E84}"/>
                </a:ext>
              </a:extLst>
            </p:cNvPr>
            <p:cNvSpPr/>
            <p:nvPr/>
          </p:nvSpPr>
          <p:spPr>
            <a:xfrm>
              <a:off x="7429614" y="44711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79" name="Freeform: Shape 283">
              <a:extLst>
                <a:ext uri="{FF2B5EF4-FFF2-40B4-BE49-F238E27FC236}">
                  <a16:creationId xmlns:a16="http://schemas.microsoft.com/office/drawing/2014/main" id="{C4C50D6D-99E2-4B5B-ABDE-3243A77C6DF0}"/>
                </a:ext>
              </a:extLst>
            </p:cNvPr>
            <p:cNvSpPr/>
            <p:nvPr/>
          </p:nvSpPr>
          <p:spPr>
            <a:xfrm>
              <a:off x="7467714" y="452826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80" name="Freeform: Shape 284">
              <a:extLst>
                <a:ext uri="{FF2B5EF4-FFF2-40B4-BE49-F238E27FC236}">
                  <a16:creationId xmlns:a16="http://schemas.microsoft.com/office/drawing/2014/main" id="{A07086BB-7208-4B0F-8D54-AF2C72A24A1D}"/>
                </a:ext>
              </a:extLst>
            </p:cNvPr>
            <p:cNvSpPr/>
            <p:nvPr/>
          </p:nvSpPr>
          <p:spPr>
            <a:xfrm>
              <a:off x="7505814" y="452826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81" name="Freeform: Shape 285">
              <a:extLst>
                <a:ext uri="{FF2B5EF4-FFF2-40B4-BE49-F238E27FC236}">
                  <a16:creationId xmlns:a16="http://schemas.microsoft.com/office/drawing/2014/main" id="{DD416EB4-D116-48F0-B798-9638C6A406DB}"/>
                </a:ext>
              </a:extLst>
            </p:cNvPr>
            <p:cNvSpPr/>
            <p:nvPr/>
          </p:nvSpPr>
          <p:spPr>
            <a:xfrm>
              <a:off x="7543914" y="45473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82" name="Freeform: Shape 286">
              <a:extLst>
                <a:ext uri="{FF2B5EF4-FFF2-40B4-BE49-F238E27FC236}">
                  <a16:creationId xmlns:a16="http://schemas.microsoft.com/office/drawing/2014/main" id="{32A01EFA-E6F8-49F3-8BA0-31826735215C}"/>
                </a:ext>
              </a:extLst>
            </p:cNvPr>
            <p:cNvSpPr/>
            <p:nvPr/>
          </p:nvSpPr>
          <p:spPr>
            <a:xfrm>
              <a:off x="7582014" y="45473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83" name="Freeform: Shape 287">
              <a:extLst>
                <a:ext uri="{FF2B5EF4-FFF2-40B4-BE49-F238E27FC236}">
                  <a16:creationId xmlns:a16="http://schemas.microsoft.com/office/drawing/2014/main" id="{D2F22946-D9ED-4391-A4F6-708F73CD5097}"/>
                </a:ext>
              </a:extLst>
            </p:cNvPr>
            <p:cNvSpPr/>
            <p:nvPr/>
          </p:nvSpPr>
          <p:spPr>
            <a:xfrm>
              <a:off x="7620114" y="45473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84" name="Freeform: Shape 288">
              <a:extLst>
                <a:ext uri="{FF2B5EF4-FFF2-40B4-BE49-F238E27FC236}">
                  <a16:creationId xmlns:a16="http://schemas.microsoft.com/office/drawing/2014/main" id="{D33ABB53-6939-4054-9E9F-CCDCA900E11E}"/>
                </a:ext>
              </a:extLst>
            </p:cNvPr>
            <p:cNvSpPr/>
            <p:nvPr/>
          </p:nvSpPr>
          <p:spPr>
            <a:xfrm>
              <a:off x="7658214" y="45473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85" name="Freeform: Shape 289">
              <a:extLst>
                <a:ext uri="{FF2B5EF4-FFF2-40B4-BE49-F238E27FC236}">
                  <a16:creationId xmlns:a16="http://schemas.microsoft.com/office/drawing/2014/main" id="{530F2802-D2E9-4FFF-8654-E15C7E291BBD}"/>
                </a:ext>
              </a:extLst>
            </p:cNvPr>
            <p:cNvSpPr/>
            <p:nvPr/>
          </p:nvSpPr>
          <p:spPr>
            <a:xfrm>
              <a:off x="7696314" y="45473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86" name="Freeform: Shape 290">
              <a:extLst>
                <a:ext uri="{FF2B5EF4-FFF2-40B4-BE49-F238E27FC236}">
                  <a16:creationId xmlns:a16="http://schemas.microsoft.com/office/drawing/2014/main" id="{169BE571-6E02-424F-B078-ECCABD7E4CA0}"/>
                </a:ext>
              </a:extLst>
            </p:cNvPr>
            <p:cNvSpPr/>
            <p:nvPr/>
          </p:nvSpPr>
          <p:spPr>
            <a:xfrm>
              <a:off x="7696314" y="45473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87" name="Freeform: Shape 291">
              <a:extLst>
                <a:ext uri="{FF2B5EF4-FFF2-40B4-BE49-F238E27FC236}">
                  <a16:creationId xmlns:a16="http://schemas.microsoft.com/office/drawing/2014/main" id="{0FD988CA-6DBE-4878-8062-645CEC486641}"/>
                </a:ext>
              </a:extLst>
            </p:cNvPr>
            <p:cNvSpPr/>
            <p:nvPr/>
          </p:nvSpPr>
          <p:spPr>
            <a:xfrm>
              <a:off x="7772514" y="456636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88" name="Freeform: Shape 292">
              <a:extLst>
                <a:ext uri="{FF2B5EF4-FFF2-40B4-BE49-F238E27FC236}">
                  <a16:creationId xmlns:a16="http://schemas.microsoft.com/office/drawing/2014/main" id="{96F88813-0BC6-4913-A1E2-17E3A905FF5E}"/>
                </a:ext>
              </a:extLst>
            </p:cNvPr>
            <p:cNvSpPr/>
            <p:nvPr/>
          </p:nvSpPr>
          <p:spPr>
            <a:xfrm>
              <a:off x="7810614" y="456636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89" name="Freeform: Shape 293">
              <a:extLst>
                <a:ext uri="{FF2B5EF4-FFF2-40B4-BE49-F238E27FC236}">
                  <a16:creationId xmlns:a16="http://schemas.microsoft.com/office/drawing/2014/main" id="{E769F2F9-273C-4135-AAD2-F93131658BF5}"/>
                </a:ext>
              </a:extLst>
            </p:cNvPr>
            <p:cNvSpPr/>
            <p:nvPr/>
          </p:nvSpPr>
          <p:spPr>
            <a:xfrm>
              <a:off x="7848714" y="456636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90" name="Freeform: Shape 294">
              <a:extLst>
                <a:ext uri="{FF2B5EF4-FFF2-40B4-BE49-F238E27FC236}">
                  <a16:creationId xmlns:a16="http://schemas.microsoft.com/office/drawing/2014/main" id="{69B2F431-5125-4AD6-A556-12465798B26A}"/>
                </a:ext>
              </a:extLst>
            </p:cNvPr>
            <p:cNvSpPr/>
            <p:nvPr/>
          </p:nvSpPr>
          <p:spPr>
            <a:xfrm>
              <a:off x="7886814" y="456636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91" name="Freeform: Shape 295">
              <a:extLst>
                <a:ext uri="{FF2B5EF4-FFF2-40B4-BE49-F238E27FC236}">
                  <a16:creationId xmlns:a16="http://schemas.microsoft.com/office/drawing/2014/main" id="{99BDBB08-6131-484D-A834-733000EDDCC3}"/>
                </a:ext>
              </a:extLst>
            </p:cNvPr>
            <p:cNvSpPr/>
            <p:nvPr/>
          </p:nvSpPr>
          <p:spPr>
            <a:xfrm>
              <a:off x="7924914" y="456636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92" name="Freeform: Shape 296">
              <a:extLst>
                <a:ext uri="{FF2B5EF4-FFF2-40B4-BE49-F238E27FC236}">
                  <a16:creationId xmlns:a16="http://schemas.microsoft.com/office/drawing/2014/main" id="{ECD38C66-9731-4877-995F-320CA9F5305C}"/>
                </a:ext>
              </a:extLst>
            </p:cNvPr>
            <p:cNvSpPr/>
            <p:nvPr/>
          </p:nvSpPr>
          <p:spPr>
            <a:xfrm>
              <a:off x="8134464" y="46235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93" name="Freeform: Shape 297">
              <a:extLst>
                <a:ext uri="{FF2B5EF4-FFF2-40B4-BE49-F238E27FC236}">
                  <a16:creationId xmlns:a16="http://schemas.microsoft.com/office/drawing/2014/main" id="{6C3EAF42-4BA0-4D60-A525-370FA4277C9E}"/>
                </a:ext>
              </a:extLst>
            </p:cNvPr>
            <p:cNvSpPr/>
            <p:nvPr/>
          </p:nvSpPr>
          <p:spPr>
            <a:xfrm>
              <a:off x="8172564" y="46235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94" name="Freeform: Shape 298">
              <a:extLst>
                <a:ext uri="{FF2B5EF4-FFF2-40B4-BE49-F238E27FC236}">
                  <a16:creationId xmlns:a16="http://schemas.microsoft.com/office/drawing/2014/main" id="{BACB75A1-DD1B-4CA6-8767-A52E25A3827B}"/>
                </a:ext>
              </a:extLst>
            </p:cNvPr>
            <p:cNvSpPr/>
            <p:nvPr/>
          </p:nvSpPr>
          <p:spPr>
            <a:xfrm>
              <a:off x="8210664" y="46235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95" name="Freeform: Shape 299">
              <a:extLst>
                <a:ext uri="{FF2B5EF4-FFF2-40B4-BE49-F238E27FC236}">
                  <a16:creationId xmlns:a16="http://schemas.microsoft.com/office/drawing/2014/main" id="{D5222EC8-0FBE-4E66-89B8-A67E40EE363C}"/>
                </a:ext>
              </a:extLst>
            </p:cNvPr>
            <p:cNvSpPr/>
            <p:nvPr/>
          </p:nvSpPr>
          <p:spPr>
            <a:xfrm>
              <a:off x="8229714" y="46235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96" name="Freeform: Shape 300">
              <a:extLst>
                <a:ext uri="{FF2B5EF4-FFF2-40B4-BE49-F238E27FC236}">
                  <a16:creationId xmlns:a16="http://schemas.microsoft.com/office/drawing/2014/main" id="{E196D941-306F-49B4-8831-403C68BC2300}"/>
                </a:ext>
              </a:extLst>
            </p:cNvPr>
            <p:cNvSpPr/>
            <p:nvPr/>
          </p:nvSpPr>
          <p:spPr>
            <a:xfrm>
              <a:off x="8248764" y="46235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97" name="Freeform: Shape 301">
              <a:extLst>
                <a:ext uri="{FF2B5EF4-FFF2-40B4-BE49-F238E27FC236}">
                  <a16:creationId xmlns:a16="http://schemas.microsoft.com/office/drawing/2014/main" id="{566FA29F-4D67-4E01-814C-558F034EAFA7}"/>
                </a:ext>
              </a:extLst>
            </p:cNvPr>
            <p:cNvSpPr/>
            <p:nvPr/>
          </p:nvSpPr>
          <p:spPr>
            <a:xfrm>
              <a:off x="8286864" y="46235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98" name="Freeform: Shape 302">
              <a:extLst>
                <a:ext uri="{FF2B5EF4-FFF2-40B4-BE49-F238E27FC236}">
                  <a16:creationId xmlns:a16="http://schemas.microsoft.com/office/drawing/2014/main" id="{6A7DF14D-580E-4EBA-B4C1-979CC3CA074A}"/>
                </a:ext>
              </a:extLst>
            </p:cNvPr>
            <p:cNvSpPr/>
            <p:nvPr/>
          </p:nvSpPr>
          <p:spPr>
            <a:xfrm>
              <a:off x="8344014" y="46235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299" name="Freeform: Shape 303">
              <a:extLst>
                <a:ext uri="{FF2B5EF4-FFF2-40B4-BE49-F238E27FC236}">
                  <a16:creationId xmlns:a16="http://schemas.microsoft.com/office/drawing/2014/main" id="{005E83A0-5AF7-4461-84F9-A63CBD602B5E}"/>
                </a:ext>
              </a:extLst>
            </p:cNvPr>
            <p:cNvSpPr/>
            <p:nvPr/>
          </p:nvSpPr>
          <p:spPr>
            <a:xfrm>
              <a:off x="8458314" y="46235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300" name="Freeform: Shape 304">
              <a:extLst>
                <a:ext uri="{FF2B5EF4-FFF2-40B4-BE49-F238E27FC236}">
                  <a16:creationId xmlns:a16="http://schemas.microsoft.com/office/drawing/2014/main" id="{70798D56-5713-45AA-935F-C57048DF7E77}"/>
                </a:ext>
              </a:extLst>
            </p:cNvPr>
            <p:cNvSpPr/>
            <p:nvPr/>
          </p:nvSpPr>
          <p:spPr>
            <a:xfrm>
              <a:off x="8496414" y="46235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301" name="Freeform: Shape 305">
              <a:extLst>
                <a:ext uri="{FF2B5EF4-FFF2-40B4-BE49-F238E27FC236}">
                  <a16:creationId xmlns:a16="http://schemas.microsoft.com/office/drawing/2014/main" id="{C3D9F619-FE0F-4DA6-95FE-ADC0F225A7E5}"/>
                </a:ext>
              </a:extLst>
            </p:cNvPr>
            <p:cNvSpPr/>
            <p:nvPr/>
          </p:nvSpPr>
          <p:spPr>
            <a:xfrm>
              <a:off x="8572614" y="46235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sp>
          <p:nvSpPr>
            <p:cNvPr id="302" name="Freeform: Shape 306">
              <a:extLst>
                <a:ext uri="{FF2B5EF4-FFF2-40B4-BE49-F238E27FC236}">
                  <a16:creationId xmlns:a16="http://schemas.microsoft.com/office/drawing/2014/main" id="{C8AEE405-BE3B-4956-B160-E119F5B90BAE}"/>
                </a:ext>
              </a:extLst>
            </p:cNvPr>
            <p:cNvSpPr/>
            <p:nvPr/>
          </p:nvSpPr>
          <p:spPr>
            <a:xfrm>
              <a:off x="8648814" y="4623510"/>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2"/>
              </a:solidFill>
              <a:prstDash val="solid"/>
              <a:miter/>
            </a:ln>
          </p:spPr>
          <p:txBody>
            <a:bodyPr rtlCol="0" anchor="ctr"/>
            <a:lstStyle/>
            <a:p>
              <a:endParaRPr lang="en-GB"/>
            </a:p>
          </p:txBody>
        </p:sp>
      </p:grpSp>
      <p:graphicFrame>
        <p:nvGraphicFramePr>
          <p:cNvPr id="303" name="Table 8">
            <a:extLst>
              <a:ext uri="{FF2B5EF4-FFF2-40B4-BE49-F238E27FC236}">
                <a16:creationId xmlns:a16="http://schemas.microsoft.com/office/drawing/2014/main" id="{2FD659F5-89F7-4A2C-9F9D-9BB2F8D13FBE}"/>
              </a:ext>
            </a:extLst>
          </p:cNvPr>
          <p:cNvGraphicFramePr>
            <a:graphicFrameLocks noGrp="1"/>
          </p:cNvGraphicFramePr>
          <p:nvPr>
            <p:extLst>
              <p:ext uri="{D42A27DB-BD31-4B8C-83A1-F6EECF244321}">
                <p14:modId xmlns:p14="http://schemas.microsoft.com/office/powerpoint/2010/main" val="3500584452"/>
              </p:ext>
            </p:extLst>
          </p:nvPr>
        </p:nvGraphicFramePr>
        <p:xfrm>
          <a:off x="8357669" y="2074093"/>
          <a:ext cx="3370822" cy="947520"/>
        </p:xfrm>
        <a:graphic>
          <a:graphicData uri="http://schemas.openxmlformats.org/drawingml/2006/table">
            <a:tbl>
              <a:tblPr firstRow="1" bandRow="1">
                <a:tableStyleId>{5C22544A-7EE6-4342-B048-85BDC9FD1C3A}</a:tableStyleId>
              </a:tblPr>
              <a:tblGrid>
                <a:gridCol w="1129231">
                  <a:extLst>
                    <a:ext uri="{9D8B030D-6E8A-4147-A177-3AD203B41FA5}">
                      <a16:colId xmlns:a16="http://schemas.microsoft.com/office/drawing/2014/main" val="1143155920"/>
                    </a:ext>
                  </a:extLst>
                </a:gridCol>
                <a:gridCol w="1327076">
                  <a:extLst>
                    <a:ext uri="{9D8B030D-6E8A-4147-A177-3AD203B41FA5}">
                      <a16:colId xmlns:a16="http://schemas.microsoft.com/office/drawing/2014/main" val="2352757885"/>
                    </a:ext>
                  </a:extLst>
                </a:gridCol>
                <a:gridCol w="914515">
                  <a:extLst>
                    <a:ext uri="{9D8B030D-6E8A-4147-A177-3AD203B41FA5}">
                      <a16:colId xmlns:a16="http://schemas.microsoft.com/office/drawing/2014/main" val="4045950928"/>
                    </a:ext>
                  </a:extLst>
                </a:gridCol>
              </a:tblGrid>
              <a:tr h="0">
                <a:tc>
                  <a:txBody>
                    <a:bodyPr/>
                    <a:lstStyle/>
                    <a:p>
                      <a:endParaRPr lang="en-GB" sz="1200" dirty="0">
                        <a:solidFill>
                          <a:schemeClr val="tx2"/>
                        </a:solidFill>
                      </a:endParaRP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ja-JP" sz="1200" dirty="0">
                          <a:solidFill>
                            <a:schemeClr val="tx2"/>
                          </a:solidFill>
                        </a:rPr>
                        <a:t>NIVO + IPI + CT</a:t>
                      </a:r>
                    </a:p>
                    <a:p>
                      <a:pPr algn="ctr"/>
                      <a:r>
                        <a:rPr lang="ja-JP" sz="1200" dirty="0">
                          <a:solidFill>
                            <a:schemeClr val="tx2"/>
                          </a:solidFill>
                        </a:rPr>
                        <a:t>（n=310）</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ja-JP" sz="1200" dirty="0">
                          <a:solidFill>
                            <a:schemeClr val="tx2"/>
                          </a:solidFill>
                        </a:rPr>
                        <a:t>CT</a:t>
                      </a:r>
                      <a:br>
                        <a:rPr lang="ja-JP" sz="1200" dirty="0">
                          <a:solidFill>
                            <a:schemeClr val="tx2"/>
                          </a:solidFill>
                        </a:rPr>
                      </a:br>
                      <a:r>
                        <a:rPr lang="ja-JP" sz="1200" dirty="0">
                          <a:solidFill>
                            <a:schemeClr val="tx2"/>
                          </a:solidFill>
                        </a:rPr>
                        <a:t>（n=308）</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227881307"/>
                  </a:ext>
                </a:extLst>
              </a:tr>
              <a:tr h="254880">
                <a:tc>
                  <a:txBody>
                    <a:bodyPr/>
                    <a:lstStyle/>
                    <a:p>
                      <a:r>
                        <a:rPr lang="ja-JP" sz="1200">
                          <a:solidFill>
                            <a:schemeClr val="tx1"/>
                          </a:solidFill>
                        </a:rPr>
                        <a:t>mOS、月</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15.6</a:t>
                      </a:r>
                    </a:p>
                  </a:txBody>
                  <a:tcPr marL="36000" marR="36000" marT="36000" marB="36000"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chemeClr val="tx1"/>
                          </a:solidFill>
                        </a:rPr>
                        <a:t>12.1</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2387679"/>
                  </a:ext>
                </a:extLst>
              </a:tr>
              <a:tr h="254880">
                <a:tc>
                  <a:txBody>
                    <a:bodyPr/>
                    <a:lstStyle/>
                    <a:p>
                      <a:r>
                        <a:rPr lang="ja-JP" sz="1200">
                          <a:solidFill>
                            <a:schemeClr val="tx1"/>
                          </a:solidFill>
                        </a:rPr>
                        <a:t>HR（95%CI）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200" dirty="0">
                          <a:solidFill>
                            <a:schemeClr val="tx1"/>
                          </a:solidFill>
                        </a:rPr>
                        <a:t>0.79（0.65、0.95）</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extLst>
                  <a:ext uri="{0D108BD9-81ED-4DB2-BD59-A6C34878D82A}">
                    <a16:rowId xmlns:a16="http://schemas.microsoft.com/office/drawing/2014/main" val="1410953042"/>
                  </a:ext>
                </a:extLst>
              </a:tr>
            </a:tbl>
          </a:graphicData>
        </a:graphic>
      </p:graphicFrame>
    </p:spTree>
    <p:extLst>
      <p:ext uri="{BB962C8B-B14F-4D97-AF65-F5344CB8AC3E}">
        <p14:creationId xmlns:p14="http://schemas.microsoft.com/office/powerpoint/2010/main" val="2832655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OA09.01：進行性NSCLCおよび脳転移のある患者における一次ニボルマブ+イピリムマブ+化学療法：CheckMate 9LAの結果 – Carbone D、他</a:t>
            </a:r>
          </a:p>
        </p:txBody>
      </p:sp>
      <p:sp>
        <p:nvSpPr>
          <p:cNvPr id="3" name="Content Placeholder 2"/>
          <p:cNvSpPr>
            <a:spLocks noGrp="1"/>
          </p:cNvSpPr>
          <p:nvPr>
            <p:ph idx="1"/>
          </p:nvPr>
        </p:nvSpPr>
        <p:spPr/>
        <p:txBody>
          <a:bodyPr/>
          <a:lstStyle/>
          <a:p>
            <a:r>
              <a:rPr lang="ja-JP" b="1"/>
              <a:t>主要な結果（続き）</a:t>
            </a:r>
          </a:p>
        </p:txBody>
      </p:sp>
      <p:sp>
        <p:nvSpPr>
          <p:cNvPr id="5" name="Text Placeholder 4"/>
          <p:cNvSpPr>
            <a:spLocks noGrp="1"/>
          </p:cNvSpPr>
          <p:nvPr>
            <p:ph type="body" sz="quarter" idx="11"/>
          </p:nvPr>
        </p:nvSpPr>
        <p:spPr/>
        <p:txBody>
          <a:bodyPr/>
          <a:lstStyle/>
          <a:p>
            <a:r>
              <a:rPr lang="ja-JP"/>
              <a:t>Carbone D、他J Thorac Oncol 2021年16（補遺）：抄録番号 OA09.01</a:t>
            </a:r>
          </a:p>
        </p:txBody>
      </p:sp>
      <p:graphicFrame>
        <p:nvGraphicFramePr>
          <p:cNvPr id="7"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886345824"/>
              </p:ext>
            </p:extLst>
          </p:nvPr>
        </p:nvGraphicFramePr>
        <p:xfrm>
          <a:off x="449893" y="1684750"/>
          <a:ext cx="11292217" cy="1895040"/>
        </p:xfrm>
        <a:graphic>
          <a:graphicData uri="http://schemas.openxmlformats.org/drawingml/2006/table">
            <a:tbl>
              <a:tblPr firstRow="1" bandRow="1">
                <a:tableStyleId>{69012ECD-51FC-41F1-AA8D-1B2483CD663E}</a:tableStyleId>
              </a:tblPr>
              <a:tblGrid>
                <a:gridCol w="2091829">
                  <a:extLst>
                    <a:ext uri="{9D8B030D-6E8A-4147-A177-3AD203B41FA5}">
                      <a16:colId xmlns:a16="http://schemas.microsoft.com/office/drawing/2014/main" val="2074325119"/>
                    </a:ext>
                  </a:extLst>
                </a:gridCol>
                <a:gridCol w="2300097">
                  <a:extLst>
                    <a:ext uri="{9D8B030D-6E8A-4147-A177-3AD203B41FA5}">
                      <a16:colId xmlns:a16="http://schemas.microsoft.com/office/drawing/2014/main" val="2522766363"/>
                    </a:ext>
                  </a:extLst>
                </a:gridCol>
                <a:gridCol w="422439">
                  <a:extLst>
                    <a:ext uri="{9D8B030D-6E8A-4147-A177-3AD203B41FA5}">
                      <a16:colId xmlns:a16="http://schemas.microsoft.com/office/drawing/2014/main" val="1883804569"/>
                    </a:ext>
                  </a:extLst>
                </a:gridCol>
                <a:gridCol w="1877658">
                  <a:extLst>
                    <a:ext uri="{9D8B030D-6E8A-4147-A177-3AD203B41FA5}">
                      <a16:colId xmlns:a16="http://schemas.microsoft.com/office/drawing/2014/main" val="3726345273"/>
                    </a:ext>
                  </a:extLst>
                </a:gridCol>
                <a:gridCol w="2300097">
                  <a:extLst>
                    <a:ext uri="{9D8B030D-6E8A-4147-A177-3AD203B41FA5}">
                      <a16:colId xmlns:a16="http://schemas.microsoft.com/office/drawing/2014/main" val="1032047142"/>
                    </a:ext>
                  </a:extLst>
                </a:gridCol>
                <a:gridCol w="368414">
                  <a:extLst>
                    <a:ext uri="{9D8B030D-6E8A-4147-A177-3AD203B41FA5}">
                      <a16:colId xmlns:a16="http://schemas.microsoft.com/office/drawing/2014/main" val="3060215249"/>
                    </a:ext>
                  </a:extLst>
                </a:gridCol>
                <a:gridCol w="1931683">
                  <a:extLst>
                    <a:ext uri="{9D8B030D-6E8A-4147-A177-3AD203B41FA5}">
                      <a16:colId xmlns:a16="http://schemas.microsoft.com/office/drawing/2014/main" val="1781944595"/>
                    </a:ext>
                  </a:extLst>
                </a:gridCol>
              </a:tblGrid>
              <a:tr h="230764">
                <a:tc>
                  <a:txBody>
                    <a:bodyPr/>
                    <a:lstStyle/>
                    <a:p>
                      <a:endParaRPr lang="en-US" sz="1600" noProof="0" dirty="0">
                        <a:solidFill>
                          <a:schemeClr val="tx2"/>
                        </a:solidFill>
                      </a:endParaRPr>
                    </a:p>
                  </a:txBody>
                  <a:tcPr marL="90000" marR="90000" marT="36000" marB="36000" anchor="b">
                    <a:lnB w="12700" cap="flat" cmpd="sng" algn="ctr">
                      <a:no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noProof="0">
                          <a:solidFill>
                            <a:schemeClr val="tx2"/>
                          </a:solidFill>
                        </a:rPr>
                        <a:t>ベースライン時の脳転移あり</a:t>
                      </a:r>
                    </a:p>
                  </a:txBody>
                  <a:tcPr marL="90000" marR="90000" marT="36000" marB="36000" anchor="b">
                    <a:lnB w="9525" cap="flat" cmpd="sng" algn="ctr">
                      <a:noFill/>
                      <a:prstDash val="solid"/>
                    </a:lnB>
                  </a:tcPr>
                </a:tc>
                <a:tc hMerge="1">
                  <a:txBody>
                    <a:bodyPr/>
                    <a:lstStyle/>
                    <a:p>
                      <a:endParaRPr lang="en-GB"/>
                    </a:p>
                  </a:txBody>
                  <a:tcPr/>
                </a:tc>
                <a:tc hMerge="1">
                  <a:txBody>
                    <a:bodyPr/>
                    <a:lstStyle/>
                    <a:p>
                      <a:endParaRPr lang="en-GB"/>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noProof="0">
                          <a:solidFill>
                            <a:schemeClr val="tx2"/>
                          </a:solidFill>
                        </a:rPr>
                        <a:t>ベースライン時の脳転移なし</a:t>
                      </a:r>
                    </a:p>
                  </a:txBody>
                  <a:tcPr marL="90000" marR="90000" marT="36000" marB="36000" anchor="b">
                    <a:lnB w="9525" cap="flat" cmpd="sng" algn="ctr">
                      <a:noFill/>
                      <a:prstDash val="soli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167179369"/>
                  </a:ext>
                </a:extLst>
              </a:tr>
              <a:tr h="192830">
                <a:tc>
                  <a:txBody>
                    <a:bodyPr/>
                    <a:lstStyle/>
                    <a:p>
                      <a:endParaRPr lang="en-US" sz="1600" b="1" noProof="0" dirty="0">
                        <a:solidFill>
                          <a:schemeClr val="tx2"/>
                        </a:solidFill>
                      </a:endParaRPr>
                    </a:p>
                  </a:txBody>
                  <a:tcPr marL="90000" marR="90000" marT="36000" marB="36000" anchor="b">
                    <a:lnT w="9525" cap="flat" cmpd="sng" algn="ctr">
                      <a:noFill/>
                      <a:prstDash val="solid"/>
                    </a:lnT>
                    <a:lnB w="12700" cap="flat" cmpd="sng" algn="ctr">
                      <a:noFill/>
                      <a:prstDash val="solid"/>
                      <a:round/>
                      <a:headEnd type="none" w="med" len="med"/>
                      <a:tailEnd type="none" w="med" len="med"/>
                    </a:lnB>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noProof="0" dirty="0">
                          <a:solidFill>
                            <a:schemeClr val="tx2"/>
                          </a:solidFill>
                        </a:rPr>
                        <a:t>NIVO + IPI + CT（n=51）</a:t>
                      </a:r>
                    </a:p>
                  </a:txBody>
                  <a:tcPr marL="90000" marR="90000" marT="36000" marB="36000" anchor="b">
                    <a:lnT w="9525" cap="flat" cmpd="sng" algn="ctr">
                      <a:noFill/>
                      <a:prstDash val="solid"/>
                    </a:lnT>
                    <a:lnB w="9525" cap="flat" cmpd="sng" algn="ctr">
                      <a:noFill/>
                      <a:prstDash val="solid"/>
                    </a:lnB>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sz="1600" b="1" noProof="0" dirty="0">
                        <a:solidFill>
                          <a:schemeClr val="tx2"/>
                        </a:solidFill>
                      </a:endParaRPr>
                    </a:p>
                  </a:txBody>
                  <a:tcPr marL="90000" marR="90000" marT="36000" marB="36000" anchor="b">
                    <a:lnT w="9525" cap="flat" cmpd="sng" algn="ctr">
                      <a:noFill/>
                      <a:prstDash val="solid"/>
                    </a:lnT>
                    <a:lnB w="9525" cap="flat" cmpd="sng" algn="ctr">
                      <a:noFill/>
                      <a:prstDash val="soli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noProof="0" dirty="0">
                          <a:solidFill>
                            <a:schemeClr val="tx2"/>
                          </a:solidFill>
                        </a:rPr>
                        <a:t>CT（n=50）</a:t>
                      </a:r>
                    </a:p>
                  </a:txBody>
                  <a:tcPr marL="90000" marR="90000" marT="36000" marB="36000" anchor="b">
                    <a:lnT w="9525" cap="flat" cmpd="sng" algn="ctr">
                      <a:noFill/>
                      <a:prstDash val="solid"/>
                    </a:lnT>
                    <a:lnB w="9525" cap="flat" cmpd="sng" algn="ctr">
                      <a:noFill/>
                      <a:prstDash val="solid"/>
                    </a:lnB>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noProof="0" dirty="0">
                          <a:solidFill>
                            <a:schemeClr val="tx2"/>
                          </a:solidFill>
                        </a:rPr>
                        <a:t>NIVO + IPI + CT（n=310）</a:t>
                      </a:r>
                    </a:p>
                  </a:txBody>
                  <a:tcPr marL="90000" marR="90000" marT="36000" marB="36000" anchor="b">
                    <a:lnT w="9525" cap="flat" cmpd="sng" algn="ctr">
                      <a:noFill/>
                      <a:prstDash val="solid"/>
                    </a:lnT>
                    <a:lnB w="9525" cap="flat" cmpd="sng" algn="ctr">
                      <a:noFill/>
                      <a:prstDash val="solid"/>
                    </a:lnB>
                    <a:solidFill>
                      <a:schemeClr val="accent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sz="1600" b="1" noProof="0" dirty="0">
                        <a:solidFill>
                          <a:schemeClr val="tx2"/>
                        </a:solidFill>
                      </a:endParaRPr>
                    </a:p>
                  </a:txBody>
                  <a:tcPr marL="90000" marR="90000" marT="36000" marB="36000" anchor="b">
                    <a:lnT w="9525" cap="flat" cmpd="sng" algn="ctr">
                      <a:noFill/>
                      <a:prstDash val="solid"/>
                    </a:lnT>
                    <a:lnB w="9525" cap="flat" cmpd="sng" algn="ctr">
                      <a:noFill/>
                      <a:prstDash val="soli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noProof="0" dirty="0">
                          <a:solidFill>
                            <a:schemeClr val="tx2"/>
                          </a:solidFill>
                        </a:rPr>
                        <a:t>CT（n=308）</a:t>
                      </a:r>
                    </a:p>
                  </a:txBody>
                  <a:tcPr marL="90000" marR="90000" marT="36000" marB="36000" anchor="b">
                    <a:lnT w="9525" cap="flat" cmpd="sng" algn="ctr">
                      <a:noFill/>
                      <a:prstDash val="solid"/>
                    </a:lnT>
                    <a:lnB w="9525" cap="flat" cmpd="sng" algn="ctr">
                      <a:noFill/>
                      <a:prstDash val="solid"/>
                    </a:lnB>
                    <a:solidFill>
                      <a:schemeClr val="accent1"/>
                    </a:solidFill>
                  </a:tcPr>
                </a:tc>
                <a:extLst>
                  <a:ext uri="{0D108BD9-81ED-4DB2-BD59-A6C34878D82A}">
                    <a16:rowId xmlns:a16="http://schemas.microsoft.com/office/drawing/2014/main" val="146232869"/>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noProof="0">
                          <a:solidFill>
                            <a:schemeClr val="tx1"/>
                          </a:solidFill>
                          <a:latin typeface="+mn-lt"/>
                          <a:ea typeface="MS Mincho"/>
                          <a:cs typeface="+mn-cs"/>
                        </a:rPr>
                        <a:t>mPFS、</a:t>
                      </a:r>
                      <a:r>
                        <a:rPr lang="ja-JP" sz="1600" baseline="0" noProof="0">
                          <a:solidFill>
                            <a:schemeClr val="tx1"/>
                          </a:solidFill>
                          <a:latin typeface="+mn-lt"/>
                          <a:ea typeface="MS Mincho"/>
                          <a:cs typeface="+mn-cs"/>
                        </a:rPr>
                        <a:t> 月 </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2">
                  <a:txBody>
                    <a:bodyPr/>
                    <a:lstStyle/>
                    <a:p>
                      <a:pPr algn="ctr"/>
                      <a:r>
                        <a:rPr lang="ja-JP" sz="1600" noProof="0">
                          <a:solidFill>
                            <a:schemeClr val="tx1"/>
                          </a:solidFill>
                        </a:rPr>
                        <a:t>10.6</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pPr algn="ctr"/>
                      <a:endParaRPr lang="ja-JP" sz="1600" noProof="0">
                        <a:solidFill>
                          <a:schemeClr val="tx1"/>
                        </a:solidFill>
                      </a:endParaRP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600" noProof="0">
                          <a:solidFill>
                            <a:schemeClr val="tx1"/>
                          </a:solidFill>
                        </a:rPr>
                        <a:t>4.1</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2">
                  <a:txBody>
                    <a:bodyPr/>
                    <a:lstStyle/>
                    <a:p>
                      <a:pPr algn="ctr"/>
                      <a:r>
                        <a:rPr lang="ja-JP" sz="1600" noProof="0">
                          <a:solidFill>
                            <a:schemeClr val="tx1"/>
                          </a:solidFill>
                        </a:rPr>
                        <a:t>5.8</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pPr algn="ctr"/>
                      <a:endParaRPr lang="ja-JP" sz="1600" noProof="0">
                        <a:solidFill>
                          <a:schemeClr val="tx1"/>
                        </a:solidFill>
                      </a:endParaRP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600" noProof="0">
                          <a:solidFill>
                            <a:schemeClr val="tx1"/>
                          </a:solidFill>
                        </a:rPr>
                        <a:t>5.4</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noProof="0" dirty="0">
                          <a:solidFill>
                            <a:schemeClr val="tx1"/>
                          </a:solidFill>
                          <a:latin typeface="+mn-lt"/>
                          <a:ea typeface="MS Mincho"/>
                          <a:cs typeface="+mn-cs"/>
                        </a:rPr>
                        <a:t>HR（95%CI）</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3">
                  <a:txBody>
                    <a:bodyPr/>
                    <a:lstStyle/>
                    <a:p>
                      <a:pPr algn="ctr"/>
                      <a:r>
                        <a:rPr lang="ja-JP" sz="1600" noProof="0" dirty="0">
                          <a:solidFill>
                            <a:schemeClr val="tx1"/>
                          </a:solidFill>
                        </a:rPr>
                        <a:t>0.40（0.25、0.64）</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gridSpan="3">
                  <a:txBody>
                    <a:bodyPr/>
                    <a:lstStyle/>
                    <a:p>
                      <a:pPr algn="ctr"/>
                      <a:r>
                        <a:rPr lang="ja-JP" sz="1600" noProof="0">
                          <a:solidFill>
                            <a:schemeClr val="tx1"/>
                          </a:solidFill>
                        </a:rPr>
                        <a:t>0.74（0.62、0.89）</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35113787"/>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noProof="0">
                          <a:solidFill>
                            <a:schemeClr val="tx1"/>
                          </a:solidFill>
                          <a:latin typeface="+mn-lt"/>
                          <a:ea typeface="MS Mincho"/>
                          <a:cs typeface="+mn-cs"/>
                        </a:rPr>
                        <a:t>ORR、n（%）</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ja-JP" sz="1600" noProof="0">
                          <a:solidFill>
                            <a:schemeClr val="tx1"/>
                          </a:solidFill>
                        </a:rPr>
                        <a:t>22（43）</a:t>
                      </a:r>
                    </a:p>
                  </a:txBody>
                  <a:tcPr marL="90000" marR="90000" marT="36000" marB="36000" anchor="ctr">
                    <a:lnT w="9525" cap="flat" cmpd="sng" algn="ctr">
                      <a:solidFill>
                        <a:schemeClr val="accent1"/>
                      </a:solidFill>
                      <a:prstDash val="solid"/>
                      <a:round/>
                      <a:headEnd type="none" w="med" len="med"/>
                      <a:tailEnd type="none" w="med" len="med"/>
                    </a:lnT>
                  </a:tcPr>
                </a:tc>
                <a:tc gridSpan="2">
                  <a:txBody>
                    <a:bodyPr/>
                    <a:lstStyle/>
                    <a:p>
                      <a:pPr algn="ctr"/>
                      <a:r>
                        <a:rPr lang="ja-JP" sz="1600" noProof="0">
                          <a:solidFill>
                            <a:schemeClr val="tx1"/>
                          </a:solidFill>
                        </a:rPr>
                        <a:t>12（24）</a:t>
                      </a:r>
                    </a:p>
                  </a:txBody>
                  <a:tcPr marL="90000" marR="90000" marT="36000" marB="36000" anchor="ctr">
                    <a:lnT w="9525" cap="flat" cmpd="sng" algn="ctr">
                      <a:solidFill>
                        <a:schemeClr val="accent1"/>
                      </a:solidFill>
                      <a:prstDash val="solid"/>
                      <a:round/>
                      <a:headEnd type="none" w="med" len="med"/>
                      <a:tailEnd type="none" w="med" len="med"/>
                    </a:lnT>
                  </a:tcPr>
                </a:tc>
                <a:tc hMerge="1">
                  <a:txBody>
                    <a:bodyPr/>
                    <a:lstStyle/>
                    <a:p>
                      <a:endParaRPr lang="en-GB"/>
                    </a:p>
                  </a:txBody>
                  <a:tcPr/>
                </a:tc>
                <a:tc>
                  <a:txBody>
                    <a:bodyPr/>
                    <a:lstStyle/>
                    <a:p>
                      <a:pPr algn="ctr"/>
                      <a:r>
                        <a:rPr lang="ja-JP" sz="1600" noProof="0">
                          <a:solidFill>
                            <a:schemeClr val="tx1"/>
                          </a:solidFill>
                        </a:rPr>
                        <a:t>115（37）</a:t>
                      </a:r>
                    </a:p>
                  </a:txBody>
                  <a:tcPr marL="90000" marR="90000" marT="36000" marB="36000" anchor="ctr">
                    <a:lnT w="9525" cap="flat" cmpd="sng" algn="ctr">
                      <a:solidFill>
                        <a:schemeClr val="accent1"/>
                      </a:solidFill>
                      <a:prstDash val="solid"/>
                      <a:round/>
                      <a:headEnd type="none" w="med" len="med"/>
                      <a:tailEnd type="none" w="med" len="med"/>
                    </a:lnT>
                  </a:tcPr>
                </a:tc>
                <a:tc gridSpan="2">
                  <a:txBody>
                    <a:bodyPr/>
                    <a:lstStyle/>
                    <a:p>
                      <a:pPr algn="ctr"/>
                      <a:r>
                        <a:rPr lang="ja-JP" sz="1600" noProof="0">
                          <a:solidFill>
                            <a:schemeClr val="tx1"/>
                          </a:solidFill>
                        </a:rPr>
                        <a:t>79（26）</a:t>
                      </a:r>
                    </a:p>
                  </a:txBody>
                  <a:tcPr marL="90000" marR="90000" marT="36000" marB="36000" anchor="ctr">
                    <a:lnT w="9525" cap="flat" cmpd="sng" algn="ctr">
                      <a:solidFill>
                        <a:schemeClr val="accent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3556360595"/>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noProof="0">
                          <a:solidFill>
                            <a:schemeClr val="tx1"/>
                          </a:solidFill>
                          <a:latin typeface="+mn-lt"/>
                          <a:ea typeface="MS Mincho"/>
                          <a:cs typeface="+mn-cs"/>
                        </a:rPr>
                        <a:t>mDoR、月</a:t>
                      </a:r>
                    </a:p>
                  </a:txBody>
                  <a:tcPr marL="90000" marR="90000" marT="36000" marB="36000" anchor="ctr"/>
                </a:tc>
                <a:tc>
                  <a:txBody>
                    <a:bodyPr/>
                    <a:lstStyle/>
                    <a:p>
                      <a:pPr algn="ctr"/>
                      <a:r>
                        <a:rPr lang="ja-JP" sz="1600" noProof="0">
                          <a:solidFill>
                            <a:schemeClr val="tx1"/>
                          </a:solidFill>
                        </a:rPr>
                        <a:t>15.5</a:t>
                      </a:r>
                    </a:p>
                  </a:txBody>
                  <a:tcPr marL="90000" marR="90000" marT="36000" marB="36000" anchor="ctr"/>
                </a:tc>
                <a:tc gridSpan="2">
                  <a:txBody>
                    <a:bodyPr/>
                    <a:lstStyle/>
                    <a:p>
                      <a:pPr algn="ctr"/>
                      <a:r>
                        <a:rPr lang="ja-JP" sz="1600" noProof="0">
                          <a:solidFill>
                            <a:schemeClr val="tx1"/>
                          </a:solidFill>
                        </a:rPr>
                        <a:t>4.4</a:t>
                      </a:r>
                    </a:p>
                  </a:txBody>
                  <a:tcPr marL="90000" marR="90000" marT="36000" marB="36000" anchor="ctr"/>
                </a:tc>
                <a:tc hMerge="1">
                  <a:txBody>
                    <a:bodyPr/>
                    <a:lstStyle/>
                    <a:p>
                      <a:endParaRPr lang="en-GB"/>
                    </a:p>
                  </a:txBody>
                  <a:tcPr/>
                </a:tc>
                <a:tc>
                  <a:txBody>
                    <a:bodyPr/>
                    <a:lstStyle/>
                    <a:p>
                      <a:pPr algn="ctr"/>
                      <a:r>
                        <a:rPr lang="ja-JP" sz="1600" noProof="0">
                          <a:solidFill>
                            <a:schemeClr val="tx1"/>
                          </a:solidFill>
                        </a:rPr>
                        <a:t>13.0</a:t>
                      </a:r>
                    </a:p>
                  </a:txBody>
                  <a:tcPr marL="90000" marR="90000" marT="36000" marB="36000" anchor="ctr"/>
                </a:tc>
                <a:tc gridSpan="2">
                  <a:txBody>
                    <a:bodyPr/>
                    <a:lstStyle/>
                    <a:p>
                      <a:pPr algn="ctr"/>
                      <a:r>
                        <a:rPr lang="ja-JP" sz="1600" noProof="0" dirty="0">
                          <a:solidFill>
                            <a:schemeClr val="tx1"/>
                          </a:solidFill>
                        </a:rPr>
                        <a:t>5.7</a:t>
                      </a:r>
                    </a:p>
                  </a:txBody>
                  <a:tcPr marL="90000" marR="90000" marT="36000" marB="36000" anchor="ctr"/>
                </a:tc>
                <a:tc hMerge="1">
                  <a:txBody>
                    <a:bodyPr/>
                    <a:lstStyle/>
                    <a:p>
                      <a:endParaRPr lang="en-GB"/>
                    </a:p>
                  </a:txBody>
                  <a:tcPr/>
                </a:tc>
                <a:extLst>
                  <a:ext uri="{0D108BD9-81ED-4DB2-BD59-A6C34878D82A}">
                    <a16:rowId xmlns:a16="http://schemas.microsoft.com/office/drawing/2014/main" val="3586499585"/>
                  </a:ext>
                </a:extLst>
              </a:tr>
            </a:tbl>
          </a:graphicData>
        </a:graphic>
      </p:graphicFrame>
      <p:graphicFrame>
        <p:nvGraphicFramePr>
          <p:cNvPr id="8"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1789632891"/>
              </p:ext>
            </p:extLst>
          </p:nvPr>
        </p:nvGraphicFramePr>
        <p:xfrm>
          <a:off x="2465018" y="3885216"/>
          <a:ext cx="7261965" cy="2210880"/>
        </p:xfrm>
        <a:graphic>
          <a:graphicData uri="http://schemas.openxmlformats.org/drawingml/2006/table">
            <a:tbl>
              <a:tblPr firstRow="1" bandRow="1">
                <a:tableStyleId>{69012ECD-51FC-41F1-AA8D-1B2483CD663E}</a:tableStyleId>
              </a:tblPr>
              <a:tblGrid>
                <a:gridCol w="2680419">
                  <a:extLst>
                    <a:ext uri="{9D8B030D-6E8A-4147-A177-3AD203B41FA5}">
                      <a16:colId xmlns:a16="http://schemas.microsoft.com/office/drawing/2014/main" val="2074325119"/>
                    </a:ext>
                  </a:extLst>
                </a:gridCol>
                <a:gridCol w="2566421">
                  <a:extLst>
                    <a:ext uri="{9D8B030D-6E8A-4147-A177-3AD203B41FA5}">
                      <a16:colId xmlns:a16="http://schemas.microsoft.com/office/drawing/2014/main" val="2522766363"/>
                    </a:ext>
                  </a:extLst>
                </a:gridCol>
                <a:gridCol w="346031">
                  <a:extLst>
                    <a:ext uri="{9D8B030D-6E8A-4147-A177-3AD203B41FA5}">
                      <a16:colId xmlns:a16="http://schemas.microsoft.com/office/drawing/2014/main" val="1270985778"/>
                    </a:ext>
                  </a:extLst>
                </a:gridCol>
                <a:gridCol w="1669094">
                  <a:extLst>
                    <a:ext uri="{9D8B030D-6E8A-4147-A177-3AD203B41FA5}">
                      <a16:colId xmlns:a16="http://schemas.microsoft.com/office/drawing/2014/main" val="1883804569"/>
                    </a:ext>
                  </a:extLst>
                </a:gridCol>
              </a:tblGrid>
              <a:tr h="230764">
                <a:tc>
                  <a:txBody>
                    <a:bodyPr/>
                    <a:lstStyle/>
                    <a:p>
                      <a:endParaRPr lang="en-US" sz="1600" noProof="0" dirty="0">
                        <a:solidFill>
                          <a:schemeClr val="tx2"/>
                        </a:solidFill>
                      </a:endParaRPr>
                    </a:p>
                  </a:txBody>
                  <a:tcPr marL="90000" marR="90000" marT="36000" marB="36000" anchor="b">
                    <a:lnB w="12700" cap="flat" cmpd="sng" algn="ctr">
                      <a:no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noProof="0">
                          <a:solidFill>
                            <a:schemeClr val="tx2"/>
                          </a:solidFill>
                        </a:rPr>
                        <a:t>ベースライン時の脳転移あり</a:t>
                      </a:r>
                    </a:p>
                  </a:txBody>
                  <a:tcPr marL="90000" marR="90000" marT="36000" marB="36000" anchor="b">
                    <a:lnB w="9525" cap="flat" cmpd="sng" algn="ctr">
                      <a:noFill/>
                      <a:prstDash val="soli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noProof="0" dirty="0">
                        <a:solidFill>
                          <a:schemeClr val="tx2"/>
                        </a:solidFill>
                      </a:endParaRPr>
                    </a:p>
                  </a:txBody>
                  <a:tcPr marL="90000" marR="90000" marT="36000" marB="36000" anchor="b">
                    <a:lnB w="9525" cap="flat" cmpd="sng" algn="ctr">
                      <a:noFill/>
                      <a:prstDash val="solid"/>
                    </a:lnB>
                  </a:tcPr>
                </a:tc>
                <a:tc hMerge="1">
                  <a:txBody>
                    <a:bodyPr/>
                    <a:lstStyle/>
                    <a:p>
                      <a:endParaRPr lang="en-GB"/>
                    </a:p>
                  </a:txBody>
                  <a:tcPr/>
                </a:tc>
                <a:extLst>
                  <a:ext uri="{0D108BD9-81ED-4DB2-BD59-A6C34878D82A}">
                    <a16:rowId xmlns:a16="http://schemas.microsoft.com/office/drawing/2014/main" val="3167179369"/>
                  </a:ext>
                </a:extLst>
              </a:tr>
              <a:tr h="192830">
                <a:tc>
                  <a:txBody>
                    <a:bodyPr/>
                    <a:lstStyle/>
                    <a:p>
                      <a:r>
                        <a:rPr lang="ja-JP" sz="1600" b="1" noProof="0">
                          <a:solidFill>
                            <a:schemeClr val="tx2"/>
                          </a:solidFill>
                        </a:rPr>
                        <a:t>頭蓋内反応</a:t>
                      </a:r>
                    </a:p>
                  </a:txBody>
                  <a:tcPr marL="90000" marR="90000" marT="36000" marB="36000" anchor="b">
                    <a:lnT w="9525" cap="flat" cmpd="sng" algn="ctr">
                      <a:noFill/>
                      <a:prstDash val="solid"/>
                    </a:lnT>
                    <a:lnB w="12700" cap="flat" cmpd="sng" algn="ctr">
                      <a:noFill/>
                      <a:prstDash val="solid"/>
                      <a:round/>
                      <a:headEnd type="none" w="med" len="med"/>
                      <a:tailEnd type="none" w="med" len="med"/>
                    </a:lnB>
                    <a:solidFill>
                      <a:schemeClr val="accent1"/>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noProof="0">
                          <a:solidFill>
                            <a:schemeClr val="tx2"/>
                          </a:solidFill>
                        </a:rPr>
                        <a:t>NIVO + IPI + CT</a:t>
                      </a:r>
                      <a:r>
                        <a:rPr lang="ja-JP" sz="1600" b="1" baseline="0" noProof="0">
                          <a:solidFill>
                            <a:schemeClr val="tx2"/>
                          </a:solidFill>
                        </a:rPr>
                        <a:t> </a:t>
                      </a:r>
                      <a:r>
                        <a:rPr lang="ja-JP" sz="1600" b="1" noProof="0">
                          <a:solidFill>
                            <a:schemeClr val="tx2"/>
                          </a:solidFill>
                        </a:rPr>
                        <a:t>（n=51）</a:t>
                      </a:r>
                    </a:p>
                  </a:txBody>
                  <a:tcPr marL="90000" marR="90000" marT="36000" marB="36000" anchor="b">
                    <a:lnT w="9525" cap="flat" cmpd="sng" algn="ctr">
                      <a:noFill/>
                      <a:prstDash val="solid"/>
                    </a:lnT>
                    <a:lnB w="9525" cap="flat" cmpd="sng" algn="ctr">
                      <a:noFill/>
                      <a:prstDash val="solid"/>
                    </a:lnB>
                    <a:solidFill>
                      <a:schemeClr val="accent1"/>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noProof="0" dirty="0">
                        <a:solidFill>
                          <a:schemeClr val="tx2"/>
                        </a:solidFill>
                      </a:endParaRPr>
                    </a:p>
                  </a:txBody>
                  <a:tcPr marL="90000" marR="90000" marT="36000" marB="36000" anchor="b">
                    <a:lnT w="9525" cap="flat" cmpd="sng" algn="ctr">
                      <a:noFill/>
                      <a:prstDash val="solid"/>
                    </a:lnT>
                    <a:lnB w="9525" cap="flat" cmpd="sng" algn="ctr">
                      <a:noFill/>
                      <a:prstDash val="soli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noProof="0">
                          <a:solidFill>
                            <a:schemeClr val="tx2"/>
                          </a:solidFill>
                        </a:rPr>
                        <a:t>CT（n=50）</a:t>
                      </a:r>
                    </a:p>
                  </a:txBody>
                  <a:tcPr marL="90000" marR="90000" marT="36000" marB="36000" anchor="b">
                    <a:lnT w="9525" cap="flat" cmpd="sng" algn="ctr">
                      <a:noFill/>
                      <a:prstDash val="solid"/>
                    </a:lnT>
                    <a:lnB w="9525" cap="flat" cmpd="sng" algn="ctr">
                      <a:noFill/>
                      <a:prstDash val="solid"/>
                    </a:lnB>
                    <a:solidFill>
                      <a:schemeClr val="accent1"/>
                    </a:solidFill>
                  </a:tcPr>
                </a:tc>
                <a:extLst>
                  <a:ext uri="{0D108BD9-81ED-4DB2-BD59-A6C34878D82A}">
                    <a16:rowId xmlns:a16="http://schemas.microsoft.com/office/drawing/2014/main" val="146232869"/>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baseline="0" noProof="0">
                          <a:solidFill>
                            <a:schemeClr val="tx1"/>
                          </a:solidFill>
                          <a:latin typeface="+mn-lt"/>
                          <a:ea typeface="MS Mincho"/>
                          <a:cs typeface="+mn-cs"/>
                        </a:rPr>
                        <a:t>PFSの中央値、月</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600" noProof="0" dirty="0">
                          <a:solidFill>
                            <a:schemeClr val="tx1"/>
                          </a:solidFill>
                        </a:rPr>
                        <a:t>13.5</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2">
                  <a:txBody>
                    <a:bodyPr/>
                    <a:lstStyle/>
                    <a:p>
                      <a:pPr algn="ctr"/>
                      <a:r>
                        <a:rPr lang="ja-JP" sz="1600" noProof="0">
                          <a:solidFill>
                            <a:schemeClr val="tx1"/>
                          </a:solidFill>
                        </a:rPr>
                        <a:t>4.6</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endParaRPr lang="en-GB"/>
                    </a:p>
                  </a:txBody>
                  <a:tcP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noProof="0">
                          <a:solidFill>
                            <a:schemeClr val="tx1"/>
                          </a:solidFill>
                          <a:latin typeface="+mn-lt"/>
                          <a:ea typeface="MS Mincho"/>
                          <a:cs typeface="+mn-cs"/>
                        </a:rPr>
                        <a:t>HR（95%CI）</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gridSpan="3">
                  <a:txBody>
                    <a:bodyPr/>
                    <a:lstStyle/>
                    <a:p>
                      <a:pPr algn="ctr"/>
                      <a:r>
                        <a:rPr lang="ja-JP" sz="1600" noProof="0">
                          <a:solidFill>
                            <a:schemeClr val="tx1"/>
                          </a:solidFill>
                        </a:rPr>
                        <a:t>0.36（0.22、0.60）</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pPr algn="l" rtl="0"/>
                      <a:endParaRPr lang="en-US" sz="1600" noProof="0" dirty="0">
                        <a:solidFill>
                          <a:schemeClr val="tx1"/>
                        </a:solidFill>
                      </a:endParaRP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635113787"/>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noProof="0" dirty="0">
                          <a:solidFill>
                            <a:schemeClr val="tx1"/>
                          </a:solidFill>
                          <a:latin typeface="+mn-lt"/>
                          <a:ea typeface="MS Mincho"/>
                          <a:cs typeface="+mn-cs"/>
                        </a:rPr>
                        <a:t>ORR、n（%）</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ja-JP" sz="1600" noProof="0">
                          <a:solidFill>
                            <a:schemeClr val="tx1"/>
                          </a:solidFill>
                        </a:rPr>
                        <a:t>20（39）</a:t>
                      </a:r>
                    </a:p>
                  </a:txBody>
                  <a:tcPr marL="90000" marR="90000" marT="36000" marB="36000" anchor="ctr">
                    <a:lnT w="9525" cap="flat" cmpd="sng" algn="ctr">
                      <a:solidFill>
                        <a:schemeClr val="accent1"/>
                      </a:solidFill>
                      <a:prstDash val="solid"/>
                      <a:round/>
                      <a:headEnd type="none" w="med" len="med"/>
                      <a:tailEnd type="none" w="med" len="med"/>
                    </a:lnT>
                  </a:tcPr>
                </a:tc>
                <a:tc gridSpan="2">
                  <a:txBody>
                    <a:bodyPr/>
                    <a:lstStyle/>
                    <a:p>
                      <a:pPr algn="ctr"/>
                      <a:r>
                        <a:rPr lang="ja-JP" sz="1600" noProof="0">
                          <a:solidFill>
                            <a:schemeClr val="tx1"/>
                          </a:solidFill>
                        </a:rPr>
                        <a:t>10（20）</a:t>
                      </a:r>
                    </a:p>
                  </a:txBody>
                  <a:tcPr marL="90000" marR="90000" marT="36000" marB="36000" anchor="ctr">
                    <a:lnT w="9525" cap="flat" cmpd="sng" algn="ctr">
                      <a:solidFill>
                        <a:schemeClr val="accent1"/>
                      </a:solidFill>
                      <a:prstDash val="solid"/>
                      <a:round/>
                      <a:headEnd type="none" w="med" len="med"/>
                      <a:tailEnd type="none" w="med" len="med"/>
                    </a:lnT>
                  </a:tcPr>
                </a:tc>
                <a:tc hMerge="1">
                  <a:txBody>
                    <a:bodyPr/>
                    <a:lstStyle/>
                    <a:p>
                      <a:endParaRPr lang="en-GB"/>
                    </a:p>
                  </a:txBody>
                  <a:tcPr/>
                </a:tc>
                <a:extLst>
                  <a:ext uri="{0D108BD9-81ED-4DB2-BD59-A6C34878D82A}">
                    <a16:rowId xmlns:a16="http://schemas.microsoft.com/office/drawing/2014/main" val="3556360595"/>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noProof="0">
                          <a:solidFill>
                            <a:schemeClr val="tx1"/>
                          </a:solidFill>
                          <a:latin typeface="+mn-lt"/>
                          <a:ea typeface="MS Mincho"/>
                          <a:cs typeface="+mn-cs"/>
                        </a:rPr>
                        <a:t>DCR、n (%)</a:t>
                      </a:r>
                    </a:p>
                  </a:txBody>
                  <a:tcPr marL="90000" marR="90000" marT="36000" marB="36000" anchor="ctr"/>
                </a:tc>
                <a:tc>
                  <a:txBody>
                    <a:bodyPr/>
                    <a:lstStyle/>
                    <a:p>
                      <a:pPr algn="ctr"/>
                      <a:r>
                        <a:rPr lang="ja-JP" sz="1600" noProof="0">
                          <a:solidFill>
                            <a:schemeClr val="tx1"/>
                          </a:solidFill>
                        </a:rPr>
                        <a:t>38（74）</a:t>
                      </a:r>
                    </a:p>
                  </a:txBody>
                  <a:tcPr marL="90000" marR="90000" marT="36000" marB="36000" anchor="ctr"/>
                </a:tc>
                <a:tc gridSpan="2">
                  <a:txBody>
                    <a:bodyPr/>
                    <a:lstStyle/>
                    <a:p>
                      <a:pPr algn="ctr"/>
                      <a:r>
                        <a:rPr lang="ja-JP" sz="1600" noProof="0">
                          <a:solidFill>
                            <a:schemeClr val="tx1"/>
                          </a:solidFill>
                        </a:rPr>
                        <a:t>28（56）</a:t>
                      </a:r>
                    </a:p>
                  </a:txBody>
                  <a:tcPr marL="90000" marR="90000" marT="36000" marB="36000" anchor="ctr"/>
                </a:tc>
                <a:tc hMerge="1">
                  <a:txBody>
                    <a:bodyPr/>
                    <a:lstStyle/>
                    <a:p>
                      <a:endParaRPr lang="en-GB"/>
                    </a:p>
                  </a:txBody>
                  <a:tcPr/>
                </a:tc>
                <a:extLst>
                  <a:ext uri="{0D108BD9-81ED-4DB2-BD59-A6C34878D82A}">
                    <a16:rowId xmlns:a16="http://schemas.microsoft.com/office/drawing/2014/main" val="3586499585"/>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noProof="0">
                          <a:solidFill>
                            <a:schemeClr val="tx1"/>
                          </a:solidFill>
                          <a:latin typeface="+mn-lt"/>
                          <a:ea typeface="MS Mincho"/>
                          <a:cs typeface="+mn-cs"/>
                        </a:rPr>
                        <a:t>mDoR、月（95%CI）</a:t>
                      </a:r>
                    </a:p>
                  </a:txBody>
                  <a:tcPr marL="90000" marR="90000" marT="36000" marB="36000" anchor="ctr"/>
                </a:tc>
                <a:tc>
                  <a:txBody>
                    <a:bodyPr/>
                    <a:lstStyle/>
                    <a:p>
                      <a:pPr algn="ctr"/>
                      <a:r>
                        <a:rPr lang="ja-JP" sz="1600" noProof="0">
                          <a:solidFill>
                            <a:schemeClr val="tx1"/>
                          </a:solidFill>
                        </a:rPr>
                        <a:t>22.3（9.7、NR）</a:t>
                      </a:r>
                    </a:p>
                  </a:txBody>
                  <a:tcPr marL="90000" marR="90000" marT="36000" marB="36000" anchor="ctr"/>
                </a:tc>
                <a:tc gridSpan="2">
                  <a:txBody>
                    <a:bodyPr/>
                    <a:lstStyle/>
                    <a:p>
                      <a:pPr algn="ctr"/>
                      <a:r>
                        <a:rPr lang="ja-JP" sz="1600" noProof="0" dirty="0">
                          <a:solidFill>
                            <a:schemeClr val="tx1"/>
                          </a:solidFill>
                        </a:rPr>
                        <a:t>18.9（1.8、NR）</a:t>
                      </a:r>
                    </a:p>
                  </a:txBody>
                  <a:tcPr marL="90000" marR="90000" marT="36000" marB="36000" anchor="ctr"/>
                </a:tc>
                <a:tc hMerge="1">
                  <a:txBody>
                    <a:bodyPr/>
                    <a:lstStyle/>
                    <a:p>
                      <a:endParaRPr lang="en-GB"/>
                    </a:p>
                  </a:txBody>
                  <a:tcPr/>
                </a:tc>
                <a:extLst>
                  <a:ext uri="{0D108BD9-81ED-4DB2-BD59-A6C34878D82A}">
                    <a16:rowId xmlns:a16="http://schemas.microsoft.com/office/drawing/2014/main" val="3118824211"/>
                  </a:ext>
                </a:extLst>
              </a:tr>
            </a:tbl>
          </a:graphicData>
        </a:graphic>
      </p:graphicFrame>
    </p:spTree>
    <p:extLst>
      <p:ext uri="{BB962C8B-B14F-4D97-AF65-F5344CB8AC3E}">
        <p14:creationId xmlns:p14="http://schemas.microsoft.com/office/powerpoint/2010/main" val="20188414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OA09.01：進行性NSCLCおよび脳転移のある患者における一次ニボルマブ+イピリムマブ+化学療法：CheckMate 9LAの結果 – Carbone D、他</a:t>
            </a:r>
          </a:p>
        </p:txBody>
      </p:sp>
      <p:sp>
        <p:nvSpPr>
          <p:cNvPr id="3" name="Content Placeholder 2"/>
          <p:cNvSpPr>
            <a:spLocks noGrp="1"/>
          </p:cNvSpPr>
          <p:nvPr>
            <p:ph idx="1"/>
          </p:nvPr>
        </p:nvSpPr>
        <p:spPr/>
        <p:txBody>
          <a:bodyPr/>
          <a:lstStyle/>
          <a:p>
            <a:r>
              <a:rPr lang="ja-JP" b="1"/>
              <a:t>主要な結果（続き）</a:t>
            </a:r>
          </a:p>
        </p:txBody>
      </p:sp>
      <p:sp>
        <p:nvSpPr>
          <p:cNvPr id="5" name="Text Placeholder 4"/>
          <p:cNvSpPr>
            <a:spLocks noGrp="1"/>
          </p:cNvSpPr>
          <p:nvPr>
            <p:ph type="body" sz="quarter" idx="11"/>
          </p:nvPr>
        </p:nvSpPr>
        <p:spPr/>
        <p:txBody>
          <a:bodyPr/>
          <a:lstStyle/>
          <a:p>
            <a:r>
              <a:rPr lang="ja-JP"/>
              <a:t>Carbone D、他J Thorac Oncol 2021年16（補遺）：抄録番号 OA09.01</a:t>
            </a:r>
          </a:p>
        </p:txBody>
      </p:sp>
      <p:sp>
        <p:nvSpPr>
          <p:cNvPr id="6" name="TextBox 5"/>
          <p:cNvSpPr txBox="1"/>
          <p:nvPr/>
        </p:nvSpPr>
        <p:spPr>
          <a:xfrm>
            <a:off x="4343766" y="1497595"/>
            <a:ext cx="3504486" cy="338554"/>
          </a:xfrm>
          <a:prstGeom prst="rect">
            <a:avLst/>
          </a:prstGeom>
          <a:noFill/>
        </p:spPr>
        <p:txBody>
          <a:bodyPr wrap="none" rtlCol="0">
            <a:spAutoFit/>
          </a:bodyPr>
          <a:lstStyle/>
          <a:p>
            <a:pPr algn="ctr"/>
            <a:r>
              <a:rPr lang="ja-JP" sz="1600" b="1">
                <a:solidFill>
                  <a:schemeClr val="tx1"/>
                </a:solidFill>
              </a:rPr>
              <a:t>新たな脳病変の発症</a:t>
            </a:r>
          </a:p>
        </p:txBody>
      </p:sp>
      <p:grpSp>
        <p:nvGrpSpPr>
          <p:cNvPr id="7" name="Group 6">
            <a:extLst>
              <a:ext uri="{FF2B5EF4-FFF2-40B4-BE49-F238E27FC236}">
                <a16:creationId xmlns:a16="http://schemas.microsoft.com/office/drawing/2014/main" id="{2F13F61E-FCCF-4ECA-8564-E06BBB467DD8}"/>
              </a:ext>
            </a:extLst>
          </p:cNvPr>
          <p:cNvGrpSpPr/>
          <p:nvPr/>
        </p:nvGrpSpPr>
        <p:grpSpPr>
          <a:xfrm>
            <a:off x="244789" y="2094606"/>
            <a:ext cx="906587" cy="2954980"/>
            <a:chOff x="2858149" y="1777935"/>
            <a:chExt cx="906587" cy="2300032"/>
          </a:xfrm>
        </p:grpSpPr>
        <p:sp>
          <p:nvSpPr>
            <p:cNvPr id="8" name="Line 7">
              <a:extLst>
                <a:ext uri="{FF2B5EF4-FFF2-40B4-BE49-F238E27FC236}">
                  <a16:creationId xmlns:a16="http://schemas.microsoft.com/office/drawing/2014/main" id="{9B6272AD-3FE2-4DD3-9AA5-E6861D10BE27}"/>
                </a:ext>
              </a:extLst>
            </p:cNvPr>
            <p:cNvSpPr>
              <a:spLocks noChangeShapeType="1"/>
            </p:cNvSpPr>
            <p:nvPr/>
          </p:nvSpPr>
          <p:spPr bwMode="auto">
            <a:xfrm>
              <a:off x="3678502" y="189855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 name="Line 8">
              <a:extLst>
                <a:ext uri="{FF2B5EF4-FFF2-40B4-BE49-F238E27FC236}">
                  <a16:creationId xmlns:a16="http://schemas.microsoft.com/office/drawing/2014/main" id="{0FC745DE-9539-4F05-B56E-CA8BE618C608}"/>
                </a:ext>
              </a:extLst>
            </p:cNvPr>
            <p:cNvSpPr>
              <a:spLocks noChangeShapeType="1"/>
            </p:cNvSpPr>
            <p:nvPr/>
          </p:nvSpPr>
          <p:spPr bwMode="auto">
            <a:xfrm>
              <a:off x="3678502" y="239731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0" name="Line 9">
              <a:extLst>
                <a:ext uri="{FF2B5EF4-FFF2-40B4-BE49-F238E27FC236}">
                  <a16:creationId xmlns:a16="http://schemas.microsoft.com/office/drawing/2014/main" id="{A41C7348-808F-4E55-8782-9885BA8EF636}"/>
                </a:ext>
              </a:extLst>
            </p:cNvPr>
            <p:cNvSpPr>
              <a:spLocks noChangeShapeType="1"/>
            </p:cNvSpPr>
            <p:nvPr/>
          </p:nvSpPr>
          <p:spPr bwMode="auto">
            <a:xfrm>
              <a:off x="3678502" y="291219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 name="Line 10">
              <a:extLst>
                <a:ext uri="{FF2B5EF4-FFF2-40B4-BE49-F238E27FC236}">
                  <a16:creationId xmlns:a16="http://schemas.microsoft.com/office/drawing/2014/main" id="{DE86027E-C3EC-4B8C-B150-84E9145C0849}"/>
                </a:ext>
              </a:extLst>
            </p:cNvPr>
            <p:cNvSpPr>
              <a:spLocks noChangeShapeType="1"/>
            </p:cNvSpPr>
            <p:nvPr/>
          </p:nvSpPr>
          <p:spPr bwMode="auto">
            <a:xfrm>
              <a:off x="3678502" y="34163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11">
              <a:extLst>
                <a:ext uri="{FF2B5EF4-FFF2-40B4-BE49-F238E27FC236}">
                  <a16:creationId xmlns:a16="http://schemas.microsoft.com/office/drawing/2014/main" id="{9EA31586-BC75-455C-B3E9-754B2E881B22}"/>
                </a:ext>
              </a:extLst>
            </p:cNvPr>
            <p:cNvSpPr>
              <a:spLocks noChangeShapeType="1"/>
            </p:cNvSpPr>
            <p:nvPr/>
          </p:nvSpPr>
          <p:spPr bwMode="auto">
            <a:xfrm>
              <a:off x="3678502" y="3925838"/>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TextBox 12">
              <a:extLst>
                <a:ext uri="{FF2B5EF4-FFF2-40B4-BE49-F238E27FC236}">
                  <a16:creationId xmlns:a16="http://schemas.microsoft.com/office/drawing/2014/main" id="{5F936251-5E3C-4A05-8868-580E95B74113}"/>
                </a:ext>
              </a:extLst>
            </p:cNvPr>
            <p:cNvSpPr txBox="1"/>
            <p:nvPr/>
          </p:nvSpPr>
          <p:spPr>
            <a:xfrm rot="16200000">
              <a:off x="2307998" y="2660534"/>
              <a:ext cx="1623521" cy="523220"/>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新たな脳病変を</a:t>
              </a:r>
              <a:br>
                <a:rPr lang="ja-JP" sz="1400">
                  <a:solidFill>
                    <a:srgbClr val="363636"/>
                  </a:solidFill>
                  <a:latin typeface="Arial" panose="020B0604020202020204" pitchFamily="34" charset="0"/>
                  <a:ea typeface="MS Mincho"/>
                  <a:cs typeface="Arial" panose="020B0604020202020204" pitchFamily="34" charset="0"/>
                </a:rPr>
              </a:br>
              <a:r>
                <a:rPr lang="ja-JP" sz="1400">
                  <a:solidFill>
                    <a:srgbClr val="363636"/>
                  </a:solidFill>
                  <a:latin typeface="Arial" panose="020B0604020202020204" pitchFamily="34" charset="0"/>
                  <a:ea typeface="MS Mincho"/>
                  <a:cs typeface="Arial" panose="020B0604020202020204" pitchFamily="34" charset="0"/>
                </a:rPr>
                <a:t>発症した患者、%</a:t>
              </a:r>
            </a:p>
          </p:txBody>
        </p:sp>
        <p:sp>
          <p:nvSpPr>
            <p:cNvPr id="14" name="TextBox 13">
              <a:extLst>
                <a:ext uri="{FF2B5EF4-FFF2-40B4-BE49-F238E27FC236}">
                  <a16:creationId xmlns:a16="http://schemas.microsoft.com/office/drawing/2014/main" id="{14BD963A-EAA4-4E30-8582-7B6355411E73}"/>
                </a:ext>
              </a:extLst>
            </p:cNvPr>
            <p:cNvSpPr txBox="1"/>
            <p:nvPr/>
          </p:nvSpPr>
          <p:spPr>
            <a:xfrm>
              <a:off x="3307744" y="1777935"/>
              <a:ext cx="383438" cy="2395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40</a:t>
              </a:r>
            </a:p>
          </p:txBody>
        </p:sp>
        <p:sp>
          <p:nvSpPr>
            <p:cNvPr id="15" name="TextBox 14">
              <a:extLst>
                <a:ext uri="{FF2B5EF4-FFF2-40B4-BE49-F238E27FC236}">
                  <a16:creationId xmlns:a16="http://schemas.microsoft.com/office/drawing/2014/main" id="{BC078673-7E41-44E0-B506-32FB2FA180CD}"/>
                </a:ext>
              </a:extLst>
            </p:cNvPr>
            <p:cNvSpPr txBox="1"/>
            <p:nvPr/>
          </p:nvSpPr>
          <p:spPr>
            <a:xfrm>
              <a:off x="3307743" y="2276465"/>
              <a:ext cx="383439" cy="2395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30</a:t>
              </a:r>
            </a:p>
          </p:txBody>
        </p:sp>
        <p:sp>
          <p:nvSpPr>
            <p:cNvPr id="16" name="TextBox 15">
              <a:extLst>
                <a:ext uri="{FF2B5EF4-FFF2-40B4-BE49-F238E27FC236}">
                  <a16:creationId xmlns:a16="http://schemas.microsoft.com/office/drawing/2014/main" id="{C5FB540B-9594-4A2F-80B7-3AD2BEBE9597}"/>
                </a:ext>
              </a:extLst>
            </p:cNvPr>
            <p:cNvSpPr txBox="1"/>
            <p:nvPr/>
          </p:nvSpPr>
          <p:spPr>
            <a:xfrm>
              <a:off x="3307744" y="2791119"/>
              <a:ext cx="383438" cy="2395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20</a:t>
              </a:r>
            </a:p>
          </p:txBody>
        </p:sp>
        <p:sp>
          <p:nvSpPr>
            <p:cNvPr id="17" name="TextBox 16">
              <a:extLst>
                <a:ext uri="{FF2B5EF4-FFF2-40B4-BE49-F238E27FC236}">
                  <a16:creationId xmlns:a16="http://schemas.microsoft.com/office/drawing/2014/main" id="{6ADB8DD7-F44C-4C59-BEB0-EA6132B88FA5}"/>
                </a:ext>
              </a:extLst>
            </p:cNvPr>
            <p:cNvSpPr txBox="1"/>
            <p:nvPr/>
          </p:nvSpPr>
          <p:spPr>
            <a:xfrm>
              <a:off x="3307743" y="3295021"/>
              <a:ext cx="383439" cy="239561"/>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a:t>
              </a:r>
            </a:p>
          </p:txBody>
        </p:sp>
        <p:sp>
          <p:nvSpPr>
            <p:cNvPr id="18" name="TextBox 17">
              <a:extLst>
                <a:ext uri="{FF2B5EF4-FFF2-40B4-BE49-F238E27FC236}">
                  <a16:creationId xmlns:a16="http://schemas.microsoft.com/office/drawing/2014/main" id="{6DFC3D70-8C28-4001-98FB-086478B6FC44}"/>
                </a:ext>
              </a:extLst>
            </p:cNvPr>
            <p:cNvSpPr txBox="1"/>
            <p:nvPr/>
          </p:nvSpPr>
          <p:spPr>
            <a:xfrm>
              <a:off x="3407138" y="3770190"/>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19" name="Rectangle 18">
            <a:extLst>
              <a:ext uri="{FF2B5EF4-FFF2-40B4-BE49-F238E27FC236}">
                <a16:creationId xmlns:a16="http://schemas.microsoft.com/office/drawing/2014/main" id="{430485AA-2EF7-4959-BFC1-D2582A3893DF}"/>
              </a:ext>
            </a:extLst>
          </p:cNvPr>
          <p:cNvSpPr/>
          <p:nvPr/>
        </p:nvSpPr>
        <p:spPr>
          <a:xfrm>
            <a:off x="1513840" y="3774734"/>
            <a:ext cx="670560" cy="10780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7900C91-2471-4963-A749-C9950EDCB16F}"/>
              </a:ext>
            </a:extLst>
          </p:cNvPr>
          <p:cNvSpPr/>
          <p:nvPr/>
        </p:nvSpPr>
        <p:spPr>
          <a:xfrm>
            <a:off x="2285130" y="2890358"/>
            <a:ext cx="670560" cy="19615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1" name="Group 20">
            <a:extLst>
              <a:ext uri="{FF2B5EF4-FFF2-40B4-BE49-F238E27FC236}">
                <a16:creationId xmlns:a16="http://schemas.microsoft.com/office/drawing/2014/main" id="{8A9D810B-A671-4ABD-9DE0-BB7DA6EB7376}"/>
              </a:ext>
            </a:extLst>
          </p:cNvPr>
          <p:cNvGrpSpPr/>
          <p:nvPr/>
        </p:nvGrpSpPr>
        <p:grpSpPr>
          <a:xfrm>
            <a:off x="3737701" y="4607549"/>
            <a:ext cx="1452571" cy="244328"/>
            <a:chOff x="3869781" y="4607549"/>
            <a:chExt cx="1452571" cy="244328"/>
          </a:xfrm>
        </p:grpSpPr>
        <p:sp>
          <p:nvSpPr>
            <p:cNvPr id="22" name="Rectangle 21">
              <a:extLst>
                <a:ext uri="{FF2B5EF4-FFF2-40B4-BE49-F238E27FC236}">
                  <a16:creationId xmlns:a16="http://schemas.microsoft.com/office/drawing/2014/main" id="{D9718BBB-6C53-41F3-A08E-963AEF980962}"/>
                </a:ext>
              </a:extLst>
            </p:cNvPr>
            <p:cNvSpPr/>
            <p:nvPr/>
          </p:nvSpPr>
          <p:spPr>
            <a:xfrm>
              <a:off x="3869781" y="4734560"/>
              <a:ext cx="670560" cy="1173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916AEEE-5B13-43CE-B5A6-B7B74C836396}"/>
                </a:ext>
              </a:extLst>
            </p:cNvPr>
            <p:cNvSpPr/>
            <p:nvPr/>
          </p:nvSpPr>
          <p:spPr>
            <a:xfrm>
              <a:off x="4651792" y="4607549"/>
              <a:ext cx="670560" cy="2443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TextBox 23">
            <a:extLst>
              <a:ext uri="{FF2B5EF4-FFF2-40B4-BE49-F238E27FC236}">
                <a16:creationId xmlns:a16="http://schemas.microsoft.com/office/drawing/2014/main" id="{D3F0A397-34E6-4C92-9CEB-228415BEB9F7}"/>
              </a:ext>
            </a:extLst>
          </p:cNvPr>
          <p:cNvSpPr txBox="1"/>
          <p:nvPr/>
        </p:nvSpPr>
        <p:spPr>
          <a:xfrm>
            <a:off x="1675325" y="3479163"/>
            <a:ext cx="383438" cy="307777"/>
          </a:xfrm>
          <a:prstGeom prst="rect">
            <a:avLst/>
          </a:prstGeom>
          <a:noFill/>
        </p:spPr>
        <p:txBody>
          <a:bodyPr wrap="none" rtlCol="0">
            <a:spAutoFit/>
          </a:bodyPr>
          <a:lstStyle/>
          <a:p>
            <a:pPr algn="ctr"/>
            <a:r>
              <a:rPr lang="ja-JP" sz="1400">
                <a:solidFill>
                  <a:schemeClr val="tx1"/>
                </a:solidFill>
              </a:rPr>
              <a:t>16</a:t>
            </a:r>
          </a:p>
        </p:txBody>
      </p:sp>
      <p:sp>
        <p:nvSpPr>
          <p:cNvPr id="25" name="TextBox 24">
            <a:extLst>
              <a:ext uri="{FF2B5EF4-FFF2-40B4-BE49-F238E27FC236}">
                <a16:creationId xmlns:a16="http://schemas.microsoft.com/office/drawing/2014/main" id="{CABDC12D-4B9C-4294-ABF2-AC11EB119086}"/>
              </a:ext>
            </a:extLst>
          </p:cNvPr>
          <p:cNvSpPr txBox="1"/>
          <p:nvPr/>
        </p:nvSpPr>
        <p:spPr>
          <a:xfrm>
            <a:off x="2428691" y="2581206"/>
            <a:ext cx="383438" cy="307777"/>
          </a:xfrm>
          <a:prstGeom prst="rect">
            <a:avLst/>
          </a:prstGeom>
          <a:noFill/>
        </p:spPr>
        <p:txBody>
          <a:bodyPr wrap="none" rtlCol="0">
            <a:spAutoFit/>
          </a:bodyPr>
          <a:lstStyle/>
          <a:p>
            <a:pPr algn="ctr"/>
            <a:r>
              <a:rPr lang="ja-JP" sz="1400">
                <a:solidFill>
                  <a:schemeClr val="tx1"/>
                </a:solidFill>
              </a:rPr>
              <a:t>30</a:t>
            </a:r>
          </a:p>
        </p:txBody>
      </p:sp>
      <p:sp>
        <p:nvSpPr>
          <p:cNvPr id="26" name="TextBox 25">
            <a:extLst>
              <a:ext uri="{FF2B5EF4-FFF2-40B4-BE49-F238E27FC236}">
                <a16:creationId xmlns:a16="http://schemas.microsoft.com/office/drawing/2014/main" id="{D770EEE6-2FAE-4A70-A135-D27201988649}"/>
              </a:ext>
            </a:extLst>
          </p:cNvPr>
          <p:cNvSpPr txBox="1"/>
          <p:nvPr/>
        </p:nvSpPr>
        <p:spPr>
          <a:xfrm>
            <a:off x="3939898" y="4261483"/>
            <a:ext cx="284052" cy="307777"/>
          </a:xfrm>
          <a:prstGeom prst="rect">
            <a:avLst/>
          </a:prstGeom>
          <a:noFill/>
        </p:spPr>
        <p:txBody>
          <a:bodyPr wrap="none" rtlCol="0">
            <a:spAutoFit/>
          </a:bodyPr>
          <a:lstStyle/>
          <a:p>
            <a:pPr algn="ctr"/>
            <a:r>
              <a:rPr lang="ja-JP" sz="1400">
                <a:solidFill>
                  <a:schemeClr val="tx1"/>
                </a:solidFill>
              </a:rPr>
              <a:t>2</a:t>
            </a:r>
          </a:p>
        </p:txBody>
      </p:sp>
      <p:sp>
        <p:nvSpPr>
          <p:cNvPr id="27" name="TextBox 26">
            <a:extLst>
              <a:ext uri="{FF2B5EF4-FFF2-40B4-BE49-F238E27FC236}">
                <a16:creationId xmlns:a16="http://schemas.microsoft.com/office/drawing/2014/main" id="{96B3BAD7-09C0-4732-8FB0-3A352914E76C}"/>
              </a:ext>
            </a:extLst>
          </p:cNvPr>
          <p:cNvSpPr txBox="1"/>
          <p:nvPr/>
        </p:nvSpPr>
        <p:spPr>
          <a:xfrm>
            <a:off x="4693264" y="4261483"/>
            <a:ext cx="284052" cy="307777"/>
          </a:xfrm>
          <a:prstGeom prst="rect">
            <a:avLst/>
          </a:prstGeom>
          <a:noFill/>
        </p:spPr>
        <p:txBody>
          <a:bodyPr wrap="none" rtlCol="0">
            <a:spAutoFit/>
          </a:bodyPr>
          <a:lstStyle/>
          <a:p>
            <a:pPr algn="ctr"/>
            <a:r>
              <a:rPr lang="ja-JP" sz="1400">
                <a:solidFill>
                  <a:schemeClr val="tx1"/>
                </a:solidFill>
              </a:rPr>
              <a:t>4</a:t>
            </a:r>
          </a:p>
        </p:txBody>
      </p:sp>
      <p:sp>
        <p:nvSpPr>
          <p:cNvPr id="28" name="Rectangle 27">
            <a:extLst>
              <a:ext uri="{FF2B5EF4-FFF2-40B4-BE49-F238E27FC236}">
                <a16:creationId xmlns:a16="http://schemas.microsoft.com/office/drawing/2014/main" id="{C5C2ACAA-8D73-4E3E-A9D6-54DB4EEBF969}"/>
              </a:ext>
            </a:extLst>
          </p:cNvPr>
          <p:cNvSpPr/>
          <p:nvPr/>
        </p:nvSpPr>
        <p:spPr>
          <a:xfrm>
            <a:off x="3543751" y="2610403"/>
            <a:ext cx="249382" cy="2493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0D087349-FB47-4C0A-A047-51A09B931594}"/>
              </a:ext>
            </a:extLst>
          </p:cNvPr>
          <p:cNvSpPr/>
          <p:nvPr/>
        </p:nvSpPr>
        <p:spPr>
          <a:xfrm>
            <a:off x="3543751" y="3040685"/>
            <a:ext cx="249382" cy="2493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993BEF07-2FC7-4CFE-B927-736BF1A03718}"/>
              </a:ext>
            </a:extLst>
          </p:cNvPr>
          <p:cNvSpPr txBox="1"/>
          <p:nvPr/>
        </p:nvSpPr>
        <p:spPr>
          <a:xfrm>
            <a:off x="3751295" y="2565847"/>
            <a:ext cx="1489510" cy="738664"/>
          </a:xfrm>
          <a:prstGeom prst="rect">
            <a:avLst/>
          </a:prstGeom>
          <a:noFill/>
        </p:spPr>
        <p:txBody>
          <a:bodyPr wrap="none" rtlCol="0">
            <a:spAutoFit/>
          </a:bodyPr>
          <a:lstStyle/>
          <a:p>
            <a:r>
              <a:rPr lang="ja-JP" sz="1400">
                <a:solidFill>
                  <a:schemeClr val="accent1"/>
                </a:solidFill>
              </a:rPr>
              <a:t>NIVO + IPI + CT</a:t>
            </a:r>
          </a:p>
          <a:p>
            <a:endParaRPr lang="en-US" sz="1400" dirty="0">
              <a:solidFill>
                <a:srgbClr val="002850"/>
              </a:solidFill>
            </a:endParaRPr>
          </a:p>
          <a:p>
            <a:r>
              <a:rPr lang="ja-JP" sz="1400">
                <a:solidFill>
                  <a:schemeClr val="accent2"/>
                </a:solidFill>
              </a:rPr>
              <a:t>CT</a:t>
            </a:r>
          </a:p>
        </p:txBody>
      </p:sp>
      <p:sp>
        <p:nvSpPr>
          <p:cNvPr id="31" name="TextBox 30">
            <a:extLst>
              <a:ext uri="{FF2B5EF4-FFF2-40B4-BE49-F238E27FC236}">
                <a16:creationId xmlns:a16="http://schemas.microsoft.com/office/drawing/2014/main" id="{67A244DD-ABCC-4D6E-A195-9A01A6E5F5E5}"/>
              </a:ext>
            </a:extLst>
          </p:cNvPr>
          <p:cNvSpPr txBox="1"/>
          <p:nvPr/>
        </p:nvSpPr>
        <p:spPr>
          <a:xfrm>
            <a:off x="1520207" y="4831767"/>
            <a:ext cx="633507" cy="369332"/>
          </a:xfrm>
          <a:prstGeom prst="rect">
            <a:avLst/>
          </a:prstGeom>
          <a:noFill/>
        </p:spPr>
        <p:txBody>
          <a:bodyPr wrap="none" rtlCol="0">
            <a:spAutoFit/>
          </a:bodyPr>
          <a:lstStyle/>
          <a:p>
            <a:r>
              <a:rPr lang="ja-JP">
                <a:solidFill>
                  <a:schemeClr val="tx1"/>
                </a:solidFill>
              </a:rPr>
              <a:t>8/51</a:t>
            </a:r>
          </a:p>
        </p:txBody>
      </p:sp>
      <p:sp>
        <p:nvSpPr>
          <p:cNvPr id="32" name="TextBox 31">
            <a:extLst>
              <a:ext uri="{FF2B5EF4-FFF2-40B4-BE49-F238E27FC236}">
                <a16:creationId xmlns:a16="http://schemas.microsoft.com/office/drawing/2014/main" id="{621307BB-4C48-4AED-B5A6-60AFBD7E0403}"/>
              </a:ext>
            </a:extLst>
          </p:cNvPr>
          <p:cNvSpPr txBox="1"/>
          <p:nvPr/>
        </p:nvSpPr>
        <p:spPr>
          <a:xfrm>
            <a:off x="2232042" y="4831767"/>
            <a:ext cx="761747" cy="369332"/>
          </a:xfrm>
          <a:prstGeom prst="rect">
            <a:avLst/>
          </a:prstGeom>
          <a:noFill/>
        </p:spPr>
        <p:txBody>
          <a:bodyPr wrap="none" rtlCol="0">
            <a:spAutoFit/>
          </a:bodyPr>
          <a:lstStyle/>
          <a:p>
            <a:r>
              <a:rPr lang="ja-JP">
                <a:solidFill>
                  <a:schemeClr val="tx1"/>
                </a:solidFill>
              </a:rPr>
              <a:t>15/50</a:t>
            </a:r>
          </a:p>
        </p:txBody>
      </p:sp>
      <p:cxnSp>
        <p:nvCxnSpPr>
          <p:cNvPr id="33" name="Straight Connector 32">
            <a:extLst>
              <a:ext uri="{FF2B5EF4-FFF2-40B4-BE49-F238E27FC236}">
                <a16:creationId xmlns:a16="http://schemas.microsoft.com/office/drawing/2014/main" id="{49AD8A0E-1951-4D46-BD66-A5D7C5AAD427}"/>
              </a:ext>
            </a:extLst>
          </p:cNvPr>
          <p:cNvCxnSpPr/>
          <p:nvPr/>
        </p:nvCxnSpPr>
        <p:spPr>
          <a:xfrm>
            <a:off x="1467657" y="5201099"/>
            <a:ext cx="15965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4CE5D4A-412E-4145-8972-DEC5AC48908F}"/>
              </a:ext>
            </a:extLst>
          </p:cNvPr>
          <p:cNvSpPr txBox="1"/>
          <p:nvPr/>
        </p:nvSpPr>
        <p:spPr>
          <a:xfrm>
            <a:off x="1492332" y="5181506"/>
            <a:ext cx="1547218" cy="523220"/>
          </a:xfrm>
          <a:prstGeom prst="rect">
            <a:avLst/>
          </a:prstGeom>
          <a:noFill/>
        </p:spPr>
        <p:txBody>
          <a:bodyPr wrap="none" rtlCol="0">
            <a:spAutoFit/>
          </a:bodyPr>
          <a:lstStyle/>
          <a:p>
            <a:pPr algn="ctr"/>
            <a:r>
              <a:rPr lang="ja-JP" sz="1400">
                <a:solidFill>
                  <a:schemeClr val="tx1"/>
                </a:solidFill>
              </a:rPr>
              <a:t>ベースライン時の</a:t>
            </a:r>
          </a:p>
          <a:p>
            <a:pPr algn="ctr"/>
            <a:r>
              <a:rPr lang="ja-JP" sz="1400">
                <a:solidFill>
                  <a:schemeClr val="tx1"/>
                </a:solidFill>
              </a:rPr>
              <a:t>脳転移あり</a:t>
            </a:r>
          </a:p>
        </p:txBody>
      </p:sp>
      <p:sp>
        <p:nvSpPr>
          <p:cNvPr id="35" name="TextBox 34">
            <a:extLst>
              <a:ext uri="{FF2B5EF4-FFF2-40B4-BE49-F238E27FC236}">
                <a16:creationId xmlns:a16="http://schemas.microsoft.com/office/drawing/2014/main" id="{EA5A6D35-1540-48F3-803E-846E5364D145}"/>
              </a:ext>
            </a:extLst>
          </p:cNvPr>
          <p:cNvSpPr txBox="1"/>
          <p:nvPr/>
        </p:nvSpPr>
        <p:spPr>
          <a:xfrm>
            <a:off x="3695357" y="4831767"/>
            <a:ext cx="761747" cy="369332"/>
          </a:xfrm>
          <a:prstGeom prst="rect">
            <a:avLst/>
          </a:prstGeom>
          <a:noFill/>
        </p:spPr>
        <p:txBody>
          <a:bodyPr wrap="none" rtlCol="0">
            <a:spAutoFit/>
          </a:bodyPr>
          <a:lstStyle/>
          <a:p>
            <a:r>
              <a:rPr lang="ja-JP">
                <a:solidFill>
                  <a:schemeClr val="tx1"/>
                </a:solidFill>
              </a:rPr>
              <a:t>7/310</a:t>
            </a:r>
          </a:p>
        </p:txBody>
      </p:sp>
      <p:sp>
        <p:nvSpPr>
          <p:cNvPr id="36" name="TextBox 35">
            <a:extLst>
              <a:ext uri="{FF2B5EF4-FFF2-40B4-BE49-F238E27FC236}">
                <a16:creationId xmlns:a16="http://schemas.microsoft.com/office/drawing/2014/main" id="{91951462-6518-4D5F-97AE-C839B8798CFA}"/>
              </a:ext>
            </a:extLst>
          </p:cNvPr>
          <p:cNvSpPr txBox="1"/>
          <p:nvPr/>
        </p:nvSpPr>
        <p:spPr>
          <a:xfrm>
            <a:off x="4412346" y="4831767"/>
            <a:ext cx="889987" cy="369332"/>
          </a:xfrm>
          <a:prstGeom prst="rect">
            <a:avLst/>
          </a:prstGeom>
          <a:noFill/>
        </p:spPr>
        <p:txBody>
          <a:bodyPr wrap="none" rtlCol="0">
            <a:spAutoFit/>
          </a:bodyPr>
          <a:lstStyle/>
          <a:p>
            <a:r>
              <a:rPr lang="ja-JP">
                <a:solidFill>
                  <a:schemeClr val="tx1"/>
                </a:solidFill>
              </a:rPr>
              <a:t>11/308</a:t>
            </a:r>
          </a:p>
        </p:txBody>
      </p:sp>
      <p:cxnSp>
        <p:nvCxnSpPr>
          <p:cNvPr id="37" name="Straight Connector 36">
            <a:extLst>
              <a:ext uri="{FF2B5EF4-FFF2-40B4-BE49-F238E27FC236}">
                <a16:creationId xmlns:a16="http://schemas.microsoft.com/office/drawing/2014/main" id="{6B0AAE4C-5EC5-437A-83D2-D0A592C2019D}"/>
              </a:ext>
            </a:extLst>
          </p:cNvPr>
          <p:cNvCxnSpPr/>
          <p:nvPr/>
        </p:nvCxnSpPr>
        <p:spPr>
          <a:xfrm>
            <a:off x="3668442" y="5201099"/>
            <a:ext cx="1596567"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E094D246-F3F6-4ED2-B865-8C4890E5EB82}"/>
              </a:ext>
            </a:extLst>
          </p:cNvPr>
          <p:cNvSpPr txBox="1"/>
          <p:nvPr/>
        </p:nvSpPr>
        <p:spPr>
          <a:xfrm>
            <a:off x="3693116" y="5181506"/>
            <a:ext cx="1547219" cy="523220"/>
          </a:xfrm>
          <a:prstGeom prst="rect">
            <a:avLst/>
          </a:prstGeom>
          <a:noFill/>
        </p:spPr>
        <p:txBody>
          <a:bodyPr wrap="none" rtlCol="0">
            <a:spAutoFit/>
          </a:bodyPr>
          <a:lstStyle/>
          <a:p>
            <a:pPr algn="ctr"/>
            <a:r>
              <a:rPr lang="ja-JP" sz="1400">
                <a:solidFill>
                  <a:schemeClr val="tx1"/>
                </a:solidFill>
              </a:rPr>
              <a:t>ベースライン時の</a:t>
            </a:r>
          </a:p>
          <a:p>
            <a:pPr algn="ctr"/>
            <a:r>
              <a:rPr lang="ja-JP" sz="1400">
                <a:solidFill>
                  <a:schemeClr val="tx1"/>
                </a:solidFill>
              </a:rPr>
              <a:t>脳転移なし</a:t>
            </a:r>
          </a:p>
        </p:txBody>
      </p:sp>
      <p:graphicFrame>
        <p:nvGraphicFramePr>
          <p:cNvPr id="39" name="Table 45">
            <a:extLst>
              <a:ext uri="{FF2B5EF4-FFF2-40B4-BE49-F238E27FC236}">
                <a16:creationId xmlns:a16="http://schemas.microsoft.com/office/drawing/2014/main" id="{F67F26BF-32B9-40BF-9E23-B4D8CBE5C0E7}"/>
              </a:ext>
            </a:extLst>
          </p:cNvPr>
          <p:cNvGraphicFramePr>
            <a:graphicFrameLocks noGrp="1"/>
          </p:cNvGraphicFramePr>
          <p:nvPr>
            <p:extLst>
              <p:ext uri="{D42A27DB-BD31-4B8C-83A1-F6EECF244321}">
                <p14:modId xmlns:p14="http://schemas.microsoft.com/office/powerpoint/2010/main" val="2520941278"/>
              </p:ext>
            </p:extLst>
          </p:nvPr>
        </p:nvGraphicFramePr>
        <p:xfrm>
          <a:off x="5376287" y="2086835"/>
          <a:ext cx="6611643" cy="2195406"/>
        </p:xfrm>
        <a:graphic>
          <a:graphicData uri="http://schemas.openxmlformats.org/drawingml/2006/table">
            <a:tbl>
              <a:tblPr firstRow="1" bandRow="1">
                <a:tableStyleId>{5C22544A-7EE6-4342-B048-85BDC9FD1C3A}</a:tableStyleId>
              </a:tblPr>
              <a:tblGrid>
                <a:gridCol w="1963197">
                  <a:extLst>
                    <a:ext uri="{9D8B030D-6E8A-4147-A177-3AD203B41FA5}">
                      <a16:colId xmlns:a16="http://schemas.microsoft.com/office/drawing/2014/main" val="2053675976"/>
                    </a:ext>
                  </a:extLst>
                </a:gridCol>
                <a:gridCol w="1448929">
                  <a:extLst>
                    <a:ext uri="{9D8B030D-6E8A-4147-A177-3AD203B41FA5}">
                      <a16:colId xmlns:a16="http://schemas.microsoft.com/office/drawing/2014/main" val="1057871107"/>
                    </a:ext>
                  </a:extLst>
                </a:gridCol>
                <a:gridCol w="1060437">
                  <a:extLst>
                    <a:ext uri="{9D8B030D-6E8A-4147-A177-3AD203B41FA5}">
                      <a16:colId xmlns:a16="http://schemas.microsoft.com/office/drawing/2014/main" val="2725604097"/>
                    </a:ext>
                  </a:extLst>
                </a:gridCol>
                <a:gridCol w="1210464">
                  <a:extLst>
                    <a:ext uri="{9D8B030D-6E8A-4147-A177-3AD203B41FA5}">
                      <a16:colId xmlns:a16="http://schemas.microsoft.com/office/drawing/2014/main" val="1197579149"/>
                    </a:ext>
                  </a:extLst>
                </a:gridCol>
                <a:gridCol w="928616">
                  <a:extLst>
                    <a:ext uri="{9D8B030D-6E8A-4147-A177-3AD203B41FA5}">
                      <a16:colId xmlns:a16="http://schemas.microsoft.com/office/drawing/2014/main" val="653251051"/>
                    </a:ext>
                  </a:extLst>
                </a:gridCol>
              </a:tblGrid>
              <a:tr h="458046">
                <a:tc rowSpan="2">
                  <a:txBody>
                    <a:bodyPr/>
                    <a:lstStyle/>
                    <a:p>
                      <a:pPr algn="l" rtl="0"/>
                      <a:endParaRPr lang="en-GB" sz="1200" dirty="0">
                        <a:solidFill>
                          <a:schemeClr val="tx2"/>
                        </a:solidFill>
                      </a:endParaRPr>
                    </a:p>
                  </a:txBody>
                  <a:tcPr>
                    <a:lnL w="12700"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gridSpan="2">
                  <a:txBody>
                    <a:bodyPr/>
                    <a:lstStyle/>
                    <a:p>
                      <a:pPr algn="ctr"/>
                      <a:r>
                        <a:rPr lang="ja-JP" sz="1200" dirty="0">
                          <a:solidFill>
                            <a:schemeClr val="tx2"/>
                          </a:solidFill>
                        </a:rPr>
                        <a:t>ベースライン時の</a:t>
                      </a:r>
                      <a:br>
                        <a:rPr lang="ja-JP" sz="1200" dirty="0">
                          <a:solidFill>
                            <a:schemeClr val="tx2"/>
                          </a:solidFill>
                        </a:rPr>
                      </a:br>
                      <a:r>
                        <a:rPr lang="ja-JP" sz="1200" dirty="0">
                          <a:solidFill>
                            <a:schemeClr val="tx2"/>
                          </a:solidFill>
                        </a:rPr>
                        <a:t>脳転移あり</a:t>
                      </a:r>
                    </a:p>
                  </a:txBody>
                  <a:tcPr>
                    <a:lnL w="38100" cap="flat" cmpd="sng" algn="ctr">
                      <a:no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chemeClr val="tx2"/>
                          </a:solidFill>
                        </a:rPr>
                        <a:t>ベースライン時の</a:t>
                      </a:r>
                      <a:br>
                        <a:rPr lang="ja-JP" sz="1200">
                          <a:solidFill>
                            <a:schemeClr val="tx2"/>
                          </a:solidFill>
                        </a:rPr>
                      </a:br>
                      <a:r>
                        <a:rPr lang="ja-JP" sz="1200">
                          <a:solidFill>
                            <a:schemeClr val="tx2"/>
                          </a:solidFill>
                        </a:rPr>
                        <a:t>脳転移なし</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dirty="0"/>
                    </a:p>
                  </a:txBody>
                  <a:tcPr/>
                </a:tc>
                <a:extLst>
                  <a:ext uri="{0D108BD9-81ED-4DB2-BD59-A6C34878D82A}">
                    <a16:rowId xmlns:a16="http://schemas.microsoft.com/office/drawing/2014/main" val="124049016"/>
                  </a:ext>
                </a:extLst>
              </a:tr>
              <a:tr h="185420">
                <a:tc vMerge="1">
                  <a:txBody>
                    <a:bodyPr/>
                    <a:lstStyle/>
                    <a:p>
                      <a:endParaRPr lang="en-GB"/>
                    </a:p>
                  </a:txBody>
                  <a:tcPr/>
                </a:tc>
                <a:tc>
                  <a:txBody>
                    <a:bodyPr/>
                    <a:lstStyle/>
                    <a:p>
                      <a:pPr algn="ctr"/>
                      <a:r>
                        <a:rPr lang="ja-JP" sz="1200" b="1" dirty="0">
                          <a:solidFill>
                            <a:schemeClr val="tx2"/>
                          </a:solidFill>
                        </a:rPr>
                        <a:t>NIVO + IPI + CT</a:t>
                      </a:r>
                      <a:br>
                        <a:rPr lang="ja-JP" sz="1200" b="1" dirty="0">
                          <a:solidFill>
                            <a:schemeClr val="tx2"/>
                          </a:solidFill>
                        </a:rPr>
                      </a:br>
                      <a:r>
                        <a:rPr lang="ja-JP" sz="1200" b="1" dirty="0">
                          <a:solidFill>
                            <a:schemeClr val="tx2"/>
                          </a:solidFill>
                        </a:rPr>
                        <a:t>（n=51）</a:t>
                      </a:r>
                    </a:p>
                  </a:txBody>
                  <a:tcPr anchor="b">
                    <a:lnL w="38100" cap="flat" cmpd="sng" algn="ctr">
                      <a:noFill/>
                      <a:prstDash val="solid"/>
                      <a:round/>
                      <a:headEnd type="none" w="med" len="med"/>
                      <a:tailEnd type="none" w="med" len="med"/>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ja-JP" sz="1200" b="1" dirty="0">
                          <a:solidFill>
                            <a:schemeClr val="tx2"/>
                          </a:solidFill>
                        </a:rPr>
                        <a:t>CT</a:t>
                      </a:r>
                      <a:br>
                        <a:rPr lang="ja-JP" sz="1200" b="1" dirty="0">
                          <a:solidFill>
                            <a:schemeClr val="tx2"/>
                          </a:solidFill>
                        </a:rPr>
                      </a:br>
                      <a:r>
                        <a:rPr lang="ja-JP" sz="1200" b="1" dirty="0">
                          <a:solidFill>
                            <a:schemeClr val="tx2"/>
                          </a:solidFill>
                        </a:rPr>
                        <a:t>（n=50）</a:t>
                      </a:r>
                    </a:p>
                  </a:txBody>
                  <a:tcPr anchor="b">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ja-JP" sz="1200" b="1">
                          <a:solidFill>
                            <a:schemeClr val="tx2"/>
                          </a:solidFill>
                        </a:rPr>
                        <a:t>NIVO + IPI + CT</a:t>
                      </a:r>
                      <a:br>
                        <a:rPr lang="ja-JP" sz="1200" b="1">
                          <a:solidFill>
                            <a:schemeClr val="tx2"/>
                          </a:solidFill>
                        </a:rPr>
                      </a:br>
                      <a:r>
                        <a:rPr lang="ja-JP" sz="1200" b="1">
                          <a:solidFill>
                            <a:schemeClr val="tx2"/>
                          </a:solidFill>
                        </a:rPr>
                        <a:t>（n=310）</a:t>
                      </a:r>
                    </a:p>
                  </a:txBody>
                  <a:tcPr anchor="b">
                    <a:lnL w="12700" cmpd="sng">
                      <a:noFill/>
                    </a:lnL>
                    <a:lnR w="12700" cmpd="sng">
                      <a:noFill/>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ja-JP" sz="1200" b="1" dirty="0">
                          <a:solidFill>
                            <a:schemeClr val="tx2"/>
                          </a:solidFill>
                        </a:rPr>
                        <a:t>CT</a:t>
                      </a:r>
                      <a:br>
                        <a:rPr lang="ja-JP" sz="1200" b="1" dirty="0">
                          <a:solidFill>
                            <a:schemeClr val="tx2"/>
                          </a:solidFill>
                        </a:rPr>
                      </a:br>
                      <a:r>
                        <a:rPr lang="ja-JP" sz="1200" b="1" dirty="0">
                          <a:solidFill>
                            <a:schemeClr val="tx2"/>
                          </a:solidFill>
                        </a:rPr>
                        <a:t>（n=308）</a:t>
                      </a:r>
                    </a:p>
                  </a:txBody>
                  <a:tcPr anchor="b">
                    <a:lnL w="12700" cmpd="sng">
                      <a:noFill/>
                    </a:lnL>
                    <a:lnR w="12700" cap="flat" cmpd="sng" algn="ctr">
                      <a:solidFill>
                        <a:schemeClr val="accent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750265310"/>
                  </a:ext>
                </a:extLst>
              </a:tr>
              <a:tr h="370840">
                <a:tc>
                  <a:txBody>
                    <a:bodyPr/>
                    <a:lstStyle/>
                    <a:p>
                      <a:pPr algn="l"/>
                      <a:r>
                        <a:rPr lang="ja-JP" sz="1200">
                          <a:solidFill>
                            <a:srgbClr val="363636"/>
                          </a:solidFill>
                        </a:rPr>
                        <a:t>新たな脳病変が発症するまでの時間の中央値、月（範囲）</a:t>
                      </a:r>
                    </a:p>
                  </a:txBody>
                  <a:tcPr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1200">
                          <a:solidFill>
                            <a:srgbClr val="363636"/>
                          </a:solidFill>
                        </a:rPr>
                        <a:t>9.0</a:t>
                      </a:r>
                      <a:br>
                        <a:rPr lang="ja-JP" sz="1200">
                          <a:solidFill>
                            <a:srgbClr val="363636"/>
                          </a:solidFill>
                        </a:rPr>
                      </a:br>
                      <a:r>
                        <a:rPr lang="ja-JP" sz="1200">
                          <a:solidFill>
                            <a:srgbClr val="363636"/>
                          </a:solidFill>
                        </a:rPr>
                        <a:t>（2.3–19.6）</a:t>
                      </a:r>
                    </a:p>
                  </a:txBody>
                  <a:tcPr anchor="ctr">
                    <a:lnL w="12700" cmpd="sng">
                      <a:noFill/>
                    </a:lnL>
                    <a:lnR w="12700" cmpd="sng">
                      <a:noFill/>
                    </a:lnR>
                    <a:lnT w="381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363636"/>
                          </a:solidFill>
                        </a:rPr>
                        <a:t>4.6</a:t>
                      </a:r>
                      <a:br>
                        <a:rPr lang="ja-JP" sz="1200">
                          <a:solidFill>
                            <a:srgbClr val="363636"/>
                          </a:solidFill>
                        </a:rPr>
                      </a:br>
                      <a:r>
                        <a:rPr lang="ja-JP" sz="1200">
                          <a:solidFill>
                            <a:srgbClr val="363636"/>
                          </a:solidFill>
                        </a:rPr>
                        <a:t>（1.9–9.5）</a:t>
                      </a:r>
                    </a:p>
                  </a:txBody>
                  <a:tcPr anchor="ctr">
                    <a:lnL w="12700" cmpd="sng">
                      <a:noFill/>
                    </a:lnL>
                    <a:lnR w="12700" cmpd="sng">
                      <a:noFill/>
                    </a:lnR>
                    <a:lnT w="381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363636"/>
                          </a:solidFill>
                        </a:rPr>
                        <a:t>6.9</a:t>
                      </a:r>
                      <a:br>
                        <a:rPr lang="ja-JP" sz="1200">
                          <a:solidFill>
                            <a:srgbClr val="363636"/>
                          </a:solidFill>
                        </a:rPr>
                      </a:br>
                      <a:r>
                        <a:rPr lang="ja-JP" sz="1200">
                          <a:solidFill>
                            <a:srgbClr val="363636"/>
                          </a:solidFill>
                        </a:rPr>
                        <a:t>（1.4–18.8）</a:t>
                      </a:r>
                    </a:p>
                  </a:txBody>
                  <a:tcPr anchor="ctr">
                    <a:lnL w="12700" cmpd="sng">
                      <a:noFill/>
                    </a:lnL>
                    <a:lnR w="12700" cmpd="sng">
                      <a:noFill/>
                    </a:lnR>
                    <a:lnT w="381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363636"/>
                          </a:solidFill>
                        </a:rPr>
                        <a:t>5.3</a:t>
                      </a:r>
                      <a:br>
                        <a:rPr lang="ja-JP" sz="1200">
                          <a:solidFill>
                            <a:srgbClr val="363636"/>
                          </a:solidFill>
                        </a:rPr>
                      </a:br>
                      <a:r>
                        <a:rPr lang="ja-JP" sz="1200">
                          <a:solidFill>
                            <a:srgbClr val="363636"/>
                          </a:solidFill>
                        </a:rPr>
                        <a:t>（1.2–26.7）</a:t>
                      </a:r>
                    </a:p>
                  </a:txBody>
                  <a:tcPr anchor="ctr">
                    <a:lnL w="12700" cmpd="sng">
                      <a:noFill/>
                    </a:lnL>
                    <a:lnR w="12700" cap="flat" cmpd="sng" algn="ctr">
                      <a:solidFill>
                        <a:schemeClr val="accent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689876371"/>
                  </a:ext>
                </a:extLst>
              </a:tr>
              <a:tr h="370840">
                <a:tc>
                  <a:txBody>
                    <a:bodyPr/>
                    <a:lstStyle/>
                    <a:p>
                      <a:pPr algn="l"/>
                      <a:r>
                        <a:rPr lang="ja-JP" sz="1200">
                          <a:solidFill>
                            <a:srgbClr val="363636"/>
                          </a:solidFill>
                        </a:rPr>
                        <a:t>新たな脳病変を発症した患者の腫瘍負荷、mm範囲</a:t>
                      </a:r>
                    </a:p>
                  </a:txBody>
                  <a:tcPr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ja-JP" sz="1200">
                          <a:solidFill>
                            <a:srgbClr val="363636"/>
                          </a:solidFill>
                        </a:rPr>
                        <a:t>13–19</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363636"/>
                          </a:solidFill>
                        </a:rPr>
                        <a:t>10–38</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363636"/>
                          </a:solidFill>
                        </a:rPr>
                        <a:t>4–74</a:t>
                      </a:r>
                    </a:p>
                  </a:txBody>
                  <a:tcPr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rgbClr val="363636"/>
                          </a:solidFill>
                        </a:rPr>
                        <a:t>6–37</a:t>
                      </a:r>
                    </a:p>
                  </a:txBody>
                  <a:tcPr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1573179"/>
                  </a:ext>
                </a:extLst>
              </a:tr>
            </a:tbl>
          </a:graphicData>
        </a:graphic>
      </p:graphicFrame>
      <p:sp>
        <p:nvSpPr>
          <p:cNvPr id="40" name="Rectangle 39">
            <a:extLst>
              <a:ext uri="{FF2B5EF4-FFF2-40B4-BE49-F238E27FC236}">
                <a16:creationId xmlns:a16="http://schemas.microsoft.com/office/drawing/2014/main" id="{DF518ED7-5708-4969-9F3B-72FF4139A9F5}"/>
              </a:ext>
            </a:extLst>
          </p:cNvPr>
          <p:cNvSpPr/>
          <p:nvPr/>
        </p:nvSpPr>
        <p:spPr>
          <a:xfrm>
            <a:off x="7476790" y="3196368"/>
            <a:ext cx="2430080" cy="590572"/>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Freeform 21">
            <a:extLst>
              <a:ext uri="{FF2B5EF4-FFF2-40B4-BE49-F238E27FC236}">
                <a16:creationId xmlns:a16="http://schemas.microsoft.com/office/drawing/2014/main" id="{F394BF1D-D26F-457D-A3F6-C901B48D207C}"/>
              </a:ext>
            </a:extLst>
          </p:cNvPr>
          <p:cNvSpPr>
            <a:spLocks/>
          </p:cNvSpPr>
          <p:nvPr/>
        </p:nvSpPr>
        <p:spPr bwMode="auto">
          <a:xfrm>
            <a:off x="1151376" y="2266618"/>
            <a:ext cx="4385824"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42" name="TextBox 41">
            <a:extLst>
              <a:ext uri="{FF2B5EF4-FFF2-40B4-BE49-F238E27FC236}">
                <a16:creationId xmlns:a16="http://schemas.microsoft.com/office/drawing/2014/main" id="{67A244DD-ABCC-4D6E-A195-9A01A6E5F5E5}"/>
              </a:ext>
            </a:extLst>
          </p:cNvPr>
          <p:cNvSpPr txBox="1"/>
          <p:nvPr/>
        </p:nvSpPr>
        <p:spPr>
          <a:xfrm>
            <a:off x="966917" y="4831767"/>
            <a:ext cx="543739" cy="369332"/>
          </a:xfrm>
          <a:prstGeom prst="rect">
            <a:avLst/>
          </a:prstGeom>
          <a:noFill/>
        </p:spPr>
        <p:txBody>
          <a:bodyPr wrap="none" rtlCol="0">
            <a:spAutoFit/>
          </a:bodyPr>
          <a:lstStyle/>
          <a:p>
            <a:r>
              <a:rPr lang="ja-JP">
                <a:solidFill>
                  <a:schemeClr val="tx1"/>
                </a:solidFill>
              </a:rPr>
              <a:t>n/N</a:t>
            </a:r>
          </a:p>
        </p:txBody>
      </p:sp>
    </p:spTree>
    <p:extLst>
      <p:ext uri="{BB962C8B-B14F-4D97-AF65-F5344CB8AC3E}">
        <p14:creationId xmlns:p14="http://schemas.microsoft.com/office/powerpoint/2010/main" val="3499629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OA09.01：進行性NSCLCおよび脳転移のある患者における一次ニボルマブ+イピリムマブ+化学療法：CheckMate 9LAの結果 – Carbone D、他</a:t>
            </a:r>
          </a:p>
        </p:txBody>
      </p:sp>
      <p:sp>
        <p:nvSpPr>
          <p:cNvPr id="3" name="Content Placeholder 2"/>
          <p:cNvSpPr>
            <a:spLocks noGrp="1"/>
          </p:cNvSpPr>
          <p:nvPr>
            <p:ph idx="1"/>
          </p:nvPr>
        </p:nvSpPr>
        <p:spPr/>
        <p:txBody>
          <a:bodyPr/>
          <a:lstStyle/>
          <a:p>
            <a:r>
              <a:rPr lang="ja-JP" b="1" dirty="0"/>
              <a:t>主要な結果（続き）</a:t>
            </a:r>
          </a:p>
          <a:p>
            <a:pPr>
              <a:spcBef>
                <a:spcPts val="23400"/>
              </a:spcBef>
            </a:pPr>
            <a:r>
              <a:rPr lang="ja-JP" b="1" dirty="0"/>
              <a:t>結論</a:t>
            </a:r>
          </a:p>
          <a:p>
            <a:pPr lvl="1"/>
            <a:r>
              <a:rPr lang="ja-JP" dirty="0"/>
              <a:t>ベースラインでの脳転移がある場合とない場合の進行性NSCLC患者において、1Lニボルマブ+イピリムマブ+化学療法は、新たな安全性シグナルなしで永続的な延命効果を示しました</a:t>
            </a:r>
          </a:p>
        </p:txBody>
      </p:sp>
      <p:sp>
        <p:nvSpPr>
          <p:cNvPr id="5" name="Text Placeholder 4"/>
          <p:cNvSpPr>
            <a:spLocks noGrp="1"/>
          </p:cNvSpPr>
          <p:nvPr>
            <p:ph type="body" sz="quarter" idx="11"/>
          </p:nvPr>
        </p:nvSpPr>
        <p:spPr/>
        <p:txBody>
          <a:bodyPr/>
          <a:lstStyle/>
          <a:p>
            <a:r>
              <a:rPr lang="ja-JP"/>
              <a:t>Carbone D、他J Thorac Oncol 2021年16（補遺）：抄録番号 OA09.01</a:t>
            </a:r>
          </a:p>
        </p:txBody>
      </p:sp>
      <p:graphicFrame>
        <p:nvGraphicFramePr>
          <p:cNvPr id="6"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2190970616"/>
              </p:ext>
            </p:extLst>
          </p:nvPr>
        </p:nvGraphicFramePr>
        <p:xfrm>
          <a:off x="449893" y="1684750"/>
          <a:ext cx="11292215" cy="2626560"/>
        </p:xfrm>
        <a:graphic>
          <a:graphicData uri="http://schemas.openxmlformats.org/drawingml/2006/table">
            <a:tbl>
              <a:tblPr firstRow="1" bandRow="1">
                <a:tableStyleId>{69012ECD-51FC-41F1-AA8D-1B2483CD663E}</a:tableStyleId>
              </a:tblPr>
              <a:tblGrid>
                <a:gridCol w="2985565">
                  <a:extLst>
                    <a:ext uri="{9D8B030D-6E8A-4147-A177-3AD203B41FA5}">
                      <a16:colId xmlns:a16="http://schemas.microsoft.com/office/drawing/2014/main" val="2074325119"/>
                    </a:ext>
                  </a:extLst>
                </a:gridCol>
                <a:gridCol w="2607306">
                  <a:extLst>
                    <a:ext uri="{9D8B030D-6E8A-4147-A177-3AD203B41FA5}">
                      <a16:colId xmlns:a16="http://schemas.microsoft.com/office/drawing/2014/main" val="2522766363"/>
                    </a:ext>
                  </a:extLst>
                </a:gridCol>
                <a:gridCol w="1401589">
                  <a:extLst>
                    <a:ext uri="{9D8B030D-6E8A-4147-A177-3AD203B41FA5}">
                      <a16:colId xmlns:a16="http://schemas.microsoft.com/office/drawing/2014/main" val="1883804569"/>
                    </a:ext>
                  </a:extLst>
                </a:gridCol>
                <a:gridCol w="2719474">
                  <a:extLst>
                    <a:ext uri="{9D8B030D-6E8A-4147-A177-3AD203B41FA5}">
                      <a16:colId xmlns:a16="http://schemas.microsoft.com/office/drawing/2014/main" val="1032047142"/>
                    </a:ext>
                  </a:extLst>
                </a:gridCol>
                <a:gridCol w="1578281">
                  <a:extLst>
                    <a:ext uri="{9D8B030D-6E8A-4147-A177-3AD203B41FA5}">
                      <a16:colId xmlns:a16="http://schemas.microsoft.com/office/drawing/2014/main" val="3060215249"/>
                    </a:ext>
                  </a:extLst>
                </a:gridCol>
              </a:tblGrid>
              <a:tr h="230764">
                <a:tc>
                  <a:txBody>
                    <a:bodyPr/>
                    <a:lstStyle/>
                    <a:p>
                      <a:endParaRPr lang="en-US" sz="1600" noProof="0" dirty="0">
                        <a:solidFill>
                          <a:schemeClr val="tx2"/>
                        </a:solidFill>
                      </a:endParaRPr>
                    </a:p>
                  </a:txBody>
                  <a:tcPr marL="90000" marR="90000" marT="36000" marB="36000" anchor="b">
                    <a:lnB w="12700" cap="flat" cmpd="sng" algn="ctr">
                      <a:no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noProof="0">
                          <a:solidFill>
                            <a:schemeClr val="tx2"/>
                          </a:solidFill>
                        </a:rPr>
                        <a:t>ベースライン時の脳転移あり</a:t>
                      </a:r>
                    </a:p>
                  </a:txBody>
                  <a:tcPr marL="90000" marR="90000" marT="36000" marB="36000" anchor="b">
                    <a:lnB w="9525" cap="flat" cmpd="sng" algn="ctr">
                      <a:noFill/>
                      <a:prstDash val="solid"/>
                    </a:lnB>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noProof="0">
                          <a:solidFill>
                            <a:schemeClr val="tx2"/>
                          </a:solidFill>
                        </a:rPr>
                        <a:t>ベースライン時の脳転移なし</a:t>
                      </a:r>
                    </a:p>
                  </a:txBody>
                  <a:tcPr marL="90000" marR="90000" marT="36000" marB="36000" anchor="b">
                    <a:lnB w="9525" cap="flat" cmpd="sng" algn="ctr">
                      <a:noFill/>
                      <a:prstDash val="solid"/>
                    </a:lnB>
                  </a:tcPr>
                </a:tc>
                <a:tc hMerge="1">
                  <a:txBody>
                    <a:bodyPr/>
                    <a:lstStyle/>
                    <a:p>
                      <a:endParaRPr lang="en-GB"/>
                    </a:p>
                  </a:txBody>
                  <a:tcPr/>
                </a:tc>
                <a:extLst>
                  <a:ext uri="{0D108BD9-81ED-4DB2-BD59-A6C34878D82A}">
                    <a16:rowId xmlns:a16="http://schemas.microsoft.com/office/drawing/2014/main" val="3167179369"/>
                  </a:ext>
                </a:extLst>
              </a:tr>
              <a:tr h="192830">
                <a:tc>
                  <a:txBody>
                    <a:bodyPr/>
                    <a:lstStyle/>
                    <a:p>
                      <a:r>
                        <a:rPr lang="ja-JP" sz="1600" b="1" noProof="0">
                          <a:solidFill>
                            <a:schemeClr val="tx2"/>
                          </a:solidFill>
                        </a:rPr>
                        <a:t>グレード3/4のTRAE、n（%）</a:t>
                      </a:r>
                    </a:p>
                  </a:txBody>
                  <a:tcPr marL="90000" marR="90000" marT="36000" marB="36000" anchor="b">
                    <a:lnT w="9525" cap="flat" cmpd="sng" algn="ctr">
                      <a:noFill/>
                      <a:prstDash val="solid"/>
                    </a:lnT>
                    <a:lnB w="12700" cap="flat" cmpd="sng" algn="ctr">
                      <a:no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noProof="0">
                          <a:solidFill>
                            <a:schemeClr val="tx2"/>
                          </a:solidFill>
                        </a:rPr>
                        <a:t>NIVO + IPI + CT（n=49）</a:t>
                      </a:r>
                    </a:p>
                  </a:txBody>
                  <a:tcPr marL="90000" marR="90000" marT="36000" marB="36000" anchor="b">
                    <a:lnT w="9525" cap="flat" cmpd="sng" algn="ctr">
                      <a:noFill/>
                      <a:prstDash val="solid"/>
                    </a:lnT>
                    <a:lnB w="9525" cap="flat" cmpd="sng" algn="ctr">
                      <a:noFill/>
                      <a:prstDash val="soli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noProof="0">
                          <a:solidFill>
                            <a:schemeClr val="tx2"/>
                          </a:solidFill>
                        </a:rPr>
                        <a:t>CT（n=50）</a:t>
                      </a:r>
                    </a:p>
                  </a:txBody>
                  <a:tcPr marL="90000" marR="90000" marT="36000" marB="36000" anchor="b">
                    <a:lnT w="9525" cap="flat" cmpd="sng" algn="ctr">
                      <a:noFill/>
                      <a:prstDash val="solid"/>
                    </a:lnT>
                    <a:lnB w="9525" cap="flat" cmpd="sng" algn="ctr">
                      <a:noFill/>
                      <a:prstDash val="soli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noProof="0">
                          <a:solidFill>
                            <a:schemeClr val="tx2"/>
                          </a:solidFill>
                        </a:rPr>
                        <a:t>NIVO + IPI + CT（n=309）</a:t>
                      </a:r>
                    </a:p>
                  </a:txBody>
                  <a:tcPr marL="90000" marR="90000" marT="36000" marB="36000" anchor="b">
                    <a:lnT w="9525" cap="flat" cmpd="sng" algn="ctr">
                      <a:noFill/>
                      <a:prstDash val="solid"/>
                    </a:lnT>
                    <a:lnB w="9525" cap="flat" cmpd="sng" algn="ctr">
                      <a:noFill/>
                      <a:prstDash val="soli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noProof="0">
                          <a:solidFill>
                            <a:schemeClr val="tx2"/>
                          </a:solidFill>
                        </a:rPr>
                        <a:t>CT（n=299）</a:t>
                      </a:r>
                    </a:p>
                  </a:txBody>
                  <a:tcPr marL="90000" marR="90000" marT="36000" marB="36000" anchor="b">
                    <a:lnT w="9525" cap="flat" cmpd="sng" algn="ctr">
                      <a:noFill/>
                      <a:prstDash val="solid"/>
                    </a:lnT>
                    <a:lnB w="9525" cap="flat" cmpd="sng" algn="ctr">
                      <a:noFill/>
                      <a:prstDash val="solid"/>
                    </a:lnB>
                    <a:solidFill>
                      <a:schemeClr val="accent1"/>
                    </a:solidFill>
                  </a:tcPr>
                </a:tc>
                <a:extLst>
                  <a:ext uri="{0D108BD9-81ED-4DB2-BD59-A6C34878D82A}">
                    <a16:rowId xmlns:a16="http://schemas.microsoft.com/office/drawing/2014/main" val="146232869"/>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noProof="0">
                          <a:solidFill>
                            <a:schemeClr val="tx1"/>
                          </a:solidFill>
                          <a:latin typeface="+mn-lt"/>
                          <a:ea typeface="MS Mincho"/>
                          <a:cs typeface="+mn-cs"/>
                        </a:rPr>
                        <a:t>任意</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600" noProof="0">
                          <a:solidFill>
                            <a:schemeClr val="tx1"/>
                          </a:solidFill>
                        </a:rPr>
                        <a:t>43</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600" noProof="0">
                          <a:solidFill>
                            <a:schemeClr val="tx1"/>
                          </a:solidFill>
                        </a:rPr>
                        <a:t>46</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600" noProof="0">
                          <a:solidFill>
                            <a:schemeClr val="tx1"/>
                          </a:solidFill>
                        </a:rPr>
                        <a:t>49</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600" noProof="0">
                          <a:solidFill>
                            <a:schemeClr val="tx1"/>
                          </a:solidFill>
                        </a:rPr>
                        <a:t>36</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baseline="0" noProof="0">
                          <a:solidFill>
                            <a:schemeClr val="tx1"/>
                          </a:solidFill>
                          <a:latin typeface="+mn-lt"/>
                          <a:ea typeface="MS Mincho"/>
                          <a:cs typeface="+mn-cs"/>
                        </a:rPr>
                        <a:t>中止</a:t>
                      </a:r>
                      <a:r>
                        <a:rPr lang="ja-JP" sz="1600" noProof="0">
                          <a:solidFill>
                            <a:schemeClr val="tx1"/>
                          </a:solidFill>
                          <a:latin typeface="+mn-lt"/>
                          <a:ea typeface="MS Mincho"/>
                          <a:cs typeface="+mn-cs"/>
                        </a:rPr>
                        <a:t>に至った</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600" noProof="0">
                          <a:solidFill>
                            <a:schemeClr val="tx1"/>
                          </a:solidFill>
                        </a:rPr>
                        <a:t>14</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600">
                          <a:solidFill>
                            <a:schemeClr val="tx1"/>
                          </a:solidFill>
                          <a:latin typeface="+mn-lt"/>
                          <a:ea typeface="MS Mincho"/>
                          <a:cs typeface="+mn-cs"/>
                        </a:rPr>
                        <a:t>6</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600" noProof="0">
                          <a:solidFill>
                            <a:schemeClr val="tx1"/>
                          </a:solidFill>
                        </a:rPr>
                        <a:t>19</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algn="ctr" defTabSz="914400" rtl="0" eaLnBrk="1" latinLnBrk="0" hangingPunct="1"/>
                      <a:r>
                        <a:rPr lang="ja-JP" sz="1600">
                          <a:solidFill>
                            <a:schemeClr val="tx1"/>
                          </a:solidFill>
                          <a:latin typeface="+mn-lt"/>
                          <a:ea typeface="MS Mincho"/>
                          <a:cs typeface="+mn-cs"/>
                        </a:rPr>
                        <a:t>5</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5113787"/>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noProof="0" dirty="0">
                          <a:solidFill>
                            <a:schemeClr val="tx1"/>
                          </a:solidFill>
                          <a:latin typeface="+mn-lt"/>
                          <a:ea typeface="MS Mincho"/>
                          <a:cs typeface="+mn-cs"/>
                        </a:rPr>
                        <a:t>神経系障害</a:t>
                      </a:r>
                    </a:p>
                    <a:p>
                      <a:pPr marL="180975" marR="0" indent="0" algn="l" defTabSz="914400" rtl="0" eaLnBrk="1" fontAlgn="auto" latinLnBrk="0" hangingPunct="1">
                        <a:lnSpc>
                          <a:spcPct val="100000"/>
                        </a:lnSpc>
                        <a:spcBef>
                          <a:spcPts val="0"/>
                        </a:spcBef>
                        <a:spcAft>
                          <a:spcPts val="0"/>
                        </a:spcAft>
                        <a:buClrTx/>
                        <a:buSzTx/>
                        <a:buFontTx/>
                        <a:buNone/>
                        <a:tabLst/>
                        <a:defRPr/>
                      </a:pPr>
                      <a:r>
                        <a:rPr lang="ja-JP" sz="1600" noProof="0" dirty="0">
                          <a:solidFill>
                            <a:schemeClr val="tx1"/>
                          </a:solidFill>
                          <a:latin typeface="+mn-lt"/>
                          <a:ea typeface="MS Mincho"/>
                          <a:cs typeface="+mn-cs"/>
                        </a:rPr>
                        <a:t>末梢</a:t>
                      </a:r>
                      <a:r>
                        <a:rPr lang="ja-JP" sz="1600" baseline="0" noProof="0" dirty="0">
                          <a:solidFill>
                            <a:schemeClr val="tx1"/>
                          </a:solidFill>
                          <a:latin typeface="+mn-lt"/>
                          <a:ea typeface="MS Mincho"/>
                          <a:cs typeface="+mn-cs"/>
                        </a:rPr>
                        <a:t>神経障害</a:t>
                      </a:r>
                    </a:p>
                    <a:p>
                      <a:pPr marL="180975" marR="0" indent="0" algn="l" defTabSz="914400" rtl="0" eaLnBrk="1" fontAlgn="auto" latinLnBrk="0" hangingPunct="1">
                        <a:lnSpc>
                          <a:spcPct val="100000"/>
                        </a:lnSpc>
                        <a:spcBef>
                          <a:spcPts val="0"/>
                        </a:spcBef>
                        <a:spcAft>
                          <a:spcPts val="0"/>
                        </a:spcAft>
                        <a:buClrTx/>
                        <a:buSzTx/>
                        <a:buFontTx/>
                        <a:buNone/>
                        <a:tabLst/>
                        <a:defRPr/>
                      </a:pPr>
                      <a:r>
                        <a:rPr lang="ja-JP" sz="1600" baseline="0" noProof="0" dirty="0">
                          <a:solidFill>
                            <a:schemeClr val="tx1"/>
                          </a:solidFill>
                          <a:latin typeface="+mn-lt"/>
                          <a:ea typeface="MS Mincho"/>
                          <a:cs typeface="+mn-cs"/>
                        </a:rPr>
                        <a:t>頭痛</a:t>
                      </a:r>
                    </a:p>
                    <a:p>
                      <a:pPr marL="180975" marR="0" indent="0" algn="l" defTabSz="914400" rtl="0" eaLnBrk="1" fontAlgn="auto" latinLnBrk="0" hangingPunct="1">
                        <a:lnSpc>
                          <a:spcPct val="100000"/>
                        </a:lnSpc>
                        <a:spcBef>
                          <a:spcPts val="0"/>
                        </a:spcBef>
                        <a:spcAft>
                          <a:spcPts val="0"/>
                        </a:spcAft>
                        <a:buClrTx/>
                        <a:buSzTx/>
                        <a:buFontTx/>
                        <a:buNone/>
                        <a:tabLst/>
                        <a:defRPr/>
                      </a:pPr>
                      <a:r>
                        <a:rPr lang="ja-JP" sz="1600" baseline="0" noProof="0" dirty="0">
                          <a:solidFill>
                            <a:schemeClr val="tx1"/>
                          </a:solidFill>
                          <a:latin typeface="+mn-lt"/>
                          <a:ea typeface="MS Mincho"/>
                          <a:cs typeface="+mn-cs"/>
                        </a:rPr>
                        <a:t>中止に至った</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ja-JP" sz="1600" noProof="0" dirty="0">
                          <a:solidFill>
                            <a:schemeClr val="tx1"/>
                          </a:solidFill>
                        </a:rPr>
                        <a:t>2</a:t>
                      </a:r>
                    </a:p>
                    <a:p>
                      <a:pPr algn="ctr"/>
                      <a:r>
                        <a:rPr lang="ja-JP" sz="1600" noProof="0" dirty="0">
                          <a:solidFill>
                            <a:schemeClr val="tx1"/>
                          </a:solidFill>
                        </a:rPr>
                        <a:t>0</a:t>
                      </a:r>
                    </a:p>
                    <a:p>
                      <a:pPr algn="ctr"/>
                      <a:r>
                        <a:rPr lang="ja-JP" sz="1600" noProof="0" dirty="0">
                          <a:solidFill>
                            <a:schemeClr val="tx1"/>
                          </a:solidFill>
                        </a:rPr>
                        <a:t>0</a:t>
                      </a:r>
                    </a:p>
                    <a:p>
                      <a:pPr algn="ctr"/>
                      <a:r>
                        <a:rPr lang="ja-JP" sz="1600" noProof="0" dirty="0">
                          <a:solidFill>
                            <a:schemeClr val="tx1"/>
                          </a:solidFill>
                        </a:rPr>
                        <a:t>2</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ja-JP" sz="1600" noProof="0">
                          <a:solidFill>
                            <a:schemeClr val="tx1"/>
                          </a:solidFill>
                        </a:rPr>
                        <a:t>0</a:t>
                      </a:r>
                    </a:p>
                    <a:p>
                      <a:pPr algn="ctr"/>
                      <a:r>
                        <a:rPr lang="ja-JP" sz="1600" noProof="0">
                          <a:solidFill>
                            <a:schemeClr val="tx1"/>
                          </a:solidFill>
                        </a:rPr>
                        <a:t>0</a:t>
                      </a:r>
                    </a:p>
                    <a:p>
                      <a:pPr algn="ctr"/>
                      <a:r>
                        <a:rPr lang="ja-JP" sz="1600" noProof="0">
                          <a:solidFill>
                            <a:schemeClr val="tx1"/>
                          </a:solidFill>
                        </a:rPr>
                        <a:t>0</a:t>
                      </a:r>
                    </a:p>
                    <a:p>
                      <a:pPr algn="ctr"/>
                      <a:r>
                        <a:rPr lang="ja-JP" sz="1600" noProof="0">
                          <a:solidFill>
                            <a:schemeClr val="tx1"/>
                          </a:solidFill>
                        </a:rPr>
                        <a:t>0</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ja-JP" sz="1600" noProof="0">
                          <a:solidFill>
                            <a:schemeClr val="tx1"/>
                          </a:solidFill>
                        </a:rPr>
                        <a:t>1</a:t>
                      </a:r>
                    </a:p>
                    <a:p>
                      <a:pPr algn="ctr"/>
                      <a:r>
                        <a:rPr lang="ja-JP" sz="1600" noProof="0">
                          <a:solidFill>
                            <a:schemeClr val="tx1"/>
                          </a:solidFill>
                        </a:rPr>
                        <a:t>0</a:t>
                      </a:r>
                    </a:p>
                    <a:p>
                      <a:pPr algn="ctr"/>
                      <a:r>
                        <a:rPr lang="ja-JP" sz="1600" noProof="0">
                          <a:solidFill>
                            <a:schemeClr val="tx1"/>
                          </a:solidFill>
                        </a:rPr>
                        <a:t>&lt;1</a:t>
                      </a:r>
                    </a:p>
                    <a:p>
                      <a:pPr algn="ctr"/>
                      <a:r>
                        <a:rPr lang="ja-JP" sz="1600" noProof="0">
                          <a:solidFill>
                            <a:schemeClr val="tx1"/>
                          </a:solidFill>
                        </a:rPr>
                        <a:t>&lt;1</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ja-JP" sz="1600" noProof="0">
                          <a:solidFill>
                            <a:schemeClr val="tx1"/>
                          </a:solidFill>
                        </a:rPr>
                        <a:t>&lt;1</a:t>
                      </a:r>
                    </a:p>
                    <a:p>
                      <a:pPr algn="ctr"/>
                      <a:r>
                        <a:rPr lang="ja-JP" sz="1600" noProof="0">
                          <a:solidFill>
                            <a:schemeClr val="tx1"/>
                          </a:solidFill>
                        </a:rPr>
                        <a:t>&lt;1</a:t>
                      </a:r>
                    </a:p>
                    <a:p>
                      <a:pPr algn="ctr"/>
                      <a:r>
                        <a:rPr lang="ja-JP" sz="1600" noProof="0">
                          <a:solidFill>
                            <a:schemeClr val="tx1"/>
                          </a:solidFill>
                        </a:rPr>
                        <a:t>0</a:t>
                      </a:r>
                    </a:p>
                    <a:p>
                      <a:pPr algn="ctr"/>
                      <a:r>
                        <a:rPr lang="ja-JP" sz="1600" noProof="0">
                          <a:solidFill>
                            <a:schemeClr val="tx1"/>
                          </a:solidFill>
                        </a:rPr>
                        <a:t>&lt;1</a:t>
                      </a:r>
                    </a:p>
                  </a:txBody>
                  <a:tcPr marL="90000" marR="90000" marT="36000" marB="36000"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556360595"/>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baseline="0" noProof="0">
                          <a:solidFill>
                            <a:schemeClr val="tx1"/>
                          </a:solidFill>
                          <a:latin typeface="+mn-lt"/>
                          <a:ea typeface="MS Mincho"/>
                          <a:cs typeface="+mn-cs"/>
                        </a:rPr>
                        <a:t>死亡に</a:t>
                      </a:r>
                      <a:r>
                        <a:rPr lang="ja-JP" sz="1600" noProof="0">
                          <a:solidFill>
                            <a:schemeClr val="tx1"/>
                          </a:solidFill>
                          <a:latin typeface="+mn-lt"/>
                          <a:ea typeface="MS Mincho"/>
                          <a:cs typeface="+mn-cs"/>
                        </a:rPr>
                        <a:t>至った</a:t>
                      </a:r>
                    </a:p>
                  </a:txBody>
                  <a:tcPr marL="90000" marR="90000" marT="36000" marB="36000" anchor="ctr"/>
                </a:tc>
                <a:tc>
                  <a:txBody>
                    <a:bodyPr/>
                    <a:lstStyle/>
                    <a:p>
                      <a:pPr algn="ctr"/>
                      <a:r>
                        <a:rPr lang="ja-JP" sz="1600" noProof="0">
                          <a:solidFill>
                            <a:schemeClr val="tx1"/>
                          </a:solidFill>
                        </a:rPr>
                        <a:t>0</a:t>
                      </a:r>
                    </a:p>
                  </a:txBody>
                  <a:tcPr marL="90000" marR="90000" marT="36000" marB="36000" anchor="ctr"/>
                </a:tc>
                <a:tc>
                  <a:txBody>
                    <a:bodyPr/>
                    <a:lstStyle/>
                    <a:p>
                      <a:pPr algn="ctr"/>
                      <a:r>
                        <a:rPr lang="ja-JP" sz="1600" noProof="0">
                          <a:solidFill>
                            <a:schemeClr val="tx1"/>
                          </a:solidFill>
                        </a:rPr>
                        <a:t>2</a:t>
                      </a:r>
                    </a:p>
                  </a:txBody>
                  <a:tcPr marL="90000" marR="90000" marT="36000" marB="36000" anchor="ctr"/>
                </a:tc>
                <a:tc>
                  <a:txBody>
                    <a:bodyPr/>
                    <a:lstStyle/>
                    <a:p>
                      <a:pPr algn="ctr"/>
                      <a:r>
                        <a:rPr lang="ja-JP" sz="1600" noProof="0">
                          <a:solidFill>
                            <a:schemeClr val="tx1"/>
                          </a:solidFill>
                        </a:rPr>
                        <a:t>3</a:t>
                      </a:r>
                    </a:p>
                  </a:txBody>
                  <a:tcPr marL="90000" marR="90000" marT="36000" marB="36000" anchor="ctr"/>
                </a:tc>
                <a:tc>
                  <a:txBody>
                    <a:bodyPr/>
                    <a:lstStyle/>
                    <a:p>
                      <a:pPr algn="ctr"/>
                      <a:r>
                        <a:rPr lang="ja-JP" sz="1600" noProof="0" dirty="0">
                          <a:solidFill>
                            <a:schemeClr val="tx1"/>
                          </a:solidFill>
                        </a:rPr>
                        <a:t>2</a:t>
                      </a:r>
                    </a:p>
                  </a:txBody>
                  <a:tcPr marL="90000" marR="90000" marT="36000" marB="36000" anchor="ctr"/>
                </a:tc>
                <a:extLst>
                  <a:ext uri="{0D108BD9-81ED-4DB2-BD59-A6C34878D82A}">
                    <a16:rowId xmlns:a16="http://schemas.microsoft.com/office/drawing/2014/main" val="3586499585"/>
                  </a:ext>
                </a:extLst>
              </a:tr>
            </a:tbl>
          </a:graphicData>
        </a:graphic>
      </p:graphicFrame>
    </p:spTree>
    <p:extLst>
      <p:ext uri="{BB962C8B-B14F-4D97-AF65-F5344CB8AC3E}">
        <p14:creationId xmlns:p14="http://schemas.microsoft.com/office/powerpoint/2010/main" val="18178551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OA09.02：Atezo-Brain試験：未治療の脳転移を有するステージIVのNSCLC患者を対象としたアテゾリズマブと化学療法の単アーム第II相試験 – Nadal E、他</a:t>
            </a:r>
          </a:p>
        </p:txBody>
      </p:sp>
      <p:sp>
        <p:nvSpPr>
          <p:cNvPr id="3" name="Content Placeholder 2"/>
          <p:cNvSpPr>
            <a:spLocks noGrp="1"/>
          </p:cNvSpPr>
          <p:nvPr>
            <p:ph idx="1"/>
          </p:nvPr>
        </p:nvSpPr>
        <p:spPr/>
        <p:txBody>
          <a:bodyPr/>
          <a:lstStyle/>
          <a:p>
            <a:r>
              <a:rPr lang="ja-JP" b="1"/>
              <a:t>治験の目的</a:t>
            </a:r>
          </a:p>
          <a:p>
            <a:pPr lvl="1"/>
            <a:r>
              <a:rPr lang="ja-JP"/>
              <a:t>第Ⅱ相ATEZO-BRAIN試験において、ステージIVのNSCLC患者におけるアテゾリズマブ+化学療法の有効性と安全性を評価する</a:t>
            </a:r>
          </a:p>
        </p:txBody>
      </p:sp>
      <p:sp>
        <p:nvSpPr>
          <p:cNvPr id="5" name="Text Placeholder 4"/>
          <p:cNvSpPr>
            <a:spLocks noGrp="1"/>
          </p:cNvSpPr>
          <p:nvPr>
            <p:ph type="body" sz="quarter" idx="11"/>
          </p:nvPr>
        </p:nvSpPr>
        <p:spPr/>
        <p:txBody>
          <a:bodyPr/>
          <a:lstStyle/>
          <a:p>
            <a:r>
              <a:rPr lang="ja-JP"/>
              <a:t>Nadal E、他J Thorac Oncol 2021年16（補遺）：抄録番号 OA09.02</a:t>
            </a:r>
          </a:p>
        </p:txBody>
      </p:sp>
      <p:sp>
        <p:nvSpPr>
          <p:cNvPr id="10" name="AutoShape 12"/>
          <p:cNvSpPr>
            <a:spLocks noChangeArrowheads="1"/>
          </p:cNvSpPr>
          <p:nvPr/>
        </p:nvSpPr>
        <p:spPr bwMode="auto">
          <a:xfrm>
            <a:off x="10638942" y="3640065"/>
            <a:ext cx="1258435" cy="612545"/>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PD/毒性/</a:t>
            </a:r>
            <a:br>
              <a:rPr lang="ja-JP" sz="1600">
                <a:solidFill>
                  <a:srgbClr val="FFFFFF"/>
                </a:solidFill>
                <a:ea typeface="SimSun" pitchFamily="2" charset="-122"/>
              </a:rPr>
            </a:br>
            <a:r>
              <a:rPr lang="ja-JP" sz="1600">
                <a:solidFill>
                  <a:srgbClr val="FFFFFF"/>
                </a:solidFill>
                <a:ea typeface="SimSun" pitchFamily="2" charset="-122"/>
              </a:rPr>
              <a:t>2年間</a:t>
            </a:r>
          </a:p>
        </p:txBody>
      </p:sp>
      <p:cxnSp>
        <p:nvCxnSpPr>
          <p:cNvPr id="12" name="AutoShape 19"/>
          <p:cNvCxnSpPr>
            <a:cxnSpLocks noChangeShapeType="1"/>
            <a:stCxn id="15" idx="3"/>
            <a:endCxn id="17" idx="1"/>
          </p:cNvCxnSpPr>
          <p:nvPr/>
        </p:nvCxnSpPr>
        <p:spPr bwMode="auto">
          <a:xfrm flipV="1">
            <a:off x="3990952" y="3946337"/>
            <a:ext cx="205616" cy="1"/>
          </a:xfrm>
          <a:prstGeom prst="straightConnector1">
            <a:avLst/>
          </a:prstGeom>
          <a:noFill/>
          <a:ln w="38100">
            <a:solidFill>
              <a:schemeClr val="bg1"/>
            </a:solidFill>
            <a:round/>
            <a:headEnd type="none" w="med" len="med"/>
            <a:tailEnd type="triangle" w="med" len="med"/>
          </a:ln>
        </p:spPr>
      </p:cxnSp>
      <p:cxnSp>
        <p:nvCxnSpPr>
          <p:cNvPr id="14" name="AutoShape 21"/>
          <p:cNvCxnSpPr>
            <a:cxnSpLocks noChangeShapeType="1"/>
            <a:stCxn id="17" idx="3"/>
            <a:endCxn id="16" idx="1"/>
          </p:cNvCxnSpPr>
          <p:nvPr/>
        </p:nvCxnSpPr>
        <p:spPr bwMode="auto">
          <a:xfrm>
            <a:off x="7310601" y="3946337"/>
            <a:ext cx="201481" cy="0"/>
          </a:xfrm>
          <a:prstGeom prst="straightConnector1">
            <a:avLst/>
          </a:prstGeom>
          <a:noFill/>
          <a:ln w="38100">
            <a:solidFill>
              <a:schemeClr val="bg1"/>
            </a:solidFill>
            <a:round/>
            <a:headEnd/>
            <a:tailEnd type="triangle" w="med" len="med"/>
          </a:ln>
        </p:spPr>
      </p:cxnSp>
      <p:sp>
        <p:nvSpPr>
          <p:cNvPr id="15" name="AutoShape 9"/>
          <p:cNvSpPr>
            <a:spLocks noChangeArrowheads="1"/>
          </p:cNvSpPr>
          <p:nvPr/>
        </p:nvSpPr>
        <p:spPr bwMode="auto">
          <a:xfrm>
            <a:off x="407096" y="2763522"/>
            <a:ext cx="3583856" cy="2365631"/>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ステージIVの非扁平上皮NSCLC</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未治療の脳転移</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治療歴なし</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EGFR/ALK陰性、任意のPD-L1</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ECOG PS 0–1</a:t>
            </a:r>
          </a:p>
          <a:p>
            <a:pPr marL="292100" indent="-292100" defTabSz="892175" eaLnBrk="0" hangingPunct="0">
              <a:spcAft>
                <a:spcPct val="30000"/>
              </a:spcAft>
              <a:buFont typeface="Wingdings" pitchFamily="2" charset="2"/>
              <a:buNone/>
            </a:pPr>
            <a:r>
              <a:rPr lang="ja-JP" sz="1600">
                <a:solidFill>
                  <a:srgbClr val="FFFFFF"/>
                </a:solidFill>
                <a:ea typeface="SimSun" pitchFamily="2" charset="-122"/>
              </a:rPr>
              <a:t>（n=40）</a:t>
            </a:r>
          </a:p>
        </p:txBody>
      </p:sp>
      <p:sp>
        <p:nvSpPr>
          <p:cNvPr id="16" name="AutoShape 12"/>
          <p:cNvSpPr>
            <a:spLocks noChangeArrowheads="1"/>
          </p:cNvSpPr>
          <p:nvPr/>
        </p:nvSpPr>
        <p:spPr bwMode="auto">
          <a:xfrm>
            <a:off x="7512082" y="3459835"/>
            <a:ext cx="2837649" cy="973004"/>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a:r>
              <a:rPr lang="ja-JP" dirty="0">
                <a:solidFill>
                  <a:srgbClr val="FFFFFF"/>
                </a:solidFill>
                <a:ea typeface="SimSun" pitchFamily="2" charset="-122"/>
              </a:rPr>
              <a:t>アテゾリズマブ1200mg+ペメトレキセ</a:t>
            </a:r>
            <a:r>
              <a:rPr lang="ja-JP" dirty="0" smtClean="0">
                <a:solidFill>
                  <a:srgbClr val="FFFFFF"/>
                </a:solidFill>
                <a:ea typeface="SimSun" pitchFamily="2" charset="-122"/>
              </a:rPr>
              <a:t>ド</a:t>
            </a:r>
            <a:r>
              <a:rPr lang="en-GB" altLang="ja-JP" dirty="0" smtClean="0">
                <a:solidFill>
                  <a:srgbClr val="FFFFFF"/>
                </a:solidFill>
                <a:ea typeface="SimSun" pitchFamily="2" charset="-122"/>
              </a:rPr>
              <a:t/>
            </a:r>
            <a:br>
              <a:rPr lang="en-GB" altLang="ja-JP" dirty="0" smtClean="0">
                <a:solidFill>
                  <a:srgbClr val="FFFFFF"/>
                </a:solidFill>
                <a:ea typeface="SimSun" pitchFamily="2" charset="-122"/>
              </a:rPr>
            </a:br>
            <a:r>
              <a:rPr lang="ja-JP" dirty="0" smtClean="0">
                <a:solidFill>
                  <a:srgbClr val="FFFFFF"/>
                </a:solidFill>
                <a:ea typeface="SimSun" pitchFamily="2" charset="-122"/>
              </a:rPr>
              <a:t>5</a:t>
            </a:r>
            <a:r>
              <a:rPr lang="ja-JP" dirty="0">
                <a:solidFill>
                  <a:srgbClr val="FFFFFF"/>
                </a:solidFill>
                <a:ea typeface="SimSun" pitchFamily="2" charset="-122"/>
              </a:rPr>
              <a:t>00mg/ m</a:t>
            </a:r>
            <a:r>
              <a:rPr lang="ja-JP" baseline="30000" dirty="0">
                <a:solidFill>
                  <a:srgbClr val="FFFFFF"/>
                </a:solidFill>
                <a:ea typeface="SimSun" pitchFamily="2" charset="-122"/>
              </a:rPr>
              <a:t>2</a:t>
            </a:r>
            <a:r>
              <a:rPr lang="ja-JP" dirty="0">
                <a:solidFill>
                  <a:srgbClr val="FFFFFF"/>
                </a:solidFill>
                <a:ea typeface="SimSun" pitchFamily="2" charset="-122"/>
              </a:rPr>
              <a:t> q3w</a:t>
            </a:r>
          </a:p>
        </p:txBody>
      </p:sp>
      <p:sp>
        <p:nvSpPr>
          <p:cNvPr id="17" name="AutoShape 8"/>
          <p:cNvSpPr>
            <a:spLocks noChangeArrowheads="1"/>
          </p:cNvSpPr>
          <p:nvPr/>
        </p:nvSpPr>
        <p:spPr bwMode="auto">
          <a:xfrm>
            <a:off x="4196568" y="3172337"/>
            <a:ext cx="3114033" cy="1548000"/>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dirty="0">
                <a:solidFill>
                  <a:srgbClr val="FFFFFF"/>
                </a:solidFill>
                <a:ea typeface="SimSun" pitchFamily="2" charset="-122"/>
              </a:rPr>
              <a:t>アテゾリズマブ1200mg+ペメトレキセド500mg/m</a:t>
            </a:r>
            <a:r>
              <a:rPr lang="ja-JP" baseline="30000" dirty="0">
                <a:solidFill>
                  <a:srgbClr val="FFFFFF"/>
                </a:solidFill>
                <a:ea typeface="SimSun" pitchFamily="2" charset="-122"/>
              </a:rPr>
              <a:t>2</a:t>
            </a:r>
            <a:r>
              <a:rPr lang="ja-JP" dirty="0">
                <a:solidFill>
                  <a:srgbClr val="FFFFFF"/>
                </a:solidFill>
                <a:ea typeface="SimSun" pitchFamily="2" charset="-122"/>
              </a:rPr>
              <a:t>+カルボプラチン AUC5 q3w</a:t>
            </a:r>
            <a:br>
              <a:rPr lang="ja-JP" dirty="0">
                <a:solidFill>
                  <a:srgbClr val="FFFFFF"/>
                </a:solidFill>
                <a:ea typeface="SimSun" pitchFamily="2" charset="-122"/>
              </a:rPr>
            </a:br>
            <a:r>
              <a:rPr lang="ja-JP" dirty="0">
                <a:solidFill>
                  <a:srgbClr val="FFFFFF"/>
                </a:solidFill>
                <a:ea typeface="SimSun" pitchFamily="2" charset="-122"/>
              </a:rPr>
              <a:t>（4-6サイクル）</a:t>
            </a:r>
          </a:p>
        </p:txBody>
      </p:sp>
      <p:sp>
        <p:nvSpPr>
          <p:cNvPr id="18" name="Rectangle 9"/>
          <p:cNvSpPr txBox="1">
            <a:spLocks noChangeArrowheads="1"/>
          </p:cNvSpPr>
          <p:nvPr/>
        </p:nvSpPr>
        <p:spPr bwMode="auto">
          <a:xfrm>
            <a:off x="929308" y="5339374"/>
            <a:ext cx="3561553" cy="100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ja-JP" sz="1600" b="1">
                <a:solidFill>
                  <a:srgbClr val="363636"/>
                </a:solidFill>
              </a:rPr>
              <a:t>主要複合評価項目</a:t>
            </a:r>
          </a:p>
          <a:p>
            <a:pPr>
              <a:buClr>
                <a:srgbClr val="002850"/>
              </a:buClr>
            </a:pPr>
            <a:r>
              <a:rPr lang="ja-JP" sz="1600">
                <a:solidFill>
                  <a:srgbClr val="363636"/>
                </a:solidFill>
              </a:rPr>
              <a:t>PFS（治験責任医師による評価、RECIST v1.1）、安全性</a:t>
            </a:r>
          </a:p>
        </p:txBody>
      </p:sp>
      <p:sp>
        <p:nvSpPr>
          <p:cNvPr id="19" name="Content Placeholder 26"/>
          <p:cNvSpPr txBox="1">
            <a:spLocks/>
          </p:cNvSpPr>
          <p:nvPr/>
        </p:nvSpPr>
        <p:spPr>
          <a:xfrm>
            <a:off x="4555964" y="5339375"/>
            <a:ext cx="4621571" cy="1000088"/>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ja-JP" sz="1600" b="1">
                <a:solidFill>
                  <a:srgbClr val="363636"/>
                </a:solidFill>
              </a:rPr>
              <a:t>副次評価項目</a:t>
            </a:r>
          </a:p>
          <a:p>
            <a:pPr>
              <a:buClr>
                <a:srgbClr val="002850"/>
              </a:buClr>
            </a:pPr>
            <a:r>
              <a:rPr lang="ja-JP" sz="1600">
                <a:solidFill>
                  <a:srgbClr val="363636"/>
                </a:solidFill>
              </a:rPr>
              <a:t>RR、DoR、OS、QoL</a:t>
            </a:r>
          </a:p>
        </p:txBody>
      </p:sp>
      <p:sp>
        <p:nvSpPr>
          <p:cNvPr id="20" name="Content Placeholder 26"/>
          <p:cNvSpPr txBox="1">
            <a:spLocks/>
          </p:cNvSpPr>
          <p:nvPr/>
        </p:nvSpPr>
        <p:spPr>
          <a:xfrm>
            <a:off x="8356948" y="5339375"/>
            <a:ext cx="3835053" cy="1000088"/>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Clr>
                <a:srgbClr val="002850"/>
              </a:buClr>
              <a:buFontTx/>
              <a:buNone/>
            </a:pPr>
            <a:r>
              <a:rPr lang="ja-JP" sz="1600" b="1">
                <a:solidFill>
                  <a:srgbClr val="363636"/>
                </a:solidFill>
              </a:rPr>
              <a:t>探索的評価項目</a:t>
            </a:r>
          </a:p>
          <a:p>
            <a:pPr>
              <a:buClr>
                <a:srgbClr val="002850"/>
              </a:buClr>
            </a:pPr>
            <a:r>
              <a:rPr lang="ja-JP" sz="1600">
                <a:solidFill>
                  <a:srgbClr val="363636"/>
                </a:solidFill>
              </a:rPr>
              <a:t>応答または耐性のMRIおよび血液バイオマーカー</a:t>
            </a:r>
          </a:p>
        </p:txBody>
      </p:sp>
      <p:cxnSp>
        <p:nvCxnSpPr>
          <p:cNvPr id="40" name="AutoShape 21"/>
          <p:cNvCxnSpPr>
            <a:cxnSpLocks noChangeShapeType="1"/>
            <a:stCxn id="16" idx="3"/>
            <a:endCxn id="10" idx="1"/>
          </p:cNvCxnSpPr>
          <p:nvPr/>
        </p:nvCxnSpPr>
        <p:spPr bwMode="auto">
          <a:xfrm>
            <a:off x="10349731" y="3946337"/>
            <a:ext cx="289211" cy="1"/>
          </a:xfrm>
          <a:prstGeom prst="straightConnector1">
            <a:avLst/>
          </a:prstGeom>
          <a:noFill/>
          <a:ln w="38100">
            <a:solidFill>
              <a:schemeClr val="bg1"/>
            </a:solidFill>
            <a:round/>
            <a:headEnd/>
            <a:tailEnd type="triangle" w="med" len="med"/>
          </a:ln>
        </p:spPr>
      </p:cxnSp>
    </p:spTree>
    <p:extLst>
      <p:ext uri="{BB962C8B-B14F-4D97-AF65-F5344CB8AC3E}">
        <p14:creationId xmlns:p14="http://schemas.microsoft.com/office/powerpoint/2010/main" val="25082210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a:t>OA09.02：Atezo-Brain試験：未治療の脳転移を有するステージIVのNSCLC患者を対象としたアテゾリズマブと化学療法の単アーム第II相試験 – Nadal E、他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Nadal E、他J Thorac Oncol 2021年16（補遺）：抄録番号 OA09.02</a:t>
            </a:r>
          </a:p>
        </p:txBody>
      </p:sp>
      <p:sp>
        <p:nvSpPr>
          <p:cNvPr id="6" name="TextBox 5">
            <a:extLst>
              <a:ext uri="{FF2B5EF4-FFF2-40B4-BE49-F238E27FC236}">
                <a16:creationId xmlns:a16="http://schemas.microsoft.com/office/drawing/2014/main" id="{B4FB8853-04FC-4B69-9C1F-A015415B0FFF}"/>
              </a:ext>
            </a:extLst>
          </p:cNvPr>
          <p:cNvSpPr txBox="1"/>
          <p:nvPr/>
        </p:nvSpPr>
        <p:spPr>
          <a:xfrm>
            <a:off x="1626428" y="1603344"/>
            <a:ext cx="3102131" cy="338554"/>
          </a:xfrm>
          <a:prstGeom prst="rect">
            <a:avLst/>
          </a:prstGeom>
          <a:noFill/>
        </p:spPr>
        <p:txBody>
          <a:bodyPr wrap="none" rtlCol="0">
            <a:spAutoFit/>
          </a:bodyPr>
          <a:lstStyle/>
          <a:p>
            <a:pPr algn="ctr"/>
            <a:r>
              <a:rPr lang="ja-JP" sz="1600" b="1" dirty="0">
                <a:solidFill>
                  <a:schemeClr val="tx1"/>
                </a:solidFill>
              </a:rPr>
              <a:t>RECISTv1.1による全身性PFS</a:t>
            </a:r>
          </a:p>
        </p:txBody>
      </p:sp>
      <p:sp>
        <p:nvSpPr>
          <p:cNvPr id="7" name="TextBox 6">
            <a:extLst>
              <a:ext uri="{FF2B5EF4-FFF2-40B4-BE49-F238E27FC236}">
                <a16:creationId xmlns:a16="http://schemas.microsoft.com/office/drawing/2014/main" id="{173D1BAA-073F-4A32-A5D3-BADE9C288157}"/>
              </a:ext>
            </a:extLst>
          </p:cNvPr>
          <p:cNvSpPr txBox="1"/>
          <p:nvPr/>
        </p:nvSpPr>
        <p:spPr>
          <a:xfrm>
            <a:off x="1272787" y="5918050"/>
            <a:ext cx="4366901" cy="523220"/>
          </a:xfrm>
          <a:prstGeom prst="rect">
            <a:avLst/>
          </a:prstGeom>
          <a:noFill/>
        </p:spPr>
        <p:txBody>
          <a:bodyPr wrap="none" rtlCol="0">
            <a:spAutoFit/>
          </a:bodyPr>
          <a:lstStyle/>
          <a:p>
            <a:pPr algn="ctr"/>
            <a:r>
              <a:rPr lang="ja-JP" sz="1400">
                <a:solidFill>
                  <a:schemeClr val="tx1"/>
                </a:solidFill>
              </a:rPr>
              <a:t>全身性PFSの中央値 8.9か月（95％CI 6.7、13.8）</a:t>
            </a:r>
            <a:br>
              <a:rPr lang="ja-JP" sz="1400">
                <a:solidFill>
                  <a:schemeClr val="tx1"/>
                </a:solidFill>
              </a:rPr>
            </a:br>
            <a:r>
              <a:rPr lang="ja-JP" sz="1400">
                <a:solidFill>
                  <a:schemeClr val="tx1"/>
                </a:solidFill>
              </a:rPr>
              <a:t> 18か月のPFS率 24.9%</a:t>
            </a:r>
          </a:p>
        </p:txBody>
      </p:sp>
      <p:sp>
        <p:nvSpPr>
          <p:cNvPr id="8" name="TextBox 7">
            <a:extLst>
              <a:ext uri="{FF2B5EF4-FFF2-40B4-BE49-F238E27FC236}">
                <a16:creationId xmlns:a16="http://schemas.microsoft.com/office/drawing/2014/main" id="{C7815C81-6F90-411C-9FFF-598F567AFBD3}"/>
              </a:ext>
            </a:extLst>
          </p:cNvPr>
          <p:cNvSpPr txBox="1"/>
          <p:nvPr/>
        </p:nvSpPr>
        <p:spPr>
          <a:xfrm>
            <a:off x="7374931" y="5918050"/>
            <a:ext cx="4482317" cy="523220"/>
          </a:xfrm>
          <a:prstGeom prst="rect">
            <a:avLst/>
          </a:prstGeom>
          <a:noFill/>
        </p:spPr>
        <p:txBody>
          <a:bodyPr wrap="none" rtlCol="0">
            <a:spAutoFit/>
          </a:bodyPr>
          <a:lstStyle/>
          <a:p>
            <a:pPr algn="ctr"/>
            <a:r>
              <a:rPr lang="ja-JP" sz="1400">
                <a:solidFill>
                  <a:schemeClr val="tx1"/>
                </a:solidFill>
              </a:rPr>
              <a:t>頭蓋内PFSの中央値 6.9か月（95％CI 4.7、12.1）</a:t>
            </a:r>
            <a:br>
              <a:rPr lang="ja-JP" sz="1400">
                <a:solidFill>
                  <a:schemeClr val="tx1"/>
                </a:solidFill>
              </a:rPr>
            </a:br>
            <a:r>
              <a:rPr lang="ja-JP" sz="1400">
                <a:solidFill>
                  <a:schemeClr val="tx1"/>
                </a:solidFill>
              </a:rPr>
              <a:t>18ヶ月の頭蓋内PFS率 10.4％</a:t>
            </a:r>
          </a:p>
        </p:txBody>
      </p:sp>
      <p:sp>
        <p:nvSpPr>
          <p:cNvPr id="9" name="TextBox 8">
            <a:extLst>
              <a:ext uri="{FF2B5EF4-FFF2-40B4-BE49-F238E27FC236}">
                <a16:creationId xmlns:a16="http://schemas.microsoft.com/office/drawing/2014/main" id="{6FE68C81-5892-4614-83F2-B13F36FD1877}"/>
              </a:ext>
            </a:extLst>
          </p:cNvPr>
          <p:cNvSpPr txBox="1"/>
          <p:nvPr/>
        </p:nvSpPr>
        <p:spPr>
          <a:xfrm>
            <a:off x="7645620" y="1603344"/>
            <a:ext cx="3092514" cy="338554"/>
          </a:xfrm>
          <a:prstGeom prst="rect">
            <a:avLst/>
          </a:prstGeom>
          <a:noFill/>
        </p:spPr>
        <p:txBody>
          <a:bodyPr wrap="none" rtlCol="0">
            <a:spAutoFit/>
          </a:bodyPr>
          <a:lstStyle/>
          <a:p>
            <a:pPr algn="ctr"/>
            <a:r>
              <a:rPr lang="ja-JP" sz="1600" b="1" dirty="0">
                <a:solidFill>
                  <a:schemeClr val="tx1"/>
                </a:solidFill>
              </a:rPr>
              <a:t>RANO-BMによる頭蓋内PFS</a:t>
            </a:r>
          </a:p>
        </p:txBody>
      </p:sp>
      <p:grpSp>
        <p:nvGrpSpPr>
          <p:cNvPr id="10" name="Group 9">
            <a:extLst>
              <a:ext uri="{FF2B5EF4-FFF2-40B4-BE49-F238E27FC236}">
                <a16:creationId xmlns:a16="http://schemas.microsoft.com/office/drawing/2014/main" id="{4F48141C-E446-4180-BDF8-E7E646E4547E}"/>
              </a:ext>
            </a:extLst>
          </p:cNvPr>
          <p:cNvGrpSpPr/>
          <p:nvPr/>
        </p:nvGrpSpPr>
        <p:grpSpPr>
          <a:xfrm>
            <a:off x="6463711" y="1999859"/>
            <a:ext cx="5128849" cy="3864302"/>
            <a:chOff x="6524671" y="1999859"/>
            <a:chExt cx="5128849" cy="3864302"/>
          </a:xfrm>
        </p:grpSpPr>
        <p:sp>
          <p:nvSpPr>
            <p:cNvPr id="11" name="Freeform 21">
              <a:extLst>
                <a:ext uri="{FF2B5EF4-FFF2-40B4-BE49-F238E27FC236}">
                  <a16:creationId xmlns:a16="http://schemas.microsoft.com/office/drawing/2014/main" id="{8409FDEA-E4FC-4963-9E54-EC075BEEC7EB}"/>
                </a:ext>
              </a:extLst>
            </p:cNvPr>
            <p:cNvSpPr>
              <a:spLocks/>
            </p:cNvSpPr>
            <p:nvPr/>
          </p:nvSpPr>
          <p:spPr bwMode="auto">
            <a:xfrm>
              <a:off x="7472544" y="2176238"/>
              <a:ext cx="4180976" cy="28175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2" name="Group 11">
              <a:extLst>
                <a:ext uri="{FF2B5EF4-FFF2-40B4-BE49-F238E27FC236}">
                  <a16:creationId xmlns:a16="http://schemas.microsoft.com/office/drawing/2014/main" id="{B08B7DB2-422E-45FD-9B86-28E61E6100D6}"/>
                </a:ext>
              </a:extLst>
            </p:cNvPr>
            <p:cNvGrpSpPr/>
            <p:nvPr/>
          </p:nvGrpSpPr>
          <p:grpSpPr>
            <a:xfrm>
              <a:off x="6644999" y="1999859"/>
              <a:ext cx="827545" cy="3024000"/>
              <a:chOff x="1576097" y="1338124"/>
              <a:chExt cx="827545" cy="2858279"/>
            </a:xfrm>
          </p:grpSpPr>
          <p:sp>
            <p:nvSpPr>
              <p:cNvPr id="48" name="Line 6">
                <a:extLst>
                  <a:ext uri="{FF2B5EF4-FFF2-40B4-BE49-F238E27FC236}">
                    <a16:creationId xmlns:a16="http://schemas.microsoft.com/office/drawing/2014/main" id="{49B1F922-6297-48DA-8FD7-B2A07E634C32}"/>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9" name="Line 7">
                <a:extLst>
                  <a:ext uri="{FF2B5EF4-FFF2-40B4-BE49-F238E27FC236}">
                    <a16:creationId xmlns:a16="http://schemas.microsoft.com/office/drawing/2014/main" id="{EB75244D-93C4-402A-8405-3A2607AE5979}"/>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50" name="Line 8">
                <a:extLst>
                  <a:ext uri="{FF2B5EF4-FFF2-40B4-BE49-F238E27FC236}">
                    <a16:creationId xmlns:a16="http://schemas.microsoft.com/office/drawing/2014/main" id="{4234F24F-576F-43F3-A949-672F782EB985}"/>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51" name="Line 9">
                <a:extLst>
                  <a:ext uri="{FF2B5EF4-FFF2-40B4-BE49-F238E27FC236}">
                    <a16:creationId xmlns:a16="http://schemas.microsoft.com/office/drawing/2014/main" id="{92136640-C3EE-4D1B-883F-D99BAB4EEA65}"/>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52" name="Line 10">
                <a:extLst>
                  <a:ext uri="{FF2B5EF4-FFF2-40B4-BE49-F238E27FC236}">
                    <a16:creationId xmlns:a16="http://schemas.microsoft.com/office/drawing/2014/main" id="{A599583C-FD8D-4714-8A68-AA4E9E17AF62}"/>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53" name="Line 11">
                <a:extLst>
                  <a:ext uri="{FF2B5EF4-FFF2-40B4-BE49-F238E27FC236}">
                    <a16:creationId xmlns:a16="http://schemas.microsoft.com/office/drawing/2014/main" id="{312EA8EC-3DDD-4D15-B44B-38FC48500620}"/>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54" name="TextBox 53">
                <a:extLst>
                  <a:ext uri="{FF2B5EF4-FFF2-40B4-BE49-F238E27FC236}">
                    <a16:creationId xmlns:a16="http://schemas.microsoft.com/office/drawing/2014/main" id="{09210014-9D42-412C-BFEB-7AE70066CC83}"/>
                  </a:ext>
                </a:extLst>
              </p:cNvPr>
              <p:cNvSpPr txBox="1"/>
              <p:nvPr/>
            </p:nvSpPr>
            <p:spPr>
              <a:xfrm rot="16200000">
                <a:off x="932104" y="2641651"/>
                <a:ext cx="1595763"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生存確率</a:t>
                </a:r>
              </a:p>
            </p:txBody>
          </p:sp>
          <p:sp>
            <p:nvSpPr>
              <p:cNvPr id="55" name="TextBox 54">
                <a:extLst>
                  <a:ext uri="{FF2B5EF4-FFF2-40B4-BE49-F238E27FC236}">
                    <a16:creationId xmlns:a16="http://schemas.microsoft.com/office/drawing/2014/main" id="{DF0C1301-1A72-40D5-A2F5-42CFE59A0A3A}"/>
                  </a:ext>
                </a:extLst>
              </p:cNvPr>
              <p:cNvSpPr txBox="1"/>
              <p:nvPr/>
            </p:nvSpPr>
            <p:spPr>
              <a:xfrm>
                <a:off x="1861762" y="1338124"/>
                <a:ext cx="433131"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a:t>
                </a:r>
              </a:p>
            </p:txBody>
          </p:sp>
          <p:sp>
            <p:nvSpPr>
              <p:cNvPr id="56" name="TextBox 55">
                <a:extLst>
                  <a:ext uri="{FF2B5EF4-FFF2-40B4-BE49-F238E27FC236}">
                    <a16:creationId xmlns:a16="http://schemas.microsoft.com/office/drawing/2014/main" id="{D476C36C-B14B-4F25-94B7-66B4538240A1}"/>
                  </a:ext>
                </a:extLst>
              </p:cNvPr>
              <p:cNvSpPr txBox="1"/>
              <p:nvPr/>
            </p:nvSpPr>
            <p:spPr>
              <a:xfrm>
                <a:off x="1861766" y="1862263"/>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0.8</a:t>
                </a:r>
              </a:p>
            </p:txBody>
          </p:sp>
          <p:sp>
            <p:nvSpPr>
              <p:cNvPr id="57" name="TextBox 56">
                <a:extLst>
                  <a:ext uri="{FF2B5EF4-FFF2-40B4-BE49-F238E27FC236}">
                    <a16:creationId xmlns:a16="http://schemas.microsoft.com/office/drawing/2014/main" id="{5A68F7B4-AA04-42A1-A658-9E507E10A8E7}"/>
                  </a:ext>
                </a:extLst>
              </p:cNvPr>
              <p:cNvSpPr txBox="1"/>
              <p:nvPr/>
            </p:nvSpPr>
            <p:spPr>
              <a:xfrm>
                <a:off x="1861766" y="2360794"/>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0.6</a:t>
                </a:r>
              </a:p>
            </p:txBody>
          </p:sp>
          <p:sp>
            <p:nvSpPr>
              <p:cNvPr id="58" name="TextBox 57">
                <a:extLst>
                  <a:ext uri="{FF2B5EF4-FFF2-40B4-BE49-F238E27FC236}">
                    <a16:creationId xmlns:a16="http://schemas.microsoft.com/office/drawing/2014/main" id="{B43C25BD-B6A7-4A39-9869-37DA619C021A}"/>
                  </a:ext>
                </a:extLst>
              </p:cNvPr>
              <p:cNvSpPr txBox="1"/>
              <p:nvPr/>
            </p:nvSpPr>
            <p:spPr>
              <a:xfrm>
                <a:off x="1861766" y="2875447"/>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0.4</a:t>
                </a:r>
              </a:p>
            </p:txBody>
          </p:sp>
          <p:sp>
            <p:nvSpPr>
              <p:cNvPr id="59" name="TextBox 58">
                <a:extLst>
                  <a:ext uri="{FF2B5EF4-FFF2-40B4-BE49-F238E27FC236}">
                    <a16:creationId xmlns:a16="http://schemas.microsoft.com/office/drawing/2014/main" id="{778671A0-7EA4-44B8-B463-2ACAF1A90671}"/>
                  </a:ext>
                </a:extLst>
              </p:cNvPr>
              <p:cNvSpPr txBox="1"/>
              <p:nvPr/>
            </p:nvSpPr>
            <p:spPr>
              <a:xfrm>
                <a:off x="1861766" y="3379350"/>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0.2</a:t>
                </a:r>
              </a:p>
            </p:txBody>
          </p:sp>
          <p:sp>
            <p:nvSpPr>
              <p:cNvPr id="60" name="TextBox 59">
                <a:extLst>
                  <a:ext uri="{FF2B5EF4-FFF2-40B4-BE49-F238E27FC236}">
                    <a16:creationId xmlns:a16="http://schemas.microsoft.com/office/drawing/2014/main" id="{CE86B712-9889-4E40-817B-738FC7C3A989}"/>
                  </a:ext>
                </a:extLst>
              </p:cNvPr>
              <p:cNvSpPr txBox="1"/>
              <p:nvPr/>
            </p:nvSpPr>
            <p:spPr>
              <a:xfrm>
                <a:off x="2010854" y="3888626"/>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13" name="TextBox 12">
              <a:extLst>
                <a:ext uri="{FF2B5EF4-FFF2-40B4-BE49-F238E27FC236}">
                  <a16:creationId xmlns:a16="http://schemas.microsoft.com/office/drawing/2014/main" id="{AD834259-5C10-4942-AEB1-99384ADA7042}"/>
                </a:ext>
              </a:extLst>
            </p:cNvPr>
            <p:cNvSpPr txBox="1"/>
            <p:nvPr/>
          </p:nvSpPr>
          <p:spPr>
            <a:xfrm>
              <a:off x="8863355" y="5292822"/>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経過期間、月</a:t>
              </a:r>
            </a:p>
          </p:txBody>
        </p:sp>
        <p:grpSp>
          <p:nvGrpSpPr>
            <p:cNvPr id="14" name="Group 13">
              <a:extLst>
                <a:ext uri="{FF2B5EF4-FFF2-40B4-BE49-F238E27FC236}">
                  <a16:creationId xmlns:a16="http://schemas.microsoft.com/office/drawing/2014/main" id="{1B719252-8453-4AF6-98B5-8EC8CC75113E}"/>
                </a:ext>
              </a:extLst>
            </p:cNvPr>
            <p:cNvGrpSpPr/>
            <p:nvPr/>
          </p:nvGrpSpPr>
          <p:grpSpPr>
            <a:xfrm>
              <a:off x="7515648" y="4999987"/>
              <a:ext cx="4036272" cy="370657"/>
              <a:chOff x="7535968" y="4999987"/>
              <a:chExt cx="3226878" cy="370657"/>
            </a:xfrm>
          </p:grpSpPr>
          <p:sp>
            <p:nvSpPr>
              <p:cNvPr id="30" name="Line 21">
                <a:extLst>
                  <a:ext uri="{FF2B5EF4-FFF2-40B4-BE49-F238E27FC236}">
                    <a16:creationId xmlns:a16="http://schemas.microsoft.com/office/drawing/2014/main" id="{8FB20306-4874-4D31-AA54-D00C9CE56C95}"/>
                  </a:ext>
                </a:extLst>
              </p:cNvPr>
              <p:cNvSpPr>
                <a:spLocks noChangeShapeType="1"/>
              </p:cNvSpPr>
              <p:nvPr/>
            </p:nvSpPr>
            <p:spPr bwMode="auto">
              <a:xfrm>
                <a:off x="10630220"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392FE6D4-F352-4573-89A8-EBCEF86361FB}"/>
                  </a:ext>
                </a:extLst>
              </p:cNvPr>
              <p:cNvSpPr txBox="1"/>
              <p:nvPr/>
            </p:nvSpPr>
            <p:spPr>
              <a:xfrm>
                <a:off x="10491371" y="5082497"/>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24</a:t>
                </a:r>
              </a:p>
            </p:txBody>
          </p:sp>
          <p:sp>
            <p:nvSpPr>
              <p:cNvPr id="32" name="Line 21">
                <a:extLst>
                  <a:ext uri="{FF2B5EF4-FFF2-40B4-BE49-F238E27FC236}">
                    <a16:creationId xmlns:a16="http://schemas.microsoft.com/office/drawing/2014/main" id="{1EC1B108-C165-4B18-8300-BC231A2335F7}"/>
                  </a:ext>
                </a:extLst>
              </p:cNvPr>
              <p:cNvSpPr>
                <a:spLocks noChangeShapeType="1"/>
              </p:cNvSpPr>
              <p:nvPr/>
            </p:nvSpPr>
            <p:spPr bwMode="auto">
              <a:xfrm>
                <a:off x="10254583"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6628E81-09B1-413C-AE0F-C16C34D116EA}"/>
                  </a:ext>
                </a:extLst>
              </p:cNvPr>
              <p:cNvSpPr txBox="1"/>
              <p:nvPr/>
            </p:nvSpPr>
            <p:spPr>
              <a:xfrm>
                <a:off x="10115734" y="5082497"/>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21</a:t>
                </a:r>
              </a:p>
            </p:txBody>
          </p:sp>
          <p:sp>
            <p:nvSpPr>
              <p:cNvPr id="34" name="Line 21">
                <a:extLst>
                  <a:ext uri="{FF2B5EF4-FFF2-40B4-BE49-F238E27FC236}">
                    <a16:creationId xmlns:a16="http://schemas.microsoft.com/office/drawing/2014/main" id="{76D9A6DA-1076-416B-B6AE-2FC7F8210054}"/>
                  </a:ext>
                </a:extLst>
              </p:cNvPr>
              <p:cNvSpPr>
                <a:spLocks noChangeShapeType="1"/>
              </p:cNvSpPr>
              <p:nvPr/>
            </p:nvSpPr>
            <p:spPr bwMode="auto">
              <a:xfrm>
                <a:off x="9878946"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586BA7CC-6CE0-4C29-A753-801A32753876}"/>
                  </a:ext>
                </a:extLst>
              </p:cNvPr>
              <p:cNvSpPr txBox="1"/>
              <p:nvPr/>
            </p:nvSpPr>
            <p:spPr>
              <a:xfrm>
                <a:off x="9740097" y="5082497"/>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18</a:t>
                </a:r>
              </a:p>
            </p:txBody>
          </p:sp>
          <p:sp>
            <p:nvSpPr>
              <p:cNvPr id="36" name="Line 21">
                <a:extLst>
                  <a:ext uri="{FF2B5EF4-FFF2-40B4-BE49-F238E27FC236}">
                    <a16:creationId xmlns:a16="http://schemas.microsoft.com/office/drawing/2014/main" id="{2764A452-D143-4AE1-8C27-D35E033B932C}"/>
                  </a:ext>
                </a:extLst>
              </p:cNvPr>
              <p:cNvSpPr>
                <a:spLocks noChangeShapeType="1"/>
              </p:cNvSpPr>
              <p:nvPr/>
            </p:nvSpPr>
            <p:spPr bwMode="auto">
              <a:xfrm>
                <a:off x="9503309"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99A5C04B-EB56-4D02-ADA9-69325246769D}"/>
                  </a:ext>
                </a:extLst>
              </p:cNvPr>
              <p:cNvSpPr txBox="1"/>
              <p:nvPr/>
            </p:nvSpPr>
            <p:spPr>
              <a:xfrm>
                <a:off x="9364460" y="5082497"/>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15</a:t>
                </a:r>
              </a:p>
            </p:txBody>
          </p:sp>
          <p:sp>
            <p:nvSpPr>
              <p:cNvPr id="38" name="Line 21">
                <a:extLst>
                  <a:ext uri="{FF2B5EF4-FFF2-40B4-BE49-F238E27FC236}">
                    <a16:creationId xmlns:a16="http://schemas.microsoft.com/office/drawing/2014/main" id="{04108B7A-1D61-4EED-87B7-6E746C87684B}"/>
                  </a:ext>
                </a:extLst>
              </p:cNvPr>
              <p:cNvSpPr>
                <a:spLocks noChangeShapeType="1"/>
              </p:cNvSpPr>
              <p:nvPr/>
            </p:nvSpPr>
            <p:spPr bwMode="auto">
              <a:xfrm>
                <a:off x="9127672"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28159E22-7B52-4ECA-BC59-C65E98FB16E9}"/>
                  </a:ext>
                </a:extLst>
              </p:cNvPr>
              <p:cNvSpPr txBox="1"/>
              <p:nvPr/>
            </p:nvSpPr>
            <p:spPr>
              <a:xfrm>
                <a:off x="8988823" y="5082497"/>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a:t>
                </a:r>
              </a:p>
            </p:txBody>
          </p:sp>
          <p:sp>
            <p:nvSpPr>
              <p:cNvPr id="40" name="Line 21">
                <a:extLst>
                  <a:ext uri="{FF2B5EF4-FFF2-40B4-BE49-F238E27FC236}">
                    <a16:creationId xmlns:a16="http://schemas.microsoft.com/office/drawing/2014/main" id="{A18326D5-DE59-4118-ABE3-B5337A16B8E2}"/>
                  </a:ext>
                </a:extLst>
              </p:cNvPr>
              <p:cNvSpPr>
                <a:spLocks noChangeShapeType="1"/>
              </p:cNvSpPr>
              <p:nvPr/>
            </p:nvSpPr>
            <p:spPr bwMode="auto">
              <a:xfrm>
                <a:off x="8752035"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F62377AD-3422-420C-ADC9-A231FA622C11}"/>
                  </a:ext>
                </a:extLst>
              </p:cNvPr>
              <p:cNvSpPr txBox="1"/>
              <p:nvPr/>
            </p:nvSpPr>
            <p:spPr>
              <a:xfrm>
                <a:off x="8662879" y="5082497"/>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9</a:t>
                </a:r>
              </a:p>
            </p:txBody>
          </p:sp>
          <p:sp>
            <p:nvSpPr>
              <p:cNvPr id="42" name="Line 21">
                <a:extLst>
                  <a:ext uri="{FF2B5EF4-FFF2-40B4-BE49-F238E27FC236}">
                    <a16:creationId xmlns:a16="http://schemas.microsoft.com/office/drawing/2014/main" id="{6DF668A3-D1C9-4CC4-84B7-8044AE012F05}"/>
                  </a:ext>
                </a:extLst>
              </p:cNvPr>
              <p:cNvSpPr>
                <a:spLocks noChangeShapeType="1"/>
              </p:cNvSpPr>
              <p:nvPr/>
            </p:nvSpPr>
            <p:spPr bwMode="auto">
              <a:xfrm>
                <a:off x="8376398"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4710EF2D-DEE3-4467-91C9-E95211DB8F31}"/>
                  </a:ext>
                </a:extLst>
              </p:cNvPr>
              <p:cNvSpPr txBox="1"/>
              <p:nvPr/>
            </p:nvSpPr>
            <p:spPr>
              <a:xfrm>
                <a:off x="8287242" y="5082497"/>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a:t>
                </a:r>
              </a:p>
            </p:txBody>
          </p:sp>
          <p:sp>
            <p:nvSpPr>
              <p:cNvPr id="44" name="Line 21">
                <a:extLst>
                  <a:ext uri="{FF2B5EF4-FFF2-40B4-BE49-F238E27FC236}">
                    <a16:creationId xmlns:a16="http://schemas.microsoft.com/office/drawing/2014/main" id="{2EC1FF96-E8D5-4322-8C78-743B18B3FC68}"/>
                  </a:ext>
                </a:extLst>
              </p:cNvPr>
              <p:cNvSpPr>
                <a:spLocks noChangeShapeType="1"/>
              </p:cNvSpPr>
              <p:nvPr/>
            </p:nvSpPr>
            <p:spPr bwMode="auto">
              <a:xfrm>
                <a:off x="8000761"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23F10F80-ACD6-4688-80BC-B45A76302471}"/>
                  </a:ext>
                </a:extLst>
              </p:cNvPr>
              <p:cNvSpPr txBox="1"/>
              <p:nvPr/>
            </p:nvSpPr>
            <p:spPr>
              <a:xfrm>
                <a:off x="7911605" y="5082497"/>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a:t>
                </a:r>
              </a:p>
            </p:txBody>
          </p:sp>
          <p:sp>
            <p:nvSpPr>
              <p:cNvPr id="46" name="Line 21">
                <a:extLst>
                  <a:ext uri="{FF2B5EF4-FFF2-40B4-BE49-F238E27FC236}">
                    <a16:creationId xmlns:a16="http://schemas.microsoft.com/office/drawing/2014/main" id="{3DC0F554-FD48-44E9-96B5-3278036CD0E3}"/>
                  </a:ext>
                </a:extLst>
              </p:cNvPr>
              <p:cNvSpPr>
                <a:spLocks noChangeShapeType="1"/>
              </p:cNvSpPr>
              <p:nvPr/>
            </p:nvSpPr>
            <p:spPr bwMode="auto">
              <a:xfrm>
                <a:off x="7625124"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69F7AFAD-B933-4EBF-8283-A87313FAEEC0}"/>
                  </a:ext>
                </a:extLst>
              </p:cNvPr>
              <p:cNvSpPr txBox="1"/>
              <p:nvPr/>
            </p:nvSpPr>
            <p:spPr>
              <a:xfrm>
                <a:off x="7535968" y="5082497"/>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grpSp>
          <p:nvGrpSpPr>
            <p:cNvPr id="15" name="Group 14">
              <a:extLst>
                <a:ext uri="{FF2B5EF4-FFF2-40B4-BE49-F238E27FC236}">
                  <a16:creationId xmlns:a16="http://schemas.microsoft.com/office/drawing/2014/main" id="{B34EA605-78F3-4D54-B70F-1F982ADADAA9}"/>
                </a:ext>
              </a:extLst>
            </p:cNvPr>
            <p:cNvGrpSpPr/>
            <p:nvPr/>
          </p:nvGrpSpPr>
          <p:grpSpPr>
            <a:xfrm>
              <a:off x="6524671" y="5422125"/>
              <a:ext cx="4943509" cy="442036"/>
              <a:chOff x="6626271" y="5401805"/>
              <a:chExt cx="4943509" cy="442036"/>
            </a:xfrm>
          </p:grpSpPr>
          <p:sp>
            <p:nvSpPr>
              <p:cNvPr id="20" name="TextBox 19">
                <a:extLst>
                  <a:ext uri="{FF2B5EF4-FFF2-40B4-BE49-F238E27FC236}">
                    <a16:creationId xmlns:a16="http://schemas.microsoft.com/office/drawing/2014/main" id="{2068C026-E5D4-457A-891B-72773C17858B}"/>
                  </a:ext>
                </a:extLst>
              </p:cNvPr>
              <p:cNvSpPr txBox="1"/>
              <p:nvPr/>
            </p:nvSpPr>
            <p:spPr>
              <a:xfrm>
                <a:off x="6626271" y="5401805"/>
                <a:ext cx="990977" cy="307777"/>
              </a:xfrm>
              <a:prstGeom prst="rect">
                <a:avLst/>
              </a:prstGeom>
              <a:noFill/>
            </p:spPr>
            <p:txBody>
              <a:bodyPr wrap="none" rtlCol="0">
                <a:spAutoFit/>
              </a:bodyPr>
              <a:lstStyle/>
              <a:p>
                <a:pPr algn="r"/>
                <a:r>
                  <a:rPr lang="ja-JP" sz="1400">
                    <a:solidFill>
                      <a:schemeClr val="tx1"/>
                    </a:solidFill>
                  </a:rPr>
                  <a:t>リスク有患者数</a:t>
                </a:r>
              </a:p>
            </p:txBody>
          </p:sp>
          <p:sp>
            <p:nvSpPr>
              <p:cNvPr id="21" name="TextBox 20">
                <a:extLst>
                  <a:ext uri="{FF2B5EF4-FFF2-40B4-BE49-F238E27FC236}">
                    <a16:creationId xmlns:a16="http://schemas.microsoft.com/office/drawing/2014/main" id="{19766510-BBFE-4621-AAE4-7D0777B14A77}"/>
                  </a:ext>
                </a:extLst>
              </p:cNvPr>
              <p:cNvSpPr txBox="1"/>
              <p:nvPr/>
            </p:nvSpPr>
            <p:spPr>
              <a:xfrm>
                <a:off x="11397691" y="5555694"/>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a:t>
                </a:r>
              </a:p>
            </p:txBody>
          </p:sp>
          <p:sp>
            <p:nvSpPr>
              <p:cNvPr id="22" name="TextBox 21">
                <a:extLst>
                  <a:ext uri="{FF2B5EF4-FFF2-40B4-BE49-F238E27FC236}">
                    <a16:creationId xmlns:a16="http://schemas.microsoft.com/office/drawing/2014/main" id="{4075CFB2-E764-4A18-8157-B0FD323A9C92}"/>
                  </a:ext>
                </a:extLst>
              </p:cNvPr>
              <p:cNvSpPr txBox="1"/>
              <p:nvPr/>
            </p:nvSpPr>
            <p:spPr>
              <a:xfrm>
                <a:off x="10927834" y="5555694"/>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a:t>
                </a:r>
              </a:p>
            </p:txBody>
          </p:sp>
          <p:sp>
            <p:nvSpPr>
              <p:cNvPr id="23" name="TextBox 22">
                <a:extLst>
                  <a:ext uri="{FF2B5EF4-FFF2-40B4-BE49-F238E27FC236}">
                    <a16:creationId xmlns:a16="http://schemas.microsoft.com/office/drawing/2014/main" id="{768A8813-E20B-4D70-8996-FA8F70049156}"/>
                  </a:ext>
                </a:extLst>
              </p:cNvPr>
              <p:cNvSpPr txBox="1"/>
              <p:nvPr/>
            </p:nvSpPr>
            <p:spPr>
              <a:xfrm>
                <a:off x="10457976" y="5555694"/>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a:t>
                </a:r>
              </a:p>
            </p:txBody>
          </p:sp>
          <p:sp>
            <p:nvSpPr>
              <p:cNvPr id="24" name="TextBox 23">
                <a:extLst>
                  <a:ext uri="{FF2B5EF4-FFF2-40B4-BE49-F238E27FC236}">
                    <a16:creationId xmlns:a16="http://schemas.microsoft.com/office/drawing/2014/main" id="{66E054F5-B5E3-4B77-A96A-7136DA56D43D}"/>
                  </a:ext>
                </a:extLst>
              </p:cNvPr>
              <p:cNvSpPr txBox="1"/>
              <p:nvPr/>
            </p:nvSpPr>
            <p:spPr>
              <a:xfrm>
                <a:off x="9988118" y="5555694"/>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9</a:t>
                </a:r>
              </a:p>
            </p:txBody>
          </p:sp>
          <p:sp>
            <p:nvSpPr>
              <p:cNvPr id="25" name="TextBox 24">
                <a:extLst>
                  <a:ext uri="{FF2B5EF4-FFF2-40B4-BE49-F238E27FC236}">
                    <a16:creationId xmlns:a16="http://schemas.microsoft.com/office/drawing/2014/main" id="{C4B8930B-7FB5-4F80-948F-D9C54A0D2F93}"/>
                  </a:ext>
                </a:extLst>
              </p:cNvPr>
              <p:cNvSpPr txBox="1"/>
              <p:nvPr/>
            </p:nvSpPr>
            <p:spPr>
              <a:xfrm>
                <a:off x="9475236" y="5555694"/>
                <a:ext cx="25813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11</a:t>
                </a:r>
              </a:p>
            </p:txBody>
          </p:sp>
          <p:sp>
            <p:nvSpPr>
              <p:cNvPr id="26" name="TextBox 25">
                <a:extLst>
                  <a:ext uri="{FF2B5EF4-FFF2-40B4-BE49-F238E27FC236}">
                    <a16:creationId xmlns:a16="http://schemas.microsoft.com/office/drawing/2014/main" id="{E9575118-DBA3-4EA5-8DCC-A37D35F4E2A9}"/>
                  </a:ext>
                </a:extLst>
              </p:cNvPr>
              <p:cNvSpPr txBox="1"/>
              <p:nvPr/>
            </p:nvSpPr>
            <p:spPr>
              <a:xfrm>
                <a:off x="8998710" y="5555694"/>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14</a:t>
                </a:r>
              </a:p>
            </p:txBody>
          </p:sp>
          <p:sp>
            <p:nvSpPr>
              <p:cNvPr id="27" name="TextBox 26">
                <a:extLst>
                  <a:ext uri="{FF2B5EF4-FFF2-40B4-BE49-F238E27FC236}">
                    <a16:creationId xmlns:a16="http://schemas.microsoft.com/office/drawing/2014/main" id="{C600B917-40BB-464E-8B2F-DDCB8EA7C1A7}"/>
                  </a:ext>
                </a:extLst>
              </p:cNvPr>
              <p:cNvSpPr txBox="1"/>
              <p:nvPr/>
            </p:nvSpPr>
            <p:spPr>
              <a:xfrm>
                <a:off x="8528852" y="5555694"/>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19</a:t>
                </a:r>
              </a:p>
            </p:txBody>
          </p:sp>
          <p:sp>
            <p:nvSpPr>
              <p:cNvPr id="28" name="TextBox 27">
                <a:extLst>
                  <a:ext uri="{FF2B5EF4-FFF2-40B4-BE49-F238E27FC236}">
                    <a16:creationId xmlns:a16="http://schemas.microsoft.com/office/drawing/2014/main" id="{220F2A7C-993A-4B08-963A-F21068A07CB0}"/>
                  </a:ext>
                </a:extLst>
              </p:cNvPr>
              <p:cNvSpPr txBox="1"/>
              <p:nvPr/>
            </p:nvSpPr>
            <p:spPr>
              <a:xfrm>
                <a:off x="8058995" y="5555694"/>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28</a:t>
                </a:r>
              </a:p>
            </p:txBody>
          </p:sp>
          <p:sp>
            <p:nvSpPr>
              <p:cNvPr id="29" name="TextBox 28">
                <a:extLst>
                  <a:ext uri="{FF2B5EF4-FFF2-40B4-BE49-F238E27FC236}">
                    <a16:creationId xmlns:a16="http://schemas.microsoft.com/office/drawing/2014/main" id="{D28D69AC-0520-48EC-9734-CE3C8A62026F}"/>
                  </a:ext>
                </a:extLst>
              </p:cNvPr>
              <p:cNvSpPr txBox="1"/>
              <p:nvPr/>
            </p:nvSpPr>
            <p:spPr>
              <a:xfrm>
                <a:off x="7589137" y="5555694"/>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37</a:t>
                </a:r>
              </a:p>
            </p:txBody>
          </p:sp>
        </p:grpSp>
        <p:sp>
          <p:nvSpPr>
            <p:cNvPr id="16" name="Graphic 136">
              <a:extLst>
                <a:ext uri="{FF2B5EF4-FFF2-40B4-BE49-F238E27FC236}">
                  <a16:creationId xmlns:a16="http://schemas.microsoft.com/office/drawing/2014/main" id="{E372FE9E-3BD2-4668-AC85-0D8BAE2054AD}"/>
                </a:ext>
              </a:extLst>
            </p:cNvPr>
            <p:cNvSpPr/>
            <p:nvPr/>
          </p:nvSpPr>
          <p:spPr>
            <a:xfrm>
              <a:off x="7623737" y="2176239"/>
              <a:ext cx="3928183" cy="2414998"/>
            </a:xfrm>
            <a:custGeom>
              <a:avLst/>
              <a:gdLst>
                <a:gd name="connsiteX0" fmla="*/ 4885668 w 4885668"/>
                <a:gd name="connsiteY0" fmla="*/ 3029931 h 3029931"/>
                <a:gd name="connsiteX1" fmla="*/ 3473339 w 4885668"/>
                <a:gd name="connsiteY1" fmla="*/ 3029931 h 3029931"/>
                <a:gd name="connsiteX2" fmla="*/ 3473339 w 4885668"/>
                <a:gd name="connsiteY2" fmla="*/ 2857500 h 3029931"/>
                <a:gd name="connsiteX3" fmla="*/ 3387119 w 4885668"/>
                <a:gd name="connsiteY3" fmla="*/ 2857500 h 3029931"/>
                <a:gd name="connsiteX4" fmla="*/ 3387119 w 4885668"/>
                <a:gd name="connsiteY4" fmla="*/ 2722017 h 3029931"/>
                <a:gd name="connsiteX5" fmla="*/ 3300908 w 4885668"/>
                <a:gd name="connsiteY5" fmla="*/ 2722017 h 3029931"/>
                <a:gd name="connsiteX6" fmla="*/ 3300908 w 4885668"/>
                <a:gd name="connsiteY6" fmla="*/ 2619375 h 3029931"/>
                <a:gd name="connsiteX7" fmla="*/ 3177740 w 4885668"/>
                <a:gd name="connsiteY7" fmla="*/ 2619375 h 3029931"/>
                <a:gd name="connsiteX8" fmla="*/ 3177740 w 4885668"/>
                <a:gd name="connsiteY8" fmla="*/ 2541365 h 3029931"/>
                <a:gd name="connsiteX9" fmla="*/ 2697385 w 4885668"/>
                <a:gd name="connsiteY9" fmla="*/ 2541365 h 3029931"/>
                <a:gd name="connsiteX10" fmla="*/ 2697385 w 4885668"/>
                <a:gd name="connsiteY10" fmla="*/ 2442839 h 3029931"/>
                <a:gd name="connsiteX11" fmla="*/ 2356618 w 4885668"/>
                <a:gd name="connsiteY11" fmla="*/ 2442839 h 3029931"/>
                <a:gd name="connsiteX12" fmla="*/ 2356618 w 4885668"/>
                <a:gd name="connsiteY12" fmla="*/ 2323776 h 3029931"/>
                <a:gd name="connsiteX13" fmla="*/ 1995326 w 4885668"/>
                <a:gd name="connsiteY13" fmla="*/ 2323776 h 3029931"/>
                <a:gd name="connsiteX14" fmla="*/ 1995326 w 4885668"/>
                <a:gd name="connsiteY14" fmla="*/ 2233451 h 3029931"/>
                <a:gd name="connsiteX15" fmla="*/ 1921421 w 4885668"/>
                <a:gd name="connsiteY15" fmla="*/ 2233451 h 3029931"/>
                <a:gd name="connsiteX16" fmla="*/ 1921421 w 4885668"/>
                <a:gd name="connsiteY16" fmla="*/ 2147230 h 3029931"/>
                <a:gd name="connsiteX17" fmla="*/ 1761306 w 4885668"/>
                <a:gd name="connsiteY17" fmla="*/ 2147230 h 3029931"/>
                <a:gd name="connsiteX18" fmla="*/ 1761306 w 4885668"/>
                <a:gd name="connsiteY18" fmla="*/ 1868053 h 3029931"/>
                <a:gd name="connsiteX19" fmla="*/ 1416434 w 4885668"/>
                <a:gd name="connsiteY19" fmla="*/ 1868053 h 3029931"/>
                <a:gd name="connsiteX20" fmla="*/ 1416434 w 4885668"/>
                <a:gd name="connsiteY20" fmla="*/ 1777727 h 3029931"/>
                <a:gd name="connsiteX21" fmla="*/ 1338424 w 4885668"/>
                <a:gd name="connsiteY21" fmla="*/ 1777727 h 3029931"/>
                <a:gd name="connsiteX22" fmla="*/ 1338424 w 4885668"/>
                <a:gd name="connsiteY22" fmla="*/ 1675086 h 3029931"/>
                <a:gd name="connsiteX23" fmla="*/ 1280951 w 4885668"/>
                <a:gd name="connsiteY23" fmla="*/ 1675086 h 3029931"/>
                <a:gd name="connsiteX24" fmla="*/ 1280951 w 4885668"/>
                <a:gd name="connsiteY24" fmla="*/ 1572444 h 3029931"/>
                <a:gd name="connsiteX25" fmla="*/ 1063352 w 4885668"/>
                <a:gd name="connsiteY25" fmla="*/ 1572444 h 3029931"/>
                <a:gd name="connsiteX26" fmla="*/ 1063352 w 4885668"/>
                <a:gd name="connsiteY26" fmla="*/ 1498549 h 3029931"/>
                <a:gd name="connsiteX27" fmla="*/ 973026 w 4885668"/>
                <a:gd name="connsiteY27" fmla="*/ 1498549 h 3029931"/>
                <a:gd name="connsiteX28" fmla="*/ 973026 w 4885668"/>
                <a:gd name="connsiteY28" fmla="*/ 1404118 h 3029931"/>
                <a:gd name="connsiteX29" fmla="*/ 931972 w 4885668"/>
                <a:gd name="connsiteY29" fmla="*/ 1404118 h 3029931"/>
                <a:gd name="connsiteX30" fmla="*/ 931972 w 4885668"/>
                <a:gd name="connsiteY30" fmla="*/ 1285056 h 3029931"/>
                <a:gd name="connsiteX31" fmla="*/ 927867 w 4885668"/>
                <a:gd name="connsiteY31" fmla="*/ 1285056 h 3029931"/>
                <a:gd name="connsiteX32" fmla="*/ 927867 w 4885668"/>
                <a:gd name="connsiteY32" fmla="*/ 1133151 h 3029931"/>
                <a:gd name="connsiteX33" fmla="*/ 853966 w 4885668"/>
                <a:gd name="connsiteY33" fmla="*/ 1133151 h 3029931"/>
                <a:gd name="connsiteX34" fmla="*/ 853966 w 4885668"/>
                <a:gd name="connsiteY34" fmla="*/ 907338 h 3029931"/>
                <a:gd name="connsiteX35" fmla="*/ 796487 w 4885668"/>
                <a:gd name="connsiteY35" fmla="*/ 907338 h 3029931"/>
                <a:gd name="connsiteX36" fmla="*/ 796487 w 4885668"/>
                <a:gd name="connsiteY36" fmla="*/ 825226 h 3029931"/>
                <a:gd name="connsiteX37" fmla="*/ 755431 w 4885668"/>
                <a:gd name="connsiteY37" fmla="*/ 825226 h 3029931"/>
                <a:gd name="connsiteX38" fmla="*/ 755431 w 4885668"/>
                <a:gd name="connsiteY38" fmla="*/ 743115 h 3029931"/>
                <a:gd name="connsiteX39" fmla="*/ 533729 w 4885668"/>
                <a:gd name="connsiteY39" fmla="*/ 743115 h 3029931"/>
                <a:gd name="connsiteX40" fmla="*/ 533729 w 4885668"/>
                <a:gd name="connsiteY40" fmla="*/ 632263 h 3029931"/>
                <a:gd name="connsiteX41" fmla="*/ 484462 w 4885668"/>
                <a:gd name="connsiteY41" fmla="*/ 632263 h 3029931"/>
                <a:gd name="connsiteX42" fmla="*/ 484462 w 4885668"/>
                <a:gd name="connsiteY42" fmla="*/ 537834 h 3029931"/>
                <a:gd name="connsiteX43" fmla="*/ 353082 w 4885668"/>
                <a:gd name="connsiteY43" fmla="*/ 537834 h 3029931"/>
                <a:gd name="connsiteX44" fmla="*/ 353082 w 4885668"/>
                <a:gd name="connsiteY44" fmla="*/ 439300 h 3029931"/>
                <a:gd name="connsiteX45" fmla="*/ 328449 w 4885668"/>
                <a:gd name="connsiteY45" fmla="*/ 439300 h 3029931"/>
                <a:gd name="connsiteX46" fmla="*/ 328449 w 4885668"/>
                <a:gd name="connsiteY46" fmla="*/ 192963 h 3029931"/>
                <a:gd name="connsiteX47" fmla="*/ 303815 w 4885668"/>
                <a:gd name="connsiteY47" fmla="*/ 192963 h 3029931"/>
                <a:gd name="connsiteX48" fmla="*/ 303815 w 4885668"/>
                <a:gd name="connsiteY48" fmla="*/ 90323 h 3029931"/>
                <a:gd name="connsiteX49" fmla="*/ 180646 w 4885668"/>
                <a:gd name="connsiteY49" fmla="*/ 90323 h 3029931"/>
                <a:gd name="connsiteX50" fmla="*/ 180646 w 4885668"/>
                <a:gd name="connsiteY50" fmla="*/ 0 h 3029931"/>
                <a:gd name="connsiteX51" fmla="*/ 0 w 4885668"/>
                <a:gd name="connsiteY51" fmla="*/ 0 h 302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885668" h="3029931">
                  <a:moveTo>
                    <a:pt x="4885668" y="3029931"/>
                  </a:moveTo>
                  <a:lnTo>
                    <a:pt x="3473339" y="3029931"/>
                  </a:lnTo>
                  <a:lnTo>
                    <a:pt x="3473339" y="2857500"/>
                  </a:lnTo>
                  <a:lnTo>
                    <a:pt x="3387119" y="2857500"/>
                  </a:lnTo>
                  <a:lnTo>
                    <a:pt x="3387119" y="2722017"/>
                  </a:lnTo>
                  <a:lnTo>
                    <a:pt x="3300908" y="2722017"/>
                  </a:lnTo>
                  <a:lnTo>
                    <a:pt x="3300908" y="2619375"/>
                  </a:lnTo>
                  <a:lnTo>
                    <a:pt x="3177740" y="2619375"/>
                  </a:lnTo>
                  <a:lnTo>
                    <a:pt x="3177740" y="2541365"/>
                  </a:lnTo>
                  <a:lnTo>
                    <a:pt x="2697385" y="2541365"/>
                  </a:lnTo>
                  <a:lnTo>
                    <a:pt x="2697385" y="2442839"/>
                  </a:lnTo>
                  <a:lnTo>
                    <a:pt x="2356618" y="2442839"/>
                  </a:lnTo>
                  <a:lnTo>
                    <a:pt x="2356618" y="2323776"/>
                  </a:lnTo>
                  <a:lnTo>
                    <a:pt x="1995326" y="2323776"/>
                  </a:lnTo>
                  <a:lnTo>
                    <a:pt x="1995326" y="2233451"/>
                  </a:lnTo>
                  <a:lnTo>
                    <a:pt x="1921421" y="2233451"/>
                  </a:lnTo>
                  <a:lnTo>
                    <a:pt x="1921421" y="2147230"/>
                  </a:lnTo>
                  <a:lnTo>
                    <a:pt x="1761306" y="2147230"/>
                  </a:lnTo>
                  <a:lnTo>
                    <a:pt x="1761306" y="1868053"/>
                  </a:lnTo>
                  <a:lnTo>
                    <a:pt x="1416434" y="1868053"/>
                  </a:lnTo>
                  <a:lnTo>
                    <a:pt x="1416434" y="1777727"/>
                  </a:lnTo>
                  <a:lnTo>
                    <a:pt x="1338424" y="1777727"/>
                  </a:lnTo>
                  <a:lnTo>
                    <a:pt x="1338424" y="1675086"/>
                  </a:lnTo>
                  <a:lnTo>
                    <a:pt x="1280951" y="1675086"/>
                  </a:lnTo>
                  <a:lnTo>
                    <a:pt x="1280951" y="1572444"/>
                  </a:lnTo>
                  <a:lnTo>
                    <a:pt x="1063352" y="1572444"/>
                  </a:lnTo>
                  <a:lnTo>
                    <a:pt x="1063352" y="1498549"/>
                  </a:lnTo>
                  <a:lnTo>
                    <a:pt x="973026" y="1498549"/>
                  </a:lnTo>
                  <a:lnTo>
                    <a:pt x="973026" y="1404118"/>
                  </a:lnTo>
                  <a:lnTo>
                    <a:pt x="931972" y="1404118"/>
                  </a:lnTo>
                  <a:lnTo>
                    <a:pt x="931972" y="1285056"/>
                  </a:lnTo>
                  <a:lnTo>
                    <a:pt x="927867" y="1285056"/>
                  </a:lnTo>
                  <a:lnTo>
                    <a:pt x="927867" y="1133151"/>
                  </a:lnTo>
                  <a:lnTo>
                    <a:pt x="853966" y="1133151"/>
                  </a:lnTo>
                  <a:lnTo>
                    <a:pt x="853966" y="907338"/>
                  </a:lnTo>
                  <a:lnTo>
                    <a:pt x="796487" y="907338"/>
                  </a:lnTo>
                  <a:lnTo>
                    <a:pt x="796487" y="825226"/>
                  </a:lnTo>
                  <a:lnTo>
                    <a:pt x="755431" y="825226"/>
                  </a:lnTo>
                  <a:lnTo>
                    <a:pt x="755431" y="743115"/>
                  </a:lnTo>
                  <a:lnTo>
                    <a:pt x="533729" y="743115"/>
                  </a:lnTo>
                  <a:lnTo>
                    <a:pt x="533729" y="632263"/>
                  </a:lnTo>
                  <a:lnTo>
                    <a:pt x="484462" y="632263"/>
                  </a:lnTo>
                  <a:lnTo>
                    <a:pt x="484462" y="537834"/>
                  </a:lnTo>
                  <a:lnTo>
                    <a:pt x="353082" y="537834"/>
                  </a:lnTo>
                  <a:lnTo>
                    <a:pt x="353082" y="439300"/>
                  </a:lnTo>
                  <a:lnTo>
                    <a:pt x="328449" y="439300"/>
                  </a:lnTo>
                  <a:lnTo>
                    <a:pt x="328449" y="192963"/>
                  </a:lnTo>
                  <a:lnTo>
                    <a:pt x="303815" y="192963"/>
                  </a:lnTo>
                  <a:lnTo>
                    <a:pt x="303815" y="90323"/>
                  </a:lnTo>
                  <a:lnTo>
                    <a:pt x="180646" y="90323"/>
                  </a:lnTo>
                  <a:lnTo>
                    <a:pt x="180646" y="0"/>
                  </a:lnTo>
                  <a:lnTo>
                    <a:pt x="0" y="0"/>
                  </a:lnTo>
                </a:path>
              </a:pathLst>
            </a:custGeom>
            <a:noFill/>
            <a:ln w="25400" cap="flat">
              <a:solidFill>
                <a:srgbClr val="FF6636"/>
              </a:solidFill>
              <a:prstDash val="solid"/>
              <a:miter/>
            </a:ln>
          </p:spPr>
          <p:txBody>
            <a:bodyPr rtlCol="0" anchor="ctr"/>
            <a:lstStyle/>
            <a:p>
              <a:endParaRPr lang="en-GB"/>
            </a:p>
          </p:txBody>
        </p:sp>
        <p:grpSp>
          <p:nvGrpSpPr>
            <p:cNvPr id="17" name="Group 16">
              <a:extLst>
                <a:ext uri="{FF2B5EF4-FFF2-40B4-BE49-F238E27FC236}">
                  <a16:creationId xmlns:a16="http://schemas.microsoft.com/office/drawing/2014/main" id="{5366B428-823F-4057-B474-0591E8BA2E16}"/>
                </a:ext>
              </a:extLst>
            </p:cNvPr>
            <p:cNvGrpSpPr/>
            <p:nvPr/>
          </p:nvGrpSpPr>
          <p:grpSpPr>
            <a:xfrm>
              <a:off x="7608849" y="2172130"/>
              <a:ext cx="3928184" cy="2619613"/>
              <a:chOff x="3662362" y="1795462"/>
              <a:chExt cx="4865141" cy="3263950"/>
            </a:xfrm>
          </p:grpSpPr>
          <p:sp>
            <p:nvSpPr>
              <p:cNvPr id="18" name="Freeform: Shape 141">
                <a:extLst>
                  <a:ext uri="{FF2B5EF4-FFF2-40B4-BE49-F238E27FC236}">
                    <a16:creationId xmlns:a16="http://schemas.microsoft.com/office/drawing/2014/main" id="{02AC8FBE-E67B-42CF-873F-3E0DD4C295D9}"/>
                  </a:ext>
                </a:extLst>
              </p:cNvPr>
              <p:cNvSpPr/>
              <p:nvPr/>
            </p:nvSpPr>
            <p:spPr>
              <a:xfrm>
                <a:off x="3662362" y="1799568"/>
                <a:ext cx="4840509" cy="2286818"/>
              </a:xfrm>
              <a:custGeom>
                <a:avLst/>
                <a:gdLst>
                  <a:gd name="connsiteX0" fmla="*/ 4840510 w 4840509"/>
                  <a:gd name="connsiteY0" fmla="*/ 2286819 h 2286818"/>
                  <a:gd name="connsiteX1" fmla="*/ 3477444 w 4840509"/>
                  <a:gd name="connsiteY1" fmla="*/ 2286819 h 2286818"/>
                  <a:gd name="connsiteX2" fmla="*/ 3477444 w 4840509"/>
                  <a:gd name="connsiteY2" fmla="*/ 2200608 h 2286818"/>
                  <a:gd name="connsiteX3" fmla="*/ 3395329 w 4840509"/>
                  <a:gd name="connsiteY3" fmla="*/ 2200608 h 2286818"/>
                  <a:gd name="connsiteX4" fmla="*/ 3395329 w 4840509"/>
                  <a:gd name="connsiteY4" fmla="*/ 2118493 h 2286818"/>
                  <a:gd name="connsiteX5" fmla="*/ 3321434 w 4840509"/>
                  <a:gd name="connsiteY5" fmla="*/ 2118493 h 2286818"/>
                  <a:gd name="connsiteX6" fmla="*/ 3321434 w 4840509"/>
                  <a:gd name="connsiteY6" fmla="*/ 1987115 h 2286818"/>
                  <a:gd name="connsiteX7" fmla="*/ 3198267 w 4840509"/>
                  <a:gd name="connsiteY7" fmla="*/ 1987115 h 2286818"/>
                  <a:gd name="connsiteX8" fmla="*/ 3198267 w 4840509"/>
                  <a:gd name="connsiteY8" fmla="*/ 1884473 h 2286818"/>
                  <a:gd name="connsiteX9" fmla="*/ 2689174 w 4840509"/>
                  <a:gd name="connsiteY9" fmla="*/ 1884473 h 2286818"/>
                  <a:gd name="connsiteX10" fmla="*/ 2689174 w 4840509"/>
                  <a:gd name="connsiteY10" fmla="*/ 1773621 h 2286818"/>
                  <a:gd name="connsiteX11" fmla="*/ 2364829 w 4840509"/>
                  <a:gd name="connsiteY11" fmla="*/ 1773621 h 2286818"/>
                  <a:gd name="connsiteX12" fmla="*/ 2364829 w 4840509"/>
                  <a:gd name="connsiteY12" fmla="*/ 1687401 h 2286818"/>
                  <a:gd name="connsiteX13" fmla="*/ 1999431 w 4840509"/>
                  <a:gd name="connsiteY13" fmla="*/ 1687401 h 2286818"/>
                  <a:gd name="connsiteX14" fmla="*/ 1999431 w 4840509"/>
                  <a:gd name="connsiteY14" fmla="*/ 1592970 h 2286818"/>
                  <a:gd name="connsiteX15" fmla="*/ 1929632 w 4840509"/>
                  <a:gd name="connsiteY15" fmla="*/ 1592970 h 2286818"/>
                  <a:gd name="connsiteX16" fmla="*/ 1929632 w 4840509"/>
                  <a:gd name="connsiteY16" fmla="*/ 1494444 h 2286818"/>
                  <a:gd name="connsiteX17" fmla="*/ 1748990 w 4840509"/>
                  <a:gd name="connsiteY17" fmla="*/ 1494444 h 2286818"/>
                  <a:gd name="connsiteX18" fmla="*/ 1748990 w 4840509"/>
                  <a:gd name="connsiteY18" fmla="*/ 1223467 h 2286818"/>
                  <a:gd name="connsiteX19" fmla="*/ 1408224 w 4840509"/>
                  <a:gd name="connsiteY19" fmla="*/ 1223467 h 2286818"/>
                  <a:gd name="connsiteX20" fmla="*/ 1408224 w 4840509"/>
                  <a:gd name="connsiteY20" fmla="*/ 1120826 h 2286818"/>
                  <a:gd name="connsiteX21" fmla="*/ 1358951 w 4840509"/>
                  <a:gd name="connsiteY21" fmla="*/ 1120826 h 2286818"/>
                  <a:gd name="connsiteX22" fmla="*/ 1358951 w 4840509"/>
                  <a:gd name="connsiteY22" fmla="*/ 1009983 h 2286818"/>
                  <a:gd name="connsiteX23" fmla="*/ 1305582 w 4840509"/>
                  <a:gd name="connsiteY23" fmla="*/ 1009983 h 2286818"/>
                  <a:gd name="connsiteX24" fmla="*/ 1305582 w 4840509"/>
                  <a:gd name="connsiteY24" fmla="*/ 940183 h 2286818"/>
                  <a:gd name="connsiteX25" fmla="*/ 1067457 w 4840509"/>
                  <a:gd name="connsiteY25" fmla="*/ 940183 h 2286818"/>
                  <a:gd name="connsiteX26" fmla="*/ 1067457 w 4840509"/>
                  <a:gd name="connsiteY26" fmla="*/ 866282 h 2286818"/>
                  <a:gd name="connsiteX27" fmla="*/ 944289 w 4840509"/>
                  <a:gd name="connsiteY27" fmla="*/ 866282 h 2286818"/>
                  <a:gd name="connsiteX28" fmla="*/ 944289 w 4840509"/>
                  <a:gd name="connsiteY28" fmla="*/ 533728 h 2286818"/>
                  <a:gd name="connsiteX29" fmla="*/ 845754 w 4840509"/>
                  <a:gd name="connsiteY29" fmla="*/ 533728 h 2286818"/>
                  <a:gd name="connsiteX30" fmla="*/ 845754 w 4840509"/>
                  <a:gd name="connsiteY30" fmla="*/ 410561 h 2286818"/>
                  <a:gd name="connsiteX31" fmla="*/ 796487 w 4840509"/>
                  <a:gd name="connsiteY31" fmla="*/ 410561 h 2286818"/>
                  <a:gd name="connsiteX32" fmla="*/ 796487 w 4840509"/>
                  <a:gd name="connsiteY32" fmla="*/ 336660 h 2286818"/>
                  <a:gd name="connsiteX33" fmla="*/ 755431 w 4840509"/>
                  <a:gd name="connsiteY33" fmla="*/ 336660 h 2286818"/>
                  <a:gd name="connsiteX34" fmla="*/ 755431 w 4840509"/>
                  <a:gd name="connsiteY34" fmla="*/ 254548 h 2286818"/>
                  <a:gd name="connsiteX35" fmla="*/ 509095 w 4840509"/>
                  <a:gd name="connsiteY35" fmla="*/ 254548 h 2286818"/>
                  <a:gd name="connsiteX36" fmla="*/ 509095 w 4840509"/>
                  <a:gd name="connsiteY36" fmla="*/ 143696 h 2286818"/>
                  <a:gd name="connsiteX37" fmla="*/ 459828 w 4840509"/>
                  <a:gd name="connsiteY37" fmla="*/ 143696 h 2286818"/>
                  <a:gd name="connsiteX38" fmla="*/ 459828 w 4840509"/>
                  <a:gd name="connsiteY38" fmla="*/ 106745 h 2286818"/>
                  <a:gd name="connsiteX39" fmla="*/ 312026 w 4840509"/>
                  <a:gd name="connsiteY39" fmla="*/ 106745 h 2286818"/>
                  <a:gd name="connsiteX40" fmla="*/ 312026 w 4840509"/>
                  <a:gd name="connsiteY40" fmla="*/ 0 h 2286818"/>
                  <a:gd name="connsiteX41" fmla="*/ 0 w 4840509"/>
                  <a:gd name="connsiteY41" fmla="*/ 0 h 228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840509" h="2286818">
                    <a:moveTo>
                      <a:pt x="4840510" y="2286819"/>
                    </a:moveTo>
                    <a:lnTo>
                      <a:pt x="3477444" y="2286819"/>
                    </a:lnTo>
                    <a:lnTo>
                      <a:pt x="3477444" y="2200608"/>
                    </a:lnTo>
                    <a:lnTo>
                      <a:pt x="3395329" y="2200608"/>
                    </a:lnTo>
                    <a:lnTo>
                      <a:pt x="3395329" y="2118493"/>
                    </a:lnTo>
                    <a:lnTo>
                      <a:pt x="3321434" y="2118493"/>
                    </a:lnTo>
                    <a:lnTo>
                      <a:pt x="3321434" y="1987115"/>
                    </a:lnTo>
                    <a:lnTo>
                      <a:pt x="3198267" y="1987115"/>
                    </a:lnTo>
                    <a:lnTo>
                      <a:pt x="3198267" y="1884473"/>
                    </a:lnTo>
                    <a:lnTo>
                      <a:pt x="2689174" y="1884473"/>
                    </a:lnTo>
                    <a:lnTo>
                      <a:pt x="2689174" y="1773621"/>
                    </a:lnTo>
                    <a:lnTo>
                      <a:pt x="2364829" y="1773621"/>
                    </a:lnTo>
                    <a:lnTo>
                      <a:pt x="2364829" y="1687401"/>
                    </a:lnTo>
                    <a:lnTo>
                      <a:pt x="1999431" y="1687401"/>
                    </a:lnTo>
                    <a:lnTo>
                      <a:pt x="1999431" y="1592970"/>
                    </a:lnTo>
                    <a:lnTo>
                      <a:pt x="1929632" y="1592970"/>
                    </a:lnTo>
                    <a:lnTo>
                      <a:pt x="1929632" y="1494444"/>
                    </a:lnTo>
                    <a:lnTo>
                      <a:pt x="1748990" y="1494444"/>
                    </a:lnTo>
                    <a:lnTo>
                      <a:pt x="1748990" y="1223467"/>
                    </a:lnTo>
                    <a:lnTo>
                      <a:pt x="1408224" y="1223467"/>
                    </a:lnTo>
                    <a:lnTo>
                      <a:pt x="1408224" y="1120826"/>
                    </a:lnTo>
                    <a:lnTo>
                      <a:pt x="1358951" y="1120826"/>
                    </a:lnTo>
                    <a:lnTo>
                      <a:pt x="1358951" y="1009983"/>
                    </a:lnTo>
                    <a:lnTo>
                      <a:pt x="1305582" y="1009983"/>
                    </a:lnTo>
                    <a:lnTo>
                      <a:pt x="1305582" y="940183"/>
                    </a:lnTo>
                    <a:lnTo>
                      <a:pt x="1067457" y="940183"/>
                    </a:lnTo>
                    <a:lnTo>
                      <a:pt x="1067457" y="866282"/>
                    </a:lnTo>
                    <a:lnTo>
                      <a:pt x="944289" y="866282"/>
                    </a:lnTo>
                    <a:lnTo>
                      <a:pt x="944289" y="533728"/>
                    </a:lnTo>
                    <a:lnTo>
                      <a:pt x="845754" y="533728"/>
                    </a:lnTo>
                    <a:lnTo>
                      <a:pt x="845754" y="410561"/>
                    </a:lnTo>
                    <a:lnTo>
                      <a:pt x="796487" y="410561"/>
                    </a:lnTo>
                    <a:lnTo>
                      <a:pt x="796487" y="336660"/>
                    </a:lnTo>
                    <a:lnTo>
                      <a:pt x="755431" y="336660"/>
                    </a:lnTo>
                    <a:lnTo>
                      <a:pt x="755431" y="254548"/>
                    </a:lnTo>
                    <a:lnTo>
                      <a:pt x="509095" y="254548"/>
                    </a:lnTo>
                    <a:lnTo>
                      <a:pt x="509095" y="143696"/>
                    </a:lnTo>
                    <a:lnTo>
                      <a:pt x="459828" y="143696"/>
                    </a:lnTo>
                    <a:lnTo>
                      <a:pt x="459828" y="106745"/>
                    </a:lnTo>
                    <a:lnTo>
                      <a:pt x="312026" y="106745"/>
                    </a:lnTo>
                    <a:lnTo>
                      <a:pt x="312026" y="0"/>
                    </a:lnTo>
                    <a:lnTo>
                      <a:pt x="0" y="0"/>
                    </a:lnTo>
                  </a:path>
                </a:pathLst>
              </a:custGeom>
              <a:noFill/>
              <a:ln w="19050" cap="flat">
                <a:solidFill>
                  <a:srgbClr val="FF6636"/>
                </a:solidFill>
                <a:prstDash val="dash"/>
                <a:miter/>
              </a:ln>
            </p:spPr>
            <p:txBody>
              <a:bodyPr rtlCol="0" anchor="ctr"/>
              <a:lstStyle/>
              <a:p>
                <a:endParaRPr lang="en-GB"/>
              </a:p>
            </p:txBody>
          </p:sp>
          <p:sp>
            <p:nvSpPr>
              <p:cNvPr id="19" name="Freeform: Shape 142">
                <a:extLst>
                  <a:ext uri="{FF2B5EF4-FFF2-40B4-BE49-F238E27FC236}">
                    <a16:creationId xmlns:a16="http://schemas.microsoft.com/office/drawing/2014/main" id="{82B5BE80-2FE8-4772-905F-07878EB46092}"/>
                  </a:ext>
                </a:extLst>
              </p:cNvPr>
              <p:cNvSpPr/>
              <p:nvPr/>
            </p:nvSpPr>
            <p:spPr>
              <a:xfrm>
                <a:off x="3662362" y="1795462"/>
                <a:ext cx="4865141" cy="3263950"/>
              </a:xfrm>
              <a:custGeom>
                <a:avLst/>
                <a:gdLst>
                  <a:gd name="connsiteX0" fmla="*/ 4865142 w 4865141"/>
                  <a:gd name="connsiteY0" fmla="*/ 3263951 h 3263950"/>
                  <a:gd name="connsiteX1" fmla="*/ 3493865 w 4865141"/>
                  <a:gd name="connsiteY1" fmla="*/ 3263951 h 3263950"/>
                  <a:gd name="connsiteX2" fmla="*/ 3493865 w 4865141"/>
                  <a:gd name="connsiteY2" fmla="*/ 3157214 h 3263950"/>
                  <a:gd name="connsiteX3" fmla="*/ 3374803 w 4865141"/>
                  <a:gd name="connsiteY3" fmla="*/ 3157214 h 3263950"/>
                  <a:gd name="connsiteX4" fmla="*/ 3374803 w 4865141"/>
                  <a:gd name="connsiteY4" fmla="*/ 3042257 h 3263950"/>
                  <a:gd name="connsiteX5" fmla="*/ 3305013 w 4865141"/>
                  <a:gd name="connsiteY5" fmla="*/ 3042257 h 3263950"/>
                  <a:gd name="connsiteX6" fmla="*/ 3305013 w 4865141"/>
                  <a:gd name="connsiteY6" fmla="*/ 2988878 h 3263950"/>
                  <a:gd name="connsiteX7" fmla="*/ 3173635 w 4865141"/>
                  <a:gd name="connsiteY7" fmla="*/ 2988878 h 3263950"/>
                  <a:gd name="connsiteX8" fmla="*/ 3173635 w 4865141"/>
                  <a:gd name="connsiteY8" fmla="*/ 2890342 h 3263950"/>
                  <a:gd name="connsiteX9" fmla="*/ 2705595 w 4865141"/>
                  <a:gd name="connsiteY9" fmla="*/ 2890342 h 3263950"/>
                  <a:gd name="connsiteX10" fmla="*/ 2705595 w 4865141"/>
                  <a:gd name="connsiteY10" fmla="*/ 2820553 h 3263950"/>
                  <a:gd name="connsiteX11" fmla="*/ 2381250 w 4865141"/>
                  <a:gd name="connsiteY11" fmla="*/ 2820553 h 3263950"/>
                  <a:gd name="connsiteX12" fmla="*/ 2381250 w 4865141"/>
                  <a:gd name="connsiteY12" fmla="*/ 2742543 h 3263950"/>
                  <a:gd name="connsiteX13" fmla="*/ 2019957 w 4865141"/>
                  <a:gd name="connsiteY13" fmla="*/ 2742543 h 3263950"/>
                  <a:gd name="connsiteX14" fmla="*/ 2019957 w 4865141"/>
                  <a:gd name="connsiteY14" fmla="*/ 2672744 h 3263950"/>
                  <a:gd name="connsiteX15" fmla="*/ 1937842 w 4865141"/>
                  <a:gd name="connsiteY15" fmla="*/ 2672744 h 3263950"/>
                  <a:gd name="connsiteX16" fmla="*/ 1937842 w 4865141"/>
                  <a:gd name="connsiteY16" fmla="*/ 2590638 h 3263950"/>
                  <a:gd name="connsiteX17" fmla="*/ 1765411 w 4865141"/>
                  <a:gd name="connsiteY17" fmla="*/ 2590638 h 3263950"/>
                  <a:gd name="connsiteX18" fmla="*/ 1765411 w 4865141"/>
                  <a:gd name="connsiteY18" fmla="*/ 2331987 h 3263950"/>
                  <a:gd name="connsiteX19" fmla="*/ 1404118 w 4865141"/>
                  <a:gd name="connsiteY19" fmla="*/ 2331987 h 3263950"/>
                  <a:gd name="connsiteX20" fmla="*/ 1404118 w 4865141"/>
                  <a:gd name="connsiteY20" fmla="*/ 2253977 h 3263950"/>
                  <a:gd name="connsiteX21" fmla="*/ 1358951 w 4865141"/>
                  <a:gd name="connsiteY21" fmla="*/ 2253977 h 3263950"/>
                  <a:gd name="connsiteX22" fmla="*/ 1358951 w 4865141"/>
                  <a:gd name="connsiteY22" fmla="*/ 2139020 h 3263950"/>
                  <a:gd name="connsiteX23" fmla="*/ 1309688 w 4865141"/>
                  <a:gd name="connsiteY23" fmla="*/ 2139020 h 3263950"/>
                  <a:gd name="connsiteX24" fmla="*/ 1309688 w 4865141"/>
                  <a:gd name="connsiteY24" fmla="*/ 2073326 h 3263950"/>
                  <a:gd name="connsiteX25" fmla="*/ 1042826 w 4865141"/>
                  <a:gd name="connsiteY25" fmla="*/ 2073326 h 3263950"/>
                  <a:gd name="connsiteX26" fmla="*/ 1042826 w 4865141"/>
                  <a:gd name="connsiteY26" fmla="*/ 1978905 h 3263950"/>
                  <a:gd name="connsiteX27" fmla="*/ 952500 w 4865141"/>
                  <a:gd name="connsiteY27" fmla="*/ 1978905 h 3263950"/>
                  <a:gd name="connsiteX28" fmla="*/ 952500 w 4865141"/>
                  <a:gd name="connsiteY28" fmla="*/ 1757201 h 3263950"/>
                  <a:gd name="connsiteX29" fmla="*/ 919655 w 4865141"/>
                  <a:gd name="connsiteY29" fmla="*/ 1757201 h 3263950"/>
                  <a:gd name="connsiteX30" fmla="*/ 919655 w 4865141"/>
                  <a:gd name="connsiteY30" fmla="*/ 1568339 h 3263950"/>
                  <a:gd name="connsiteX31" fmla="*/ 845754 w 4865141"/>
                  <a:gd name="connsiteY31" fmla="*/ 1568339 h 3263950"/>
                  <a:gd name="connsiteX32" fmla="*/ 845754 w 4865141"/>
                  <a:gd name="connsiteY32" fmla="*/ 1375382 h 3263950"/>
                  <a:gd name="connsiteX33" fmla="*/ 767747 w 4865141"/>
                  <a:gd name="connsiteY33" fmla="*/ 1375382 h 3263950"/>
                  <a:gd name="connsiteX34" fmla="*/ 767747 w 4865141"/>
                  <a:gd name="connsiteY34" fmla="*/ 1248099 h 3263950"/>
                  <a:gd name="connsiteX35" fmla="*/ 718480 w 4865141"/>
                  <a:gd name="connsiteY35" fmla="*/ 1248099 h 3263950"/>
                  <a:gd name="connsiteX36" fmla="*/ 718480 w 4865141"/>
                  <a:gd name="connsiteY36" fmla="*/ 1149572 h 3263950"/>
                  <a:gd name="connsiteX37" fmla="*/ 541939 w 4865141"/>
                  <a:gd name="connsiteY37" fmla="*/ 1149572 h 3263950"/>
                  <a:gd name="connsiteX38" fmla="*/ 541939 w 4865141"/>
                  <a:gd name="connsiteY38" fmla="*/ 1059247 h 3263950"/>
                  <a:gd name="connsiteX39" fmla="*/ 492672 w 4865141"/>
                  <a:gd name="connsiteY39" fmla="*/ 1059247 h 3263950"/>
                  <a:gd name="connsiteX40" fmla="*/ 492672 w 4865141"/>
                  <a:gd name="connsiteY40" fmla="*/ 923761 h 3263950"/>
                  <a:gd name="connsiteX41" fmla="*/ 344871 w 4865141"/>
                  <a:gd name="connsiteY41" fmla="*/ 923761 h 3263950"/>
                  <a:gd name="connsiteX42" fmla="*/ 344871 w 4865141"/>
                  <a:gd name="connsiteY42" fmla="*/ 730798 h 3263950"/>
                  <a:gd name="connsiteX43" fmla="*/ 307920 w 4865141"/>
                  <a:gd name="connsiteY43" fmla="*/ 730798 h 3263950"/>
                  <a:gd name="connsiteX44" fmla="*/ 307920 w 4865141"/>
                  <a:gd name="connsiteY44" fmla="*/ 275075 h 3263950"/>
                  <a:gd name="connsiteX45" fmla="*/ 176541 w 4865141"/>
                  <a:gd name="connsiteY45" fmla="*/ 275075 h 3263950"/>
                  <a:gd name="connsiteX46" fmla="*/ 176541 w 4865141"/>
                  <a:gd name="connsiteY46" fmla="*/ 0 h 3263950"/>
                  <a:gd name="connsiteX47" fmla="*/ 0 w 4865141"/>
                  <a:gd name="connsiteY47" fmla="*/ 0 h 326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65141" h="3263950">
                    <a:moveTo>
                      <a:pt x="4865142" y="3263951"/>
                    </a:moveTo>
                    <a:lnTo>
                      <a:pt x="3493865" y="3263951"/>
                    </a:lnTo>
                    <a:lnTo>
                      <a:pt x="3493865" y="3157214"/>
                    </a:lnTo>
                    <a:lnTo>
                      <a:pt x="3374803" y="3157214"/>
                    </a:lnTo>
                    <a:lnTo>
                      <a:pt x="3374803" y="3042257"/>
                    </a:lnTo>
                    <a:lnTo>
                      <a:pt x="3305013" y="3042257"/>
                    </a:lnTo>
                    <a:lnTo>
                      <a:pt x="3305013" y="2988878"/>
                    </a:lnTo>
                    <a:lnTo>
                      <a:pt x="3173635" y="2988878"/>
                    </a:lnTo>
                    <a:lnTo>
                      <a:pt x="3173635" y="2890342"/>
                    </a:lnTo>
                    <a:lnTo>
                      <a:pt x="2705595" y="2890342"/>
                    </a:lnTo>
                    <a:lnTo>
                      <a:pt x="2705595" y="2820553"/>
                    </a:lnTo>
                    <a:lnTo>
                      <a:pt x="2381250" y="2820553"/>
                    </a:lnTo>
                    <a:lnTo>
                      <a:pt x="2381250" y="2742543"/>
                    </a:lnTo>
                    <a:lnTo>
                      <a:pt x="2019957" y="2742543"/>
                    </a:lnTo>
                    <a:lnTo>
                      <a:pt x="2019957" y="2672744"/>
                    </a:lnTo>
                    <a:lnTo>
                      <a:pt x="1937842" y="2672744"/>
                    </a:lnTo>
                    <a:lnTo>
                      <a:pt x="1937842" y="2590638"/>
                    </a:lnTo>
                    <a:lnTo>
                      <a:pt x="1765411" y="2590638"/>
                    </a:lnTo>
                    <a:lnTo>
                      <a:pt x="1765411" y="2331987"/>
                    </a:lnTo>
                    <a:lnTo>
                      <a:pt x="1404118" y="2331987"/>
                    </a:lnTo>
                    <a:lnTo>
                      <a:pt x="1404118" y="2253977"/>
                    </a:lnTo>
                    <a:lnTo>
                      <a:pt x="1358951" y="2253977"/>
                    </a:lnTo>
                    <a:lnTo>
                      <a:pt x="1358951" y="2139020"/>
                    </a:lnTo>
                    <a:lnTo>
                      <a:pt x="1309688" y="2139020"/>
                    </a:lnTo>
                    <a:lnTo>
                      <a:pt x="1309688" y="2073326"/>
                    </a:lnTo>
                    <a:lnTo>
                      <a:pt x="1042826" y="2073326"/>
                    </a:lnTo>
                    <a:lnTo>
                      <a:pt x="1042826" y="1978905"/>
                    </a:lnTo>
                    <a:lnTo>
                      <a:pt x="952500" y="1978905"/>
                    </a:lnTo>
                    <a:lnTo>
                      <a:pt x="952500" y="1757201"/>
                    </a:lnTo>
                    <a:lnTo>
                      <a:pt x="919655" y="1757201"/>
                    </a:lnTo>
                    <a:lnTo>
                      <a:pt x="919655" y="1568339"/>
                    </a:lnTo>
                    <a:lnTo>
                      <a:pt x="845754" y="1568339"/>
                    </a:lnTo>
                    <a:lnTo>
                      <a:pt x="845754" y="1375382"/>
                    </a:lnTo>
                    <a:lnTo>
                      <a:pt x="767747" y="1375382"/>
                    </a:lnTo>
                    <a:lnTo>
                      <a:pt x="767747" y="1248099"/>
                    </a:lnTo>
                    <a:lnTo>
                      <a:pt x="718480" y="1248099"/>
                    </a:lnTo>
                    <a:lnTo>
                      <a:pt x="718480" y="1149572"/>
                    </a:lnTo>
                    <a:lnTo>
                      <a:pt x="541939" y="1149572"/>
                    </a:lnTo>
                    <a:lnTo>
                      <a:pt x="541939" y="1059247"/>
                    </a:lnTo>
                    <a:lnTo>
                      <a:pt x="492672" y="1059247"/>
                    </a:lnTo>
                    <a:lnTo>
                      <a:pt x="492672" y="923761"/>
                    </a:lnTo>
                    <a:lnTo>
                      <a:pt x="344871" y="923761"/>
                    </a:lnTo>
                    <a:lnTo>
                      <a:pt x="344871" y="730798"/>
                    </a:lnTo>
                    <a:lnTo>
                      <a:pt x="307920" y="730798"/>
                    </a:lnTo>
                    <a:lnTo>
                      <a:pt x="307920" y="275075"/>
                    </a:lnTo>
                    <a:lnTo>
                      <a:pt x="176541" y="275075"/>
                    </a:lnTo>
                    <a:lnTo>
                      <a:pt x="176541" y="0"/>
                    </a:lnTo>
                    <a:lnTo>
                      <a:pt x="0" y="0"/>
                    </a:lnTo>
                  </a:path>
                </a:pathLst>
              </a:custGeom>
              <a:noFill/>
              <a:ln w="19050" cap="flat">
                <a:solidFill>
                  <a:srgbClr val="FF6636"/>
                </a:solidFill>
                <a:prstDash val="dash"/>
                <a:miter/>
              </a:ln>
            </p:spPr>
            <p:txBody>
              <a:bodyPr rtlCol="0" anchor="ctr"/>
              <a:lstStyle/>
              <a:p>
                <a:endParaRPr lang="en-GB"/>
              </a:p>
            </p:txBody>
          </p:sp>
        </p:grpSp>
      </p:grpSp>
      <p:grpSp>
        <p:nvGrpSpPr>
          <p:cNvPr id="61" name="Group 60">
            <a:extLst>
              <a:ext uri="{FF2B5EF4-FFF2-40B4-BE49-F238E27FC236}">
                <a16:creationId xmlns:a16="http://schemas.microsoft.com/office/drawing/2014/main" id="{EA3416CB-5E82-4A60-A38A-75D42262BA78}"/>
              </a:ext>
            </a:extLst>
          </p:cNvPr>
          <p:cNvGrpSpPr/>
          <p:nvPr/>
        </p:nvGrpSpPr>
        <p:grpSpPr>
          <a:xfrm>
            <a:off x="593108" y="1999859"/>
            <a:ext cx="5232722" cy="3864302"/>
            <a:chOff x="1223028" y="1999859"/>
            <a:chExt cx="5232722" cy="3864302"/>
          </a:xfrm>
        </p:grpSpPr>
        <p:sp>
          <p:nvSpPr>
            <p:cNvPr id="62" name="Freeform 21">
              <a:extLst>
                <a:ext uri="{FF2B5EF4-FFF2-40B4-BE49-F238E27FC236}">
                  <a16:creationId xmlns:a16="http://schemas.microsoft.com/office/drawing/2014/main" id="{2DA7ACA6-5633-429B-AC4A-864EC8B72295}"/>
                </a:ext>
              </a:extLst>
            </p:cNvPr>
            <p:cNvSpPr>
              <a:spLocks/>
            </p:cNvSpPr>
            <p:nvPr/>
          </p:nvSpPr>
          <p:spPr bwMode="auto">
            <a:xfrm>
              <a:off x="2106209" y="2176238"/>
              <a:ext cx="4180976" cy="28175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63" name="Group 62">
              <a:extLst>
                <a:ext uri="{FF2B5EF4-FFF2-40B4-BE49-F238E27FC236}">
                  <a16:creationId xmlns:a16="http://schemas.microsoft.com/office/drawing/2014/main" id="{0AC91D00-666C-47D1-8B4B-35472F2EFEB9}"/>
                </a:ext>
              </a:extLst>
            </p:cNvPr>
            <p:cNvGrpSpPr/>
            <p:nvPr/>
          </p:nvGrpSpPr>
          <p:grpSpPr>
            <a:xfrm>
              <a:off x="1278664" y="1999859"/>
              <a:ext cx="827545" cy="3024000"/>
              <a:chOff x="1576097" y="1338124"/>
              <a:chExt cx="827545" cy="2858279"/>
            </a:xfrm>
          </p:grpSpPr>
          <p:sp>
            <p:nvSpPr>
              <p:cNvPr id="92" name="Line 6">
                <a:extLst>
                  <a:ext uri="{FF2B5EF4-FFF2-40B4-BE49-F238E27FC236}">
                    <a16:creationId xmlns:a16="http://schemas.microsoft.com/office/drawing/2014/main" id="{8362FC21-AC93-452D-B3CE-AAC6DBBB7413}"/>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3" name="Line 7">
                <a:extLst>
                  <a:ext uri="{FF2B5EF4-FFF2-40B4-BE49-F238E27FC236}">
                    <a16:creationId xmlns:a16="http://schemas.microsoft.com/office/drawing/2014/main" id="{9F84E581-B48F-46A9-A68B-6C908729F359}"/>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4" name="Line 8">
                <a:extLst>
                  <a:ext uri="{FF2B5EF4-FFF2-40B4-BE49-F238E27FC236}">
                    <a16:creationId xmlns:a16="http://schemas.microsoft.com/office/drawing/2014/main" id="{6777EBD3-D99A-4753-BB10-2F1A0ED2A20E}"/>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5" name="Line 9">
                <a:extLst>
                  <a:ext uri="{FF2B5EF4-FFF2-40B4-BE49-F238E27FC236}">
                    <a16:creationId xmlns:a16="http://schemas.microsoft.com/office/drawing/2014/main" id="{5FE696BE-5808-49AB-8B60-02819E2E40D8}"/>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6" name="Line 10">
                <a:extLst>
                  <a:ext uri="{FF2B5EF4-FFF2-40B4-BE49-F238E27FC236}">
                    <a16:creationId xmlns:a16="http://schemas.microsoft.com/office/drawing/2014/main" id="{EF1A1BC4-1278-4E80-8D76-81398776184B}"/>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7" name="Line 11">
                <a:extLst>
                  <a:ext uri="{FF2B5EF4-FFF2-40B4-BE49-F238E27FC236}">
                    <a16:creationId xmlns:a16="http://schemas.microsoft.com/office/drawing/2014/main" id="{E569B6C4-B89D-43BA-8505-AE61D662AF2F}"/>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8" name="TextBox 97">
                <a:extLst>
                  <a:ext uri="{FF2B5EF4-FFF2-40B4-BE49-F238E27FC236}">
                    <a16:creationId xmlns:a16="http://schemas.microsoft.com/office/drawing/2014/main" id="{3ED84DE7-3C90-4BEA-81D2-CF15477009D6}"/>
                  </a:ext>
                </a:extLst>
              </p:cNvPr>
              <p:cNvSpPr txBox="1"/>
              <p:nvPr/>
            </p:nvSpPr>
            <p:spPr>
              <a:xfrm rot="16200000">
                <a:off x="932104" y="2641651"/>
                <a:ext cx="1595763"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生存確率</a:t>
                </a:r>
              </a:p>
            </p:txBody>
          </p:sp>
          <p:sp>
            <p:nvSpPr>
              <p:cNvPr id="99" name="TextBox 98">
                <a:extLst>
                  <a:ext uri="{FF2B5EF4-FFF2-40B4-BE49-F238E27FC236}">
                    <a16:creationId xmlns:a16="http://schemas.microsoft.com/office/drawing/2014/main" id="{99964987-F209-4926-ABC7-9362A14D931B}"/>
                  </a:ext>
                </a:extLst>
              </p:cNvPr>
              <p:cNvSpPr txBox="1"/>
              <p:nvPr/>
            </p:nvSpPr>
            <p:spPr>
              <a:xfrm>
                <a:off x="1861762" y="1338124"/>
                <a:ext cx="433131"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a:t>
                </a:r>
              </a:p>
            </p:txBody>
          </p:sp>
          <p:sp>
            <p:nvSpPr>
              <p:cNvPr id="100" name="TextBox 99">
                <a:extLst>
                  <a:ext uri="{FF2B5EF4-FFF2-40B4-BE49-F238E27FC236}">
                    <a16:creationId xmlns:a16="http://schemas.microsoft.com/office/drawing/2014/main" id="{BA982D03-4C97-4336-80DE-0942732650B5}"/>
                  </a:ext>
                </a:extLst>
              </p:cNvPr>
              <p:cNvSpPr txBox="1"/>
              <p:nvPr/>
            </p:nvSpPr>
            <p:spPr>
              <a:xfrm>
                <a:off x="1861766" y="1862263"/>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0.8</a:t>
                </a:r>
              </a:p>
            </p:txBody>
          </p:sp>
          <p:sp>
            <p:nvSpPr>
              <p:cNvPr id="101" name="TextBox 100">
                <a:extLst>
                  <a:ext uri="{FF2B5EF4-FFF2-40B4-BE49-F238E27FC236}">
                    <a16:creationId xmlns:a16="http://schemas.microsoft.com/office/drawing/2014/main" id="{590EBA91-0C06-4BA9-82EF-E5CF6A3C9F43}"/>
                  </a:ext>
                </a:extLst>
              </p:cNvPr>
              <p:cNvSpPr txBox="1"/>
              <p:nvPr/>
            </p:nvSpPr>
            <p:spPr>
              <a:xfrm>
                <a:off x="1861766" y="2360794"/>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0.6</a:t>
                </a:r>
              </a:p>
            </p:txBody>
          </p:sp>
          <p:sp>
            <p:nvSpPr>
              <p:cNvPr id="102" name="TextBox 101">
                <a:extLst>
                  <a:ext uri="{FF2B5EF4-FFF2-40B4-BE49-F238E27FC236}">
                    <a16:creationId xmlns:a16="http://schemas.microsoft.com/office/drawing/2014/main" id="{0BEAC39C-4502-490E-8DE8-AC31FF3AA16B}"/>
                  </a:ext>
                </a:extLst>
              </p:cNvPr>
              <p:cNvSpPr txBox="1"/>
              <p:nvPr/>
            </p:nvSpPr>
            <p:spPr>
              <a:xfrm>
                <a:off x="1861766" y="2875447"/>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0.4</a:t>
                </a:r>
              </a:p>
            </p:txBody>
          </p:sp>
          <p:sp>
            <p:nvSpPr>
              <p:cNvPr id="103" name="TextBox 102">
                <a:extLst>
                  <a:ext uri="{FF2B5EF4-FFF2-40B4-BE49-F238E27FC236}">
                    <a16:creationId xmlns:a16="http://schemas.microsoft.com/office/drawing/2014/main" id="{68412A92-5E48-4027-B57C-E8A7645FD85F}"/>
                  </a:ext>
                </a:extLst>
              </p:cNvPr>
              <p:cNvSpPr txBox="1"/>
              <p:nvPr/>
            </p:nvSpPr>
            <p:spPr>
              <a:xfrm>
                <a:off x="1861766" y="3379350"/>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0.2</a:t>
                </a:r>
              </a:p>
            </p:txBody>
          </p:sp>
          <p:sp>
            <p:nvSpPr>
              <p:cNvPr id="104" name="TextBox 103">
                <a:extLst>
                  <a:ext uri="{FF2B5EF4-FFF2-40B4-BE49-F238E27FC236}">
                    <a16:creationId xmlns:a16="http://schemas.microsoft.com/office/drawing/2014/main" id="{15335C26-52EE-4F9F-927E-2AFD3FA838A5}"/>
                  </a:ext>
                </a:extLst>
              </p:cNvPr>
              <p:cNvSpPr txBox="1"/>
              <p:nvPr/>
            </p:nvSpPr>
            <p:spPr>
              <a:xfrm>
                <a:off x="2010854" y="3888626"/>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64" name="TextBox 63">
              <a:extLst>
                <a:ext uri="{FF2B5EF4-FFF2-40B4-BE49-F238E27FC236}">
                  <a16:creationId xmlns:a16="http://schemas.microsoft.com/office/drawing/2014/main" id="{EAC5F063-CAC9-4A55-B5BC-4600593EEF5F}"/>
                </a:ext>
              </a:extLst>
            </p:cNvPr>
            <p:cNvSpPr txBox="1"/>
            <p:nvPr/>
          </p:nvSpPr>
          <p:spPr>
            <a:xfrm>
              <a:off x="3528335" y="5292822"/>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経過期間、月</a:t>
              </a:r>
            </a:p>
          </p:txBody>
        </p:sp>
        <p:grpSp>
          <p:nvGrpSpPr>
            <p:cNvPr id="65" name="Group 64">
              <a:extLst>
                <a:ext uri="{FF2B5EF4-FFF2-40B4-BE49-F238E27FC236}">
                  <a16:creationId xmlns:a16="http://schemas.microsoft.com/office/drawing/2014/main" id="{12E6A648-CED1-4166-B177-06EF05F5AA43}"/>
                </a:ext>
              </a:extLst>
            </p:cNvPr>
            <p:cNvGrpSpPr/>
            <p:nvPr/>
          </p:nvGrpSpPr>
          <p:grpSpPr>
            <a:xfrm>
              <a:off x="2149313" y="4999987"/>
              <a:ext cx="4100599" cy="370657"/>
              <a:chOff x="7535968" y="4999987"/>
              <a:chExt cx="2475604" cy="370657"/>
            </a:xfrm>
          </p:grpSpPr>
          <p:sp>
            <p:nvSpPr>
              <p:cNvPr id="78" name="Line 21">
                <a:extLst>
                  <a:ext uri="{FF2B5EF4-FFF2-40B4-BE49-F238E27FC236}">
                    <a16:creationId xmlns:a16="http://schemas.microsoft.com/office/drawing/2014/main" id="{6DEE746E-7BBF-43C0-8A57-A07E88F2F5F3}"/>
                  </a:ext>
                </a:extLst>
              </p:cNvPr>
              <p:cNvSpPr>
                <a:spLocks noChangeShapeType="1"/>
              </p:cNvSpPr>
              <p:nvPr/>
            </p:nvSpPr>
            <p:spPr bwMode="auto">
              <a:xfrm>
                <a:off x="9878946"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C61C7383-4A2E-454D-81C0-013970DE7D3E}"/>
                  </a:ext>
                </a:extLst>
              </p:cNvPr>
              <p:cNvSpPr txBox="1"/>
              <p:nvPr/>
            </p:nvSpPr>
            <p:spPr>
              <a:xfrm>
                <a:off x="9740097" y="5082497"/>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18</a:t>
                </a:r>
              </a:p>
            </p:txBody>
          </p:sp>
          <p:sp>
            <p:nvSpPr>
              <p:cNvPr id="80" name="Line 21">
                <a:extLst>
                  <a:ext uri="{FF2B5EF4-FFF2-40B4-BE49-F238E27FC236}">
                    <a16:creationId xmlns:a16="http://schemas.microsoft.com/office/drawing/2014/main" id="{41DB6457-5BB0-4472-8F73-64DC52447C34}"/>
                  </a:ext>
                </a:extLst>
              </p:cNvPr>
              <p:cNvSpPr>
                <a:spLocks noChangeShapeType="1"/>
              </p:cNvSpPr>
              <p:nvPr/>
            </p:nvSpPr>
            <p:spPr bwMode="auto">
              <a:xfrm>
                <a:off x="9503309"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49110F98-F8A9-4D2E-B337-6CBD73779047}"/>
                  </a:ext>
                </a:extLst>
              </p:cNvPr>
              <p:cNvSpPr txBox="1"/>
              <p:nvPr/>
            </p:nvSpPr>
            <p:spPr>
              <a:xfrm>
                <a:off x="9364460" y="5082497"/>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15</a:t>
                </a:r>
              </a:p>
            </p:txBody>
          </p:sp>
          <p:sp>
            <p:nvSpPr>
              <p:cNvPr id="82" name="Line 21">
                <a:extLst>
                  <a:ext uri="{FF2B5EF4-FFF2-40B4-BE49-F238E27FC236}">
                    <a16:creationId xmlns:a16="http://schemas.microsoft.com/office/drawing/2014/main" id="{BCB1992E-219B-4F26-8BA4-4EBEC3762B9C}"/>
                  </a:ext>
                </a:extLst>
              </p:cNvPr>
              <p:cNvSpPr>
                <a:spLocks noChangeShapeType="1"/>
              </p:cNvSpPr>
              <p:nvPr/>
            </p:nvSpPr>
            <p:spPr bwMode="auto">
              <a:xfrm>
                <a:off x="9127672"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3AFFD6AA-525B-4F21-998B-AF28BCF2AC3A}"/>
                  </a:ext>
                </a:extLst>
              </p:cNvPr>
              <p:cNvSpPr txBox="1"/>
              <p:nvPr/>
            </p:nvSpPr>
            <p:spPr>
              <a:xfrm>
                <a:off x="8988823" y="5082497"/>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a:t>
                </a:r>
              </a:p>
            </p:txBody>
          </p:sp>
          <p:sp>
            <p:nvSpPr>
              <p:cNvPr id="84" name="Line 21">
                <a:extLst>
                  <a:ext uri="{FF2B5EF4-FFF2-40B4-BE49-F238E27FC236}">
                    <a16:creationId xmlns:a16="http://schemas.microsoft.com/office/drawing/2014/main" id="{DB078929-B887-4440-92BE-77E7905A26BA}"/>
                  </a:ext>
                </a:extLst>
              </p:cNvPr>
              <p:cNvSpPr>
                <a:spLocks noChangeShapeType="1"/>
              </p:cNvSpPr>
              <p:nvPr/>
            </p:nvSpPr>
            <p:spPr bwMode="auto">
              <a:xfrm>
                <a:off x="8752035"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8C156248-0AA0-4BFF-8AF2-D65F9C5187B7}"/>
                  </a:ext>
                </a:extLst>
              </p:cNvPr>
              <p:cNvSpPr txBox="1"/>
              <p:nvPr/>
            </p:nvSpPr>
            <p:spPr>
              <a:xfrm>
                <a:off x="8662879" y="5082497"/>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9</a:t>
                </a:r>
              </a:p>
            </p:txBody>
          </p:sp>
          <p:sp>
            <p:nvSpPr>
              <p:cNvPr id="86" name="Line 21">
                <a:extLst>
                  <a:ext uri="{FF2B5EF4-FFF2-40B4-BE49-F238E27FC236}">
                    <a16:creationId xmlns:a16="http://schemas.microsoft.com/office/drawing/2014/main" id="{8E62F626-47DB-4B42-B9A7-B8FD30B3963C}"/>
                  </a:ext>
                </a:extLst>
              </p:cNvPr>
              <p:cNvSpPr>
                <a:spLocks noChangeShapeType="1"/>
              </p:cNvSpPr>
              <p:nvPr/>
            </p:nvSpPr>
            <p:spPr bwMode="auto">
              <a:xfrm>
                <a:off x="8376398"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1F76A24F-6E20-4416-873E-A475AD629E09}"/>
                  </a:ext>
                </a:extLst>
              </p:cNvPr>
              <p:cNvSpPr txBox="1"/>
              <p:nvPr/>
            </p:nvSpPr>
            <p:spPr>
              <a:xfrm>
                <a:off x="8287242" y="5082497"/>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a:t>
                </a:r>
              </a:p>
            </p:txBody>
          </p:sp>
          <p:sp>
            <p:nvSpPr>
              <p:cNvPr id="88" name="Line 21">
                <a:extLst>
                  <a:ext uri="{FF2B5EF4-FFF2-40B4-BE49-F238E27FC236}">
                    <a16:creationId xmlns:a16="http://schemas.microsoft.com/office/drawing/2014/main" id="{362CC197-0E34-4C46-8FF9-73B6D752AE79}"/>
                  </a:ext>
                </a:extLst>
              </p:cNvPr>
              <p:cNvSpPr>
                <a:spLocks noChangeShapeType="1"/>
              </p:cNvSpPr>
              <p:nvPr/>
            </p:nvSpPr>
            <p:spPr bwMode="auto">
              <a:xfrm>
                <a:off x="8000761"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D6B22E32-AB72-4CBE-9C9C-367FAE14967F}"/>
                  </a:ext>
                </a:extLst>
              </p:cNvPr>
              <p:cNvSpPr txBox="1"/>
              <p:nvPr/>
            </p:nvSpPr>
            <p:spPr>
              <a:xfrm>
                <a:off x="7911605" y="5082497"/>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a:t>
                </a:r>
              </a:p>
            </p:txBody>
          </p:sp>
          <p:sp>
            <p:nvSpPr>
              <p:cNvPr id="90" name="Line 21">
                <a:extLst>
                  <a:ext uri="{FF2B5EF4-FFF2-40B4-BE49-F238E27FC236}">
                    <a16:creationId xmlns:a16="http://schemas.microsoft.com/office/drawing/2014/main" id="{C9CBDA52-5DFA-46F4-BB02-CA243D243B55}"/>
                  </a:ext>
                </a:extLst>
              </p:cNvPr>
              <p:cNvSpPr>
                <a:spLocks noChangeShapeType="1"/>
              </p:cNvSpPr>
              <p:nvPr/>
            </p:nvSpPr>
            <p:spPr bwMode="auto">
              <a:xfrm>
                <a:off x="7625124"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144183E5-9C2F-41EE-AF70-BDBBB62BD726}"/>
                  </a:ext>
                </a:extLst>
              </p:cNvPr>
              <p:cNvSpPr txBox="1"/>
              <p:nvPr/>
            </p:nvSpPr>
            <p:spPr>
              <a:xfrm>
                <a:off x="7535968" y="5082497"/>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66" name="TextBox 65">
              <a:extLst>
                <a:ext uri="{FF2B5EF4-FFF2-40B4-BE49-F238E27FC236}">
                  <a16:creationId xmlns:a16="http://schemas.microsoft.com/office/drawing/2014/main" id="{59085E16-364A-4224-8A17-01FC3DA34024}"/>
                </a:ext>
              </a:extLst>
            </p:cNvPr>
            <p:cNvSpPr txBox="1"/>
            <p:nvPr/>
          </p:nvSpPr>
          <p:spPr>
            <a:xfrm>
              <a:off x="1223028" y="5424533"/>
              <a:ext cx="990977" cy="307777"/>
            </a:xfrm>
            <a:prstGeom prst="rect">
              <a:avLst/>
            </a:prstGeom>
            <a:noFill/>
          </p:spPr>
          <p:txBody>
            <a:bodyPr wrap="none" rtlCol="0">
              <a:spAutoFit/>
            </a:bodyPr>
            <a:lstStyle/>
            <a:p>
              <a:pPr algn="r"/>
              <a:r>
                <a:rPr lang="ja-JP" sz="1400">
                  <a:solidFill>
                    <a:schemeClr val="tx1"/>
                  </a:solidFill>
                </a:rPr>
                <a:t>リスク有患者数</a:t>
              </a:r>
            </a:p>
          </p:txBody>
        </p:sp>
        <p:grpSp>
          <p:nvGrpSpPr>
            <p:cNvPr id="67" name="Group 66">
              <a:extLst>
                <a:ext uri="{FF2B5EF4-FFF2-40B4-BE49-F238E27FC236}">
                  <a16:creationId xmlns:a16="http://schemas.microsoft.com/office/drawing/2014/main" id="{825DD3A0-703E-4BCC-B17B-62774EA31EE5}"/>
                </a:ext>
              </a:extLst>
            </p:cNvPr>
            <p:cNvGrpSpPr/>
            <p:nvPr/>
          </p:nvGrpSpPr>
          <p:grpSpPr>
            <a:xfrm>
              <a:off x="2156100" y="5576014"/>
              <a:ext cx="3955020" cy="288147"/>
              <a:chOff x="2285011" y="5576014"/>
              <a:chExt cx="3955020" cy="288147"/>
            </a:xfrm>
          </p:grpSpPr>
          <p:sp>
            <p:nvSpPr>
              <p:cNvPr id="71" name="TextBox 70">
                <a:extLst>
                  <a:ext uri="{FF2B5EF4-FFF2-40B4-BE49-F238E27FC236}">
                    <a16:creationId xmlns:a16="http://schemas.microsoft.com/office/drawing/2014/main" id="{38AC4598-D440-46AD-AAE7-6E7691E79EF3}"/>
                  </a:ext>
                </a:extLst>
              </p:cNvPr>
              <p:cNvSpPr txBox="1"/>
              <p:nvPr/>
            </p:nvSpPr>
            <p:spPr>
              <a:xfrm>
                <a:off x="6067942" y="5576014"/>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a:t>
                </a:r>
              </a:p>
            </p:txBody>
          </p:sp>
          <p:sp>
            <p:nvSpPr>
              <p:cNvPr id="72" name="TextBox 71">
                <a:extLst>
                  <a:ext uri="{FF2B5EF4-FFF2-40B4-BE49-F238E27FC236}">
                    <a16:creationId xmlns:a16="http://schemas.microsoft.com/office/drawing/2014/main" id="{99F430E3-7D51-438D-9AC9-12B50182EA02}"/>
                  </a:ext>
                </a:extLst>
              </p:cNvPr>
              <p:cNvSpPr txBox="1"/>
              <p:nvPr/>
            </p:nvSpPr>
            <p:spPr>
              <a:xfrm>
                <a:off x="5396042" y="5576014"/>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73" name="TextBox 72">
                <a:extLst>
                  <a:ext uri="{FF2B5EF4-FFF2-40B4-BE49-F238E27FC236}">
                    <a16:creationId xmlns:a16="http://schemas.microsoft.com/office/drawing/2014/main" id="{41F7A2B7-05CA-440E-91B3-7CE2588FC87E}"/>
                  </a:ext>
                </a:extLst>
              </p:cNvPr>
              <p:cNvSpPr txBox="1"/>
              <p:nvPr/>
            </p:nvSpPr>
            <p:spPr>
              <a:xfrm>
                <a:off x="4773836" y="5576014"/>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13</a:t>
                </a:r>
              </a:p>
            </p:txBody>
          </p:sp>
          <p:sp>
            <p:nvSpPr>
              <p:cNvPr id="74" name="TextBox 73">
                <a:extLst>
                  <a:ext uri="{FF2B5EF4-FFF2-40B4-BE49-F238E27FC236}">
                    <a16:creationId xmlns:a16="http://schemas.microsoft.com/office/drawing/2014/main" id="{C73EC56D-B937-42D1-9584-5CA136C5568B}"/>
                  </a:ext>
                </a:extLst>
              </p:cNvPr>
              <p:cNvSpPr txBox="1"/>
              <p:nvPr/>
            </p:nvSpPr>
            <p:spPr>
              <a:xfrm>
                <a:off x="4151630" y="5576014"/>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16</a:t>
                </a:r>
              </a:p>
            </p:txBody>
          </p:sp>
          <p:sp>
            <p:nvSpPr>
              <p:cNvPr id="75" name="TextBox 74">
                <a:extLst>
                  <a:ext uri="{FF2B5EF4-FFF2-40B4-BE49-F238E27FC236}">
                    <a16:creationId xmlns:a16="http://schemas.microsoft.com/office/drawing/2014/main" id="{E546C9BD-1D14-4A44-84E3-C1BEFEEDC76A}"/>
                  </a:ext>
                </a:extLst>
              </p:cNvPr>
              <p:cNvSpPr txBox="1"/>
              <p:nvPr/>
            </p:nvSpPr>
            <p:spPr>
              <a:xfrm>
                <a:off x="3529424" y="5576014"/>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23</a:t>
                </a:r>
              </a:p>
            </p:txBody>
          </p:sp>
          <p:sp>
            <p:nvSpPr>
              <p:cNvPr id="76" name="TextBox 75">
                <a:extLst>
                  <a:ext uri="{FF2B5EF4-FFF2-40B4-BE49-F238E27FC236}">
                    <a16:creationId xmlns:a16="http://schemas.microsoft.com/office/drawing/2014/main" id="{1C356CEE-2107-440C-A873-089AC642B33E}"/>
                  </a:ext>
                </a:extLst>
              </p:cNvPr>
              <p:cNvSpPr txBox="1"/>
              <p:nvPr/>
            </p:nvSpPr>
            <p:spPr>
              <a:xfrm>
                <a:off x="2907217" y="5576014"/>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28</a:t>
                </a:r>
              </a:p>
            </p:txBody>
          </p:sp>
          <p:sp>
            <p:nvSpPr>
              <p:cNvPr id="77" name="TextBox 76">
                <a:extLst>
                  <a:ext uri="{FF2B5EF4-FFF2-40B4-BE49-F238E27FC236}">
                    <a16:creationId xmlns:a16="http://schemas.microsoft.com/office/drawing/2014/main" id="{E57515CD-19D4-4F29-8AC6-38BED5DEB5B7}"/>
                  </a:ext>
                </a:extLst>
              </p:cNvPr>
              <p:cNvSpPr txBox="1"/>
              <p:nvPr/>
            </p:nvSpPr>
            <p:spPr>
              <a:xfrm>
                <a:off x="2285011" y="5576014"/>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37</a:t>
                </a:r>
              </a:p>
            </p:txBody>
          </p:sp>
        </p:grpSp>
        <p:sp>
          <p:nvSpPr>
            <p:cNvPr id="68" name="Graphic 145">
              <a:extLst>
                <a:ext uri="{FF2B5EF4-FFF2-40B4-BE49-F238E27FC236}">
                  <a16:creationId xmlns:a16="http://schemas.microsoft.com/office/drawing/2014/main" id="{4A13B7BB-27EC-4F31-8BDA-3616D91EE233}"/>
                </a:ext>
              </a:extLst>
            </p:cNvPr>
            <p:cNvSpPr/>
            <p:nvPr/>
          </p:nvSpPr>
          <p:spPr>
            <a:xfrm>
              <a:off x="2315750" y="2170046"/>
              <a:ext cx="4140000" cy="2016000"/>
            </a:xfrm>
            <a:custGeom>
              <a:avLst/>
              <a:gdLst>
                <a:gd name="connsiteX0" fmla="*/ 4872743 w 4872742"/>
                <a:gd name="connsiteY0" fmla="*/ 2535593 h 2535593"/>
                <a:gd name="connsiteX1" fmla="*/ 3959933 w 4872742"/>
                <a:gd name="connsiteY1" fmla="*/ 2535593 h 2535593"/>
                <a:gd name="connsiteX2" fmla="*/ 3959933 w 4872742"/>
                <a:gd name="connsiteY2" fmla="*/ 2438581 h 2535593"/>
                <a:gd name="connsiteX3" fmla="*/ 3324930 w 4872742"/>
                <a:gd name="connsiteY3" fmla="*/ 2438581 h 2535593"/>
                <a:gd name="connsiteX4" fmla="*/ 3324930 w 4872742"/>
                <a:gd name="connsiteY4" fmla="*/ 2323929 h 2535593"/>
                <a:gd name="connsiteX5" fmla="*/ 3170587 w 4872742"/>
                <a:gd name="connsiteY5" fmla="*/ 2323929 h 2535593"/>
                <a:gd name="connsiteX6" fmla="*/ 3170587 w 4872742"/>
                <a:gd name="connsiteY6" fmla="*/ 2248957 h 2535593"/>
                <a:gd name="connsiteX7" fmla="*/ 3144136 w 4872742"/>
                <a:gd name="connsiteY7" fmla="*/ 2248957 h 2535593"/>
                <a:gd name="connsiteX8" fmla="*/ 3144136 w 4872742"/>
                <a:gd name="connsiteY8" fmla="*/ 2147535 h 2535593"/>
                <a:gd name="connsiteX9" fmla="*/ 2906011 w 4872742"/>
                <a:gd name="connsiteY9" fmla="*/ 2147535 h 2535593"/>
                <a:gd name="connsiteX10" fmla="*/ 2906011 w 4872742"/>
                <a:gd name="connsiteY10" fmla="*/ 2046113 h 2535593"/>
                <a:gd name="connsiteX11" fmla="*/ 2469442 w 4872742"/>
                <a:gd name="connsiteY11" fmla="*/ 2046113 h 2535593"/>
                <a:gd name="connsiteX12" fmla="*/ 2469442 w 4872742"/>
                <a:gd name="connsiteY12" fmla="*/ 1949101 h 2535593"/>
                <a:gd name="connsiteX13" fmla="*/ 2372430 w 4872742"/>
                <a:gd name="connsiteY13" fmla="*/ 1949101 h 2535593"/>
                <a:gd name="connsiteX14" fmla="*/ 2372430 w 4872742"/>
                <a:gd name="connsiteY14" fmla="*/ 1852079 h 2535593"/>
                <a:gd name="connsiteX15" fmla="*/ 2178406 w 4872742"/>
                <a:gd name="connsiteY15" fmla="*/ 1852079 h 2535593"/>
                <a:gd name="connsiteX16" fmla="*/ 2178406 w 4872742"/>
                <a:gd name="connsiteY16" fmla="*/ 1680105 h 2535593"/>
                <a:gd name="connsiteX17" fmla="*/ 1750657 w 4872742"/>
                <a:gd name="connsiteY17" fmla="*/ 1680105 h 2535593"/>
                <a:gd name="connsiteX18" fmla="*/ 1750657 w 4872742"/>
                <a:gd name="connsiteY18" fmla="*/ 1565453 h 2535593"/>
                <a:gd name="connsiteX19" fmla="*/ 1728607 w 4872742"/>
                <a:gd name="connsiteY19" fmla="*/ 1565453 h 2535593"/>
                <a:gd name="connsiteX20" fmla="*/ 1728607 w 4872742"/>
                <a:gd name="connsiteY20" fmla="*/ 1477261 h 2535593"/>
                <a:gd name="connsiteX21" fmla="*/ 1688925 w 4872742"/>
                <a:gd name="connsiteY21" fmla="*/ 1477261 h 2535593"/>
                <a:gd name="connsiteX22" fmla="*/ 1688925 w 4872742"/>
                <a:gd name="connsiteY22" fmla="*/ 1393470 h 2535593"/>
                <a:gd name="connsiteX23" fmla="*/ 1631595 w 4872742"/>
                <a:gd name="connsiteY23" fmla="*/ 1393470 h 2535593"/>
                <a:gd name="connsiteX24" fmla="*/ 1631595 w 4872742"/>
                <a:gd name="connsiteY24" fmla="*/ 1309688 h 2535593"/>
                <a:gd name="connsiteX25" fmla="*/ 1609544 w 4872742"/>
                <a:gd name="connsiteY25" fmla="*/ 1309688 h 2535593"/>
                <a:gd name="connsiteX26" fmla="*/ 1609544 w 4872742"/>
                <a:gd name="connsiteY26" fmla="*/ 1217086 h 2535593"/>
                <a:gd name="connsiteX27" fmla="*/ 1331738 w 4872742"/>
                <a:gd name="connsiteY27" fmla="*/ 1217086 h 2535593"/>
                <a:gd name="connsiteX28" fmla="*/ 1331738 w 4872742"/>
                <a:gd name="connsiteY28" fmla="*/ 1111253 h 2535593"/>
                <a:gd name="connsiteX29" fmla="*/ 1190625 w 4872742"/>
                <a:gd name="connsiteY29" fmla="*/ 1111253 h 2535593"/>
                <a:gd name="connsiteX30" fmla="*/ 1190625 w 4872742"/>
                <a:gd name="connsiteY30" fmla="*/ 1005421 h 2535593"/>
                <a:gd name="connsiteX31" fmla="*/ 1062742 w 4872742"/>
                <a:gd name="connsiteY31" fmla="*/ 1005421 h 2535593"/>
                <a:gd name="connsiteX32" fmla="*/ 1062742 w 4872742"/>
                <a:gd name="connsiteY32" fmla="*/ 930452 h 2535593"/>
                <a:gd name="connsiteX33" fmla="*/ 1023052 w 4872742"/>
                <a:gd name="connsiteY33" fmla="*/ 930452 h 2535593"/>
                <a:gd name="connsiteX34" fmla="*/ 1023052 w 4872742"/>
                <a:gd name="connsiteY34" fmla="*/ 829027 h 2535593"/>
                <a:gd name="connsiteX35" fmla="*/ 926041 w 4872742"/>
                <a:gd name="connsiteY35" fmla="*/ 829027 h 2535593"/>
                <a:gd name="connsiteX36" fmla="*/ 926041 w 4872742"/>
                <a:gd name="connsiteY36" fmla="*/ 754063 h 2535593"/>
                <a:gd name="connsiteX37" fmla="*/ 648230 w 4872742"/>
                <a:gd name="connsiteY37" fmla="*/ 754063 h 2535593"/>
                <a:gd name="connsiteX38" fmla="*/ 648230 w 4872742"/>
                <a:gd name="connsiteY38" fmla="*/ 626180 h 2535593"/>
                <a:gd name="connsiteX39" fmla="*/ 604132 w 4872742"/>
                <a:gd name="connsiteY39" fmla="*/ 626180 h 2535593"/>
                <a:gd name="connsiteX40" fmla="*/ 604132 w 4872742"/>
                <a:gd name="connsiteY40" fmla="*/ 542395 h 2535593"/>
                <a:gd name="connsiteX41" fmla="*/ 405695 w 4872742"/>
                <a:gd name="connsiteY41" fmla="*/ 542395 h 2535593"/>
                <a:gd name="connsiteX42" fmla="*/ 405695 w 4872742"/>
                <a:gd name="connsiteY42" fmla="*/ 277813 h 2535593"/>
                <a:gd name="connsiteX43" fmla="*/ 388055 w 4872742"/>
                <a:gd name="connsiteY43" fmla="*/ 277813 h 2535593"/>
                <a:gd name="connsiteX44" fmla="*/ 388055 w 4872742"/>
                <a:gd name="connsiteY44" fmla="*/ 74965 h 2535593"/>
                <a:gd name="connsiteX45" fmla="*/ 277813 w 4872742"/>
                <a:gd name="connsiteY45" fmla="*/ 74965 h 2535593"/>
                <a:gd name="connsiteX46" fmla="*/ 277813 w 4872742"/>
                <a:gd name="connsiteY46" fmla="*/ 0 h 2535593"/>
                <a:gd name="connsiteX47" fmla="*/ 0 w 4872742"/>
                <a:gd name="connsiteY47" fmla="*/ 0 h 253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872742" h="2535593">
                  <a:moveTo>
                    <a:pt x="4872743" y="2535593"/>
                  </a:moveTo>
                  <a:lnTo>
                    <a:pt x="3959933" y="2535593"/>
                  </a:lnTo>
                  <a:lnTo>
                    <a:pt x="3959933" y="2438581"/>
                  </a:lnTo>
                  <a:lnTo>
                    <a:pt x="3324930" y="2438581"/>
                  </a:lnTo>
                  <a:lnTo>
                    <a:pt x="3324930" y="2323929"/>
                  </a:lnTo>
                  <a:lnTo>
                    <a:pt x="3170587" y="2323929"/>
                  </a:lnTo>
                  <a:lnTo>
                    <a:pt x="3170587" y="2248957"/>
                  </a:lnTo>
                  <a:lnTo>
                    <a:pt x="3144136" y="2248957"/>
                  </a:lnTo>
                  <a:lnTo>
                    <a:pt x="3144136" y="2147535"/>
                  </a:lnTo>
                  <a:lnTo>
                    <a:pt x="2906011" y="2147535"/>
                  </a:lnTo>
                  <a:lnTo>
                    <a:pt x="2906011" y="2046113"/>
                  </a:lnTo>
                  <a:lnTo>
                    <a:pt x="2469442" y="2046113"/>
                  </a:lnTo>
                  <a:lnTo>
                    <a:pt x="2469442" y="1949101"/>
                  </a:lnTo>
                  <a:lnTo>
                    <a:pt x="2372430" y="1949101"/>
                  </a:lnTo>
                  <a:lnTo>
                    <a:pt x="2372430" y="1852079"/>
                  </a:lnTo>
                  <a:lnTo>
                    <a:pt x="2178406" y="1852079"/>
                  </a:lnTo>
                  <a:lnTo>
                    <a:pt x="2178406" y="1680105"/>
                  </a:lnTo>
                  <a:lnTo>
                    <a:pt x="1750657" y="1680105"/>
                  </a:lnTo>
                  <a:lnTo>
                    <a:pt x="1750657" y="1565453"/>
                  </a:lnTo>
                  <a:lnTo>
                    <a:pt x="1728607" y="1565453"/>
                  </a:lnTo>
                  <a:lnTo>
                    <a:pt x="1728607" y="1477261"/>
                  </a:lnTo>
                  <a:lnTo>
                    <a:pt x="1688925" y="1477261"/>
                  </a:lnTo>
                  <a:lnTo>
                    <a:pt x="1688925" y="1393470"/>
                  </a:lnTo>
                  <a:lnTo>
                    <a:pt x="1631595" y="1393470"/>
                  </a:lnTo>
                  <a:lnTo>
                    <a:pt x="1631595" y="1309688"/>
                  </a:lnTo>
                  <a:lnTo>
                    <a:pt x="1609544" y="1309688"/>
                  </a:lnTo>
                  <a:lnTo>
                    <a:pt x="1609544" y="1217086"/>
                  </a:lnTo>
                  <a:lnTo>
                    <a:pt x="1331738" y="1217086"/>
                  </a:lnTo>
                  <a:lnTo>
                    <a:pt x="1331738" y="1111253"/>
                  </a:lnTo>
                  <a:lnTo>
                    <a:pt x="1190625" y="1111253"/>
                  </a:lnTo>
                  <a:lnTo>
                    <a:pt x="1190625" y="1005421"/>
                  </a:lnTo>
                  <a:lnTo>
                    <a:pt x="1062742" y="1005421"/>
                  </a:lnTo>
                  <a:lnTo>
                    <a:pt x="1062742" y="930452"/>
                  </a:lnTo>
                  <a:lnTo>
                    <a:pt x="1023052" y="930452"/>
                  </a:lnTo>
                  <a:lnTo>
                    <a:pt x="1023052" y="829027"/>
                  </a:lnTo>
                  <a:lnTo>
                    <a:pt x="926041" y="829027"/>
                  </a:lnTo>
                  <a:lnTo>
                    <a:pt x="926041" y="754063"/>
                  </a:lnTo>
                  <a:lnTo>
                    <a:pt x="648230" y="754063"/>
                  </a:lnTo>
                  <a:lnTo>
                    <a:pt x="648230" y="626180"/>
                  </a:lnTo>
                  <a:lnTo>
                    <a:pt x="604132" y="626180"/>
                  </a:lnTo>
                  <a:lnTo>
                    <a:pt x="604132" y="542395"/>
                  </a:lnTo>
                  <a:lnTo>
                    <a:pt x="405695" y="542395"/>
                  </a:lnTo>
                  <a:lnTo>
                    <a:pt x="405695" y="277813"/>
                  </a:lnTo>
                  <a:lnTo>
                    <a:pt x="388055" y="277813"/>
                  </a:lnTo>
                  <a:lnTo>
                    <a:pt x="388055" y="74965"/>
                  </a:lnTo>
                  <a:lnTo>
                    <a:pt x="277813" y="74965"/>
                  </a:lnTo>
                  <a:lnTo>
                    <a:pt x="277813" y="0"/>
                  </a:lnTo>
                  <a:lnTo>
                    <a:pt x="0" y="0"/>
                  </a:lnTo>
                </a:path>
              </a:pathLst>
            </a:custGeom>
            <a:noFill/>
            <a:ln w="25400" cap="flat">
              <a:solidFill>
                <a:srgbClr val="FF6636"/>
              </a:solidFill>
              <a:prstDash val="solid"/>
              <a:miter/>
            </a:ln>
          </p:spPr>
          <p:txBody>
            <a:bodyPr rtlCol="0" anchor="ctr"/>
            <a:lstStyle/>
            <a:p>
              <a:endParaRPr lang="en-GB"/>
            </a:p>
          </p:txBody>
        </p:sp>
        <p:sp>
          <p:nvSpPr>
            <p:cNvPr id="69" name="Freeform: Shape 150">
              <a:extLst>
                <a:ext uri="{FF2B5EF4-FFF2-40B4-BE49-F238E27FC236}">
                  <a16:creationId xmlns:a16="http://schemas.microsoft.com/office/drawing/2014/main" id="{41D3D840-E7A4-49F4-A79C-57FA1DED5BA9}"/>
                </a:ext>
              </a:extLst>
            </p:cNvPr>
            <p:cNvSpPr/>
            <p:nvPr/>
          </p:nvSpPr>
          <p:spPr>
            <a:xfrm>
              <a:off x="2334352" y="2185501"/>
              <a:ext cx="4121398" cy="1501677"/>
            </a:xfrm>
            <a:custGeom>
              <a:avLst/>
              <a:gdLst>
                <a:gd name="connsiteX0" fmla="*/ 4859512 w 4859512"/>
                <a:gd name="connsiteY0" fmla="*/ 1900590 h 1900589"/>
                <a:gd name="connsiteX1" fmla="*/ 3959933 w 4859512"/>
                <a:gd name="connsiteY1" fmla="*/ 1900590 h 1900589"/>
                <a:gd name="connsiteX2" fmla="*/ 3959933 w 4859512"/>
                <a:gd name="connsiteY2" fmla="*/ 1785938 h 1900589"/>
                <a:gd name="connsiteX3" fmla="*/ 3338160 w 4859512"/>
                <a:gd name="connsiteY3" fmla="*/ 1785938 h 1900589"/>
                <a:gd name="connsiteX4" fmla="*/ 3338160 w 4859512"/>
                <a:gd name="connsiteY4" fmla="*/ 1693336 h 1900589"/>
                <a:gd name="connsiteX5" fmla="*/ 3161767 w 4859512"/>
                <a:gd name="connsiteY5" fmla="*/ 1693336 h 1900589"/>
                <a:gd name="connsiteX6" fmla="*/ 3161767 w 4859512"/>
                <a:gd name="connsiteY6" fmla="*/ 1508122 h 1900589"/>
                <a:gd name="connsiteX7" fmla="*/ 2901601 w 4859512"/>
                <a:gd name="connsiteY7" fmla="*/ 1508122 h 1900589"/>
                <a:gd name="connsiteX8" fmla="*/ 2901601 w 4859512"/>
                <a:gd name="connsiteY8" fmla="*/ 1411110 h 1900589"/>
                <a:gd name="connsiteX9" fmla="*/ 2456212 w 4859512"/>
                <a:gd name="connsiteY9" fmla="*/ 1411110 h 1900589"/>
                <a:gd name="connsiteX10" fmla="*/ 2456212 w 4859512"/>
                <a:gd name="connsiteY10" fmla="*/ 1305278 h 1900589"/>
                <a:gd name="connsiteX11" fmla="*/ 2354790 w 4859512"/>
                <a:gd name="connsiteY11" fmla="*/ 1305278 h 1900589"/>
                <a:gd name="connsiteX12" fmla="*/ 2354790 w 4859512"/>
                <a:gd name="connsiteY12" fmla="*/ 1199445 h 1900589"/>
                <a:gd name="connsiteX13" fmla="*/ 2151945 w 4859512"/>
                <a:gd name="connsiteY13" fmla="*/ 1199445 h 1900589"/>
                <a:gd name="connsiteX14" fmla="*/ 2151945 w 4859512"/>
                <a:gd name="connsiteY14" fmla="*/ 1023052 h 1900589"/>
                <a:gd name="connsiteX15" fmla="*/ 1755067 w 4859512"/>
                <a:gd name="connsiteY15" fmla="*/ 1023052 h 1900589"/>
                <a:gd name="connsiteX16" fmla="*/ 1755067 w 4859512"/>
                <a:gd name="connsiteY16" fmla="*/ 890764 h 1900589"/>
                <a:gd name="connsiteX17" fmla="*/ 1715386 w 4859512"/>
                <a:gd name="connsiteY17" fmla="*/ 890764 h 1900589"/>
                <a:gd name="connsiteX18" fmla="*/ 1715386 w 4859512"/>
                <a:gd name="connsiteY18" fmla="*/ 855486 h 1900589"/>
                <a:gd name="connsiteX19" fmla="*/ 1658055 w 4859512"/>
                <a:gd name="connsiteY19" fmla="*/ 855486 h 1900589"/>
                <a:gd name="connsiteX20" fmla="*/ 1658055 w 4859512"/>
                <a:gd name="connsiteY20" fmla="*/ 789341 h 1900589"/>
                <a:gd name="connsiteX21" fmla="*/ 1600733 w 4859512"/>
                <a:gd name="connsiteY21" fmla="*/ 789341 h 1900589"/>
                <a:gd name="connsiteX22" fmla="*/ 1600733 w 4859512"/>
                <a:gd name="connsiteY22" fmla="*/ 621771 h 1900589"/>
                <a:gd name="connsiteX23" fmla="*/ 1322918 w 4859512"/>
                <a:gd name="connsiteY23" fmla="*/ 621771 h 1900589"/>
                <a:gd name="connsiteX24" fmla="*/ 1322918 w 4859512"/>
                <a:gd name="connsiteY24" fmla="*/ 551216 h 1900589"/>
                <a:gd name="connsiteX25" fmla="*/ 1177395 w 4859512"/>
                <a:gd name="connsiteY25" fmla="*/ 551216 h 1900589"/>
                <a:gd name="connsiteX26" fmla="*/ 1177395 w 4859512"/>
                <a:gd name="connsiteY26" fmla="*/ 467431 h 1900589"/>
                <a:gd name="connsiteX27" fmla="*/ 1036282 w 4859512"/>
                <a:gd name="connsiteY27" fmla="*/ 467431 h 1900589"/>
                <a:gd name="connsiteX28" fmla="*/ 1036282 w 4859512"/>
                <a:gd name="connsiteY28" fmla="*/ 357188 h 1900589"/>
                <a:gd name="connsiteX29" fmla="*/ 974550 w 4859512"/>
                <a:gd name="connsiteY29" fmla="*/ 357188 h 1900589"/>
                <a:gd name="connsiteX30" fmla="*/ 974550 w 4859512"/>
                <a:gd name="connsiteY30" fmla="*/ 317500 h 1900589"/>
                <a:gd name="connsiteX31" fmla="*/ 903993 w 4859512"/>
                <a:gd name="connsiteY31" fmla="*/ 317500 h 1900589"/>
                <a:gd name="connsiteX32" fmla="*/ 903993 w 4859512"/>
                <a:gd name="connsiteY32" fmla="*/ 238125 h 1900589"/>
                <a:gd name="connsiteX33" fmla="*/ 643820 w 4859512"/>
                <a:gd name="connsiteY33" fmla="*/ 238125 h 1900589"/>
                <a:gd name="connsiteX34" fmla="*/ 643820 w 4859512"/>
                <a:gd name="connsiteY34" fmla="*/ 154340 h 1900589"/>
                <a:gd name="connsiteX35" fmla="*/ 551216 w 4859512"/>
                <a:gd name="connsiteY35" fmla="*/ 154340 h 1900589"/>
                <a:gd name="connsiteX36" fmla="*/ 551216 w 4859512"/>
                <a:gd name="connsiteY36" fmla="*/ 123473 h 1900589"/>
                <a:gd name="connsiteX37" fmla="*/ 383646 w 4859512"/>
                <a:gd name="connsiteY37" fmla="*/ 123473 h 1900589"/>
                <a:gd name="connsiteX38" fmla="*/ 383646 w 4859512"/>
                <a:gd name="connsiteY38" fmla="*/ 0 h 1900589"/>
                <a:gd name="connsiteX39" fmla="*/ 0 w 4859512"/>
                <a:gd name="connsiteY39" fmla="*/ 0 h 1900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859512" h="1900589">
                  <a:moveTo>
                    <a:pt x="4859512" y="1900590"/>
                  </a:moveTo>
                  <a:lnTo>
                    <a:pt x="3959933" y="1900590"/>
                  </a:lnTo>
                  <a:lnTo>
                    <a:pt x="3959933" y="1785938"/>
                  </a:lnTo>
                  <a:lnTo>
                    <a:pt x="3338160" y="1785938"/>
                  </a:lnTo>
                  <a:lnTo>
                    <a:pt x="3338160" y="1693336"/>
                  </a:lnTo>
                  <a:lnTo>
                    <a:pt x="3161767" y="1693336"/>
                  </a:lnTo>
                  <a:lnTo>
                    <a:pt x="3161767" y="1508122"/>
                  </a:lnTo>
                  <a:lnTo>
                    <a:pt x="2901601" y="1508122"/>
                  </a:lnTo>
                  <a:lnTo>
                    <a:pt x="2901601" y="1411110"/>
                  </a:lnTo>
                  <a:lnTo>
                    <a:pt x="2456212" y="1411110"/>
                  </a:lnTo>
                  <a:lnTo>
                    <a:pt x="2456212" y="1305278"/>
                  </a:lnTo>
                  <a:lnTo>
                    <a:pt x="2354790" y="1305278"/>
                  </a:lnTo>
                  <a:lnTo>
                    <a:pt x="2354790" y="1199445"/>
                  </a:lnTo>
                  <a:lnTo>
                    <a:pt x="2151945" y="1199445"/>
                  </a:lnTo>
                  <a:lnTo>
                    <a:pt x="2151945" y="1023052"/>
                  </a:lnTo>
                  <a:lnTo>
                    <a:pt x="1755067" y="1023052"/>
                  </a:lnTo>
                  <a:lnTo>
                    <a:pt x="1755067" y="890764"/>
                  </a:lnTo>
                  <a:lnTo>
                    <a:pt x="1715386" y="890764"/>
                  </a:lnTo>
                  <a:lnTo>
                    <a:pt x="1715386" y="855486"/>
                  </a:lnTo>
                  <a:lnTo>
                    <a:pt x="1658055" y="855486"/>
                  </a:lnTo>
                  <a:lnTo>
                    <a:pt x="1658055" y="789341"/>
                  </a:lnTo>
                  <a:lnTo>
                    <a:pt x="1600733" y="789341"/>
                  </a:lnTo>
                  <a:lnTo>
                    <a:pt x="1600733" y="621771"/>
                  </a:lnTo>
                  <a:lnTo>
                    <a:pt x="1322918" y="621771"/>
                  </a:lnTo>
                  <a:lnTo>
                    <a:pt x="1322918" y="551216"/>
                  </a:lnTo>
                  <a:lnTo>
                    <a:pt x="1177395" y="551216"/>
                  </a:lnTo>
                  <a:lnTo>
                    <a:pt x="1177395" y="467431"/>
                  </a:lnTo>
                  <a:lnTo>
                    <a:pt x="1036282" y="467431"/>
                  </a:lnTo>
                  <a:lnTo>
                    <a:pt x="1036282" y="357188"/>
                  </a:lnTo>
                  <a:lnTo>
                    <a:pt x="974550" y="357188"/>
                  </a:lnTo>
                  <a:lnTo>
                    <a:pt x="974550" y="317500"/>
                  </a:lnTo>
                  <a:lnTo>
                    <a:pt x="903993" y="317500"/>
                  </a:lnTo>
                  <a:lnTo>
                    <a:pt x="903993" y="238125"/>
                  </a:lnTo>
                  <a:lnTo>
                    <a:pt x="643820" y="238125"/>
                  </a:lnTo>
                  <a:lnTo>
                    <a:pt x="643820" y="154340"/>
                  </a:lnTo>
                  <a:lnTo>
                    <a:pt x="551216" y="154340"/>
                  </a:lnTo>
                  <a:lnTo>
                    <a:pt x="551216" y="123473"/>
                  </a:lnTo>
                  <a:lnTo>
                    <a:pt x="383646" y="123473"/>
                  </a:lnTo>
                  <a:lnTo>
                    <a:pt x="383646" y="0"/>
                  </a:lnTo>
                  <a:lnTo>
                    <a:pt x="0" y="0"/>
                  </a:lnTo>
                </a:path>
              </a:pathLst>
            </a:custGeom>
            <a:noFill/>
            <a:ln w="19050" cap="flat">
              <a:solidFill>
                <a:srgbClr val="FF6636"/>
              </a:solidFill>
              <a:prstDash val="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70" name="Freeform: Shape 151">
              <a:extLst>
                <a:ext uri="{FF2B5EF4-FFF2-40B4-BE49-F238E27FC236}">
                  <a16:creationId xmlns:a16="http://schemas.microsoft.com/office/drawing/2014/main" id="{32BB3C0D-D5F6-4BBA-B81A-3A56ED55D0B8}"/>
                </a:ext>
              </a:extLst>
            </p:cNvPr>
            <p:cNvSpPr/>
            <p:nvPr/>
          </p:nvSpPr>
          <p:spPr>
            <a:xfrm>
              <a:off x="2551268" y="2188985"/>
              <a:ext cx="3904481" cy="2296072"/>
            </a:xfrm>
            <a:custGeom>
              <a:avLst/>
              <a:gdLst>
                <a:gd name="connsiteX0" fmla="*/ 4603748 w 4603747"/>
                <a:gd name="connsiteY0" fmla="*/ 2906011 h 2906011"/>
                <a:gd name="connsiteX1" fmla="*/ 3730629 w 4603747"/>
                <a:gd name="connsiteY1" fmla="*/ 2906011 h 2906011"/>
                <a:gd name="connsiteX2" fmla="*/ 3730629 w 4603747"/>
                <a:gd name="connsiteY2" fmla="*/ 2835450 h 2906011"/>
                <a:gd name="connsiteX3" fmla="*/ 3091216 w 4603747"/>
                <a:gd name="connsiteY3" fmla="*/ 2835450 h 2906011"/>
                <a:gd name="connsiteX4" fmla="*/ 3091216 w 4603747"/>
                <a:gd name="connsiteY4" fmla="*/ 2734028 h 2906011"/>
                <a:gd name="connsiteX5" fmla="*/ 2919233 w 4603747"/>
                <a:gd name="connsiteY5" fmla="*/ 2734028 h 2906011"/>
                <a:gd name="connsiteX6" fmla="*/ 2919233 w 4603747"/>
                <a:gd name="connsiteY6" fmla="*/ 2632606 h 2906011"/>
                <a:gd name="connsiteX7" fmla="*/ 2866321 w 4603747"/>
                <a:gd name="connsiteY7" fmla="*/ 2632606 h 2906011"/>
                <a:gd name="connsiteX8" fmla="*/ 2866321 w 4603747"/>
                <a:gd name="connsiteY8" fmla="*/ 2566455 h 2906011"/>
                <a:gd name="connsiteX9" fmla="*/ 2672288 w 4603747"/>
                <a:gd name="connsiteY9" fmla="*/ 2566455 h 2906011"/>
                <a:gd name="connsiteX10" fmla="*/ 2672288 w 4603747"/>
                <a:gd name="connsiteY10" fmla="*/ 2495903 h 2906011"/>
                <a:gd name="connsiteX11" fmla="*/ 2222498 w 4603747"/>
                <a:gd name="connsiteY11" fmla="*/ 2495903 h 2906011"/>
                <a:gd name="connsiteX12" fmla="*/ 2222498 w 4603747"/>
                <a:gd name="connsiteY12" fmla="*/ 2412121 h 2906011"/>
                <a:gd name="connsiteX13" fmla="*/ 2103435 w 4603747"/>
                <a:gd name="connsiteY13" fmla="*/ 2412121 h 2906011"/>
                <a:gd name="connsiteX14" fmla="*/ 2103435 w 4603747"/>
                <a:gd name="connsiteY14" fmla="*/ 2310699 h 2906011"/>
                <a:gd name="connsiteX15" fmla="*/ 1918231 w 4603747"/>
                <a:gd name="connsiteY15" fmla="*/ 2310699 h 2906011"/>
                <a:gd name="connsiteX16" fmla="*/ 1918231 w 4603747"/>
                <a:gd name="connsiteY16" fmla="*/ 2151946 h 2906011"/>
                <a:gd name="connsiteX17" fmla="*/ 1494893 w 4603747"/>
                <a:gd name="connsiteY17" fmla="*/ 2151946 h 2906011"/>
                <a:gd name="connsiteX18" fmla="*/ 1494893 w 4603747"/>
                <a:gd name="connsiteY18" fmla="*/ 1971142 h 2906011"/>
                <a:gd name="connsiteX19" fmla="*/ 1411111 w 4603747"/>
                <a:gd name="connsiteY19" fmla="*/ 1971142 h 2906011"/>
                <a:gd name="connsiteX20" fmla="*/ 1411111 w 4603747"/>
                <a:gd name="connsiteY20" fmla="*/ 1852080 h 2906011"/>
                <a:gd name="connsiteX21" fmla="*/ 1367010 w 4603747"/>
                <a:gd name="connsiteY21" fmla="*/ 1852080 h 2906011"/>
                <a:gd name="connsiteX22" fmla="*/ 1367010 w 4603747"/>
                <a:gd name="connsiteY22" fmla="*/ 1675696 h 2906011"/>
                <a:gd name="connsiteX23" fmla="*/ 1045103 w 4603747"/>
                <a:gd name="connsiteY23" fmla="*/ 1675696 h 2906011"/>
                <a:gd name="connsiteX24" fmla="*/ 1045103 w 4603747"/>
                <a:gd name="connsiteY24" fmla="*/ 1569863 h 2906011"/>
                <a:gd name="connsiteX25" fmla="*/ 908400 w 4603747"/>
                <a:gd name="connsiteY25" fmla="*/ 1569863 h 2906011"/>
                <a:gd name="connsiteX26" fmla="*/ 908400 w 4603747"/>
                <a:gd name="connsiteY26" fmla="*/ 1468441 h 2906011"/>
                <a:gd name="connsiteX27" fmla="*/ 789338 w 4603747"/>
                <a:gd name="connsiteY27" fmla="*/ 1468441 h 2906011"/>
                <a:gd name="connsiteX28" fmla="*/ 789338 w 4603747"/>
                <a:gd name="connsiteY28" fmla="*/ 1371419 h 2906011"/>
                <a:gd name="connsiteX29" fmla="*/ 758467 w 4603747"/>
                <a:gd name="connsiteY29" fmla="*/ 1371419 h 2906011"/>
                <a:gd name="connsiteX30" fmla="*/ 758467 w 4603747"/>
                <a:gd name="connsiteY30" fmla="*/ 1269997 h 2906011"/>
                <a:gd name="connsiteX31" fmla="*/ 661458 w 4603747"/>
                <a:gd name="connsiteY31" fmla="*/ 1269997 h 2906011"/>
                <a:gd name="connsiteX32" fmla="*/ 661458 w 4603747"/>
                <a:gd name="connsiteY32" fmla="*/ 1155345 h 2906011"/>
                <a:gd name="connsiteX33" fmla="*/ 370417 w 4603747"/>
                <a:gd name="connsiteY33" fmla="*/ 1155345 h 2906011"/>
                <a:gd name="connsiteX34" fmla="*/ 370417 w 4603747"/>
                <a:gd name="connsiteY34" fmla="*/ 948090 h 2906011"/>
                <a:gd name="connsiteX35" fmla="*/ 326319 w 4603747"/>
                <a:gd name="connsiteY35" fmla="*/ 948090 h 2906011"/>
                <a:gd name="connsiteX36" fmla="*/ 326319 w 4603747"/>
                <a:gd name="connsiteY36" fmla="*/ 912813 h 2906011"/>
                <a:gd name="connsiteX37" fmla="*/ 163159 w 4603747"/>
                <a:gd name="connsiteY37" fmla="*/ 912813 h 2906011"/>
                <a:gd name="connsiteX38" fmla="*/ 163159 w 4603747"/>
                <a:gd name="connsiteY38" fmla="*/ 749653 h 2906011"/>
                <a:gd name="connsiteX39" fmla="*/ 114652 w 4603747"/>
                <a:gd name="connsiteY39" fmla="*/ 749653 h 2906011"/>
                <a:gd name="connsiteX40" fmla="*/ 114652 w 4603747"/>
                <a:gd name="connsiteY40" fmla="*/ 273403 h 2906011"/>
                <a:gd name="connsiteX41" fmla="*/ 57326 w 4603747"/>
                <a:gd name="connsiteY41" fmla="*/ 273403 h 2906011"/>
                <a:gd name="connsiteX42" fmla="*/ 57326 w 4603747"/>
                <a:gd name="connsiteY42" fmla="*/ 216077 h 2906011"/>
                <a:gd name="connsiteX43" fmla="*/ 0 w 4603747"/>
                <a:gd name="connsiteY43" fmla="*/ 216077 h 2906011"/>
                <a:gd name="connsiteX44" fmla="*/ 0 w 4603747"/>
                <a:gd name="connsiteY44" fmla="*/ 0 h 2906011"/>
                <a:gd name="connsiteX45" fmla="*/ 0 w 4603747"/>
                <a:gd name="connsiteY45" fmla="*/ 0 h 2906011"/>
                <a:gd name="connsiteX46" fmla="*/ 0 w 4603747"/>
                <a:gd name="connsiteY46" fmla="*/ 0 h 290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603747" h="2906011">
                  <a:moveTo>
                    <a:pt x="4603748" y="2906011"/>
                  </a:moveTo>
                  <a:lnTo>
                    <a:pt x="3730629" y="2906011"/>
                  </a:lnTo>
                  <a:lnTo>
                    <a:pt x="3730629" y="2835450"/>
                  </a:lnTo>
                  <a:lnTo>
                    <a:pt x="3091216" y="2835450"/>
                  </a:lnTo>
                  <a:lnTo>
                    <a:pt x="3091216" y="2734028"/>
                  </a:lnTo>
                  <a:lnTo>
                    <a:pt x="2919233" y="2734028"/>
                  </a:lnTo>
                  <a:lnTo>
                    <a:pt x="2919233" y="2632606"/>
                  </a:lnTo>
                  <a:lnTo>
                    <a:pt x="2866321" y="2632606"/>
                  </a:lnTo>
                  <a:lnTo>
                    <a:pt x="2866321" y="2566455"/>
                  </a:lnTo>
                  <a:lnTo>
                    <a:pt x="2672288" y="2566455"/>
                  </a:lnTo>
                  <a:lnTo>
                    <a:pt x="2672288" y="2495903"/>
                  </a:lnTo>
                  <a:lnTo>
                    <a:pt x="2222498" y="2495903"/>
                  </a:lnTo>
                  <a:lnTo>
                    <a:pt x="2222498" y="2412121"/>
                  </a:lnTo>
                  <a:lnTo>
                    <a:pt x="2103435" y="2412121"/>
                  </a:lnTo>
                  <a:lnTo>
                    <a:pt x="2103435" y="2310699"/>
                  </a:lnTo>
                  <a:lnTo>
                    <a:pt x="1918231" y="2310699"/>
                  </a:lnTo>
                  <a:lnTo>
                    <a:pt x="1918231" y="2151946"/>
                  </a:lnTo>
                  <a:lnTo>
                    <a:pt x="1494893" y="2151946"/>
                  </a:lnTo>
                  <a:lnTo>
                    <a:pt x="1494893" y="1971142"/>
                  </a:lnTo>
                  <a:lnTo>
                    <a:pt x="1411111" y="1971142"/>
                  </a:lnTo>
                  <a:lnTo>
                    <a:pt x="1411111" y="1852080"/>
                  </a:lnTo>
                  <a:lnTo>
                    <a:pt x="1367010" y="1852080"/>
                  </a:lnTo>
                  <a:lnTo>
                    <a:pt x="1367010" y="1675696"/>
                  </a:lnTo>
                  <a:lnTo>
                    <a:pt x="1045103" y="1675696"/>
                  </a:lnTo>
                  <a:lnTo>
                    <a:pt x="1045103" y="1569863"/>
                  </a:lnTo>
                  <a:lnTo>
                    <a:pt x="908400" y="1569863"/>
                  </a:lnTo>
                  <a:lnTo>
                    <a:pt x="908400" y="1468441"/>
                  </a:lnTo>
                  <a:lnTo>
                    <a:pt x="789338" y="1468441"/>
                  </a:lnTo>
                  <a:lnTo>
                    <a:pt x="789338" y="1371419"/>
                  </a:lnTo>
                  <a:lnTo>
                    <a:pt x="758467" y="1371419"/>
                  </a:lnTo>
                  <a:lnTo>
                    <a:pt x="758467" y="1269997"/>
                  </a:lnTo>
                  <a:lnTo>
                    <a:pt x="661458" y="1269997"/>
                  </a:lnTo>
                  <a:lnTo>
                    <a:pt x="661458" y="1155345"/>
                  </a:lnTo>
                  <a:lnTo>
                    <a:pt x="370417" y="1155345"/>
                  </a:lnTo>
                  <a:lnTo>
                    <a:pt x="370417" y="948090"/>
                  </a:lnTo>
                  <a:lnTo>
                    <a:pt x="326319" y="948090"/>
                  </a:lnTo>
                  <a:lnTo>
                    <a:pt x="326319" y="912813"/>
                  </a:lnTo>
                  <a:lnTo>
                    <a:pt x="163159" y="912813"/>
                  </a:lnTo>
                  <a:lnTo>
                    <a:pt x="163159" y="749653"/>
                  </a:lnTo>
                  <a:lnTo>
                    <a:pt x="114652" y="749653"/>
                  </a:lnTo>
                  <a:lnTo>
                    <a:pt x="114652" y="273403"/>
                  </a:lnTo>
                  <a:lnTo>
                    <a:pt x="57326" y="273403"/>
                  </a:lnTo>
                  <a:lnTo>
                    <a:pt x="57326" y="216077"/>
                  </a:lnTo>
                  <a:lnTo>
                    <a:pt x="0" y="216077"/>
                  </a:lnTo>
                  <a:lnTo>
                    <a:pt x="0" y="0"/>
                  </a:lnTo>
                  <a:lnTo>
                    <a:pt x="0" y="0"/>
                  </a:lnTo>
                  <a:lnTo>
                    <a:pt x="0" y="0"/>
                  </a:lnTo>
                </a:path>
              </a:pathLst>
            </a:custGeom>
            <a:noFill/>
            <a:ln w="19050" cap="flat">
              <a:solidFill>
                <a:srgbClr val="FF6636"/>
              </a:solidFill>
              <a:prstDash val="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05" name="TextBox 104">
            <a:extLst>
              <a:ext uri="{FF2B5EF4-FFF2-40B4-BE49-F238E27FC236}">
                <a16:creationId xmlns:a16="http://schemas.microsoft.com/office/drawing/2014/main" id="{41AE1B5F-AE95-4CD6-A26B-6A3D026ED264}"/>
              </a:ext>
            </a:extLst>
          </p:cNvPr>
          <p:cNvSpPr txBox="1"/>
          <p:nvPr/>
        </p:nvSpPr>
        <p:spPr>
          <a:xfrm>
            <a:off x="5079845" y="1738065"/>
            <a:ext cx="1619036" cy="830997"/>
          </a:xfrm>
          <a:prstGeom prst="rect">
            <a:avLst/>
          </a:prstGeom>
          <a:noFill/>
        </p:spPr>
        <p:txBody>
          <a:bodyPr wrap="square" rtlCol="0">
            <a:spAutoFit/>
          </a:bodyPr>
          <a:lstStyle/>
          <a:p>
            <a:pPr algn="ctr"/>
            <a:r>
              <a:rPr lang="ja-JP" sz="1600" dirty="0">
                <a:solidFill>
                  <a:schemeClr val="tx1"/>
                </a:solidFill>
              </a:rPr>
              <a:t>フォローアップ期間の中央値</a:t>
            </a:r>
          </a:p>
          <a:p>
            <a:pPr algn="ctr"/>
            <a:r>
              <a:rPr lang="ja-JP" sz="1600" dirty="0">
                <a:solidFill>
                  <a:schemeClr val="tx1"/>
                </a:solidFill>
              </a:rPr>
              <a:t>17.3ヶ月</a:t>
            </a:r>
          </a:p>
        </p:txBody>
      </p:sp>
    </p:spTree>
    <p:extLst>
      <p:ext uri="{BB962C8B-B14F-4D97-AF65-F5344CB8AC3E}">
        <p14:creationId xmlns:p14="http://schemas.microsoft.com/office/powerpoint/2010/main" val="16223929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a:t>OA09.02：Atezo-Brain試験：未治療の脳転移を有するステージIVのNSCLC患者を対象としたアテゾリズマブと化学療法の単アーム第II相試験 – Nadal E、他</a:t>
            </a:r>
          </a:p>
        </p:txBody>
      </p:sp>
      <p:sp>
        <p:nvSpPr>
          <p:cNvPr id="3" name="Content Placeholder 2"/>
          <p:cNvSpPr>
            <a:spLocks noGrp="1"/>
          </p:cNvSpPr>
          <p:nvPr>
            <p:ph idx="1"/>
          </p:nvPr>
        </p:nvSpPr>
        <p:spPr/>
        <p:txBody>
          <a:bodyPr/>
          <a:lstStyle/>
          <a:p>
            <a:r>
              <a:rPr lang="ja-JP" b="1"/>
              <a:t>主要な結果（続き）</a:t>
            </a:r>
          </a:p>
        </p:txBody>
      </p:sp>
      <p:sp>
        <p:nvSpPr>
          <p:cNvPr id="5" name="Text Placeholder 4"/>
          <p:cNvSpPr>
            <a:spLocks noGrp="1"/>
          </p:cNvSpPr>
          <p:nvPr>
            <p:ph type="body" sz="quarter" idx="11"/>
          </p:nvPr>
        </p:nvSpPr>
        <p:spPr/>
        <p:txBody>
          <a:bodyPr/>
          <a:lstStyle/>
          <a:p>
            <a:r>
              <a:rPr lang="ja-JP"/>
              <a:t>Nadal E、他J Thorac Oncol 2021年16（補遺）：抄録番号 OA09.02</a:t>
            </a:r>
          </a:p>
        </p:txBody>
      </p:sp>
      <p:graphicFrame>
        <p:nvGraphicFramePr>
          <p:cNvPr id="6" name="Table 6">
            <a:extLst>
              <a:ext uri="{FF2B5EF4-FFF2-40B4-BE49-F238E27FC236}">
                <a16:creationId xmlns:a16="http://schemas.microsoft.com/office/drawing/2014/main" id="{6F51DCC9-DF8E-4A9D-8E61-8A1AA490F64E}"/>
              </a:ext>
            </a:extLst>
          </p:cNvPr>
          <p:cNvGraphicFramePr>
            <a:graphicFrameLocks noGrp="1"/>
          </p:cNvGraphicFramePr>
          <p:nvPr>
            <p:extLst>
              <p:ext uri="{D42A27DB-BD31-4B8C-83A1-F6EECF244321}">
                <p14:modId xmlns:p14="http://schemas.microsoft.com/office/powerpoint/2010/main" val="2776700267"/>
              </p:ext>
            </p:extLst>
          </p:nvPr>
        </p:nvGraphicFramePr>
        <p:xfrm>
          <a:off x="314960" y="1838031"/>
          <a:ext cx="5659120" cy="2804160"/>
        </p:xfrm>
        <a:graphic>
          <a:graphicData uri="http://schemas.openxmlformats.org/drawingml/2006/table">
            <a:tbl>
              <a:tblPr firstRow="1" bandRow="1">
                <a:tableStyleId>{5C22544A-7EE6-4342-B048-85BDC9FD1C3A}</a:tableStyleId>
              </a:tblPr>
              <a:tblGrid>
                <a:gridCol w="1298378">
                  <a:extLst>
                    <a:ext uri="{9D8B030D-6E8A-4147-A177-3AD203B41FA5}">
                      <a16:colId xmlns:a16="http://schemas.microsoft.com/office/drawing/2014/main" val="1410899105"/>
                    </a:ext>
                  </a:extLst>
                </a:gridCol>
                <a:gridCol w="2180371">
                  <a:extLst>
                    <a:ext uri="{9D8B030D-6E8A-4147-A177-3AD203B41FA5}">
                      <a16:colId xmlns:a16="http://schemas.microsoft.com/office/drawing/2014/main" val="1123214469"/>
                    </a:ext>
                  </a:extLst>
                </a:gridCol>
                <a:gridCol w="2180371">
                  <a:extLst>
                    <a:ext uri="{9D8B030D-6E8A-4147-A177-3AD203B41FA5}">
                      <a16:colId xmlns:a16="http://schemas.microsoft.com/office/drawing/2014/main" val="4128221158"/>
                    </a:ext>
                  </a:extLst>
                </a:gridCol>
              </a:tblGrid>
              <a:tr h="370840">
                <a:tc>
                  <a:txBody>
                    <a:bodyPr/>
                    <a:lstStyle/>
                    <a:p>
                      <a:pPr algn="l"/>
                      <a:r>
                        <a:rPr lang="ja-JP" sz="1600" dirty="0">
                          <a:solidFill>
                            <a:schemeClr val="tx2"/>
                          </a:solidFill>
                        </a:rPr>
                        <a:t>奏功率、</a:t>
                      </a:r>
                      <a:r>
                        <a:rPr lang="en-US" altLang="ja-JP" sz="1600" dirty="0">
                          <a:solidFill>
                            <a:schemeClr val="tx2"/>
                          </a:solidFill>
                        </a:rPr>
                        <a:t/>
                      </a:r>
                      <a:br>
                        <a:rPr lang="en-US" altLang="ja-JP" sz="1600" dirty="0">
                          <a:solidFill>
                            <a:schemeClr val="tx2"/>
                          </a:solidFill>
                        </a:rPr>
                      </a:br>
                      <a:r>
                        <a:rPr lang="ja-JP" sz="1600" dirty="0">
                          <a:solidFill>
                            <a:schemeClr val="tx2"/>
                          </a:solidFill>
                        </a:rPr>
                        <a:t>n (%)</a:t>
                      </a:r>
                    </a:p>
                  </a:txBody>
                  <a:tcPr anchor="b">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dirty="0">
                          <a:solidFill>
                            <a:schemeClr val="tx2"/>
                          </a:solidFill>
                        </a:rPr>
                        <a:t>最高の頭蓋骨内反応 </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dirty="0">
                          <a:solidFill>
                            <a:schemeClr val="tx2"/>
                          </a:solidFill>
                        </a:rPr>
                        <a:t>（RANO-BM）</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dirty="0">
                          <a:solidFill>
                            <a:schemeClr val="tx2"/>
                          </a:solidFill>
                        </a:rPr>
                        <a:t>最高の全身性反応</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b="1" dirty="0">
                          <a:solidFill>
                            <a:schemeClr val="tx2"/>
                          </a:solidFill>
                        </a:rPr>
                        <a:t>（RECIST v1.1）</a:t>
                      </a:r>
                    </a:p>
                  </a:txBody>
                  <a:tcPr anchor="b">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484551307"/>
                  </a:ext>
                </a:extLst>
              </a:tr>
              <a:tr h="370840">
                <a:tc>
                  <a:txBody>
                    <a:bodyPr/>
                    <a:lstStyle/>
                    <a:p>
                      <a:pPr algn="l"/>
                      <a:r>
                        <a:rPr lang="ja-JP" sz="1600">
                          <a:solidFill>
                            <a:srgbClr val="363636"/>
                          </a:solidFill>
                        </a:rPr>
                        <a:t>CR</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600">
                          <a:solidFill>
                            <a:srgbClr val="363636"/>
                          </a:solidFill>
                        </a:rPr>
                        <a:t>4（10）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600">
                          <a:solidFill>
                            <a:srgbClr val="363636"/>
                          </a:solidFill>
                        </a:rPr>
                        <a:t>0</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0743397"/>
                  </a:ext>
                </a:extLst>
              </a:tr>
              <a:tr h="370840">
                <a:tc>
                  <a:txBody>
                    <a:bodyPr/>
                    <a:lstStyle/>
                    <a:p>
                      <a:pPr algn="l"/>
                      <a:r>
                        <a:rPr lang="ja-JP" sz="1600">
                          <a:solidFill>
                            <a:srgbClr val="363636"/>
                          </a:solidFill>
                        </a:rPr>
                        <a:t>PR</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600">
                          <a:solidFill>
                            <a:srgbClr val="363636"/>
                          </a:solidFill>
                        </a:rPr>
                        <a:t>12（30）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600">
                          <a:solidFill>
                            <a:srgbClr val="363636"/>
                          </a:solidFill>
                        </a:rPr>
                        <a:t>19（47.5）</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1164408"/>
                  </a:ext>
                </a:extLst>
              </a:tr>
              <a:tr h="370840">
                <a:tc>
                  <a:txBody>
                    <a:bodyPr/>
                    <a:lstStyle/>
                    <a:p>
                      <a:pPr algn="l"/>
                      <a:r>
                        <a:rPr lang="ja-JP" sz="1600">
                          <a:solidFill>
                            <a:srgbClr val="363636"/>
                          </a:solidFill>
                        </a:rPr>
                        <a:t>SD</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600">
                          <a:solidFill>
                            <a:srgbClr val="363636"/>
                          </a:solidFill>
                        </a:rPr>
                        <a:t>19（47.5）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600">
                          <a:solidFill>
                            <a:srgbClr val="363636"/>
                          </a:solidFill>
                        </a:rPr>
                        <a:t>16（40）</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378589"/>
                  </a:ext>
                </a:extLst>
              </a:tr>
              <a:tr h="370840">
                <a:tc>
                  <a:txBody>
                    <a:bodyPr/>
                    <a:lstStyle/>
                    <a:p>
                      <a:pPr algn="l"/>
                      <a:r>
                        <a:rPr lang="ja-JP" sz="1600">
                          <a:solidFill>
                            <a:srgbClr val="363636"/>
                          </a:solidFill>
                        </a:rPr>
                        <a:t>PD</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600">
                          <a:solidFill>
                            <a:srgbClr val="363636"/>
                          </a:solidFill>
                        </a:rPr>
                        <a:t>4（10）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600">
                          <a:solidFill>
                            <a:srgbClr val="363636"/>
                          </a:solidFill>
                        </a:rPr>
                        <a:t>3（7.5）</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03925544"/>
                  </a:ext>
                </a:extLst>
              </a:tr>
              <a:tr h="370840">
                <a:tc>
                  <a:txBody>
                    <a:bodyPr/>
                    <a:lstStyle/>
                    <a:p>
                      <a:pPr algn="l"/>
                      <a:r>
                        <a:rPr lang="ja-JP" sz="1600">
                          <a:solidFill>
                            <a:srgbClr val="363636"/>
                          </a:solidFill>
                        </a:rPr>
                        <a:t>NE</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600">
                          <a:solidFill>
                            <a:srgbClr val="363636"/>
                          </a:solidFill>
                        </a:rPr>
                        <a:t>1（2.5）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600">
                          <a:solidFill>
                            <a:srgbClr val="363636"/>
                          </a:solidFill>
                        </a:rPr>
                        <a:t>2（5）</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8354412"/>
                  </a:ext>
                </a:extLst>
              </a:tr>
              <a:tr h="370840">
                <a:tc>
                  <a:txBody>
                    <a:bodyPr/>
                    <a:lstStyle/>
                    <a:p>
                      <a:pPr algn="l"/>
                      <a:r>
                        <a:rPr lang="ja-JP" sz="1600" b="1">
                          <a:solidFill>
                            <a:srgbClr val="363636"/>
                          </a:solidFill>
                        </a:rPr>
                        <a:t>ORR</a:t>
                      </a: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600" b="1">
                          <a:solidFill>
                            <a:srgbClr val="363636"/>
                          </a:solidFill>
                        </a:rPr>
                        <a:t>16（40）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600" b="1" dirty="0">
                          <a:solidFill>
                            <a:srgbClr val="363636"/>
                          </a:solidFill>
                        </a:rPr>
                        <a:t>19（47.5）</a:t>
                      </a: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37322808"/>
                  </a:ext>
                </a:extLst>
              </a:tr>
            </a:tbl>
          </a:graphicData>
        </a:graphic>
      </p:graphicFrame>
      <p:sp>
        <p:nvSpPr>
          <p:cNvPr id="7" name="TextBox 6">
            <a:extLst>
              <a:ext uri="{FF2B5EF4-FFF2-40B4-BE49-F238E27FC236}">
                <a16:creationId xmlns:a16="http://schemas.microsoft.com/office/drawing/2014/main" id="{370F0F3D-856F-4D52-BD52-C3A939262434}"/>
              </a:ext>
            </a:extLst>
          </p:cNvPr>
          <p:cNvSpPr txBox="1"/>
          <p:nvPr/>
        </p:nvSpPr>
        <p:spPr>
          <a:xfrm>
            <a:off x="303212" y="5046780"/>
            <a:ext cx="5670868" cy="923330"/>
          </a:xfrm>
          <a:prstGeom prst="rect">
            <a:avLst/>
          </a:prstGeom>
          <a:noFill/>
        </p:spPr>
        <p:txBody>
          <a:bodyPr wrap="square" rtlCol="0">
            <a:spAutoFit/>
          </a:bodyPr>
          <a:lstStyle/>
          <a:p>
            <a:r>
              <a:rPr lang="ja-JP" dirty="0">
                <a:solidFill>
                  <a:schemeClr val="tx1"/>
                </a:solidFill>
              </a:rPr>
              <a:t>全身性反応とCNS反応が一致しなかったのは4名のみ</a:t>
            </a:r>
          </a:p>
          <a:p>
            <a:pPr marL="742950" lvl="1" indent="-285750">
              <a:buFont typeface="Arial" panose="020B0604020202020204" pitchFamily="34" charset="0"/>
              <a:buChar char="•"/>
            </a:pPr>
            <a:r>
              <a:rPr lang="ja-JP" dirty="0">
                <a:solidFill>
                  <a:schemeClr val="tx1"/>
                </a:solidFill>
              </a:rPr>
              <a:t>2名：体内ではPD、脳内ではSD </a:t>
            </a:r>
          </a:p>
          <a:p>
            <a:pPr marL="742950" lvl="1" indent="-285750">
              <a:buFont typeface="Arial" panose="020B0604020202020204" pitchFamily="34" charset="0"/>
              <a:buChar char="•"/>
            </a:pPr>
            <a:r>
              <a:rPr lang="ja-JP" dirty="0">
                <a:solidFill>
                  <a:schemeClr val="tx1"/>
                </a:solidFill>
              </a:rPr>
              <a:t>2名：脳内ではPD、体内ではPR</a:t>
            </a:r>
          </a:p>
        </p:txBody>
      </p:sp>
      <p:sp>
        <p:nvSpPr>
          <p:cNvPr id="8" name="TextBox 7">
            <a:extLst>
              <a:ext uri="{FF2B5EF4-FFF2-40B4-BE49-F238E27FC236}">
                <a16:creationId xmlns:a16="http://schemas.microsoft.com/office/drawing/2014/main" id="{F3268BDF-75A0-4903-9A0C-BA580BDA861E}"/>
              </a:ext>
            </a:extLst>
          </p:cNvPr>
          <p:cNvSpPr txBox="1"/>
          <p:nvPr/>
        </p:nvSpPr>
        <p:spPr>
          <a:xfrm>
            <a:off x="7972107" y="5911120"/>
            <a:ext cx="3090911" cy="523220"/>
          </a:xfrm>
          <a:prstGeom prst="rect">
            <a:avLst/>
          </a:prstGeom>
          <a:noFill/>
        </p:spPr>
        <p:txBody>
          <a:bodyPr wrap="none" rtlCol="0">
            <a:spAutoFit/>
          </a:bodyPr>
          <a:lstStyle/>
          <a:p>
            <a:pPr algn="ctr"/>
            <a:r>
              <a:rPr lang="ja-JP" sz="1400">
                <a:solidFill>
                  <a:schemeClr val="tx1"/>
                </a:solidFill>
              </a:rPr>
              <a:t>mOS 13.6か月（95％CI 9.7、NR）</a:t>
            </a:r>
            <a:br>
              <a:rPr lang="ja-JP" sz="1400">
                <a:solidFill>
                  <a:schemeClr val="tx1"/>
                </a:solidFill>
              </a:rPr>
            </a:br>
            <a:r>
              <a:rPr lang="ja-JP" sz="1400">
                <a:solidFill>
                  <a:schemeClr val="tx1"/>
                </a:solidFill>
              </a:rPr>
              <a:t>2年間のOSレート 32％</a:t>
            </a:r>
          </a:p>
        </p:txBody>
      </p:sp>
      <p:grpSp>
        <p:nvGrpSpPr>
          <p:cNvPr id="9" name="Group 8">
            <a:extLst>
              <a:ext uri="{FF2B5EF4-FFF2-40B4-BE49-F238E27FC236}">
                <a16:creationId xmlns:a16="http://schemas.microsoft.com/office/drawing/2014/main" id="{3B1DE71A-6D43-4A3B-8260-A3A360BDD9F6}"/>
              </a:ext>
            </a:extLst>
          </p:cNvPr>
          <p:cNvGrpSpPr/>
          <p:nvPr/>
        </p:nvGrpSpPr>
        <p:grpSpPr>
          <a:xfrm>
            <a:off x="6542266" y="1999859"/>
            <a:ext cx="5050294" cy="3864302"/>
            <a:chOff x="6603226" y="1999859"/>
            <a:chExt cx="5050294" cy="3864302"/>
          </a:xfrm>
        </p:grpSpPr>
        <p:sp>
          <p:nvSpPr>
            <p:cNvPr id="10" name="Freeform 21">
              <a:extLst>
                <a:ext uri="{FF2B5EF4-FFF2-40B4-BE49-F238E27FC236}">
                  <a16:creationId xmlns:a16="http://schemas.microsoft.com/office/drawing/2014/main" id="{1F788B82-2450-4E6B-8D53-66EFCC7CAD28}"/>
                </a:ext>
              </a:extLst>
            </p:cNvPr>
            <p:cNvSpPr>
              <a:spLocks/>
            </p:cNvSpPr>
            <p:nvPr/>
          </p:nvSpPr>
          <p:spPr bwMode="auto">
            <a:xfrm>
              <a:off x="7472544" y="2176238"/>
              <a:ext cx="4180976" cy="281755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11" name="Group 10">
              <a:extLst>
                <a:ext uri="{FF2B5EF4-FFF2-40B4-BE49-F238E27FC236}">
                  <a16:creationId xmlns:a16="http://schemas.microsoft.com/office/drawing/2014/main" id="{383F697E-9AC8-4D29-AB4B-B95953617D25}"/>
                </a:ext>
              </a:extLst>
            </p:cNvPr>
            <p:cNvGrpSpPr/>
            <p:nvPr/>
          </p:nvGrpSpPr>
          <p:grpSpPr>
            <a:xfrm>
              <a:off x="6644999" y="1999859"/>
              <a:ext cx="827545" cy="3024000"/>
              <a:chOff x="1576097" y="1338124"/>
              <a:chExt cx="827545" cy="2858279"/>
            </a:xfrm>
          </p:grpSpPr>
          <p:sp>
            <p:nvSpPr>
              <p:cNvPr id="43" name="Line 6">
                <a:extLst>
                  <a:ext uri="{FF2B5EF4-FFF2-40B4-BE49-F238E27FC236}">
                    <a16:creationId xmlns:a16="http://schemas.microsoft.com/office/drawing/2014/main" id="{03355615-7AFB-4F14-B0B2-C79A0915BC6D}"/>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4" name="Line 7">
                <a:extLst>
                  <a:ext uri="{FF2B5EF4-FFF2-40B4-BE49-F238E27FC236}">
                    <a16:creationId xmlns:a16="http://schemas.microsoft.com/office/drawing/2014/main" id="{99BD2414-F848-444A-8A68-C911ED4DB811}"/>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5" name="Line 8">
                <a:extLst>
                  <a:ext uri="{FF2B5EF4-FFF2-40B4-BE49-F238E27FC236}">
                    <a16:creationId xmlns:a16="http://schemas.microsoft.com/office/drawing/2014/main" id="{541E8A3D-6283-4A99-8C29-82B2795F068A}"/>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6" name="Line 9">
                <a:extLst>
                  <a:ext uri="{FF2B5EF4-FFF2-40B4-BE49-F238E27FC236}">
                    <a16:creationId xmlns:a16="http://schemas.microsoft.com/office/drawing/2014/main" id="{354EC582-CE0B-4C6E-8F3E-E9D9FA9B1B95}"/>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7" name="Line 10">
                <a:extLst>
                  <a:ext uri="{FF2B5EF4-FFF2-40B4-BE49-F238E27FC236}">
                    <a16:creationId xmlns:a16="http://schemas.microsoft.com/office/drawing/2014/main" id="{6C21F587-13C4-4656-B058-81F261C6D020}"/>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8" name="Line 11">
                <a:extLst>
                  <a:ext uri="{FF2B5EF4-FFF2-40B4-BE49-F238E27FC236}">
                    <a16:creationId xmlns:a16="http://schemas.microsoft.com/office/drawing/2014/main" id="{80F1924C-C631-4A0E-88AE-646EFB3489AC}"/>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49" name="TextBox 48">
                <a:extLst>
                  <a:ext uri="{FF2B5EF4-FFF2-40B4-BE49-F238E27FC236}">
                    <a16:creationId xmlns:a16="http://schemas.microsoft.com/office/drawing/2014/main" id="{2B23E710-3065-4BB9-9B11-6F18567ECE0E}"/>
                  </a:ext>
                </a:extLst>
              </p:cNvPr>
              <p:cNvSpPr txBox="1"/>
              <p:nvPr/>
            </p:nvSpPr>
            <p:spPr>
              <a:xfrm rot="16200000">
                <a:off x="932104" y="2641651"/>
                <a:ext cx="1595763"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生存確率</a:t>
                </a:r>
              </a:p>
            </p:txBody>
          </p:sp>
          <p:sp>
            <p:nvSpPr>
              <p:cNvPr id="50" name="TextBox 49">
                <a:extLst>
                  <a:ext uri="{FF2B5EF4-FFF2-40B4-BE49-F238E27FC236}">
                    <a16:creationId xmlns:a16="http://schemas.microsoft.com/office/drawing/2014/main" id="{7E7EF2E6-BF8C-4004-8484-B1564F8D2FAD}"/>
                  </a:ext>
                </a:extLst>
              </p:cNvPr>
              <p:cNvSpPr txBox="1"/>
              <p:nvPr/>
            </p:nvSpPr>
            <p:spPr>
              <a:xfrm>
                <a:off x="1861762" y="1338124"/>
                <a:ext cx="433131"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a:t>
                </a:r>
              </a:p>
            </p:txBody>
          </p:sp>
          <p:sp>
            <p:nvSpPr>
              <p:cNvPr id="51" name="TextBox 50">
                <a:extLst>
                  <a:ext uri="{FF2B5EF4-FFF2-40B4-BE49-F238E27FC236}">
                    <a16:creationId xmlns:a16="http://schemas.microsoft.com/office/drawing/2014/main" id="{322D3954-9C91-4E4B-8577-930E4D690ABF}"/>
                  </a:ext>
                </a:extLst>
              </p:cNvPr>
              <p:cNvSpPr txBox="1"/>
              <p:nvPr/>
            </p:nvSpPr>
            <p:spPr>
              <a:xfrm>
                <a:off x="1861766" y="1862263"/>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0.8</a:t>
                </a:r>
              </a:p>
            </p:txBody>
          </p:sp>
          <p:sp>
            <p:nvSpPr>
              <p:cNvPr id="52" name="TextBox 51">
                <a:extLst>
                  <a:ext uri="{FF2B5EF4-FFF2-40B4-BE49-F238E27FC236}">
                    <a16:creationId xmlns:a16="http://schemas.microsoft.com/office/drawing/2014/main" id="{7016EC2E-FB3A-4DAF-8387-01E21E58F68B}"/>
                  </a:ext>
                </a:extLst>
              </p:cNvPr>
              <p:cNvSpPr txBox="1"/>
              <p:nvPr/>
            </p:nvSpPr>
            <p:spPr>
              <a:xfrm>
                <a:off x="1861766" y="2360794"/>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0.6</a:t>
                </a:r>
              </a:p>
            </p:txBody>
          </p:sp>
          <p:sp>
            <p:nvSpPr>
              <p:cNvPr id="53" name="TextBox 52">
                <a:extLst>
                  <a:ext uri="{FF2B5EF4-FFF2-40B4-BE49-F238E27FC236}">
                    <a16:creationId xmlns:a16="http://schemas.microsoft.com/office/drawing/2014/main" id="{B1E4FC2A-D127-45BC-91F3-DE925B341D6E}"/>
                  </a:ext>
                </a:extLst>
              </p:cNvPr>
              <p:cNvSpPr txBox="1"/>
              <p:nvPr/>
            </p:nvSpPr>
            <p:spPr>
              <a:xfrm>
                <a:off x="1861766" y="2875447"/>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0.4</a:t>
                </a:r>
              </a:p>
            </p:txBody>
          </p:sp>
          <p:sp>
            <p:nvSpPr>
              <p:cNvPr id="54" name="TextBox 53">
                <a:extLst>
                  <a:ext uri="{FF2B5EF4-FFF2-40B4-BE49-F238E27FC236}">
                    <a16:creationId xmlns:a16="http://schemas.microsoft.com/office/drawing/2014/main" id="{35609E6A-D73F-4856-950C-CC1E5557F1EB}"/>
                  </a:ext>
                </a:extLst>
              </p:cNvPr>
              <p:cNvSpPr txBox="1"/>
              <p:nvPr/>
            </p:nvSpPr>
            <p:spPr>
              <a:xfrm>
                <a:off x="1861766" y="3379350"/>
                <a:ext cx="43313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0.2</a:t>
                </a:r>
              </a:p>
            </p:txBody>
          </p:sp>
          <p:sp>
            <p:nvSpPr>
              <p:cNvPr id="55" name="TextBox 54">
                <a:extLst>
                  <a:ext uri="{FF2B5EF4-FFF2-40B4-BE49-F238E27FC236}">
                    <a16:creationId xmlns:a16="http://schemas.microsoft.com/office/drawing/2014/main" id="{B08E7103-F2BB-4D6F-8BBD-811A0D7C97AA}"/>
                  </a:ext>
                </a:extLst>
              </p:cNvPr>
              <p:cNvSpPr txBox="1"/>
              <p:nvPr/>
            </p:nvSpPr>
            <p:spPr>
              <a:xfrm>
                <a:off x="2010854" y="3888626"/>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12" name="TextBox 11">
              <a:extLst>
                <a:ext uri="{FF2B5EF4-FFF2-40B4-BE49-F238E27FC236}">
                  <a16:creationId xmlns:a16="http://schemas.microsoft.com/office/drawing/2014/main" id="{1333A812-1C18-4B66-8816-664369B22BF7}"/>
                </a:ext>
              </a:extLst>
            </p:cNvPr>
            <p:cNvSpPr txBox="1"/>
            <p:nvPr/>
          </p:nvSpPr>
          <p:spPr>
            <a:xfrm>
              <a:off x="8875881" y="5292822"/>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経過期間、月</a:t>
              </a:r>
            </a:p>
          </p:txBody>
        </p:sp>
        <p:grpSp>
          <p:nvGrpSpPr>
            <p:cNvPr id="13" name="Group 12">
              <a:extLst>
                <a:ext uri="{FF2B5EF4-FFF2-40B4-BE49-F238E27FC236}">
                  <a16:creationId xmlns:a16="http://schemas.microsoft.com/office/drawing/2014/main" id="{01902EC8-AFDC-4439-90BC-4FBB2C190601}"/>
                </a:ext>
              </a:extLst>
            </p:cNvPr>
            <p:cNvGrpSpPr/>
            <p:nvPr/>
          </p:nvGrpSpPr>
          <p:grpSpPr>
            <a:xfrm>
              <a:off x="7515648" y="4999987"/>
              <a:ext cx="4036272" cy="370657"/>
              <a:chOff x="7535968" y="4999987"/>
              <a:chExt cx="3226878" cy="370657"/>
            </a:xfrm>
          </p:grpSpPr>
          <p:sp>
            <p:nvSpPr>
              <p:cNvPr id="25" name="Line 21">
                <a:extLst>
                  <a:ext uri="{FF2B5EF4-FFF2-40B4-BE49-F238E27FC236}">
                    <a16:creationId xmlns:a16="http://schemas.microsoft.com/office/drawing/2014/main" id="{5A54DEEF-F428-45F7-A3D1-867B4209DC6E}"/>
                  </a:ext>
                </a:extLst>
              </p:cNvPr>
              <p:cNvSpPr>
                <a:spLocks noChangeShapeType="1"/>
              </p:cNvSpPr>
              <p:nvPr/>
            </p:nvSpPr>
            <p:spPr bwMode="auto">
              <a:xfrm>
                <a:off x="10630220"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FA8FC8AE-8351-468A-A592-5B8543A8A41A}"/>
                  </a:ext>
                </a:extLst>
              </p:cNvPr>
              <p:cNvSpPr txBox="1"/>
              <p:nvPr/>
            </p:nvSpPr>
            <p:spPr>
              <a:xfrm>
                <a:off x="10491371" y="5082497"/>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24</a:t>
                </a:r>
              </a:p>
            </p:txBody>
          </p:sp>
          <p:sp>
            <p:nvSpPr>
              <p:cNvPr id="27" name="Line 21">
                <a:extLst>
                  <a:ext uri="{FF2B5EF4-FFF2-40B4-BE49-F238E27FC236}">
                    <a16:creationId xmlns:a16="http://schemas.microsoft.com/office/drawing/2014/main" id="{2CCFB0A8-7DD7-4439-8A28-B2EA3B3CFADD}"/>
                  </a:ext>
                </a:extLst>
              </p:cNvPr>
              <p:cNvSpPr>
                <a:spLocks noChangeShapeType="1"/>
              </p:cNvSpPr>
              <p:nvPr/>
            </p:nvSpPr>
            <p:spPr bwMode="auto">
              <a:xfrm>
                <a:off x="10254583"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FF5E2ABB-B754-4FA2-B956-2EFD63E8A631}"/>
                  </a:ext>
                </a:extLst>
              </p:cNvPr>
              <p:cNvSpPr txBox="1"/>
              <p:nvPr/>
            </p:nvSpPr>
            <p:spPr>
              <a:xfrm>
                <a:off x="10115734" y="5082497"/>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21</a:t>
                </a:r>
              </a:p>
            </p:txBody>
          </p:sp>
          <p:sp>
            <p:nvSpPr>
              <p:cNvPr id="29" name="Line 21">
                <a:extLst>
                  <a:ext uri="{FF2B5EF4-FFF2-40B4-BE49-F238E27FC236}">
                    <a16:creationId xmlns:a16="http://schemas.microsoft.com/office/drawing/2014/main" id="{D028824E-98FF-4694-BD0F-308E0B6958CA}"/>
                  </a:ext>
                </a:extLst>
              </p:cNvPr>
              <p:cNvSpPr>
                <a:spLocks noChangeShapeType="1"/>
              </p:cNvSpPr>
              <p:nvPr/>
            </p:nvSpPr>
            <p:spPr bwMode="auto">
              <a:xfrm>
                <a:off x="9878946"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1C635EBE-DCAB-4F5E-BF3F-5F277D3E155B}"/>
                  </a:ext>
                </a:extLst>
              </p:cNvPr>
              <p:cNvSpPr txBox="1"/>
              <p:nvPr/>
            </p:nvSpPr>
            <p:spPr>
              <a:xfrm>
                <a:off x="9740097" y="5082497"/>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18</a:t>
                </a:r>
              </a:p>
            </p:txBody>
          </p:sp>
          <p:sp>
            <p:nvSpPr>
              <p:cNvPr id="31" name="Line 21">
                <a:extLst>
                  <a:ext uri="{FF2B5EF4-FFF2-40B4-BE49-F238E27FC236}">
                    <a16:creationId xmlns:a16="http://schemas.microsoft.com/office/drawing/2014/main" id="{54F2A548-75D3-4CBB-8D95-6C3F50F5DAD7}"/>
                  </a:ext>
                </a:extLst>
              </p:cNvPr>
              <p:cNvSpPr>
                <a:spLocks noChangeShapeType="1"/>
              </p:cNvSpPr>
              <p:nvPr/>
            </p:nvSpPr>
            <p:spPr bwMode="auto">
              <a:xfrm>
                <a:off x="9503309"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E476CF5-1A43-4741-8C4F-732C76917F1A}"/>
                  </a:ext>
                </a:extLst>
              </p:cNvPr>
              <p:cNvSpPr txBox="1"/>
              <p:nvPr/>
            </p:nvSpPr>
            <p:spPr>
              <a:xfrm>
                <a:off x="9364460" y="5082497"/>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15</a:t>
                </a:r>
              </a:p>
            </p:txBody>
          </p:sp>
          <p:sp>
            <p:nvSpPr>
              <p:cNvPr id="33" name="Line 21">
                <a:extLst>
                  <a:ext uri="{FF2B5EF4-FFF2-40B4-BE49-F238E27FC236}">
                    <a16:creationId xmlns:a16="http://schemas.microsoft.com/office/drawing/2014/main" id="{D253DBF1-D020-40E1-8204-1BA0A8BE8D90}"/>
                  </a:ext>
                </a:extLst>
              </p:cNvPr>
              <p:cNvSpPr>
                <a:spLocks noChangeShapeType="1"/>
              </p:cNvSpPr>
              <p:nvPr/>
            </p:nvSpPr>
            <p:spPr bwMode="auto">
              <a:xfrm>
                <a:off x="9127672"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C743E43A-E460-46BF-952A-4CE10F0948F1}"/>
                  </a:ext>
                </a:extLst>
              </p:cNvPr>
              <p:cNvSpPr txBox="1"/>
              <p:nvPr/>
            </p:nvSpPr>
            <p:spPr>
              <a:xfrm>
                <a:off x="8988823" y="5082497"/>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a:t>
                </a:r>
              </a:p>
            </p:txBody>
          </p:sp>
          <p:sp>
            <p:nvSpPr>
              <p:cNvPr id="35" name="Line 21">
                <a:extLst>
                  <a:ext uri="{FF2B5EF4-FFF2-40B4-BE49-F238E27FC236}">
                    <a16:creationId xmlns:a16="http://schemas.microsoft.com/office/drawing/2014/main" id="{BE836B68-8406-47CA-8D43-CAF254A0F437}"/>
                  </a:ext>
                </a:extLst>
              </p:cNvPr>
              <p:cNvSpPr>
                <a:spLocks noChangeShapeType="1"/>
              </p:cNvSpPr>
              <p:nvPr/>
            </p:nvSpPr>
            <p:spPr bwMode="auto">
              <a:xfrm>
                <a:off x="8752035"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8A8F754A-416D-424A-BFC7-B2AA63550D8A}"/>
                  </a:ext>
                </a:extLst>
              </p:cNvPr>
              <p:cNvSpPr txBox="1"/>
              <p:nvPr/>
            </p:nvSpPr>
            <p:spPr>
              <a:xfrm>
                <a:off x="8662879" y="5082497"/>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9</a:t>
                </a:r>
              </a:p>
            </p:txBody>
          </p:sp>
          <p:sp>
            <p:nvSpPr>
              <p:cNvPr id="37" name="Line 21">
                <a:extLst>
                  <a:ext uri="{FF2B5EF4-FFF2-40B4-BE49-F238E27FC236}">
                    <a16:creationId xmlns:a16="http://schemas.microsoft.com/office/drawing/2014/main" id="{62FEE909-AAB2-44D2-94FD-049404F84EC9}"/>
                  </a:ext>
                </a:extLst>
              </p:cNvPr>
              <p:cNvSpPr>
                <a:spLocks noChangeShapeType="1"/>
              </p:cNvSpPr>
              <p:nvPr/>
            </p:nvSpPr>
            <p:spPr bwMode="auto">
              <a:xfrm>
                <a:off x="8376398"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48495F57-9F61-46AF-96FB-064ABDE815F4}"/>
                  </a:ext>
                </a:extLst>
              </p:cNvPr>
              <p:cNvSpPr txBox="1"/>
              <p:nvPr/>
            </p:nvSpPr>
            <p:spPr>
              <a:xfrm>
                <a:off x="8287242" y="5082497"/>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a:t>
                </a:r>
              </a:p>
            </p:txBody>
          </p:sp>
          <p:sp>
            <p:nvSpPr>
              <p:cNvPr id="39" name="Line 21">
                <a:extLst>
                  <a:ext uri="{FF2B5EF4-FFF2-40B4-BE49-F238E27FC236}">
                    <a16:creationId xmlns:a16="http://schemas.microsoft.com/office/drawing/2014/main" id="{27EE23BC-C83B-4B75-B27E-8A17F7E63E28}"/>
                  </a:ext>
                </a:extLst>
              </p:cNvPr>
              <p:cNvSpPr>
                <a:spLocks noChangeShapeType="1"/>
              </p:cNvSpPr>
              <p:nvPr/>
            </p:nvSpPr>
            <p:spPr bwMode="auto">
              <a:xfrm>
                <a:off x="8000761"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0F3A965B-F2FC-49C9-933F-350E28B0B791}"/>
                  </a:ext>
                </a:extLst>
              </p:cNvPr>
              <p:cNvSpPr txBox="1"/>
              <p:nvPr/>
            </p:nvSpPr>
            <p:spPr>
              <a:xfrm>
                <a:off x="7911605" y="5082497"/>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a:t>
                </a:r>
              </a:p>
            </p:txBody>
          </p:sp>
          <p:sp>
            <p:nvSpPr>
              <p:cNvPr id="41" name="Line 21">
                <a:extLst>
                  <a:ext uri="{FF2B5EF4-FFF2-40B4-BE49-F238E27FC236}">
                    <a16:creationId xmlns:a16="http://schemas.microsoft.com/office/drawing/2014/main" id="{E4BAB28E-B63D-4FC8-A1B7-2595ABD019EF}"/>
                  </a:ext>
                </a:extLst>
              </p:cNvPr>
              <p:cNvSpPr>
                <a:spLocks noChangeShapeType="1"/>
              </p:cNvSpPr>
              <p:nvPr/>
            </p:nvSpPr>
            <p:spPr bwMode="auto">
              <a:xfrm>
                <a:off x="7625124" y="499998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C2E288DF-CD37-4794-A855-490FA229A945}"/>
                  </a:ext>
                </a:extLst>
              </p:cNvPr>
              <p:cNvSpPr txBox="1"/>
              <p:nvPr/>
            </p:nvSpPr>
            <p:spPr>
              <a:xfrm>
                <a:off x="7535968" y="5082497"/>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grpSp>
          <p:nvGrpSpPr>
            <p:cNvPr id="14" name="Group 13">
              <a:extLst>
                <a:ext uri="{FF2B5EF4-FFF2-40B4-BE49-F238E27FC236}">
                  <a16:creationId xmlns:a16="http://schemas.microsoft.com/office/drawing/2014/main" id="{109E39B7-E71F-46A5-BAF3-16D4D1CBA7E5}"/>
                </a:ext>
              </a:extLst>
            </p:cNvPr>
            <p:cNvGrpSpPr/>
            <p:nvPr/>
          </p:nvGrpSpPr>
          <p:grpSpPr>
            <a:xfrm>
              <a:off x="6603226" y="5392389"/>
              <a:ext cx="4864954" cy="471772"/>
              <a:chOff x="6704826" y="5372069"/>
              <a:chExt cx="4864954" cy="471772"/>
            </a:xfrm>
          </p:grpSpPr>
          <p:sp>
            <p:nvSpPr>
              <p:cNvPr id="15" name="TextBox 14">
                <a:extLst>
                  <a:ext uri="{FF2B5EF4-FFF2-40B4-BE49-F238E27FC236}">
                    <a16:creationId xmlns:a16="http://schemas.microsoft.com/office/drawing/2014/main" id="{CD928B91-5C3F-42FE-B50E-467BD3907883}"/>
                  </a:ext>
                </a:extLst>
              </p:cNvPr>
              <p:cNvSpPr txBox="1"/>
              <p:nvPr/>
            </p:nvSpPr>
            <p:spPr>
              <a:xfrm>
                <a:off x="6704826" y="5372069"/>
                <a:ext cx="990977" cy="307777"/>
              </a:xfrm>
              <a:prstGeom prst="rect">
                <a:avLst/>
              </a:prstGeom>
              <a:noFill/>
            </p:spPr>
            <p:txBody>
              <a:bodyPr wrap="none" rtlCol="0">
                <a:spAutoFit/>
              </a:bodyPr>
              <a:lstStyle/>
              <a:p>
                <a:pPr algn="r"/>
                <a:r>
                  <a:rPr lang="ja-JP" sz="1400">
                    <a:solidFill>
                      <a:schemeClr val="tx1"/>
                    </a:solidFill>
                  </a:rPr>
                  <a:t>リスク有患者数</a:t>
                </a:r>
              </a:p>
            </p:txBody>
          </p:sp>
          <p:sp>
            <p:nvSpPr>
              <p:cNvPr id="16" name="TextBox 15">
                <a:extLst>
                  <a:ext uri="{FF2B5EF4-FFF2-40B4-BE49-F238E27FC236}">
                    <a16:creationId xmlns:a16="http://schemas.microsoft.com/office/drawing/2014/main" id="{6D17803B-6D7A-4402-9603-58F89EF8565D}"/>
                  </a:ext>
                </a:extLst>
              </p:cNvPr>
              <p:cNvSpPr txBox="1"/>
              <p:nvPr/>
            </p:nvSpPr>
            <p:spPr>
              <a:xfrm>
                <a:off x="11397691" y="5555694"/>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a:t>
                </a:r>
              </a:p>
            </p:txBody>
          </p:sp>
          <p:sp>
            <p:nvSpPr>
              <p:cNvPr id="17" name="TextBox 16">
                <a:extLst>
                  <a:ext uri="{FF2B5EF4-FFF2-40B4-BE49-F238E27FC236}">
                    <a16:creationId xmlns:a16="http://schemas.microsoft.com/office/drawing/2014/main" id="{F2E61E7D-92D0-479E-83F0-B430BC7B07F5}"/>
                  </a:ext>
                </a:extLst>
              </p:cNvPr>
              <p:cNvSpPr txBox="1"/>
              <p:nvPr/>
            </p:nvSpPr>
            <p:spPr>
              <a:xfrm>
                <a:off x="10927834" y="5555694"/>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a:t>
                </a:r>
              </a:p>
            </p:txBody>
          </p:sp>
          <p:sp>
            <p:nvSpPr>
              <p:cNvPr id="18" name="TextBox 17">
                <a:extLst>
                  <a:ext uri="{FF2B5EF4-FFF2-40B4-BE49-F238E27FC236}">
                    <a16:creationId xmlns:a16="http://schemas.microsoft.com/office/drawing/2014/main" id="{13682FDB-A30D-4803-A71F-1ADCAC5B7498}"/>
                  </a:ext>
                </a:extLst>
              </p:cNvPr>
              <p:cNvSpPr txBox="1"/>
              <p:nvPr/>
            </p:nvSpPr>
            <p:spPr>
              <a:xfrm>
                <a:off x="10457976" y="5555694"/>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5</a:t>
                </a:r>
              </a:p>
            </p:txBody>
          </p:sp>
          <p:sp>
            <p:nvSpPr>
              <p:cNvPr id="19" name="TextBox 18">
                <a:extLst>
                  <a:ext uri="{FF2B5EF4-FFF2-40B4-BE49-F238E27FC236}">
                    <a16:creationId xmlns:a16="http://schemas.microsoft.com/office/drawing/2014/main" id="{5EC2B881-59FA-4E95-81E5-22E2298A32F3}"/>
                  </a:ext>
                </a:extLst>
              </p:cNvPr>
              <p:cNvSpPr txBox="1"/>
              <p:nvPr/>
            </p:nvSpPr>
            <p:spPr>
              <a:xfrm>
                <a:off x="9938425" y="5555694"/>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18</a:t>
                </a:r>
              </a:p>
            </p:txBody>
          </p:sp>
          <p:sp>
            <p:nvSpPr>
              <p:cNvPr id="20" name="TextBox 19">
                <a:extLst>
                  <a:ext uri="{FF2B5EF4-FFF2-40B4-BE49-F238E27FC236}">
                    <a16:creationId xmlns:a16="http://schemas.microsoft.com/office/drawing/2014/main" id="{2C0C1600-F586-46D5-9A0F-BF34DAF4BD87}"/>
                  </a:ext>
                </a:extLst>
              </p:cNvPr>
              <p:cNvSpPr txBox="1"/>
              <p:nvPr/>
            </p:nvSpPr>
            <p:spPr>
              <a:xfrm>
                <a:off x="9468568" y="5555694"/>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21" name="TextBox 20">
                <a:extLst>
                  <a:ext uri="{FF2B5EF4-FFF2-40B4-BE49-F238E27FC236}">
                    <a16:creationId xmlns:a16="http://schemas.microsoft.com/office/drawing/2014/main" id="{D2652241-17FB-4C50-ADFD-0738FE674A2D}"/>
                  </a:ext>
                </a:extLst>
              </p:cNvPr>
              <p:cNvSpPr txBox="1"/>
              <p:nvPr/>
            </p:nvSpPr>
            <p:spPr>
              <a:xfrm>
                <a:off x="8998710" y="5555694"/>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25</a:t>
                </a:r>
              </a:p>
            </p:txBody>
          </p:sp>
          <p:sp>
            <p:nvSpPr>
              <p:cNvPr id="22" name="TextBox 21">
                <a:extLst>
                  <a:ext uri="{FF2B5EF4-FFF2-40B4-BE49-F238E27FC236}">
                    <a16:creationId xmlns:a16="http://schemas.microsoft.com/office/drawing/2014/main" id="{3A9DB23E-26A8-4B92-B590-539808BA058C}"/>
                  </a:ext>
                </a:extLst>
              </p:cNvPr>
              <p:cNvSpPr txBox="1"/>
              <p:nvPr/>
            </p:nvSpPr>
            <p:spPr>
              <a:xfrm>
                <a:off x="8528852" y="5555694"/>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30</a:t>
                </a:r>
              </a:p>
            </p:txBody>
          </p:sp>
          <p:sp>
            <p:nvSpPr>
              <p:cNvPr id="23" name="TextBox 22">
                <a:extLst>
                  <a:ext uri="{FF2B5EF4-FFF2-40B4-BE49-F238E27FC236}">
                    <a16:creationId xmlns:a16="http://schemas.microsoft.com/office/drawing/2014/main" id="{C3F78868-2030-4A4E-A699-EC8C992DE736}"/>
                  </a:ext>
                </a:extLst>
              </p:cNvPr>
              <p:cNvSpPr txBox="1"/>
              <p:nvPr/>
            </p:nvSpPr>
            <p:spPr>
              <a:xfrm>
                <a:off x="8058995" y="5555694"/>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37</a:t>
                </a:r>
              </a:p>
            </p:txBody>
          </p:sp>
          <p:sp>
            <p:nvSpPr>
              <p:cNvPr id="24" name="TextBox 23">
                <a:extLst>
                  <a:ext uri="{FF2B5EF4-FFF2-40B4-BE49-F238E27FC236}">
                    <a16:creationId xmlns:a16="http://schemas.microsoft.com/office/drawing/2014/main" id="{830E87E3-3889-47F5-BACC-F6EB05644436}"/>
                  </a:ext>
                </a:extLst>
              </p:cNvPr>
              <p:cNvSpPr txBox="1"/>
              <p:nvPr/>
            </p:nvSpPr>
            <p:spPr>
              <a:xfrm>
                <a:off x="7589137" y="5555694"/>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39</a:t>
                </a:r>
              </a:p>
            </p:txBody>
          </p:sp>
        </p:grpSp>
      </p:grpSp>
      <p:sp>
        <p:nvSpPr>
          <p:cNvPr id="56" name="TextBox 55">
            <a:extLst>
              <a:ext uri="{FF2B5EF4-FFF2-40B4-BE49-F238E27FC236}">
                <a16:creationId xmlns:a16="http://schemas.microsoft.com/office/drawing/2014/main" id="{2CFC66A9-0AFE-4CA3-9CB3-7218068B3F72}"/>
              </a:ext>
            </a:extLst>
          </p:cNvPr>
          <p:cNvSpPr txBox="1"/>
          <p:nvPr/>
        </p:nvSpPr>
        <p:spPr>
          <a:xfrm>
            <a:off x="8334114" y="1603344"/>
            <a:ext cx="1715534" cy="338554"/>
          </a:xfrm>
          <a:prstGeom prst="rect">
            <a:avLst/>
          </a:prstGeom>
          <a:noFill/>
        </p:spPr>
        <p:txBody>
          <a:bodyPr wrap="none" rtlCol="0">
            <a:spAutoFit/>
          </a:bodyPr>
          <a:lstStyle/>
          <a:p>
            <a:pPr algn="ctr"/>
            <a:r>
              <a:rPr lang="ja-JP" sz="1600" b="1">
                <a:solidFill>
                  <a:schemeClr val="tx1"/>
                </a:solidFill>
              </a:rPr>
              <a:t>全体的生存</a:t>
            </a:r>
          </a:p>
        </p:txBody>
      </p:sp>
      <p:sp>
        <p:nvSpPr>
          <p:cNvPr id="57" name="Graphic 61">
            <a:extLst>
              <a:ext uri="{FF2B5EF4-FFF2-40B4-BE49-F238E27FC236}">
                <a16:creationId xmlns:a16="http://schemas.microsoft.com/office/drawing/2014/main" id="{926B28BE-BB09-401B-9FB7-ED5683CCB897}"/>
              </a:ext>
            </a:extLst>
          </p:cNvPr>
          <p:cNvSpPr/>
          <p:nvPr/>
        </p:nvSpPr>
        <p:spPr>
          <a:xfrm>
            <a:off x="7566880" y="2197599"/>
            <a:ext cx="3924080" cy="1790454"/>
          </a:xfrm>
          <a:custGeom>
            <a:avLst/>
            <a:gdLst>
              <a:gd name="connsiteX0" fmla="*/ 4881087 w 4881086"/>
              <a:gd name="connsiteY0" fmla="*/ 2279875 h 2279875"/>
              <a:gd name="connsiteX1" fmla="*/ 3312709 w 4881086"/>
              <a:gd name="connsiteY1" fmla="*/ 2279875 h 2279875"/>
              <a:gd name="connsiteX2" fmla="*/ 3312709 w 4881086"/>
              <a:gd name="connsiteY2" fmla="*/ 2168947 h 2279875"/>
              <a:gd name="connsiteX3" fmla="*/ 3197952 w 4881086"/>
              <a:gd name="connsiteY3" fmla="*/ 2168947 h 2279875"/>
              <a:gd name="connsiteX4" fmla="*/ 3197952 w 4881086"/>
              <a:gd name="connsiteY4" fmla="*/ 2080965 h 2279875"/>
              <a:gd name="connsiteX5" fmla="*/ 3144403 w 4881086"/>
              <a:gd name="connsiteY5" fmla="*/ 2080965 h 2279875"/>
              <a:gd name="connsiteX6" fmla="*/ 3144403 w 4881086"/>
              <a:gd name="connsiteY6" fmla="*/ 1889703 h 2279875"/>
              <a:gd name="connsiteX7" fmla="*/ 3102321 w 4881086"/>
              <a:gd name="connsiteY7" fmla="*/ 1889703 h 2279875"/>
              <a:gd name="connsiteX8" fmla="*/ 3102321 w 4881086"/>
              <a:gd name="connsiteY8" fmla="*/ 1794062 h 2279875"/>
              <a:gd name="connsiteX9" fmla="*/ 3044942 w 4881086"/>
              <a:gd name="connsiteY9" fmla="*/ 1794062 h 2279875"/>
              <a:gd name="connsiteX10" fmla="*/ 3044942 w 4881086"/>
              <a:gd name="connsiteY10" fmla="*/ 1679305 h 2279875"/>
              <a:gd name="connsiteX11" fmla="*/ 2662409 w 4881086"/>
              <a:gd name="connsiteY11" fmla="*/ 1679305 h 2279875"/>
              <a:gd name="connsiteX12" fmla="*/ 2662409 w 4881086"/>
              <a:gd name="connsiteY12" fmla="*/ 1572197 h 2279875"/>
              <a:gd name="connsiteX13" fmla="*/ 2092443 w 4881086"/>
              <a:gd name="connsiteY13" fmla="*/ 1572197 h 2279875"/>
              <a:gd name="connsiteX14" fmla="*/ 2092443 w 4881086"/>
              <a:gd name="connsiteY14" fmla="*/ 1423016 h 2279875"/>
              <a:gd name="connsiteX15" fmla="*/ 2023586 w 4881086"/>
              <a:gd name="connsiteY15" fmla="*/ 1423016 h 2279875"/>
              <a:gd name="connsiteX16" fmla="*/ 2023586 w 4881086"/>
              <a:gd name="connsiteY16" fmla="*/ 1327375 h 2279875"/>
              <a:gd name="connsiteX17" fmla="*/ 1970027 w 4881086"/>
              <a:gd name="connsiteY17" fmla="*/ 1327375 h 2279875"/>
              <a:gd name="connsiteX18" fmla="*/ 1970027 w 4881086"/>
              <a:gd name="connsiteY18" fmla="*/ 1239393 h 2279875"/>
              <a:gd name="connsiteX19" fmla="*/ 1920297 w 4881086"/>
              <a:gd name="connsiteY19" fmla="*/ 1239393 h 2279875"/>
              <a:gd name="connsiteX20" fmla="*/ 1920297 w 4881086"/>
              <a:gd name="connsiteY20" fmla="*/ 1147591 h 2279875"/>
              <a:gd name="connsiteX21" fmla="*/ 1484214 w 4881086"/>
              <a:gd name="connsiteY21" fmla="*/ 1147591 h 2279875"/>
              <a:gd name="connsiteX22" fmla="*/ 1484214 w 4881086"/>
              <a:gd name="connsiteY22" fmla="*/ 983104 h 2279875"/>
              <a:gd name="connsiteX23" fmla="*/ 1239403 w 4881086"/>
              <a:gd name="connsiteY23" fmla="*/ 983104 h 2279875"/>
              <a:gd name="connsiteX24" fmla="*/ 1239403 w 4881086"/>
              <a:gd name="connsiteY24" fmla="*/ 795662 h 2279875"/>
              <a:gd name="connsiteX25" fmla="*/ 1201141 w 4881086"/>
              <a:gd name="connsiteY25" fmla="*/ 795662 h 2279875"/>
              <a:gd name="connsiteX26" fmla="*/ 1201141 w 4881086"/>
              <a:gd name="connsiteY26" fmla="*/ 711506 h 2279875"/>
              <a:gd name="connsiteX27" fmla="*/ 1151420 w 4881086"/>
              <a:gd name="connsiteY27" fmla="*/ 711506 h 2279875"/>
              <a:gd name="connsiteX28" fmla="*/ 1151420 w 4881086"/>
              <a:gd name="connsiteY28" fmla="*/ 627350 h 2279875"/>
              <a:gd name="connsiteX29" fmla="*/ 1090213 w 4881086"/>
              <a:gd name="connsiteY29" fmla="*/ 627350 h 2279875"/>
              <a:gd name="connsiteX30" fmla="*/ 1090213 w 4881086"/>
              <a:gd name="connsiteY30" fmla="*/ 543193 h 2279875"/>
              <a:gd name="connsiteX31" fmla="*/ 1044312 w 4881086"/>
              <a:gd name="connsiteY31" fmla="*/ 543193 h 2279875"/>
              <a:gd name="connsiteX32" fmla="*/ 1044312 w 4881086"/>
              <a:gd name="connsiteY32" fmla="*/ 470512 h 2279875"/>
              <a:gd name="connsiteX33" fmla="*/ 803314 w 4881086"/>
              <a:gd name="connsiteY33" fmla="*/ 470512 h 2279875"/>
              <a:gd name="connsiteX34" fmla="*/ 803314 w 4881086"/>
              <a:gd name="connsiteY34" fmla="*/ 367229 h 2279875"/>
              <a:gd name="connsiteX35" fmla="*/ 745934 w 4881086"/>
              <a:gd name="connsiteY35" fmla="*/ 367229 h 2279875"/>
              <a:gd name="connsiteX36" fmla="*/ 745934 w 4881086"/>
              <a:gd name="connsiteY36" fmla="*/ 275422 h 2279875"/>
              <a:gd name="connsiteX37" fmla="*/ 677079 w 4881086"/>
              <a:gd name="connsiteY37" fmla="*/ 275422 h 2279875"/>
              <a:gd name="connsiteX38" fmla="*/ 677079 w 4881086"/>
              <a:gd name="connsiteY38" fmla="*/ 191265 h 2279875"/>
              <a:gd name="connsiteX39" fmla="*/ 608223 w 4881086"/>
              <a:gd name="connsiteY39" fmla="*/ 191265 h 2279875"/>
              <a:gd name="connsiteX40" fmla="*/ 608223 w 4881086"/>
              <a:gd name="connsiteY40" fmla="*/ 114759 h 2279875"/>
              <a:gd name="connsiteX41" fmla="*/ 424609 w 4881086"/>
              <a:gd name="connsiteY41" fmla="*/ 114759 h 2279875"/>
              <a:gd name="connsiteX42" fmla="*/ 424609 w 4881086"/>
              <a:gd name="connsiteY42" fmla="*/ 0 h 2279875"/>
              <a:gd name="connsiteX43" fmla="*/ 0 w 4881086"/>
              <a:gd name="connsiteY43" fmla="*/ 0 h 227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881086" h="2279875">
                <a:moveTo>
                  <a:pt x="4881087" y="2279875"/>
                </a:moveTo>
                <a:lnTo>
                  <a:pt x="3312709" y="2279875"/>
                </a:lnTo>
                <a:lnTo>
                  <a:pt x="3312709" y="2168947"/>
                </a:lnTo>
                <a:lnTo>
                  <a:pt x="3197952" y="2168947"/>
                </a:lnTo>
                <a:lnTo>
                  <a:pt x="3197952" y="2080965"/>
                </a:lnTo>
                <a:lnTo>
                  <a:pt x="3144403" y="2080965"/>
                </a:lnTo>
                <a:lnTo>
                  <a:pt x="3144403" y="1889703"/>
                </a:lnTo>
                <a:lnTo>
                  <a:pt x="3102321" y="1889703"/>
                </a:lnTo>
                <a:lnTo>
                  <a:pt x="3102321" y="1794062"/>
                </a:lnTo>
                <a:lnTo>
                  <a:pt x="3044942" y="1794062"/>
                </a:lnTo>
                <a:lnTo>
                  <a:pt x="3044942" y="1679305"/>
                </a:lnTo>
                <a:lnTo>
                  <a:pt x="2662409" y="1679305"/>
                </a:lnTo>
                <a:lnTo>
                  <a:pt x="2662409" y="1572197"/>
                </a:lnTo>
                <a:lnTo>
                  <a:pt x="2092443" y="1572197"/>
                </a:lnTo>
                <a:lnTo>
                  <a:pt x="2092443" y="1423016"/>
                </a:lnTo>
                <a:lnTo>
                  <a:pt x="2023586" y="1423016"/>
                </a:lnTo>
                <a:lnTo>
                  <a:pt x="2023586" y="1327375"/>
                </a:lnTo>
                <a:lnTo>
                  <a:pt x="1970027" y="1327375"/>
                </a:lnTo>
                <a:lnTo>
                  <a:pt x="1970027" y="1239393"/>
                </a:lnTo>
                <a:lnTo>
                  <a:pt x="1920297" y="1239393"/>
                </a:lnTo>
                <a:lnTo>
                  <a:pt x="1920297" y="1147591"/>
                </a:lnTo>
                <a:lnTo>
                  <a:pt x="1484214" y="1147591"/>
                </a:lnTo>
                <a:lnTo>
                  <a:pt x="1484214" y="983104"/>
                </a:lnTo>
                <a:lnTo>
                  <a:pt x="1239403" y="983104"/>
                </a:lnTo>
                <a:lnTo>
                  <a:pt x="1239403" y="795662"/>
                </a:lnTo>
                <a:lnTo>
                  <a:pt x="1201141" y="795662"/>
                </a:lnTo>
                <a:lnTo>
                  <a:pt x="1201141" y="711506"/>
                </a:lnTo>
                <a:lnTo>
                  <a:pt x="1151420" y="711506"/>
                </a:lnTo>
                <a:lnTo>
                  <a:pt x="1151420" y="627350"/>
                </a:lnTo>
                <a:lnTo>
                  <a:pt x="1090213" y="627350"/>
                </a:lnTo>
                <a:lnTo>
                  <a:pt x="1090213" y="543193"/>
                </a:lnTo>
                <a:lnTo>
                  <a:pt x="1044312" y="543193"/>
                </a:lnTo>
                <a:lnTo>
                  <a:pt x="1044312" y="470512"/>
                </a:lnTo>
                <a:lnTo>
                  <a:pt x="803314" y="470512"/>
                </a:lnTo>
                <a:lnTo>
                  <a:pt x="803314" y="367229"/>
                </a:lnTo>
                <a:lnTo>
                  <a:pt x="745934" y="367229"/>
                </a:lnTo>
                <a:lnTo>
                  <a:pt x="745934" y="275422"/>
                </a:lnTo>
                <a:lnTo>
                  <a:pt x="677079" y="275422"/>
                </a:lnTo>
                <a:lnTo>
                  <a:pt x="677079" y="191265"/>
                </a:lnTo>
                <a:lnTo>
                  <a:pt x="608223" y="191265"/>
                </a:lnTo>
                <a:lnTo>
                  <a:pt x="608223" y="114759"/>
                </a:lnTo>
                <a:lnTo>
                  <a:pt x="424609" y="114759"/>
                </a:lnTo>
                <a:lnTo>
                  <a:pt x="424609" y="0"/>
                </a:lnTo>
                <a:lnTo>
                  <a:pt x="0" y="0"/>
                </a:lnTo>
              </a:path>
            </a:pathLst>
          </a:custGeom>
          <a:noFill/>
          <a:ln w="25400" cap="flat">
            <a:solidFill>
              <a:srgbClr val="FF6636"/>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58" name="Group 57">
            <a:extLst>
              <a:ext uri="{FF2B5EF4-FFF2-40B4-BE49-F238E27FC236}">
                <a16:creationId xmlns:a16="http://schemas.microsoft.com/office/drawing/2014/main" id="{DEBB5889-FF6E-42FF-B989-B431AE21565D}"/>
              </a:ext>
            </a:extLst>
          </p:cNvPr>
          <p:cNvGrpSpPr/>
          <p:nvPr/>
        </p:nvGrpSpPr>
        <p:grpSpPr>
          <a:xfrm>
            <a:off x="7566880" y="2197600"/>
            <a:ext cx="3924080" cy="2130560"/>
            <a:chOff x="3676650" y="2090738"/>
            <a:chExt cx="3924080" cy="2130560"/>
          </a:xfrm>
        </p:grpSpPr>
        <p:sp>
          <p:nvSpPr>
            <p:cNvPr id="59" name="Freeform: Shape 66">
              <a:extLst>
                <a:ext uri="{FF2B5EF4-FFF2-40B4-BE49-F238E27FC236}">
                  <a16:creationId xmlns:a16="http://schemas.microsoft.com/office/drawing/2014/main" id="{786B6C03-6FCC-494B-99FD-9E8E8B5D8621}"/>
                </a:ext>
              </a:extLst>
            </p:cNvPr>
            <p:cNvSpPr/>
            <p:nvPr/>
          </p:nvSpPr>
          <p:spPr>
            <a:xfrm>
              <a:off x="3676650" y="2090738"/>
              <a:ext cx="3924080" cy="1257334"/>
            </a:xfrm>
            <a:custGeom>
              <a:avLst/>
              <a:gdLst>
                <a:gd name="connsiteX0" fmla="*/ 4819879 w 4819878"/>
                <a:gd name="connsiteY0" fmla="*/ 1606629 h 1606629"/>
                <a:gd name="connsiteX1" fmla="*/ 3328016 w 4819878"/>
                <a:gd name="connsiteY1" fmla="*/ 1606629 h 1606629"/>
                <a:gd name="connsiteX2" fmla="*/ 3328016 w 4819878"/>
                <a:gd name="connsiteY2" fmla="*/ 1507169 h 1606629"/>
                <a:gd name="connsiteX3" fmla="*/ 3171177 w 4819878"/>
                <a:gd name="connsiteY3" fmla="*/ 1507169 h 1606629"/>
                <a:gd name="connsiteX4" fmla="*/ 3171177 w 4819878"/>
                <a:gd name="connsiteY4" fmla="*/ 1407709 h 1606629"/>
                <a:gd name="connsiteX5" fmla="*/ 3117618 w 4819878"/>
                <a:gd name="connsiteY5" fmla="*/ 1407709 h 1606629"/>
                <a:gd name="connsiteX6" fmla="*/ 3117618 w 4819878"/>
                <a:gd name="connsiteY6" fmla="*/ 1250871 h 1606629"/>
                <a:gd name="connsiteX7" fmla="*/ 3079366 w 4819878"/>
                <a:gd name="connsiteY7" fmla="*/ 1250871 h 1606629"/>
                <a:gd name="connsiteX8" fmla="*/ 3079366 w 4819878"/>
                <a:gd name="connsiteY8" fmla="*/ 1143762 h 1606629"/>
                <a:gd name="connsiteX9" fmla="*/ 3006690 w 4819878"/>
                <a:gd name="connsiteY9" fmla="*/ 1143762 h 1606629"/>
                <a:gd name="connsiteX10" fmla="*/ 3006690 w 4819878"/>
                <a:gd name="connsiteY10" fmla="*/ 1051960 h 1606629"/>
                <a:gd name="connsiteX11" fmla="*/ 2677716 w 4819878"/>
                <a:gd name="connsiteY11" fmla="*/ 1051960 h 1606629"/>
                <a:gd name="connsiteX12" fmla="*/ 2677716 w 4819878"/>
                <a:gd name="connsiteY12" fmla="*/ 983104 h 1606629"/>
                <a:gd name="connsiteX13" fmla="*/ 2084794 w 4819878"/>
                <a:gd name="connsiteY13" fmla="*/ 983104 h 1606629"/>
                <a:gd name="connsiteX14" fmla="*/ 2084794 w 4819878"/>
                <a:gd name="connsiteY14" fmla="*/ 814789 h 1606629"/>
                <a:gd name="connsiteX15" fmla="*/ 2000631 w 4819878"/>
                <a:gd name="connsiteY15" fmla="*/ 814789 h 1606629"/>
                <a:gd name="connsiteX16" fmla="*/ 2000631 w 4819878"/>
                <a:gd name="connsiteY16" fmla="*/ 684729 h 1606629"/>
                <a:gd name="connsiteX17" fmla="*/ 1885874 w 4819878"/>
                <a:gd name="connsiteY17" fmla="*/ 684729 h 1606629"/>
                <a:gd name="connsiteX18" fmla="*/ 1885874 w 4819878"/>
                <a:gd name="connsiteY18" fmla="*/ 581446 h 1606629"/>
                <a:gd name="connsiteX19" fmla="*/ 1476566 w 4819878"/>
                <a:gd name="connsiteY19" fmla="*/ 581446 h 1606629"/>
                <a:gd name="connsiteX20" fmla="*/ 1476566 w 4819878"/>
                <a:gd name="connsiteY20" fmla="*/ 451386 h 1606629"/>
                <a:gd name="connsiteX21" fmla="*/ 1239393 w 4819878"/>
                <a:gd name="connsiteY21" fmla="*/ 451386 h 1606629"/>
                <a:gd name="connsiteX22" fmla="*/ 1239393 w 4819878"/>
                <a:gd name="connsiteY22" fmla="*/ 286898 h 1606629"/>
                <a:gd name="connsiteX23" fmla="*/ 1162888 w 4819878"/>
                <a:gd name="connsiteY23" fmla="*/ 286898 h 1606629"/>
                <a:gd name="connsiteX24" fmla="*/ 1162888 w 4819878"/>
                <a:gd name="connsiteY24" fmla="*/ 175964 h 1606629"/>
                <a:gd name="connsiteX25" fmla="*/ 1097861 w 4819878"/>
                <a:gd name="connsiteY25" fmla="*/ 175964 h 1606629"/>
                <a:gd name="connsiteX26" fmla="*/ 1097861 w 4819878"/>
                <a:gd name="connsiteY26" fmla="*/ 122410 h 1606629"/>
                <a:gd name="connsiteX27" fmla="*/ 1021356 w 4819878"/>
                <a:gd name="connsiteY27" fmla="*/ 122410 h 1606629"/>
                <a:gd name="connsiteX28" fmla="*/ 1021356 w 4819878"/>
                <a:gd name="connsiteY28" fmla="*/ 65030 h 1606629"/>
                <a:gd name="connsiteX29" fmla="*/ 765060 w 4819878"/>
                <a:gd name="connsiteY29" fmla="*/ 65030 h 1606629"/>
                <a:gd name="connsiteX30" fmla="*/ 765060 w 4819878"/>
                <a:gd name="connsiteY30" fmla="*/ 0 h 1606629"/>
                <a:gd name="connsiteX31" fmla="*/ 0 w 4819878"/>
                <a:gd name="connsiteY31" fmla="*/ 0 h 1606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819878" h="1606629">
                  <a:moveTo>
                    <a:pt x="4819879" y="1606629"/>
                  </a:moveTo>
                  <a:lnTo>
                    <a:pt x="3328016" y="1606629"/>
                  </a:lnTo>
                  <a:lnTo>
                    <a:pt x="3328016" y="1507169"/>
                  </a:lnTo>
                  <a:lnTo>
                    <a:pt x="3171177" y="1507169"/>
                  </a:lnTo>
                  <a:lnTo>
                    <a:pt x="3171177" y="1407709"/>
                  </a:lnTo>
                  <a:lnTo>
                    <a:pt x="3117618" y="1407709"/>
                  </a:lnTo>
                  <a:lnTo>
                    <a:pt x="3117618" y="1250871"/>
                  </a:lnTo>
                  <a:lnTo>
                    <a:pt x="3079366" y="1250871"/>
                  </a:lnTo>
                  <a:lnTo>
                    <a:pt x="3079366" y="1143762"/>
                  </a:lnTo>
                  <a:lnTo>
                    <a:pt x="3006690" y="1143762"/>
                  </a:lnTo>
                  <a:lnTo>
                    <a:pt x="3006690" y="1051960"/>
                  </a:lnTo>
                  <a:lnTo>
                    <a:pt x="2677716" y="1051960"/>
                  </a:lnTo>
                  <a:lnTo>
                    <a:pt x="2677716" y="983104"/>
                  </a:lnTo>
                  <a:lnTo>
                    <a:pt x="2084794" y="983104"/>
                  </a:lnTo>
                  <a:lnTo>
                    <a:pt x="2084794" y="814789"/>
                  </a:lnTo>
                  <a:lnTo>
                    <a:pt x="2000631" y="814789"/>
                  </a:lnTo>
                  <a:lnTo>
                    <a:pt x="2000631" y="684729"/>
                  </a:lnTo>
                  <a:lnTo>
                    <a:pt x="1885874" y="684729"/>
                  </a:lnTo>
                  <a:lnTo>
                    <a:pt x="1885874" y="581446"/>
                  </a:lnTo>
                  <a:lnTo>
                    <a:pt x="1476566" y="581446"/>
                  </a:lnTo>
                  <a:lnTo>
                    <a:pt x="1476566" y="451386"/>
                  </a:lnTo>
                  <a:lnTo>
                    <a:pt x="1239393" y="451386"/>
                  </a:lnTo>
                  <a:lnTo>
                    <a:pt x="1239393" y="286898"/>
                  </a:lnTo>
                  <a:lnTo>
                    <a:pt x="1162888" y="286898"/>
                  </a:lnTo>
                  <a:lnTo>
                    <a:pt x="1162888" y="175964"/>
                  </a:lnTo>
                  <a:lnTo>
                    <a:pt x="1097861" y="175964"/>
                  </a:lnTo>
                  <a:lnTo>
                    <a:pt x="1097861" y="122410"/>
                  </a:lnTo>
                  <a:lnTo>
                    <a:pt x="1021356" y="122410"/>
                  </a:lnTo>
                  <a:lnTo>
                    <a:pt x="1021356" y="65030"/>
                  </a:lnTo>
                  <a:lnTo>
                    <a:pt x="765060" y="65030"/>
                  </a:lnTo>
                  <a:lnTo>
                    <a:pt x="765060" y="0"/>
                  </a:lnTo>
                  <a:lnTo>
                    <a:pt x="0" y="0"/>
                  </a:lnTo>
                </a:path>
              </a:pathLst>
            </a:custGeom>
            <a:noFill/>
            <a:ln w="19050" cap="flat">
              <a:solidFill>
                <a:srgbClr val="FF6636"/>
              </a:solidFill>
              <a:prstDash val="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60" name="Freeform: Shape 67">
              <a:extLst>
                <a:ext uri="{FF2B5EF4-FFF2-40B4-BE49-F238E27FC236}">
                  <a16:creationId xmlns:a16="http://schemas.microsoft.com/office/drawing/2014/main" id="{F6BB0CC9-D49A-42B7-BF2D-C1154A5475B4}"/>
                </a:ext>
              </a:extLst>
            </p:cNvPr>
            <p:cNvSpPr/>
            <p:nvPr/>
          </p:nvSpPr>
          <p:spPr>
            <a:xfrm>
              <a:off x="4078306" y="2102213"/>
              <a:ext cx="3522424" cy="2119085"/>
            </a:xfrm>
            <a:custGeom>
              <a:avLst/>
              <a:gdLst>
                <a:gd name="connsiteX0" fmla="*/ 4437348 w 4437348"/>
                <a:gd name="connsiteY0" fmla="*/ 2662411 h 2662410"/>
                <a:gd name="connsiteX1" fmla="*/ 2914882 w 4437348"/>
                <a:gd name="connsiteY1" fmla="*/ 2662411 h 2662410"/>
                <a:gd name="connsiteX2" fmla="*/ 2914882 w 4437348"/>
                <a:gd name="connsiteY2" fmla="*/ 2562951 h 2662410"/>
                <a:gd name="connsiteX3" fmla="*/ 2800124 w 4437348"/>
                <a:gd name="connsiteY3" fmla="*/ 2562951 h 2662410"/>
                <a:gd name="connsiteX4" fmla="*/ 2800124 w 4437348"/>
                <a:gd name="connsiteY4" fmla="*/ 2486446 h 2662410"/>
                <a:gd name="connsiteX5" fmla="*/ 2719791 w 4437348"/>
                <a:gd name="connsiteY5" fmla="*/ 2486446 h 2662410"/>
                <a:gd name="connsiteX6" fmla="*/ 2719791 w 4437348"/>
                <a:gd name="connsiteY6" fmla="*/ 2299004 h 2662410"/>
                <a:gd name="connsiteX7" fmla="*/ 2673890 w 4437348"/>
                <a:gd name="connsiteY7" fmla="*/ 2299004 h 2662410"/>
                <a:gd name="connsiteX8" fmla="*/ 2673890 w 4437348"/>
                <a:gd name="connsiteY8" fmla="*/ 2222499 h 2662410"/>
                <a:gd name="connsiteX9" fmla="*/ 2627979 w 4437348"/>
                <a:gd name="connsiteY9" fmla="*/ 2222499 h 2662410"/>
                <a:gd name="connsiteX10" fmla="*/ 2627979 w 4437348"/>
                <a:gd name="connsiteY10" fmla="*/ 2107742 h 2662410"/>
                <a:gd name="connsiteX11" fmla="*/ 2249274 w 4437348"/>
                <a:gd name="connsiteY11" fmla="*/ 2107742 h 2662410"/>
                <a:gd name="connsiteX12" fmla="*/ 2249274 w 4437348"/>
                <a:gd name="connsiteY12" fmla="*/ 2035056 h 2662410"/>
                <a:gd name="connsiteX13" fmla="*/ 1686957 w 4437348"/>
                <a:gd name="connsiteY13" fmla="*/ 2035056 h 2662410"/>
                <a:gd name="connsiteX14" fmla="*/ 1686957 w 4437348"/>
                <a:gd name="connsiteY14" fmla="*/ 1866749 h 2662410"/>
                <a:gd name="connsiteX15" fmla="*/ 1610452 w 4437348"/>
                <a:gd name="connsiteY15" fmla="*/ 1866749 h 2662410"/>
                <a:gd name="connsiteX16" fmla="*/ 1610452 w 4437348"/>
                <a:gd name="connsiteY16" fmla="*/ 1755812 h 2662410"/>
                <a:gd name="connsiteX17" fmla="*/ 1572199 w 4437348"/>
                <a:gd name="connsiteY17" fmla="*/ 1755812 h 2662410"/>
                <a:gd name="connsiteX18" fmla="*/ 1572199 w 4437348"/>
                <a:gd name="connsiteY18" fmla="*/ 1694604 h 2662410"/>
                <a:gd name="connsiteX19" fmla="*/ 1495695 w 4437348"/>
                <a:gd name="connsiteY19" fmla="*/ 1694604 h 2662410"/>
                <a:gd name="connsiteX20" fmla="*/ 1495695 w 4437348"/>
                <a:gd name="connsiteY20" fmla="*/ 1579847 h 2662410"/>
                <a:gd name="connsiteX21" fmla="*/ 1090215 w 4437348"/>
                <a:gd name="connsiteY21" fmla="*/ 1579847 h 2662410"/>
                <a:gd name="connsiteX22" fmla="*/ 1090215 w 4437348"/>
                <a:gd name="connsiteY22" fmla="*/ 1392414 h 2662410"/>
                <a:gd name="connsiteX23" fmla="*/ 830088 w 4437348"/>
                <a:gd name="connsiteY23" fmla="*/ 1392414 h 2662410"/>
                <a:gd name="connsiteX24" fmla="*/ 830088 w 4437348"/>
                <a:gd name="connsiteY24" fmla="*/ 1185845 h 2662410"/>
                <a:gd name="connsiteX25" fmla="*/ 784187 w 4437348"/>
                <a:gd name="connsiteY25" fmla="*/ 1185845 h 2662410"/>
                <a:gd name="connsiteX26" fmla="*/ 784187 w 4437348"/>
                <a:gd name="connsiteY26" fmla="*/ 1094034 h 2662410"/>
                <a:gd name="connsiteX27" fmla="*/ 753583 w 4437348"/>
                <a:gd name="connsiteY27" fmla="*/ 1094034 h 2662410"/>
                <a:gd name="connsiteX28" fmla="*/ 753583 w 4437348"/>
                <a:gd name="connsiteY28" fmla="*/ 986925 h 2662410"/>
                <a:gd name="connsiteX29" fmla="*/ 684727 w 4437348"/>
                <a:gd name="connsiteY29" fmla="*/ 986925 h 2662410"/>
                <a:gd name="connsiteX30" fmla="*/ 684727 w 4437348"/>
                <a:gd name="connsiteY30" fmla="*/ 868344 h 2662410"/>
                <a:gd name="connsiteX31" fmla="*/ 615870 w 4437348"/>
                <a:gd name="connsiteY31" fmla="*/ 868344 h 2662410"/>
                <a:gd name="connsiteX32" fmla="*/ 615870 w 4437348"/>
                <a:gd name="connsiteY32" fmla="*/ 761235 h 2662410"/>
                <a:gd name="connsiteX33" fmla="*/ 394005 w 4437348"/>
                <a:gd name="connsiteY33" fmla="*/ 761235 h 2662410"/>
                <a:gd name="connsiteX34" fmla="*/ 394005 w 4437348"/>
                <a:gd name="connsiteY34" fmla="*/ 646476 h 2662410"/>
                <a:gd name="connsiteX35" fmla="*/ 328975 w 4437348"/>
                <a:gd name="connsiteY35" fmla="*/ 646476 h 2662410"/>
                <a:gd name="connsiteX36" fmla="*/ 328975 w 4437348"/>
                <a:gd name="connsiteY36" fmla="*/ 539367 h 2662410"/>
                <a:gd name="connsiteX37" fmla="*/ 302199 w 4437348"/>
                <a:gd name="connsiteY37" fmla="*/ 539367 h 2662410"/>
                <a:gd name="connsiteX38" fmla="*/ 302199 w 4437348"/>
                <a:gd name="connsiteY38" fmla="*/ 493464 h 2662410"/>
                <a:gd name="connsiteX39" fmla="*/ 237169 w 4437348"/>
                <a:gd name="connsiteY39" fmla="*/ 493464 h 2662410"/>
                <a:gd name="connsiteX40" fmla="*/ 237169 w 4437348"/>
                <a:gd name="connsiteY40" fmla="*/ 401657 h 2662410"/>
                <a:gd name="connsiteX41" fmla="*/ 206566 w 4437348"/>
                <a:gd name="connsiteY41" fmla="*/ 401657 h 2662410"/>
                <a:gd name="connsiteX42" fmla="*/ 206566 w 4437348"/>
                <a:gd name="connsiteY42" fmla="*/ 248644 h 2662410"/>
                <a:gd name="connsiteX43" fmla="*/ 0 w 4437348"/>
                <a:gd name="connsiteY43" fmla="*/ 248644 h 2662410"/>
                <a:gd name="connsiteX44" fmla="*/ 0 w 4437348"/>
                <a:gd name="connsiteY44" fmla="*/ 0 h 2662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437348" h="2662410">
                  <a:moveTo>
                    <a:pt x="4437348" y="2662411"/>
                  </a:moveTo>
                  <a:lnTo>
                    <a:pt x="2914882" y="2662411"/>
                  </a:lnTo>
                  <a:lnTo>
                    <a:pt x="2914882" y="2562951"/>
                  </a:lnTo>
                  <a:lnTo>
                    <a:pt x="2800124" y="2562951"/>
                  </a:lnTo>
                  <a:lnTo>
                    <a:pt x="2800124" y="2486446"/>
                  </a:lnTo>
                  <a:lnTo>
                    <a:pt x="2719791" y="2486446"/>
                  </a:lnTo>
                  <a:lnTo>
                    <a:pt x="2719791" y="2299004"/>
                  </a:lnTo>
                  <a:lnTo>
                    <a:pt x="2673890" y="2299004"/>
                  </a:lnTo>
                  <a:lnTo>
                    <a:pt x="2673890" y="2222499"/>
                  </a:lnTo>
                  <a:lnTo>
                    <a:pt x="2627979" y="2222499"/>
                  </a:lnTo>
                  <a:lnTo>
                    <a:pt x="2627979" y="2107742"/>
                  </a:lnTo>
                  <a:lnTo>
                    <a:pt x="2249274" y="2107742"/>
                  </a:lnTo>
                  <a:lnTo>
                    <a:pt x="2249274" y="2035056"/>
                  </a:lnTo>
                  <a:lnTo>
                    <a:pt x="1686957" y="2035056"/>
                  </a:lnTo>
                  <a:lnTo>
                    <a:pt x="1686957" y="1866749"/>
                  </a:lnTo>
                  <a:lnTo>
                    <a:pt x="1610452" y="1866749"/>
                  </a:lnTo>
                  <a:lnTo>
                    <a:pt x="1610452" y="1755812"/>
                  </a:lnTo>
                  <a:lnTo>
                    <a:pt x="1572199" y="1755812"/>
                  </a:lnTo>
                  <a:lnTo>
                    <a:pt x="1572199" y="1694604"/>
                  </a:lnTo>
                  <a:lnTo>
                    <a:pt x="1495695" y="1694604"/>
                  </a:lnTo>
                  <a:lnTo>
                    <a:pt x="1495695" y="1579847"/>
                  </a:lnTo>
                  <a:lnTo>
                    <a:pt x="1090215" y="1579847"/>
                  </a:lnTo>
                  <a:lnTo>
                    <a:pt x="1090215" y="1392414"/>
                  </a:lnTo>
                  <a:lnTo>
                    <a:pt x="830088" y="1392414"/>
                  </a:lnTo>
                  <a:lnTo>
                    <a:pt x="830088" y="1185845"/>
                  </a:lnTo>
                  <a:lnTo>
                    <a:pt x="784187" y="1185845"/>
                  </a:lnTo>
                  <a:lnTo>
                    <a:pt x="784187" y="1094034"/>
                  </a:lnTo>
                  <a:lnTo>
                    <a:pt x="753583" y="1094034"/>
                  </a:lnTo>
                  <a:lnTo>
                    <a:pt x="753583" y="986925"/>
                  </a:lnTo>
                  <a:lnTo>
                    <a:pt x="684727" y="986925"/>
                  </a:lnTo>
                  <a:lnTo>
                    <a:pt x="684727" y="868344"/>
                  </a:lnTo>
                  <a:lnTo>
                    <a:pt x="615870" y="868344"/>
                  </a:lnTo>
                  <a:lnTo>
                    <a:pt x="615870" y="761235"/>
                  </a:lnTo>
                  <a:lnTo>
                    <a:pt x="394005" y="761235"/>
                  </a:lnTo>
                  <a:lnTo>
                    <a:pt x="394005" y="646476"/>
                  </a:lnTo>
                  <a:lnTo>
                    <a:pt x="328975" y="646476"/>
                  </a:lnTo>
                  <a:lnTo>
                    <a:pt x="328975" y="539367"/>
                  </a:lnTo>
                  <a:lnTo>
                    <a:pt x="302199" y="539367"/>
                  </a:lnTo>
                  <a:lnTo>
                    <a:pt x="302199" y="493464"/>
                  </a:lnTo>
                  <a:lnTo>
                    <a:pt x="237169" y="493464"/>
                  </a:lnTo>
                  <a:lnTo>
                    <a:pt x="237169" y="401657"/>
                  </a:lnTo>
                  <a:lnTo>
                    <a:pt x="206566" y="401657"/>
                  </a:lnTo>
                  <a:lnTo>
                    <a:pt x="206566" y="248644"/>
                  </a:lnTo>
                  <a:lnTo>
                    <a:pt x="0" y="248644"/>
                  </a:lnTo>
                  <a:lnTo>
                    <a:pt x="0" y="0"/>
                  </a:lnTo>
                </a:path>
              </a:pathLst>
            </a:custGeom>
            <a:noFill/>
            <a:ln w="19050" cap="flat">
              <a:solidFill>
                <a:srgbClr val="FF6636"/>
              </a:solidFill>
              <a:prstDash val="dash"/>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11372354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OA09.02：Atezo-Brain試験：未治療の脳転移を有するステージIVのNSCLC患者を対象としたアテゾリズマブと化学療法の単アーム第II相試験 – Nadal E、他</a:t>
            </a:r>
          </a:p>
        </p:txBody>
      </p:sp>
      <p:sp>
        <p:nvSpPr>
          <p:cNvPr id="3" name="Content Placeholder 2"/>
          <p:cNvSpPr>
            <a:spLocks noGrp="1"/>
          </p:cNvSpPr>
          <p:nvPr>
            <p:ph idx="1"/>
          </p:nvPr>
        </p:nvSpPr>
        <p:spPr/>
        <p:txBody>
          <a:bodyPr/>
          <a:lstStyle/>
          <a:p>
            <a:r>
              <a:rPr lang="ja-JP" b="1" dirty="0"/>
              <a:t>主要な結果（続き）</a:t>
            </a:r>
          </a:p>
          <a:p>
            <a:pPr>
              <a:spcBef>
                <a:spcPts val="16800"/>
              </a:spcBef>
            </a:pPr>
            <a:r>
              <a:rPr lang="ja-JP" b="1" dirty="0"/>
              <a:t>結論</a:t>
            </a:r>
          </a:p>
          <a:p>
            <a:pPr lvl="1"/>
            <a:r>
              <a:rPr lang="ja-JP" dirty="0"/>
              <a:t>未治療の脳転移を有するステージIVのNSCLC患者では、アテゾリズマブと化学療法が臨床効果をもたらし、管理可能な安全性プロファイルを示しました</a:t>
            </a:r>
          </a:p>
        </p:txBody>
      </p:sp>
      <p:sp>
        <p:nvSpPr>
          <p:cNvPr id="5" name="Text Placeholder 4"/>
          <p:cNvSpPr>
            <a:spLocks noGrp="1"/>
          </p:cNvSpPr>
          <p:nvPr>
            <p:ph type="body" sz="quarter" idx="11"/>
          </p:nvPr>
        </p:nvSpPr>
        <p:spPr/>
        <p:txBody>
          <a:bodyPr/>
          <a:lstStyle/>
          <a:p>
            <a:r>
              <a:rPr lang="ja-JP"/>
              <a:t>Nadal E、他J Thorac Oncol 2021年16（補遺）：抄録番号 OA09.02</a:t>
            </a:r>
          </a:p>
        </p:txBody>
      </p:sp>
      <p:graphicFrame>
        <p:nvGraphicFramePr>
          <p:cNvPr id="6"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3170029049"/>
              </p:ext>
            </p:extLst>
          </p:nvPr>
        </p:nvGraphicFramePr>
        <p:xfrm>
          <a:off x="1682141" y="1768317"/>
          <a:ext cx="4129935" cy="1579200"/>
        </p:xfrm>
        <a:graphic>
          <a:graphicData uri="http://schemas.openxmlformats.org/drawingml/2006/table">
            <a:tbl>
              <a:tblPr firstRow="1" bandRow="1">
                <a:tableStyleId>{69012ECD-51FC-41F1-AA8D-1B2483CD663E}</a:tableStyleId>
              </a:tblPr>
              <a:tblGrid>
                <a:gridCol w="2564395">
                  <a:extLst>
                    <a:ext uri="{9D8B030D-6E8A-4147-A177-3AD203B41FA5}">
                      <a16:colId xmlns:a16="http://schemas.microsoft.com/office/drawing/2014/main" val="2074325119"/>
                    </a:ext>
                  </a:extLst>
                </a:gridCol>
                <a:gridCol w="1565540">
                  <a:extLst>
                    <a:ext uri="{9D8B030D-6E8A-4147-A177-3AD203B41FA5}">
                      <a16:colId xmlns:a16="http://schemas.microsoft.com/office/drawing/2014/main" val="2522766363"/>
                    </a:ext>
                  </a:extLst>
                </a:gridCol>
              </a:tblGrid>
              <a:tr h="230764">
                <a:tc>
                  <a:txBody>
                    <a:bodyPr/>
                    <a:lstStyle/>
                    <a:p>
                      <a:r>
                        <a:rPr lang="ja-JP" sz="1600" noProof="0" dirty="0">
                          <a:solidFill>
                            <a:schemeClr val="tx2"/>
                          </a:solidFill>
                        </a:rPr>
                        <a:t>グレード3のAE、n（%）</a:t>
                      </a:r>
                    </a:p>
                  </a:txBody>
                  <a:tcPr marL="90000" marR="90000" marT="36000" marB="36000" anchor="b">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noProof="0">
                          <a:solidFill>
                            <a:schemeClr val="tx2"/>
                          </a:solidFill>
                        </a:rPr>
                        <a:t>n=40</a:t>
                      </a:r>
                    </a:p>
                  </a:txBody>
                  <a:tcPr marL="90000" marR="90000" marT="36000" marB="36000" anchor="b">
                    <a:lnB w="9525" cap="flat" cmpd="sng" algn="ctr">
                      <a:noFill/>
                      <a:prstDash val="solid"/>
                    </a:lnB>
                  </a:tcPr>
                </a:tc>
                <a:extLst>
                  <a:ext uri="{0D108BD9-81ED-4DB2-BD59-A6C34878D82A}">
                    <a16:rowId xmlns:a16="http://schemas.microsoft.com/office/drawing/2014/main" val="3167179369"/>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noProof="0">
                          <a:solidFill>
                            <a:schemeClr val="tx1"/>
                          </a:solidFill>
                          <a:latin typeface="+mn-lt"/>
                          <a:ea typeface="MS Mincho"/>
                          <a:cs typeface="+mn-cs"/>
                        </a:rPr>
                        <a:t>貧血</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600" noProof="0">
                          <a:solidFill>
                            <a:schemeClr val="tx1"/>
                          </a:solidFill>
                        </a:rPr>
                        <a:t>8（20）</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noProof="0">
                          <a:solidFill>
                            <a:schemeClr val="tx1"/>
                          </a:solidFill>
                          <a:latin typeface="+mn-lt"/>
                          <a:ea typeface="MS Mincho"/>
                          <a:cs typeface="+mn-cs"/>
                        </a:rPr>
                        <a:t>背部痛</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600" noProof="0">
                          <a:solidFill>
                            <a:schemeClr val="tx1"/>
                          </a:solidFill>
                        </a:rPr>
                        <a:t>4（10）</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5113787"/>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noProof="0">
                          <a:solidFill>
                            <a:schemeClr val="tx1"/>
                          </a:solidFill>
                          <a:latin typeface="+mn-lt"/>
                          <a:ea typeface="MS Mincho"/>
                          <a:cs typeface="+mn-cs"/>
                        </a:rPr>
                        <a:t>血小板減少症</a:t>
                      </a:r>
                    </a:p>
                  </a:txBody>
                  <a:tcPr marL="90000" marR="90000" marT="36000" marB="36000" anchor="ctr">
                    <a:lnT w="9525" cap="flat" cmpd="sng" algn="ctr">
                      <a:solidFill>
                        <a:schemeClr val="accent1"/>
                      </a:solidFill>
                      <a:prstDash val="solid"/>
                      <a:round/>
                      <a:headEnd type="none" w="med" len="med"/>
                      <a:tailEnd type="none" w="med" len="med"/>
                    </a:lnT>
                  </a:tcPr>
                </a:tc>
                <a:tc>
                  <a:txBody>
                    <a:bodyPr/>
                    <a:lstStyle/>
                    <a:p>
                      <a:pPr algn="ctr"/>
                      <a:r>
                        <a:rPr lang="ja-JP" sz="1600" noProof="0">
                          <a:solidFill>
                            <a:schemeClr val="tx1"/>
                          </a:solidFill>
                        </a:rPr>
                        <a:t>2（5）</a:t>
                      </a:r>
                    </a:p>
                  </a:txBody>
                  <a:tcPr marL="90000" marR="90000" marT="36000" marB="36000" anchor="ctr">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3556360595"/>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noProof="0">
                          <a:solidFill>
                            <a:schemeClr val="tx1"/>
                          </a:solidFill>
                          <a:latin typeface="+mn-lt"/>
                          <a:ea typeface="MS Mincho"/>
                          <a:cs typeface="+mn-cs"/>
                        </a:rPr>
                        <a:t>呼吸困難</a:t>
                      </a:r>
                    </a:p>
                  </a:txBody>
                  <a:tcPr marL="90000" marR="90000" marT="36000" marB="36000" anchor="ctr"/>
                </a:tc>
                <a:tc>
                  <a:txBody>
                    <a:bodyPr/>
                    <a:lstStyle/>
                    <a:p>
                      <a:pPr algn="ctr"/>
                      <a:r>
                        <a:rPr lang="ja-JP" sz="1600" noProof="0" dirty="0">
                          <a:solidFill>
                            <a:schemeClr val="tx1"/>
                          </a:solidFill>
                        </a:rPr>
                        <a:t>1（3）</a:t>
                      </a:r>
                    </a:p>
                  </a:txBody>
                  <a:tcPr marL="90000" marR="90000" marT="36000" marB="36000" anchor="ctr"/>
                </a:tc>
                <a:extLst>
                  <a:ext uri="{0D108BD9-81ED-4DB2-BD59-A6C34878D82A}">
                    <a16:rowId xmlns:a16="http://schemas.microsoft.com/office/drawing/2014/main" val="3586499585"/>
                  </a:ext>
                </a:extLst>
              </a:tr>
            </a:tbl>
          </a:graphicData>
        </a:graphic>
      </p:graphicFrame>
      <p:graphicFrame>
        <p:nvGraphicFramePr>
          <p:cNvPr id="7"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1604753396"/>
              </p:ext>
            </p:extLst>
          </p:nvPr>
        </p:nvGraphicFramePr>
        <p:xfrm>
          <a:off x="6281281" y="1768317"/>
          <a:ext cx="4129935" cy="947520"/>
        </p:xfrm>
        <a:graphic>
          <a:graphicData uri="http://schemas.openxmlformats.org/drawingml/2006/table">
            <a:tbl>
              <a:tblPr firstRow="1" bandRow="1">
                <a:tableStyleId>{69012ECD-51FC-41F1-AA8D-1B2483CD663E}</a:tableStyleId>
              </a:tblPr>
              <a:tblGrid>
                <a:gridCol w="2780061">
                  <a:extLst>
                    <a:ext uri="{9D8B030D-6E8A-4147-A177-3AD203B41FA5}">
                      <a16:colId xmlns:a16="http://schemas.microsoft.com/office/drawing/2014/main" val="2074325119"/>
                    </a:ext>
                  </a:extLst>
                </a:gridCol>
                <a:gridCol w="1349874">
                  <a:extLst>
                    <a:ext uri="{9D8B030D-6E8A-4147-A177-3AD203B41FA5}">
                      <a16:colId xmlns:a16="http://schemas.microsoft.com/office/drawing/2014/main" val="2522766363"/>
                    </a:ext>
                  </a:extLst>
                </a:gridCol>
              </a:tblGrid>
              <a:tr h="230764">
                <a:tc>
                  <a:txBody>
                    <a:bodyPr/>
                    <a:lstStyle/>
                    <a:p>
                      <a:r>
                        <a:rPr lang="ja-JP" sz="1600" noProof="0" dirty="0">
                          <a:solidFill>
                            <a:schemeClr val="tx2"/>
                          </a:solidFill>
                        </a:rPr>
                        <a:t>グレード3のirAE、n（%）</a:t>
                      </a:r>
                    </a:p>
                  </a:txBody>
                  <a:tcPr marL="90000" marR="90000" marT="36000" marB="36000" anchor="b">
                    <a:lnB w="12700" cap="flat" cmpd="sng" algn="ctr">
                      <a:no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noProof="0">
                          <a:solidFill>
                            <a:schemeClr val="tx2"/>
                          </a:solidFill>
                        </a:rPr>
                        <a:t>n=40</a:t>
                      </a:r>
                    </a:p>
                  </a:txBody>
                  <a:tcPr marL="90000" marR="90000" marT="36000" marB="36000" anchor="b">
                    <a:lnB w="9525" cap="flat" cmpd="sng" algn="ctr">
                      <a:noFill/>
                      <a:prstDash val="solid"/>
                    </a:lnB>
                  </a:tcPr>
                </a:tc>
                <a:extLst>
                  <a:ext uri="{0D108BD9-81ED-4DB2-BD59-A6C34878D82A}">
                    <a16:rowId xmlns:a16="http://schemas.microsoft.com/office/drawing/2014/main" val="3167179369"/>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noProof="0">
                          <a:solidFill>
                            <a:schemeClr val="tx1"/>
                          </a:solidFill>
                          <a:latin typeface="+mn-lt"/>
                          <a:ea typeface="MS Mincho"/>
                          <a:cs typeface="+mn-cs"/>
                        </a:rPr>
                        <a:t>ALT増加</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600" noProof="0">
                          <a:solidFill>
                            <a:schemeClr val="tx1"/>
                          </a:solidFill>
                        </a:rPr>
                        <a:t>1（3）</a:t>
                      </a:r>
                    </a:p>
                  </a:txBody>
                  <a:tcPr marL="90000" marR="90000" marT="36000" marB="36000" anchor="ctr">
                    <a:lnT w="9525"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254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noProof="0">
                          <a:solidFill>
                            <a:schemeClr val="tx1"/>
                          </a:solidFill>
                          <a:latin typeface="+mn-lt"/>
                          <a:ea typeface="MS Mincho"/>
                          <a:cs typeface="+mn-cs"/>
                        </a:rPr>
                        <a:t>肺炎</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600" noProof="0" dirty="0">
                          <a:solidFill>
                            <a:schemeClr val="tx1"/>
                          </a:solidFill>
                        </a:rPr>
                        <a:t>1（3）</a:t>
                      </a:r>
                    </a:p>
                  </a:txBody>
                  <a:tcPr marL="90000" marR="90000" marT="36000" marB="360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5113787"/>
                  </a:ext>
                </a:extLst>
              </a:tr>
            </a:tbl>
          </a:graphicData>
        </a:graphic>
      </p:graphicFrame>
    </p:spTree>
    <p:extLst>
      <p:ext uri="{BB962C8B-B14F-4D97-AF65-F5344CB8AC3E}">
        <p14:creationId xmlns:p14="http://schemas.microsoft.com/office/powerpoint/2010/main" val="40576676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MA13.01：治療歴のない進行性非扁平上皮NSCLC患者におけるカムレリズマブとアパチニブの併用療法：多施設、非盲検、単アーム、第Ⅱ相試験 – Ren S、他</a:t>
            </a:r>
          </a:p>
        </p:txBody>
      </p:sp>
      <p:sp>
        <p:nvSpPr>
          <p:cNvPr id="3" name="Content Placeholder 2"/>
          <p:cNvSpPr>
            <a:spLocks noGrp="1"/>
          </p:cNvSpPr>
          <p:nvPr>
            <p:ph idx="1"/>
          </p:nvPr>
        </p:nvSpPr>
        <p:spPr/>
        <p:txBody>
          <a:bodyPr/>
          <a:lstStyle/>
          <a:p>
            <a:r>
              <a:rPr lang="ja-JP" b="1"/>
              <a:t>治験の目的</a:t>
            </a:r>
          </a:p>
          <a:p>
            <a:pPr lvl="1"/>
            <a:r>
              <a:rPr lang="ja-JP"/>
              <a:t>進行性非扁平上皮NSCLC患者における1Lカムレリズマブ+アパチニブの有効性と安全性を評価する</a:t>
            </a:r>
          </a:p>
        </p:txBody>
      </p:sp>
      <p:sp>
        <p:nvSpPr>
          <p:cNvPr id="5" name="Text Placeholder 4"/>
          <p:cNvSpPr>
            <a:spLocks noGrp="1"/>
          </p:cNvSpPr>
          <p:nvPr>
            <p:ph type="body" sz="quarter" idx="11"/>
          </p:nvPr>
        </p:nvSpPr>
        <p:spPr/>
        <p:txBody>
          <a:bodyPr/>
          <a:lstStyle/>
          <a:p>
            <a:r>
              <a:rPr lang="ja-JP"/>
              <a:t>Ren S、他J Thorac Oncol 2021年16（補遺）：抄録番号 MA13.01</a:t>
            </a:r>
          </a:p>
        </p:txBody>
      </p:sp>
      <p:sp>
        <p:nvSpPr>
          <p:cNvPr id="24" name="AutoShape 12"/>
          <p:cNvSpPr>
            <a:spLocks noChangeArrowheads="1"/>
          </p:cNvSpPr>
          <p:nvPr/>
        </p:nvSpPr>
        <p:spPr bwMode="auto">
          <a:xfrm>
            <a:off x="6139934" y="3394374"/>
            <a:ext cx="3492821" cy="1019816"/>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noProof="0" dirty="0">
                <a:solidFill>
                  <a:srgbClr val="FFFFFF"/>
                </a:solidFill>
                <a:ea typeface="SimSun" pitchFamily="2" charset="-122"/>
              </a:rPr>
              <a:t>カムレリズマブ200mg iv q2w+アパチニブ250mg/日po</a:t>
            </a:r>
          </a:p>
        </p:txBody>
      </p:sp>
      <p:cxnSp>
        <p:nvCxnSpPr>
          <p:cNvPr id="25" name="AutoShape 19"/>
          <p:cNvCxnSpPr>
            <a:cxnSpLocks noChangeShapeType="1"/>
            <a:stCxn id="26" idx="3"/>
            <a:endCxn id="24" idx="1"/>
          </p:cNvCxnSpPr>
          <p:nvPr/>
        </p:nvCxnSpPr>
        <p:spPr bwMode="auto">
          <a:xfrm flipV="1">
            <a:off x="5576984" y="3904282"/>
            <a:ext cx="562950" cy="1"/>
          </a:xfrm>
          <a:prstGeom prst="straightConnector1">
            <a:avLst/>
          </a:prstGeom>
          <a:noFill/>
          <a:ln w="38100">
            <a:solidFill>
              <a:schemeClr val="bg1"/>
            </a:solidFill>
            <a:round/>
            <a:headEnd/>
            <a:tailEnd type="triangle" w="med" len="med"/>
          </a:ln>
        </p:spPr>
      </p:cxnSp>
      <p:sp>
        <p:nvSpPr>
          <p:cNvPr id="26" name="AutoShape 9"/>
          <p:cNvSpPr>
            <a:spLocks noChangeArrowheads="1"/>
          </p:cNvSpPr>
          <p:nvPr/>
        </p:nvSpPr>
        <p:spPr bwMode="auto">
          <a:xfrm>
            <a:off x="656094" y="2721467"/>
            <a:ext cx="4920890" cy="2365631"/>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latin typeface="Arial" charset="0"/>
                <a:ea typeface="MS Mincho" pitchFamily="2" charset="-122"/>
                <a:cs typeface="Arial" charset="0"/>
              </a:rPr>
              <a:t>ステージIIIB-IVの非扁平上皮</a:t>
            </a: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NSCLC</a:t>
            </a:r>
          </a:p>
          <a:p>
            <a:pPr marL="228600" indent="-228600" defTabSz="892175" eaLnBrk="0">
              <a:spcAft>
                <a:spcPct val="30000"/>
              </a:spcAft>
              <a:buFont typeface="Arial" pitchFamily="34" charset="0"/>
              <a:buChar char="•"/>
              <a:defRPr/>
            </a:pPr>
            <a:r>
              <a:rPr lang="ja-JP" sz="1600" dirty="0">
                <a:solidFill>
                  <a:srgbClr val="FFFFFF"/>
                </a:solidFill>
                <a:ea typeface="SimSun" pitchFamily="2" charset="-122"/>
              </a:rPr>
              <a:t>EGFRまたはALKの変異なし</a:t>
            </a:r>
          </a:p>
          <a:p>
            <a:pPr marL="228600" indent="-228600" defTabSz="892175" eaLnBrk="0">
              <a:spcAft>
                <a:spcPct val="30000"/>
              </a:spcAft>
              <a:buFont typeface="Arial" pitchFamily="34" charset="0"/>
              <a:buChar char="•"/>
              <a:defRPr/>
            </a:pPr>
            <a:r>
              <a:rPr lang="ja-JP" sz="1600" dirty="0">
                <a:solidFill>
                  <a:srgbClr val="FFFFFF"/>
                </a:solidFill>
                <a:ea typeface="SimSun" pitchFamily="2" charset="-122"/>
              </a:rPr>
              <a:t>bTMB ≥1.54 muts/Mb または tTMB &gt;10 mts/Mb</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全身治療歴なし</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（n=25）</a:t>
            </a:r>
          </a:p>
        </p:txBody>
      </p:sp>
      <p:sp>
        <p:nvSpPr>
          <p:cNvPr id="27" name="AutoShape 12"/>
          <p:cNvSpPr>
            <a:spLocks noChangeArrowheads="1"/>
          </p:cNvSpPr>
          <p:nvPr/>
        </p:nvSpPr>
        <p:spPr bwMode="auto">
          <a:xfrm>
            <a:off x="10285634" y="3639964"/>
            <a:ext cx="1376908"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PD/毒性</a:t>
            </a:r>
          </a:p>
        </p:txBody>
      </p:sp>
      <p:cxnSp>
        <p:nvCxnSpPr>
          <p:cNvPr id="28" name="AutoShape 21"/>
          <p:cNvCxnSpPr>
            <a:cxnSpLocks noChangeShapeType="1"/>
            <a:stCxn id="24" idx="3"/>
            <a:endCxn id="27" idx="1"/>
          </p:cNvCxnSpPr>
          <p:nvPr/>
        </p:nvCxnSpPr>
        <p:spPr bwMode="auto">
          <a:xfrm>
            <a:off x="9632755" y="3904282"/>
            <a:ext cx="652879" cy="1"/>
          </a:xfrm>
          <a:prstGeom prst="straightConnector1">
            <a:avLst/>
          </a:prstGeom>
          <a:noFill/>
          <a:ln w="38100">
            <a:solidFill>
              <a:schemeClr val="bg1"/>
            </a:solidFill>
            <a:round/>
            <a:headEnd/>
            <a:tailEnd type="triangle" w="med" len="med"/>
          </a:ln>
        </p:spPr>
      </p:cxnSp>
      <p:sp>
        <p:nvSpPr>
          <p:cNvPr id="29" name="Rectangle 9"/>
          <p:cNvSpPr txBox="1">
            <a:spLocks noChangeArrowheads="1"/>
          </p:cNvSpPr>
          <p:nvPr/>
        </p:nvSpPr>
        <p:spPr bwMode="auto">
          <a:xfrm>
            <a:off x="1374183" y="5473021"/>
            <a:ext cx="4787434" cy="661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dirty="0"/>
              <a:t>主要評価項目</a:t>
            </a:r>
          </a:p>
          <a:p>
            <a:r>
              <a:rPr lang="ja-JP" sz="1600" dirty="0"/>
              <a:t>ORR（治験責任医師による評価、RECIST v1.1）</a:t>
            </a:r>
          </a:p>
        </p:txBody>
      </p:sp>
      <p:sp>
        <p:nvSpPr>
          <p:cNvPr id="30" name="Content Placeholder 26"/>
          <p:cNvSpPr txBox="1">
            <a:spLocks/>
          </p:cNvSpPr>
          <p:nvPr/>
        </p:nvSpPr>
        <p:spPr>
          <a:xfrm>
            <a:off x="6314017" y="5473021"/>
            <a:ext cx="4267200" cy="66124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副次的評価項目</a:t>
            </a:r>
          </a:p>
          <a:p>
            <a:r>
              <a:rPr lang="ja-JP" sz="1600"/>
              <a:t>DCR、DoR、PFS、OS、安全性</a:t>
            </a:r>
          </a:p>
        </p:txBody>
      </p:sp>
    </p:spTree>
    <p:extLst>
      <p:ext uri="{BB962C8B-B14F-4D97-AF65-F5344CB8AC3E}">
        <p14:creationId xmlns:p14="http://schemas.microsoft.com/office/powerpoint/2010/main" val="3052030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a:t>MA03.06：PD-(L)1阻害剤を投与したNSCLC患者における予測バイオマーカーとしてのctDNA質量調整bTMB – Nie W、他</a:t>
            </a:r>
          </a:p>
        </p:txBody>
      </p:sp>
      <p:sp>
        <p:nvSpPr>
          <p:cNvPr id="3" name="Content Placeholder 2"/>
          <p:cNvSpPr>
            <a:spLocks noGrp="1"/>
          </p:cNvSpPr>
          <p:nvPr>
            <p:ph idx="1"/>
          </p:nvPr>
        </p:nvSpPr>
        <p:spPr/>
        <p:txBody>
          <a:bodyPr/>
          <a:lstStyle/>
          <a:p>
            <a:r>
              <a:rPr lang="ja-JP" b="1"/>
              <a:t>治験の目的</a:t>
            </a:r>
          </a:p>
          <a:p>
            <a:pPr lvl="1"/>
            <a:r>
              <a:rPr lang="ja-JP"/>
              <a:t>ctDNA質量調整血中腫瘍遺伝子変異量（abTMB）を用いて、ICIを投与されたNSCLC患者の延命効果を予測可能かどうかを評価する</a:t>
            </a:r>
          </a:p>
          <a:p>
            <a:pPr>
              <a:spcBef>
                <a:spcPts val="1800"/>
              </a:spcBef>
            </a:pPr>
            <a:r>
              <a:rPr lang="ja-JP" b="1"/>
              <a:t>方法</a:t>
            </a:r>
          </a:p>
          <a:p>
            <a:pPr lvl="1"/>
            <a:r>
              <a:rPr lang="ja-JP"/>
              <a:t>FoundationOne NGSアッセイを使用して遺伝子変異と血中TMBを調べるために、POPLARおよびOAK試験のNSCLC患者863人（429人にアテゾリズマブを投与、424人にドセタキセルを投与）のデータを収集</a:t>
            </a:r>
          </a:p>
          <a:p>
            <a:pPr lvl="1"/>
            <a:r>
              <a:rPr lang="ja-JP"/>
              <a:t>abTMBと治療との関連は、6か月以上のPFS期間として定義される持続的臨床効果と、持続的臨床効果を予測するためのabTMBのカットオフ値を決定する受信者動作特性曲線を使用して評価する</a:t>
            </a:r>
          </a:p>
          <a:p>
            <a:pPr lvl="1"/>
            <a:r>
              <a:rPr lang="ja-JP"/>
              <a:t>調査結果を国立がんセンターのコホートを用いて検証</a:t>
            </a:r>
          </a:p>
        </p:txBody>
      </p:sp>
      <p:sp>
        <p:nvSpPr>
          <p:cNvPr id="5" name="Text Placeholder 4"/>
          <p:cNvSpPr>
            <a:spLocks noGrp="1"/>
          </p:cNvSpPr>
          <p:nvPr>
            <p:ph type="body" sz="quarter" idx="11"/>
          </p:nvPr>
        </p:nvSpPr>
        <p:spPr/>
        <p:txBody>
          <a:bodyPr/>
          <a:lstStyle/>
          <a:p>
            <a:r>
              <a:rPr lang="ja-JP"/>
              <a:t>Nie W、他J Thorac Oncol 2021年16（補遺）：抄録番号 MA03.06</a:t>
            </a:r>
          </a:p>
        </p:txBody>
      </p:sp>
    </p:spTree>
    <p:extLst>
      <p:ext uri="{BB962C8B-B14F-4D97-AF65-F5344CB8AC3E}">
        <p14:creationId xmlns:p14="http://schemas.microsoft.com/office/powerpoint/2010/main" val="6757200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MA13.01：治療歴のない進行性非扁平上皮NSCLC患者におけるカムレリズマブとアパチニブの併用療法：多施設、非盲検、単アーム、第Ⅱ相試験 – Ren S、他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Ren S、他J Thorac Oncol 2021年16（補遺）：抄録番号 MA13.01</a:t>
            </a:r>
          </a:p>
        </p:txBody>
      </p:sp>
      <p:graphicFrame>
        <p:nvGraphicFramePr>
          <p:cNvPr id="6" name="Table 5">
            <a:extLst>
              <a:ext uri="{FF2B5EF4-FFF2-40B4-BE49-F238E27FC236}">
                <a16:creationId xmlns:a16="http://schemas.microsoft.com/office/drawing/2014/main" id="{8177BD88-F703-E647-B816-7E579F768B66}"/>
              </a:ext>
            </a:extLst>
          </p:cNvPr>
          <p:cNvGraphicFramePr>
            <a:graphicFrameLocks noGrp="1"/>
          </p:cNvGraphicFramePr>
          <p:nvPr>
            <p:extLst>
              <p:ext uri="{D42A27DB-BD31-4B8C-83A1-F6EECF244321}">
                <p14:modId xmlns:p14="http://schemas.microsoft.com/office/powerpoint/2010/main" val="2732043834"/>
              </p:ext>
            </p:extLst>
          </p:nvPr>
        </p:nvGraphicFramePr>
        <p:xfrm>
          <a:off x="2701177" y="1554918"/>
          <a:ext cx="6789646" cy="4815840"/>
        </p:xfrm>
        <a:graphic>
          <a:graphicData uri="http://schemas.openxmlformats.org/drawingml/2006/table">
            <a:tbl>
              <a:tblPr>
                <a:tableStyleId>{BC89EF96-8CEA-46FF-86C4-4CE0E7609802}</a:tableStyleId>
              </a:tblPr>
              <a:tblGrid>
                <a:gridCol w="4268010">
                  <a:extLst>
                    <a:ext uri="{9D8B030D-6E8A-4147-A177-3AD203B41FA5}">
                      <a16:colId xmlns:a16="http://schemas.microsoft.com/office/drawing/2014/main" val="3606400775"/>
                    </a:ext>
                  </a:extLst>
                </a:gridCol>
                <a:gridCol w="2521636">
                  <a:extLst>
                    <a:ext uri="{9D8B030D-6E8A-4147-A177-3AD203B41FA5}">
                      <a16:colId xmlns:a16="http://schemas.microsoft.com/office/drawing/2014/main" val="1188094032"/>
                    </a:ext>
                  </a:extLst>
                </a:gridCol>
              </a:tblGrid>
              <a:tr h="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lnSpc>
                          <a:spcPct val="150000"/>
                        </a:lnSpc>
                      </a:pPr>
                      <a:endParaRPr lang="en-CN" sz="1600" b="1" i="0" u="none" strike="noStrike" dirty="0">
                        <a:solidFill>
                          <a:schemeClr val="tx2"/>
                        </a:solidFill>
                        <a:effectLst/>
                        <a:latin typeface="+mn-lt"/>
                        <a:cs typeface="Arial" panose="020B0604020202020204" pitchFamily="34" charset="0"/>
                      </a:endParaRP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lnSpc>
                          <a:spcPct val="150000"/>
                        </a:lnSpc>
                      </a:pPr>
                      <a:r>
                        <a:rPr lang="ja-JP" sz="1600" b="1" u="none" strike="noStrike">
                          <a:solidFill>
                            <a:schemeClr val="tx2"/>
                          </a:solidFill>
                          <a:latin typeface="+mn-lt"/>
                          <a:ea typeface="MS Mincho"/>
                        </a:rPr>
                        <a:t>n=25</a:t>
                      </a:r>
                    </a:p>
                  </a:txBody>
                  <a:tcPr>
                    <a:solidFill>
                      <a:schemeClr val="accent1"/>
                    </a:solidFill>
                  </a:tcPr>
                </a:tc>
                <a:extLst>
                  <a:ext uri="{0D108BD9-81ED-4DB2-BD59-A6C34878D82A}">
                    <a16:rowId xmlns:a16="http://schemas.microsoft.com/office/drawing/2014/main" val="2494124778"/>
                  </a:ext>
                </a:extLst>
              </a:tr>
              <a:tr h="3036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00000"/>
                        </a:lnSpc>
                      </a:pPr>
                      <a:r>
                        <a:rPr lang="ja-JP" sz="1600" u="none" strike="noStrike">
                          <a:solidFill>
                            <a:schemeClr val="tx1"/>
                          </a:solidFill>
                          <a:latin typeface="+mn-lt"/>
                          <a:ea typeface="MS Mincho"/>
                        </a:rPr>
                        <a:t>BOR、n (%)</a:t>
                      </a:r>
                    </a:p>
                    <a:p>
                      <a:pPr marL="180975" indent="0" algn="l" fontAlgn="b">
                        <a:lnSpc>
                          <a:spcPct val="100000"/>
                        </a:lnSpc>
                      </a:pPr>
                      <a:r>
                        <a:rPr lang="ja-JP" sz="1600" b="0" i="0" u="none" strike="noStrike">
                          <a:solidFill>
                            <a:schemeClr val="tx1"/>
                          </a:solidFill>
                          <a:latin typeface="+mn-lt"/>
                          <a:ea typeface="MS Mincho"/>
                          <a:cs typeface="Arial" panose="020B0604020202020204" pitchFamily="34" charset="0"/>
                        </a:rPr>
                        <a:t>CR</a:t>
                      </a:r>
                    </a:p>
                    <a:p>
                      <a:pPr marL="180975" indent="0" algn="l" fontAlgn="b">
                        <a:lnSpc>
                          <a:spcPct val="100000"/>
                        </a:lnSpc>
                      </a:pPr>
                      <a:r>
                        <a:rPr lang="ja-JP" sz="1600" b="0" i="0" u="none" strike="noStrike">
                          <a:solidFill>
                            <a:schemeClr val="tx1"/>
                          </a:solidFill>
                          <a:latin typeface="+mn-lt"/>
                          <a:ea typeface="MS Mincho"/>
                          <a:cs typeface="Arial" panose="020B0604020202020204" pitchFamily="34" charset="0"/>
                        </a:rPr>
                        <a:t>PR</a:t>
                      </a:r>
                    </a:p>
                    <a:p>
                      <a:pPr marL="180975" indent="0" algn="l" fontAlgn="b">
                        <a:lnSpc>
                          <a:spcPct val="100000"/>
                        </a:lnSpc>
                      </a:pPr>
                      <a:r>
                        <a:rPr lang="ja-JP" sz="1600" b="0" i="0" u="none" strike="noStrike">
                          <a:solidFill>
                            <a:schemeClr val="tx1"/>
                          </a:solidFill>
                          <a:latin typeface="+mn-lt"/>
                          <a:ea typeface="MS Mincho"/>
                          <a:cs typeface="Arial" panose="020B0604020202020204" pitchFamily="34" charset="0"/>
                        </a:rPr>
                        <a:t>SD</a:t>
                      </a:r>
                    </a:p>
                    <a:p>
                      <a:pPr marL="180975" indent="0" algn="l" fontAlgn="b">
                        <a:lnSpc>
                          <a:spcPct val="100000"/>
                        </a:lnSpc>
                      </a:pPr>
                      <a:r>
                        <a:rPr lang="ja-JP" sz="1600" b="0" i="0" u="none" strike="noStrike">
                          <a:solidFill>
                            <a:schemeClr val="tx1"/>
                          </a:solidFill>
                          <a:latin typeface="+mn-lt"/>
                          <a:ea typeface="MS Mincho"/>
                          <a:cs typeface="Arial" panose="020B0604020202020204" pitchFamily="34" charset="0"/>
                        </a:rPr>
                        <a:t>PD</a:t>
                      </a:r>
                    </a:p>
                    <a:p>
                      <a:pPr marL="180975" indent="0" algn="l" fontAlgn="b">
                        <a:lnSpc>
                          <a:spcPct val="100000"/>
                        </a:lnSpc>
                      </a:pPr>
                      <a:r>
                        <a:rPr lang="ja-JP" sz="1600" b="0" i="0" u="none" strike="noStrike">
                          <a:solidFill>
                            <a:schemeClr val="tx1"/>
                          </a:solidFill>
                          <a:latin typeface="+mn-lt"/>
                          <a:ea typeface="MS Mincho"/>
                          <a:cs typeface="Arial" panose="020B0604020202020204" pitchFamily="34" charset="0"/>
                        </a:rPr>
                        <a:t>NE</a:t>
                      </a:r>
                    </a:p>
                  </a:txBody>
                  <a:tcPr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lnSpc>
                          <a:spcPct val="100000"/>
                        </a:lnSpc>
                      </a:pPr>
                      <a:endParaRPr lang="en-GB" sz="1600" u="none" strike="noStrike" dirty="0">
                        <a:solidFill>
                          <a:schemeClr val="tx1"/>
                        </a:solidFill>
                        <a:effectLst/>
                        <a:latin typeface="+mn-lt"/>
                      </a:endParaRPr>
                    </a:p>
                    <a:p>
                      <a:pPr algn="ctr" fontAlgn="b">
                        <a:lnSpc>
                          <a:spcPct val="100000"/>
                        </a:lnSpc>
                      </a:pPr>
                      <a:r>
                        <a:rPr lang="ja-JP" sz="1600" u="none" strike="noStrike" dirty="0">
                          <a:solidFill>
                            <a:schemeClr val="tx1"/>
                          </a:solidFill>
                          <a:latin typeface="+mn-lt"/>
                          <a:ea typeface="MS Mincho"/>
                        </a:rPr>
                        <a:t>0</a:t>
                      </a:r>
                    </a:p>
                    <a:p>
                      <a:pPr algn="ctr" fontAlgn="b">
                        <a:lnSpc>
                          <a:spcPct val="100000"/>
                        </a:lnSpc>
                      </a:pPr>
                      <a:r>
                        <a:rPr lang="ja-JP" sz="1600" b="0" i="0" u="none" strike="noStrike" dirty="0">
                          <a:solidFill>
                            <a:schemeClr val="tx1"/>
                          </a:solidFill>
                          <a:latin typeface="+mn-lt"/>
                          <a:ea typeface="MS Mincho"/>
                          <a:cs typeface="Arial" panose="020B0604020202020204" pitchFamily="34" charset="0"/>
                        </a:rPr>
                        <a:t>10（40）</a:t>
                      </a:r>
                    </a:p>
                    <a:p>
                      <a:pPr algn="ctr" fontAlgn="b">
                        <a:lnSpc>
                          <a:spcPct val="100000"/>
                        </a:lnSpc>
                      </a:pPr>
                      <a:r>
                        <a:rPr lang="ja-JP" sz="1600" b="0" i="0" u="none" strike="noStrike" dirty="0">
                          <a:solidFill>
                            <a:schemeClr val="tx1"/>
                          </a:solidFill>
                          <a:latin typeface="+mn-lt"/>
                          <a:ea typeface="MS Mincho"/>
                          <a:cs typeface="Arial" panose="020B0604020202020204" pitchFamily="34" charset="0"/>
                        </a:rPr>
                        <a:t>13（52）</a:t>
                      </a:r>
                    </a:p>
                    <a:p>
                      <a:pPr algn="ctr" fontAlgn="b">
                        <a:lnSpc>
                          <a:spcPct val="100000"/>
                        </a:lnSpc>
                      </a:pPr>
                      <a:r>
                        <a:rPr lang="ja-JP" sz="1600" b="0" i="0" u="none" strike="noStrike" dirty="0">
                          <a:solidFill>
                            <a:schemeClr val="tx1"/>
                          </a:solidFill>
                          <a:latin typeface="+mn-lt"/>
                          <a:ea typeface="MS Mincho"/>
                          <a:cs typeface="Arial" panose="020B0604020202020204" pitchFamily="34" charset="0"/>
                        </a:rPr>
                        <a:t>1（4）</a:t>
                      </a:r>
                    </a:p>
                    <a:p>
                      <a:pPr algn="ctr" fontAlgn="b">
                        <a:lnSpc>
                          <a:spcPct val="100000"/>
                        </a:lnSpc>
                      </a:pPr>
                      <a:r>
                        <a:rPr lang="ja-JP" sz="1600" b="0" i="0" u="none" strike="noStrike" dirty="0">
                          <a:solidFill>
                            <a:schemeClr val="tx1"/>
                          </a:solidFill>
                          <a:latin typeface="+mn-lt"/>
                          <a:ea typeface="MS Mincho"/>
                          <a:cs typeface="Arial" panose="020B0604020202020204" pitchFamily="34" charset="0"/>
                        </a:rPr>
                        <a:t>1</a:t>
                      </a:r>
                      <a:r>
                        <a:rPr lang="ja-JP" sz="1600" b="0" i="0" u="none" strike="noStrike" baseline="0" dirty="0">
                          <a:solidFill>
                            <a:schemeClr val="tx1"/>
                          </a:solidFill>
                          <a:latin typeface="+mn-lt"/>
                          <a:ea typeface="MS Mincho"/>
                          <a:cs typeface="Arial" panose="020B0604020202020204" pitchFamily="34" charset="0"/>
                        </a:rPr>
                        <a:t>（4）</a:t>
                      </a:r>
                    </a:p>
                  </a:txBody>
                  <a:tcPr anchor="ctr"/>
                </a:tc>
                <a:extLst>
                  <a:ext uri="{0D108BD9-81ED-4DB2-BD59-A6C34878D82A}">
                    <a16:rowId xmlns:a16="http://schemas.microsoft.com/office/drawing/2014/main" val="312559078"/>
                  </a:ext>
                </a:extLst>
              </a:tr>
              <a:tr h="89174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u="none" strike="noStrike">
                          <a:solidFill>
                            <a:schemeClr val="tx1"/>
                          </a:solidFill>
                          <a:latin typeface="+mn-lt"/>
                          <a:ea typeface="MS Mincho"/>
                        </a:rPr>
                        <a:t>ORR、%（95%CI）</a:t>
                      </a:r>
                    </a:p>
                    <a:p>
                      <a:pPr marL="180975" indent="0" algn="l" fontAlgn="b">
                        <a:lnSpc>
                          <a:spcPct val="100000"/>
                        </a:lnSpc>
                      </a:pPr>
                      <a:r>
                        <a:rPr lang="ja-JP" sz="1600" u="none" strike="noStrike">
                          <a:solidFill>
                            <a:schemeClr val="tx1"/>
                          </a:solidFill>
                          <a:latin typeface="+mn-lt"/>
                          <a:ea typeface="MS Mincho"/>
                        </a:rPr>
                        <a:t>全体</a:t>
                      </a:r>
                    </a:p>
                    <a:p>
                      <a:pPr marL="180975" indent="0" algn="l" fontAlgn="b">
                        <a:lnSpc>
                          <a:spcPct val="100000"/>
                        </a:lnSpc>
                      </a:pPr>
                      <a:r>
                        <a:rPr lang="ja-JP" sz="1600" u="none" strike="noStrike">
                          <a:solidFill>
                            <a:schemeClr val="tx1"/>
                          </a:solidFill>
                          <a:latin typeface="+mn-lt"/>
                          <a:ea typeface="MS Mincho"/>
                        </a:rPr>
                        <a:t>PD-L1陽性*</a:t>
                      </a:r>
                    </a:p>
                    <a:p>
                      <a:pPr marL="180975" indent="0" algn="l" fontAlgn="b">
                        <a:lnSpc>
                          <a:spcPct val="100000"/>
                        </a:lnSpc>
                      </a:pPr>
                      <a:r>
                        <a:rPr lang="ja-JP" sz="1600" u="none" strike="noStrike">
                          <a:solidFill>
                            <a:schemeClr val="tx1"/>
                          </a:solidFill>
                          <a:latin typeface="+mn-lt"/>
                          <a:ea typeface="MS Mincho"/>
                        </a:rPr>
                        <a:t>PD-L1陰性*</a:t>
                      </a:r>
                    </a:p>
                  </a:txBody>
                  <a:tcPr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rtl="0" fontAlgn="b">
                        <a:lnSpc>
                          <a:spcPct val="100000"/>
                        </a:lnSpc>
                      </a:pPr>
                      <a:endParaRPr lang="en-GB" sz="1600" u="none" strike="noStrike" dirty="0">
                        <a:solidFill>
                          <a:schemeClr val="tx1"/>
                        </a:solidFill>
                        <a:effectLst/>
                        <a:latin typeface="+mn-lt"/>
                      </a:endParaRPr>
                    </a:p>
                    <a:p>
                      <a:pPr algn="ctr" fontAlgn="b">
                        <a:lnSpc>
                          <a:spcPct val="100000"/>
                        </a:lnSpc>
                      </a:pPr>
                      <a:r>
                        <a:rPr lang="ja-JP" sz="1600" u="none" strike="noStrike">
                          <a:solidFill>
                            <a:schemeClr val="tx1"/>
                          </a:solidFill>
                          <a:latin typeface="+mn-lt"/>
                          <a:ea typeface="MS Mincho"/>
                        </a:rPr>
                        <a:t>40.0（21.1、61.3）</a:t>
                      </a:r>
                    </a:p>
                    <a:p>
                      <a:pPr algn="ctr" fontAlgn="b">
                        <a:lnSpc>
                          <a:spcPct val="100000"/>
                        </a:lnSpc>
                      </a:pPr>
                      <a:r>
                        <a:rPr lang="ja-JP" sz="1600" u="none" strike="noStrike">
                          <a:solidFill>
                            <a:schemeClr val="tx1"/>
                          </a:solidFill>
                          <a:latin typeface="+mn-lt"/>
                          <a:ea typeface="MS Mincho"/>
                        </a:rPr>
                        <a:t>40.0（16.3、67.7）</a:t>
                      </a:r>
                    </a:p>
                    <a:p>
                      <a:pPr algn="ctr" fontAlgn="b">
                        <a:lnSpc>
                          <a:spcPct val="100000"/>
                        </a:lnSpc>
                      </a:pPr>
                      <a:r>
                        <a:rPr lang="ja-JP" sz="1600" u="none" strike="noStrike">
                          <a:solidFill>
                            <a:schemeClr val="tx1"/>
                          </a:solidFill>
                          <a:latin typeface="+mn-lt"/>
                          <a:ea typeface="MS Mincho"/>
                        </a:rPr>
                        <a:t>40.0（12.2、73.8）</a:t>
                      </a:r>
                    </a:p>
                  </a:txBody>
                  <a:tcPr anchor="ctr"/>
                </a:tc>
                <a:extLst>
                  <a:ext uri="{0D108BD9-81ED-4DB2-BD59-A6C34878D82A}">
                    <a16:rowId xmlns:a16="http://schemas.microsoft.com/office/drawing/2014/main" val="1922680629"/>
                  </a:ext>
                </a:extLst>
              </a:tr>
              <a:tr h="3036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00000"/>
                        </a:lnSpc>
                      </a:pPr>
                      <a:r>
                        <a:rPr lang="ja-JP" sz="1600" u="none" strike="noStrike">
                          <a:solidFill>
                            <a:schemeClr val="tx1"/>
                          </a:solidFill>
                          <a:latin typeface="+mn-lt"/>
                          <a:ea typeface="MS Mincho"/>
                        </a:rPr>
                        <a:t>mDoR、月（範囲）</a:t>
                      </a:r>
                    </a:p>
                  </a:txBody>
                  <a:tcPr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lnSpc>
                          <a:spcPct val="100000"/>
                        </a:lnSpc>
                      </a:pPr>
                      <a:r>
                        <a:rPr lang="ja-JP" sz="1600" u="none" strike="noStrike">
                          <a:solidFill>
                            <a:schemeClr val="tx1"/>
                          </a:solidFill>
                          <a:latin typeface="+mn-lt"/>
                          <a:ea typeface="MS Mincho"/>
                        </a:rPr>
                        <a:t>8.4（1.3+</a:t>
                      </a:r>
                      <a:r>
                        <a:rPr lang="ja-JP" sz="1600" u="none" strike="noStrike" baseline="0">
                          <a:solidFill>
                            <a:schemeClr val="tx1"/>
                          </a:solidFill>
                          <a:latin typeface="+mn-lt"/>
                          <a:ea typeface="MS Mincho"/>
                        </a:rPr>
                        <a:t>–</a:t>
                      </a:r>
                      <a:r>
                        <a:rPr lang="ja-JP" sz="1600" u="none" strike="noStrike">
                          <a:solidFill>
                            <a:schemeClr val="tx1"/>
                          </a:solidFill>
                          <a:latin typeface="+mn-lt"/>
                          <a:ea typeface="MS Mincho"/>
                        </a:rPr>
                        <a:t>19.1+）</a:t>
                      </a:r>
                    </a:p>
                  </a:txBody>
                  <a:tcPr anchor="ctr"/>
                </a:tc>
                <a:extLst>
                  <a:ext uri="{0D108BD9-81ED-4DB2-BD59-A6C34878D82A}">
                    <a16:rowId xmlns:a16="http://schemas.microsoft.com/office/drawing/2014/main" val="668275100"/>
                  </a:ext>
                </a:extLst>
              </a:tr>
              <a:tr h="303618">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l" fontAlgn="b">
                        <a:lnSpc>
                          <a:spcPct val="100000"/>
                        </a:lnSpc>
                      </a:pPr>
                      <a:r>
                        <a:rPr lang="ja-JP" sz="1600" u="none" strike="noStrike">
                          <a:solidFill>
                            <a:schemeClr val="tx1"/>
                          </a:solidFill>
                          <a:latin typeface="+mn-lt"/>
                          <a:ea typeface="MS Mincho"/>
                        </a:rPr>
                        <a:t>DCR、%（95%CI）</a:t>
                      </a:r>
                    </a:p>
                  </a:txBody>
                  <a:tcPr anchor="ct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fontAlgn="b">
                        <a:lnSpc>
                          <a:spcPct val="100000"/>
                        </a:lnSpc>
                      </a:pPr>
                      <a:r>
                        <a:rPr lang="ja-JP" sz="1600" u="none" strike="noStrike">
                          <a:solidFill>
                            <a:schemeClr val="tx1"/>
                          </a:solidFill>
                          <a:latin typeface="+mn-lt"/>
                          <a:ea typeface="MS Mincho"/>
                        </a:rPr>
                        <a:t>92.0（74.0、99.0）</a:t>
                      </a:r>
                    </a:p>
                  </a:txBody>
                  <a:tcPr anchor="ctr"/>
                </a:tc>
                <a:extLst>
                  <a:ext uri="{0D108BD9-81ED-4DB2-BD59-A6C34878D82A}">
                    <a16:rowId xmlns:a16="http://schemas.microsoft.com/office/drawing/2014/main" val="2224871416"/>
                  </a:ext>
                </a:extLst>
              </a:tr>
              <a:tr h="303618">
                <a:tc>
                  <a:txBody>
                    <a:bodyPr/>
                    <a:lstStyle/>
                    <a:p>
                      <a:pPr algn="l" fontAlgn="b">
                        <a:lnSpc>
                          <a:spcPct val="100000"/>
                        </a:lnSpc>
                      </a:pPr>
                      <a:r>
                        <a:rPr lang="ja-JP" sz="1600" b="0" i="0" u="none" strike="noStrike">
                          <a:solidFill>
                            <a:schemeClr val="tx1"/>
                          </a:solidFill>
                          <a:latin typeface="+mn-lt"/>
                          <a:ea typeface="MS Mincho"/>
                          <a:cs typeface="Arial" panose="020B0604020202020204" pitchFamily="34" charset="0"/>
                        </a:rPr>
                        <a:t>mPFS、月（95%CI）</a:t>
                      </a:r>
                    </a:p>
                    <a:p>
                      <a:pPr marL="180975" indent="0" algn="l" fontAlgn="b">
                        <a:lnSpc>
                          <a:spcPct val="100000"/>
                        </a:lnSpc>
                      </a:pPr>
                      <a:r>
                        <a:rPr lang="ja-JP" sz="1600" u="none" strike="noStrike">
                          <a:solidFill>
                            <a:schemeClr val="tx1"/>
                          </a:solidFill>
                          <a:latin typeface="+mn-lt"/>
                          <a:ea typeface="MS Mincho"/>
                        </a:rPr>
                        <a:t>全体</a:t>
                      </a:r>
                    </a:p>
                    <a:p>
                      <a:pPr marL="180975" indent="0" algn="l" fontAlgn="b">
                        <a:lnSpc>
                          <a:spcPct val="100000"/>
                        </a:lnSpc>
                      </a:pPr>
                      <a:r>
                        <a:rPr lang="ja-JP" sz="1600" u="none" strike="noStrike">
                          <a:solidFill>
                            <a:schemeClr val="tx1"/>
                          </a:solidFill>
                          <a:latin typeface="+mn-lt"/>
                          <a:ea typeface="MS Mincho"/>
                        </a:rPr>
                        <a:t>PD-L1陽性*</a:t>
                      </a:r>
                    </a:p>
                    <a:p>
                      <a:pPr marL="180975" indent="0" algn="l" fontAlgn="b">
                        <a:lnSpc>
                          <a:spcPct val="100000"/>
                        </a:lnSpc>
                      </a:pPr>
                      <a:r>
                        <a:rPr lang="ja-JP" sz="1600" u="none" strike="noStrike">
                          <a:solidFill>
                            <a:schemeClr val="tx1"/>
                          </a:solidFill>
                          <a:latin typeface="+mn-lt"/>
                          <a:ea typeface="MS Mincho"/>
                        </a:rPr>
                        <a:t>PD-L1陰性*</a:t>
                      </a:r>
                    </a:p>
                  </a:txBody>
                  <a:tcPr anchor="ctr"/>
                </a:tc>
                <a:tc>
                  <a:txBody>
                    <a:bodyPr/>
                    <a:lstStyle/>
                    <a:p>
                      <a:pPr algn="l" rtl="0" fontAlgn="b">
                        <a:lnSpc>
                          <a:spcPct val="100000"/>
                        </a:lnSpc>
                      </a:pPr>
                      <a:endParaRPr lang="en-GB" sz="1600" b="0" i="0" u="none" strike="noStrike" dirty="0">
                        <a:solidFill>
                          <a:schemeClr val="tx1"/>
                        </a:solidFill>
                        <a:effectLst/>
                        <a:latin typeface="+mn-lt"/>
                        <a:cs typeface="Arial" panose="020B0604020202020204" pitchFamily="34" charset="0"/>
                      </a:endParaRPr>
                    </a:p>
                    <a:p>
                      <a:pPr algn="ctr" fontAlgn="b">
                        <a:lnSpc>
                          <a:spcPct val="100000"/>
                        </a:lnSpc>
                      </a:pPr>
                      <a:r>
                        <a:rPr lang="ja-JP" sz="1600" b="0" i="0" u="none" strike="noStrike" dirty="0">
                          <a:solidFill>
                            <a:schemeClr val="tx1"/>
                          </a:solidFill>
                          <a:latin typeface="+mn-lt"/>
                          <a:ea typeface="MS Mincho"/>
                          <a:cs typeface="Arial" panose="020B0604020202020204" pitchFamily="34" charset="0"/>
                        </a:rPr>
                        <a:t>11.0（7.3、14.8）</a:t>
                      </a:r>
                    </a:p>
                    <a:p>
                      <a:pPr algn="ctr" fontAlgn="b">
                        <a:lnSpc>
                          <a:spcPct val="100000"/>
                        </a:lnSpc>
                      </a:pPr>
                      <a:r>
                        <a:rPr lang="ja-JP" sz="1600" b="0" i="0" u="none" strike="noStrike" dirty="0">
                          <a:solidFill>
                            <a:schemeClr val="tx1"/>
                          </a:solidFill>
                          <a:latin typeface="+mn-lt"/>
                          <a:ea typeface="MS Mincho"/>
                          <a:cs typeface="Arial" panose="020B0604020202020204" pitchFamily="34" charset="0"/>
                        </a:rPr>
                        <a:t>9.7（0.7、15.8）</a:t>
                      </a:r>
                    </a:p>
                    <a:p>
                      <a:pPr algn="ctr" fontAlgn="b">
                        <a:lnSpc>
                          <a:spcPct val="100000"/>
                        </a:lnSpc>
                      </a:pPr>
                      <a:r>
                        <a:rPr lang="ja-JP" sz="1600" b="0" i="0" u="none" strike="noStrike" dirty="0">
                          <a:solidFill>
                            <a:schemeClr val="tx1"/>
                          </a:solidFill>
                          <a:latin typeface="+mn-lt"/>
                          <a:ea typeface="MS Mincho"/>
                          <a:cs typeface="Arial" panose="020B0604020202020204" pitchFamily="34" charset="0"/>
                        </a:rPr>
                        <a:t>11.0 (NR、NR)</a:t>
                      </a:r>
                    </a:p>
                  </a:txBody>
                  <a:tcPr anchor="ctr"/>
                </a:tc>
                <a:extLst>
                  <a:ext uri="{0D108BD9-81ED-4DB2-BD59-A6C34878D82A}">
                    <a16:rowId xmlns:a16="http://schemas.microsoft.com/office/drawing/2014/main" val="3674518405"/>
                  </a:ext>
                </a:extLst>
              </a:tr>
            </a:tbl>
          </a:graphicData>
        </a:graphic>
      </p:graphicFrame>
      <p:sp>
        <p:nvSpPr>
          <p:cNvPr id="8" name="Text Placeholder 3"/>
          <p:cNvSpPr>
            <a:spLocks noGrp="1"/>
          </p:cNvSpPr>
          <p:nvPr>
            <p:ph type="body" sz="quarter" idx="10"/>
          </p:nvPr>
        </p:nvSpPr>
        <p:spPr>
          <a:xfrm>
            <a:off x="304800" y="6233974"/>
            <a:ext cx="6948226" cy="487363"/>
          </a:xfrm>
        </p:spPr>
        <p:txBody>
          <a:bodyPr/>
          <a:lstStyle/>
          <a:p>
            <a:pPr hangingPunct="1"/>
            <a:r>
              <a:rPr lang="ja-JP">
                <a:solidFill>
                  <a:prstClr val="black"/>
                </a:solidFill>
                <a:latin typeface="Arial" panose="020B0604020202020204" pitchFamily="34" charset="0"/>
                <a:ea typeface="MS Mincho"/>
                <a:cs typeface="Arial" panose="020B0604020202020204" pitchFamily="34" charset="0"/>
              </a:rPr>
              <a:t>*PD-L1陽性はTPS≥1%として定義し、PD-L1陰性はTPS&lt;1%として定義</a:t>
            </a:r>
          </a:p>
        </p:txBody>
      </p:sp>
    </p:spTree>
    <p:extLst>
      <p:ext uri="{BB962C8B-B14F-4D97-AF65-F5344CB8AC3E}">
        <p14:creationId xmlns:p14="http://schemas.microsoft.com/office/powerpoint/2010/main" val="2360392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MA13.01：治療歴のない進行性非扁平上皮NSCLC患者におけるカムレリズマブとアパチニブの併用療法：多施設、非盲検、単アーム、第Ⅱ相試験 – Ren S、他</a:t>
            </a:r>
          </a:p>
        </p:txBody>
      </p:sp>
      <p:sp>
        <p:nvSpPr>
          <p:cNvPr id="3" name="Content Placeholder 2"/>
          <p:cNvSpPr>
            <a:spLocks noGrp="1"/>
          </p:cNvSpPr>
          <p:nvPr>
            <p:ph idx="1"/>
          </p:nvPr>
        </p:nvSpPr>
        <p:spPr/>
        <p:txBody>
          <a:bodyPr/>
          <a:lstStyle/>
          <a:p>
            <a:r>
              <a:rPr lang="ja-JP" b="1"/>
              <a:t>主要な結果（続き）</a:t>
            </a:r>
          </a:p>
          <a:p>
            <a:pPr>
              <a:spcBef>
                <a:spcPts val="30600"/>
              </a:spcBef>
            </a:pPr>
            <a:r>
              <a:rPr lang="ja-JP" b="1"/>
              <a:t>結論</a:t>
            </a:r>
          </a:p>
          <a:p>
            <a:pPr lvl="1"/>
            <a:r>
              <a:rPr lang="ja-JP"/>
              <a:t>進行性非扁平上皮NSCLC患者において、1Lカムレリズマブとアパチニブが有望な抗腫瘍活性を示し、管理可能な安全性プロファイルを示しました</a:t>
            </a:r>
          </a:p>
        </p:txBody>
      </p:sp>
      <p:sp>
        <p:nvSpPr>
          <p:cNvPr id="5" name="Text Placeholder 4"/>
          <p:cNvSpPr>
            <a:spLocks noGrp="1"/>
          </p:cNvSpPr>
          <p:nvPr>
            <p:ph type="body" sz="quarter" idx="11"/>
          </p:nvPr>
        </p:nvSpPr>
        <p:spPr/>
        <p:txBody>
          <a:bodyPr/>
          <a:lstStyle/>
          <a:p>
            <a:r>
              <a:rPr lang="ja-JP"/>
              <a:t>Ren S、他J Thorac Oncol 2021年16（補遺）：抄録番号 MA13.01</a:t>
            </a:r>
          </a:p>
        </p:txBody>
      </p:sp>
      <p:graphicFrame>
        <p:nvGraphicFramePr>
          <p:cNvPr id="10" name="Table 9">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3143100928"/>
              </p:ext>
            </p:extLst>
          </p:nvPr>
        </p:nvGraphicFramePr>
        <p:xfrm>
          <a:off x="304799" y="1690002"/>
          <a:ext cx="4298516" cy="3017520"/>
        </p:xfrm>
        <a:graphic>
          <a:graphicData uri="http://schemas.openxmlformats.org/drawingml/2006/table">
            <a:tbl>
              <a:tblPr>
                <a:tableStyleId>{BC89EF96-8CEA-46FF-86C4-4CE0E7609802}</a:tableStyleId>
              </a:tblPr>
              <a:tblGrid>
                <a:gridCol w="3109994">
                  <a:extLst>
                    <a:ext uri="{9D8B030D-6E8A-4147-A177-3AD203B41FA5}">
                      <a16:colId xmlns:a16="http://schemas.microsoft.com/office/drawing/2014/main" val="571746565"/>
                    </a:ext>
                  </a:extLst>
                </a:gridCol>
                <a:gridCol w="1188522">
                  <a:extLst>
                    <a:ext uri="{9D8B030D-6E8A-4147-A177-3AD203B41FA5}">
                      <a16:colId xmlns:a16="http://schemas.microsoft.com/office/drawing/2014/main" val="3673068908"/>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b="1" u="none" strike="noStrike">
                          <a:solidFill>
                            <a:schemeClr val="tx2"/>
                          </a:solidFill>
                          <a:latin typeface="+mn-lt"/>
                          <a:ea typeface="MS Mincho"/>
                        </a:rPr>
                        <a:t>TRAE、n (%)</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a:solidFill>
                            <a:schemeClr val="tx2"/>
                          </a:solidFill>
                          <a:latin typeface="+mn-lt"/>
                          <a:ea typeface="MS Mincho"/>
                        </a:rPr>
                        <a:t>n=25</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任意のグレード</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25（100）</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グレード3/4</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20（80）</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重篤</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7（28）</a:t>
                      </a:r>
                    </a:p>
                  </a:txBody>
                  <a:tcPr anchor="b"/>
                </a:tc>
                <a:extLst>
                  <a:ext uri="{0D108BD9-81ED-4DB2-BD59-A6C34878D82A}">
                    <a16:rowId xmlns:a16="http://schemas.microsoft.com/office/drawing/2014/main" val="2402340285"/>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投与中止に至った</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0</a:t>
                      </a:r>
                    </a:p>
                  </a:txBody>
                  <a:tcPr anchor="b"/>
                </a:tc>
                <a:extLst>
                  <a:ext uri="{0D108BD9-81ED-4DB2-BD59-A6C34878D82A}">
                    <a16:rowId xmlns:a16="http://schemas.microsoft.com/office/drawing/2014/main" val="41990948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死亡に至った（致死的な喀血）</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1（4）</a:t>
                      </a:r>
                    </a:p>
                  </a:txBody>
                  <a:tcPr anchor="b"/>
                </a:tc>
                <a:extLst>
                  <a:ext uri="{0D108BD9-81ED-4DB2-BD59-A6C34878D82A}">
                    <a16:rowId xmlns:a16="http://schemas.microsoft.com/office/drawing/2014/main" val="86543339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b="1" u="none" strike="noStrike">
                          <a:solidFill>
                            <a:schemeClr val="tx2"/>
                          </a:solidFill>
                          <a:latin typeface="+mn-lt"/>
                          <a:ea typeface="MS Mincho"/>
                        </a:rPr>
                        <a:t>irAE、n（%）</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endParaRPr lang="en-CN" sz="1600" b="1" u="none" strike="noStrike" kern="1200" dirty="0">
                        <a:solidFill>
                          <a:schemeClr val="tx2"/>
                        </a:solidFill>
                        <a:effectLst/>
                        <a:latin typeface="+mn-lt"/>
                        <a:ea typeface="+mn-ea"/>
                        <a:cs typeface="+mn-cs"/>
                      </a:endParaRPr>
                    </a:p>
                  </a:txBody>
                  <a:tcPr anchor="b">
                    <a:solidFill>
                      <a:schemeClr val="accent1"/>
                    </a:solidFill>
                  </a:tcPr>
                </a:tc>
                <a:extLst>
                  <a:ext uri="{0D108BD9-81ED-4DB2-BD59-A6C34878D82A}">
                    <a16:rowId xmlns:a16="http://schemas.microsoft.com/office/drawing/2014/main" val="18504497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任意のグレード</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21（84）</a:t>
                      </a:r>
                    </a:p>
                  </a:txBody>
                  <a:tcPr anchor="b"/>
                </a:tc>
                <a:extLst>
                  <a:ext uri="{0D108BD9-81ED-4DB2-BD59-A6C34878D82A}">
                    <a16:rowId xmlns:a16="http://schemas.microsoft.com/office/drawing/2014/main" val="149141342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グレード3以上</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dirty="0">
                          <a:latin typeface="+mn-lt"/>
                          <a:ea typeface="MS Mincho"/>
                        </a:rPr>
                        <a:t>9（36）</a:t>
                      </a:r>
                    </a:p>
                  </a:txBody>
                  <a:tcPr anchor="b"/>
                </a:tc>
                <a:extLst>
                  <a:ext uri="{0D108BD9-81ED-4DB2-BD59-A6C34878D82A}">
                    <a16:rowId xmlns:a16="http://schemas.microsoft.com/office/drawing/2014/main" val="765341001"/>
                  </a:ext>
                </a:extLst>
              </a:tr>
            </a:tbl>
          </a:graphicData>
        </a:graphic>
      </p:graphicFrame>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1730796951"/>
              </p:ext>
            </p:extLst>
          </p:nvPr>
        </p:nvGraphicFramePr>
        <p:xfrm>
          <a:off x="4763536" y="1686854"/>
          <a:ext cx="6954563" cy="3688080"/>
        </p:xfrm>
        <a:graphic>
          <a:graphicData uri="http://schemas.openxmlformats.org/drawingml/2006/table">
            <a:tbl>
              <a:tblPr>
                <a:tableStyleId>{BC89EF96-8CEA-46FF-86C4-4CE0E7609802}</a:tableStyleId>
              </a:tblPr>
              <a:tblGrid>
                <a:gridCol w="5063132">
                  <a:extLst>
                    <a:ext uri="{9D8B030D-6E8A-4147-A177-3AD203B41FA5}">
                      <a16:colId xmlns:a16="http://schemas.microsoft.com/office/drawing/2014/main" val="571746565"/>
                    </a:ext>
                  </a:extLst>
                </a:gridCol>
                <a:gridCol w="1891431">
                  <a:extLst>
                    <a:ext uri="{9D8B030D-6E8A-4147-A177-3AD203B41FA5}">
                      <a16:colId xmlns:a16="http://schemas.microsoft.com/office/drawing/2014/main" val="3673068908"/>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b="1" u="none" strike="noStrike">
                          <a:solidFill>
                            <a:schemeClr val="tx2"/>
                          </a:solidFill>
                          <a:latin typeface="+mn-lt"/>
                          <a:ea typeface="MS Mincho"/>
                        </a:rPr>
                        <a:t>グレード</a:t>
                      </a:r>
                      <a:r>
                        <a:rPr lang="ja-JP" sz="1600" b="1" u="none" strike="noStrike" baseline="0">
                          <a:solidFill>
                            <a:schemeClr val="tx2"/>
                          </a:solidFill>
                          <a:latin typeface="+mn-lt"/>
                          <a:ea typeface="MS Mincho"/>
                        </a:rPr>
                        <a:t>3以上</a:t>
                      </a:r>
                      <a:r>
                        <a:rPr lang="ja-JP" sz="1600" b="1" u="none" strike="noStrike">
                          <a:solidFill>
                            <a:schemeClr val="tx2"/>
                          </a:solidFill>
                          <a:latin typeface="+mn-lt"/>
                          <a:ea typeface="MS Mincho"/>
                        </a:rPr>
                        <a:t>のTRAE、n（%）</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a:solidFill>
                            <a:schemeClr val="tx2"/>
                          </a:solidFill>
                          <a:latin typeface="+mn-lt"/>
                          <a:ea typeface="MS Mincho"/>
                        </a:rPr>
                        <a:t>n=25</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γ-グルタミルトランスフェラーゼ増加</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5（20）</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baseline="0">
                          <a:latin typeface="+mn-lt"/>
                          <a:ea typeface="MS Mincho"/>
                        </a:rPr>
                        <a:t>肝機能</a:t>
                      </a:r>
                      <a:r>
                        <a:rPr lang="ja-JP" sz="1600" u="none" strike="noStrike">
                          <a:latin typeface="+mn-lt"/>
                          <a:ea typeface="MS Mincho"/>
                        </a:rPr>
                        <a:t>異常</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4（16）</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高血圧</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3（12）</a:t>
                      </a:r>
                    </a:p>
                  </a:txBody>
                  <a:tcPr anchor="b"/>
                </a:tc>
                <a:extLst>
                  <a:ext uri="{0D108BD9-81ED-4DB2-BD59-A6C34878D82A}">
                    <a16:rowId xmlns:a16="http://schemas.microsoft.com/office/drawing/2014/main" val="2402340285"/>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ALT増加</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2（8）</a:t>
                      </a:r>
                    </a:p>
                  </a:txBody>
                  <a:tcPr anchor="b"/>
                </a:tc>
                <a:extLst>
                  <a:ext uri="{0D108BD9-81ED-4DB2-BD59-A6C34878D82A}">
                    <a16:rowId xmlns:a16="http://schemas.microsoft.com/office/drawing/2014/main" val="41990948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AST増加</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2（8）</a:t>
                      </a:r>
                    </a:p>
                  </a:txBody>
                  <a:tcPr anchor="b"/>
                </a:tc>
                <a:extLst>
                  <a:ext uri="{0D108BD9-81ED-4DB2-BD59-A6C34878D82A}">
                    <a16:rowId xmlns:a16="http://schemas.microsoft.com/office/drawing/2014/main" val="86543339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手掌足底発赤知覚不全</a:t>
                      </a:r>
                      <a:r>
                        <a:rPr lang="ja-JP" sz="1600" u="none" strike="noStrike" baseline="0">
                          <a:latin typeface="+mn-lt"/>
                          <a:ea typeface="MS Mincho"/>
                        </a:rPr>
                        <a:t>症候群</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2（8）</a:t>
                      </a:r>
                    </a:p>
                  </a:txBody>
                  <a:tcPr anchor="b"/>
                </a:tc>
                <a:extLst>
                  <a:ext uri="{0D108BD9-81ED-4DB2-BD59-A6C34878D82A}">
                    <a16:rowId xmlns:a16="http://schemas.microsoft.com/office/drawing/2014/main" val="149141342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反応性皮膚</a:t>
                      </a:r>
                      <a:r>
                        <a:rPr lang="ja-JP" sz="1600" u="none" strike="noStrike" baseline="0">
                          <a:latin typeface="+mn-lt"/>
                          <a:ea typeface="MS Mincho"/>
                        </a:rPr>
                        <a:t>毛細血管内皮増殖</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1（4）</a:t>
                      </a:r>
                    </a:p>
                  </a:txBody>
                  <a:tcPr anchor="b"/>
                </a:tc>
                <a:extLst>
                  <a:ext uri="{0D108BD9-81ED-4DB2-BD59-A6C34878D82A}">
                    <a16:rowId xmlns:a16="http://schemas.microsoft.com/office/drawing/2014/main" val="765341001"/>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タンパク尿</a:t>
                      </a:r>
                    </a:p>
                  </a:txBody>
                  <a:tcPr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sz="1600" u="none" strike="noStrike">
                          <a:latin typeface="+mn-lt"/>
                          <a:ea typeface="MS Mincho"/>
                        </a:rPr>
                        <a:t>1（4）</a:t>
                      </a:r>
                    </a:p>
                  </a:txBody>
                  <a:tcPr anchor="b"/>
                </a:tc>
                <a:extLst>
                  <a:ext uri="{0D108BD9-81ED-4DB2-BD59-A6C34878D82A}">
                    <a16:rowId xmlns:a16="http://schemas.microsoft.com/office/drawing/2014/main" val="3275970984"/>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血中</a:t>
                      </a:r>
                      <a:r>
                        <a:rPr lang="ja-JP" sz="1600" u="none" strike="noStrike" baseline="0">
                          <a:solidFill>
                            <a:schemeClr val="tx1"/>
                          </a:solidFill>
                          <a:latin typeface="+mn-lt"/>
                          <a:ea typeface="MS Mincho"/>
                          <a:cs typeface="+mn-cs"/>
                        </a:rPr>
                        <a:t>ビリルビン増加</a:t>
                      </a:r>
                    </a:p>
                  </a:txBody>
                  <a:tcPr anchor="b"/>
                </a:tc>
                <a:tc>
                  <a:txBody>
                    <a:bodyPr/>
                    <a:lstStyle/>
                    <a:p>
                      <a:pPr marL="0" algn="ctr" defTabSz="914400" rtl="0" eaLnBrk="1" fontAlgn="b" latinLnBrk="0" hangingPunct="1">
                        <a:lnSpc>
                          <a:spcPct val="100000"/>
                        </a:lnSpc>
                      </a:pPr>
                      <a:r>
                        <a:rPr lang="ja-JP" sz="1600" u="none" strike="noStrike">
                          <a:latin typeface="+mn-lt"/>
                          <a:ea typeface="MS Mincho"/>
                        </a:rPr>
                        <a:t>1（4）</a:t>
                      </a:r>
                    </a:p>
                  </a:txBody>
                  <a:tcPr anchor="b"/>
                </a:tc>
                <a:extLst>
                  <a:ext uri="{0D108BD9-81ED-4DB2-BD59-A6C34878D82A}">
                    <a16:rowId xmlns:a16="http://schemas.microsoft.com/office/drawing/2014/main" val="27806206"/>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血小板</a:t>
                      </a:r>
                      <a:r>
                        <a:rPr lang="ja-JP" sz="1600" u="none" strike="noStrike" baseline="0">
                          <a:solidFill>
                            <a:schemeClr val="tx1"/>
                          </a:solidFill>
                          <a:latin typeface="+mn-lt"/>
                          <a:ea typeface="MS Mincho"/>
                          <a:cs typeface="+mn-cs"/>
                        </a:rPr>
                        <a:t>数の減少</a:t>
                      </a:r>
                    </a:p>
                  </a:txBody>
                  <a:tcPr anchor="b"/>
                </a:tc>
                <a:tc>
                  <a:txBody>
                    <a:bodyPr/>
                    <a:lstStyle/>
                    <a:p>
                      <a:pPr marL="0" algn="ctr" defTabSz="914400" rtl="0" eaLnBrk="1" fontAlgn="b" latinLnBrk="0" hangingPunct="1">
                        <a:lnSpc>
                          <a:spcPct val="100000"/>
                        </a:lnSpc>
                      </a:pPr>
                      <a:r>
                        <a:rPr lang="ja-JP" sz="1600" u="none" strike="noStrike">
                          <a:latin typeface="+mn-lt"/>
                          <a:ea typeface="MS Mincho"/>
                        </a:rPr>
                        <a:t>1（4）</a:t>
                      </a:r>
                    </a:p>
                  </a:txBody>
                  <a:tcPr anchor="b"/>
                </a:tc>
                <a:extLst>
                  <a:ext uri="{0D108BD9-81ED-4DB2-BD59-A6C34878D82A}">
                    <a16:rowId xmlns:a16="http://schemas.microsoft.com/office/drawing/2014/main" val="590368618"/>
                  </a:ext>
                </a:extLst>
              </a:tr>
            </a:tbl>
          </a:graphicData>
        </a:graphic>
      </p:graphicFrame>
    </p:spTree>
    <p:extLst>
      <p:ext uri="{BB962C8B-B14F-4D97-AF65-F5344CB8AC3E}">
        <p14:creationId xmlns:p14="http://schemas.microsoft.com/office/powerpoint/2010/main" val="13447846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MA13.07：GEMSTONE-302試験：転移性NSCLCを対象としてプラチナベースの化学療法にプラセボまたはPD-L1 mAbであるスゲマリマブを併用療法する第Ⅲ相試験 </a:t>
            </a:r>
            <a:r>
              <a:rPr lang="en-US" altLang="ja-JP" dirty="0" smtClean="0"/>
              <a:t>–</a:t>
            </a:r>
            <a:r>
              <a:rPr lang="ja-JP" dirty="0" smtClean="0"/>
              <a:t> </a:t>
            </a:r>
            <a:r>
              <a:rPr lang="ja-JP" dirty="0"/>
              <a:t>Zhou C、他</a:t>
            </a:r>
          </a:p>
        </p:txBody>
      </p:sp>
      <p:sp>
        <p:nvSpPr>
          <p:cNvPr id="3" name="Content Placeholder 2"/>
          <p:cNvSpPr>
            <a:spLocks noGrp="1"/>
          </p:cNvSpPr>
          <p:nvPr>
            <p:ph idx="1"/>
          </p:nvPr>
        </p:nvSpPr>
        <p:spPr/>
        <p:txBody>
          <a:bodyPr/>
          <a:lstStyle/>
          <a:p>
            <a:r>
              <a:rPr lang="ja-JP" b="1"/>
              <a:t>治験の目的</a:t>
            </a:r>
          </a:p>
          <a:p>
            <a:pPr lvl="1"/>
            <a:r>
              <a:rPr lang="ja-JP"/>
              <a:t>GEMSTONE-302試験において、転移性NSCLC患者における1Lスゲマリマブ（PD-L1阻害剤）+プラチナベースの化学療法の有効性と安全性を評価する</a:t>
            </a:r>
          </a:p>
        </p:txBody>
      </p:sp>
      <p:sp>
        <p:nvSpPr>
          <p:cNvPr id="5" name="Text Placeholder 4"/>
          <p:cNvSpPr>
            <a:spLocks noGrp="1"/>
          </p:cNvSpPr>
          <p:nvPr>
            <p:ph type="body" sz="quarter" idx="11"/>
          </p:nvPr>
        </p:nvSpPr>
        <p:spPr/>
        <p:txBody>
          <a:bodyPr/>
          <a:lstStyle/>
          <a:p>
            <a:r>
              <a:rPr lang="ja-JP"/>
              <a:t>Zhou C、他J Thorac Oncol 2021年16（補遺）：抄録番号 MA13.07</a:t>
            </a:r>
          </a:p>
        </p:txBody>
      </p:sp>
      <p:sp>
        <p:nvSpPr>
          <p:cNvPr id="6" name="Rectangle 9"/>
          <p:cNvSpPr txBox="1">
            <a:spLocks noChangeArrowheads="1"/>
          </p:cNvSpPr>
          <p:nvPr/>
        </p:nvSpPr>
        <p:spPr bwMode="auto">
          <a:xfrm>
            <a:off x="1895960" y="5697178"/>
            <a:ext cx="4908290" cy="82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ja-JP" sz="1600" b="1" i="0" u="none" strike="noStrike" cap="none" normalizeH="0" baseline="0" noProof="0" dirty="0">
                <a:ln>
                  <a:noFill/>
                </a:ln>
                <a:solidFill>
                  <a:srgbClr val="363636"/>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ja-JP" sz="1600" dirty="0">
                <a:solidFill>
                  <a:srgbClr val="363636"/>
                </a:solidFill>
                <a:latin typeface="Arial"/>
                <a:ea typeface="MS Mincho"/>
                <a:cs typeface="Arial"/>
              </a:rPr>
              <a:t>PFS（治験責任医師による評価、RECIST v1.1）</a:t>
            </a:r>
          </a:p>
        </p:txBody>
      </p:sp>
      <p:sp>
        <p:nvSpPr>
          <p:cNvPr id="7" name="Content Placeholder 26"/>
          <p:cNvSpPr txBox="1">
            <a:spLocks/>
          </p:cNvSpPr>
          <p:nvPr/>
        </p:nvSpPr>
        <p:spPr>
          <a:xfrm>
            <a:off x="6419045" y="5697178"/>
            <a:ext cx="4642865" cy="798289"/>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
                <a:srgbClr val="002850"/>
              </a:buClr>
              <a:buSzPct val="110000"/>
              <a:buFontTx/>
              <a:buNone/>
              <a:tabLst/>
              <a:defRPr/>
            </a:pPr>
            <a:r>
              <a:rPr kumimoji="0" lang="ja-JP" sz="1600" b="1" i="0" u="none" strike="noStrike" cap="none" normalizeH="0" baseline="0" noProof="0" dirty="0">
                <a:ln>
                  <a:noFill/>
                </a:ln>
                <a:solidFill>
                  <a:srgbClr val="363636"/>
                </a:solidFill>
                <a:uLnTx/>
                <a:uFillTx/>
                <a:latin typeface="Arial"/>
                <a:ea typeface="MS Mincho"/>
                <a:cs typeface="Arial"/>
              </a:rPr>
              <a:t>副次評価項目</a:t>
            </a:r>
          </a:p>
          <a:p>
            <a:pPr marL="250825" marR="0" lvl="0" indent="-250825" algn="l" defTabSz="914400" rtl="0" eaLnBrk="1" fontAlgn="base" latinLnBrk="0" hangingPunct="1">
              <a:lnSpc>
                <a:spcPct val="100000"/>
              </a:lnSpc>
              <a:spcBef>
                <a:spcPts val="600"/>
              </a:spcBef>
              <a:spcAft>
                <a:spcPct val="0"/>
              </a:spcAft>
              <a:buClr>
                <a:srgbClr val="002850"/>
              </a:buClr>
              <a:buSzPct val="110000"/>
              <a:buFontTx/>
              <a:buChar char="•"/>
              <a:tabLst/>
              <a:defRPr/>
            </a:pPr>
            <a:r>
              <a:rPr lang="ja-JP" sz="1600" dirty="0">
                <a:solidFill>
                  <a:srgbClr val="363636"/>
                </a:solidFill>
                <a:latin typeface="Arial"/>
                <a:ea typeface="MS Mincho"/>
                <a:cs typeface="Arial"/>
              </a:rPr>
              <a:t>OS、ORR、DoR、安全性</a:t>
            </a:r>
          </a:p>
        </p:txBody>
      </p:sp>
      <p:sp>
        <p:nvSpPr>
          <p:cNvPr id="8" name="AutoShape 9"/>
          <p:cNvSpPr>
            <a:spLocks noChangeArrowheads="1"/>
          </p:cNvSpPr>
          <p:nvPr/>
        </p:nvSpPr>
        <p:spPr bwMode="auto">
          <a:xfrm>
            <a:off x="92989" y="2758980"/>
            <a:ext cx="3222220" cy="2546320"/>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ステージ</a:t>
            </a:r>
            <a:r>
              <a:rPr kumimoji="0" lang="ja-JP" sz="1600" b="0" i="0" u="none" strike="noStrike" cap="none" normalizeH="0" noProof="0" dirty="0">
                <a:ln>
                  <a:noFill/>
                </a:ln>
                <a:solidFill>
                  <a:srgbClr val="FFFFFF"/>
                </a:solidFill>
                <a:uLnTx/>
                <a:uFillTx/>
                <a:latin typeface="Arial" charset="0"/>
                <a:ea typeface="MS Mincho" pitchFamily="2" charset="-122"/>
                <a:cs typeface="Arial" charset="0"/>
              </a:rPr>
              <a:t>IVのSQまたはNSQのNSCLC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noProof="0" dirty="0">
                <a:ln>
                  <a:noFill/>
                </a:ln>
                <a:solidFill>
                  <a:srgbClr val="FFFFFF"/>
                </a:solidFill>
                <a:uLnTx/>
                <a:uFillTx/>
                <a:latin typeface="Arial" charset="0"/>
                <a:ea typeface="MS Mincho" pitchFamily="2" charset="-122"/>
                <a:cs typeface="Arial" charset="0"/>
              </a:rPr>
              <a:t>既知の</a:t>
            </a:r>
            <a:r>
              <a:rPr lang="ja-JP" sz="1600" dirty="0">
                <a:solidFill>
                  <a:srgbClr val="FFFFFF"/>
                </a:solidFill>
                <a:latin typeface="Arial" charset="0"/>
                <a:ea typeface="MS Mincho" pitchFamily="2" charset="-122"/>
                <a:cs typeface="Arial" charset="0"/>
              </a:rPr>
              <a:t>感受性</a:t>
            </a:r>
            <a:r>
              <a:rPr kumimoji="0" lang="ja-JP" sz="1600" b="0" i="0" u="none" strike="noStrike" cap="none" normalizeH="0" noProof="0" dirty="0">
                <a:ln>
                  <a:noFill/>
                </a:ln>
                <a:solidFill>
                  <a:srgbClr val="FFFFFF"/>
                </a:solidFill>
                <a:uLnTx/>
                <a:uFillTx/>
                <a:latin typeface="Arial" charset="0"/>
                <a:ea typeface="MS Mincho" pitchFamily="2" charset="-122"/>
                <a:cs typeface="Arial" charset="0"/>
              </a:rPr>
              <a:t>EGFR、ALK、ROSまたはRETの変異は無し</a:t>
            </a:r>
            <a:r>
              <a:rPr lang="ja-JP" sz="1600" dirty="0">
                <a:solidFill>
                  <a:srgbClr val="FFFFFF"/>
                </a:solidFill>
                <a:latin typeface="Arial" charset="0"/>
                <a:ea typeface="MS Mincho" pitchFamily="2" charset="-122"/>
                <a:cs typeface="Arial" charset="0"/>
              </a:rPr>
              <a:t>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ea typeface="SimSun" pitchFamily="2" charset="-122"/>
              </a:rPr>
              <a:t>化学療法未実施</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baseline="0" dirty="0">
                <a:solidFill>
                  <a:srgbClr val="FFFFFF"/>
                </a:solidFill>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（n=480）</a:t>
            </a:r>
          </a:p>
        </p:txBody>
      </p:sp>
      <p:sp>
        <p:nvSpPr>
          <p:cNvPr id="9" name="AutoShape 12"/>
          <p:cNvSpPr>
            <a:spLocks noChangeArrowheads="1"/>
          </p:cNvSpPr>
          <p:nvPr/>
        </p:nvSpPr>
        <p:spPr bwMode="auto">
          <a:xfrm>
            <a:off x="3877278" y="4579016"/>
            <a:ext cx="4257454" cy="1098973"/>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fontAlgn="base">
              <a:spcBef>
                <a:spcPct val="0"/>
              </a:spcBef>
              <a:spcAft>
                <a:spcPct val="0"/>
              </a:spcAft>
              <a:defRPr/>
            </a:pPr>
            <a:r>
              <a:rPr lang="ja-JP" dirty="0">
                <a:solidFill>
                  <a:srgbClr val="FFFFFF"/>
                </a:solidFill>
                <a:latin typeface="Arial" charset="0"/>
                <a:ea typeface="MS Mincho" pitchFamily="2" charset="-122"/>
                <a:cs typeface="Arial" charset="0"/>
              </a:rPr>
              <a:t>プラセボ+</a:t>
            </a:r>
          </a:p>
          <a:p>
            <a:pPr lvl="0" algn="ctr" defTabSz="892175" eaLnBrk="0" fontAlgn="base">
              <a:spcBef>
                <a:spcPct val="0"/>
              </a:spcBef>
              <a:spcAft>
                <a:spcPct val="0"/>
              </a:spcAft>
              <a:defRPr/>
            </a:pPr>
            <a:r>
              <a:rPr lang="ja-JP" dirty="0">
                <a:solidFill>
                  <a:srgbClr val="FFFFFF"/>
                </a:solidFill>
                <a:latin typeface="Arial" charset="0"/>
                <a:ea typeface="MS Mincho" pitchFamily="2" charset="-122"/>
                <a:cs typeface="Arial" charset="0"/>
              </a:rPr>
              <a:t>カルボプラチン+パクリタキセルまたはペメトレキセド*</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b="0" i="0" u="none" strike="noStrike" cap="none" normalizeH="0" baseline="0" noProof="0" dirty="0">
                <a:ln>
                  <a:noFill/>
                </a:ln>
                <a:solidFill>
                  <a:srgbClr val="FFFFFF"/>
                </a:solidFill>
                <a:uLnTx/>
                <a:uFillTx/>
                <a:ea typeface="SimSun" pitchFamily="2" charset="-122"/>
              </a:rPr>
              <a:t>（n=160）</a:t>
            </a:r>
          </a:p>
        </p:txBody>
      </p:sp>
      <p:sp>
        <p:nvSpPr>
          <p:cNvPr id="10" name="AutoShape 8"/>
          <p:cNvSpPr>
            <a:spLocks noChangeArrowheads="1"/>
          </p:cNvSpPr>
          <p:nvPr/>
        </p:nvSpPr>
        <p:spPr bwMode="auto">
          <a:xfrm>
            <a:off x="3877278" y="2598397"/>
            <a:ext cx="4257454" cy="901145"/>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strike="noStrike" cap="none" normalizeH="0" baseline="0" noProof="0" dirty="0">
                <a:ln>
                  <a:noFill/>
                </a:ln>
                <a:solidFill>
                  <a:srgbClr val="FFFFFF"/>
                </a:solidFill>
                <a:uLnTx/>
                <a:uFillTx/>
                <a:latin typeface="Arial" charset="0"/>
                <a:ea typeface="MS Mincho" pitchFamily="2" charset="-122"/>
                <a:cs typeface="Arial" charset="0"/>
              </a:rPr>
              <a:t>スゲマリマブ</a:t>
            </a:r>
            <a:r>
              <a:rPr kumimoji="0" lang="ja-JP" sz="1600" b="0" i="0" strike="noStrike" cap="none" normalizeH="0" noProof="0" dirty="0">
                <a:ln>
                  <a:noFill/>
                </a:ln>
                <a:solidFill>
                  <a:srgbClr val="FFFFFF"/>
                </a:solidFill>
                <a:uLnTx/>
                <a:uFillTx/>
                <a:latin typeface="Arial" charset="0"/>
                <a:ea typeface="MS Mincho" pitchFamily="2" charset="-122"/>
                <a:cs typeface="Arial" charset="0"/>
              </a:rPr>
              <a:t> 1200mg iv D1+カルボプラチン+パクリタキセルまたはペメトレキセド*</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（n=320）</a:t>
            </a:r>
          </a:p>
        </p:txBody>
      </p:sp>
      <p:sp>
        <p:nvSpPr>
          <p:cNvPr id="11" name="Oval 14"/>
          <p:cNvSpPr>
            <a:spLocks noChangeArrowheads="1"/>
          </p:cNvSpPr>
          <p:nvPr/>
        </p:nvSpPr>
        <p:spPr bwMode="auto">
          <a:xfrm>
            <a:off x="3425770" y="3740040"/>
            <a:ext cx="583595" cy="584200"/>
          </a:xfrm>
          <a:prstGeom prst="ellipse">
            <a:avLst/>
          </a:prstGeom>
          <a:noFill/>
          <a:ln w="38100">
            <a:solidFill>
              <a:schemeClr val="bg1"/>
            </a:solidFill>
            <a:round/>
            <a:headEnd/>
            <a:tailEnd/>
          </a:ln>
        </p:spPr>
        <p:txBody>
          <a:bodyPr wrap="none" anchor="ctr"/>
          <a:lstStyle/>
          <a:p>
            <a:pPr algn="ctr"/>
            <a:r>
              <a:rPr lang="ja-JP" sz="1600" b="1">
                <a:solidFill>
                  <a:srgbClr val="002850"/>
                </a:solidFill>
                <a:ea typeface="SimSun" pitchFamily="2" charset="-122"/>
              </a:rPr>
              <a:t>R</a:t>
            </a:r>
            <a:br>
              <a:rPr lang="ja-JP" sz="1600" b="1">
                <a:solidFill>
                  <a:srgbClr val="002850"/>
                </a:solidFill>
                <a:ea typeface="SimSun" pitchFamily="2" charset="-122"/>
              </a:rPr>
            </a:br>
            <a:r>
              <a:rPr lang="ja-JP" sz="1600" b="1">
                <a:solidFill>
                  <a:srgbClr val="002850"/>
                </a:solidFill>
                <a:ea typeface="SimSun" pitchFamily="2" charset="-122"/>
              </a:rPr>
              <a:t>2:1</a:t>
            </a:r>
          </a:p>
        </p:txBody>
      </p:sp>
      <p:cxnSp>
        <p:nvCxnSpPr>
          <p:cNvPr id="12" name="AutoShape 15"/>
          <p:cNvCxnSpPr>
            <a:cxnSpLocks noChangeShapeType="1"/>
            <a:stCxn id="11" idx="0"/>
            <a:endCxn id="10" idx="1"/>
          </p:cNvCxnSpPr>
          <p:nvPr/>
        </p:nvCxnSpPr>
        <p:spPr bwMode="auto">
          <a:xfrm rot="5400000" flipH="1" flipV="1">
            <a:off x="3451888" y="3314650"/>
            <a:ext cx="691070" cy="159710"/>
          </a:xfrm>
          <a:prstGeom prst="bentConnector2">
            <a:avLst/>
          </a:prstGeom>
          <a:noFill/>
          <a:ln w="38100">
            <a:solidFill>
              <a:schemeClr val="bg1"/>
            </a:solidFill>
            <a:miter lim="800000"/>
            <a:headEnd/>
            <a:tailEnd type="triangle" w="med" len="med"/>
          </a:ln>
        </p:spPr>
      </p:cxnSp>
      <p:cxnSp>
        <p:nvCxnSpPr>
          <p:cNvPr id="13" name="AutoShape 16"/>
          <p:cNvCxnSpPr>
            <a:cxnSpLocks noChangeShapeType="1"/>
            <a:stCxn id="11" idx="4"/>
            <a:endCxn id="9" idx="1"/>
          </p:cNvCxnSpPr>
          <p:nvPr/>
        </p:nvCxnSpPr>
        <p:spPr bwMode="auto">
          <a:xfrm rot="16200000" flipH="1">
            <a:off x="3395292" y="4646516"/>
            <a:ext cx="804263" cy="159710"/>
          </a:xfrm>
          <a:prstGeom prst="bentConnector2">
            <a:avLst/>
          </a:prstGeom>
          <a:noFill/>
          <a:ln w="38100">
            <a:solidFill>
              <a:schemeClr val="bg1"/>
            </a:solidFill>
            <a:miter lim="800000"/>
            <a:headEnd/>
            <a:tailEnd type="triangle" w="med" len="med"/>
          </a:ln>
        </p:spPr>
      </p:cxnSp>
      <p:cxnSp>
        <p:nvCxnSpPr>
          <p:cNvPr id="14" name="AutoShape 19"/>
          <p:cNvCxnSpPr>
            <a:cxnSpLocks noChangeShapeType="1"/>
            <a:stCxn id="8" idx="3"/>
            <a:endCxn id="11" idx="2"/>
          </p:cNvCxnSpPr>
          <p:nvPr/>
        </p:nvCxnSpPr>
        <p:spPr bwMode="auto">
          <a:xfrm>
            <a:off x="3315209" y="4032140"/>
            <a:ext cx="110561" cy="0"/>
          </a:xfrm>
          <a:prstGeom prst="straightConnector1">
            <a:avLst/>
          </a:prstGeom>
          <a:noFill/>
          <a:ln w="38100">
            <a:solidFill>
              <a:schemeClr val="bg1"/>
            </a:solidFill>
            <a:round/>
            <a:headEnd type="none" w="med" len="med"/>
            <a:tailEnd type="none" w="med" len="med"/>
          </a:ln>
        </p:spPr>
      </p:cxnSp>
      <p:sp>
        <p:nvSpPr>
          <p:cNvPr id="15" name="AutoShape 12"/>
          <p:cNvSpPr>
            <a:spLocks noChangeArrowheads="1"/>
          </p:cNvSpPr>
          <p:nvPr/>
        </p:nvSpPr>
        <p:spPr bwMode="auto">
          <a:xfrm>
            <a:off x="8298980" y="4579016"/>
            <a:ext cx="2847165" cy="1098973"/>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fontAlgn="base">
              <a:spcBef>
                <a:spcPct val="0"/>
              </a:spcBef>
              <a:spcAft>
                <a:spcPct val="0"/>
              </a:spcAft>
              <a:defRPr/>
            </a:pPr>
            <a:r>
              <a:rPr lang="ja-JP" dirty="0">
                <a:solidFill>
                  <a:srgbClr val="FFFFFF"/>
                </a:solidFill>
                <a:latin typeface="Arial" charset="0"/>
                <a:ea typeface="MS Mincho" pitchFamily="2" charset="-122"/>
                <a:cs typeface="Arial" charset="0"/>
              </a:rPr>
              <a:t>プラセボ（SQ）または</a:t>
            </a:r>
            <a:br>
              <a:rPr lang="ja-JP" dirty="0">
                <a:solidFill>
                  <a:srgbClr val="FFFFFF"/>
                </a:solidFill>
                <a:latin typeface="Arial" charset="0"/>
                <a:ea typeface="MS Mincho" pitchFamily="2" charset="-122"/>
                <a:cs typeface="Arial" charset="0"/>
              </a:rPr>
            </a:br>
            <a:r>
              <a:rPr lang="ja-JP" dirty="0">
                <a:solidFill>
                  <a:srgbClr val="FFFFFF"/>
                </a:solidFill>
                <a:latin typeface="Arial" charset="0"/>
                <a:ea typeface="MS Mincho" pitchFamily="2" charset="-122"/>
                <a:cs typeface="Arial" charset="0"/>
              </a:rPr>
              <a:t>プラセボ+ペメトレキセド（NSQ）</a:t>
            </a:r>
          </a:p>
        </p:txBody>
      </p:sp>
      <p:sp>
        <p:nvSpPr>
          <p:cNvPr id="16" name="AutoShape 8"/>
          <p:cNvSpPr>
            <a:spLocks noChangeArrowheads="1"/>
          </p:cNvSpPr>
          <p:nvPr/>
        </p:nvSpPr>
        <p:spPr bwMode="auto">
          <a:xfrm>
            <a:off x="8298980" y="2598397"/>
            <a:ext cx="2847165" cy="901145"/>
          </a:xfrm>
          <a:prstGeom prst="roundRect">
            <a:avLst>
              <a:gd name="adj" fmla="val 16667"/>
            </a:avLst>
          </a:prstGeom>
          <a:solidFill>
            <a:schemeClr val="accent1"/>
          </a:solidFill>
          <a:ln w="9525" algn="ctr">
            <a:noFill/>
            <a:round/>
            <a:headEnd/>
            <a:tailEnd/>
          </a:ln>
        </p:spPr>
        <p:txBody>
          <a:bodyPr lIns="90488" tIns="0" rIns="90488" bIns="0" anchor="ctr"/>
          <a:lstStyle/>
          <a:p>
            <a:pPr lvl="0" algn="ctr" defTabSz="892175" eaLnBrk="0" fontAlgn="base">
              <a:spcBef>
                <a:spcPct val="0"/>
              </a:spcBef>
              <a:spcAft>
                <a:spcPct val="0"/>
              </a:spcAft>
              <a:defRPr/>
            </a:pPr>
            <a:r>
              <a:rPr lang="ja-JP">
                <a:solidFill>
                  <a:srgbClr val="FFFFFF"/>
                </a:solidFill>
                <a:latin typeface="Arial" charset="0"/>
                <a:ea typeface="MS Mincho" pitchFamily="2" charset="-122"/>
                <a:cs typeface="Arial" charset="0"/>
              </a:rPr>
              <a:t>スゲマリマブ（SQ）またはスゲマリマブ+ペメトレキセド（NSQ）</a:t>
            </a:r>
          </a:p>
        </p:txBody>
      </p:sp>
      <p:sp>
        <p:nvSpPr>
          <p:cNvPr id="19" name="TextBox 18"/>
          <p:cNvSpPr txBox="1"/>
          <p:nvPr/>
        </p:nvSpPr>
        <p:spPr>
          <a:xfrm>
            <a:off x="4640968" y="2279370"/>
            <a:ext cx="2616422" cy="338554"/>
          </a:xfrm>
          <a:prstGeom prst="rect">
            <a:avLst/>
          </a:prstGeom>
          <a:noFill/>
        </p:spPr>
        <p:txBody>
          <a:bodyPr wrap="none" rtlCol="0">
            <a:spAutoFit/>
          </a:bodyPr>
          <a:lstStyle/>
          <a:p>
            <a:pPr algn="ctr"/>
            <a:r>
              <a:rPr lang="ja-JP" sz="1600" b="1">
                <a:solidFill>
                  <a:schemeClr val="tx1"/>
                </a:solidFill>
              </a:rPr>
              <a:t>誘導（4サイクル、q3w）</a:t>
            </a:r>
          </a:p>
        </p:txBody>
      </p:sp>
      <p:sp>
        <p:nvSpPr>
          <p:cNvPr id="20" name="TextBox 19"/>
          <p:cNvSpPr txBox="1"/>
          <p:nvPr/>
        </p:nvSpPr>
        <p:spPr>
          <a:xfrm>
            <a:off x="8175504" y="2286296"/>
            <a:ext cx="3094117" cy="338554"/>
          </a:xfrm>
          <a:prstGeom prst="rect">
            <a:avLst/>
          </a:prstGeom>
          <a:noFill/>
        </p:spPr>
        <p:txBody>
          <a:bodyPr wrap="none" rtlCol="0">
            <a:spAutoFit/>
          </a:bodyPr>
          <a:lstStyle/>
          <a:p>
            <a:pPr algn="ctr"/>
            <a:r>
              <a:rPr lang="ja-JP" sz="1600" b="1">
                <a:solidFill>
                  <a:schemeClr val="tx1"/>
                </a:solidFill>
              </a:rPr>
              <a:t>維持（最大35サイクル）</a:t>
            </a:r>
          </a:p>
        </p:txBody>
      </p:sp>
      <p:sp>
        <p:nvSpPr>
          <p:cNvPr id="21" name="Content Placeholder 26"/>
          <p:cNvSpPr txBox="1">
            <a:spLocks/>
          </p:cNvSpPr>
          <p:nvPr/>
        </p:nvSpPr>
        <p:spPr bwMode="auto">
          <a:xfrm>
            <a:off x="3937840" y="3488350"/>
            <a:ext cx="4292333" cy="892175"/>
          </a:xfrm>
          <a:prstGeom prst="rect">
            <a:avLst/>
          </a:prstGeom>
          <a:noFill/>
          <a:ln w="9525">
            <a:noFill/>
            <a:miter lim="800000"/>
            <a:headEnd/>
            <a:tailEnd/>
          </a:ln>
        </p:spPr>
        <p:txBody>
          <a:bodyPr/>
          <a:lstStyle/>
          <a:p>
            <a:pPr marL="190500" indent="-190500">
              <a:spcBef>
                <a:spcPts val="0"/>
              </a:spcBef>
              <a:spcAft>
                <a:spcPts val="400"/>
              </a:spcAft>
              <a:defRPr/>
            </a:pPr>
            <a:r>
              <a:rPr lang="ja-JP" sz="1400" b="1">
                <a:solidFill>
                  <a:schemeClr val="tx1"/>
                </a:solidFill>
                <a:latin typeface="Arial"/>
                <a:ea typeface="MS Mincho"/>
              </a:rPr>
              <a:t>層別化</a:t>
            </a:r>
          </a:p>
          <a:p>
            <a:pPr marL="203200" indent="-203200">
              <a:spcBef>
                <a:spcPts val="0"/>
              </a:spcBef>
              <a:spcAft>
                <a:spcPts val="400"/>
              </a:spcAft>
              <a:buFont typeface="Arial" pitchFamily="34" charset="0"/>
              <a:buChar char="•"/>
              <a:defRPr/>
            </a:pPr>
            <a:r>
              <a:rPr lang="ja-JP" sz="1400">
                <a:solidFill>
                  <a:schemeClr val="tx1"/>
                </a:solidFill>
              </a:rPr>
              <a:t>病理学（SQ 対 NSQ）</a:t>
            </a:r>
          </a:p>
          <a:p>
            <a:pPr marL="203200" indent="-203200">
              <a:spcBef>
                <a:spcPts val="0"/>
              </a:spcBef>
              <a:spcAft>
                <a:spcPts val="400"/>
              </a:spcAft>
              <a:buFont typeface="Arial" pitchFamily="34" charset="0"/>
              <a:buChar char="•"/>
              <a:defRPr/>
            </a:pPr>
            <a:r>
              <a:rPr lang="ja-JP" sz="1400">
                <a:solidFill>
                  <a:schemeClr val="tx1"/>
                </a:solidFill>
              </a:rPr>
              <a:t>PD-L1発現（TPS≥1% 対 &gt;1%）</a:t>
            </a:r>
          </a:p>
          <a:p>
            <a:pPr marL="203200" indent="-203200">
              <a:spcBef>
                <a:spcPts val="0"/>
              </a:spcBef>
              <a:spcAft>
                <a:spcPts val="400"/>
              </a:spcAft>
              <a:buFont typeface="Arial" pitchFamily="34" charset="0"/>
              <a:buChar char="•"/>
              <a:defRPr/>
            </a:pPr>
            <a:r>
              <a:rPr lang="ja-JP" sz="1400">
                <a:solidFill>
                  <a:schemeClr val="tx1"/>
                </a:solidFill>
              </a:rPr>
              <a:t>ECOG PS（0 対 1）</a:t>
            </a:r>
          </a:p>
        </p:txBody>
      </p:sp>
      <p:sp>
        <p:nvSpPr>
          <p:cNvPr id="22" name="AutoShape 12"/>
          <p:cNvSpPr>
            <a:spLocks noChangeArrowheads="1"/>
          </p:cNvSpPr>
          <p:nvPr/>
        </p:nvSpPr>
        <p:spPr bwMode="auto">
          <a:xfrm>
            <a:off x="11380369" y="2760378"/>
            <a:ext cx="698259" cy="577182"/>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PD</a:t>
            </a:r>
          </a:p>
        </p:txBody>
      </p:sp>
      <p:cxnSp>
        <p:nvCxnSpPr>
          <p:cNvPr id="23" name="AutoShape 21"/>
          <p:cNvCxnSpPr>
            <a:cxnSpLocks noChangeShapeType="1"/>
            <a:stCxn id="16" idx="3"/>
            <a:endCxn id="22" idx="1"/>
          </p:cNvCxnSpPr>
          <p:nvPr/>
        </p:nvCxnSpPr>
        <p:spPr bwMode="auto">
          <a:xfrm flipV="1">
            <a:off x="11146145" y="3048969"/>
            <a:ext cx="234224" cy="1"/>
          </a:xfrm>
          <a:prstGeom prst="straightConnector1">
            <a:avLst/>
          </a:prstGeom>
          <a:noFill/>
          <a:ln w="38100">
            <a:solidFill>
              <a:schemeClr val="bg1"/>
            </a:solidFill>
            <a:round/>
            <a:headEnd/>
            <a:tailEnd type="triangle" w="med" len="med"/>
          </a:ln>
        </p:spPr>
      </p:cxnSp>
      <p:cxnSp>
        <p:nvCxnSpPr>
          <p:cNvPr id="25" name="AutoShape 19"/>
          <p:cNvCxnSpPr>
            <a:cxnSpLocks noChangeShapeType="1"/>
            <a:stCxn id="10" idx="3"/>
            <a:endCxn id="16" idx="1"/>
          </p:cNvCxnSpPr>
          <p:nvPr/>
        </p:nvCxnSpPr>
        <p:spPr bwMode="auto">
          <a:xfrm>
            <a:off x="8134732" y="3048970"/>
            <a:ext cx="164248" cy="0"/>
          </a:xfrm>
          <a:prstGeom prst="straightConnector1">
            <a:avLst/>
          </a:prstGeom>
          <a:noFill/>
          <a:ln w="38100">
            <a:solidFill>
              <a:schemeClr val="bg1"/>
            </a:solidFill>
            <a:round/>
            <a:headEnd type="none" w="med" len="med"/>
            <a:tailEnd type="triangle" w="med" len="med"/>
          </a:ln>
        </p:spPr>
      </p:cxnSp>
      <p:cxnSp>
        <p:nvCxnSpPr>
          <p:cNvPr id="26" name="AutoShape 19"/>
          <p:cNvCxnSpPr>
            <a:cxnSpLocks noChangeShapeType="1"/>
            <a:stCxn id="9" idx="3"/>
            <a:endCxn id="15" idx="1"/>
          </p:cNvCxnSpPr>
          <p:nvPr/>
        </p:nvCxnSpPr>
        <p:spPr bwMode="auto">
          <a:xfrm>
            <a:off x="8134732" y="5128503"/>
            <a:ext cx="164248" cy="0"/>
          </a:xfrm>
          <a:prstGeom prst="straightConnector1">
            <a:avLst/>
          </a:prstGeom>
          <a:noFill/>
          <a:ln w="38100">
            <a:solidFill>
              <a:schemeClr val="bg1"/>
            </a:solidFill>
            <a:round/>
            <a:headEnd type="none" w="med" len="med"/>
            <a:tailEnd type="triangle" w="med" len="med"/>
          </a:ln>
        </p:spPr>
      </p:cxnSp>
      <p:sp>
        <p:nvSpPr>
          <p:cNvPr id="28" name="AutoShape 12"/>
          <p:cNvSpPr>
            <a:spLocks noChangeArrowheads="1"/>
          </p:cNvSpPr>
          <p:nvPr/>
        </p:nvSpPr>
        <p:spPr bwMode="auto">
          <a:xfrm>
            <a:off x="11380369" y="4836796"/>
            <a:ext cx="698259" cy="577182"/>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PD</a:t>
            </a:r>
          </a:p>
        </p:txBody>
      </p:sp>
      <p:cxnSp>
        <p:nvCxnSpPr>
          <p:cNvPr id="29" name="AutoShape 21"/>
          <p:cNvCxnSpPr>
            <a:cxnSpLocks noChangeShapeType="1"/>
            <a:stCxn id="15" idx="3"/>
            <a:endCxn id="28" idx="1"/>
          </p:cNvCxnSpPr>
          <p:nvPr/>
        </p:nvCxnSpPr>
        <p:spPr bwMode="auto">
          <a:xfrm flipV="1">
            <a:off x="11146145" y="5125387"/>
            <a:ext cx="234224" cy="3116"/>
          </a:xfrm>
          <a:prstGeom prst="straightConnector1">
            <a:avLst/>
          </a:prstGeom>
          <a:noFill/>
          <a:ln w="38100">
            <a:solidFill>
              <a:schemeClr val="bg1"/>
            </a:solidFill>
            <a:round/>
            <a:headEnd/>
            <a:tailEnd type="triangle" w="med" len="med"/>
          </a:ln>
        </p:spPr>
      </p:cxnSp>
      <p:cxnSp>
        <p:nvCxnSpPr>
          <p:cNvPr id="40" name="AutoShape 15"/>
          <p:cNvCxnSpPr>
            <a:cxnSpLocks noChangeShapeType="1"/>
            <a:stCxn id="28" idx="0"/>
            <a:endCxn id="16" idx="2"/>
          </p:cNvCxnSpPr>
          <p:nvPr/>
        </p:nvCxnSpPr>
        <p:spPr bwMode="auto">
          <a:xfrm rot="16200000" flipV="1">
            <a:off x="10057404" y="3164701"/>
            <a:ext cx="1337254" cy="2006936"/>
          </a:xfrm>
          <a:prstGeom prst="bentConnector3">
            <a:avLst>
              <a:gd name="adj1" fmla="val 50000"/>
            </a:avLst>
          </a:prstGeom>
          <a:noFill/>
          <a:ln w="38100">
            <a:solidFill>
              <a:schemeClr val="bg1"/>
            </a:solidFill>
            <a:miter lim="800000"/>
            <a:headEnd/>
            <a:tailEnd type="triangle" w="med" len="med"/>
          </a:ln>
        </p:spPr>
      </p:cxnSp>
      <p:sp>
        <p:nvSpPr>
          <p:cNvPr id="51" name="TextBox 50"/>
          <p:cNvSpPr txBox="1"/>
          <p:nvPr/>
        </p:nvSpPr>
        <p:spPr>
          <a:xfrm>
            <a:off x="9975793" y="3811614"/>
            <a:ext cx="1566454" cy="276999"/>
          </a:xfrm>
          <a:prstGeom prst="rect">
            <a:avLst/>
          </a:prstGeom>
          <a:noFill/>
        </p:spPr>
        <p:txBody>
          <a:bodyPr wrap="none" rtlCol="0">
            <a:spAutoFit/>
          </a:bodyPr>
          <a:lstStyle/>
          <a:p>
            <a:pPr algn="ctr"/>
            <a:r>
              <a:rPr lang="ja-JP" sz="1200">
                <a:solidFill>
                  <a:schemeClr val="tx1"/>
                </a:solidFill>
              </a:rPr>
              <a:t>クロスオーバーが許可</a:t>
            </a:r>
          </a:p>
        </p:txBody>
      </p:sp>
      <p:sp>
        <p:nvSpPr>
          <p:cNvPr id="53" name="Text Placeholder 3"/>
          <p:cNvSpPr>
            <a:spLocks noGrp="1"/>
          </p:cNvSpPr>
          <p:nvPr>
            <p:ph type="body" sz="quarter" idx="10"/>
          </p:nvPr>
        </p:nvSpPr>
        <p:spPr>
          <a:xfrm>
            <a:off x="269964" y="6294937"/>
            <a:ext cx="5494751" cy="487363"/>
          </a:xfrm>
        </p:spPr>
        <p:txBody>
          <a:bodyPr/>
          <a:lstStyle/>
          <a:p>
            <a:r>
              <a:rPr lang="ja-JP" dirty="0"/>
              <a:t>*カルボプラチンAUC5mg/mL/min iv D1とパクリタキセル175mg/m</a:t>
            </a:r>
            <a:r>
              <a:rPr lang="ja-JP" baseline="30000" dirty="0"/>
              <a:t>2</a:t>
            </a:r>
            <a:r>
              <a:rPr lang="ja-JP" dirty="0"/>
              <a:t> iv D1（SQ）またはペメトレキセド500mg/m</a:t>
            </a:r>
            <a:r>
              <a:rPr lang="ja-JP" baseline="30000" dirty="0"/>
              <a:t>2</a:t>
            </a:r>
            <a:r>
              <a:rPr lang="ja-JP" dirty="0"/>
              <a:t> iv D1（NSQ）</a:t>
            </a:r>
          </a:p>
        </p:txBody>
      </p:sp>
    </p:spTree>
    <p:extLst>
      <p:ext uri="{BB962C8B-B14F-4D97-AF65-F5344CB8AC3E}">
        <p14:creationId xmlns:p14="http://schemas.microsoft.com/office/powerpoint/2010/main" val="3526312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MA13.07：GEMSTONE-302試験：転移性NSCLCを対象としてプラチナベースの化学療法にプラセボまたはPD-L1 mAbであるスゲマリマブを併用療法する第Ⅲ相試験 </a:t>
            </a:r>
            <a:r>
              <a:rPr lang="en-US" altLang="ja-JP" dirty="0" smtClean="0"/>
              <a:t>–</a:t>
            </a:r>
            <a:r>
              <a:rPr lang="ja-JP" dirty="0" smtClean="0"/>
              <a:t> </a:t>
            </a:r>
            <a:r>
              <a:rPr lang="ja-JP" dirty="0"/>
              <a:t>Zhou C、他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Zhou C、他J Thorac Oncol 2021年16（補遺）：抄録番号 MA13.07</a:t>
            </a:r>
          </a:p>
        </p:txBody>
      </p:sp>
      <p:sp>
        <p:nvSpPr>
          <p:cNvPr id="7" name="TextBox 6"/>
          <p:cNvSpPr txBox="1"/>
          <p:nvPr/>
        </p:nvSpPr>
        <p:spPr>
          <a:xfrm>
            <a:off x="1990738" y="1496089"/>
            <a:ext cx="2659703" cy="338554"/>
          </a:xfrm>
          <a:prstGeom prst="rect">
            <a:avLst/>
          </a:prstGeom>
          <a:noFill/>
        </p:spPr>
        <p:txBody>
          <a:bodyPr wrap="none" rtlCol="0">
            <a:spAutoFit/>
          </a:bodyPr>
          <a:lstStyle/>
          <a:p>
            <a:pPr algn="ctr"/>
            <a:r>
              <a:rPr lang="ja-JP" sz="1600" b="1">
                <a:solidFill>
                  <a:schemeClr val="tx1"/>
                </a:solidFill>
              </a:rPr>
              <a:t>無増悪生存期間</a:t>
            </a:r>
          </a:p>
        </p:txBody>
      </p:sp>
      <p:sp>
        <p:nvSpPr>
          <p:cNvPr id="8" name="TextBox 7"/>
          <p:cNvSpPr txBox="1"/>
          <p:nvPr/>
        </p:nvSpPr>
        <p:spPr>
          <a:xfrm>
            <a:off x="8377195" y="1496089"/>
            <a:ext cx="1715534" cy="338554"/>
          </a:xfrm>
          <a:prstGeom prst="rect">
            <a:avLst/>
          </a:prstGeom>
          <a:noFill/>
        </p:spPr>
        <p:txBody>
          <a:bodyPr wrap="none" rtlCol="0">
            <a:spAutoFit/>
          </a:bodyPr>
          <a:lstStyle/>
          <a:p>
            <a:pPr algn="ctr"/>
            <a:r>
              <a:rPr lang="ja-JP" sz="1600" b="1">
                <a:solidFill>
                  <a:schemeClr val="tx1"/>
                </a:solidFill>
              </a:rPr>
              <a:t>全体的生存</a:t>
            </a:r>
          </a:p>
        </p:txBody>
      </p:sp>
      <p:graphicFrame>
        <p:nvGraphicFramePr>
          <p:cNvPr id="9" name="Table 9">
            <a:extLst>
              <a:ext uri="{FF2B5EF4-FFF2-40B4-BE49-F238E27FC236}">
                <a16:creationId xmlns:a16="http://schemas.microsoft.com/office/drawing/2014/main" id="{B278638A-438A-4CD4-9308-BA08CF3CC29D}"/>
              </a:ext>
            </a:extLst>
          </p:cNvPr>
          <p:cNvGraphicFramePr>
            <a:graphicFrameLocks noGrp="1"/>
          </p:cNvGraphicFramePr>
          <p:nvPr>
            <p:extLst>
              <p:ext uri="{D42A27DB-BD31-4B8C-83A1-F6EECF244321}">
                <p14:modId xmlns:p14="http://schemas.microsoft.com/office/powerpoint/2010/main" val="1710840827"/>
              </p:ext>
            </p:extLst>
          </p:nvPr>
        </p:nvGraphicFramePr>
        <p:xfrm>
          <a:off x="354547" y="1815861"/>
          <a:ext cx="5451382" cy="1219200"/>
        </p:xfrm>
        <a:graphic>
          <a:graphicData uri="http://schemas.openxmlformats.org/drawingml/2006/table">
            <a:tbl>
              <a:tblPr firstRow="1" bandRow="1">
                <a:tableStyleId>{5C22544A-7EE6-4342-B048-85BDC9FD1C3A}</a:tableStyleId>
              </a:tblPr>
              <a:tblGrid>
                <a:gridCol w="2017621">
                  <a:extLst>
                    <a:ext uri="{9D8B030D-6E8A-4147-A177-3AD203B41FA5}">
                      <a16:colId xmlns:a16="http://schemas.microsoft.com/office/drawing/2014/main" val="1405825173"/>
                    </a:ext>
                  </a:extLst>
                </a:gridCol>
                <a:gridCol w="1972689">
                  <a:extLst>
                    <a:ext uri="{9D8B030D-6E8A-4147-A177-3AD203B41FA5}">
                      <a16:colId xmlns:a16="http://schemas.microsoft.com/office/drawing/2014/main" val="1170005950"/>
                    </a:ext>
                  </a:extLst>
                </a:gridCol>
                <a:gridCol w="1461072">
                  <a:extLst>
                    <a:ext uri="{9D8B030D-6E8A-4147-A177-3AD203B41FA5}">
                      <a16:colId xmlns:a16="http://schemas.microsoft.com/office/drawing/2014/main" val="2165228752"/>
                    </a:ext>
                  </a:extLst>
                </a:gridCol>
              </a:tblGrid>
              <a:tr h="292035">
                <a:tc>
                  <a:txBody>
                    <a:bodyPr/>
                    <a:lstStyle/>
                    <a:p>
                      <a:pPr algn="l" rtl="0"/>
                      <a:endParaRPr lang="en-GB" sz="1400" dirty="0">
                        <a:solidFill>
                          <a:schemeClr val="tx2"/>
                        </a:solidFill>
                      </a:endParaRP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ja-JP" sz="1400">
                          <a:solidFill>
                            <a:schemeClr val="tx2"/>
                          </a:solidFill>
                        </a:rPr>
                        <a:t>スゲマリマブ+CT</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dirty="0">
                          <a:solidFill>
                            <a:schemeClr val="tx2"/>
                          </a:solidFill>
                        </a:rPr>
                        <a:t>プラセボ+CT</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80598507"/>
                  </a:ext>
                </a:extLst>
              </a:tr>
              <a:tr h="304800">
                <a:tc>
                  <a:txBody>
                    <a:bodyPr/>
                    <a:lstStyle/>
                    <a:p>
                      <a:pPr algn="l"/>
                      <a:r>
                        <a:rPr lang="ja-JP" sz="1400">
                          <a:solidFill>
                            <a:schemeClr val="tx1"/>
                          </a:solidFill>
                        </a:rPr>
                        <a:t>事象、n（%）</a:t>
                      </a:r>
                    </a:p>
                  </a:txBody>
                  <a:tcPr>
                    <a:lnL w="12700" cap="flat" cmpd="sng" algn="ctr">
                      <a:solidFill>
                        <a:schemeClr val="accent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223（69.7）</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dirty="0">
                          <a:solidFill>
                            <a:schemeClr val="tx1"/>
                          </a:solidFill>
                        </a:rPr>
                        <a:t>135（84.9）</a:t>
                      </a:r>
                    </a:p>
                  </a:txBody>
                  <a:tcPr>
                    <a:lnL w="12700" cmpd="sng">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3388256"/>
                  </a:ext>
                </a:extLst>
              </a:tr>
              <a:tr h="304800">
                <a:tc>
                  <a:txBody>
                    <a:bodyPr/>
                    <a:lstStyle/>
                    <a:p>
                      <a:pPr algn="l"/>
                      <a:r>
                        <a:rPr lang="ja-JP" sz="1400">
                          <a:solidFill>
                            <a:schemeClr val="tx1"/>
                          </a:solidFill>
                        </a:rPr>
                        <a:t>mPFS、月（95%CI）</a:t>
                      </a: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9.0</a:t>
                      </a:r>
                      <a:r>
                        <a:rPr lang="ja-JP" sz="1400" baseline="0">
                          <a:solidFill>
                            <a:schemeClr val="tx1"/>
                          </a:solidFill>
                        </a:rPr>
                        <a:t>（7.4、10.8）</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4.9（4.8、5.1）</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983146"/>
                  </a:ext>
                </a:extLst>
              </a:tr>
              <a:tr h="304800">
                <a:tc>
                  <a:txBody>
                    <a:bodyPr/>
                    <a:lstStyle/>
                    <a:p>
                      <a:pPr algn="l"/>
                      <a:r>
                        <a:rPr lang="ja-JP" sz="1400">
                          <a:solidFill>
                            <a:schemeClr val="tx1"/>
                          </a:solidFill>
                        </a:rPr>
                        <a:t>HR（95%CI）* p値</a:t>
                      </a:r>
                      <a:r>
                        <a:rPr lang="ja-JP" sz="1400" baseline="30000">
                          <a:solidFill>
                            <a:schemeClr val="tx1"/>
                          </a:solidFill>
                        </a:rPr>
                        <a:t>†</a:t>
                      </a: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400" dirty="0">
                          <a:solidFill>
                            <a:schemeClr val="tx1"/>
                          </a:solidFill>
                        </a:rPr>
                        <a:t>0.48（0.39、0.60）; &lt;0.0001</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dirty="0"/>
                    </a:p>
                  </a:txBody>
                  <a:tcPr/>
                </a:tc>
                <a:extLst>
                  <a:ext uri="{0D108BD9-81ED-4DB2-BD59-A6C34878D82A}">
                    <a16:rowId xmlns:a16="http://schemas.microsoft.com/office/drawing/2014/main" val="3695972213"/>
                  </a:ext>
                </a:extLst>
              </a:tr>
            </a:tbl>
          </a:graphicData>
        </a:graphic>
      </p:graphicFrame>
      <p:sp>
        <p:nvSpPr>
          <p:cNvPr id="11" name="TextBox 10">
            <a:extLst>
              <a:ext uri="{FF2B5EF4-FFF2-40B4-BE49-F238E27FC236}">
                <a16:creationId xmlns:a16="http://schemas.microsoft.com/office/drawing/2014/main" id="{60F9D244-C024-4028-A356-F5210BD7BF3D}"/>
              </a:ext>
            </a:extLst>
          </p:cNvPr>
          <p:cNvSpPr txBox="1"/>
          <p:nvPr/>
        </p:nvSpPr>
        <p:spPr>
          <a:xfrm>
            <a:off x="-136187" y="5877714"/>
            <a:ext cx="1727873" cy="276999"/>
          </a:xfrm>
          <a:prstGeom prst="rect">
            <a:avLst/>
          </a:prstGeom>
          <a:noFill/>
        </p:spPr>
        <p:txBody>
          <a:bodyPr wrap="square">
            <a:spAutoFit/>
          </a:bodyPr>
          <a:lstStyle/>
          <a:p>
            <a:pPr algn="r"/>
            <a:r>
              <a:rPr lang="ja-JP" sz="1200">
                <a:solidFill>
                  <a:schemeClr val="accent1"/>
                </a:solidFill>
              </a:rPr>
              <a:t>スゲマリマブ+CT</a:t>
            </a:r>
          </a:p>
        </p:txBody>
      </p:sp>
      <p:sp>
        <p:nvSpPr>
          <p:cNvPr id="12" name="TextBox 11">
            <a:extLst>
              <a:ext uri="{FF2B5EF4-FFF2-40B4-BE49-F238E27FC236}">
                <a16:creationId xmlns:a16="http://schemas.microsoft.com/office/drawing/2014/main" id="{419A8A1C-6CB2-4FB1-BAB2-70F9DD0C54C0}"/>
              </a:ext>
            </a:extLst>
          </p:cNvPr>
          <p:cNvSpPr txBox="1"/>
          <p:nvPr/>
        </p:nvSpPr>
        <p:spPr>
          <a:xfrm>
            <a:off x="-136187" y="6106572"/>
            <a:ext cx="1727873" cy="276999"/>
          </a:xfrm>
          <a:prstGeom prst="rect">
            <a:avLst/>
          </a:prstGeom>
          <a:noFill/>
        </p:spPr>
        <p:txBody>
          <a:bodyPr wrap="square">
            <a:spAutoFit/>
          </a:bodyPr>
          <a:lstStyle/>
          <a:p>
            <a:pPr algn="r"/>
            <a:r>
              <a:rPr lang="ja-JP" sz="1200">
                <a:solidFill>
                  <a:schemeClr val="accent2"/>
                </a:solidFill>
              </a:rPr>
              <a:t>プラセボ+CT</a:t>
            </a:r>
          </a:p>
        </p:txBody>
      </p:sp>
      <p:grpSp>
        <p:nvGrpSpPr>
          <p:cNvPr id="13" name="Group 12">
            <a:extLst>
              <a:ext uri="{FF2B5EF4-FFF2-40B4-BE49-F238E27FC236}">
                <a16:creationId xmlns:a16="http://schemas.microsoft.com/office/drawing/2014/main" id="{EC83A51A-0B31-4110-97E0-2609CF4DD3B1}"/>
              </a:ext>
            </a:extLst>
          </p:cNvPr>
          <p:cNvGrpSpPr/>
          <p:nvPr/>
        </p:nvGrpSpPr>
        <p:grpSpPr>
          <a:xfrm>
            <a:off x="711303" y="3167763"/>
            <a:ext cx="903181" cy="2793149"/>
            <a:chOff x="1081174" y="1222708"/>
            <a:chExt cx="903181" cy="3576882"/>
          </a:xfrm>
        </p:grpSpPr>
        <p:sp>
          <p:nvSpPr>
            <p:cNvPr id="14" name="TextBox 13">
              <a:extLst>
                <a:ext uri="{FF2B5EF4-FFF2-40B4-BE49-F238E27FC236}">
                  <a16:creationId xmlns:a16="http://schemas.microsoft.com/office/drawing/2014/main" id="{81625077-67E1-4248-9569-CDDD08157E37}"/>
                </a:ext>
              </a:extLst>
            </p:cNvPr>
            <p:cNvSpPr txBox="1"/>
            <p:nvPr/>
          </p:nvSpPr>
          <p:spPr>
            <a:xfrm rot="16200000">
              <a:off x="878914" y="2569415"/>
              <a:ext cx="1016542"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PFS、%</a:t>
              </a:r>
            </a:p>
          </p:txBody>
        </p:sp>
        <p:sp>
          <p:nvSpPr>
            <p:cNvPr id="15" name="TextBox 14">
              <a:extLst>
                <a:ext uri="{FF2B5EF4-FFF2-40B4-BE49-F238E27FC236}">
                  <a16:creationId xmlns:a16="http://schemas.microsoft.com/office/drawing/2014/main" id="{1B1D9EDC-4E7E-4C11-BE09-6440D1926851}"/>
                </a:ext>
              </a:extLst>
            </p:cNvPr>
            <p:cNvSpPr txBox="1"/>
            <p:nvPr/>
          </p:nvSpPr>
          <p:spPr>
            <a:xfrm>
              <a:off x="1431941" y="1222708"/>
              <a:ext cx="482824" cy="394136"/>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100</a:t>
              </a:r>
            </a:p>
          </p:txBody>
        </p:sp>
        <p:sp>
          <p:nvSpPr>
            <p:cNvPr id="16" name="Line 6">
              <a:extLst>
                <a:ext uri="{FF2B5EF4-FFF2-40B4-BE49-F238E27FC236}">
                  <a16:creationId xmlns:a16="http://schemas.microsoft.com/office/drawing/2014/main" id="{731DF375-8ADC-4053-85D9-5DE2BB7A7C3A}"/>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Line 7">
              <a:extLst>
                <a:ext uri="{FF2B5EF4-FFF2-40B4-BE49-F238E27FC236}">
                  <a16:creationId xmlns:a16="http://schemas.microsoft.com/office/drawing/2014/main" id="{C6A2AB4D-F0BD-47D1-A862-D16DADE3FCEC}"/>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 name="Line 8">
              <a:extLst>
                <a:ext uri="{FF2B5EF4-FFF2-40B4-BE49-F238E27FC236}">
                  <a16:creationId xmlns:a16="http://schemas.microsoft.com/office/drawing/2014/main" id="{DA68663F-4878-4C05-9754-1B3CD4C8E613}"/>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9" name="Line 9">
              <a:extLst>
                <a:ext uri="{FF2B5EF4-FFF2-40B4-BE49-F238E27FC236}">
                  <a16:creationId xmlns:a16="http://schemas.microsoft.com/office/drawing/2014/main" id="{A83F02A3-FA46-415E-BBCE-77A39E16437C}"/>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0" name="Line 10">
              <a:extLst>
                <a:ext uri="{FF2B5EF4-FFF2-40B4-BE49-F238E27FC236}">
                  <a16:creationId xmlns:a16="http://schemas.microsoft.com/office/drawing/2014/main" id="{4C26EC60-3E6B-491D-91F2-AA494A29B31A}"/>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1" name="Line 11">
              <a:extLst>
                <a:ext uri="{FF2B5EF4-FFF2-40B4-BE49-F238E27FC236}">
                  <a16:creationId xmlns:a16="http://schemas.microsoft.com/office/drawing/2014/main" id="{5416BCC3-29BD-447D-994E-CA7FBC77F5DF}"/>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2" name="TextBox 21">
              <a:extLst>
                <a:ext uri="{FF2B5EF4-FFF2-40B4-BE49-F238E27FC236}">
                  <a16:creationId xmlns:a16="http://schemas.microsoft.com/office/drawing/2014/main" id="{D93F518C-1E37-442F-936D-D34786F238CA}"/>
                </a:ext>
              </a:extLst>
            </p:cNvPr>
            <p:cNvSpPr txBox="1"/>
            <p:nvPr/>
          </p:nvSpPr>
          <p:spPr>
            <a:xfrm>
              <a:off x="1531332" y="1746847"/>
              <a:ext cx="383438" cy="394136"/>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80</a:t>
              </a:r>
            </a:p>
          </p:txBody>
        </p:sp>
        <p:sp>
          <p:nvSpPr>
            <p:cNvPr id="23" name="TextBox 22">
              <a:extLst>
                <a:ext uri="{FF2B5EF4-FFF2-40B4-BE49-F238E27FC236}">
                  <a16:creationId xmlns:a16="http://schemas.microsoft.com/office/drawing/2014/main" id="{A41DCC5D-DD1A-4161-948B-E9ACBABFE360}"/>
                </a:ext>
              </a:extLst>
            </p:cNvPr>
            <p:cNvSpPr txBox="1"/>
            <p:nvPr/>
          </p:nvSpPr>
          <p:spPr>
            <a:xfrm>
              <a:off x="1531332" y="2245378"/>
              <a:ext cx="383438" cy="394136"/>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60</a:t>
              </a:r>
            </a:p>
          </p:txBody>
        </p:sp>
        <p:sp>
          <p:nvSpPr>
            <p:cNvPr id="24" name="TextBox 23">
              <a:extLst>
                <a:ext uri="{FF2B5EF4-FFF2-40B4-BE49-F238E27FC236}">
                  <a16:creationId xmlns:a16="http://schemas.microsoft.com/office/drawing/2014/main" id="{0FC0EA74-99E4-4D92-A830-393DE2878681}"/>
                </a:ext>
              </a:extLst>
            </p:cNvPr>
            <p:cNvSpPr txBox="1"/>
            <p:nvPr/>
          </p:nvSpPr>
          <p:spPr>
            <a:xfrm>
              <a:off x="1531332" y="2760030"/>
              <a:ext cx="383438" cy="394136"/>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40</a:t>
              </a:r>
            </a:p>
          </p:txBody>
        </p:sp>
        <p:sp>
          <p:nvSpPr>
            <p:cNvPr id="25" name="TextBox 24">
              <a:extLst>
                <a:ext uri="{FF2B5EF4-FFF2-40B4-BE49-F238E27FC236}">
                  <a16:creationId xmlns:a16="http://schemas.microsoft.com/office/drawing/2014/main" id="{7F3DA37F-2437-42E6-82D1-19BB385DA4EA}"/>
                </a:ext>
              </a:extLst>
            </p:cNvPr>
            <p:cNvSpPr txBox="1"/>
            <p:nvPr/>
          </p:nvSpPr>
          <p:spPr>
            <a:xfrm>
              <a:off x="1531332" y="3263934"/>
              <a:ext cx="383438" cy="394136"/>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20</a:t>
              </a:r>
            </a:p>
          </p:txBody>
        </p:sp>
        <p:sp>
          <p:nvSpPr>
            <p:cNvPr id="26" name="TextBox 25">
              <a:extLst>
                <a:ext uri="{FF2B5EF4-FFF2-40B4-BE49-F238E27FC236}">
                  <a16:creationId xmlns:a16="http://schemas.microsoft.com/office/drawing/2014/main" id="{2C4BB6C0-9D9A-4A77-B59F-0DBD88908C4A}"/>
                </a:ext>
              </a:extLst>
            </p:cNvPr>
            <p:cNvSpPr txBox="1"/>
            <p:nvPr/>
          </p:nvSpPr>
          <p:spPr>
            <a:xfrm>
              <a:off x="1630726" y="3773210"/>
              <a:ext cx="284052" cy="394136"/>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sp>
          <p:nvSpPr>
            <p:cNvPr id="27" name="TextBox 26">
              <a:extLst>
                <a:ext uri="{FF2B5EF4-FFF2-40B4-BE49-F238E27FC236}">
                  <a16:creationId xmlns:a16="http://schemas.microsoft.com/office/drawing/2014/main" id="{11B14A92-A6CF-4218-8479-F580F3FE189B}"/>
                </a:ext>
              </a:extLst>
            </p:cNvPr>
            <p:cNvSpPr txBox="1"/>
            <p:nvPr/>
          </p:nvSpPr>
          <p:spPr>
            <a:xfrm>
              <a:off x="1081174" y="4444868"/>
              <a:ext cx="877163" cy="354722"/>
            </a:xfrm>
            <a:prstGeom prst="rect">
              <a:avLst/>
            </a:prstGeom>
            <a:noFill/>
          </p:spPr>
          <p:txBody>
            <a:bodyPr wrap="none" rtlCol="0">
              <a:spAutoFit/>
            </a:bodyPr>
            <a:lstStyle/>
            <a:p>
              <a:pPr algn="r"/>
              <a:r>
                <a:rPr lang="ja-JP" sz="1200">
                  <a:solidFill>
                    <a:schemeClr val="tx1"/>
                  </a:solidFill>
                </a:rPr>
                <a:t>リスク有患者数</a:t>
              </a:r>
            </a:p>
          </p:txBody>
        </p:sp>
      </p:grpSp>
      <p:sp>
        <p:nvSpPr>
          <p:cNvPr id="28" name="Freeform 21">
            <a:extLst>
              <a:ext uri="{FF2B5EF4-FFF2-40B4-BE49-F238E27FC236}">
                <a16:creationId xmlns:a16="http://schemas.microsoft.com/office/drawing/2014/main" id="{2C3D05C0-8D84-4D25-8C0B-AF73AA7DB6AC}"/>
              </a:ext>
            </a:extLst>
          </p:cNvPr>
          <p:cNvSpPr>
            <a:spLocks/>
          </p:cNvSpPr>
          <p:nvPr/>
        </p:nvSpPr>
        <p:spPr bwMode="auto">
          <a:xfrm>
            <a:off x="1621796" y="3336553"/>
            <a:ext cx="4464368" cy="202196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29" name="Group 28">
            <a:extLst>
              <a:ext uri="{FF2B5EF4-FFF2-40B4-BE49-F238E27FC236}">
                <a16:creationId xmlns:a16="http://schemas.microsoft.com/office/drawing/2014/main" id="{16174969-9CD7-4046-8323-E14F4C546A3B}"/>
              </a:ext>
            </a:extLst>
          </p:cNvPr>
          <p:cNvGrpSpPr/>
          <p:nvPr/>
        </p:nvGrpSpPr>
        <p:grpSpPr>
          <a:xfrm>
            <a:off x="1594173" y="5360936"/>
            <a:ext cx="4492202" cy="360147"/>
            <a:chOff x="1594720" y="5390432"/>
            <a:chExt cx="4264594" cy="360147"/>
          </a:xfrm>
        </p:grpSpPr>
        <p:sp>
          <p:nvSpPr>
            <p:cNvPr id="30" name="Line 21">
              <a:extLst>
                <a:ext uri="{FF2B5EF4-FFF2-40B4-BE49-F238E27FC236}">
                  <a16:creationId xmlns:a16="http://schemas.microsoft.com/office/drawing/2014/main" id="{447A103B-7A04-4C51-B6FB-422BA74DFA63}"/>
                </a:ext>
              </a:extLst>
            </p:cNvPr>
            <p:cNvSpPr>
              <a:spLocks noChangeShapeType="1"/>
            </p:cNvSpPr>
            <p:nvPr/>
          </p:nvSpPr>
          <p:spPr bwMode="auto">
            <a:xfrm>
              <a:off x="5733037"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B1F22CE7-FE24-42A2-978D-33E4DC5486C2}"/>
                </a:ext>
              </a:extLst>
            </p:cNvPr>
            <p:cNvSpPr txBox="1"/>
            <p:nvPr/>
          </p:nvSpPr>
          <p:spPr>
            <a:xfrm>
              <a:off x="5601594" y="5462432"/>
              <a:ext cx="257720"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26</a:t>
              </a:r>
            </a:p>
          </p:txBody>
        </p:sp>
        <p:sp>
          <p:nvSpPr>
            <p:cNvPr id="32" name="Line 21">
              <a:extLst>
                <a:ext uri="{FF2B5EF4-FFF2-40B4-BE49-F238E27FC236}">
                  <a16:creationId xmlns:a16="http://schemas.microsoft.com/office/drawing/2014/main" id="{3417C720-1B39-44A5-9C0E-5A47CA1DD139}"/>
                </a:ext>
              </a:extLst>
            </p:cNvPr>
            <p:cNvSpPr>
              <a:spLocks noChangeShapeType="1"/>
            </p:cNvSpPr>
            <p:nvPr/>
          </p:nvSpPr>
          <p:spPr bwMode="auto">
            <a:xfrm>
              <a:off x="5421187"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61BE9F7E-5DEB-4BCF-B3DB-F24DF92A1776}"/>
                </a:ext>
              </a:extLst>
            </p:cNvPr>
            <p:cNvSpPr txBox="1"/>
            <p:nvPr/>
          </p:nvSpPr>
          <p:spPr>
            <a:xfrm>
              <a:off x="5289744" y="5462432"/>
              <a:ext cx="257720"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24</a:t>
              </a:r>
            </a:p>
          </p:txBody>
        </p:sp>
        <p:sp>
          <p:nvSpPr>
            <p:cNvPr id="34" name="Line 21">
              <a:extLst>
                <a:ext uri="{FF2B5EF4-FFF2-40B4-BE49-F238E27FC236}">
                  <a16:creationId xmlns:a16="http://schemas.microsoft.com/office/drawing/2014/main" id="{B709CE58-D5C1-4F21-A490-9235ADF7D57C}"/>
                </a:ext>
              </a:extLst>
            </p:cNvPr>
            <p:cNvSpPr>
              <a:spLocks noChangeShapeType="1"/>
            </p:cNvSpPr>
            <p:nvPr/>
          </p:nvSpPr>
          <p:spPr bwMode="auto">
            <a:xfrm>
              <a:off x="510933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0F68491-A2A4-4F59-930A-A251828831EF}"/>
                </a:ext>
              </a:extLst>
            </p:cNvPr>
            <p:cNvSpPr txBox="1"/>
            <p:nvPr/>
          </p:nvSpPr>
          <p:spPr>
            <a:xfrm>
              <a:off x="4977895" y="5462432"/>
              <a:ext cx="257720"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22</a:t>
              </a:r>
            </a:p>
          </p:txBody>
        </p:sp>
        <p:sp>
          <p:nvSpPr>
            <p:cNvPr id="36" name="Line 21">
              <a:extLst>
                <a:ext uri="{FF2B5EF4-FFF2-40B4-BE49-F238E27FC236}">
                  <a16:creationId xmlns:a16="http://schemas.microsoft.com/office/drawing/2014/main" id="{5DCE383E-09C5-4C2C-ACA7-ED9CD93767BA}"/>
                </a:ext>
              </a:extLst>
            </p:cNvPr>
            <p:cNvSpPr>
              <a:spLocks noChangeShapeType="1"/>
            </p:cNvSpPr>
            <p:nvPr/>
          </p:nvSpPr>
          <p:spPr bwMode="auto">
            <a:xfrm>
              <a:off x="479748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A2BEC955-C7CC-4464-80DA-A0D7B66C33B3}"/>
                </a:ext>
              </a:extLst>
            </p:cNvPr>
            <p:cNvSpPr txBox="1"/>
            <p:nvPr/>
          </p:nvSpPr>
          <p:spPr>
            <a:xfrm>
              <a:off x="4666045" y="5462432"/>
              <a:ext cx="257720"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38" name="Line 21">
              <a:extLst>
                <a:ext uri="{FF2B5EF4-FFF2-40B4-BE49-F238E27FC236}">
                  <a16:creationId xmlns:a16="http://schemas.microsoft.com/office/drawing/2014/main" id="{5765A7E6-8061-4FA9-890C-76CA91A85EE9}"/>
                </a:ext>
              </a:extLst>
            </p:cNvPr>
            <p:cNvSpPr>
              <a:spLocks noChangeShapeType="1"/>
            </p:cNvSpPr>
            <p:nvPr/>
          </p:nvSpPr>
          <p:spPr bwMode="auto">
            <a:xfrm>
              <a:off x="448563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47E6639C-2E0A-407E-989E-8BF51C2BCE2E}"/>
                </a:ext>
              </a:extLst>
            </p:cNvPr>
            <p:cNvSpPr txBox="1"/>
            <p:nvPr/>
          </p:nvSpPr>
          <p:spPr>
            <a:xfrm>
              <a:off x="4354196" y="5462432"/>
              <a:ext cx="257720"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18</a:t>
              </a:r>
            </a:p>
          </p:txBody>
        </p:sp>
        <p:sp>
          <p:nvSpPr>
            <p:cNvPr id="40" name="Line 21">
              <a:extLst>
                <a:ext uri="{FF2B5EF4-FFF2-40B4-BE49-F238E27FC236}">
                  <a16:creationId xmlns:a16="http://schemas.microsoft.com/office/drawing/2014/main" id="{2CBF0FBE-6440-4079-A970-B7D993CB5AF8}"/>
                </a:ext>
              </a:extLst>
            </p:cNvPr>
            <p:cNvSpPr>
              <a:spLocks noChangeShapeType="1"/>
            </p:cNvSpPr>
            <p:nvPr/>
          </p:nvSpPr>
          <p:spPr bwMode="auto">
            <a:xfrm>
              <a:off x="417378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184841E7-BCAA-4637-9B0C-E54A44DB3FBB}"/>
                </a:ext>
              </a:extLst>
            </p:cNvPr>
            <p:cNvSpPr txBox="1"/>
            <p:nvPr/>
          </p:nvSpPr>
          <p:spPr>
            <a:xfrm>
              <a:off x="4042345" y="5462432"/>
              <a:ext cx="257720"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16</a:t>
              </a:r>
            </a:p>
          </p:txBody>
        </p:sp>
        <p:sp>
          <p:nvSpPr>
            <p:cNvPr id="42" name="Line 21">
              <a:extLst>
                <a:ext uri="{FF2B5EF4-FFF2-40B4-BE49-F238E27FC236}">
                  <a16:creationId xmlns:a16="http://schemas.microsoft.com/office/drawing/2014/main" id="{0BD3E27E-C563-48B6-A90D-F4E04FE00F6D}"/>
                </a:ext>
              </a:extLst>
            </p:cNvPr>
            <p:cNvSpPr>
              <a:spLocks noChangeShapeType="1"/>
            </p:cNvSpPr>
            <p:nvPr/>
          </p:nvSpPr>
          <p:spPr bwMode="auto">
            <a:xfrm>
              <a:off x="386193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D3DBFFE8-32E8-47FE-94A7-183AE4D083DD}"/>
                </a:ext>
              </a:extLst>
            </p:cNvPr>
            <p:cNvSpPr txBox="1"/>
            <p:nvPr/>
          </p:nvSpPr>
          <p:spPr>
            <a:xfrm>
              <a:off x="3730495" y="5462432"/>
              <a:ext cx="257720"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14</a:t>
              </a:r>
            </a:p>
          </p:txBody>
        </p:sp>
        <p:sp>
          <p:nvSpPr>
            <p:cNvPr id="44" name="Line 21">
              <a:extLst>
                <a:ext uri="{FF2B5EF4-FFF2-40B4-BE49-F238E27FC236}">
                  <a16:creationId xmlns:a16="http://schemas.microsoft.com/office/drawing/2014/main" id="{962EEF84-D00D-420F-A8BC-F1FCF5368B1B}"/>
                </a:ext>
              </a:extLst>
            </p:cNvPr>
            <p:cNvSpPr>
              <a:spLocks noChangeShapeType="1"/>
            </p:cNvSpPr>
            <p:nvPr/>
          </p:nvSpPr>
          <p:spPr bwMode="auto">
            <a:xfrm>
              <a:off x="355008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C8E119F1-6CC7-4440-A2F1-4A77BE183595}"/>
                </a:ext>
              </a:extLst>
            </p:cNvPr>
            <p:cNvSpPr txBox="1"/>
            <p:nvPr/>
          </p:nvSpPr>
          <p:spPr>
            <a:xfrm>
              <a:off x="3418645" y="5462432"/>
              <a:ext cx="257720"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a:t>
              </a:r>
            </a:p>
          </p:txBody>
        </p:sp>
        <p:sp>
          <p:nvSpPr>
            <p:cNvPr id="46" name="Line 21">
              <a:extLst>
                <a:ext uri="{FF2B5EF4-FFF2-40B4-BE49-F238E27FC236}">
                  <a16:creationId xmlns:a16="http://schemas.microsoft.com/office/drawing/2014/main" id="{7792C4B9-1301-4DE0-AEBB-0B704EB538A0}"/>
                </a:ext>
              </a:extLst>
            </p:cNvPr>
            <p:cNvSpPr>
              <a:spLocks noChangeShapeType="1"/>
            </p:cNvSpPr>
            <p:nvPr/>
          </p:nvSpPr>
          <p:spPr bwMode="auto">
            <a:xfrm>
              <a:off x="323823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500C8D7D-07BB-4DCA-94D2-77BD02A62400}"/>
                </a:ext>
              </a:extLst>
            </p:cNvPr>
            <p:cNvSpPr txBox="1"/>
            <p:nvPr/>
          </p:nvSpPr>
          <p:spPr>
            <a:xfrm>
              <a:off x="3106795" y="5462432"/>
              <a:ext cx="257720"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48" name="Line 21">
              <a:extLst>
                <a:ext uri="{FF2B5EF4-FFF2-40B4-BE49-F238E27FC236}">
                  <a16:creationId xmlns:a16="http://schemas.microsoft.com/office/drawing/2014/main" id="{542790D4-1128-44A3-8102-26124687FD02}"/>
                </a:ext>
              </a:extLst>
            </p:cNvPr>
            <p:cNvSpPr>
              <a:spLocks noChangeShapeType="1"/>
            </p:cNvSpPr>
            <p:nvPr/>
          </p:nvSpPr>
          <p:spPr bwMode="auto">
            <a:xfrm>
              <a:off x="292638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6D66E367-B054-472F-87E6-95FD9F1F6542}"/>
                </a:ext>
              </a:extLst>
            </p:cNvPr>
            <p:cNvSpPr txBox="1"/>
            <p:nvPr/>
          </p:nvSpPr>
          <p:spPr>
            <a:xfrm>
              <a:off x="2842120" y="5462432"/>
              <a:ext cx="163370"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8</a:t>
              </a:r>
            </a:p>
          </p:txBody>
        </p:sp>
        <p:sp>
          <p:nvSpPr>
            <p:cNvPr id="50" name="Line 21">
              <a:extLst>
                <a:ext uri="{FF2B5EF4-FFF2-40B4-BE49-F238E27FC236}">
                  <a16:creationId xmlns:a16="http://schemas.microsoft.com/office/drawing/2014/main" id="{0DA6B592-BEB2-4A63-B88B-52E601AADDA4}"/>
                </a:ext>
              </a:extLst>
            </p:cNvPr>
            <p:cNvSpPr>
              <a:spLocks noChangeShapeType="1"/>
            </p:cNvSpPr>
            <p:nvPr/>
          </p:nvSpPr>
          <p:spPr bwMode="auto">
            <a:xfrm>
              <a:off x="261453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BD2AE56D-C150-47CB-8F00-D72236BC5358}"/>
                </a:ext>
              </a:extLst>
            </p:cNvPr>
            <p:cNvSpPr txBox="1"/>
            <p:nvPr/>
          </p:nvSpPr>
          <p:spPr>
            <a:xfrm>
              <a:off x="2530270" y="5462432"/>
              <a:ext cx="163370"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a:t>
              </a:r>
            </a:p>
          </p:txBody>
        </p:sp>
        <p:sp>
          <p:nvSpPr>
            <p:cNvPr id="52" name="Line 21">
              <a:extLst>
                <a:ext uri="{FF2B5EF4-FFF2-40B4-BE49-F238E27FC236}">
                  <a16:creationId xmlns:a16="http://schemas.microsoft.com/office/drawing/2014/main" id="{BAD81BD5-42BA-49C3-A1FF-ED8AABBCC8B4}"/>
                </a:ext>
              </a:extLst>
            </p:cNvPr>
            <p:cNvSpPr>
              <a:spLocks noChangeShapeType="1"/>
            </p:cNvSpPr>
            <p:nvPr/>
          </p:nvSpPr>
          <p:spPr bwMode="auto">
            <a:xfrm>
              <a:off x="230268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5195E430-0CDD-4F21-B2E1-BB6063A615BC}"/>
                </a:ext>
              </a:extLst>
            </p:cNvPr>
            <p:cNvSpPr txBox="1"/>
            <p:nvPr/>
          </p:nvSpPr>
          <p:spPr>
            <a:xfrm>
              <a:off x="2218420" y="5462432"/>
              <a:ext cx="163370"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a:t>
              </a:r>
            </a:p>
          </p:txBody>
        </p:sp>
        <p:sp>
          <p:nvSpPr>
            <p:cNvPr id="54" name="Line 21">
              <a:extLst>
                <a:ext uri="{FF2B5EF4-FFF2-40B4-BE49-F238E27FC236}">
                  <a16:creationId xmlns:a16="http://schemas.microsoft.com/office/drawing/2014/main" id="{2007A5FA-52FD-4BA9-8EB5-C4CBF6B5A185}"/>
                </a:ext>
              </a:extLst>
            </p:cNvPr>
            <p:cNvSpPr>
              <a:spLocks noChangeShapeType="1"/>
            </p:cNvSpPr>
            <p:nvPr/>
          </p:nvSpPr>
          <p:spPr bwMode="auto">
            <a:xfrm>
              <a:off x="199083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E32EA112-DCC1-4E1C-AD1D-0E3AD598971C}"/>
                </a:ext>
              </a:extLst>
            </p:cNvPr>
            <p:cNvSpPr txBox="1"/>
            <p:nvPr/>
          </p:nvSpPr>
          <p:spPr>
            <a:xfrm>
              <a:off x="1906570" y="5462432"/>
              <a:ext cx="163370"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a:t>
              </a:r>
            </a:p>
          </p:txBody>
        </p:sp>
        <p:sp>
          <p:nvSpPr>
            <p:cNvPr id="56" name="Line 21">
              <a:extLst>
                <a:ext uri="{FF2B5EF4-FFF2-40B4-BE49-F238E27FC236}">
                  <a16:creationId xmlns:a16="http://schemas.microsoft.com/office/drawing/2014/main" id="{CCF6EBB0-18A1-4B81-8423-A406C6CEA3CA}"/>
                </a:ext>
              </a:extLst>
            </p:cNvPr>
            <p:cNvSpPr>
              <a:spLocks noChangeShapeType="1"/>
            </p:cNvSpPr>
            <p:nvPr/>
          </p:nvSpPr>
          <p:spPr bwMode="auto">
            <a:xfrm>
              <a:off x="1678988" y="539043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52FE237E-08E9-4F2C-9517-8929112938C9}"/>
                </a:ext>
              </a:extLst>
            </p:cNvPr>
            <p:cNvSpPr txBox="1"/>
            <p:nvPr/>
          </p:nvSpPr>
          <p:spPr>
            <a:xfrm>
              <a:off x="1594720" y="5462432"/>
              <a:ext cx="163370"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grpSp>
        <p:nvGrpSpPr>
          <p:cNvPr id="58" name="Group 57">
            <a:extLst>
              <a:ext uri="{FF2B5EF4-FFF2-40B4-BE49-F238E27FC236}">
                <a16:creationId xmlns:a16="http://schemas.microsoft.com/office/drawing/2014/main" id="{D5FC1DEB-EF1A-44B6-BAE4-CA69AE5E0AAB}"/>
              </a:ext>
            </a:extLst>
          </p:cNvPr>
          <p:cNvGrpSpPr/>
          <p:nvPr/>
        </p:nvGrpSpPr>
        <p:grpSpPr>
          <a:xfrm>
            <a:off x="1523111" y="5891363"/>
            <a:ext cx="4518978" cy="257369"/>
            <a:chOff x="1880436" y="6178474"/>
            <a:chExt cx="4149553" cy="257369"/>
          </a:xfrm>
        </p:grpSpPr>
        <p:sp>
          <p:nvSpPr>
            <p:cNvPr id="59" name="TextBox 58">
              <a:extLst>
                <a:ext uri="{FF2B5EF4-FFF2-40B4-BE49-F238E27FC236}">
                  <a16:creationId xmlns:a16="http://schemas.microsoft.com/office/drawing/2014/main" id="{DEADD9FF-8ABB-49A9-9679-79F7F62641A9}"/>
                </a:ext>
              </a:extLst>
            </p:cNvPr>
            <p:cNvSpPr txBox="1"/>
            <p:nvPr/>
          </p:nvSpPr>
          <p:spPr>
            <a:xfrm>
              <a:off x="5885216" y="6178474"/>
              <a:ext cx="144773"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0</a:t>
              </a:r>
            </a:p>
          </p:txBody>
        </p:sp>
        <p:sp>
          <p:nvSpPr>
            <p:cNvPr id="60" name="TextBox 59">
              <a:extLst>
                <a:ext uri="{FF2B5EF4-FFF2-40B4-BE49-F238E27FC236}">
                  <a16:creationId xmlns:a16="http://schemas.microsoft.com/office/drawing/2014/main" id="{FCE08EE3-1A9A-45A7-B9F0-D4B885F7EB3D}"/>
                </a:ext>
              </a:extLst>
            </p:cNvPr>
            <p:cNvSpPr txBox="1"/>
            <p:nvPr/>
          </p:nvSpPr>
          <p:spPr>
            <a:xfrm>
              <a:off x="5583158" y="6178474"/>
              <a:ext cx="144773"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5</a:t>
              </a:r>
            </a:p>
          </p:txBody>
        </p:sp>
        <p:sp>
          <p:nvSpPr>
            <p:cNvPr id="61" name="TextBox 60">
              <a:extLst>
                <a:ext uri="{FF2B5EF4-FFF2-40B4-BE49-F238E27FC236}">
                  <a16:creationId xmlns:a16="http://schemas.microsoft.com/office/drawing/2014/main" id="{455CB2BF-6E6C-4264-8D63-DFF7D87CB5C9}"/>
                </a:ext>
              </a:extLst>
            </p:cNvPr>
            <p:cNvSpPr txBox="1"/>
            <p:nvPr/>
          </p:nvSpPr>
          <p:spPr>
            <a:xfrm>
              <a:off x="5281097" y="6178474"/>
              <a:ext cx="144773"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8</a:t>
              </a:r>
            </a:p>
          </p:txBody>
        </p:sp>
        <p:sp>
          <p:nvSpPr>
            <p:cNvPr id="62" name="TextBox 61">
              <a:extLst>
                <a:ext uri="{FF2B5EF4-FFF2-40B4-BE49-F238E27FC236}">
                  <a16:creationId xmlns:a16="http://schemas.microsoft.com/office/drawing/2014/main" id="{4F849A54-2AFF-4200-85E4-EDBF289EF186}"/>
                </a:ext>
              </a:extLst>
            </p:cNvPr>
            <p:cNvSpPr txBox="1"/>
            <p:nvPr/>
          </p:nvSpPr>
          <p:spPr>
            <a:xfrm>
              <a:off x="4940032" y="6178474"/>
              <a:ext cx="222787"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15</a:t>
              </a:r>
            </a:p>
          </p:txBody>
        </p:sp>
        <p:sp>
          <p:nvSpPr>
            <p:cNvPr id="63" name="TextBox 62">
              <a:extLst>
                <a:ext uri="{FF2B5EF4-FFF2-40B4-BE49-F238E27FC236}">
                  <a16:creationId xmlns:a16="http://schemas.microsoft.com/office/drawing/2014/main" id="{B71A2374-4F8A-4EAA-BE94-9C84619FEE8D}"/>
                </a:ext>
              </a:extLst>
            </p:cNvPr>
            <p:cNvSpPr txBox="1"/>
            <p:nvPr/>
          </p:nvSpPr>
          <p:spPr>
            <a:xfrm>
              <a:off x="4637975" y="6178474"/>
              <a:ext cx="222787"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38</a:t>
              </a:r>
            </a:p>
          </p:txBody>
        </p:sp>
        <p:sp>
          <p:nvSpPr>
            <p:cNvPr id="64" name="TextBox 63">
              <a:extLst>
                <a:ext uri="{FF2B5EF4-FFF2-40B4-BE49-F238E27FC236}">
                  <a16:creationId xmlns:a16="http://schemas.microsoft.com/office/drawing/2014/main" id="{3DCD37C0-BD15-4D9B-BB42-6E5B2AFFEF23}"/>
                </a:ext>
              </a:extLst>
            </p:cNvPr>
            <p:cNvSpPr txBox="1"/>
            <p:nvPr/>
          </p:nvSpPr>
          <p:spPr>
            <a:xfrm>
              <a:off x="4335914" y="6178474"/>
              <a:ext cx="222787"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52</a:t>
              </a:r>
            </a:p>
          </p:txBody>
        </p:sp>
        <p:sp>
          <p:nvSpPr>
            <p:cNvPr id="65" name="TextBox 64">
              <a:extLst>
                <a:ext uri="{FF2B5EF4-FFF2-40B4-BE49-F238E27FC236}">
                  <a16:creationId xmlns:a16="http://schemas.microsoft.com/office/drawing/2014/main" id="{DC914608-DB47-4BBF-8A8C-05B8E60F4608}"/>
                </a:ext>
              </a:extLst>
            </p:cNvPr>
            <p:cNvSpPr txBox="1"/>
            <p:nvPr/>
          </p:nvSpPr>
          <p:spPr>
            <a:xfrm>
              <a:off x="4033857" y="6178474"/>
              <a:ext cx="222787"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75</a:t>
              </a:r>
            </a:p>
          </p:txBody>
        </p:sp>
        <p:sp>
          <p:nvSpPr>
            <p:cNvPr id="66" name="TextBox 65">
              <a:extLst>
                <a:ext uri="{FF2B5EF4-FFF2-40B4-BE49-F238E27FC236}">
                  <a16:creationId xmlns:a16="http://schemas.microsoft.com/office/drawing/2014/main" id="{2AD11A25-90B7-431D-BD8C-E6E0966C8C30}"/>
                </a:ext>
              </a:extLst>
            </p:cNvPr>
            <p:cNvSpPr txBox="1"/>
            <p:nvPr/>
          </p:nvSpPr>
          <p:spPr>
            <a:xfrm>
              <a:off x="3692791" y="6178474"/>
              <a:ext cx="300801"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107</a:t>
              </a:r>
            </a:p>
          </p:txBody>
        </p:sp>
        <p:sp>
          <p:nvSpPr>
            <p:cNvPr id="67" name="TextBox 66">
              <a:extLst>
                <a:ext uri="{FF2B5EF4-FFF2-40B4-BE49-F238E27FC236}">
                  <a16:creationId xmlns:a16="http://schemas.microsoft.com/office/drawing/2014/main" id="{AA7F7650-FF9F-4C34-9523-F16FBDB4F0A2}"/>
                </a:ext>
              </a:extLst>
            </p:cNvPr>
            <p:cNvSpPr txBox="1"/>
            <p:nvPr/>
          </p:nvSpPr>
          <p:spPr>
            <a:xfrm>
              <a:off x="3390732" y="6178474"/>
              <a:ext cx="300801"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139</a:t>
              </a:r>
            </a:p>
          </p:txBody>
        </p:sp>
        <p:sp>
          <p:nvSpPr>
            <p:cNvPr id="68" name="TextBox 67">
              <a:extLst>
                <a:ext uri="{FF2B5EF4-FFF2-40B4-BE49-F238E27FC236}">
                  <a16:creationId xmlns:a16="http://schemas.microsoft.com/office/drawing/2014/main" id="{6C36836E-1516-469D-8055-B1501116E135}"/>
                </a:ext>
              </a:extLst>
            </p:cNvPr>
            <p:cNvSpPr txBox="1"/>
            <p:nvPr/>
          </p:nvSpPr>
          <p:spPr>
            <a:xfrm>
              <a:off x="3088672" y="6178474"/>
              <a:ext cx="300801"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168</a:t>
              </a:r>
            </a:p>
          </p:txBody>
        </p:sp>
        <p:sp>
          <p:nvSpPr>
            <p:cNvPr id="69" name="TextBox 68">
              <a:extLst>
                <a:ext uri="{FF2B5EF4-FFF2-40B4-BE49-F238E27FC236}">
                  <a16:creationId xmlns:a16="http://schemas.microsoft.com/office/drawing/2014/main" id="{EB61FD58-9885-47C7-AEE5-51020F60BD4D}"/>
                </a:ext>
              </a:extLst>
            </p:cNvPr>
            <p:cNvSpPr txBox="1"/>
            <p:nvPr/>
          </p:nvSpPr>
          <p:spPr>
            <a:xfrm>
              <a:off x="2786614" y="6178474"/>
              <a:ext cx="300801"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204</a:t>
              </a:r>
            </a:p>
          </p:txBody>
        </p:sp>
        <p:sp>
          <p:nvSpPr>
            <p:cNvPr id="70" name="TextBox 69">
              <a:extLst>
                <a:ext uri="{FF2B5EF4-FFF2-40B4-BE49-F238E27FC236}">
                  <a16:creationId xmlns:a16="http://schemas.microsoft.com/office/drawing/2014/main" id="{CD1828A9-A4D8-4CF8-B14E-5F6D5A7AE458}"/>
                </a:ext>
              </a:extLst>
            </p:cNvPr>
            <p:cNvSpPr txBox="1"/>
            <p:nvPr/>
          </p:nvSpPr>
          <p:spPr>
            <a:xfrm>
              <a:off x="2484554" y="6178474"/>
              <a:ext cx="300801"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263</a:t>
              </a:r>
            </a:p>
          </p:txBody>
        </p:sp>
        <p:sp>
          <p:nvSpPr>
            <p:cNvPr id="71" name="TextBox 70">
              <a:extLst>
                <a:ext uri="{FF2B5EF4-FFF2-40B4-BE49-F238E27FC236}">
                  <a16:creationId xmlns:a16="http://schemas.microsoft.com/office/drawing/2014/main" id="{91C9D56B-6CE6-4E72-B303-01457D2E0139}"/>
                </a:ext>
              </a:extLst>
            </p:cNvPr>
            <p:cNvSpPr txBox="1"/>
            <p:nvPr/>
          </p:nvSpPr>
          <p:spPr>
            <a:xfrm>
              <a:off x="2182496" y="6178474"/>
              <a:ext cx="300801"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283</a:t>
              </a:r>
            </a:p>
          </p:txBody>
        </p:sp>
        <p:sp>
          <p:nvSpPr>
            <p:cNvPr id="72" name="TextBox 71">
              <a:extLst>
                <a:ext uri="{FF2B5EF4-FFF2-40B4-BE49-F238E27FC236}">
                  <a16:creationId xmlns:a16="http://schemas.microsoft.com/office/drawing/2014/main" id="{4F779B47-401D-41B2-80A3-5933087925CF}"/>
                </a:ext>
              </a:extLst>
            </p:cNvPr>
            <p:cNvSpPr txBox="1"/>
            <p:nvPr/>
          </p:nvSpPr>
          <p:spPr>
            <a:xfrm>
              <a:off x="1880436" y="6178474"/>
              <a:ext cx="300801"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320</a:t>
              </a:r>
            </a:p>
          </p:txBody>
        </p:sp>
      </p:grpSp>
      <p:sp>
        <p:nvSpPr>
          <p:cNvPr id="73" name="TextBox 72">
            <a:extLst>
              <a:ext uri="{FF2B5EF4-FFF2-40B4-BE49-F238E27FC236}">
                <a16:creationId xmlns:a16="http://schemas.microsoft.com/office/drawing/2014/main" id="{1C19E648-DA59-4A4D-A951-A0CFD9FD45BD}"/>
              </a:ext>
            </a:extLst>
          </p:cNvPr>
          <p:cNvSpPr txBox="1"/>
          <p:nvPr/>
        </p:nvSpPr>
        <p:spPr>
          <a:xfrm>
            <a:off x="3175542" y="5619794"/>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経過期間、月</a:t>
            </a:r>
          </a:p>
        </p:txBody>
      </p:sp>
      <p:grpSp>
        <p:nvGrpSpPr>
          <p:cNvPr id="74" name="Group 73">
            <a:extLst>
              <a:ext uri="{FF2B5EF4-FFF2-40B4-BE49-F238E27FC236}">
                <a16:creationId xmlns:a16="http://schemas.microsoft.com/office/drawing/2014/main" id="{3CF08BB0-B6E1-4E8F-9199-0E35AE75F956}"/>
              </a:ext>
            </a:extLst>
          </p:cNvPr>
          <p:cNvGrpSpPr/>
          <p:nvPr/>
        </p:nvGrpSpPr>
        <p:grpSpPr>
          <a:xfrm>
            <a:off x="1523109" y="6116387"/>
            <a:ext cx="3861077" cy="257369"/>
            <a:chOff x="1880435" y="6178474"/>
            <a:chExt cx="3545436" cy="257369"/>
          </a:xfrm>
        </p:grpSpPr>
        <p:sp>
          <p:nvSpPr>
            <p:cNvPr id="75" name="TextBox 74">
              <a:extLst>
                <a:ext uri="{FF2B5EF4-FFF2-40B4-BE49-F238E27FC236}">
                  <a16:creationId xmlns:a16="http://schemas.microsoft.com/office/drawing/2014/main" id="{9013C7ED-F6A1-4711-9FCC-E926505D5B70}"/>
                </a:ext>
              </a:extLst>
            </p:cNvPr>
            <p:cNvSpPr txBox="1"/>
            <p:nvPr/>
          </p:nvSpPr>
          <p:spPr>
            <a:xfrm>
              <a:off x="5281098" y="6178474"/>
              <a:ext cx="144773"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0</a:t>
              </a:r>
            </a:p>
          </p:txBody>
        </p:sp>
        <p:sp>
          <p:nvSpPr>
            <p:cNvPr id="76" name="TextBox 75">
              <a:extLst>
                <a:ext uri="{FF2B5EF4-FFF2-40B4-BE49-F238E27FC236}">
                  <a16:creationId xmlns:a16="http://schemas.microsoft.com/office/drawing/2014/main" id="{5F18C467-D495-44D3-A513-57FFF9ACBE41}"/>
                </a:ext>
              </a:extLst>
            </p:cNvPr>
            <p:cNvSpPr txBox="1"/>
            <p:nvPr/>
          </p:nvSpPr>
          <p:spPr>
            <a:xfrm>
              <a:off x="4979039" y="6178474"/>
              <a:ext cx="144773"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3</a:t>
              </a:r>
            </a:p>
          </p:txBody>
        </p:sp>
        <p:sp>
          <p:nvSpPr>
            <p:cNvPr id="77" name="TextBox 76">
              <a:extLst>
                <a:ext uri="{FF2B5EF4-FFF2-40B4-BE49-F238E27FC236}">
                  <a16:creationId xmlns:a16="http://schemas.microsoft.com/office/drawing/2014/main" id="{B2B0B1A4-DDEA-4721-8932-0F38D6A7050D}"/>
                </a:ext>
              </a:extLst>
            </p:cNvPr>
            <p:cNvSpPr txBox="1"/>
            <p:nvPr/>
          </p:nvSpPr>
          <p:spPr>
            <a:xfrm>
              <a:off x="4676981" y="6178474"/>
              <a:ext cx="144773"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8</a:t>
              </a:r>
            </a:p>
          </p:txBody>
        </p:sp>
        <p:sp>
          <p:nvSpPr>
            <p:cNvPr id="78" name="TextBox 77">
              <a:extLst>
                <a:ext uri="{FF2B5EF4-FFF2-40B4-BE49-F238E27FC236}">
                  <a16:creationId xmlns:a16="http://schemas.microsoft.com/office/drawing/2014/main" id="{8F053A66-84BF-48F0-8381-99A6707EBCF2}"/>
                </a:ext>
              </a:extLst>
            </p:cNvPr>
            <p:cNvSpPr txBox="1"/>
            <p:nvPr/>
          </p:nvSpPr>
          <p:spPr>
            <a:xfrm>
              <a:off x="4335915" y="6178474"/>
              <a:ext cx="222787"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10</a:t>
              </a:r>
            </a:p>
          </p:txBody>
        </p:sp>
        <p:sp>
          <p:nvSpPr>
            <p:cNvPr id="79" name="TextBox 78">
              <a:extLst>
                <a:ext uri="{FF2B5EF4-FFF2-40B4-BE49-F238E27FC236}">
                  <a16:creationId xmlns:a16="http://schemas.microsoft.com/office/drawing/2014/main" id="{664EE350-89B8-4EBB-BD6E-D4CFBD803613}"/>
                </a:ext>
              </a:extLst>
            </p:cNvPr>
            <p:cNvSpPr txBox="1"/>
            <p:nvPr/>
          </p:nvSpPr>
          <p:spPr>
            <a:xfrm>
              <a:off x="4033856" y="6178474"/>
              <a:ext cx="222787"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13</a:t>
              </a:r>
            </a:p>
          </p:txBody>
        </p:sp>
        <p:sp>
          <p:nvSpPr>
            <p:cNvPr id="80" name="TextBox 79">
              <a:extLst>
                <a:ext uri="{FF2B5EF4-FFF2-40B4-BE49-F238E27FC236}">
                  <a16:creationId xmlns:a16="http://schemas.microsoft.com/office/drawing/2014/main" id="{B42D628B-214A-43E1-8064-D0D8E94D4BD0}"/>
                </a:ext>
              </a:extLst>
            </p:cNvPr>
            <p:cNvSpPr txBox="1"/>
            <p:nvPr/>
          </p:nvSpPr>
          <p:spPr>
            <a:xfrm>
              <a:off x="3731798" y="6178474"/>
              <a:ext cx="222787"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21</a:t>
              </a:r>
            </a:p>
          </p:txBody>
        </p:sp>
        <p:sp>
          <p:nvSpPr>
            <p:cNvPr id="81" name="TextBox 80">
              <a:extLst>
                <a:ext uri="{FF2B5EF4-FFF2-40B4-BE49-F238E27FC236}">
                  <a16:creationId xmlns:a16="http://schemas.microsoft.com/office/drawing/2014/main" id="{6E349A7C-9D5B-4F68-8BC8-73AF57DB8725}"/>
                </a:ext>
              </a:extLst>
            </p:cNvPr>
            <p:cNvSpPr txBox="1"/>
            <p:nvPr/>
          </p:nvSpPr>
          <p:spPr>
            <a:xfrm>
              <a:off x="3429739" y="6178474"/>
              <a:ext cx="222787"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23</a:t>
              </a:r>
            </a:p>
          </p:txBody>
        </p:sp>
        <p:sp>
          <p:nvSpPr>
            <p:cNvPr id="82" name="TextBox 81">
              <a:extLst>
                <a:ext uri="{FF2B5EF4-FFF2-40B4-BE49-F238E27FC236}">
                  <a16:creationId xmlns:a16="http://schemas.microsoft.com/office/drawing/2014/main" id="{62192CC2-A735-44AD-AFEE-726EC6FA93E9}"/>
                </a:ext>
              </a:extLst>
            </p:cNvPr>
            <p:cNvSpPr txBox="1"/>
            <p:nvPr/>
          </p:nvSpPr>
          <p:spPr>
            <a:xfrm>
              <a:off x="3127680" y="6178474"/>
              <a:ext cx="222787"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41</a:t>
              </a:r>
            </a:p>
          </p:txBody>
        </p:sp>
        <p:sp>
          <p:nvSpPr>
            <p:cNvPr id="83" name="TextBox 82">
              <a:extLst>
                <a:ext uri="{FF2B5EF4-FFF2-40B4-BE49-F238E27FC236}">
                  <a16:creationId xmlns:a16="http://schemas.microsoft.com/office/drawing/2014/main" id="{64533822-7832-48C4-B1E2-AEBE711F7605}"/>
                </a:ext>
              </a:extLst>
            </p:cNvPr>
            <p:cNvSpPr txBox="1"/>
            <p:nvPr/>
          </p:nvSpPr>
          <p:spPr>
            <a:xfrm>
              <a:off x="2825621" y="6178474"/>
              <a:ext cx="222787"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57</a:t>
              </a:r>
            </a:p>
          </p:txBody>
        </p:sp>
        <p:sp>
          <p:nvSpPr>
            <p:cNvPr id="84" name="TextBox 83">
              <a:extLst>
                <a:ext uri="{FF2B5EF4-FFF2-40B4-BE49-F238E27FC236}">
                  <a16:creationId xmlns:a16="http://schemas.microsoft.com/office/drawing/2014/main" id="{78025CEC-1AA3-4DBE-A436-BAE38C50B785}"/>
                </a:ext>
              </a:extLst>
            </p:cNvPr>
            <p:cNvSpPr txBox="1"/>
            <p:nvPr/>
          </p:nvSpPr>
          <p:spPr>
            <a:xfrm>
              <a:off x="2484553" y="6178474"/>
              <a:ext cx="30080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103</a:t>
              </a:r>
            </a:p>
          </p:txBody>
        </p:sp>
        <p:sp>
          <p:nvSpPr>
            <p:cNvPr id="85" name="TextBox 84">
              <a:extLst>
                <a:ext uri="{FF2B5EF4-FFF2-40B4-BE49-F238E27FC236}">
                  <a16:creationId xmlns:a16="http://schemas.microsoft.com/office/drawing/2014/main" id="{A1EFCFA9-4AA1-4061-9EE5-E1197EF9FA00}"/>
                </a:ext>
              </a:extLst>
            </p:cNvPr>
            <p:cNvSpPr txBox="1"/>
            <p:nvPr/>
          </p:nvSpPr>
          <p:spPr>
            <a:xfrm>
              <a:off x="2182497" y="6178474"/>
              <a:ext cx="30080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132</a:t>
              </a:r>
            </a:p>
          </p:txBody>
        </p:sp>
        <p:sp>
          <p:nvSpPr>
            <p:cNvPr id="86" name="TextBox 85">
              <a:extLst>
                <a:ext uri="{FF2B5EF4-FFF2-40B4-BE49-F238E27FC236}">
                  <a16:creationId xmlns:a16="http://schemas.microsoft.com/office/drawing/2014/main" id="{C607B9E2-B891-415C-86BA-95B9B01806BC}"/>
                </a:ext>
              </a:extLst>
            </p:cNvPr>
            <p:cNvSpPr txBox="1"/>
            <p:nvPr/>
          </p:nvSpPr>
          <p:spPr>
            <a:xfrm>
              <a:off x="1880435" y="6178474"/>
              <a:ext cx="30080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159</a:t>
              </a:r>
            </a:p>
          </p:txBody>
        </p:sp>
      </p:grpSp>
      <p:grpSp>
        <p:nvGrpSpPr>
          <p:cNvPr id="87" name="Group 86">
            <a:extLst>
              <a:ext uri="{FF2B5EF4-FFF2-40B4-BE49-F238E27FC236}">
                <a16:creationId xmlns:a16="http://schemas.microsoft.com/office/drawing/2014/main" id="{33BB0512-1A35-4251-BDD3-3A5E2955319A}"/>
              </a:ext>
            </a:extLst>
          </p:cNvPr>
          <p:cNvGrpSpPr/>
          <p:nvPr/>
        </p:nvGrpSpPr>
        <p:grpSpPr>
          <a:xfrm>
            <a:off x="1676014" y="3316832"/>
            <a:ext cx="4148306" cy="1710000"/>
            <a:chOff x="1676013" y="3346328"/>
            <a:chExt cx="4920567" cy="2148458"/>
          </a:xfrm>
        </p:grpSpPr>
        <p:sp>
          <p:nvSpPr>
            <p:cNvPr id="88" name="Freeform: Shape 238">
              <a:extLst>
                <a:ext uri="{FF2B5EF4-FFF2-40B4-BE49-F238E27FC236}">
                  <a16:creationId xmlns:a16="http://schemas.microsoft.com/office/drawing/2014/main" id="{5A2DC698-E903-44FD-BC59-D9322296588B}"/>
                </a:ext>
              </a:extLst>
            </p:cNvPr>
            <p:cNvSpPr/>
            <p:nvPr/>
          </p:nvSpPr>
          <p:spPr>
            <a:xfrm>
              <a:off x="1676013" y="3379324"/>
              <a:ext cx="4920567" cy="2075380"/>
            </a:xfrm>
            <a:custGeom>
              <a:avLst/>
              <a:gdLst>
                <a:gd name="connsiteX0" fmla="*/ 4920567 w 4920567"/>
                <a:gd name="connsiteY0" fmla="*/ 2075381 h 2075380"/>
                <a:gd name="connsiteX1" fmla="*/ 4744022 w 4920567"/>
                <a:gd name="connsiteY1" fmla="*/ 2075381 h 2075380"/>
                <a:gd name="connsiteX2" fmla="*/ 4744022 w 4920567"/>
                <a:gd name="connsiteY2" fmla="*/ 1976845 h 2075380"/>
                <a:gd name="connsiteX3" fmla="*/ 4181561 w 4920567"/>
                <a:gd name="connsiteY3" fmla="*/ 1976845 h 2075380"/>
                <a:gd name="connsiteX4" fmla="*/ 4181561 w 4920567"/>
                <a:gd name="connsiteY4" fmla="*/ 1933735 h 2075380"/>
                <a:gd name="connsiteX5" fmla="*/ 4060441 w 4920567"/>
                <a:gd name="connsiteY5" fmla="*/ 1933735 h 2075380"/>
                <a:gd name="connsiteX6" fmla="*/ 4060441 w 4920567"/>
                <a:gd name="connsiteY6" fmla="*/ 1907055 h 2075380"/>
                <a:gd name="connsiteX7" fmla="*/ 3713521 w 4920567"/>
                <a:gd name="connsiteY7" fmla="*/ 1907055 h 2075380"/>
                <a:gd name="connsiteX8" fmla="*/ 3713521 w 4920567"/>
                <a:gd name="connsiteY8" fmla="*/ 1876261 h 2075380"/>
                <a:gd name="connsiteX9" fmla="*/ 3680670 w 4920567"/>
                <a:gd name="connsiteY9" fmla="*/ 1876261 h 2075380"/>
                <a:gd name="connsiteX10" fmla="*/ 3680670 w 4920567"/>
                <a:gd name="connsiteY10" fmla="*/ 1845467 h 2075380"/>
                <a:gd name="connsiteX11" fmla="*/ 3660143 w 4920567"/>
                <a:gd name="connsiteY11" fmla="*/ 1845467 h 2075380"/>
                <a:gd name="connsiteX12" fmla="*/ 3660143 w 4920567"/>
                <a:gd name="connsiteY12" fmla="*/ 1806462 h 2075380"/>
                <a:gd name="connsiteX13" fmla="*/ 3524660 w 4920567"/>
                <a:gd name="connsiteY13" fmla="*/ 1806462 h 2075380"/>
                <a:gd name="connsiteX14" fmla="*/ 3524660 w 4920567"/>
                <a:gd name="connsiteY14" fmla="*/ 1773620 h 2075380"/>
                <a:gd name="connsiteX15" fmla="*/ 3155156 w 4920567"/>
                <a:gd name="connsiteY15" fmla="*/ 1773620 h 2075380"/>
                <a:gd name="connsiteX16" fmla="*/ 3155156 w 4920567"/>
                <a:gd name="connsiteY16" fmla="*/ 1728461 h 2075380"/>
                <a:gd name="connsiteX17" fmla="*/ 3142841 w 4920567"/>
                <a:gd name="connsiteY17" fmla="*/ 1728461 h 2075380"/>
                <a:gd name="connsiteX18" fmla="*/ 3142841 w 4920567"/>
                <a:gd name="connsiteY18" fmla="*/ 1720251 h 2075380"/>
                <a:gd name="connsiteX19" fmla="*/ 3103836 w 4920567"/>
                <a:gd name="connsiteY19" fmla="*/ 1720251 h 2075380"/>
                <a:gd name="connsiteX20" fmla="*/ 3103836 w 4920567"/>
                <a:gd name="connsiteY20" fmla="*/ 1677141 h 2075380"/>
                <a:gd name="connsiteX21" fmla="*/ 2949874 w 4920567"/>
                <a:gd name="connsiteY21" fmla="*/ 1677141 h 2075380"/>
                <a:gd name="connsiteX22" fmla="*/ 2949874 w 4920567"/>
                <a:gd name="connsiteY22" fmla="*/ 1662768 h 2075380"/>
                <a:gd name="connsiteX23" fmla="*/ 2855443 w 4920567"/>
                <a:gd name="connsiteY23" fmla="*/ 1662768 h 2075380"/>
                <a:gd name="connsiteX24" fmla="*/ 2855443 w 4920567"/>
                <a:gd name="connsiteY24" fmla="*/ 1652509 h 2075380"/>
                <a:gd name="connsiteX25" fmla="*/ 2722017 w 4920567"/>
                <a:gd name="connsiteY25" fmla="*/ 1652509 h 2075380"/>
                <a:gd name="connsiteX26" fmla="*/ 2722017 w 4920567"/>
                <a:gd name="connsiteY26" fmla="*/ 1638136 h 2075380"/>
                <a:gd name="connsiteX27" fmla="*/ 2609107 w 4920567"/>
                <a:gd name="connsiteY27" fmla="*/ 1638136 h 2075380"/>
                <a:gd name="connsiteX28" fmla="*/ 2609107 w 4920567"/>
                <a:gd name="connsiteY28" fmla="*/ 1611447 h 2075380"/>
                <a:gd name="connsiteX29" fmla="*/ 2590638 w 4920567"/>
                <a:gd name="connsiteY29" fmla="*/ 1611447 h 2075380"/>
                <a:gd name="connsiteX30" fmla="*/ 2590638 w 4920567"/>
                <a:gd name="connsiteY30" fmla="*/ 1597083 h 2075380"/>
                <a:gd name="connsiteX31" fmla="*/ 2563949 w 4920567"/>
                <a:gd name="connsiteY31" fmla="*/ 1597083 h 2075380"/>
                <a:gd name="connsiteX32" fmla="*/ 2563949 w 4920567"/>
                <a:gd name="connsiteY32" fmla="*/ 1576547 h 2075380"/>
                <a:gd name="connsiteX33" fmla="*/ 2362772 w 4920567"/>
                <a:gd name="connsiteY33" fmla="*/ 1576547 h 2075380"/>
                <a:gd name="connsiteX34" fmla="*/ 2362772 w 4920567"/>
                <a:gd name="connsiteY34" fmla="*/ 1558078 h 2075380"/>
                <a:gd name="connsiteX35" fmla="*/ 2229345 w 4920567"/>
                <a:gd name="connsiteY35" fmla="*/ 1558078 h 2075380"/>
                <a:gd name="connsiteX36" fmla="*/ 2229345 w 4920567"/>
                <a:gd name="connsiteY36" fmla="*/ 1517016 h 2075380"/>
                <a:gd name="connsiteX37" fmla="*/ 2219077 w 4920567"/>
                <a:gd name="connsiteY37" fmla="*/ 1517016 h 2075380"/>
                <a:gd name="connsiteX38" fmla="*/ 2219077 w 4920567"/>
                <a:gd name="connsiteY38" fmla="*/ 1494442 h 2075380"/>
                <a:gd name="connsiteX39" fmla="*/ 2200599 w 4920567"/>
                <a:gd name="connsiteY39" fmla="*/ 1494442 h 2075380"/>
                <a:gd name="connsiteX40" fmla="*/ 2200599 w 4920567"/>
                <a:gd name="connsiteY40" fmla="*/ 1443121 h 2075380"/>
                <a:gd name="connsiteX41" fmla="*/ 2178025 w 4920567"/>
                <a:gd name="connsiteY41" fmla="*/ 1443121 h 2075380"/>
                <a:gd name="connsiteX42" fmla="*/ 2178025 w 4920567"/>
                <a:gd name="connsiteY42" fmla="*/ 1412327 h 2075380"/>
                <a:gd name="connsiteX43" fmla="*/ 2149288 w 4920567"/>
                <a:gd name="connsiteY43" fmla="*/ 1412327 h 2075380"/>
                <a:gd name="connsiteX44" fmla="*/ 2149288 w 4920567"/>
                <a:gd name="connsiteY44" fmla="*/ 1365111 h 2075380"/>
                <a:gd name="connsiteX45" fmla="*/ 2040484 w 4920567"/>
                <a:gd name="connsiteY45" fmla="*/ 1365111 h 2075380"/>
                <a:gd name="connsiteX46" fmla="*/ 2040484 w 4920567"/>
                <a:gd name="connsiteY46" fmla="*/ 1340480 h 2075380"/>
                <a:gd name="connsiteX47" fmla="*/ 1970694 w 4920567"/>
                <a:gd name="connsiteY47" fmla="*/ 1340480 h 2075380"/>
                <a:gd name="connsiteX48" fmla="*/ 1970694 w 4920567"/>
                <a:gd name="connsiteY48" fmla="*/ 1319953 h 2075380"/>
                <a:gd name="connsiteX49" fmla="*/ 1902943 w 4920567"/>
                <a:gd name="connsiteY49" fmla="*/ 1319953 h 2075380"/>
                <a:gd name="connsiteX50" fmla="*/ 1902943 w 4920567"/>
                <a:gd name="connsiteY50" fmla="*/ 1307637 h 2075380"/>
                <a:gd name="connsiteX51" fmla="*/ 1820837 w 4920567"/>
                <a:gd name="connsiteY51" fmla="*/ 1307637 h 2075380"/>
                <a:gd name="connsiteX52" fmla="*/ 1820837 w 4920567"/>
                <a:gd name="connsiteY52" fmla="*/ 1274786 h 2075380"/>
                <a:gd name="connsiteX53" fmla="*/ 1787995 w 4920567"/>
                <a:gd name="connsiteY53" fmla="*/ 1274786 h 2075380"/>
                <a:gd name="connsiteX54" fmla="*/ 1787995 w 4920567"/>
                <a:gd name="connsiteY54" fmla="*/ 1198833 h 2075380"/>
                <a:gd name="connsiteX55" fmla="*/ 1732569 w 4920567"/>
                <a:gd name="connsiteY55" fmla="*/ 1198833 h 2075380"/>
                <a:gd name="connsiteX56" fmla="*/ 1732569 w 4920567"/>
                <a:gd name="connsiteY56" fmla="*/ 1157781 h 2075380"/>
                <a:gd name="connsiteX57" fmla="*/ 1705880 w 4920567"/>
                <a:gd name="connsiteY57" fmla="*/ 1157781 h 2075380"/>
                <a:gd name="connsiteX58" fmla="*/ 1705880 w 4920567"/>
                <a:gd name="connsiteY58" fmla="*/ 1133149 h 2075380"/>
                <a:gd name="connsiteX59" fmla="*/ 1646349 w 4920567"/>
                <a:gd name="connsiteY59" fmla="*/ 1133149 h 2075380"/>
                <a:gd name="connsiteX60" fmla="*/ 1646349 w 4920567"/>
                <a:gd name="connsiteY60" fmla="*/ 1108517 h 2075380"/>
                <a:gd name="connsiteX61" fmla="*/ 1529334 w 4920567"/>
                <a:gd name="connsiteY61" fmla="*/ 1108517 h 2075380"/>
                <a:gd name="connsiteX62" fmla="*/ 1529334 w 4920567"/>
                <a:gd name="connsiteY62" fmla="*/ 1094144 h 2075380"/>
                <a:gd name="connsiteX63" fmla="*/ 1465698 w 4920567"/>
                <a:gd name="connsiteY63" fmla="*/ 1094144 h 2075380"/>
                <a:gd name="connsiteX64" fmla="*/ 1465698 w 4920567"/>
                <a:gd name="connsiteY64" fmla="*/ 1077723 h 2075380"/>
                <a:gd name="connsiteX65" fmla="*/ 1426693 w 4920567"/>
                <a:gd name="connsiteY65" fmla="*/ 1077723 h 2075380"/>
                <a:gd name="connsiteX66" fmla="*/ 1426693 w 4920567"/>
                <a:gd name="connsiteY66" fmla="*/ 1063350 h 2075380"/>
                <a:gd name="connsiteX67" fmla="*/ 1387697 w 4920567"/>
                <a:gd name="connsiteY67" fmla="*/ 1063350 h 2075380"/>
                <a:gd name="connsiteX68" fmla="*/ 1387697 w 4920567"/>
                <a:gd name="connsiteY68" fmla="*/ 968919 h 2075380"/>
                <a:gd name="connsiteX69" fmla="*/ 1371276 w 4920567"/>
                <a:gd name="connsiteY69" fmla="*/ 968919 h 2075380"/>
                <a:gd name="connsiteX70" fmla="*/ 1371276 w 4920567"/>
                <a:gd name="connsiteY70" fmla="*/ 901180 h 2075380"/>
                <a:gd name="connsiteX71" fmla="*/ 1350740 w 4920567"/>
                <a:gd name="connsiteY71" fmla="*/ 901180 h 2075380"/>
                <a:gd name="connsiteX72" fmla="*/ 1350740 w 4920567"/>
                <a:gd name="connsiteY72" fmla="*/ 874494 h 2075380"/>
                <a:gd name="connsiteX73" fmla="*/ 1285056 w 4920567"/>
                <a:gd name="connsiteY73" fmla="*/ 874494 h 2075380"/>
                <a:gd name="connsiteX74" fmla="*/ 1285056 w 4920567"/>
                <a:gd name="connsiteY74" fmla="*/ 858072 h 2075380"/>
                <a:gd name="connsiteX75" fmla="*/ 1217314 w 4920567"/>
                <a:gd name="connsiteY75" fmla="*/ 858072 h 2075380"/>
                <a:gd name="connsiteX76" fmla="*/ 1217314 w 4920567"/>
                <a:gd name="connsiteY76" fmla="*/ 843701 h 2075380"/>
                <a:gd name="connsiteX77" fmla="*/ 1198836 w 4920567"/>
                <a:gd name="connsiteY77" fmla="*/ 843701 h 2075380"/>
                <a:gd name="connsiteX78" fmla="*/ 1198836 w 4920567"/>
                <a:gd name="connsiteY78" fmla="*/ 829332 h 2075380"/>
                <a:gd name="connsiteX79" fmla="*/ 1145467 w 4920567"/>
                <a:gd name="connsiteY79" fmla="*/ 829332 h 2075380"/>
                <a:gd name="connsiteX80" fmla="*/ 1145467 w 4920567"/>
                <a:gd name="connsiteY80" fmla="*/ 808804 h 2075380"/>
                <a:gd name="connsiteX81" fmla="*/ 1124931 w 4920567"/>
                <a:gd name="connsiteY81" fmla="*/ 808804 h 2075380"/>
                <a:gd name="connsiteX82" fmla="*/ 1124931 w 4920567"/>
                <a:gd name="connsiteY82" fmla="*/ 782117 h 2075380"/>
                <a:gd name="connsiteX83" fmla="*/ 1028452 w 4920567"/>
                <a:gd name="connsiteY83" fmla="*/ 782117 h 2075380"/>
                <a:gd name="connsiteX84" fmla="*/ 1028452 w 4920567"/>
                <a:gd name="connsiteY84" fmla="*/ 722586 h 2075380"/>
                <a:gd name="connsiteX85" fmla="*/ 1001763 w 4920567"/>
                <a:gd name="connsiteY85" fmla="*/ 722586 h 2075380"/>
                <a:gd name="connsiteX86" fmla="*/ 1001763 w 4920567"/>
                <a:gd name="connsiteY86" fmla="*/ 646632 h 2075380"/>
                <a:gd name="connsiteX87" fmla="*/ 975084 w 4920567"/>
                <a:gd name="connsiteY87" fmla="*/ 646632 h 2075380"/>
                <a:gd name="connsiteX88" fmla="*/ 975084 w 4920567"/>
                <a:gd name="connsiteY88" fmla="*/ 550151 h 2075380"/>
                <a:gd name="connsiteX89" fmla="*/ 960711 w 4920567"/>
                <a:gd name="connsiteY89" fmla="*/ 550151 h 2075380"/>
                <a:gd name="connsiteX90" fmla="*/ 960711 w 4920567"/>
                <a:gd name="connsiteY90" fmla="*/ 523464 h 2075380"/>
                <a:gd name="connsiteX91" fmla="*/ 936078 w 4920567"/>
                <a:gd name="connsiteY91" fmla="*/ 523464 h 2075380"/>
                <a:gd name="connsiteX92" fmla="*/ 936078 w 4920567"/>
                <a:gd name="connsiteY92" fmla="*/ 482409 h 2075380"/>
                <a:gd name="connsiteX93" fmla="*/ 911444 w 4920567"/>
                <a:gd name="connsiteY93" fmla="*/ 482409 h 2075380"/>
                <a:gd name="connsiteX94" fmla="*/ 911444 w 4920567"/>
                <a:gd name="connsiteY94" fmla="*/ 431089 h 2075380"/>
                <a:gd name="connsiteX95" fmla="*/ 845754 w 4920567"/>
                <a:gd name="connsiteY95" fmla="*/ 431089 h 2075380"/>
                <a:gd name="connsiteX96" fmla="*/ 845754 w 4920567"/>
                <a:gd name="connsiteY96" fmla="*/ 420825 h 2075380"/>
                <a:gd name="connsiteX97" fmla="*/ 821121 w 4920567"/>
                <a:gd name="connsiteY97" fmla="*/ 420825 h 2075380"/>
                <a:gd name="connsiteX98" fmla="*/ 821121 w 4920567"/>
                <a:gd name="connsiteY98" fmla="*/ 387980 h 2075380"/>
                <a:gd name="connsiteX99" fmla="*/ 761590 w 4920567"/>
                <a:gd name="connsiteY99" fmla="*/ 387980 h 2075380"/>
                <a:gd name="connsiteX100" fmla="*/ 761590 w 4920567"/>
                <a:gd name="connsiteY100" fmla="*/ 367451 h 2075380"/>
                <a:gd name="connsiteX101" fmla="*/ 716428 w 4920567"/>
                <a:gd name="connsiteY101" fmla="*/ 367451 h 2075380"/>
                <a:gd name="connsiteX102" fmla="*/ 716428 w 4920567"/>
                <a:gd name="connsiteY102" fmla="*/ 351029 h 2075380"/>
                <a:gd name="connsiteX103" fmla="*/ 595313 w 4920567"/>
                <a:gd name="connsiteY103" fmla="*/ 351029 h 2075380"/>
                <a:gd name="connsiteX104" fmla="*/ 595313 w 4920567"/>
                <a:gd name="connsiteY104" fmla="*/ 332554 h 2075380"/>
                <a:gd name="connsiteX105" fmla="*/ 580943 w 4920567"/>
                <a:gd name="connsiteY105" fmla="*/ 332554 h 2075380"/>
                <a:gd name="connsiteX106" fmla="*/ 580943 w 4920567"/>
                <a:gd name="connsiteY106" fmla="*/ 303815 h 2075380"/>
                <a:gd name="connsiteX107" fmla="*/ 552203 w 4920567"/>
                <a:gd name="connsiteY107" fmla="*/ 303815 h 2075380"/>
                <a:gd name="connsiteX108" fmla="*/ 552203 w 4920567"/>
                <a:gd name="connsiteY108" fmla="*/ 256600 h 2075380"/>
                <a:gd name="connsiteX109" fmla="*/ 435194 w 4920567"/>
                <a:gd name="connsiteY109" fmla="*/ 256600 h 2075380"/>
                <a:gd name="connsiteX110" fmla="*/ 435194 w 4920567"/>
                <a:gd name="connsiteY110" fmla="*/ 238125 h 2075380"/>
                <a:gd name="connsiteX111" fmla="*/ 404402 w 4920567"/>
                <a:gd name="connsiteY111" fmla="*/ 238125 h 2075380"/>
                <a:gd name="connsiteX112" fmla="*/ 404402 w 4920567"/>
                <a:gd name="connsiteY112" fmla="*/ 225808 h 2075380"/>
                <a:gd name="connsiteX113" fmla="*/ 361293 w 4920567"/>
                <a:gd name="connsiteY113" fmla="*/ 225808 h 2075380"/>
                <a:gd name="connsiteX114" fmla="*/ 361293 w 4920567"/>
                <a:gd name="connsiteY114" fmla="*/ 209386 h 2075380"/>
                <a:gd name="connsiteX115" fmla="*/ 316132 w 4920567"/>
                <a:gd name="connsiteY115" fmla="*/ 209386 h 2075380"/>
                <a:gd name="connsiteX116" fmla="*/ 316132 w 4920567"/>
                <a:gd name="connsiteY116" fmla="*/ 108799 h 2075380"/>
                <a:gd name="connsiteX117" fmla="*/ 283287 w 4920567"/>
                <a:gd name="connsiteY117" fmla="*/ 108799 h 2075380"/>
                <a:gd name="connsiteX118" fmla="*/ 283287 w 4920567"/>
                <a:gd name="connsiteY118" fmla="*/ 61584 h 2075380"/>
                <a:gd name="connsiteX119" fmla="*/ 209386 w 4920567"/>
                <a:gd name="connsiteY119" fmla="*/ 61584 h 2075380"/>
                <a:gd name="connsiteX120" fmla="*/ 209386 w 4920567"/>
                <a:gd name="connsiteY120" fmla="*/ 41056 h 2075380"/>
                <a:gd name="connsiteX121" fmla="*/ 106746 w 4920567"/>
                <a:gd name="connsiteY121" fmla="*/ 41056 h 2075380"/>
                <a:gd name="connsiteX122" fmla="*/ 106746 w 4920567"/>
                <a:gd name="connsiteY122" fmla="*/ 0 h 2075380"/>
                <a:gd name="connsiteX123" fmla="*/ 0 w 4920567"/>
                <a:gd name="connsiteY123" fmla="*/ 0 h 207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4920567" h="2075380">
                  <a:moveTo>
                    <a:pt x="4920567" y="2075381"/>
                  </a:moveTo>
                  <a:lnTo>
                    <a:pt x="4744022" y="2075381"/>
                  </a:lnTo>
                  <a:lnTo>
                    <a:pt x="4744022" y="1976845"/>
                  </a:lnTo>
                  <a:lnTo>
                    <a:pt x="4181561" y="1976845"/>
                  </a:lnTo>
                  <a:lnTo>
                    <a:pt x="4181561" y="1933735"/>
                  </a:lnTo>
                  <a:lnTo>
                    <a:pt x="4060441" y="1933735"/>
                  </a:lnTo>
                  <a:lnTo>
                    <a:pt x="4060441" y="1907055"/>
                  </a:lnTo>
                  <a:lnTo>
                    <a:pt x="3713521" y="1907055"/>
                  </a:lnTo>
                  <a:lnTo>
                    <a:pt x="3713521" y="1876261"/>
                  </a:lnTo>
                  <a:lnTo>
                    <a:pt x="3680670" y="1876261"/>
                  </a:lnTo>
                  <a:lnTo>
                    <a:pt x="3680670" y="1845467"/>
                  </a:lnTo>
                  <a:lnTo>
                    <a:pt x="3660143" y="1845467"/>
                  </a:lnTo>
                  <a:lnTo>
                    <a:pt x="3660143" y="1806462"/>
                  </a:lnTo>
                  <a:lnTo>
                    <a:pt x="3524660" y="1806462"/>
                  </a:lnTo>
                  <a:lnTo>
                    <a:pt x="3524660" y="1773620"/>
                  </a:lnTo>
                  <a:lnTo>
                    <a:pt x="3155156" y="1773620"/>
                  </a:lnTo>
                  <a:lnTo>
                    <a:pt x="3155156" y="1728461"/>
                  </a:lnTo>
                  <a:lnTo>
                    <a:pt x="3142841" y="1728461"/>
                  </a:lnTo>
                  <a:lnTo>
                    <a:pt x="3142841" y="1720251"/>
                  </a:lnTo>
                  <a:lnTo>
                    <a:pt x="3103836" y="1720251"/>
                  </a:lnTo>
                  <a:lnTo>
                    <a:pt x="3103836" y="1677141"/>
                  </a:lnTo>
                  <a:lnTo>
                    <a:pt x="2949874" y="1677141"/>
                  </a:lnTo>
                  <a:lnTo>
                    <a:pt x="2949874" y="1662768"/>
                  </a:lnTo>
                  <a:lnTo>
                    <a:pt x="2855443" y="1662768"/>
                  </a:lnTo>
                  <a:lnTo>
                    <a:pt x="2855443" y="1652509"/>
                  </a:lnTo>
                  <a:lnTo>
                    <a:pt x="2722017" y="1652509"/>
                  </a:lnTo>
                  <a:lnTo>
                    <a:pt x="2722017" y="1638136"/>
                  </a:lnTo>
                  <a:lnTo>
                    <a:pt x="2609107" y="1638136"/>
                  </a:lnTo>
                  <a:lnTo>
                    <a:pt x="2609107" y="1611447"/>
                  </a:lnTo>
                  <a:lnTo>
                    <a:pt x="2590638" y="1611447"/>
                  </a:lnTo>
                  <a:lnTo>
                    <a:pt x="2590638" y="1597083"/>
                  </a:lnTo>
                  <a:lnTo>
                    <a:pt x="2563949" y="1597083"/>
                  </a:lnTo>
                  <a:lnTo>
                    <a:pt x="2563949" y="1576547"/>
                  </a:lnTo>
                  <a:lnTo>
                    <a:pt x="2362772" y="1576547"/>
                  </a:lnTo>
                  <a:lnTo>
                    <a:pt x="2362772" y="1558078"/>
                  </a:lnTo>
                  <a:lnTo>
                    <a:pt x="2229345" y="1558078"/>
                  </a:lnTo>
                  <a:lnTo>
                    <a:pt x="2229345" y="1517016"/>
                  </a:lnTo>
                  <a:lnTo>
                    <a:pt x="2219077" y="1517016"/>
                  </a:lnTo>
                  <a:lnTo>
                    <a:pt x="2219077" y="1494442"/>
                  </a:lnTo>
                  <a:lnTo>
                    <a:pt x="2200599" y="1494442"/>
                  </a:lnTo>
                  <a:lnTo>
                    <a:pt x="2200599" y="1443121"/>
                  </a:lnTo>
                  <a:lnTo>
                    <a:pt x="2178025" y="1443121"/>
                  </a:lnTo>
                  <a:lnTo>
                    <a:pt x="2178025" y="1412327"/>
                  </a:lnTo>
                  <a:lnTo>
                    <a:pt x="2149288" y="1412327"/>
                  </a:lnTo>
                  <a:lnTo>
                    <a:pt x="2149288" y="1365111"/>
                  </a:lnTo>
                  <a:lnTo>
                    <a:pt x="2040484" y="1365111"/>
                  </a:lnTo>
                  <a:lnTo>
                    <a:pt x="2040484" y="1340480"/>
                  </a:lnTo>
                  <a:lnTo>
                    <a:pt x="1970694" y="1340480"/>
                  </a:lnTo>
                  <a:lnTo>
                    <a:pt x="1970694" y="1319953"/>
                  </a:lnTo>
                  <a:lnTo>
                    <a:pt x="1902943" y="1319953"/>
                  </a:lnTo>
                  <a:lnTo>
                    <a:pt x="1902943" y="1307637"/>
                  </a:lnTo>
                  <a:lnTo>
                    <a:pt x="1820837" y="1307637"/>
                  </a:lnTo>
                  <a:lnTo>
                    <a:pt x="1820837" y="1274786"/>
                  </a:lnTo>
                  <a:lnTo>
                    <a:pt x="1787995" y="1274786"/>
                  </a:lnTo>
                  <a:lnTo>
                    <a:pt x="1787995" y="1198833"/>
                  </a:lnTo>
                  <a:lnTo>
                    <a:pt x="1732569" y="1198833"/>
                  </a:lnTo>
                  <a:lnTo>
                    <a:pt x="1732569" y="1157781"/>
                  </a:lnTo>
                  <a:lnTo>
                    <a:pt x="1705880" y="1157781"/>
                  </a:lnTo>
                  <a:lnTo>
                    <a:pt x="1705880" y="1133149"/>
                  </a:lnTo>
                  <a:lnTo>
                    <a:pt x="1646349" y="1133149"/>
                  </a:lnTo>
                  <a:lnTo>
                    <a:pt x="1646349" y="1108517"/>
                  </a:lnTo>
                  <a:lnTo>
                    <a:pt x="1529334" y="1108517"/>
                  </a:lnTo>
                  <a:lnTo>
                    <a:pt x="1529334" y="1094144"/>
                  </a:lnTo>
                  <a:lnTo>
                    <a:pt x="1465698" y="1094144"/>
                  </a:lnTo>
                  <a:lnTo>
                    <a:pt x="1465698" y="1077723"/>
                  </a:lnTo>
                  <a:lnTo>
                    <a:pt x="1426693" y="1077723"/>
                  </a:lnTo>
                  <a:lnTo>
                    <a:pt x="1426693" y="1063350"/>
                  </a:lnTo>
                  <a:lnTo>
                    <a:pt x="1387697" y="1063350"/>
                  </a:lnTo>
                  <a:lnTo>
                    <a:pt x="1387697" y="968919"/>
                  </a:lnTo>
                  <a:lnTo>
                    <a:pt x="1371276" y="968919"/>
                  </a:lnTo>
                  <a:lnTo>
                    <a:pt x="1371276" y="901180"/>
                  </a:lnTo>
                  <a:lnTo>
                    <a:pt x="1350740" y="901180"/>
                  </a:lnTo>
                  <a:lnTo>
                    <a:pt x="1350740" y="874494"/>
                  </a:lnTo>
                  <a:lnTo>
                    <a:pt x="1285056" y="874494"/>
                  </a:lnTo>
                  <a:lnTo>
                    <a:pt x="1285056" y="858072"/>
                  </a:lnTo>
                  <a:lnTo>
                    <a:pt x="1217314" y="858072"/>
                  </a:lnTo>
                  <a:lnTo>
                    <a:pt x="1217314" y="843701"/>
                  </a:lnTo>
                  <a:lnTo>
                    <a:pt x="1198836" y="843701"/>
                  </a:lnTo>
                  <a:lnTo>
                    <a:pt x="1198836" y="829332"/>
                  </a:lnTo>
                  <a:lnTo>
                    <a:pt x="1145467" y="829332"/>
                  </a:lnTo>
                  <a:lnTo>
                    <a:pt x="1145467" y="808804"/>
                  </a:lnTo>
                  <a:lnTo>
                    <a:pt x="1124931" y="808804"/>
                  </a:lnTo>
                  <a:lnTo>
                    <a:pt x="1124931" y="782117"/>
                  </a:lnTo>
                  <a:lnTo>
                    <a:pt x="1028452" y="782117"/>
                  </a:lnTo>
                  <a:lnTo>
                    <a:pt x="1028452" y="722586"/>
                  </a:lnTo>
                  <a:lnTo>
                    <a:pt x="1001763" y="722586"/>
                  </a:lnTo>
                  <a:lnTo>
                    <a:pt x="1001763" y="646632"/>
                  </a:lnTo>
                  <a:lnTo>
                    <a:pt x="975084" y="646632"/>
                  </a:lnTo>
                  <a:lnTo>
                    <a:pt x="975084" y="550151"/>
                  </a:lnTo>
                  <a:lnTo>
                    <a:pt x="960711" y="550151"/>
                  </a:lnTo>
                  <a:lnTo>
                    <a:pt x="960711" y="523464"/>
                  </a:lnTo>
                  <a:lnTo>
                    <a:pt x="936078" y="523464"/>
                  </a:lnTo>
                  <a:lnTo>
                    <a:pt x="936078" y="482409"/>
                  </a:lnTo>
                  <a:lnTo>
                    <a:pt x="911444" y="482409"/>
                  </a:lnTo>
                  <a:lnTo>
                    <a:pt x="911444" y="431089"/>
                  </a:lnTo>
                  <a:lnTo>
                    <a:pt x="845754" y="431089"/>
                  </a:lnTo>
                  <a:lnTo>
                    <a:pt x="845754" y="420825"/>
                  </a:lnTo>
                  <a:lnTo>
                    <a:pt x="821121" y="420825"/>
                  </a:lnTo>
                  <a:lnTo>
                    <a:pt x="821121" y="387980"/>
                  </a:lnTo>
                  <a:lnTo>
                    <a:pt x="761590" y="387980"/>
                  </a:lnTo>
                  <a:lnTo>
                    <a:pt x="761590" y="367451"/>
                  </a:lnTo>
                  <a:lnTo>
                    <a:pt x="716428" y="367451"/>
                  </a:lnTo>
                  <a:lnTo>
                    <a:pt x="716428" y="351029"/>
                  </a:lnTo>
                  <a:lnTo>
                    <a:pt x="595313" y="351029"/>
                  </a:lnTo>
                  <a:lnTo>
                    <a:pt x="595313" y="332554"/>
                  </a:lnTo>
                  <a:lnTo>
                    <a:pt x="580943" y="332554"/>
                  </a:lnTo>
                  <a:lnTo>
                    <a:pt x="580943" y="303815"/>
                  </a:lnTo>
                  <a:lnTo>
                    <a:pt x="552203" y="303815"/>
                  </a:lnTo>
                  <a:lnTo>
                    <a:pt x="552203" y="256600"/>
                  </a:lnTo>
                  <a:lnTo>
                    <a:pt x="435194" y="256600"/>
                  </a:lnTo>
                  <a:lnTo>
                    <a:pt x="435194" y="238125"/>
                  </a:lnTo>
                  <a:lnTo>
                    <a:pt x="404402" y="238125"/>
                  </a:lnTo>
                  <a:lnTo>
                    <a:pt x="404402" y="225808"/>
                  </a:lnTo>
                  <a:lnTo>
                    <a:pt x="361293" y="225808"/>
                  </a:lnTo>
                  <a:lnTo>
                    <a:pt x="361293" y="209386"/>
                  </a:lnTo>
                  <a:lnTo>
                    <a:pt x="316132" y="209386"/>
                  </a:lnTo>
                  <a:lnTo>
                    <a:pt x="316132" y="108799"/>
                  </a:lnTo>
                  <a:lnTo>
                    <a:pt x="283287" y="108799"/>
                  </a:lnTo>
                  <a:lnTo>
                    <a:pt x="283287" y="61584"/>
                  </a:lnTo>
                  <a:lnTo>
                    <a:pt x="209386" y="61584"/>
                  </a:lnTo>
                  <a:lnTo>
                    <a:pt x="209386" y="41056"/>
                  </a:lnTo>
                  <a:lnTo>
                    <a:pt x="106746" y="41056"/>
                  </a:lnTo>
                  <a:lnTo>
                    <a:pt x="106746" y="0"/>
                  </a:lnTo>
                  <a:lnTo>
                    <a:pt x="0" y="0"/>
                  </a:lnTo>
                </a:path>
              </a:pathLst>
            </a:custGeom>
            <a:noFill/>
            <a:ln w="22225" cap="flat">
              <a:solidFill>
                <a:schemeClr val="accent1"/>
              </a:solidFill>
              <a:prstDash val="solid"/>
              <a:miter/>
            </a:ln>
          </p:spPr>
          <p:txBody>
            <a:bodyPr rtlCol="0" anchor="ctr"/>
            <a:lstStyle/>
            <a:p>
              <a:endParaRPr lang="en-GB" sz="1400"/>
            </a:p>
          </p:txBody>
        </p:sp>
        <p:sp>
          <p:nvSpPr>
            <p:cNvPr id="89" name="Freeform: Shape 239">
              <a:extLst>
                <a:ext uri="{FF2B5EF4-FFF2-40B4-BE49-F238E27FC236}">
                  <a16:creationId xmlns:a16="http://schemas.microsoft.com/office/drawing/2014/main" id="{9F1323E3-5B0C-4DB8-991B-9BDF0E4D9A66}"/>
                </a:ext>
              </a:extLst>
            </p:cNvPr>
            <p:cNvSpPr/>
            <p:nvPr/>
          </p:nvSpPr>
          <p:spPr>
            <a:xfrm>
              <a:off x="1715016" y="334632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tlCol="0" anchor="ctr"/>
            <a:lstStyle/>
            <a:p>
              <a:endParaRPr lang="en-GB" sz="1400"/>
            </a:p>
          </p:txBody>
        </p:sp>
        <p:sp>
          <p:nvSpPr>
            <p:cNvPr id="90" name="Freeform: Shape 240">
              <a:extLst>
                <a:ext uri="{FF2B5EF4-FFF2-40B4-BE49-F238E27FC236}">
                  <a16:creationId xmlns:a16="http://schemas.microsoft.com/office/drawing/2014/main" id="{AE5846D5-ADD3-4809-AC6E-E5AE10BA4CF5}"/>
                </a:ext>
              </a:extLst>
            </p:cNvPr>
            <p:cNvSpPr/>
            <p:nvPr/>
          </p:nvSpPr>
          <p:spPr>
            <a:xfrm>
              <a:off x="1867415" y="3384428"/>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tlCol="0" anchor="ctr"/>
            <a:lstStyle/>
            <a:p>
              <a:endParaRPr lang="en-GB" sz="1400"/>
            </a:p>
          </p:txBody>
        </p:sp>
        <p:sp>
          <p:nvSpPr>
            <p:cNvPr id="91" name="Freeform: Shape 241">
              <a:extLst>
                <a:ext uri="{FF2B5EF4-FFF2-40B4-BE49-F238E27FC236}">
                  <a16:creationId xmlns:a16="http://schemas.microsoft.com/office/drawing/2014/main" id="{46D6B2F5-C2FC-46C9-954F-6B15127225AE}"/>
                </a:ext>
              </a:extLst>
            </p:cNvPr>
            <p:cNvSpPr/>
            <p:nvPr/>
          </p:nvSpPr>
          <p:spPr>
            <a:xfrm>
              <a:off x="1945716" y="3553778"/>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22225" cap="flat">
              <a:solidFill>
                <a:schemeClr val="accent1"/>
              </a:solidFill>
              <a:prstDash val="solid"/>
              <a:miter/>
            </a:ln>
          </p:spPr>
          <p:txBody>
            <a:bodyPr rtlCol="0" anchor="ctr"/>
            <a:lstStyle/>
            <a:p>
              <a:endParaRPr lang="en-GB" sz="1400"/>
            </a:p>
          </p:txBody>
        </p:sp>
        <p:sp>
          <p:nvSpPr>
            <p:cNvPr id="92" name="Freeform: Shape 242">
              <a:extLst>
                <a:ext uri="{FF2B5EF4-FFF2-40B4-BE49-F238E27FC236}">
                  <a16:creationId xmlns:a16="http://schemas.microsoft.com/office/drawing/2014/main" id="{549936B2-9986-413A-AE89-90FCECA5D771}"/>
                </a:ext>
              </a:extLst>
            </p:cNvPr>
            <p:cNvSpPr/>
            <p:nvPr/>
          </p:nvSpPr>
          <p:spPr>
            <a:xfrm>
              <a:off x="2612467" y="3934781"/>
              <a:ext cx="71995" cy="9525"/>
            </a:xfrm>
            <a:custGeom>
              <a:avLst/>
              <a:gdLst>
                <a:gd name="connsiteX0" fmla="*/ 0 w 71995"/>
                <a:gd name="connsiteY0" fmla="*/ 0 h 9525"/>
                <a:gd name="connsiteX1" fmla="*/ 71996 w 71995"/>
                <a:gd name="connsiteY1" fmla="*/ 0 h 9525"/>
              </a:gdLst>
              <a:ahLst/>
              <a:cxnLst>
                <a:cxn ang="0">
                  <a:pos x="connsiteX0" y="connsiteY0"/>
                </a:cxn>
                <a:cxn ang="0">
                  <a:pos x="connsiteX1" y="connsiteY1"/>
                </a:cxn>
              </a:cxnLst>
              <a:rect l="l" t="t" r="r" b="b"/>
              <a:pathLst>
                <a:path w="71995" h="9525">
                  <a:moveTo>
                    <a:pt x="0" y="0"/>
                  </a:moveTo>
                  <a:lnTo>
                    <a:pt x="71996" y="0"/>
                  </a:lnTo>
                </a:path>
              </a:pathLst>
            </a:custGeom>
            <a:noFill/>
            <a:ln w="22225" cap="flat">
              <a:solidFill>
                <a:schemeClr val="accent1"/>
              </a:solidFill>
              <a:prstDash val="solid"/>
              <a:miter/>
            </a:ln>
          </p:spPr>
          <p:txBody>
            <a:bodyPr rtlCol="0" anchor="ctr"/>
            <a:lstStyle/>
            <a:p>
              <a:endParaRPr lang="en-GB" sz="1400"/>
            </a:p>
          </p:txBody>
        </p:sp>
        <p:sp>
          <p:nvSpPr>
            <p:cNvPr id="93" name="Freeform: Shape 243">
              <a:extLst>
                <a:ext uri="{FF2B5EF4-FFF2-40B4-BE49-F238E27FC236}">
                  <a16:creationId xmlns:a16="http://schemas.microsoft.com/office/drawing/2014/main" id="{12DAEC04-9F24-417B-9915-DDEB2003F875}"/>
                </a:ext>
              </a:extLst>
            </p:cNvPr>
            <p:cNvSpPr/>
            <p:nvPr/>
          </p:nvSpPr>
          <p:spPr>
            <a:xfrm>
              <a:off x="2631513" y="4068132"/>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22225" cap="flat">
              <a:solidFill>
                <a:schemeClr val="accent1"/>
              </a:solidFill>
              <a:prstDash val="solid"/>
              <a:miter/>
            </a:ln>
          </p:spPr>
          <p:txBody>
            <a:bodyPr rtlCol="0" anchor="ctr"/>
            <a:lstStyle/>
            <a:p>
              <a:endParaRPr lang="en-GB" sz="1400"/>
            </a:p>
          </p:txBody>
        </p:sp>
        <p:sp>
          <p:nvSpPr>
            <p:cNvPr id="94" name="Freeform: Shape 244">
              <a:extLst>
                <a:ext uri="{FF2B5EF4-FFF2-40B4-BE49-F238E27FC236}">
                  <a16:creationId xmlns:a16="http://schemas.microsoft.com/office/drawing/2014/main" id="{29166DEC-6F69-48CF-8298-CAE6C4B6EB9B}"/>
                </a:ext>
              </a:extLst>
            </p:cNvPr>
            <p:cNvSpPr/>
            <p:nvPr/>
          </p:nvSpPr>
          <p:spPr>
            <a:xfrm>
              <a:off x="3031563" y="4411032"/>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22225" cap="flat">
              <a:solidFill>
                <a:schemeClr val="accent1"/>
              </a:solidFill>
              <a:prstDash val="solid"/>
              <a:miter/>
            </a:ln>
          </p:spPr>
          <p:txBody>
            <a:bodyPr rtlCol="0" anchor="ctr"/>
            <a:lstStyle/>
            <a:p>
              <a:endParaRPr lang="en-GB" sz="1400"/>
            </a:p>
          </p:txBody>
        </p:sp>
        <p:sp>
          <p:nvSpPr>
            <p:cNvPr id="95" name="Freeform: Shape 245">
              <a:extLst>
                <a:ext uri="{FF2B5EF4-FFF2-40B4-BE49-F238E27FC236}">
                  <a16:creationId xmlns:a16="http://schemas.microsoft.com/office/drawing/2014/main" id="{0C39172D-4E63-4F6B-A1A5-143A3A8A3C86}"/>
                </a:ext>
              </a:extLst>
            </p:cNvPr>
            <p:cNvSpPr/>
            <p:nvPr/>
          </p:nvSpPr>
          <p:spPr>
            <a:xfrm>
              <a:off x="3431613" y="4601532"/>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22225" cap="flat">
              <a:solidFill>
                <a:schemeClr val="accent1"/>
              </a:solidFill>
              <a:prstDash val="solid"/>
              <a:miter/>
            </a:ln>
          </p:spPr>
          <p:txBody>
            <a:bodyPr rtlCol="0" anchor="ctr"/>
            <a:lstStyle/>
            <a:p>
              <a:endParaRPr lang="en-GB" sz="1400"/>
            </a:p>
          </p:txBody>
        </p:sp>
        <p:sp>
          <p:nvSpPr>
            <p:cNvPr id="96" name="Freeform: Shape 246">
              <a:extLst>
                <a:ext uri="{FF2B5EF4-FFF2-40B4-BE49-F238E27FC236}">
                  <a16:creationId xmlns:a16="http://schemas.microsoft.com/office/drawing/2014/main" id="{E3DFE60A-69DC-4ACC-B2D0-3017EF2FD5E6}"/>
                </a:ext>
              </a:extLst>
            </p:cNvPr>
            <p:cNvSpPr/>
            <p:nvPr/>
          </p:nvSpPr>
          <p:spPr>
            <a:xfrm>
              <a:off x="3793563" y="4772982"/>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22225" cap="flat">
              <a:solidFill>
                <a:schemeClr val="accent1"/>
              </a:solidFill>
              <a:prstDash val="solid"/>
              <a:miter/>
            </a:ln>
          </p:spPr>
          <p:txBody>
            <a:bodyPr rtlCol="0" anchor="ctr"/>
            <a:lstStyle/>
            <a:p>
              <a:endParaRPr lang="en-GB" sz="1400"/>
            </a:p>
          </p:txBody>
        </p:sp>
        <p:sp>
          <p:nvSpPr>
            <p:cNvPr id="97" name="Freeform: Shape 247">
              <a:extLst>
                <a:ext uri="{FF2B5EF4-FFF2-40B4-BE49-F238E27FC236}">
                  <a16:creationId xmlns:a16="http://schemas.microsoft.com/office/drawing/2014/main" id="{0E89817E-EDC4-447E-809D-CB4E7A30BEA4}"/>
                </a:ext>
              </a:extLst>
            </p:cNvPr>
            <p:cNvSpPr/>
            <p:nvPr/>
          </p:nvSpPr>
          <p:spPr>
            <a:xfrm>
              <a:off x="3850713" y="4849192"/>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22225" cap="flat">
              <a:solidFill>
                <a:schemeClr val="accent1"/>
              </a:solidFill>
              <a:prstDash val="solid"/>
              <a:miter/>
            </a:ln>
          </p:spPr>
          <p:txBody>
            <a:bodyPr rtlCol="0" anchor="ctr"/>
            <a:lstStyle/>
            <a:p>
              <a:endParaRPr lang="en-GB" sz="1400"/>
            </a:p>
          </p:txBody>
        </p:sp>
        <p:sp>
          <p:nvSpPr>
            <p:cNvPr id="98" name="Freeform: Shape 248">
              <a:extLst>
                <a:ext uri="{FF2B5EF4-FFF2-40B4-BE49-F238E27FC236}">
                  <a16:creationId xmlns:a16="http://schemas.microsoft.com/office/drawing/2014/main" id="{CD9572A3-6307-481C-ABEA-06C693D60068}"/>
                </a:ext>
              </a:extLst>
            </p:cNvPr>
            <p:cNvSpPr/>
            <p:nvPr/>
          </p:nvSpPr>
          <p:spPr>
            <a:xfrm>
              <a:off x="2248416" y="365112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tlCol="0" anchor="ctr"/>
            <a:lstStyle/>
            <a:p>
              <a:endParaRPr lang="en-GB" sz="1400"/>
            </a:p>
          </p:txBody>
        </p:sp>
        <p:sp>
          <p:nvSpPr>
            <p:cNvPr id="99" name="Freeform: Shape 249">
              <a:extLst>
                <a:ext uri="{FF2B5EF4-FFF2-40B4-BE49-F238E27FC236}">
                  <a16:creationId xmlns:a16="http://schemas.microsoft.com/office/drawing/2014/main" id="{B81A58D2-3DF6-4EAB-BF88-980ADD1F0A9A}"/>
                </a:ext>
              </a:extLst>
            </p:cNvPr>
            <p:cNvSpPr/>
            <p:nvPr/>
          </p:nvSpPr>
          <p:spPr>
            <a:xfrm>
              <a:off x="4229617" y="49274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00" name="Freeform: Shape 250">
              <a:extLst>
                <a:ext uri="{FF2B5EF4-FFF2-40B4-BE49-F238E27FC236}">
                  <a16:creationId xmlns:a16="http://schemas.microsoft.com/office/drawing/2014/main" id="{F41AEB54-0A4B-4483-B22D-0919692907E5}"/>
                </a:ext>
              </a:extLst>
            </p:cNvPr>
            <p:cNvSpPr/>
            <p:nvPr/>
          </p:nvSpPr>
          <p:spPr>
            <a:xfrm>
              <a:off x="4248667" y="49465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01" name="Freeform: Shape 251">
              <a:extLst>
                <a:ext uri="{FF2B5EF4-FFF2-40B4-BE49-F238E27FC236}">
                  <a16:creationId xmlns:a16="http://schemas.microsoft.com/office/drawing/2014/main" id="{ED6AB378-503F-4862-948D-C825DCE184E8}"/>
                </a:ext>
              </a:extLst>
            </p:cNvPr>
            <p:cNvSpPr/>
            <p:nvPr/>
          </p:nvSpPr>
          <p:spPr>
            <a:xfrm>
              <a:off x="4267717" y="49465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02" name="Freeform: Shape 252">
              <a:extLst>
                <a:ext uri="{FF2B5EF4-FFF2-40B4-BE49-F238E27FC236}">
                  <a16:creationId xmlns:a16="http://schemas.microsoft.com/office/drawing/2014/main" id="{9DE43AEF-9FE4-4CBA-9AA7-994620F925C6}"/>
                </a:ext>
              </a:extLst>
            </p:cNvPr>
            <p:cNvSpPr/>
            <p:nvPr/>
          </p:nvSpPr>
          <p:spPr>
            <a:xfrm>
              <a:off x="4286767" y="49846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03" name="Freeform: Shape 253">
              <a:extLst>
                <a:ext uri="{FF2B5EF4-FFF2-40B4-BE49-F238E27FC236}">
                  <a16:creationId xmlns:a16="http://schemas.microsoft.com/office/drawing/2014/main" id="{03DAD38B-C549-4CE4-B1EC-57CDDBC4809F}"/>
                </a:ext>
              </a:extLst>
            </p:cNvPr>
            <p:cNvSpPr/>
            <p:nvPr/>
          </p:nvSpPr>
          <p:spPr>
            <a:xfrm>
              <a:off x="4305817" y="49846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04" name="Freeform: Shape 254">
              <a:extLst>
                <a:ext uri="{FF2B5EF4-FFF2-40B4-BE49-F238E27FC236}">
                  <a16:creationId xmlns:a16="http://schemas.microsoft.com/office/drawing/2014/main" id="{E6C05089-49FA-438E-BC42-406EB0096A02}"/>
                </a:ext>
              </a:extLst>
            </p:cNvPr>
            <p:cNvSpPr/>
            <p:nvPr/>
          </p:nvSpPr>
          <p:spPr>
            <a:xfrm>
              <a:off x="4324867" y="49846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05" name="Freeform: Shape 255">
              <a:extLst>
                <a:ext uri="{FF2B5EF4-FFF2-40B4-BE49-F238E27FC236}">
                  <a16:creationId xmlns:a16="http://schemas.microsoft.com/office/drawing/2014/main" id="{19A82A62-EF8E-40AD-9677-2DC91B12D6CA}"/>
                </a:ext>
              </a:extLst>
            </p:cNvPr>
            <p:cNvSpPr/>
            <p:nvPr/>
          </p:nvSpPr>
          <p:spPr>
            <a:xfrm>
              <a:off x="4362967" y="49846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06" name="Freeform: Shape 256">
              <a:extLst>
                <a:ext uri="{FF2B5EF4-FFF2-40B4-BE49-F238E27FC236}">
                  <a16:creationId xmlns:a16="http://schemas.microsoft.com/office/drawing/2014/main" id="{AFD13132-A1F0-4AE3-87D3-3E913119E85A}"/>
                </a:ext>
              </a:extLst>
            </p:cNvPr>
            <p:cNvSpPr/>
            <p:nvPr/>
          </p:nvSpPr>
          <p:spPr>
            <a:xfrm>
              <a:off x="4401067" y="50036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07" name="Freeform: Shape 257">
              <a:extLst>
                <a:ext uri="{FF2B5EF4-FFF2-40B4-BE49-F238E27FC236}">
                  <a16:creationId xmlns:a16="http://schemas.microsoft.com/office/drawing/2014/main" id="{2F0DFC67-5470-42D3-A921-FD5508C1307D}"/>
                </a:ext>
              </a:extLst>
            </p:cNvPr>
            <p:cNvSpPr/>
            <p:nvPr/>
          </p:nvSpPr>
          <p:spPr>
            <a:xfrm>
              <a:off x="4439167" y="50036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08" name="Freeform: Shape 258">
              <a:extLst>
                <a:ext uri="{FF2B5EF4-FFF2-40B4-BE49-F238E27FC236}">
                  <a16:creationId xmlns:a16="http://schemas.microsoft.com/office/drawing/2014/main" id="{FA7578A5-1D60-485D-ABC0-6DB4075D80DF}"/>
                </a:ext>
              </a:extLst>
            </p:cNvPr>
            <p:cNvSpPr/>
            <p:nvPr/>
          </p:nvSpPr>
          <p:spPr>
            <a:xfrm>
              <a:off x="4743967" y="50227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09" name="Freeform: Shape 259">
              <a:extLst>
                <a:ext uri="{FF2B5EF4-FFF2-40B4-BE49-F238E27FC236}">
                  <a16:creationId xmlns:a16="http://schemas.microsoft.com/office/drawing/2014/main" id="{B4D794BA-6699-4916-8225-855B7F849941}"/>
                </a:ext>
              </a:extLst>
            </p:cNvPr>
            <p:cNvSpPr/>
            <p:nvPr/>
          </p:nvSpPr>
          <p:spPr>
            <a:xfrm>
              <a:off x="4763017" y="50227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10" name="Freeform: Shape 260">
              <a:extLst>
                <a:ext uri="{FF2B5EF4-FFF2-40B4-BE49-F238E27FC236}">
                  <a16:creationId xmlns:a16="http://schemas.microsoft.com/office/drawing/2014/main" id="{AE9EF8BC-A1CD-451F-93BB-D1E141E2738B}"/>
                </a:ext>
              </a:extLst>
            </p:cNvPr>
            <p:cNvSpPr/>
            <p:nvPr/>
          </p:nvSpPr>
          <p:spPr>
            <a:xfrm>
              <a:off x="4782067" y="50608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11" name="Freeform: Shape 261">
              <a:extLst>
                <a:ext uri="{FF2B5EF4-FFF2-40B4-BE49-F238E27FC236}">
                  <a16:creationId xmlns:a16="http://schemas.microsoft.com/office/drawing/2014/main" id="{4D97D989-DE5E-4F9F-BCA7-A541FE09AAF4}"/>
                </a:ext>
              </a:extLst>
            </p:cNvPr>
            <p:cNvSpPr/>
            <p:nvPr/>
          </p:nvSpPr>
          <p:spPr>
            <a:xfrm>
              <a:off x="4801117" y="50608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12" name="Freeform: Shape 262">
              <a:extLst>
                <a:ext uri="{FF2B5EF4-FFF2-40B4-BE49-F238E27FC236}">
                  <a16:creationId xmlns:a16="http://schemas.microsoft.com/office/drawing/2014/main" id="{87D3E8F3-A74B-4D97-B9EF-5E1C985C8A5D}"/>
                </a:ext>
              </a:extLst>
            </p:cNvPr>
            <p:cNvSpPr/>
            <p:nvPr/>
          </p:nvSpPr>
          <p:spPr>
            <a:xfrm>
              <a:off x="4839217" y="51179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13" name="Freeform: Shape 263">
              <a:extLst>
                <a:ext uri="{FF2B5EF4-FFF2-40B4-BE49-F238E27FC236}">
                  <a16:creationId xmlns:a16="http://schemas.microsoft.com/office/drawing/2014/main" id="{05E38B9A-F850-471E-BC94-3D4415E7D416}"/>
                </a:ext>
              </a:extLst>
            </p:cNvPr>
            <p:cNvSpPr/>
            <p:nvPr/>
          </p:nvSpPr>
          <p:spPr>
            <a:xfrm>
              <a:off x="5315477" y="51370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14" name="Freeform: Shape 264">
              <a:extLst>
                <a:ext uri="{FF2B5EF4-FFF2-40B4-BE49-F238E27FC236}">
                  <a16:creationId xmlns:a16="http://schemas.microsoft.com/office/drawing/2014/main" id="{F70AF0F2-BC27-42E7-A67B-BC3FB75FD66C}"/>
                </a:ext>
              </a:extLst>
            </p:cNvPr>
            <p:cNvSpPr/>
            <p:nvPr/>
          </p:nvSpPr>
          <p:spPr>
            <a:xfrm>
              <a:off x="5334527" y="51370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15" name="Freeform: Shape 265">
              <a:extLst>
                <a:ext uri="{FF2B5EF4-FFF2-40B4-BE49-F238E27FC236}">
                  <a16:creationId xmlns:a16="http://schemas.microsoft.com/office/drawing/2014/main" id="{C8790A99-8162-4A26-81CA-87C405A27E8F}"/>
                </a:ext>
              </a:extLst>
            </p:cNvPr>
            <p:cNvSpPr/>
            <p:nvPr/>
          </p:nvSpPr>
          <p:spPr>
            <a:xfrm>
              <a:off x="5372627" y="52132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16" name="Freeform: Shape 266">
              <a:extLst>
                <a:ext uri="{FF2B5EF4-FFF2-40B4-BE49-F238E27FC236}">
                  <a16:creationId xmlns:a16="http://schemas.microsoft.com/office/drawing/2014/main" id="{944E6C24-CA65-4800-8012-739DAB022915}"/>
                </a:ext>
              </a:extLst>
            </p:cNvPr>
            <p:cNvSpPr/>
            <p:nvPr/>
          </p:nvSpPr>
          <p:spPr>
            <a:xfrm>
              <a:off x="5505977" y="525133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17" name="Freeform: Shape 267">
              <a:extLst>
                <a:ext uri="{FF2B5EF4-FFF2-40B4-BE49-F238E27FC236}">
                  <a16:creationId xmlns:a16="http://schemas.microsoft.com/office/drawing/2014/main" id="{7AF22D6A-C68E-4696-BFF5-21979BD9BA6D}"/>
                </a:ext>
              </a:extLst>
            </p:cNvPr>
            <p:cNvSpPr/>
            <p:nvPr/>
          </p:nvSpPr>
          <p:spPr>
            <a:xfrm>
              <a:off x="5848877" y="52703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18" name="Freeform: Shape 268">
              <a:extLst>
                <a:ext uri="{FF2B5EF4-FFF2-40B4-BE49-F238E27FC236}">
                  <a16:creationId xmlns:a16="http://schemas.microsoft.com/office/drawing/2014/main" id="{35A1A248-210E-4640-AA13-8278370B6A23}"/>
                </a:ext>
              </a:extLst>
            </p:cNvPr>
            <p:cNvSpPr/>
            <p:nvPr/>
          </p:nvSpPr>
          <p:spPr>
            <a:xfrm>
              <a:off x="5867927" y="53084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19" name="Freeform: Shape 269">
              <a:extLst>
                <a:ext uri="{FF2B5EF4-FFF2-40B4-BE49-F238E27FC236}">
                  <a16:creationId xmlns:a16="http://schemas.microsoft.com/office/drawing/2014/main" id="{3B003C76-5D48-4A77-92AA-FE645BAB794E}"/>
                </a:ext>
              </a:extLst>
            </p:cNvPr>
            <p:cNvSpPr/>
            <p:nvPr/>
          </p:nvSpPr>
          <p:spPr>
            <a:xfrm>
              <a:off x="5906027" y="53084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20" name="Freeform: Shape 270">
              <a:extLst>
                <a:ext uri="{FF2B5EF4-FFF2-40B4-BE49-F238E27FC236}">
                  <a16:creationId xmlns:a16="http://schemas.microsoft.com/office/drawing/2014/main" id="{364A8615-70DA-4CA9-8492-8F730A8E19CC}"/>
                </a:ext>
              </a:extLst>
            </p:cNvPr>
            <p:cNvSpPr/>
            <p:nvPr/>
          </p:nvSpPr>
          <p:spPr>
            <a:xfrm>
              <a:off x="5944127" y="53084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21" name="Freeform: Shape 271">
              <a:extLst>
                <a:ext uri="{FF2B5EF4-FFF2-40B4-BE49-F238E27FC236}">
                  <a16:creationId xmlns:a16="http://schemas.microsoft.com/office/drawing/2014/main" id="{5F1D7AB2-DA07-4533-B2DE-DC298DF0E2BE}"/>
                </a:ext>
              </a:extLst>
            </p:cNvPr>
            <p:cNvSpPr/>
            <p:nvPr/>
          </p:nvSpPr>
          <p:spPr>
            <a:xfrm>
              <a:off x="6382277" y="53084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22" name="Freeform: Shape 272">
              <a:extLst>
                <a:ext uri="{FF2B5EF4-FFF2-40B4-BE49-F238E27FC236}">
                  <a16:creationId xmlns:a16="http://schemas.microsoft.com/office/drawing/2014/main" id="{FCA41FF3-2716-4920-8229-D6697FF040A3}"/>
                </a:ext>
              </a:extLst>
            </p:cNvPr>
            <p:cNvSpPr/>
            <p:nvPr/>
          </p:nvSpPr>
          <p:spPr>
            <a:xfrm>
              <a:off x="6439427" y="54227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23" name="Freeform: Shape 273">
              <a:extLst>
                <a:ext uri="{FF2B5EF4-FFF2-40B4-BE49-F238E27FC236}">
                  <a16:creationId xmlns:a16="http://schemas.microsoft.com/office/drawing/2014/main" id="{DB271F75-E221-4458-8B53-14F8D20751D1}"/>
                </a:ext>
              </a:extLst>
            </p:cNvPr>
            <p:cNvSpPr/>
            <p:nvPr/>
          </p:nvSpPr>
          <p:spPr>
            <a:xfrm>
              <a:off x="6458477" y="54227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24" name="Freeform: Shape 274">
              <a:extLst>
                <a:ext uri="{FF2B5EF4-FFF2-40B4-BE49-F238E27FC236}">
                  <a16:creationId xmlns:a16="http://schemas.microsoft.com/office/drawing/2014/main" id="{F2CC9862-DB7C-48D2-A156-F91575BF2B02}"/>
                </a:ext>
              </a:extLst>
            </p:cNvPr>
            <p:cNvSpPr/>
            <p:nvPr/>
          </p:nvSpPr>
          <p:spPr>
            <a:xfrm>
              <a:off x="6477527" y="54227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sp>
          <p:nvSpPr>
            <p:cNvPr id="125" name="Freeform: Shape 275">
              <a:extLst>
                <a:ext uri="{FF2B5EF4-FFF2-40B4-BE49-F238E27FC236}">
                  <a16:creationId xmlns:a16="http://schemas.microsoft.com/office/drawing/2014/main" id="{A78D94F7-36C0-43FA-88DC-D427AA122F85}"/>
                </a:ext>
              </a:extLst>
            </p:cNvPr>
            <p:cNvSpPr/>
            <p:nvPr/>
          </p:nvSpPr>
          <p:spPr>
            <a:xfrm>
              <a:off x="6572777" y="542278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tlCol="0" anchor="ctr"/>
            <a:lstStyle/>
            <a:p>
              <a:endParaRPr lang="en-GB" sz="1400"/>
            </a:p>
          </p:txBody>
        </p:sp>
      </p:grpSp>
      <p:grpSp>
        <p:nvGrpSpPr>
          <p:cNvPr id="126" name="Group 125">
            <a:extLst>
              <a:ext uri="{FF2B5EF4-FFF2-40B4-BE49-F238E27FC236}">
                <a16:creationId xmlns:a16="http://schemas.microsoft.com/office/drawing/2014/main" id="{04622E63-149E-4F8D-BA2C-72947434EE56}"/>
              </a:ext>
            </a:extLst>
          </p:cNvPr>
          <p:cNvGrpSpPr/>
          <p:nvPr/>
        </p:nvGrpSpPr>
        <p:grpSpPr>
          <a:xfrm>
            <a:off x="1676015" y="3316832"/>
            <a:ext cx="3606282" cy="1920959"/>
            <a:chOff x="3952875" y="2228850"/>
            <a:chExt cx="4284983" cy="2396118"/>
          </a:xfrm>
        </p:grpSpPr>
        <p:sp>
          <p:nvSpPr>
            <p:cNvPr id="127" name="Freeform: Shape 280">
              <a:extLst>
                <a:ext uri="{FF2B5EF4-FFF2-40B4-BE49-F238E27FC236}">
                  <a16:creationId xmlns:a16="http://schemas.microsoft.com/office/drawing/2014/main" id="{E4425965-0793-48F6-8289-AEA8BC9488B9}"/>
                </a:ext>
              </a:extLst>
            </p:cNvPr>
            <p:cNvSpPr/>
            <p:nvPr/>
          </p:nvSpPr>
          <p:spPr>
            <a:xfrm>
              <a:off x="3952875" y="2266950"/>
              <a:ext cx="4284983" cy="2329452"/>
            </a:xfrm>
            <a:custGeom>
              <a:avLst/>
              <a:gdLst>
                <a:gd name="connsiteX0" fmla="*/ 4284983 w 4284983"/>
                <a:gd name="connsiteY0" fmla="*/ 2329453 h 2329452"/>
                <a:gd name="connsiteX1" fmla="*/ 3971697 w 4284983"/>
                <a:gd name="connsiteY1" fmla="*/ 2329453 h 2329452"/>
                <a:gd name="connsiteX2" fmla="*/ 3971697 w 4284983"/>
                <a:gd name="connsiteY2" fmla="*/ 2256187 h 2329452"/>
                <a:gd name="connsiteX3" fmla="*/ 3648304 w 4284983"/>
                <a:gd name="connsiteY3" fmla="*/ 2256187 h 2329452"/>
                <a:gd name="connsiteX4" fmla="*/ 3648304 w 4284983"/>
                <a:gd name="connsiteY4" fmla="*/ 2235975 h 2329452"/>
                <a:gd name="connsiteX5" fmla="*/ 3165739 w 4284983"/>
                <a:gd name="connsiteY5" fmla="*/ 2235975 h 2329452"/>
                <a:gd name="connsiteX6" fmla="*/ 3165739 w 4284983"/>
                <a:gd name="connsiteY6" fmla="*/ 2198075 h 2329452"/>
                <a:gd name="connsiteX7" fmla="*/ 2698328 w 4284983"/>
                <a:gd name="connsiteY7" fmla="*/ 2198075 h 2329452"/>
                <a:gd name="connsiteX8" fmla="*/ 2698328 w 4284983"/>
                <a:gd name="connsiteY8" fmla="*/ 2157650 h 2329452"/>
                <a:gd name="connsiteX9" fmla="*/ 2650322 w 4284983"/>
                <a:gd name="connsiteY9" fmla="*/ 2157650 h 2329452"/>
                <a:gd name="connsiteX10" fmla="*/ 2650322 w 4284983"/>
                <a:gd name="connsiteY10" fmla="*/ 2132390 h 2329452"/>
                <a:gd name="connsiteX11" fmla="*/ 2594743 w 4284983"/>
                <a:gd name="connsiteY11" fmla="*/ 2132390 h 2329452"/>
                <a:gd name="connsiteX12" fmla="*/ 2594743 w 4284983"/>
                <a:gd name="connsiteY12" fmla="*/ 2117226 h 2329452"/>
                <a:gd name="connsiteX13" fmla="*/ 2539156 w 4284983"/>
                <a:gd name="connsiteY13" fmla="*/ 2117226 h 2329452"/>
                <a:gd name="connsiteX14" fmla="*/ 2539156 w 4284983"/>
                <a:gd name="connsiteY14" fmla="*/ 2097014 h 2329452"/>
                <a:gd name="connsiteX15" fmla="*/ 2342093 w 4284983"/>
                <a:gd name="connsiteY15" fmla="*/ 2097014 h 2329452"/>
                <a:gd name="connsiteX16" fmla="*/ 2342093 w 4284983"/>
                <a:gd name="connsiteY16" fmla="*/ 2074278 h 2329452"/>
                <a:gd name="connsiteX17" fmla="*/ 2124809 w 4284983"/>
                <a:gd name="connsiteY17" fmla="*/ 2074278 h 2329452"/>
                <a:gd name="connsiteX18" fmla="*/ 2124809 w 4284983"/>
                <a:gd name="connsiteY18" fmla="*/ 2066696 h 2329452"/>
                <a:gd name="connsiteX19" fmla="*/ 1925212 w 4284983"/>
                <a:gd name="connsiteY19" fmla="*/ 2066696 h 2329452"/>
                <a:gd name="connsiteX20" fmla="*/ 1925212 w 4284983"/>
                <a:gd name="connsiteY20" fmla="*/ 2028796 h 2329452"/>
                <a:gd name="connsiteX21" fmla="*/ 1831734 w 4284983"/>
                <a:gd name="connsiteY21" fmla="*/ 2028796 h 2329452"/>
                <a:gd name="connsiteX22" fmla="*/ 1831734 w 4284983"/>
                <a:gd name="connsiteY22" fmla="*/ 1968160 h 2329452"/>
                <a:gd name="connsiteX23" fmla="*/ 1793834 w 4284983"/>
                <a:gd name="connsiteY23" fmla="*/ 1968160 h 2329452"/>
                <a:gd name="connsiteX24" fmla="*/ 1793834 w 4284983"/>
                <a:gd name="connsiteY24" fmla="*/ 1915106 h 2329452"/>
                <a:gd name="connsiteX25" fmla="*/ 1760992 w 4284983"/>
                <a:gd name="connsiteY25" fmla="*/ 1915106 h 2329452"/>
                <a:gd name="connsiteX26" fmla="*/ 1760992 w 4284983"/>
                <a:gd name="connsiteY26" fmla="*/ 1844364 h 2329452"/>
                <a:gd name="connsiteX27" fmla="*/ 1667504 w 4284983"/>
                <a:gd name="connsiteY27" fmla="*/ 1844364 h 2329452"/>
                <a:gd name="connsiteX28" fmla="*/ 1667504 w 4284983"/>
                <a:gd name="connsiteY28" fmla="*/ 1819094 h 2329452"/>
                <a:gd name="connsiteX29" fmla="*/ 1619507 w 4284983"/>
                <a:gd name="connsiteY29" fmla="*/ 1819094 h 2329452"/>
                <a:gd name="connsiteX30" fmla="*/ 1619507 w 4284983"/>
                <a:gd name="connsiteY30" fmla="*/ 1778670 h 2329452"/>
                <a:gd name="connsiteX31" fmla="*/ 1452753 w 4284983"/>
                <a:gd name="connsiteY31" fmla="*/ 1778670 h 2329452"/>
                <a:gd name="connsiteX32" fmla="*/ 1452753 w 4284983"/>
                <a:gd name="connsiteY32" fmla="*/ 1733197 h 2329452"/>
                <a:gd name="connsiteX33" fmla="*/ 1422435 w 4284983"/>
                <a:gd name="connsiteY33" fmla="*/ 1733197 h 2329452"/>
                <a:gd name="connsiteX34" fmla="*/ 1422435 w 4284983"/>
                <a:gd name="connsiteY34" fmla="*/ 1680143 h 2329452"/>
                <a:gd name="connsiteX35" fmla="*/ 1374429 w 4284983"/>
                <a:gd name="connsiteY35" fmla="*/ 1680143 h 2329452"/>
                <a:gd name="connsiteX36" fmla="*/ 1374429 w 4284983"/>
                <a:gd name="connsiteY36" fmla="*/ 1584131 h 2329452"/>
                <a:gd name="connsiteX37" fmla="*/ 1344111 w 4284983"/>
                <a:gd name="connsiteY37" fmla="*/ 1584131 h 2329452"/>
                <a:gd name="connsiteX38" fmla="*/ 1344111 w 4284983"/>
                <a:gd name="connsiteY38" fmla="*/ 1536125 h 2329452"/>
                <a:gd name="connsiteX39" fmla="*/ 1250633 w 4284983"/>
                <a:gd name="connsiteY39" fmla="*/ 1536125 h 2329452"/>
                <a:gd name="connsiteX40" fmla="*/ 1250633 w 4284983"/>
                <a:gd name="connsiteY40" fmla="*/ 1500759 h 2329452"/>
                <a:gd name="connsiteX41" fmla="*/ 1172309 w 4284983"/>
                <a:gd name="connsiteY41" fmla="*/ 1500759 h 2329452"/>
                <a:gd name="connsiteX42" fmla="*/ 1172309 w 4284983"/>
                <a:gd name="connsiteY42" fmla="*/ 1472965 h 2329452"/>
                <a:gd name="connsiteX43" fmla="*/ 1116721 w 4284983"/>
                <a:gd name="connsiteY43" fmla="*/ 1472965 h 2329452"/>
                <a:gd name="connsiteX44" fmla="*/ 1116721 w 4284983"/>
                <a:gd name="connsiteY44" fmla="*/ 1437589 h 2329452"/>
                <a:gd name="connsiteX45" fmla="*/ 1035872 w 4284983"/>
                <a:gd name="connsiteY45" fmla="*/ 1437589 h 2329452"/>
                <a:gd name="connsiteX46" fmla="*/ 1035872 w 4284983"/>
                <a:gd name="connsiteY46" fmla="*/ 1334005 h 2329452"/>
                <a:gd name="connsiteX47" fmla="*/ 1000506 w 4284983"/>
                <a:gd name="connsiteY47" fmla="*/ 1334005 h 2329452"/>
                <a:gd name="connsiteX48" fmla="*/ 1000506 w 4284983"/>
                <a:gd name="connsiteY48" fmla="*/ 1086402 h 2329452"/>
                <a:gd name="connsiteX49" fmla="*/ 962606 w 4284983"/>
                <a:gd name="connsiteY49" fmla="*/ 1086402 h 2329452"/>
                <a:gd name="connsiteX50" fmla="*/ 962606 w 4284983"/>
                <a:gd name="connsiteY50" fmla="*/ 990400 h 2329452"/>
                <a:gd name="connsiteX51" fmla="*/ 932288 w 4284983"/>
                <a:gd name="connsiteY51" fmla="*/ 990400 h 2329452"/>
                <a:gd name="connsiteX52" fmla="*/ 932288 w 4284983"/>
                <a:gd name="connsiteY52" fmla="*/ 859019 h 2329452"/>
                <a:gd name="connsiteX53" fmla="*/ 907023 w 4284983"/>
                <a:gd name="connsiteY53" fmla="*/ 859019 h 2329452"/>
                <a:gd name="connsiteX54" fmla="*/ 907023 w 4284983"/>
                <a:gd name="connsiteY54" fmla="*/ 823647 h 2329452"/>
                <a:gd name="connsiteX55" fmla="*/ 838807 w 4284983"/>
                <a:gd name="connsiteY55" fmla="*/ 823647 h 2329452"/>
                <a:gd name="connsiteX56" fmla="*/ 838807 w 4284983"/>
                <a:gd name="connsiteY56" fmla="*/ 737745 h 2329452"/>
                <a:gd name="connsiteX57" fmla="*/ 795856 w 4284983"/>
                <a:gd name="connsiteY57" fmla="*/ 737745 h 2329452"/>
                <a:gd name="connsiteX58" fmla="*/ 795856 w 4284983"/>
                <a:gd name="connsiteY58" fmla="*/ 654370 h 2329452"/>
                <a:gd name="connsiteX59" fmla="*/ 720060 w 4284983"/>
                <a:gd name="connsiteY59" fmla="*/ 654370 h 2329452"/>
                <a:gd name="connsiteX60" fmla="*/ 720060 w 4284983"/>
                <a:gd name="connsiteY60" fmla="*/ 560888 h 2329452"/>
                <a:gd name="connsiteX61" fmla="*/ 583627 w 4284983"/>
                <a:gd name="connsiteY61" fmla="*/ 560888 h 2329452"/>
                <a:gd name="connsiteX62" fmla="*/ 583627 w 4284983"/>
                <a:gd name="connsiteY62" fmla="*/ 449722 h 2329452"/>
                <a:gd name="connsiteX63" fmla="*/ 565941 w 4284983"/>
                <a:gd name="connsiteY63" fmla="*/ 449722 h 2329452"/>
                <a:gd name="connsiteX64" fmla="*/ 565941 w 4284983"/>
                <a:gd name="connsiteY64" fmla="*/ 373926 h 2329452"/>
                <a:gd name="connsiteX65" fmla="*/ 477513 w 4284983"/>
                <a:gd name="connsiteY65" fmla="*/ 373926 h 2329452"/>
                <a:gd name="connsiteX66" fmla="*/ 477513 w 4284983"/>
                <a:gd name="connsiteY66" fmla="*/ 325921 h 2329452"/>
                <a:gd name="connsiteX67" fmla="*/ 414350 w 4284983"/>
                <a:gd name="connsiteY67" fmla="*/ 325921 h 2329452"/>
                <a:gd name="connsiteX68" fmla="*/ 414350 w 4284983"/>
                <a:gd name="connsiteY68" fmla="*/ 308236 h 2329452"/>
                <a:gd name="connsiteX69" fmla="*/ 368873 w 4284983"/>
                <a:gd name="connsiteY69" fmla="*/ 308236 h 2329452"/>
                <a:gd name="connsiteX70" fmla="*/ 368873 w 4284983"/>
                <a:gd name="connsiteY70" fmla="*/ 245073 h 2329452"/>
                <a:gd name="connsiteX71" fmla="*/ 290551 w 4284983"/>
                <a:gd name="connsiteY71" fmla="*/ 245073 h 2329452"/>
                <a:gd name="connsiteX72" fmla="*/ 290551 w 4284983"/>
                <a:gd name="connsiteY72" fmla="*/ 121273 h 2329452"/>
                <a:gd name="connsiteX73" fmla="*/ 275392 w 4284983"/>
                <a:gd name="connsiteY73" fmla="*/ 121273 h 2329452"/>
                <a:gd name="connsiteX74" fmla="*/ 275392 w 4284983"/>
                <a:gd name="connsiteY74" fmla="*/ 90955 h 2329452"/>
                <a:gd name="connsiteX75" fmla="*/ 237494 w 4284983"/>
                <a:gd name="connsiteY75" fmla="*/ 90955 h 2329452"/>
                <a:gd name="connsiteX76" fmla="*/ 237494 w 4284983"/>
                <a:gd name="connsiteY76" fmla="*/ 45477 h 2329452"/>
                <a:gd name="connsiteX77" fmla="*/ 199595 w 4284983"/>
                <a:gd name="connsiteY77" fmla="*/ 45477 h 2329452"/>
                <a:gd name="connsiteX78" fmla="*/ 199595 w 4284983"/>
                <a:gd name="connsiteY78" fmla="*/ 25265 h 2329452"/>
                <a:gd name="connsiteX79" fmla="*/ 93481 w 4284983"/>
                <a:gd name="connsiteY79" fmla="*/ 25265 h 2329452"/>
                <a:gd name="connsiteX80" fmla="*/ 93481 w 4284983"/>
                <a:gd name="connsiteY80" fmla="*/ 0 h 2329452"/>
                <a:gd name="connsiteX81" fmla="*/ 0 w 4284983"/>
                <a:gd name="connsiteY81" fmla="*/ 0 h 2329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4284983" h="2329452">
                  <a:moveTo>
                    <a:pt x="4284983" y="2329453"/>
                  </a:moveTo>
                  <a:lnTo>
                    <a:pt x="3971697" y="2329453"/>
                  </a:lnTo>
                  <a:lnTo>
                    <a:pt x="3971697" y="2256187"/>
                  </a:lnTo>
                  <a:lnTo>
                    <a:pt x="3648304" y="2256187"/>
                  </a:lnTo>
                  <a:lnTo>
                    <a:pt x="3648304" y="2235975"/>
                  </a:lnTo>
                  <a:lnTo>
                    <a:pt x="3165739" y="2235975"/>
                  </a:lnTo>
                  <a:lnTo>
                    <a:pt x="3165739" y="2198075"/>
                  </a:lnTo>
                  <a:lnTo>
                    <a:pt x="2698328" y="2198075"/>
                  </a:lnTo>
                  <a:lnTo>
                    <a:pt x="2698328" y="2157650"/>
                  </a:lnTo>
                  <a:lnTo>
                    <a:pt x="2650322" y="2157650"/>
                  </a:lnTo>
                  <a:lnTo>
                    <a:pt x="2650322" y="2132390"/>
                  </a:lnTo>
                  <a:lnTo>
                    <a:pt x="2594743" y="2132390"/>
                  </a:lnTo>
                  <a:lnTo>
                    <a:pt x="2594743" y="2117226"/>
                  </a:lnTo>
                  <a:lnTo>
                    <a:pt x="2539156" y="2117226"/>
                  </a:lnTo>
                  <a:lnTo>
                    <a:pt x="2539156" y="2097014"/>
                  </a:lnTo>
                  <a:lnTo>
                    <a:pt x="2342093" y="2097014"/>
                  </a:lnTo>
                  <a:lnTo>
                    <a:pt x="2342093" y="2074278"/>
                  </a:lnTo>
                  <a:lnTo>
                    <a:pt x="2124809" y="2074278"/>
                  </a:lnTo>
                  <a:lnTo>
                    <a:pt x="2124809" y="2066696"/>
                  </a:lnTo>
                  <a:lnTo>
                    <a:pt x="1925212" y="2066696"/>
                  </a:lnTo>
                  <a:lnTo>
                    <a:pt x="1925212" y="2028796"/>
                  </a:lnTo>
                  <a:lnTo>
                    <a:pt x="1831734" y="2028796"/>
                  </a:lnTo>
                  <a:lnTo>
                    <a:pt x="1831734" y="1968160"/>
                  </a:lnTo>
                  <a:lnTo>
                    <a:pt x="1793834" y="1968160"/>
                  </a:lnTo>
                  <a:lnTo>
                    <a:pt x="1793834" y="1915106"/>
                  </a:lnTo>
                  <a:lnTo>
                    <a:pt x="1760992" y="1915106"/>
                  </a:lnTo>
                  <a:lnTo>
                    <a:pt x="1760992" y="1844364"/>
                  </a:lnTo>
                  <a:lnTo>
                    <a:pt x="1667504" y="1844364"/>
                  </a:lnTo>
                  <a:lnTo>
                    <a:pt x="1667504" y="1819094"/>
                  </a:lnTo>
                  <a:lnTo>
                    <a:pt x="1619507" y="1819094"/>
                  </a:lnTo>
                  <a:lnTo>
                    <a:pt x="1619507" y="1778670"/>
                  </a:lnTo>
                  <a:lnTo>
                    <a:pt x="1452753" y="1778670"/>
                  </a:lnTo>
                  <a:lnTo>
                    <a:pt x="1452753" y="1733197"/>
                  </a:lnTo>
                  <a:lnTo>
                    <a:pt x="1422435" y="1733197"/>
                  </a:lnTo>
                  <a:lnTo>
                    <a:pt x="1422435" y="1680143"/>
                  </a:lnTo>
                  <a:lnTo>
                    <a:pt x="1374429" y="1680143"/>
                  </a:lnTo>
                  <a:lnTo>
                    <a:pt x="1374429" y="1584131"/>
                  </a:lnTo>
                  <a:lnTo>
                    <a:pt x="1344111" y="1584131"/>
                  </a:lnTo>
                  <a:lnTo>
                    <a:pt x="1344111" y="1536125"/>
                  </a:lnTo>
                  <a:lnTo>
                    <a:pt x="1250633" y="1536125"/>
                  </a:lnTo>
                  <a:lnTo>
                    <a:pt x="1250633" y="1500759"/>
                  </a:lnTo>
                  <a:lnTo>
                    <a:pt x="1172309" y="1500759"/>
                  </a:lnTo>
                  <a:lnTo>
                    <a:pt x="1172309" y="1472965"/>
                  </a:lnTo>
                  <a:lnTo>
                    <a:pt x="1116721" y="1472965"/>
                  </a:lnTo>
                  <a:lnTo>
                    <a:pt x="1116721" y="1437589"/>
                  </a:lnTo>
                  <a:lnTo>
                    <a:pt x="1035872" y="1437589"/>
                  </a:lnTo>
                  <a:lnTo>
                    <a:pt x="1035872" y="1334005"/>
                  </a:lnTo>
                  <a:lnTo>
                    <a:pt x="1000506" y="1334005"/>
                  </a:lnTo>
                  <a:lnTo>
                    <a:pt x="1000506" y="1086402"/>
                  </a:lnTo>
                  <a:lnTo>
                    <a:pt x="962606" y="1086402"/>
                  </a:lnTo>
                  <a:lnTo>
                    <a:pt x="962606" y="990400"/>
                  </a:lnTo>
                  <a:lnTo>
                    <a:pt x="932288" y="990400"/>
                  </a:lnTo>
                  <a:lnTo>
                    <a:pt x="932288" y="859019"/>
                  </a:lnTo>
                  <a:lnTo>
                    <a:pt x="907023" y="859019"/>
                  </a:lnTo>
                  <a:lnTo>
                    <a:pt x="907023" y="823647"/>
                  </a:lnTo>
                  <a:lnTo>
                    <a:pt x="838807" y="823647"/>
                  </a:lnTo>
                  <a:lnTo>
                    <a:pt x="838807" y="737745"/>
                  </a:lnTo>
                  <a:lnTo>
                    <a:pt x="795856" y="737745"/>
                  </a:lnTo>
                  <a:lnTo>
                    <a:pt x="795856" y="654370"/>
                  </a:lnTo>
                  <a:lnTo>
                    <a:pt x="720060" y="654370"/>
                  </a:lnTo>
                  <a:lnTo>
                    <a:pt x="720060" y="560888"/>
                  </a:lnTo>
                  <a:lnTo>
                    <a:pt x="583627" y="560888"/>
                  </a:lnTo>
                  <a:lnTo>
                    <a:pt x="583627" y="449722"/>
                  </a:lnTo>
                  <a:lnTo>
                    <a:pt x="565941" y="449722"/>
                  </a:lnTo>
                  <a:lnTo>
                    <a:pt x="565941" y="373926"/>
                  </a:lnTo>
                  <a:lnTo>
                    <a:pt x="477513" y="373926"/>
                  </a:lnTo>
                  <a:lnTo>
                    <a:pt x="477513" y="325921"/>
                  </a:lnTo>
                  <a:lnTo>
                    <a:pt x="414350" y="325921"/>
                  </a:lnTo>
                  <a:lnTo>
                    <a:pt x="414350" y="308236"/>
                  </a:lnTo>
                  <a:lnTo>
                    <a:pt x="368873" y="308236"/>
                  </a:lnTo>
                  <a:lnTo>
                    <a:pt x="368873" y="245073"/>
                  </a:lnTo>
                  <a:lnTo>
                    <a:pt x="290551" y="245073"/>
                  </a:lnTo>
                  <a:lnTo>
                    <a:pt x="290551" y="121273"/>
                  </a:lnTo>
                  <a:lnTo>
                    <a:pt x="275392" y="121273"/>
                  </a:lnTo>
                  <a:lnTo>
                    <a:pt x="275392" y="90955"/>
                  </a:lnTo>
                  <a:lnTo>
                    <a:pt x="237494" y="90955"/>
                  </a:lnTo>
                  <a:lnTo>
                    <a:pt x="237494" y="45477"/>
                  </a:lnTo>
                  <a:lnTo>
                    <a:pt x="199595" y="45477"/>
                  </a:lnTo>
                  <a:lnTo>
                    <a:pt x="199595" y="25265"/>
                  </a:lnTo>
                  <a:lnTo>
                    <a:pt x="93481" y="25265"/>
                  </a:lnTo>
                  <a:lnTo>
                    <a:pt x="93481" y="0"/>
                  </a:lnTo>
                  <a:lnTo>
                    <a:pt x="0" y="0"/>
                  </a:lnTo>
                </a:path>
              </a:pathLst>
            </a:custGeom>
            <a:noFill/>
            <a:ln w="22225" cap="flat">
              <a:solidFill>
                <a:schemeClr val="accent2"/>
              </a:solidFill>
              <a:prstDash val="solid"/>
              <a:miter/>
            </a:ln>
          </p:spPr>
          <p:txBody>
            <a:bodyPr rtlCol="0" anchor="ctr"/>
            <a:lstStyle/>
            <a:p>
              <a:endParaRPr lang="en-GB" sz="1400"/>
            </a:p>
          </p:txBody>
        </p:sp>
        <p:sp>
          <p:nvSpPr>
            <p:cNvPr id="128" name="Freeform: Shape 281">
              <a:extLst>
                <a:ext uri="{FF2B5EF4-FFF2-40B4-BE49-F238E27FC236}">
                  <a16:creationId xmlns:a16="http://schemas.microsoft.com/office/drawing/2014/main" id="{E0B12D40-8647-44D5-BE5E-0C24BFFB858C}"/>
                </a:ext>
              </a:extLst>
            </p:cNvPr>
            <p:cNvSpPr/>
            <p:nvPr/>
          </p:nvSpPr>
          <p:spPr>
            <a:xfrm>
              <a:off x="3990975" y="22288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2"/>
              </a:solidFill>
              <a:prstDash val="solid"/>
              <a:miter/>
            </a:ln>
          </p:spPr>
          <p:txBody>
            <a:bodyPr rtlCol="0" anchor="ctr"/>
            <a:lstStyle/>
            <a:p>
              <a:endParaRPr lang="en-GB" sz="1400"/>
            </a:p>
          </p:txBody>
        </p:sp>
        <p:sp>
          <p:nvSpPr>
            <p:cNvPr id="129" name="Freeform: Shape 282">
              <a:extLst>
                <a:ext uri="{FF2B5EF4-FFF2-40B4-BE49-F238E27FC236}">
                  <a16:creationId xmlns:a16="http://schemas.microsoft.com/office/drawing/2014/main" id="{0E454853-3AD0-41DD-945A-7D4E94E3928B}"/>
                </a:ext>
              </a:extLst>
            </p:cNvPr>
            <p:cNvSpPr/>
            <p:nvPr/>
          </p:nvSpPr>
          <p:spPr>
            <a:xfrm>
              <a:off x="3990975" y="2228850"/>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2"/>
              </a:solidFill>
              <a:prstDash val="solid"/>
              <a:miter/>
            </a:ln>
          </p:spPr>
          <p:txBody>
            <a:bodyPr rtlCol="0" anchor="ctr"/>
            <a:lstStyle/>
            <a:p>
              <a:endParaRPr lang="en-GB" sz="1400"/>
            </a:p>
          </p:txBody>
        </p:sp>
        <p:sp>
          <p:nvSpPr>
            <p:cNvPr id="130" name="Freeform: Shape 283">
              <a:extLst>
                <a:ext uri="{FF2B5EF4-FFF2-40B4-BE49-F238E27FC236}">
                  <a16:creationId xmlns:a16="http://schemas.microsoft.com/office/drawing/2014/main" id="{7BCEDC99-5616-4CA2-B483-9B3906E44CB9}"/>
                </a:ext>
              </a:extLst>
            </p:cNvPr>
            <p:cNvSpPr/>
            <p:nvPr/>
          </p:nvSpPr>
          <p:spPr>
            <a:xfrm>
              <a:off x="4257675" y="2476501"/>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tlCol="0" anchor="ctr"/>
            <a:lstStyle/>
            <a:p>
              <a:endParaRPr lang="en-GB" sz="1400"/>
            </a:p>
          </p:txBody>
        </p:sp>
        <p:sp>
          <p:nvSpPr>
            <p:cNvPr id="131" name="Freeform: Shape 284">
              <a:extLst>
                <a:ext uri="{FF2B5EF4-FFF2-40B4-BE49-F238E27FC236}">
                  <a16:creationId xmlns:a16="http://schemas.microsoft.com/office/drawing/2014/main" id="{92E6892C-6D1D-4C3D-AF11-ACF1B401EBFB}"/>
                </a:ext>
              </a:extLst>
            </p:cNvPr>
            <p:cNvSpPr/>
            <p:nvPr/>
          </p:nvSpPr>
          <p:spPr>
            <a:xfrm>
              <a:off x="4371975" y="255270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2"/>
              </a:solidFill>
              <a:prstDash val="solid"/>
              <a:miter/>
            </a:ln>
          </p:spPr>
          <p:txBody>
            <a:bodyPr rtlCol="0" anchor="ctr"/>
            <a:lstStyle/>
            <a:p>
              <a:endParaRPr lang="en-GB" sz="1400"/>
            </a:p>
          </p:txBody>
        </p:sp>
        <p:sp>
          <p:nvSpPr>
            <p:cNvPr id="132" name="Freeform: Shape 285">
              <a:extLst>
                <a:ext uri="{FF2B5EF4-FFF2-40B4-BE49-F238E27FC236}">
                  <a16:creationId xmlns:a16="http://schemas.microsoft.com/office/drawing/2014/main" id="{7201BF8E-7686-41C4-92F8-5C99ACE6D199}"/>
                </a:ext>
              </a:extLst>
            </p:cNvPr>
            <p:cNvSpPr/>
            <p:nvPr/>
          </p:nvSpPr>
          <p:spPr>
            <a:xfrm>
              <a:off x="4581525" y="278130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tlCol="0" anchor="ctr"/>
            <a:lstStyle/>
            <a:p>
              <a:endParaRPr lang="en-GB" sz="1400"/>
            </a:p>
          </p:txBody>
        </p:sp>
        <p:sp>
          <p:nvSpPr>
            <p:cNvPr id="133" name="Freeform: Shape 286">
              <a:extLst>
                <a:ext uri="{FF2B5EF4-FFF2-40B4-BE49-F238E27FC236}">
                  <a16:creationId xmlns:a16="http://schemas.microsoft.com/office/drawing/2014/main" id="{88675320-BD66-4AF4-A203-40F272DD56B9}"/>
                </a:ext>
              </a:extLst>
            </p:cNvPr>
            <p:cNvSpPr/>
            <p:nvPr/>
          </p:nvSpPr>
          <p:spPr>
            <a:xfrm>
              <a:off x="4221675" y="2398200"/>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22225" cap="flat">
              <a:solidFill>
                <a:schemeClr val="accent2"/>
              </a:solidFill>
              <a:prstDash val="solid"/>
              <a:miter/>
            </a:ln>
          </p:spPr>
          <p:txBody>
            <a:bodyPr rtlCol="0" anchor="ctr"/>
            <a:lstStyle/>
            <a:p>
              <a:endParaRPr lang="en-GB" sz="1400"/>
            </a:p>
          </p:txBody>
        </p:sp>
        <p:sp>
          <p:nvSpPr>
            <p:cNvPr id="134" name="Freeform: Shape 287">
              <a:extLst>
                <a:ext uri="{FF2B5EF4-FFF2-40B4-BE49-F238E27FC236}">
                  <a16:creationId xmlns:a16="http://schemas.microsoft.com/office/drawing/2014/main" id="{E12D1B8D-4096-43B0-8BEC-571A53156A51}"/>
                </a:ext>
              </a:extLst>
            </p:cNvPr>
            <p:cNvSpPr/>
            <p:nvPr/>
          </p:nvSpPr>
          <p:spPr>
            <a:xfrm>
              <a:off x="4488375" y="2703002"/>
              <a:ext cx="72000" cy="9525"/>
            </a:xfrm>
            <a:custGeom>
              <a:avLst/>
              <a:gdLst>
                <a:gd name="connsiteX0" fmla="*/ 0 w 72000"/>
                <a:gd name="connsiteY0" fmla="*/ 0 h 9525"/>
                <a:gd name="connsiteX1" fmla="*/ 72000 w 72000"/>
                <a:gd name="connsiteY1" fmla="*/ 0 h 9525"/>
              </a:gdLst>
              <a:ahLst/>
              <a:cxnLst>
                <a:cxn ang="0">
                  <a:pos x="connsiteX0" y="connsiteY0"/>
                </a:cxn>
                <a:cxn ang="0">
                  <a:pos x="connsiteX1" y="connsiteY1"/>
                </a:cxn>
              </a:cxnLst>
              <a:rect l="l" t="t" r="r" b="b"/>
              <a:pathLst>
                <a:path w="72000" h="9525">
                  <a:moveTo>
                    <a:pt x="0" y="0"/>
                  </a:moveTo>
                  <a:lnTo>
                    <a:pt x="72000" y="0"/>
                  </a:lnTo>
                </a:path>
              </a:pathLst>
            </a:custGeom>
            <a:noFill/>
            <a:ln w="22225" cap="flat">
              <a:solidFill>
                <a:schemeClr val="accent2"/>
              </a:solidFill>
              <a:prstDash val="solid"/>
              <a:miter/>
            </a:ln>
          </p:spPr>
          <p:txBody>
            <a:bodyPr rtlCol="0" anchor="ctr"/>
            <a:lstStyle/>
            <a:p>
              <a:endParaRPr lang="en-GB" sz="1400"/>
            </a:p>
          </p:txBody>
        </p:sp>
        <p:sp>
          <p:nvSpPr>
            <p:cNvPr id="135" name="Freeform: Shape 288">
              <a:extLst>
                <a:ext uri="{FF2B5EF4-FFF2-40B4-BE49-F238E27FC236}">
                  <a16:creationId xmlns:a16="http://schemas.microsoft.com/office/drawing/2014/main" id="{3F19226B-A161-4315-95F0-8CE4171F4531}"/>
                </a:ext>
              </a:extLst>
            </p:cNvPr>
            <p:cNvSpPr/>
            <p:nvPr/>
          </p:nvSpPr>
          <p:spPr>
            <a:xfrm>
              <a:off x="4926530" y="3388804"/>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22225" cap="flat">
              <a:solidFill>
                <a:schemeClr val="accent2"/>
              </a:solidFill>
              <a:prstDash val="solid"/>
              <a:miter/>
            </a:ln>
          </p:spPr>
          <p:txBody>
            <a:bodyPr rtlCol="0" anchor="ctr"/>
            <a:lstStyle/>
            <a:p>
              <a:endParaRPr lang="en-GB" sz="1400"/>
            </a:p>
          </p:txBody>
        </p:sp>
        <p:sp>
          <p:nvSpPr>
            <p:cNvPr id="136" name="Freeform: Shape 289">
              <a:extLst>
                <a:ext uri="{FF2B5EF4-FFF2-40B4-BE49-F238E27FC236}">
                  <a16:creationId xmlns:a16="http://schemas.microsoft.com/office/drawing/2014/main" id="{78A5CB31-A6F0-408B-A732-450FFD6512AC}"/>
                </a:ext>
              </a:extLst>
            </p:cNvPr>
            <p:cNvSpPr/>
            <p:nvPr/>
          </p:nvSpPr>
          <p:spPr>
            <a:xfrm>
              <a:off x="5800725" y="42672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tlCol="0" anchor="ctr"/>
            <a:lstStyle/>
            <a:p>
              <a:endParaRPr lang="en-GB" sz="1400"/>
            </a:p>
          </p:txBody>
        </p:sp>
        <p:sp>
          <p:nvSpPr>
            <p:cNvPr id="137" name="Freeform: Shape 290">
              <a:extLst>
                <a:ext uri="{FF2B5EF4-FFF2-40B4-BE49-F238E27FC236}">
                  <a16:creationId xmlns:a16="http://schemas.microsoft.com/office/drawing/2014/main" id="{B00F5714-9340-45FC-8989-62AC4552B294}"/>
                </a:ext>
              </a:extLst>
            </p:cNvPr>
            <p:cNvSpPr/>
            <p:nvPr/>
          </p:nvSpPr>
          <p:spPr>
            <a:xfrm>
              <a:off x="6524634" y="434340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tlCol="0" anchor="ctr"/>
            <a:lstStyle/>
            <a:p>
              <a:endParaRPr lang="en-GB" sz="1400"/>
            </a:p>
          </p:txBody>
        </p:sp>
        <p:sp>
          <p:nvSpPr>
            <p:cNvPr id="138" name="Freeform: Shape 291">
              <a:extLst>
                <a:ext uri="{FF2B5EF4-FFF2-40B4-BE49-F238E27FC236}">
                  <a16:creationId xmlns:a16="http://schemas.microsoft.com/office/drawing/2014/main" id="{4D397A04-1529-48B8-81CC-EF3C070362D6}"/>
                </a:ext>
              </a:extLst>
            </p:cNvPr>
            <p:cNvSpPr/>
            <p:nvPr/>
          </p:nvSpPr>
          <p:spPr>
            <a:xfrm>
              <a:off x="6562734" y="43624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tlCol="0" anchor="ctr"/>
            <a:lstStyle/>
            <a:p>
              <a:endParaRPr lang="en-GB" sz="1400"/>
            </a:p>
          </p:txBody>
        </p:sp>
        <p:sp>
          <p:nvSpPr>
            <p:cNvPr id="139" name="Freeform: Shape 292">
              <a:extLst>
                <a:ext uri="{FF2B5EF4-FFF2-40B4-BE49-F238E27FC236}">
                  <a16:creationId xmlns:a16="http://schemas.microsoft.com/office/drawing/2014/main" id="{06EBF7EA-A2AD-4DAF-880F-63577D67131C}"/>
                </a:ext>
              </a:extLst>
            </p:cNvPr>
            <p:cNvSpPr/>
            <p:nvPr/>
          </p:nvSpPr>
          <p:spPr>
            <a:xfrm>
              <a:off x="6600834" y="436245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tlCol="0" anchor="ctr"/>
            <a:lstStyle/>
            <a:p>
              <a:endParaRPr lang="en-GB" sz="1400"/>
            </a:p>
          </p:txBody>
        </p:sp>
        <p:sp>
          <p:nvSpPr>
            <p:cNvPr id="140" name="Freeform: Shape 293">
              <a:extLst>
                <a:ext uri="{FF2B5EF4-FFF2-40B4-BE49-F238E27FC236}">
                  <a16:creationId xmlns:a16="http://schemas.microsoft.com/office/drawing/2014/main" id="{32DCBCA0-54CC-496D-9B41-EC0FA3B11836}"/>
                </a:ext>
              </a:extLst>
            </p:cNvPr>
            <p:cNvSpPr/>
            <p:nvPr/>
          </p:nvSpPr>
          <p:spPr>
            <a:xfrm>
              <a:off x="6905634" y="44386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chemeClr val="accent2"/>
              </a:solidFill>
              <a:prstDash val="solid"/>
              <a:miter/>
            </a:ln>
          </p:spPr>
          <p:txBody>
            <a:bodyPr rtlCol="0" anchor="ctr"/>
            <a:lstStyle/>
            <a:p>
              <a:endParaRPr lang="en-GB" sz="1400"/>
            </a:p>
          </p:txBody>
        </p:sp>
        <p:sp>
          <p:nvSpPr>
            <p:cNvPr id="141" name="Freeform: Shape 294">
              <a:extLst>
                <a:ext uri="{FF2B5EF4-FFF2-40B4-BE49-F238E27FC236}">
                  <a16:creationId xmlns:a16="http://schemas.microsoft.com/office/drawing/2014/main" id="{99C06A1D-AFD8-4498-9350-FC32D124BD8E}"/>
                </a:ext>
              </a:extLst>
            </p:cNvPr>
            <p:cNvSpPr/>
            <p:nvPr/>
          </p:nvSpPr>
          <p:spPr>
            <a:xfrm>
              <a:off x="7077084" y="44386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chemeClr val="accent2"/>
              </a:solidFill>
              <a:prstDash val="solid"/>
              <a:miter/>
            </a:ln>
          </p:spPr>
          <p:txBody>
            <a:bodyPr rtlCol="0" anchor="ctr"/>
            <a:lstStyle/>
            <a:p>
              <a:endParaRPr lang="en-GB" sz="1400"/>
            </a:p>
          </p:txBody>
        </p:sp>
        <p:sp>
          <p:nvSpPr>
            <p:cNvPr id="142" name="Freeform: Shape 295">
              <a:extLst>
                <a:ext uri="{FF2B5EF4-FFF2-40B4-BE49-F238E27FC236}">
                  <a16:creationId xmlns:a16="http://schemas.microsoft.com/office/drawing/2014/main" id="{DF92D662-D80F-4EC6-9346-4387907743D5}"/>
                </a:ext>
              </a:extLst>
            </p:cNvPr>
            <p:cNvSpPr/>
            <p:nvPr/>
          </p:nvSpPr>
          <p:spPr>
            <a:xfrm>
              <a:off x="7591444" y="447675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chemeClr val="accent2"/>
              </a:solidFill>
              <a:prstDash val="solid"/>
              <a:miter/>
            </a:ln>
          </p:spPr>
          <p:txBody>
            <a:bodyPr rtlCol="0" anchor="ctr"/>
            <a:lstStyle/>
            <a:p>
              <a:endParaRPr lang="en-GB" sz="1400"/>
            </a:p>
          </p:txBody>
        </p:sp>
        <p:sp>
          <p:nvSpPr>
            <p:cNvPr id="143" name="Freeform: Shape 296">
              <a:extLst>
                <a:ext uri="{FF2B5EF4-FFF2-40B4-BE49-F238E27FC236}">
                  <a16:creationId xmlns:a16="http://schemas.microsoft.com/office/drawing/2014/main" id="{0A14D620-CF26-4AF1-9AC7-6A50CE64C2C3}"/>
                </a:ext>
              </a:extLst>
            </p:cNvPr>
            <p:cNvSpPr/>
            <p:nvPr/>
          </p:nvSpPr>
          <p:spPr>
            <a:xfrm>
              <a:off x="7667644" y="449580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chemeClr val="accent2"/>
              </a:solidFill>
              <a:prstDash val="solid"/>
              <a:miter/>
            </a:ln>
          </p:spPr>
          <p:txBody>
            <a:bodyPr rtlCol="0" anchor="ctr"/>
            <a:lstStyle/>
            <a:p>
              <a:endParaRPr lang="en-GB" sz="1400"/>
            </a:p>
          </p:txBody>
        </p:sp>
        <p:sp>
          <p:nvSpPr>
            <p:cNvPr id="144" name="Freeform: Shape 297">
              <a:extLst>
                <a:ext uri="{FF2B5EF4-FFF2-40B4-BE49-F238E27FC236}">
                  <a16:creationId xmlns:a16="http://schemas.microsoft.com/office/drawing/2014/main" id="{B36D30E6-9CBE-49C7-B169-99AD5A4190C1}"/>
                </a:ext>
              </a:extLst>
            </p:cNvPr>
            <p:cNvSpPr/>
            <p:nvPr/>
          </p:nvSpPr>
          <p:spPr>
            <a:xfrm>
              <a:off x="7686694" y="449580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chemeClr val="accent2"/>
              </a:solidFill>
              <a:prstDash val="solid"/>
              <a:miter/>
            </a:ln>
          </p:spPr>
          <p:txBody>
            <a:bodyPr rtlCol="0" anchor="ctr"/>
            <a:lstStyle/>
            <a:p>
              <a:endParaRPr lang="en-GB" sz="1400"/>
            </a:p>
          </p:txBody>
        </p:sp>
        <p:sp>
          <p:nvSpPr>
            <p:cNvPr id="145" name="Freeform: Shape 298">
              <a:extLst>
                <a:ext uri="{FF2B5EF4-FFF2-40B4-BE49-F238E27FC236}">
                  <a16:creationId xmlns:a16="http://schemas.microsoft.com/office/drawing/2014/main" id="{D4B34450-ADC4-4438-BC1D-F18FD118A4D1}"/>
                </a:ext>
              </a:extLst>
            </p:cNvPr>
            <p:cNvSpPr/>
            <p:nvPr/>
          </p:nvSpPr>
          <p:spPr>
            <a:xfrm>
              <a:off x="7686694" y="4495809"/>
              <a:ext cx="9525" cy="72008"/>
            </a:xfrm>
            <a:custGeom>
              <a:avLst/>
              <a:gdLst>
                <a:gd name="connsiteX0" fmla="*/ 0 w 9525"/>
                <a:gd name="connsiteY0" fmla="*/ 0 h 72008"/>
                <a:gd name="connsiteX1" fmla="*/ 0 w 9525"/>
                <a:gd name="connsiteY1" fmla="*/ 72009 h 72008"/>
              </a:gdLst>
              <a:ahLst/>
              <a:cxnLst>
                <a:cxn ang="0">
                  <a:pos x="connsiteX0" y="connsiteY0"/>
                </a:cxn>
                <a:cxn ang="0">
                  <a:pos x="connsiteX1" y="connsiteY1"/>
                </a:cxn>
              </a:cxnLst>
              <a:rect l="l" t="t" r="r" b="b"/>
              <a:pathLst>
                <a:path w="9525" h="72008">
                  <a:moveTo>
                    <a:pt x="0" y="0"/>
                  </a:moveTo>
                  <a:lnTo>
                    <a:pt x="0" y="72009"/>
                  </a:lnTo>
                </a:path>
              </a:pathLst>
            </a:custGeom>
            <a:noFill/>
            <a:ln w="22225" cap="flat">
              <a:solidFill>
                <a:schemeClr val="accent2"/>
              </a:solidFill>
              <a:prstDash val="solid"/>
              <a:miter/>
            </a:ln>
          </p:spPr>
          <p:txBody>
            <a:bodyPr rtlCol="0" anchor="ctr"/>
            <a:lstStyle/>
            <a:p>
              <a:endParaRPr lang="en-GB" sz="1400"/>
            </a:p>
          </p:txBody>
        </p:sp>
        <p:sp>
          <p:nvSpPr>
            <p:cNvPr id="146" name="Freeform: Shape 299">
              <a:extLst>
                <a:ext uri="{FF2B5EF4-FFF2-40B4-BE49-F238E27FC236}">
                  <a16:creationId xmlns:a16="http://schemas.microsoft.com/office/drawing/2014/main" id="{F3746760-3946-49AF-B276-7E29A6BE8216}"/>
                </a:ext>
              </a:extLst>
            </p:cNvPr>
            <p:cNvSpPr/>
            <p:nvPr/>
          </p:nvSpPr>
          <p:spPr>
            <a:xfrm>
              <a:off x="8181994" y="45529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2"/>
              </a:solidFill>
              <a:prstDash val="solid"/>
              <a:miter/>
            </a:ln>
          </p:spPr>
          <p:txBody>
            <a:bodyPr rtlCol="0" anchor="ctr"/>
            <a:lstStyle/>
            <a:p>
              <a:endParaRPr lang="en-GB" sz="1400"/>
            </a:p>
          </p:txBody>
        </p:sp>
        <p:sp>
          <p:nvSpPr>
            <p:cNvPr id="147" name="Freeform: Shape 300">
              <a:extLst>
                <a:ext uri="{FF2B5EF4-FFF2-40B4-BE49-F238E27FC236}">
                  <a16:creationId xmlns:a16="http://schemas.microsoft.com/office/drawing/2014/main" id="{9D29F930-38CF-4FEB-B95B-DB96A02E330D}"/>
                </a:ext>
              </a:extLst>
            </p:cNvPr>
            <p:cNvSpPr/>
            <p:nvPr/>
          </p:nvSpPr>
          <p:spPr>
            <a:xfrm>
              <a:off x="8201044" y="4552969"/>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2"/>
              </a:solidFill>
              <a:prstDash val="solid"/>
              <a:miter/>
            </a:ln>
          </p:spPr>
          <p:txBody>
            <a:bodyPr rtlCol="0" anchor="ctr"/>
            <a:lstStyle/>
            <a:p>
              <a:endParaRPr lang="en-GB" sz="1400"/>
            </a:p>
          </p:txBody>
        </p:sp>
      </p:grpSp>
      <p:cxnSp>
        <p:nvCxnSpPr>
          <p:cNvPr id="148" name="Straight Connector 147">
            <a:extLst>
              <a:ext uri="{FF2B5EF4-FFF2-40B4-BE49-F238E27FC236}">
                <a16:creationId xmlns:a16="http://schemas.microsoft.com/office/drawing/2014/main" id="{B386D599-34F1-4C05-8E98-2FEE0A10A123}"/>
              </a:ext>
            </a:extLst>
          </p:cNvPr>
          <p:cNvCxnSpPr/>
          <p:nvPr/>
        </p:nvCxnSpPr>
        <p:spPr>
          <a:xfrm>
            <a:off x="1621796" y="4323455"/>
            <a:ext cx="4210139" cy="0"/>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B37C047-3BBA-4B7A-8209-67DA3497904A}"/>
              </a:ext>
            </a:extLst>
          </p:cNvPr>
          <p:cNvCxnSpPr>
            <a:cxnSpLocks/>
          </p:cNvCxnSpPr>
          <p:nvPr/>
        </p:nvCxnSpPr>
        <p:spPr>
          <a:xfrm>
            <a:off x="3652195" y="4597899"/>
            <a:ext cx="0" cy="760617"/>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72222BF5-75E9-419E-BE68-5733A9F00177}"/>
              </a:ext>
            </a:extLst>
          </p:cNvPr>
          <p:cNvCxnSpPr>
            <a:cxnSpLocks/>
            <a:endCxn id="32" idx="0"/>
          </p:cNvCxnSpPr>
          <p:nvPr/>
        </p:nvCxnSpPr>
        <p:spPr>
          <a:xfrm>
            <a:off x="5619460" y="4923548"/>
            <a:ext cx="0" cy="437388"/>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0A501105-4833-48D1-BFAF-5ADC33A58BDD}"/>
              </a:ext>
            </a:extLst>
          </p:cNvPr>
          <p:cNvSpPr txBox="1"/>
          <p:nvPr/>
        </p:nvSpPr>
        <p:spPr>
          <a:xfrm>
            <a:off x="5566176" y="4656194"/>
            <a:ext cx="692818" cy="307777"/>
          </a:xfrm>
          <a:prstGeom prst="rect">
            <a:avLst/>
          </a:prstGeom>
          <a:noFill/>
        </p:spPr>
        <p:txBody>
          <a:bodyPr wrap="none" rtlCol="0">
            <a:spAutoFit/>
          </a:bodyPr>
          <a:lstStyle/>
          <a:p>
            <a:r>
              <a:rPr lang="ja-JP" sz="1400">
                <a:solidFill>
                  <a:schemeClr val="accent1"/>
                </a:solidFill>
              </a:rPr>
              <a:t>19.9%</a:t>
            </a:r>
          </a:p>
        </p:txBody>
      </p:sp>
      <p:sp>
        <p:nvSpPr>
          <p:cNvPr id="154" name="TextBox 153">
            <a:extLst>
              <a:ext uri="{FF2B5EF4-FFF2-40B4-BE49-F238E27FC236}">
                <a16:creationId xmlns:a16="http://schemas.microsoft.com/office/drawing/2014/main" id="{01733AAB-BB09-4713-9D46-508F8483F09F}"/>
              </a:ext>
            </a:extLst>
          </p:cNvPr>
          <p:cNvSpPr txBox="1"/>
          <p:nvPr/>
        </p:nvSpPr>
        <p:spPr>
          <a:xfrm>
            <a:off x="3623146" y="4318319"/>
            <a:ext cx="692818" cy="307777"/>
          </a:xfrm>
          <a:prstGeom prst="rect">
            <a:avLst/>
          </a:prstGeom>
          <a:noFill/>
        </p:spPr>
        <p:txBody>
          <a:bodyPr wrap="none" rtlCol="0">
            <a:spAutoFit/>
          </a:bodyPr>
          <a:lstStyle/>
          <a:p>
            <a:r>
              <a:rPr lang="ja-JP" sz="1400">
                <a:solidFill>
                  <a:schemeClr val="accent1"/>
                </a:solidFill>
              </a:rPr>
              <a:t>36.4%</a:t>
            </a:r>
          </a:p>
        </p:txBody>
      </p:sp>
      <p:sp>
        <p:nvSpPr>
          <p:cNvPr id="155" name="TextBox 154">
            <a:extLst>
              <a:ext uri="{FF2B5EF4-FFF2-40B4-BE49-F238E27FC236}">
                <a16:creationId xmlns:a16="http://schemas.microsoft.com/office/drawing/2014/main" id="{FEF2F8BD-E45E-44D5-BF49-146EE56C3AFB}"/>
              </a:ext>
            </a:extLst>
          </p:cNvPr>
          <p:cNvSpPr txBox="1"/>
          <p:nvPr/>
        </p:nvSpPr>
        <p:spPr>
          <a:xfrm>
            <a:off x="3027320" y="5000542"/>
            <a:ext cx="692818" cy="307777"/>
          </a:xfrm>
          <a:prstGeom prst="rect">
            <a:avLst/>
          </a:prstGeom>
          <a:noFill/>
        </p:spPr>
        <p:txBody>
          <a:bodyPr wrap="none" rtlCol="0">
            <a:spAutoFit/>
          </a:bodyPr>
          <a:lstStyle/>
          <a:p>
            <a:r>
              <a:rPr lang="ja-JP" sz="1400">
                <a:solidFill>
                  <a:schemeClr val="accent2"/>
                </a:solidFill>
              </a:rPr>
              <a:t>14.8%</a:t>
            </a:r>
          </a:p>
        </p:txBody>
      </p:sp>
      <p:grpSp>
        <p:nvGrpSpPr>
          <p:cNvPr id="159" name="Group 158">
            <a:extLst>
              <a:ext uri="{FF2B5EF4-FFF2-40B4-BE49-F238E27FC236}">
                <a16:creationId xmlns:a16="http://schemas.microsoft.com/office/drawing/2014/main" id="{6C04AB5E-448D-4D50-AC24-CD038C7BE677}"/>
              </a:ext>
            </a:extLst>
          </p:cNvPr>
          <p:cNvGrpSpPr/>
          <p:nvPr/>
        </p:nvGrpSpPr>
        <p:grpSpPr>
          <a:xfrm>
            <a:off x="6137886" y="3167763"/>
            <a:ext cx="751058" cy="2299437"/>
            <a:chOff x="1233297" y="1222708"/>
            <a:chExt cx="751058" cy="2944638"/>
          </a:xfrm>
        </p:grpSpPr>
        <p:sp>
          <p:nvSpPr>
            <p:cNvPr id="160" name="TextBox 159">
              <a:extLst>
                <a:ext uri="{FF2B5EF4-FFF2-40B4-BE49-F238E27FC236}">
                  <a16:creationId xmlns:a16="http://schemas.microsoft.com/office/drawing/2014/main" id="{2D21E891-D5CB-4D03-91EA-42A86E379454}"/>
                </a:ext>
              </a:extLst>
            </p:cNvPr>
            <p:cNvSpPr txBox="1"/>
            <p:nvPr/>
          </p:nvSpPr>
          <p:spPr>
            <a:xfrm rot="16200000">
              <a:off x="936393" y="2569417"/>
              <a:ext cx="90158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OS, %</a:t>
              </a:r>
            </a:p>
          </p:txBody>
        </p:sp>
        <p:sp>
          <p:nvSpPr>
            <p:cNvPr id="161" name="TextBox 160">
              <a:extLst>
                <a:ext uri="{FF2B5EF4-FFF2-40B4-BE49-F238E27FC236}">
                  <a16:creationId xmlns:a16="http://schemas.microsoft.com/office/drawing/2014/main" id="{816509DD-FEB7-4FA2-AEC9-EF146E4272B0}"/>
                </a:ext>
              </a:extLst>
            </p:cNvPr>
            <p:cNvSpPr txBox="1"/>
            <p:nvPr/>
          </p:nvSpPr>
          <p:spPr>
            <a:xfrm>
              <a:off x="1431941" y="1222708"/>
              <a:ext cx="482824" cy="394136"/>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100</a:t>
              </a:r>
            </a:p>
          </p:txBody>
        </p:sp>
        <p:sp>
          <p:nvSpPr>
            <p:cNvPr id="162" name="Line 6">
              <a:extLst>
                <a:ext uri="{FF2B5EF4-FFF2-40B4-BE49-F238E27FC236}">
                  <a16:creationId xmlns:a16="http://schemas.microsoft.com/office/drawing/2014/main" id="{C92A9D1B-C007-4F7A-A1AD-2F2B1D2139FE}"/>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3" name="Line 7">
              <a:extLst>
                <a:ext uri="{FF2B5EF4-FFF2-40B4-BE49-F238E27FC236}">
                  <a16:creationId xmlns:a16="http://schemas.microsoft.com/office/drawing/2014/main" id="{2AF2DAAC-8F32-47C6-B119-DEE572E2B6FE}"/>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4" name="Line 8">
              <a:extLst>
                <a:ext uri="{FF2B5EF4-FFF2-40B4-BE49-F238E27FC236}">
                  <a16:creationId xmlns:a16="http://schemas.microsoft.com/office/drawing/2014/main" id="{B0A2DB2E-2C8D-4AD1-968D-901D6746D9DA}"/>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5" name="Line 9">
              <a:extLst>
                <a:ext uri="{FF2B5EF4-FFF2-40B4-BE49-F238E27FC236}">
                  <a16:creationId xmlns:a16="http://schemas.microsoft.com/office/drawing/2014/main" id="{23AA939D-788E-467E-8537-CC39EA245777}"/>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6" name="Line 10">
              <a:extLst>
                <a:ext uri="{FF2B5EF4-FFF2-40B4-BE49-F238E27FC236}">
                  <a16:creationId xmlns:a16="http://schemas.microsoft.com/office/drawing/2014/main" id="{AFD23E90-8ADA-44E2-A89B-085A24DB13D5}"/>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7" name="Line 11">
              <a:extLst>
                <a:ext uri="{FF2B5EF4-FFF2-40B4-BE49-F238E27FC236}">
                  <a16:creationId xmlns:a16="http://schemas.microsoft.com/office/drawing/2014/main" id="{A4ABA2F8-2172-41D9-87ED-308A660D2500}"/>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8" name="TextBox 167">
              <a:extLst>
                <a:ext uri="{FF2B5EF4-FFF2-40B4-BE49-F238E27FC236}">
                  <a16:creationId xmlns:a16="http://schemas.microsoft.com/office/drawing/2014/main" id="{77F1E60C-856B-4634-BA3A-24AC659F2F0B}"/>
                </a:ext>
              </a:extLst>
            </p:cNvPr>
            <p:cNvSpPr txBox="1"/>
            <p:nvPr/>
          </p:nvSpPr>
          <p:spPr>
            <a:xfrm>
              <a:off x="1531332" y="1746847"/>
              <a:ext cx="383438" cy="394136"/>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80</a:t>
              </a:r>
            </a:p>
          </p:txBody>
        </p:sp>
        <p:sp>
          <p:nvSpPr>
            <p:cNvPr id="169" name="TextBox 168">
              <a:extLst>
                <a:ext uri="{FF2B5EF4-FFF2-40B4-BE49-F238E27FC236}">
                  <a16:creationId xmlns:a16="http://schemas.microsoft.com/office/drawing/2014/main" id="{7BA7F98B-483E-4CC1-B626-BF4F1F0D6D9D}"/>
                </a:ext>
              </a:extLst>
            </p:cNvPr>
            <p:cNvSpPr txBox="1"/>
            <p:nvPr/>
          </p:nvSpPr>
          <p:spPr>
            <a:xfrm>
              <a:off x="1531332" y="2245378"/>
              <a:ext cx="383438" cy="394136"/>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60</a:t>
              </a:r>
            </a:p>
          </p:txBody>
        </p:sp>
        <p:sp>
          <p:nvSpPr>
            <p:cNvPr id="170" name="TextBox 169">
              <a:extLst>
                <a:ext uri="{FF2B5EF4-FFF2-40B4-BE49-F238E27FC236}">
                  <a16:creationId xmlns:a16="http://schemas.microsoft.com/office/drawing/2014/main" id="{95D768AE-9C99-4AB4-9DE1-1680783B5A97}"/>
                </a:ext>
              </a:extLst>
            </p:cNvPr>
            <p:cNvSpPr txBox="1"/>
            <p:nvPr/>
          </p:nvSpPr>
          <p:spPr>
            <a:xfrm>
              <a:off x="1531332" y="2760030"/>
              <a:ext cx="383438" cy="394136"/>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40</a:t>
              </a:r>
            </a:p>
          </p:txBody>
        </p:sp>
        <p:sp>
          <p:nvSpPr>
            <p:cNvPr id="171" name="TextBox 170">
              <a:extLst>
                <a:ext uri="{FF2B5EF4-FFF2-40B4-BE49-F238E27FC236}">
                  <a16:creationId xmlns:a16="http://schemas.microsoft.com/office/drawing/2014/main" id="{2E1AA1C3-5E49-4C96-8C40-CEF8E3E5746D}"/>
                </a:ext>
              </a:extLst>
            </p:cNvPr>
            <p:cNvSpPr txBox="1"/>
            <p:nvPr/>
          </p:nvSpPr>
          <p:spPr>
            <a:xfrm>
              <a:off x="1531332" y="3263934"/>
              <a:ext cx="383438" cy="394136"/>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20</a:t>
              </a:r>
            </a:p>
          </p:txBody>
        </p:sp>
        <p:sp>
          <p:nvSpPr>
            <p:cNvPr id="172" name="TextBox 171">
              <a:extLst>
                <a:ext uri="{FF2B5EF4-FFF2-40B4-BE49-F238E27FC236}">
                  <a16:creationId xmlns:a16="http://schemas.microsoft.com/office/drawing/2014/main" id="{A6E3F258-4BA9-4968-AA41-1B53C90BE4CD}"/>
                </a:ext>
              </a:extLst>
            </p:cNvPr>
            <p:cNvSpPr txBox="1"/>
            <p:nvPr/>
          </p:nvSpPr>
          <p:spPr>
            <a:xfrm>
              <a:off x="1630726" y="3773210"/>
              <a:ext cx="284052" cy="394136"/>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173" name="Freeform 21">
            <a:extLst>
              <a:ext uri="{FF2B5EF4-FFF2-40B4-BE49-F238E27FC236}">
                <a16:creationId xmlns:a16="http://schemas.microsoft.com/office/drawing/2014/main" id="{1B1D9172-B231-4486-9656-B5F2BA512F41}"/>
              </a:ext>
            </a:extLst>
          </p:cNvPr>
          <p:cNvSpPr>
            <a:spLocks/>
          </p:cNvSpPr>
          <p:nvPr/>
        </p:nvSpPr>
        <p:spPr bwMode="auto">
          <a:xfrm>
            <a:off x="6896255" y="3336553"/>
            <a:ext cx="4715571" cy="202196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4" name="TextBox 173">
            <a:extLst>
              <a:ext uri="{FF2B5EF4-FFF2-40B4-BE49-F238E27FC236}">
                <a16:creationId xmlns:a16="http://schemas.microsoft.com/office/drawing/2014/main" id="{04F03BC4-9816-4346-9170-260DB815CF57}"/>
              </a:ext>
            </a:extLst>
          </p:cNvPr>
          <p:cNvSpPr txBox="1"/>
          <p:nvPr/>
        </p:nvSpPr>
        <p:spPr>
          <a:xfrm>
            <a:off x="8650418" y="5619794"/>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経過期間、月</a:t>
            </a:r>
          </a:p>
        </p:txBody>
      </p:sp>
      <p:cxnSp>
        <p:nvCxnSpPr>
          <p:cNvPr id="175" name="Straight Connector 174">
            <a:extLst>
              <a:ext uri="{FF2B5EF4-FFF2-40B4-BE49-F238E27FC236}">
                <a16:creationId xmlns:a16="http://schemas.microsoft.com/office/drawing/2014/main" id="{CEF39F8A-901E-495D-BA38-5D0B9E60D056}"/>
              </a:ext>
            </a:extLst>
          </p:cNvPr>
          <p:cNvCxnSpPr/>
          <p:nvPr/>
        </p:nvCxnSpPr>
        <p:spPr>
          <a:xfrm>
            <a:off x="6896256" y="4323455"/>
            <a:ext cx="4210139" cy="0"/>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D36DEC6-8738-487D-88EB-01A775AA2DDB}"/>
              </a:ext>
            </a:extLst>
          </p:cNvPr>
          <p:cNvCxnSpPr>
            <a:cxnSpLocks/>
          </p:cNvCxnSpPr>
          <p:nvPr/>
        </p:nvCxnSpPr>
        <p:spPr>
          <a:xfrm flipH="1">
            <a:off x="8939181" y="3905047"/>
            <a:ext cx="22891" cy="1467741"/>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E308C417-5B92-4835-B369-1831DFECE1E2}"/>
              </a:ext>
            </a:extLst>
          </p:cNvPr>
          <p:cNvCxnSpPr>
            <a:cxnSpLocks/>
          </p:cNvCxnSpPr>
          <p:nvPr/>
        </p:nvCxnSpPr>
        <p:spPr>
          <a:xfrm flipH="1">
            <a:off x="10913584" y="4339562"/>
            <a:ext cx="0" cy="1021374"/>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80" name="TextBox 179">
            <a:extLst>
              <a:ext uri="{FF2B5EF4-FFF2-40B4-BE49-F238E27FC236}">
                <a16:creationId xmlns:a16="http://schemas.microsoft.com/office/drawing/2014/main" id="{7717B2B5-D170-4E59-869C-E541EE5C4CAE}"/>
              </a:ext>
            </a:extLst>
          </p:cNvPr>
          <p:cNvSpPr txBox="1"/>
          <p:nvPr/>
        </p:nvSpPr>
        <p:spPr>
          <a:xfrm>
            <a:off x="10275627" y="4597756"/>
            <a:ext cx="692818" cy="307777"/>
          </a:xfrm>
          <a:prstGeom prst="rect">
            <a:avLst/>
          </a:prstGeom>
          <a:noFill/>
        </p:spPr>
        <p:txBody>
          <a:bodyPr wrap="none" rtlCol="0">
            <a:spAutoFit/>
          </a:bodyPr>
          <a:lstStyle/>
          <a:p>
            <a:r>
              <a:rPr lang="ja-JP" sz="1400">
                <a:solidFill>
                  <a:schemeClr val="accent2"/>
                </a:solidFill>
              </a:rPr>
              <a:t>38.1%</a:t>
            </a:r>
          </a:p>
        </p:txBody>
      </p:sp>
      <p:sp>
        <p:nvSpPr>
          <p:cNvPr id="181" name="TextBox 180">
            <a:extLst>
              <a:ext uri="{FF2B5EF4-FFF2-40B4-BE49-F238E27FC236}">
                <a16:creationId xmlns:a16="http://schemas.microsoft.com/office/drawing/2014/main" id="{09BFE515-AFB2-4AD4-957F-B64FAFD8F4F4}"/>
              </a:ext>
            </a:extLst>
          </p:cNvPr>
          <p:cNvSpPr txBox="1"/>
          <p:nvPr/>
        </p:nvSpPr>
        <p:spPr>
          <a:xfrm>
            <a:off x="8885640" y="3571985"/>
            <a:ext cx="692818" cy="307777"/>
          </a:xfrm>
          <a:prstGeom prst="rect">
            <a:avLst/>
          </a:prstGeom>
          <a:noFill/>
        </p:spPr>
        <p:txBody>
          <a:bodyPr wrap="none" rtlCol="0">
            <a:spAutoFit/>
          </a:bodyPr>
          <a:lstStyle/>
          <a:p>
            <a:r>
              <a:rPr lang="ja-JP" sz="1400">
                <a:solidFill>
                  <a:schemeClr val="accent1"/>
                </a:solidFill>
              </a:rPr>
              <a:t>72.4%</a:t>
            </a:r>
          </a:p>
        </p:txBody>
      </p:sp>
      <p:sp>
        <p:nvSpPr>
          <p:cNvPr id="182" name="TextBox 181">
            <a:extLst>
              <a:ext uri="{FF2B5EF4-FFF2-40B4-BE49-F238E27FC236}">
                <a16:creationId xmlns:a16="http://schemas.microsoft.com/office/drawing/2014/main" id="{E4B351FE-352C-4C04-B19C-984CE654C377}"/>
              </a:ext>
            </a:extLst>
          </p:cNvPr>
          <p:cNvSpPr txBox="1"/>
          <p:nvPr/>
        </p:nvSpPr>
        <p:spPr>
          <a:xfrm>
            <a:off x="8279852" y="4036066"/>
            <a:ext cx="692818" cy="307777"/>
          </a:xfrm>
          <a:prstGeom prst="rect">
            <a:avLst/>
          </a:prstGeom>
          <a:noFill/>
        </p:spPr>
        <p:txBody>
          <a:bodyPr wrap="none" rtlCol="0">
            <a:spAutoFit/>
          </a:bodyPr>
          <a:lstStyle/>
          <a:p>
            <a:r>
              <a:rPr lang="ja-JP" sz="1400">
                <a:solidFill>
                  <a:schemeClr val="accent2"/>
                </a:solidFill>
              </a:rPr>
              <a:t>62.0%</a:t>
            </a:r>
          </a:p>
        </p:txBody>
      </p:sp>
      <p:grpSp>
        <p:nvGrpSpPr>
          <p:cNvPr id="184" name="Group 183">
            <a:extLst>
              <a:ext uri="{FF2B5EF4-FFF2-40B4-BE49-F238E27FC236}">
                <a16:creationId xmlns:a16="http://schemas.microsoft.com/office/drawing/2014/main" id="{FB064604-15F8-4F7A-A513-1E6E24ADA13D}"/>
              </a:ext>
            </a:extLst>
          </p:cNvPr>
          <p:cNvGrpSpPr/>
          <p:nvPr/>
        </p:nvGrpSpPr>
        <p:grpSpPr>
          <a:xfrm>
            <a:off x="6871995" y="5366424"/>
            <a:ext cx="4862804" cy="360147"/>
            <a:chOff x="1522674" y="4939133"/>
            <a:chExt cx="5480700" cy="360147"/>
          </a:xfrm>
        </p:grpSpPr>
        <p:sp>
          <p:nvSpPr>
            <p:cNvPr id="185" name="Line 21">
              <a:extLst>
                <a:ext uri="{FF2B5EF4-FFF2-40B4-BE49-F238E27FC236}">
                  <a16:creationId xmlns:a16="http://schemas.microsoft.com/office/drawing/2014/main" id="{3BB71717-C963-4697-A4F0-02133017BD19}"/>
                </a:ext>
              </a:extLst>
            </p:cNvPr>
            <p:cNvSpPr>
              <a:spLocks noChangeShapeType="1"/>
            </p:cNvSpPr>
            <p:nvPr/>
          </p:nvSpPr>
          <p:spPr bwMode="auto">
            <a:xfrm>
              <a:off x="6870748"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86" name="TextBox 185">
              <a:extLst>
                <a:ext uri="{FF2B5EF4-FFF2-40B4-BE49-F238E27FC236}">
                  <a16:creationId xmlns:a16="http://schemas.microsoft.com/office/drawing/2014/main" id="{91D15633-6D39-4424-BDD7-0A904F9A139A}"/>
                </a:ext>
              </a:extLst>
            </p:cNvPr>
            <p:cNvSpPr txBox="1"/>
            <p:nvPr/>
          </p:nvSpPr>
          <p:spPr>
            <a:xfrm>
              <a:off x="6731899" y="5011133"/>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28</a:t>
              </a:r>
            </a:p>
          </p:txBody>
        </p:sp>
        <p:sp>
          <p:nvSpPr>
            <p:cNvPr id="187" name="Line 21">
              <a:extLst>
                <a:ext uri="{FF2B5EF4-FFF2-40B4-BE49-F238E27FC236}">
                  <a16:creationId xmlns:a16="http://schemas.microsoft.com/office/drawing/2014/main" id="{D14FF5B9-C607-45D5-9DD7-2D66F34D5878}"/>
                </a:ext>
              </a:extLst>
            </p:cNvPr>
            <p:cNvSpPr>
              <a:spLocks noChangeShapeType="1"/>
            </p:cNvSpPr>
            <p:nvPr/>
          </p:nvSpPr>
          <p:spPr bwMode="auto">
            <a:xfrm>
              <a:off x="6495111"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88" name="TextBox 187">
              <a:extLst>
                <a:ext uri="{FF2B5EF4-FFF2-40B4-BE49-F238E27FC236}">
                  <a16:creationId xmlns:a16="http://schemas.microsoft.com/office/drawing/2014/main" id="{CF9B98CC-6C6B-447A-B0E6-ACCB7D286A43}"/>
                </a:ext>
              </a:extLst>
            </p:cNvPr>
            <p:cNvSpPr txBox="1"/>
            <p:nvPr/>
          </p:nvSpPr>
          <p:spPr>
            <a:xfrm>
              <a:off x="6356262" y="5011133"/>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26</a:t>
              </a:r>
            </a:p>
          </p:txBody>
        </p:sp>
        <p:sp>
          <p:nvSpPr>
            <p:cNvPr id="189" name="Line 21">
              <a:extLst>
                <a:ext uri="{FF2B5EF4-FFF2-40B4-BE49-F238E27FC236}">
                  <a16:creationId xmlns:a16="http://schemas.microsoft.com/office/drawing/2014/main" id="{CD9AAFF2-17DC-4168-9F27-467AFF2000C4}"/>
                </a:ext>
              </a:extLst>
            </p:cNvPr>
            <p:cNvSpPr>
              <a:spLocks noChangeShapeType="1"/>
            </p:cNvSpPr>
            <p:nvPr/>
          </p:nvSpPr>
          <p:spPr bwMode="auto">
            <a:xfrm>
              <a:off x="6119474"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90" name="TextBox 189">
              <a:extLst>
                <a:ext uri="{FF2B5EF4-FFF2-40B4-BE49-F238E27FC236}">
                  <a16:creationId xmlns:a16="http://schemas.microsoft.com/office/drawing/2014/main" id="{86C9A7A5-0BC6-4939-9138-A4AF1234E2C2}"/>
                </a:ext>
              </a:extLst>
            </p:cNvPr>
            <p:cNvSpPr txBox="1"/>
            <p:nvPr/>
          </p:nvSpPr>
          <p:spPr>
            <a:xfrm>
              <a:off x="5980625" y="5011133"/>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24</a:t>
              </a:r>
            </a:p>
          </p:txBody>
        </p:sp>
        <p:sp>
          <p:nvSpPr>
            <p:cNvPr id="191" name="Line 21">
              <a:extLst>
                <a:ext uri="{FF2B5EF4-FFF2-40B4-BE49-F238E27FC236}">
                  <a16:creationId xmlns:a16="http://schemas.microsoft.com/office/drawing/2014/main" id="{8B018187-473B-4AE5-990B-81B76B0479BA}"/>
                </a:ext>
              </a:extLst>
            </p:cNvPr>
            <p:cNvSpPr>
              <a:spLocks noChangeShapeType="1"/>
            </p:cNvSpPr>
            <p:nvPr/>
          </p:nvSpPr>
          <p:spPr bwMode="auto">
            <a:xfrm>
              <a:off x="5743837"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92" name="TextBox 191">
              <a:extLst>
                <a:ext uri="{FF2B5EF4-FFF2-40B4-BE49-F238E27FC236}">
                  <a16:creationId xmlns:a16="http://schemas.microsoft.com/office/drawing/2014/main" id="{0447838C-28C5-4122-880B-95CB79210077}"/>
                </a:ext>
              </a:extLst>
            </p:cNvPr>
            <p:cNvSpPr txBox="1"/>
            <p:nvPr/>
          </p:nvSpPr>
          <p:spPr>
            <a:xfrm>
              <a:off x="5604988" y="5011133"/>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22</a:t>
              </a:r>
            </a:p>
          </p:txBody>
        </p:sp>
        <p:sp>
          <p:nvSpPr>
            <p:cNvPr id="193" name="Line 21">
              <a:extLst>
                <a:ext uri="{FF2B5EF4-FFF2-40B4-BE49-F238E27FC236}">
                  <a16:creationId xmlns:a16="http://schemas.microsoft.com/office/drawing/2014/main" id="{7C07552E-7699-4040-ACB9-0AEB118E2F90}"/>
                </a:ext>
              </a:extLst>
            </p:cNvPr>
            <p:cNvSpPr>
              <a:spLocks noChangeShapeType="1"/>
            </p:cNvSpPr>
            <p:nvPr/>
          </p:nvSpPr>
          <p:spPr bwMode="auto">
            <a:xfrm>
              <a:off x="5368200"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94" name="TextBox 193">
              <a:extLst>
                <a:ext uri="{FF2B5EF4-FFF2-40B4-BE49-F238E27FC236}">
                  <a16:creationId xmlns:a16="http://schemas.microsoft.com/office/drawing/2014/main" id="{3D8AB7D6-B8C4-4710-B0D3-E0AE5EFD1FB4}"/>
                </a:ext>
              </a:extLst>
            </p:cNvPr>
            <p:cNvSpPr txBox="1"/>
            <p:nvPr/>
          </p:nvSpPr>
          <p:spPr>
            <a:xfrm>
              <a:off x="5229351" y="5011133"/>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195" name="Line 21">
              <a:extLst>
                <a:ext uri="{FF2B5EF4-FFF2-40B4-BE49-F238E27FC236}">
                  <a16:creationId xmlns:a16="http://schemas.microsoft.com/office/drawing/2014/main" id="{72BFF50B-DF79-42F9-BBF1-456E8BDE3797}"/>
                </a:ext>
              </a:extLst>
            </p:cNvPr>
            <p:cNvSpPr>
              <a:spLocks noChangeShapeType="1"/>
            </p:cNvSpPr>
            <p:nvPr/>
          </p:nvSpPr>
          <p:spPr bwMode="auto">
            <a:xfrm>
              <a:off x="4992563"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96" name="TextBox 195">
              <a:extLst>
                <a:ext uri="{FF2B5EF4-FFF2-40B4-BE49-F238E27FC236}">
                  <a16:creationId xmlns:a16="http://schemas.microsoft.com/office/drawing/2014/main" id="{F9430A0A-EE04-448C-BE84-9FDCA35B7B87}"/>
                </a:ext>
              </a:extLst>
            </p:cNvPr>
            <p:cNvSpPr txBox="1"/>
            <p:nvPr/>
          </p:nvSpPr>
          <p:spPr>
            <a:xfrm>
              <a:off x="4853714" y="5011133"/>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18</a:t>
              </a:r>
            </a:p>
          </p:txBody>
        </p:sp>
        <p:sp>
          <p:nvSpPr>
            <p:cNvPr id="197" name="Line 21">
              <a:extLst>
                <a:ext uri="{FF2B5EF4-FFF2-40B4-BE49-F238E27FC236}">
                  <a16:creationId xmlns:a16="http://schemas.microsoft.com/office/drawing/2014/main" id="{05863CBD-B420-49DA-97EB-85E3DADD3B37}"/>
                </a:ext>
              </a:extLst>
            </p:cNvPr>
            <p:cNvSpPr>
              <a:spLocks noChangeShapeType="1"/>
            </p:cNvSpPr>
            <p:nvPr/>
          </p:nvSpPr>
          <p:spPr bwMode="auto">
            <a:xfrm>
              <a:off x="4616926"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198" name="TextBox 197">
              <a:extLst>
                <a:ext uri="{FF2B5EF4-FFF2-40B4-BE49-F238E27FC236}">
                  <a16:creationId xmlns:a16="http://schemas.microsoft.com/office/drawing/2014/main" id="{2F29DF37-53D9-4E43-832B-5DFBEC11D008}"/>
                </a:ext>
              </a:extLst>
            </p:cNvPr>
            <p:cNvSpPr txBox="1"/>
            <p:nvPr/>
          </p:nvSpPr>
          <p:spPr>
            <a:xfrm>
              <a:off x="4478077" y="5011133"/>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16</a:t>
              </a:r>
            </a:p>
          </p:txBody>
        </p:sp>
        <p:sp>
          <p:nvSpPr>
            <p:cNvPr id="199" name="Line 21">
              <a:extLst>
                <a:ext uri="{FF2B5EF4-FFF2-40B4-BE49-F238E27FC236}">
                  <a16:creationId xmlns:a16="http://schemas.microsoft.com/office/drawing/2014/main" id="{32FA5C42-9473-43CB-8BB5-B9BCB9207FDB}"/>
                </a:ext>
              </a:extLst>
            </p:cNvPr>
            <p:cNvSpPr>
              <a:spLocks noChangeShapeType="1"/>
            </p:cNvSpPr>
            <p:nvPr/>
          </p:nvSpPr>
          <p:spPr bwMode="auto">
            <a:xfrm>
              <a:off x="4241289"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00" name="TextBox 199">
              <a:extLst>
                <a:ext uri="{FF2B5EF4-FFF2-40B4-BE49-F238E27FC236}">
                  <a16:creationId xmlns:a16="http://schemas.microsoft.com/office/drawing/2014/main" id="{D23A88CF-E915-4C81-BBAA-AF1AB2D2F581}"/>
                </a:ext>
              </a:extLst>
            </p:cNvPr>
            <p:cNvSpPr txBox="1"/>
            <p:nvPr/>
          </p:nvSpPr>
          <p:spPr>
            <a:xfrm>
              <a:off x="4102440" y="5011133"/>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14</a:t>
              </a:r>
            </a:p>
          </p:txBody>
        </p:sp>
        <p:sp>
          <p:nvSpPr>
            <p:cNvPr id="201" name="Line 21">
              <a:extLst>
                <a:ext uri="{FF2B5EF4-FFF2-40B4-BE49-F238E27FC236}">
                  <a16:creationId xmlns:a16="http://schemas.microsoft.com/office/drawing/2014/main" id="{D707EC21-6EF9-4A03-85A0-0A4ADD7F0D10}"/>
                </a:ext>
              </a:extLst>
            </p:cNvPr>
            <p:cNvSpPr>
              <a:spLocks noChangeShapeType="1"/>
            </p:cNvSpPr>
            <p:nvPr/>
          </p:nvSpPr>
          <p:spPr bwMode="auto">
            <a:xfrm>
              <a:off x="3865652"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02" name="TextBox 201">
              <a:extLst>
                <a:ext uri="{FF2B5EF4-FFF2-40B4-BE49-F238E27FC236}">
                  <a16:creationId xmlns:a16="http://schemas.microsoft.com/office/drawing/2014/main" id="{BE5786C2-FF11-4D3F-A69C-B712458F9F6C}"/>
                </a:ext>
              </a:extLst>
            </p:cNvPr>
            <p:cNvSpPr txBox="1"/>
            <p:nvPr/>
          </p:nvSpPr>
          <p:spPr>
            <a:xfrm>
              <a:off x="3726803" y="5011133"/>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a:t>
              </a:r>
            </a:p>
          </p:txBody>
        </p:sp>
        <p:sp>
          <p:nvSpPr>
            <p:cNvPr id="203" name="Line 21">
              <a:extLst>
                <a:ext uri="{FF2B5EF4-FFF2-40B4-BE49-F238E27FC236}">
                  <a16:creationId xmlns:a16="http://schemas.microsoft.com/office/drawing/2014/main" id="{CD911C0D-6F06-4DA7-B064-71E08183FA3E}"/>
                </a:ext>
              </a:extLst>
            </p:cNvPr>
            <p:cNvSpPr>
              <a:spLocks noChangeShapeType="1"/>
            </p:cNvSpPr>
            <p:nvPr/>
          </p:nvSpPr>
          <p:spPr bwMode="auto">
            <a:xfrm>
              <a:off x="3490015"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04" name="TextBox 203">
              <a:extLst>
                <a:ext uri="{FF2B5EF4-FFF2-40B4-BE49-F238E27FC236}">
                  <a16:creationId xmlns:a16="http://schemas.microsoft.com/office/drawing/2014/main" id="{9449F266-0BA5-4D69-94A3-945300926E19}"/>
                </a:ext>
              </a:extLst>
            </p:cNvPr>
            <p:cNvSpPr txBox="1"/>
            <p:nvPr/>
          </p:nvSpPr>
          <p:spPr>
            <a:xfrm>
              <a:off x="3351166" y="5011133"/>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10</a:t>
              </a:r>
            </a:p>
          </p:txBody>
        </p:sp>
        <p:sp>
          <p:nvSpPr>
            <p:cNvPr id="205" name="Line 21">
              <a:extLst>
                <a:ext uri="{FF2B5EF4-FFF2-40B4-BE49-F238E27FC236}">
                  <a16:creationId xmlns:a16="http://schemas.microsoft.com/office/drawing/2014/main" id="{7EDCCE67-65AF-4736-89E1-5D65AFD45B0D}"/>
                </a:ext>
              </a:extLst>
            </p:cNvPr>
            <p:cNvSpPr>
              <a:spLocks noChangeShapeType="1"/>
            </p:cNvSpPr>
            <p:nvPr/>
          </p:nvSpPr>
          <p:spPr bwMode="auto">
            <a:xfrm>
              <a:off x="3114378"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06" name="TextBox 205">
              <a:extLst>
                <a:ext uri="{FF2B5EF4-FFF2-40B4-BE49-F238E27FC236}">
                  <a16:creationId xmlns:a16="http://schemas.microsoft.com/office/drawing/2014/main" id="{97CFF057-320C-4950-A2F8-030212B257EB}"/>
                </a:ext>
              </a:extLst>
            </p:cNvPr>
            <p:cNvSpPr txBox="1"/>
            <p:nvPr/>
          </p:nvSpPr>
          <p:spPr>
            <a:xfrm>
              <a:off x="3025222" y="5011133"/>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8</a:t>
              </a:r>
            </a:p>
          </p:txBody>
        </p:sp>
        <p:sp>
          <p:nvSpPr>
            <p:cNvPr id="207" name="Line 21">
              <a:extLst>
                <a:ext uri="{FF2B5EF4-FFF2-40B4-BE49-F238E27FC236}">
                  <a16:creationId xmlns:a16="http://schemas.microsoft.com/office/drawing/2014/main" id="{EB6904DB-AF6D-455E-8794-B20434711158}"/>
                </a:ext>
              </a:extLst>
            </p:cNvPr>
            <p:cNvSpPr>
              <a:spLocks noChangeShapeType="1"/>
            </p:cNvSpPr>
            <p:nvPr/>
          </p:nvSpPr>
          <p:spPr bwMode="auto">
            <a:xfrm>
              <a:off x="2738741"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08" name="TextBox 207">
              <a:extLst>
                <a:ext uri="{FF2B5EF4-FFF2-40B4-BE49-F238E27FC236}">
                  <a16:creationId xmlns:a16="http://schemas.microsoft.com/office/drawing/2014/main" id="{3A9C0103-07A6-4E5B-9080-DA76A7B55E0C}"/>
                </a:ext>
              </a:extLst>
            </p:cNvPr>
            <p:cNvSpPr txBox="1"/>
            <p:nvPr/>
          </p:nvSpPr>
          <p:spPr>
            <a:xfrm>
              <a:off x="2649585" y="5011133"/>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a:t>
              </a:r>
            </a:p>
          </p:txBody>
        </p:sp>
        <p:sp>
          <p:nvSpPr>
            <p:cNvPr id="209" name="Line 21">
              <a:extLst>
                <a:ext uri="{FF2B5EF4-FFF2-40B4-BE49-F238E27FC236}">
                  <a16:creationId xmlns:a16="http://schemas.microsoft.com/office/drawing/2014/main" id="{FBE0F9B9-3507-4161-85CF-4D15711D2202}"/>
                </a:ext>
              </a:extLst>
            </p:cNvPr>
            <p:cNvSpPr>
              <a:spLocks noChangeShapeType="1"/>
            </p:cNvSpPr>
            <p:nvPr/>
          </p:nvSpPr>
          <p:spPr bwMode="auto">
            <a:xfrm>
              <a:off x="2363104"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10" name="TextBox 209">
              <a:extLst>
                <a:ext uri="{FF2B5EF4-FFF2-40B4-BE49-F238E27FC236}">
                  <a16:creationId xmlns:a16="http://schemas.microsoft.com/office/drawing/2014/main" id="{5FB2C869-139E-4603-A1D2-2258AEC416CD}"/>
                </a:ext>
              </a:extLst>
            </p:cNvPr>
            <p:cNvSpPr txBox="1"/>
            <p:nvPr/>
          </p:nvSpPr>
          <p:spPr>
            <a:xfrm>
              <a:off x="2273948" y="5011133"/>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a:t>
              </a:r>
            </a:p>
          </p:txBody>
        </p:sp>
        <p:sp>
          <p:nvSpPr>
            <p:cNvPr id="211" name="Line 21">
              <a:extLst>
                <a:ext uri="{FF2B5EF4-FFF2-40B4-BE49-F238E27FC236}">
                  <a16:creationId xmlns:a16="http://schemas.microsoft.com/office/drawing/2014/main" id="{3327F7E4-7C1D-46D2-90CB-E0D99DD31919}"/>
                </a:ext>
              </a:extLst>
            </p:cNvPr>
            <p:cNvSpPr>
              <a:spLocks noChangeShapeType="1"/>
            </p:cNvSpPr>
            <p:nvPr/>
          </p:nvSpPr>
          <p:spPr bwMode="auto">
            <a:xfrm>
              <a:off x="1987467"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12" name="TextBox 211">
              <a:extLst>
                <a:ext uri="{FF2B5EF4-FFF2-40B4-BE49-F238E27FC236}">
                  <a16:creationId xmlns:a16="http://schemas.microsoft.com/office/drawing/2014/main" id="{0BBFD807-8F2E-4C21-A843-5F00D2DB0BAB}"/>
                </a:ext>
              </a:extLst>
            </p:cNvPr>
            <p:cNvSpPr txBox="1"/>
            <p:nvPr/>
          </p:nvSpPr>
          <p:spPr>
            <a:xfrm>
              <a:off x="1898311" y="5011133"/>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a:t>
              </a:r>
            </a:p>
          </p:txBody>
        </p:sp>
        <p:sp>
          <p:nvSpPr>
            <p:cNvPr id="213" name="Line 21">
              <a:extLst>
                <a:ext uri="{FF2B5EF4-FFF2-40B4-BE49-F238E27FC236}">
                  <a16:creationId xmlns:a16="http://schemas.microsoft.com/office/drawing/2014/main" id="{817322BC-A197-47EA-BB00-8DF565147BC8}"/>
                </a:ext>
              </a:extLst>
            </p:cNvPr>
            <p:cNvSpPr>
              <a:spLocks noChangeShapeType="1"/>
            </p:cNvSpPr>
            <p:nvPr/>
          </p:nvSpPr>
          <p:spPr bwMode="auto">
            <a:xfrm>
              <a:off x="1611830"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latin typeface="Arial" panose="020B0604020202020204" pitchFamily="34" charset="0"/>
                <a:cs typeface="Arial" panose="020B0604020202020204" pitchFamily="34" charset="0"/>
              </a:endParaRPr>
            </a:p>
          </p:txBody>
        </p:sp>
        <p:sp>
          <p:nvSpPr>
            <p:cNvPr id="214" name="TextBox 213">
              <a:extLst>
                <a:ext uri="{FF2B5EF4-FFF2-40B4-BE49-F238E27FC236}">
                  <a16:creationId xmlns:a16="http://schemas.microsoft.com/office/drawing/2014/main" id="{F134EC18-1477-44A0-95A7-22B92DADE2BF}"/>
                </a:ext>
              </a:extLst>
            </p:cNvPr>
            <p:cNvSpPr txBox="1"/>
            <p:nvPr/>
          </p:nvSpPr>
          <p:spPr>
            <a:xfrm>
              <a:off x="1522674" y="5011133"/>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grpSp>
        <p:nvGrpSpPr>
          <p:cNvPr id="215" name="Group 214">
            <a:extLst>
              <a:ext uri="{FF2B5EF4-FFF2-40B4-BE49-F238E27FC236}">
                <a16:creationId xmlns:a16="http://schemas.microsoft.com/office/drawing/2014/main" id="{994DA83D-559F-4521-B1FD-A99F07CB2C11}"/>
              </a:ext>
            </a:extLst>
          </p:cNvPr>
          <p:cNvGrpSpPr/>
          <p:nvPr/>
        </p:nvGrpSpPr>
        <p:grpSpPr>
          <a:xfrm>
            <a:off x="6794249" y="5891363"/>
            <a:ext cx="4908646" cy="257369"/>
            <a:chOff x="6796023" y="6171677"/>
            <a:chExt cx="4908646" cy="257369"/>
          </a:xfrm>
        </p:grpSpPr>
        <p:sp>
          <p:nvSpPr>
            <p:cNvPr id="216" name="TextBox 215">
              <a:extLst>
                <a:ext uri="{FF2B5EF4-FFF2-40B4-BE49-F238E27FC236}">
                  <a16:creationId xmlns:a16="http://schemas.microsoft.com/office/drawing/2014/main" id="{970DA501-A012-4031-8F56-E4A162C1EEA5}"/>
                </a:ext>
              </a:extLst>
            </p:cNvPr>
            <p:cNvSpPr txBox="1"/>
            <p:nvPr/>
          </p:nvSpPr>
          <p:spPr>
            <a:xfrm>
              <a:off x="11547007" y="6171677"/>
              <a:ext cx="157662"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0</a:t>
              </a:r>
            </a:p>
          </p:txBody>
        </p:sp>
        <p:sp>
          <p:nvSpPr>
            <p:cNvPr id="217" name="TextBox 216">
              <a:extLst>
                <a:ext uri="{FF2B5EF4-FFF2-40B4-BE49-F238E27FC236}">
                  <a16:creationId xmlns:a16="http://schemas.microsoft.com/office/drawing/2014/main" id="{9701887D-8619-49E6-8C87-062F64379A72}"/>
                </a:ext>
              </a:extLst>
            </p:cNvPr>
            <p:cNvSpPr txBox="1"/>
            <p:nvPr/>
          </p:nvSpPr>
          <p:spPr>
            <a:xfrm>
              <a:off x="11213720" y="6171677"/>
              <a:ext cx="157662"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1</a:t>
              </a:r>
            </a:p>
          </p:txBody>
        </p:sp>
        <p:sp>
          <p:nvSpPr>
            <p:cNvPr id="218" name="TextBox 217">
              <a:extLst>
                <a:ext uri="{FF2B5EF4-FFF2-40B4-BE49-F238E27FC236}">
                  <a16:creationId xmlns:a16="http://schemas.microsoft.com/office/drawing/2014/main" id="{D570DA33-A427-4821-BACA-B200DB538046}"/>
                </a:ext>
              </a:extLst>
            </p:cNvPr>
            <p:cNvSpPr txBox="1"/>
            <p:nvPr/>
          </p:nvSpPr>
          <p:spPr>
            <a:xfrm>
              <a:off x="10837953" y="6171677"/>
              <a:ext cx="242621"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14</a:t>
              </a:r>
            </a:p>
          </p:txBody>
        </p:sp>
        <p:sp>
          <p:nvSpPr>
            <p:cNvPr id="219" name="TextBox 218">
              <a:extLst>
                <a:ext uri="{FF2B5EF4-FFF2-40B4-BE49-F238E27FC236}">
                  <a16:creationId xmlns:a16="http://schemas.microsoft.com/office/drawing/2014/main" id="{C6F89007-7DCD-4305-A123-B24AD24FAF54}"/>
                </a:ext>
              </a:extLst>
            </p:cNvPr>
            <p:cNvSpPr txBox="1"/>
            <p:nvPr/>
          </p:nvSpPr>
          <p:spPr>
            <a:xfrm>
              <a:off x="10504666" y="6171677"/>
              <a:ext cx="242621"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27</a:t>
              </a:r>
            </a:p>
          </p:txBody>
        </p:sp>
        <p:sp>
          <p:nvSpPr>
            <p:cNvPr id="220" name="TextBox 219">
              <a:extLst>
                <a:ext uri="{FF2B5EF4-FFF2-40B4-BE49-F238E27FC236}">
                  <a16:creationId xmlns:a16="http://schemas.microsoft.com/office/drawing/2014/main" id="{7CBA765F-E2B7-4C73-8521-687F474C05F3}"/>
                </a:ext>
              </a:extLst>
            </p:cNvPr>
            <p:cNvSpPr txBox="1"/>
            <p:nvPr/>
          </p:nvSpPr>
          <p:spPr>
            <a:xfrm>
              <a:off x="10171378" y="6171677"/>
              <a:ext cx="242621"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61</a:t>
              </a:r>
            </a:p>
          </p:txBody>
        </p:sp>
        <p:sp>
          <p:nvSpPr>
            <p:cNvPr id="221" name="TextBox 220">
              <a:extLst>
                <a:ext uri="{FF2B5EF4-FFF2-40B4-BE49-F238E27FC236}">
                  <a16:creationId xmlns:a16="http://schemas.microsoft.com/office/drawing/2014/main" id="{2DE973AD-9B55-4594-BF8F-9D8AD4907810}"/>
                </a:ext>
              </a:extLst>
            </p:cNvPr>
            <p:cNvSpPr txBox="1"/>
            <p:nvPr/>
          </p:nvSpPr>
          <p:spPr>
            <a:xfrm>
              <a:off x="9838090" y="6171677"/>
              <a:ext cx="242621"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98</a:t>
              </a:r>
            </a:p>
          </p:txBody>
        </p:sp>
        <p:sp>
          <p:nvSpPr>
            <p:cNvPr id="222" name="TextBox 221">
              <a:extLst>
                <a:ext uri="{FF2B5EF4-FFF2-40B4-BE49-F238E27FC236}">
                  <a16:creationId xmlns:a16="http://schemas.microsoft.com/office/drawing/2014/main" id="{413AA5A2-260F-45A9-B16A-849A7C2B6809}"/>
                </a:ext>
              </a:extLst>
            </p:cNvPr>
            <p:cNvSpPr txBox="1"/>
            <p:nvPr/>
          </p:nvSpPr>
          <p:spPr>
            <a:xfrm>
              <a:off x="9462323" y="6171677"/>
              <a:ext cx="327581"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143</a:t>
              </a:r>
            </a:p>
          </p:txBody>
        </p:sp>
        <p:sp>
          <p:nvSpPr>
            <p:cNvPr id="223" name="TextBox 222">
              <a:extLst>
                <a:ext uri="{FF2B5EF4-FFF2-40B4-BE49-F238E27FC236}">
                  <a16:creationId xmlns:a16="http://schemas.microsoft.com/office/drawing/2014/main" id="{FACCB273-5555-4EDC-8603-871E4F92230D}"/>
                </a:ext>
              </a:extLst>
            </p:cNvPr>
            <p:cNvSpPr txBox="1"/>
            <p:nvPr/>
          </p:nvSpPr>
          <p:spPr>
            <a:xfrm>
              <a:off x="9129035" y="6171677"/>
              <a:ext cx="327581"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188</a:t>
              </a:r>
            </a:p>
          </p:txBody>
        </p:sp>
        <p:sp>
          <p:nvSpPr>
            <p:cNvPr id="224" name="TextBox 223">
              <a:extLst>
                <a:ext uri="{FF2B5EF4-FFF2-40B4-BE49-F238E27FC236}">
                  <a16:creationId xmlns:a16="http://schemas.microsoft.com/office/drawing/2014/main" id="{A18986F9-A0A8-4A66-A950-D1365EAF7CC3}"/>
                </a:ext>
              </a:extLst>
            </p:cNvPr>
            <p:cNvSpPr txBox="1"/>
            <p:nvPr/>
          </p:nvSpPr>
          <p:spPr>
            <a:xfrm>
              <a:off x="8795748" y="6171677"/>
              <a:ext cx="327581"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210</a:t>
              </a:r>
            </a:p>
          </p:txBody>
        </p:sp>
        <p:sp>
          <p:nvSpPr>
            <p:cNvPr id="225" name="TextBox 224">
              <a:extLst>
                <a:ext uri="{FF2B5EF4-FFF2-40B4-BE49-F238E27FC236}">
                  <a16:creationId xmlns:a16="http://schemas.microsoft.com/office/drawing/2014/main" id="{F322AAA2-39DD-474D-9FF4-14E20503DBD0}"/>
                </a:ext>
              </a:extLst>
            </p:cNvPr>
            <p:cNvSpPr txBox="1"/>
            <p:nvPr/>
          </p:nvSpPr>
          <p:spPr>
            <a:xfrm>
              <a:off x="8462460" y="6171677"/>
              <a:ext cx="327581"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237</a:t>
              </a:r>
            </a:p>
          </p:txBody>
        </p:sp>
        <p:sp>
          <p:nvSpPr>
            <p:cNvPr id="226" name="TextBox 225">
              <a:extLst>
                <a:ext uri="{FF2B5EF4-FFF2-40B4-BE49-F238E27FC236}">
                  <a16:creationId xmlns:a16="http://schemas.microsoft.com/office/drawing/2014/main" id="{4F2C3FCB-A427-4EB2-8944-6A02FC9C5AA0}"/>
                </a:ext>
              </a:extLst>
            </p:cNvPr>
            <p:cNvSpPr txBox="1"/>
            <p:nvPr/>
          </p:nvSpPr>
          <p:spPr>
            <a:xfrm>
              <a:off x="8129173" y="6171677"/>
              <a:ext cx="327581"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253</a:t>
              </a:r>
            </a:p>
          </p:txBody>
        </p:sp>
        <p:sp>
          <p:nvSpPr>
            <p:cNvPr id="227" name="TextBox 226">
              <a:extLst>
                <a:ext uri="{FF2B5EF4-FFF2-40B4-BE49-F238E27FC236}">
                  <a16:creationId xmlns:a16="http://schemas.microsoft.com/office/drawing/2014/main" id="{9E8ACC4F-E358-4BCB-96CF-B37F41CF3224}"/>
                </a:ext>
              </a:extLst>
            </p:cNvPr>
            <p:cNvSpPr txBox="1"/>
            <p:nvPr/>
          </p:nvSpPr>
          <p:spPr>
            <a:xfrm>
              <a:off x="7795886" y="6171677"/>
              <a:ext cx="327581"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267</a:t>
              </a:r>
            </a:p>
          </p:txBody>
        </p:sp>
        <p:sp>
          <p:nvSpPr>
            <p:cNvPr id="228" name="TextBox 227">
              <a:extLst>
                <a:ext uri="{FF2B5EF4-FFF2-40B4-BE49-F238E27FC236}">
                  <a16:creationId xmlns:a16="http://schemas.microsoft.com/office/drawing/2014/main" id="{49298510-25EE-4246-BD37-0E67DED39220}"/>
                </a:ext>
              </a:extLst>
            </p:cNvPr>
            <p:cNvSpPr txBox="1"/>
            <p:nvPr/>
          </p:nvSpPr>
          <p:spPr>
            <a:xfrm>
              <a:off x="7462598" y="6171677"/>
              <a:ext cx="327581"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287</a:t>
              </a:r>
            </a:p>
          </p:txBody>
        </p:sp>
        <p:sp>
          <p:nvSpPr>
            <p:cNvPr id="229" name="TextBox 228">
              <a:extLst>
                <a:ext uri="{FF2B5EF4-FFF2-40B4-BE49-F238E27FC236}">
                  <a16:creationId xmlns:a16="http://schemas.microsoft.com/office/drawing/2014/main" id="{74D773B7-2376-4E21-8030-48B1D9E2BFAB}"/>
                </a:ext>
              </a:extLst>
            </p:cNvPr>
            <p:cNvSpPr txBox="1"/>
            <p:nvPr/>
          </p:nvSpPr>
          <p:spPr>
            <a:xfrm>
              <a:off x="7129311" y="6171677"/>
              <a:ext cx="327581"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304</a:t>
              </a:r>
            </a:p>
          </p:txBody>
        </p:sp>
        <p:sp>
          <p:nvSpPr>
            <p:cNvPr id="230" name="TextBox 229">
              <a:extLst>
                <a:ext uri="{FF2B5EF4-FFF2-40B4-BE49-F238E27FC236}">
                  <a16:creationId xmlns:a16="http://schemas.microsoft.com/office/drawing/2014/main" id="{E557F62F-C157-48EB-9119-89D6E4A112CF}"/>
                </a:ext>
              </a:extLst>
            </p:cNvPr>
            <p:cNvSpPr txBox="1"/>
            <p:nvPr/>
          </p:nvSpPr>
          <p:spPr>
            <a:xfrm>
              <a:off x="6796023" y="6171677"/>
              <a:ext cx="327581" cy="257369"/>
            </a:xfrm>
            <a:prstGeom prst="rect">
              <a:avLst/>
            </a:prstGeom>
            <a:noFill/>
          </p:spPr>
          <p:txBody>
            <a:bodyPr wrap="none" lIns="36000" tIns="36000" rIns="36000" bIns="36000" rtlCol="0" anchor="t" anchorCtr="0">
              <a:spAutoFit/>
            </a:bodyPr>
            <a:lstStyle/>
            <a:p>
              <a:pPr algn="ctr"/>
              <a:r>
                <a:rPr lang="ja-JP" sz="1200">
                  <a:solidFill>
                    <a:schemeClr val="accent1"/>
                  </a:solidFill>
                  <a:latin typeface="Arial" panose="020B0604020202020204" pitchFamily="34" charset="0"/>
                  <a:ea typeface="MS Mincho"/>
                  <a:cs typeface="Arial" panose="020B0604020202020204" pitchFamily="34" charset="0"/>
                </a:rPr>
                <a:t>320</a:t>
              </a:r>
            </a:p>
          </p:txBody>
        </p:sp>
      </p:grpSp>
      <p:grpSp>
        <p:nvGrpSpPr>
          <p:cNvPr id="231" name="Group 230">
            <a:extLst>
              <a:ext uri="{FF2B5EF4-FFF2-40B4-BE49-F238E27FC236}">
                <a16:creationId xmlns:a16="http://schemas.microsoft.com/office/drawing/2014/main" id="{0C47FD44-795B-4788-8F9F-3D7B80E2AD08}"/>
              </a:ext>
            </a:extLst>
          </p:cNvPr>
          <p:cNvGrpSpPr/>
          <p:nvPr/>
        </p:nvGrpSpPr>
        <p:grpSpPr>
          <a:xfrm>
            <a:off x="6794249" y="6116387"/>
            <a:ext cx="4575359" cy="257369"/>
            <a:chOff x="6796023" y="6171677"/>
            <a:chExt cx="4575359" cy="257369"/>
          </a:xfrm>
        </p:grpSpPr>
        <p:sp>
          <p:nvSpPr>
            <p:cNvPr id="232" name="TextBox 231">
              <a:extLst>
                <a:ext uri="{FF2B5EF4-FFF2-40B4-BE49-F238E27FC236}">
                  <a16:creationId xmlns:a16="http://schemas.microsoft.com/office/drawing/2014/main" id="{1A1B58BD-4343-4594-B2E6-644E8FDFB301}"/>
                </a:ext>
              </a:extLst>
            </p:cNvPr>
            <p:cNvSpPr txBox="1"/>
            <p:nvPr/>
          </p:nvSpPr>
          <p:spPr>
            <a:xfrm>
              <a:off x="11213720" y="6171677"/>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0</a:t>
              </a:r>
            </a:p>
          </p:txBody>
        </p:sp>
        <p:sp>
          <p:nvSpPr>
            <p:cNvPr id="233" name="TextBox 232">
              <a:extLst>
                <a:ext uri="{FF2B5EF4-FFF2-40B4-BE49-F238E27FC236}">
                  <a16:creationId xmlns:a16="http://schemas.microsoft.com/office/drawing/2014/main" id="{91A6A017-C843-45EA-83F9-C8EC926A5295}"/>
                </a:ext>
              </a:extLst>
            </p:cNvPr>
            <p:cNvSpPr txBox="1"/>
            <p:nvPr/>
          </p:nvSpPr>
          <p:spPr>
            <a:xfrm>
              <a:off x="10880432" y="6171677"/>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a:t>
              </a:r>
            </a:p>
          </p:txBody>
        </p:sp>
        <p:sp>
          <p:nvSpPr>
            <p:cNvPr id="234" name="TextBox 233">
              <a:extLst>
                <a:ext uri="{FF2B5EF4-FFF2-40B4-BE49-F238E27FC236}">
                  <a16:creationId xmlns:a16="http://schemas.microsoft.com/office/drawing/2014/main" id="{354BBCAA-3D19-45A8-8DE9-F84D2F5E5F6B}"/>
                </a:ext>
              </a:extLst>
            </p:cNvPr>
            <p:cNvSpPr txBox="1"/>
            <p:nvPr/>
          </p:nvSpPr>
          <p:spPr>
            <a:xfrm>
              <a:off x="10547145" y="6171677"/>
              <a:ext cx="157662"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8</a:t>
              </a:r>
            </a:p>
          </p:txBody>
        </p:sp>
        <p:sp>
          <p:nvSpPr>
            <p:cNvPr id="235" name="TextBox 234">
              <a:extLst>
                <a:ext uri="{FF2B5EF4-FFF2-40B4-BE49-F238E27FC236}">
                  <a16:creationId xmlns:a16="http://schemas.microsoft.com/office/drawing/2014/main" id="{682EF57D-D5EC-420F-AB54-A09A3450978D}"/>
                </a:ext>
              </a:extLst>
            </p:cNvPr>
            <p:cNvSpPr txBox="1"/>
            <p:nvPr/>
          </p:nvSpPr>
          <p:spPr>
            <a:xfrm>
              <a:off x="10171378" y="6171677"/>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20</a:t>
              </a:r>
            </a:p>
          </p:txBody>
        </p:sp>
        <p:sp>
          <p:nvSpPr>
            <p:cNvPr id="236" name="TextBox 235">
              <a:extLst>
                <a:ext uri="{FF2B5EF4-FFF2-40B4-BE49-F238E27FC236}">
                  <a16:creationId xmlns:a16="http://schemas.microsoft.com/office/drawing/2014/main" id="{D82A3A5D-2AD9-4D56-9FA5-5E81B5CBB729}"/>
                </a:ext>
              </a:extLst>
            </p:cNvPr>
            <p:cNvSpPr txBox="1"/>
            <p:nvPr/>
          </p:nvSpPr>
          <p:spPr>
            <a:xfrm>
              <a:off x="9838090" y="6171677"/>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34</a:t>
              </a:r>
            </a:p>
          </p:txBody>
        </p:sp>
        <p:sp>
          <p:nvSpPr>
            <p:cNvPr id="237" name="TextBox 236">
              <a:extLst>
                <a:ext uri="{FF2B5EF4-FFF2-40B4-BE49-F238E27FC236}">
                  <a16:creationId xmlns:a16="http://schemas.microsoft.com/office/drawing/2014/main" id="{508A8108-E8D6-4FB5-99D6-A030DD6D0021}"/>
                </a:ext>
              </a:extLst>
            </p:cNvPr>
            <p:cNvSpPr txBox="1"/>
            <p:nvPr/>
          </p:nvSpPr>
          <p:spPr>
            <a:xfrm>
              <a:off x="9504803" y="6171677"/>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53</a:t>
              </a:r>
            </a:p>
          </p:txBody>
        </p:sp>
        <p:sp>
          <p:nvSpPr>
            <p:cNvPr id="238" name="TextBox 237">
              <a:extLst>
                <a:ext uri="{FF2B5EF4-FFF2-40B4-BE49-F238E27FC236}">
                  <a16:creationId xmlns:a16="http://schemas.microsoft.com/office/drawing/2014/main" id="{52DEA9EF-18E4-4DE2-AFE8-7AF403137E79}"/>
                </a:ext>
              </a:extLst>
            </p:cNvPr>
            <p:cNvSpPr txBox="1"/>
            <p:nvPr/>
          </p:nvSpPr>
          <p:spPr>
            <a:xfrm>
              <a:off x="9171515" y="6171677"/>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74</a:t>
              </a:r>
            </a:p>
          </p:txBody>
        </p:sp>
        <p:sp>
          <p:nvSpPr>
            <p:cNvPr id="239" name="TextBox 238">
              <a:extLst>
                <a:ext uri="{FF2B5EF4-FFF2-40B4-BE49-F238E27FC236}">
                  <a16:creationId xmlns:a16="http://schemas.microsoft.com/office/drawing/2014/main" id="{B83D369E-0F40-475F-8989-805A9620CBF6}"/>
                </a:ext>
              </a:extLst>
            </p:cNvPr>
            <p:cNvSpPr txBox="1"/>
            <p:nvPr/>
          </p:nvSpPr>
          <p:spPr>
            <a:xfrm>
              <a:off x="8838228" y="6171677"/>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86</a:t>
              </a:r>
            </a:p>
          </p:txBody>
        </p:sp>
        <p:sp>
          <p:nvSpPr>
            <p:cNvPr id="240" name="TextBox 239">
              <a:extLst>
                <a:ext uri="{FF2B5EF4-FFF2-40B4-BE49-F238E27FC236}">
                  <a16:creationId xmlns:a16="http://schemas.microsoft.com/office/drawing/2014/main" id="{5239CF91-B812-4FF0-9B4F-17A07201F074}"/>
                </a:ext>
              </a:extLst>
            </p:cNvPr>
            <p:cNvSpPr txBox="1"/>
            <p:nvPr/>
          </p:nvSpPr>
          <p:spPr>
            <a:xfrm>
              <a:off x="8504940" y="6171677"/>
              <a:ext cx="24262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92</a:t>
              </a:r>
            </a:p>
          </p:txBody>
        </p:sp>
        <p:sp>
          <p:nvSpPr>
            <p:cNvPr id="241" name="TextBox 240">
              <a:extLst>
                <a:ext uri="{FF2B5EF4-FFF2-40B4-BE49-F238E27FC236}">
                  <a16:creationId xmlns:a16="http://schemas.microsoft.com/office/drawing/2014/main" id="{61753555-260F-4A93-A60C-F6AEC1D6C8D3}"/>
                </a:ext>
              </a:extLst>
            </p:cNvPr>
            <p:cNvSpPr txBox="1"/>
            <p:nvPr/>
          </p:nvSpPr>
          <p:spPr>
            <a:xfrm>
              <a:off x="8129173" y="6171677"/>
              <a:ext cx="32758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105</a:t>
              </a:r>
            </a:p>
          </p:txBody>
        </p:sp>
        <p:sp>
          <p:nvSpPr>
            <p:cNvPr id="242" name="TextBox 241">
              <a:extLst>
                <a:ext uri="{FF2B5EF4-FFF2-40B4-BE49-F238E27FC236}">
                  <a16:creationId xmlns:a16="http://schemas.microsoft.com/office/drawing/2014/main" id="{EC2F2F74-A2DD-4F45-9C60-BAA0A18D03B1}"/>
                </a:ext>
              </a:extLst>
            </p:cNvPr>
            <p:cNvSpPr txBox="1"/>
            <p:nvPr/>
          </p:nvSpPr>
          <p:spPr>
            <a:xfrm>
              <a:off x="7795886" y="6171677"/>
              <a:ext cx="32758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119</a:t>
              </a:r>
            </a:p>
          </p:txBody>
        </p:sp>
        <p:sp>
          <p:nvSpPr>
            <p:cNvPr id="243" name="TextBox 242">
              <a:extLst>
                <a:ext uri="{FF2B5EF4-FFF2-40B4-BE49-F238E27FC236}">
                  <a16:creationId xmlns:a16="http://schemas.microsoft.com/office/drawing/2014/main" id="{58D3FEC3-A900-4BB2-B07B-8DDFBD474117}"/>
                </a:ext>
              </a:extLst>
            </p:cNvPr>
            <p:cNvSpPr txBox="1"/>
            <p:nvPr/>
          </p:nvSpPr>
          <p:spPr>
            <a:xfrm>
              <a:off x="7462598" y="6171677"/>
              <a:ext cx="32758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144</a:t>
              </a:r>
            </a:p>
          </p:txBody>
        </p:sp>
        <p:sp>
          <p:nvSpPr>
            <p:cNvPr id="244" name="TextBox 243">
              <a:extLst>
                <a:ext uri="{FF2B5EF4-FFF2-40B4-BE49-F238E27FC236}">
                  <a16:creationId xmlns:a16="http://schemas.microsoft.com/office/drawing/2014/main" id="{A540BCC9-9A56-468C-B8A2-449050F05C3D}"/>
                </a:ext>
              </a:extLst>
            </p:cNvPr>
            <p:cNvSpPr txBox="1"/>
            <p:nvPr/>
          </p:nvSpPr>
          <p:spPr>
            <a:xfrm>
              <a:off x="7129311" y="6171677"/>
              <a:ext cx="32758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151</a:t>
              </a:r>
            </a:p>
          </p:txBody>
        </p:sp>
        <p:sp>
          <p:nvSpPr>
            <p:cNvPr id="245" name="TextBox 244">
              <a:extLst>
                <a:ext uri="{FF2B5EF4-FFF2-40B4-BE49-F238E27FC236}">
                  <a16:creationId xmlns:a16="http://schemas.microsoft.com/office/drawing/2014/main" id="{9C22A7DF-1F67-4100-B0BC-2A9136C8C925}"/>
                </a:ext>
              </a:extLst>
            </p:cNvPr>
            <p:cNvSpPr txBox="1"/>
            <p:nvPr/>
          </p:nvSpPr>
          <p:spPr>
            <a:xfrm>
              <a:off x="6796023" y="6171677"/>
              <a:ext cx="327581" cy="257369"/>
            </a:xfrm>
            <a:prstGeom prst="rect">
              <a:avLst/>
            </a:prstGeom>
            <a:noFill/>
          </p:spPr>
          <p:txBody>
            <a:bodyPr wrap="none" lIns="36000" tIns="36000" rIns="36000" bIns="36000" rtlCol="0" anchor="t" anchorCtr="0">
              <a:spAutoFit/>
            </a:bodyPr>
            <a:lstStyle/>
            <a:p>
              <a:pPr algn="ctr"/>
              <a:r>
                <a:rPr lang="ja-JP" sz="1200">
                  <a:solidFill>
                    <a:schemeClr val="accent2"/>
                  </a:solidFill>
                  <a:latin typeface="Arial" panose="020B0604020202020204" pitchFamily="34" charset="0"/>
                  <a:ea typeface="MS Mincho"/>
                  <a:cs typeface="Arial" panose="020B0604020202020204" pitchFamily="34" charset="0"/>
                </a:rPr>
                <a:t>159</a:t>
              </a:r>
            </a:p>
          </p:txBody>
        </p:sp>
      </p:grpSp>
      <p:sp>
        <p:nvSpPr>
          <p:cNvPr id="246" name="TextBox 245">
            <a:extLst>
              <a:ext uri="{FF2B5EF4-FFF2-40B4-BE49-F238E27FC236}">
                <a16:creationId xmlns:a16="http://schemas.microsoft.com/office/drawing/2014/main" id="{F9115A37-49B9-4E87-9EC4-19D8D551A15E}"/>
              </a:ext>
            </a:extLst>
          </p:cNvPr>
          <p:cNvSpPr txBox="1"/>
          <p:nvPr/>
        </p:nvSpPr>
        <p:spPr>
          <a:xfrm>
            <a:off x="10843172" y="4044130"/>
            <a:ext cx="692818" cy="307777"/>
          </a:xfrm>
          <a:prstGeom prst="rect">
            <a:avLst/>
          </a:prstGeom>
          <a:noFill/>
        </p:spPr>
        <p:txBody>
          <a:bodyPr wrap="none" rtlCol="0">
            <a:spAutoFit/>
          </a:bodyPr>
          <a:lstStyle/>
          <a:p>
            <a:r>
              <a:rPr lang="ja-JP" sz="1400">
                <a:solidFill>
                  <a:schemeClr val="accent1"/>
                </a:solidFill>
              </a:rPr>
              <a:t>47.1％</a:t>
            </a:r>
          </a:p>
        </p:txBody>
      </p:sp>
      <p:grpSp>
        <p:nvGrpSpPr>
          <p:cNvPr id="247" name="Group 246">
            <a:extLst>
              <a:ext uri="{FF2B5EF4-FFF2-40B4-BE49-F238E27FC236}">
                <a16:creationId xmlns:a16="http://schemas.microsoft.com/office/drawing/2014/main" id="{E87BBCD2-C4D9-4036-84DB-5551ECFD8408}"/>
              </a:ext>
            </a:extLst>
          </p:cNvPr>
          <p:cNvGrpSpPr/>
          <p:nvPr/>
        </p:nvGrpSpPr>
        <p:grpSpPr>
          <a:xfrm>
            <a:off x="6989028" y="3334133"/>
            <a:ext cx="4387794" cy="1077712"/>
            <a:chOff x="3367087" y="2805112"/>
            <a:chExt cx="5456796" cy="1255814"/>
          </a:xfrm>
        </p:grpSpPr>
        <p:sp>
          <p:nvSpPr>
            <p:cNvPr id="248" name="Freeform: Shape 548">
              <a:extLst>
                <a:ext uri="{FF2B5EF4-FFF2-40B4-BE49-F238E27FC236}">
                  <a16:creationId xmlns:a16="http://schemas.microsoft.com/office/drawing/2014/main" id="{CBEC7329-9F0D-464D-B0EE-2C8639EB1097}"/>
                </a:ext>
              </a:extLst>
            </p:cNvPr>
            <p:cNvSpPr/>
            <p:nvPr/>
          </p:nvSpPr>
          <p:spPr>
            <a:xfrm>
              <a:off x="3367087" y="2805112"/>
              <a:ext cx="5456796" cy="1229572"/>
            </a:xfrm>
            <a:custGeom>
              <a:avLst/>
              <a:gdLst>
                <a:gd name="connsiteX0" fmla="*/ 5456797 w 5456796"/>
                <a:gd name="connsiteY0" fmla="*/ 1229573 h 1229572"/>
                <a:gd name="connsiteX1" fmla="*/ 4828004 w 5456796"/>
                <a:gd name="connsiteY1" fmla="*/ 1229573 h 1229572"/>
                <a:gd name="connsiteX2" fmla="*/ 4828004 w 5456796"/>
                <a:gd name="connsiteY2" fmla="*/ 1204665 h 1229572"/>
                <a:gd name="connsiteX3" fmla="*/ 4813992 w 5456796"/>
                <a:gd name="connsiteY3" fmla="*/ 1204665 h 1229572"/>
                <a:gd name="connsiteX4" fmla="*/ 4813992 w 5456796"/>
                <a:gd name="connsiteY4" fmla="*/ 1164203 h 1229572"/>
                <a:gd name="connsiteX5" fmla="*/ 4737735 w 5456796"/>
                <a:gd name="connsiteY5" fmla="*/ 1164203 h 1229572"/>
                <a:gd name="connsiteX6" fmla="*/ 4737735 w 5456796"/>
                <a:gd name="connsiteY6" fmla="*/ 1112834 h 1229572"/>
                <a:gd name="connsiteX7" fmla="*/ 4451357 w 5456796"/>
                <a:gd name="connsiteY7" fmla="*/ 1112834 h 1229572"/>
                <a:gd name="connsiteX8" fmla="*/ 4451357 w 5456796"/>
                <a:gd name="connsiteY8" fmla="*/ 1039692 h 1229572"/>
                <a:gd name="connsiteX9" fmla="*/ 4403103 w 5456796"/>
                <a:gd name="connsiteY9" fmla="*/ 1039692 h 1229572"/>
                <a:gd name="connsiteX10" fmla="*/ 4403103 w 5456796"/>
                <a:gd name="connsiteY10" fmla="*/ 1008555 h 1229572"/>
                <a:gd name="connsiteX11" fmla="*/ 4057574 w 5456796"/>
                <a:gd name="connsiteY11" fmla="*/ 1008555 h 1229572"/>
                <a:gd name="connsiteX12" fmla="*/ 4057574 w 5456796"/>
                <a:gd name="connsiteY12" fmla="*/ 968092 h 1229572"/>
                <a:gd name="connsiteX13" fmla="*/ 4020227 w 5456796"/>
                <a:gd name="connsiteY13" fmla="*/ 968092 h 1229572"/>
                <a:gd name="connsiteX14" fmla="*/ 4020227 w 5456796"/>
                <a:gd name="connsiteY14" fmla="*/ 950976 h 1229572"/>
                <a:gd name="connsiteX15" fmla="*/ 4004663 w 5456796"/>
                <a:gd name="connsiteY15" fmla="*/ 950976 h 1229572"/>
                <a:gd name="connsiteX16" fmla="*/ 4004663 w 5456796"/>
                <a:gd name="connsiteY16" fmla="*/ 926069 h 1229572"/>
                <a:gd name="connsiteX17" fmla="*/ 3768081 w 5456796"/>
                <a:gd name="connsiteY17" fmla="*/ 926069 h 1229572"/>
                <a:gd name="connsiteX18" fmla="*/ 3768081 w 5456796"/>
                <a:gd name="connsiteY18" fmla="*/ 902722 h 1229572"/>
                <a:gd name="connsiteX19" fmla="*/ 3749412 w 5456796"/>
                <a:gd name="connsiteY19" fmla="*/ 902722 h 1229572"/>
                <a:gd name="connsiteX20" fmla="*/ 3749412 w 5456796"/>
                <a:gd name="connsiteY20" fmla="*/ 863813 h 1229572"/>
                <a:gd name="connsiteX21" fmla="*/ 3575085 w 5456796"/>
                <a:gd name="connsiteY21" fmla="*/ 863813 h 1229572"/>
                <a:gd name="connsiteX22" fmla="*/ 3575085 w 5456796"/>
                <a:gd name="connsiteY22" fmla="*/ 846692 h 1229572"/>
                <a:gd name="connsiteX23" fmla="*/ 3539290 w 5456796"/>
                <a:gd name="connsiteY23" fmla="*/ 846692 h 1229572"/>
                <a:gd name="connsiteX24" fmla="*/ 3539290 w 5456796"/>
                <a:gd name="connsiteY24" fmla="*/ 792217 h 1229572"/>
                <a:gd name="connsiteX25" fmla="*/ 3430343 w 5456796"/>
                <a:gd name="connsiteY25" fmla="*/ 792217 h 1229572"/>
                <a:gd name="connsiteX26" fmla="*/ 3430343 w 5456796"/>
                <a:gd name="connsiteY26" fmla="*/ 773541 h 1229572"/>
                <a:gd name="connsiteX27" fmla="*/ 3128401 w 5456796"/>
                <a:gd name="connsiteY27" fmla="*/ 773541 h 1229572"/>
                <a:gd name="connsiteX28" fmla="*/ 3128401 w 5456796"/>
                <a:gd name="connsiteY28" fmla="*/ 753307 h 1229572"/>
                <a:gd name="connsiteX29" fmla="*/ 3063031 w 5456796"/>
                <a:gd name="connsiteY29" fmla="*/ 753307 h 1229572"/>
                <a:gd name="connsiteX30" fmla="*/ 3063031 w 5456796"/>
                <a:gd name="connsiteY30" fmla="*/ 731517 h 1229572"/>
                <a:gd name="connsiteX31" fmla="*/ 2913612 w 5456796"/>
                <a:gd name="connsiteY31" fmla="*/ 731517 h 1229572"/>
                <a:gd name="connsiteX32" fmla="*/ 2913612 w 5456796"/>
                <a:gd name="connsiteY32" fmla="*/ 708170 h 1229572"/>
                <a:gd name="connsiteX33" fmla="*/ 2782872 w 5456796"/>
                <a:gd name="connsiteY33" fmla="*/ 708170 h 1229572"/>
                <a:gd name="connsiteX34" fmla="*/ 2782872 w 5456796"/>
                <a:gd name="connsiteY34" fmla="*/ 694163 h 1229572"/>
                <a:gd name="connsiteX35" fmla="*/ 2723731 w 5456796"/>
                <a:gd name="connsiteY35" fmla="*/ 694163 h 1229572"/>
                <a:gd name="connsiteX36" fmla="*/ 2723731 w 5456796"/>
                <a:gd name="connsiteY36" fmla="*/ 673929 h 1229572"/>
                <a:gd name="connsiteX37" fmla="*/ 2547852 w 5456796"/>
                <a:gd name="connsiteY37" fmla="*/ 673929 h 1229572"/>
                <a:gd name="connsiteX38" fmla="*/ 2547852 w 5456796"/>
                <a:gd name="connsiteY38" fmla="*/ 652140 h 1229572"/>
                <a:gd name="connsiteX39" fmla="*/ 2476262 w 5456796"/>
                <a:gd name="connsiteY39" fmla="*/ 652140 h 1229572"/>
                <a:gd name="connsiteX40" fmla="*/ 2476262 w 5456796"/>
                <a:gd name="connsiteY40" fmla="*/ 627237 h 1229572"/>
                <a:gd name="connsiteX41" fmla="*/ 2415559 w 5456796"/>
                <a:gd name="connsiteY41" fmla="*/ 627237 h 1229572"/>
                <a:gd name="connsiteX42" fmla="*/ 2415559 w 5456796"/>
                <a:gd name="connsiteY42" fmla="*/ 607004 h 1229572"/>
                <a:gd name="connsiteX43" fmla="*/ 2325291 w 5456796"/>
                <a:gd name="connsiteY43" fmla="*/ 607004 h 1229572"/>
                <a:gd name="connsiteX44" fmla="*/ 2325291 w 5456796"/>
                <a:gd name="connsiteY44" fmla="*/ 588327 h 1229572"/>
                <a:gd name="connsiteX45" fmla="*/ 2253691 w 5456796"/>
                <a:gd name="connsiteY45" fmla="*/ 588327 h 1229572"/>
                <a:gd name="connsiteX46" fmla="*/ 2253691 w 5456796"/>
                <a:gd name="connsiteY46" fmla="*/ 561867 h 1229572"/>
                <a:gd name="connsiteX47" fmla="*/ 2213229 w 5456796"/>
                <a:gd name="connsiteY47" fmla="*/ 561867 h 1229572"/>
                <a:gd name="connsiteX48" fmla="*/ 2213229 w 5456796"/>
                <a:gd name="connsiteY48" fmla="*/ 547860 h 1229572"/>
                <a:gd name="connsiteX49" fmla="*/ 2172757 w 5456796"/>
                <a:gd name="connsiteY49" fmla="*/ 547860 h 1229572"/>
                <a:gd name="connsiteX50" fmla="*/ 2172757 w 5456796"/>
                <a:gd name="connsiteY50" fmla="*/ 521400 h 1229572"/>
                <a:gd name="connsiteX51" fmla="*/ 2121399 w 5456796"/>
                <a:gd name="connsiteY51" fmla="*/ 521400 h 1229572"/>
                <a:gd name="connsiteX52" fmla="*/ 2121399 w 5456796"/>
                <a:gd name="connsiteY52" fmla="*/ 513618 h 1229572"/>
                <a:gd name="connsiteX53" fmla="*/ 2082489 w 5456796"/>
                <a:gd name="connsiteY53" fmla="*/ 513618 h 1229572"/>
                <a:gd name="connsiteX54" fmla="*/ 2082489 w 5456796"/>
                <a:gd name="connsiteY54" fmla="*/ 488716 h 1229572"/>
                <a:gd name="connsiteX55" fmla="*/ 2018671 w 5456796"/>
                <a:gd name="connsiteY55" fmla="*/ 488716 h 1229572"/>
                <a:gd name="connsiteX56" fmla="*/ 2018671 w 5456796"/>
                <a:gd name="connsiteY56" fmla="*/ 477821 h 1229572"/>
                <a:gd name="connsiteX57" fmla="*/ 1945519 w 5456796"/>
                <a:gd name="connsiteY57" fmla="*/ 477821 h 1229572"/>
                <a:gd name="connsiteX58" fmla="*/ 1945519 w 5456796"/>
                <a:gd name="connsiteY58" fmla="*/ 473152 h 1229572"/>
                <a:gd name="connsiteX59" fmla="*/ 1877035 w 5456796"/>
                <a:gd name="connsiteY59" fmla="*/ 473152 h 1229572"/>
                <a:gd name="connsiteX60" fmla="*/ 1877035 w 5456796"/>
                <a:gd name="connsiteY60" fmla="*/ 457588 h 1229572"/>
                <a:gd name="connsiteX61" fmla="*/ 1850584 w 5456796"/>
                <a:gd name="connsiteY61" fmla="*/ 457588 h 1229572"/>
                <a:gd name="connsiteX62" fmla="*/ 1850584 w 5456796"/>
                <a:gd name="connsiteY62" fmla="*/ 432685 h 1229572"/>
                <a:gd name="connsiteX63" fmla="*/ 1690268 w 5456796"/>
                <a:gd name="connsiteY63" fmla="*/ 432685 h 1229572"/>
                <a:gd name="connsiteX64" fmla="*/ 1690268 w 5456796"/>
                <a:gd name="connsiteY64" fmla="*/ 412452 h 1229572"/>
                <a:gd name="connsiteX65" fmla="*/ 1610887 w 5456796"/>
                <a:gd name="connsiteY65" fmla="*/ 412452 h 1229572"/>
                <a:gd name="connsiteX66" fmla="*/ 1610887 w 5456796"/>
                <a:gd name="connsiteY66" fmla="*/ 407782 h 1229572"/>
                <a:gd name="connsiteX67" fmla="*/ 1551746 w 5456796"/>
                <a:gd name="connsiteY67" fmla="*/ 407782 h 1229572"/>
                <a:gd name="connsiteX68" fmla="*/ 1551746 w 5456796"/>
                <a:gd name="connsiteY68" fmla="*/ 398444 h 1229572"/>
                <a:gd name="connsiteX69" fmla="*/ 1501940 w 5456796"/>
                <a:gd name="connsiteY69" fmla="*/ 398444 h 1229572"/>
                <a:gd name="connsiteX70" fmla="*/ 1501940 w 5456796"/>
                <a:gd name="connsiteY70" fmla="*/ 385992 h 1229572"/>
                <a:gd name="connsiteX71" fmla="*/ 1456811 w 5456796"/>
                <a:gd name="connsiteY71" fmla="*/ 385992 h 1229572"/>
                <a:gd name="connsiteX72" fmla="*/ 1456811 w 5456796"/>
                <a:gd name="connsiteY72" fmla="*/ 356421 h 1229572"/>
                <a:gd name="connsiteX73" fmla="*/ 1433455 w 5456796"/>
                <a:gd name="connsiteY73" fmla="*/ 356421 h 1229572"/>
                <a:gd name="connsiteX74" fmla="*/ 1433455 w 5456796"/>
                <a:gd name="connsiteY74" fmla="*/ 345525 h 1229572"/>
                <a:gd name="connsiteX75" fmla="*/ 1419454 w 5456796"/>
                <a:gd name="connsiteY75" fmla="*/ 345525 h 1229572"/>
                <a:gd name="connsiteX76" fmla="*/ 1419454 w 5456796"/>
                <a:gd name="connsiteY76" fmla="*/ 333074 h 1229572"/>
                <a:gd name="connsiteX77" fmla="*/ 1357198 w 5456796"/>
                <a:gd name="connsiteY77" fmla="*/ 333074 h 1229572"/>
                <a:gd name="connsiteX78" fmla="*/ 1357198 w 5456796"/>
                <a:gd name="connsiteY78" fmla="*/ 325292 h 1229572"/>
                <a:gd name="connsiteX79" fmla="*/ 1245137 w 5456796"/>
                <a:gd name="connsiteY79" fmla="*/ 325292 h 1229572"/>
                <a:gd name="connsiteX80" fmla="*/ 1245137 w 5456796"/>
                <a:gd name="connsiteY80" fmla="*/ 301946 h 1229572"/>
                <a:gd name="connsiteX81" fmla="*/ 1171985 w 5456796"/>
                <a:gd name="connsiteY81" fmla="*/ 301946 h 1229572"/>
                <a:gd name="connsiteX82" fmla="*/ 1171985 w 5456796"/>
                <a:gd name="connsiteY82" fmla="*/ 284825 h 1229572"/>
                <a:gd name="connsiteX83" fmla="*/ 1112834 w 5456796"/>
                <a:gd name="connsiteY83" fmla="*/ 284825 h 1229572"/>
                <a:gd name="connsiteX84" fmla="*/ 1112834 w 5456796"/>
                <a:gd name="connsiteY84" fmla="*/ 273930 h 1229572"/>
                <a:gd name="connsiteX85" fmla="*/ 1095718 w 5456796"/>
                <a:gd name="connsiteY85" fmla="*/ 273930 h 1229572"/>
                <a:gd name="connsiteX86" fmla="*/ 1095718 w 5456796"/>
                <a:gd name="connsiteY86" fmla="*/ 259923 h 1229572"/>
                <a:gd name="connsiteX87" fmla="*/ 1016337 w 5456796"/>
                <a:gd name="connsiteY87" fmla="*/ 259923 h 1229572"/>
                <a:gd name="connsiteX88" fmla="*/ 1016337 w 5456796"/>
                <a:gd name="connsiteY88" fmla="*/ 250584 h 1229572"/>
                <a:gd name="connsiteX89" fmla="*/ 968092 w 5456796"/>
                <a:gd name="connsiteY89" fmla="*/ 250584 h 1229572"/>
                <a:gd name="connsiteX90" fmla="*/ 968092 w 5456796"/>
                <a:gd name="connsiteY90" fmla="*/ 235020 h 1229572"/>
                <a:gd name="connsiteX91" fmla="*/ 907391 w 5456796"/>
                <a:gd name="connsiteY91" fmla="*/ 235020 h 1229572"/>
                <a:gd name="connsiteX92" fmla="*/ 907391 w 5456796"/>
                <a:gd name="connsiteY92" fmla="*/ 214787 h 1229572"/>
                <a:gd name="connsiteX93" fmla="*/ 849803 w 5456796"/>
                <a:gd name="connsiteY93" fmla="*/ 214787 h 1229572"/>
                <a:gd name="connsiteX94" fmla="*/ 849803 w 5456796"/>
                <a:gd name="connsiteY94" fmla="*/ 200778 h 1229572"/>
                <a:gd name="connsiteX95" fmla="*/ 823345 w 5456796"/>
                <a:gd name="connsiteY95" fmla="*/ 200778 h 1229572"/>
                <a:gd name="connsiteX96" fmla="*/ 823345 w 5456796"/>
                <a:gd name="connsiteY96" fmla="*/ 171207 h 1229572"/>
                <a:gd name="connsiteX97" fmla="*/ 757975 w 5456796"/>
                <a:gd name="connsiteY97" fmla="*/ 171207 h 1229572"/>
                <a:gd name="connsiteX98" fmla="*/ 757975 w 5456796"/>
                <a:gd name="connsiteY98" fmla="*/ 164982 h 1229572"/>
                <a:gd name="connsiteX99" fmla="*/ 714395 w 5456796"/>
                <a:gd name="connsiteY99" fmla="*/ 164982 h 1229572"/>
                <a:gd name="connsiteX100" fmla="*/ 714395 w 5456796"/>
                <a:gd name="connsiteY100" fmla="*/ 144748 h 1229572"/>
                <a:gd name="connsiteX101" fmla="*/ 655251 w 5456796"/>
                <a:gd name="connsiteY101" fmla="*/ 144748 h 1229572"/>
                <a:gd name="connsiteX102" fmla="*/ 655251 w 5456796"/>
                <a:gd name="connsiteY102" fmla="*/ 119845 h 1229572"/>
                <a:gd name="connsiteX103" fmla="*/ 569648 w 5456796"/>
                <a:gd name="connsiteY103" fmla="*/ 119845 h 1229572"/>
                <a:gd name="connsiteX104" fmla="*/ 569648 w 5456796"/>
                <a:gd name="connsiteY104" fmla="*/ 104281 h 1229572"/>
                <a:gd name="connsiteX105" fmla="*/ 471594 w 5456796"/>
                <a:gd name="connsiteY105" fmla="*/ 104281 h 1229572"/>
                <a:gd name="connsiteX106" fmla="*/ 471594 w 5456796"/>
                <a:gd name="connsiteY106" fmla="*/ 85604 h 1229572"/>
                <a:gd name="connsiteX107" fmla="*/ 423345 w 5456796"/>
                <a:gd name="connsiteY107" fmla="*/ 85604 h 1229572"/>
                <a:gd name="connsiteX108" fmla="*/ 423345 w 5456796"/>
                <a:gd name="connsiteY108" fmla="*/ 74709 h 1229572"/>
                <a:gd name="connsiteX109" fmla="*/ 385991 w 5456796"/>
                <a:gd name="connsiteY109" fmla="*/ 74709 h 1229572"/>
                <a:gd name="connsiteX110" fmla="*/ 385991 w 5456796"/>
                <a:gd name="connsiteY110" fmla="*/ 59145 h 1229572"/>
                <a:gd name="connsiteX111" fmla="*/ 334629 w 5456796"/>
                <a:gd name="connsiteY111" fmla="*/ 59145 h 1229572"/>
                <a:gd name="connsiteX112" fmla="*/ 334629 w 5456796"/>
                <a:gd name="connsiteY112" fmla="*/ 49806 h 1229572"/>
                <a:gd name="connsiteX113" fmla="*/ 200777 w 5456796"/>
                <a:gd name="connsiteY113" fmla="*/ 49806 h 1229572"/>
                <a:gd name="connsiteX114" fmla="*/ 200777 w 5456796"/>
                <a:gd name="connsiteY114" fmla="*/ 43581 h 1229572"/>
                <a:gd name="connsiteX115" fmla="*/ 158754 w 5456796"/>
                <a:gd name="connsiteY115" fmla="*/ 43581 h 1229572"/>
                <a:gd name="connsiteX116" fmla="*/ 158754 w 5456796"/>
                <a:gd name="connsiteY116" fmla="*/ 34242 h 1229572"/>
                <a:gd name="connsiteX117" fmla="*/ 115174 w 5456796"/>
                <a:gd name="connsiteY117" fmla="*/ 34242 h 1229572"/>
                <a:gd name="connsiteX118" fmla="*/ 115174 w 5456796"/>
                <a:gd name="connsiteY118" fmla="*/ 31128 h 1229572"/>
                <a:gd name="connsiteX119" fmla="*/ 74708 w 5456796"/>
                <a:gd name="connsiteY119" fmla="*/ 31128 h 1229572"/>
                <a:gd name="connsiteX120" fmla="*/ 74708 w 5456796"/>
                <a:gd name="connsiteY120" fmla="*/ 0 h 1229572"/>
                <a:gd name="connsiteX121" fmla="*/ 0 w 5456796"/>
                <a:gd name="connsiteY121" fmla="*/ 0 h 1229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5456796" h="1229572">
                  <a:moveTo>
                    <a:pt x="5456797" y="1229573"/>
                  </a:moveTo>
                  <a:lnTo>
                    <a:pt x="4828004" y="1229573"/>
                  </a:lnTo>
                  <a:lnTo>
                    <a:pt x="4828004" y="1204665"/>
                  </a:lnTo>
                  <a:lnTo>
                    <a:pt x="4813992" y="1204665"/>
                  </a:lnTo>
                  <a:lnTo>
                    <a:pt x="4813992" y="1164203"/>
                  </a:lnTo>
                  <a:lnTo>
                    <a:pt x="4737735" y="1164203"/>
                  </a:lnTo>
                  <a:lnTo>
                    <a:pt x="4737735" y="1112834"/>
                  </a:lnTo>
                  <a:lnTo>
                    <a:pt x="4451357" y="1112834"/>
                  </a:lnTo>
                  <a:lnTo>
                    <a:pt x="4451357" y="1039692"/>
                  </a:lnTo>
                  <a:lnTo>
                    <a:pt x="4403103" y="1039692"/>
                  </a:lnTo>
                  <a:lnTo>
                    <a:pt x="4403103" y="1008555"/>
                  </a:lnTo>
                  <a:lnTo>
                    <a:pt x="4057574" y="1008555"/>
                  </a:lnTo>
                  <a:lnTo>
                    <a:pt x="4057574" y="968092"/>
                  </a:lnTo>
                  <a:lnTo>
                    <a:pt x="4020227" y="968092"/>
                  </a:lnTo>
                  <a:lnTo>
                    <a:pt x="4020227" y="950976"/>
                  </a:lnTo>
                  <a:lnTo>
                    <a:pt x="4004663" y="950976"/>
                  </a:lnTo>
                  <a:lnTo>
                    <a:pt x="4004663" y="926069"/>
                  </a:lnTo>
                  <a:lnTo>
                    <a:pt x="3768081" y="926069"/>
                  </a:lnTo>
                  <a:lnTo>
                    <a:pt x="3768081" y="902722"/>
                  </a:lnTo>
                  <a:lnTo>
                    <a:pt x="3749412" y="902722"/>
                  </a:lnTo>
                  <a:lnTo>
                    <a:pt x="3749412" y="863813"/>
                  </a:lnTo>
                  <a:lnTo>
                    <a:pt x="3575085" y="863813"/>
                  </a:lnTo>
                  <a:lnTo>
                    <a:pt x="3575085" y="846692"/>
                  </a:lnTo>
                  <a:lnTo>
                    <a:pt x="3539290" y="846692"/>
                  </a:lnTo>
                  <a:lnTo>
                    <a:pt x="3539290" y="792217"/>
                  </a:lnTo>
                  <a:lnTo>
                    <a:pt x="3430343" y="792217"/>
                  </a:lnTo>
                  <a:lnTo>
                    <a:pt x="3430343" y="773541"/>
                  </a:lnTo>
                  <a:lnTo>
                    <a:pt x="3128401" y="773541"/>
                  </a:lnTo>
                  <a:lnTo>
                    <a:pt x="3128401" y="753307"/>
                  </a:lnTo>
                  <a:lnTo>
                    <a:pt x="3063031" y="753307"/>
                  </a:lnTo>
                  <a:lnTo>
                    <a:pt x="3063031" y="731517"/>
                  </a:lnTo>
                  <a:lnTo>
                    <a:pt x="2913612" y="731517"/>
                  </a:lnTo>
                  <a:lnTo>
                    <a:pt x="2913612" y="708170"/>
                  </a:lnTo>
                  <a:lnTo>
                    <a:pt x="2782872" y="708170"/>
                  </a:lnTo>
                  <a:lnTo>
                    <a:pt x="2782872" y="694163"/>
                  </a:lnTo>
                  <a:lnTo>
                    <a:pt x="2723731" y="694163"/>
                  </a:lnTo>
                  <a:lnTo>
                    <a:pt x="2723731" y="673929"/>
                  </a:lnTo>
                  <a:lnTo>
                    <a:pt x="2547852" y="673929"/>
                  </a:lnTo>
                  <a:lnTo>
                    <a:pt x="2547852" y="652140"/>
                  </a:lnTo>
                  <a:lnTo>
                    <a:pt x="2476262" y="652140"/>
                  </a:lnTo>
                  <a:lnTo>
                    <a:pt x="2476262" y="627237"/>
                  </a:lnTo>
                  <a:lnTo>
                    <a:pt x="2415559" y="627237"/>
                  </a:lnTo>
                  <a:lnTo>
                    <a:pt x="2415559" y="607004"/>
                  </a:lnTo>
                  <a:lnTo>
                    <a:pt x="2325291" y="607004"/>
                  </a:lnTo>
                  <a:lnTo>
                    <a:pt x="2325291" y="588327"/>
                  </a:lnTo>
                  <a:lnTo>
                    <a:pt x="2253691" y="588327"/>
                  </a:lnTo>
                  <a:lnTo>
                    <a:pt x="2253691" y="561867"/>
                  </a:lnTo>
                  <a:lnTo>
                    <a:pt x="2213229" y="561867"/>
                  </a:lnTo>
                  <a:lnTo>
                    <a:pt x="2213229" y="547860"/>
                  </a:lnTo>
                  <a:lnTo>
                    <a:pt x="2172757" y="547860"/>
                  </a:lnTo>
                  <a:lnTo>
                    <a:pt x="2172757" y="521400"/>
                  </a:lnTo>
                  <a:lnTo>
                    <a:pt x="2121399" y="521400"/>
                  </a:lnTo>
                  <a:lnTo>
                    <a:pt x="2121399" y="513618"/>
                  </a:lnTo>
                  <a:lnTo>
                    <a:pt x="2082489" y="513618"/>
                  </a:lnTo>
                  <a:lnTo>
                    <a:pt x="2082489" y="488716"/>
                  </a:lnTo>
                  <a:lnTo>
                    <a:pt x="2018671" y="488716"/>
                  </a:lnTo>
                  <a:lnTo>
                    <a:pt x="2018671" y="477821"/>
                  </a:lnTo>
                  <a:lnTo>
                    <a:pt x="1945519" y="477821"/>
                  </a:lnTo>
                  <a:lnTo>
                    <a:pt x="1945519" y="473152"/>
                  </a:lnTo>
                  <a:lnTo>
                    <a:pt x="1877035" y="473152"/>
                  </a:lnTo>
                  <a:lnTo>
                    <a:pt x="1877035" y="457588"/>
                  </a:lnTo>
                  <a:lnTo>
                    <a:pt x="1850584" y="457588"/>
                  </a:lnTo>
                  <a:lnTo>
                    <a:pt x="1850584" y="432685"/>
                  </a:lnTo>
                  <a:lnTo>
                    <a:pt x="1690268" y="432685"/>
                  </a:lnTo>
                  <a:lnTo>
                    <a:pt x="1690268" y="412452"/>
                  </a:lnTo>
                  <a:lnTo>
                    <a:pt x="1610887" y="412452"/>
                  </a:lnTo>
                  <a:lnTo>
                    <a:pt x="1610887" y="407782"/>
                  </a:lnTo>
                  <a:lnTo>
                    <a:pt x="1551746" y="407782"/>
                  </a:lnTo>
                  <a:lnTo>
                    <a:pt x="1551746" y="398444"/>
                  </a:lnTo>
                  <a:lnTo>
                    <a:pt x="1501940" y="398444"/>
                  </a:lnTo>
                  <a:lnTo>
                    <a:pt x="1501940" y="385992"/>
                  </a:lnTo>
                  <a:lnTo>
                    <a:pt x="1456811" y="385992"/>
                  </a:lnTo>
                  <a:lnTo>
                    <a:pt x="1456811" y="356421"/>
                  </a:lnTo>
                  <a:lnTo>
                    <a:pt x="1433455" y="356421"/>
                  </a:lnTo>
                  <a:lnTo>
                    <a:pt x="1433455" y="345525"/>
                  </a:lnTo>
                  <a:lnTo>
                    <a:pt x="1419454" y="345525"/>
                  </a:lnTo>
                  <a:lnTo>
                    <a:pt x="1419454" y="333074"/>
                  </a:lnTo>
                  <a:lnTo>
                    <a:pt x="1357198" y="333074"/>
                  </a:lnTo>
                  <a:lnTo>
                    <a:pt x="1357198" y="325292"/>
                  </a:lnTo>
                  <a:lnTo>
                    <a:pt x="1245137" y="325292"/>
                  </a:lnTo>
                  <a:lnTo>
                    <a:pt x="1245137" y="301946"/>
                  </a:lnTo>
                  <a:lnTo>
                    <a:pt x="1171985" y="301946"/>
                  </a:lnTo>
                  <a:lnTo>
                    <a:pt x="1171985" y="284825"/>
                  </a:lnTo>
                  <a:lnTo>
                    <a:pt x="1112834" y="284825"/>
                  </a:lnTo>
                  <a:lnTo>
                    <a:pt x="1112834" y="273930"/>
                  </a:lnTo>
                  <a:lnTo>
                    <a:pt x="1095718" y="273930"/>
                  </a:lnTo>
                  <a:lnTo>
                    <a:pt x="1095718" y="259923"/>
                  </a:lnTo>
                  <a:lnTo>
                    <a:pt x="1016337" y="259923"/>
                  </a:lnTo>
                  <a:lnTo>
                    <a:pt x="1016337" y="250584"/>
                  </a:lnTo>
                  <a:lnTo>
                    <a:pt x="968092" y="250584"/>
                  </a:lnTo>
                  <a:lnTo>
                    <a:pt x="968092" y="235020"/>
                  </a:lnTo>
                  <a:lnTo>
                    <a:pt x="907391" y="235020"/>
                  </a:lnTo>
                  <a:lnTo>
                    <a:pt x="907391" y="214787"/>
                  </a:lnTo>
                  <a:lnTo>
                    <a:pt x="849803" y="214787"/>
                  </a:lnTo>
                  <a:lnTo>
                    <a:pt x="849803" y="200778"/>
                  </a:lnTo>
                  <a:lnTo>
                    <a:pt x="823345" y="200778"/>
                  </a:lnTo>
                  <a:lnTo>
                    <a:pt x="823345" y="171207"/>
                  </a:lnTo>
                  <a:lnTo>
                    <a:pt x="757975" y="171207"/>
                  </a:lnTo>
                  <a:lnTo>
                    <a:pt x="757975" y="164982"/>
                  </a:lnTo>
                  <a:lnTo>
                    <a:pt x="714395" y="164982"/>
                  </a:lnTo>
                  <a:lnTo>
                    <a:pt x="714395" y="144748"/>
                  </a:lnTo>
                  <a:lnTo>
                    <a:pt x="655251" y="144748"/>
                  </a:lnTo>
                  <a:lnTo>
                    <a:pt x="655251" y="119845"/>
                  </a:lnTo>
                  <a:lnTo>
                    <a:pt x="569648" y="119845"/>
                  </a:lnTo>
                  <a:lnTo>
                    <a:pt x="569648" y="104281"/>
                  </a:lnTo>
                  <a:lnTo>
                    <a:pt x="471594" y="104281"/>
                  </a:lnTo>
                  <a:lnTo>
                    <a:pt x="471594" y="85604"/>
                  </a:lnTo>
                  <a:lnTo>
                    <a:pt x="423345" y="85604"/>
                  </a:lnTo>
                  <a:lnTo>
                    <a:pt x="423345" y="74709"/>
                  </a:lnTo>
                  <a:lnTo>
                    <a:pt x="385991" y="74709"/>
                  </a:lnTo>
                  <a:lnTo>
                    <a:pt x="385991" y="59145"/>
                  </a:lnTo>
                  <a:lnTo>
                    <a:pt x="334629" y="59145"/>
                  </a:lnTo>
                  <a:lnTo>
                    <a:pt x="334629" y="49806"/>
                  </a:lnTo>
                  <a:lnTo>
                    <a:pt x="200777" y="49806"/>
                  </a:lnTo>
                  <a:lnTo>
                    <a:pt x="200777" y="43581"/>
                  </a:lnTo>
                  <a:lnTo>
                    <a:pt x="158754" y="43581"/>
                  </a:lnTo>
                  <a:lnTo>
                    <a:pt x="158754" y="34242"/>
                  </a:lnTo>
                  <a:lnTo>
                    <a:pt x="115174" y="34242"/>
                  </a:lnTo>
                  <a:lnTo>
                    <a:pt x="115174" y="31128"/>
                  </a:lnTo>
                  <a:lnTo>
                    <a:pt x="74708" y="31128"/>
                  </a:lnTo>
                  <a:lnTo>
                    <a:pt x="74708" y="0"/>
                  </a:lnTo>
                  <a:lnTo>
                    <a:pt x="0" y="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49" name="Freeform: Shape 549">
              <a:extLst>
                <a:ext uri="{FF2B5EF4-FFF2-40B4-BE49-F238E27FC236}">
                  <a16:creationId xmlns:a16="http://schemas.microsoft.com/office/drawing/2014/main" id="{06C62A88-72A9-492A-83F2-A7C938993FD9}"/>
                </a:ext>
              </a:extLst>
            </p:cNvPr>
            <p:cNvSpPr/>
            <p:nvPr/>
          </p:nvSpPr>
          <p:spPr>
            <a:xfrm>
              <a:off x="3538293" y="280782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50" name="Freeform: Shape 550">
              <a:extLst>
                <a:ext uri="{FF2B5EF4-FFF2-40B4-BE49-F238E27FC236}">
                  <a16:creationId xmlns:a16="http://schemas.microsoft.com/office/drawing/2014/main" id="{EC763542-2071-471C-9A60-0538EFC8FB9A}"/>
                </a:ext>
              </a:extLst>
            </p:cNvPr>
            <p:cNvSpPr/>
            <p:nvPr/>
          </p:nvSpPr>
          <p:spPr>
            <a:xfrm>
              <a:off x="3576393" y="28268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51" name="Freeform: Shape 551">
              <a:extLst>
                <a:ext uri="{FF2B5EF4-FFF2-40B4-BE49-F238E27FC236}">
                  <a16:creationId xmlns:a16="http://schemas.microsoft.com/office/drawing/2014/main" id="{7CB42902-1697-47C4-937F-295A6864ED61}"/>
                </a:ext>
              </a:extLst>
            </p:cNvPr>
            <p:cNvSpPr/>
            <p:nvPr/>
          </p:nvSpPr>
          <p:spPr>
            <a:xfrm>
              <a:off x="3614493" y="28268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52" name="Freeform: Shape 552">
              <a:extLst>
                <a:ext uri="{FF2B5EF4-FFF2-40B4-BE49-F238E27FC236}">
                  <a16:creationId xmlns:a16="http://schemas.microsoft.com/office/drawing/2014/main" id="{421789C4-37CD-4B51-BEDD-568461B41009}"/>
                </a:ext>
              </a:extLst>
            </p:cNvPr>
            <p:cNvSpPr/>
            <p:nvPr/>
          </p:nvSpPr>
          <p:spPr>
            <a:xfrm>
              <a:off x="3633543" y="28268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53" name="Freeform: Shape 553">
              <a:extLst>
                <a:ext uri="{FF2B5EF4-FFF2-40B4-BE49-F238E27FC236}">
                  <a16:creationId xmlns:a16="http://schemas.microsoft.com/office/drawing/2014/main" id="{E5BD3A5D-9A7E-4B8F-A9E5-74383FA5C604}"/>
                </a:ext>
              </a:extLst>
            </p:cNvPr>
            <p:cNvSpPr/>
            <p:nvPr/>
          </p:nvSpPr>
          <p:spPr>
            <a:xfrm>
              <a:off x="3690693" y="282687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54" name="Freeform: Shape 554">
              <a:extLst>
                <a:ext uri="{FF2B5EF4-FFF2-40B4-BE49-F238E27FC236}">
                  <a16:creationId xmlns:a16="http://schemas.microsoft.com/office/drawing/2014/main" id="{4C1E6BA9-1668-4830-AF2C-27700957CF24}"/>
                </a:ext>
              </a:extLst>
            </p:cNvPr>
            <p:cNvSpPr/>
            <p:nvPr/>
          </p:nvSpPr>
          <p:spPr>
            <a:xfrm>
              <a:off x="3747843" y="2845921"/>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55" name="Freeform: Shape 555">
              <a:extLst>
                <a:ext uri="{FF2B5EF4-FFF2-40B4-BE49-F238E27FC236}">
                  <a16:creationId xmlns:a16="http://schemas.microsoft.com/office/drawing/2014/main" id="{38BADB9F-0E72-4439-B016-A1E1FFBFF93F}"/>
                </a:ext>
              </a:extLst>
            </p:cNvPr>
            <p:cNvSpPr/>
            <p:nvPr/>
          </p:nvSpPr>
          <p:spPr>
            <a:xfrm>
              <a:off x="3843093" y="2864971"/>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56" name="Freeform: Shape 556">
              <a:extLst>
                <a:ext uri="{FF2B5EF4-FFF2-40B4-BE49-F238E27FC236}">
                  <a16:creationId xmlns:a16="http://schemas.microsoft.com/office/drawing/2014/main" id="{B3C0C38E-3332-4B51-B5E0-EEEDF8868BEE}"/>
                </a:ext>
              </a:extLst>
            </p:cNvPr>
            <p:cNvSpPr/>
            <p:nvPr/>
          </p:nvSpPr>
          <p:spPr>
            <a:xfrm>
              <a:off x="4490789" y="305547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57" name="Freeform: Shape 557">
              <a:extLst>
                <a:ext uri="{FF2B5EF4-FFF2-40B4-BE49-F238E27FC236}">
                  <a16:creationId xmlns:a16="http://schemas.microsoft.com/office/drawing/2014/main" id="{A2640983-4B5F-498B-A20D-99A5576D246F}"/>
                </a:ext>
              </a:extLst>
            </p:cNvPr>
            <p:cNvSpPr/>
            <p:nvPr/>
          </p:nvSpPr>
          <p:spPr>
            <a:xfrm>
              <a:off x="4528889" y="3055473"/>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58" name="Freeform: Shape 558">
              <a:extLst>
                <a:ext uri="{FF2B5EF4-FFF2-40B4-BE49-F238E27FC236}">
                  <a16:creationId xmlns:a16="http://schemas.microsoft.com/office/drawing/2014/main" id="{EAEA9E9C-C325-4820-A73F-AD905CB53B8C}"/>
                </a:ext>
              </a:extLst>
            </p:cNvPr>
            <p:cNvSpPr/>
            <p:nvPr/>
          </p:nvSpPr>
          <p:spPr>
            <a:xfrm>
              <a:off x="5024198" y="318882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59" name="Freeform: Shape 559">
              <a:extLst>
                <a:ext uri="{FF2B5EF4-FFF2-40B4-BE49-F238E27FC236}">
                  <a16:creationId xmlns:a16="http://schemas.microsoft.com/office/drawing/2014/main" id="{5A47D64D-6E51-4125-AB8A-58A5C89A727C}"/>
                </a:ext>
              </a:extLst>
            </p:cNvPr>
            <p:cNvSpPr/>
            <p:nvPr/>
          </p:nvSpPr>
          <p:spPr>
            <a:xfrm>
              <a:off x="5271848" y="32459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60" name="Freeform: Shape 560">
              <a:extLst>
                <a:ext uri="{FF2B5EF4-FFF2-40B4-BE49-F238E27FC236}">
                  <a16:creationId xmlns:a16="http://schemas.microsoft.com/office/drawing/2014/main" id="{41309D02-6431-4684-BE41-D5428A63334B}"/>
                </a:ext>
              </a:extLst>
            </p:cNvPr>
            <p:cNvSpPr/>
            <p:nvPr/>
          </p:nvSpPr>
          <p:spPr>
            <a:xfrm>
              <a:off x="5348048" y="32459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61" name="Freeform: Shape 561">
              <a:extLst>
                <a:ext uri="{FF2B5EF4-FFF2-40B4-BE49-F238E27FC236}">
                  <a16:creationId xmlns:a16="http://schemas.microsoft.com/office/drawing/2014/main" id="{918DA181-5EB5-4747-8A44-6D9C0E606996}"/>
                </a:ext>
              </a:extLst>
            </p:cNvPr>
            <p:cNvSpPr/>
            <p:nvPr/>
          </p:nvSpPr>
          <p:spPr>
            <a:xfrm>
              <a:off x="5367098" y="32459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62" name="Freeform: Shape 562">
              <a:extLst>
                <a:ext uri="{FF2B5EF4-FFF2-40B4-BE49-F238E27FC236}">
                  <a16:creationId xmlns:a16="http://schemas.microsoft.com/office/drawing/2014/main" id="{58121D46-C70C-4044-BEEC-C874983B6D94}"/>
                </a:ext>
              </a:extLst>
            </p:cNvPr>
            <p:cNvSpPr/>
            <p:nvPr/>
          </p:nvSpPr>
          <p:spPr>
            <a:xfrm>
              <a:off x="5405198" y="326502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63" name="Freeform: Shape 563">
              <a:extLst>
                <a:ext uri="{FF2B5EF4-FFF2-40B4-BE49-F238E27FC236}">
                  <a16:creationId xmlns:a16="http://schemas.microsoft.com/office/drawing/2014/main" id="{38ED8299-B382-4417-B259-D9975B7BB042}"/>
                </a:ext>
              </a:extLst>
            </p:cNvPr>
            <p:cNvSpPr/>
            <p:nvPr/>
          </p:nvSpPr>
          <p:spPr>
            <a:xfrm>
              <a:off x="5462348" y="3284074"/>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64" name="Freeform: Shape 564">
              <a:extLst>
                <a:ext uri="{FF2B5EF4-FFF2-40B4-BE49-F238E27FC236}">
                  <a16:creationId xmlns:a16="http://schemas.microsoft.com/office/drawing/2014/main" id="{E8E3C63F-644E-4420-9710-DC40B231B068}"/>
                </a:ext>
              </a:extLst>
            </p:cNvPr>
            <p:cNvSpPr/>
            <p:nvPr/>
          </p:nvSpPr>
          <p:spPr>
            <a:xfrm>
              <a:off x="5595698" y="33412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65" name="Freeform: Shape 565">
              <a:extLst>
                <a:ext uri="{FF2B5EF4-FFF2-40B4-BE49-F238E27FC236}">
                  <a16:creationId xmlns:a16="http://schemas.microsoft.com/office/drawing/2014/main" id="{17814F53-B89A-416B-8B88-A2CEAD31E24F}"/>
                </a:ext>
              </a:extLst>
            </p:cNvPr>
            <p:cNvSpPr/>
            <p:nvPr/>
          </p:nvSpPr>
          <p:spPr>
            <a:xfrm>
              <a:off x="5690948" y="336027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66" name="Freeform: Shape 566">
              <a:extLst>
                <a:ext uri="{FF2B5EF4-FFF2-40B4-BE49-F238E27FC236}">
                  <a16:creationId xmlns:a16="http://schemas.microsoft.com/office/drawing/2014/main" id="{056A9271-FEFB-4A10-AE44-EA74B253EB15}"/>
                </a:ext>
              </a:extLst>
            </p:cNvPr>
            <p:cNvSpPr/>
            <p:nvPr/>
          </p:nvSpPr>
          <p:spPr>
            <a:xfrm>
              <a:off x="5805248" y="33983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67" name="Freeform: Shape 567">
              <a:extLst>
                <a:ext uri="{FF2B5EF4-FFF2-40B4-BE49-F238E27FC236}">
                  <a16:creationId xmlns:a16="http://schemas.microsoft.com/office/drawing/2014/main" id="{209D7627-17A6-4889-B70B-127C2D9D5BEB}"/>
                </a:ext>
              </a:extLst>
            </p:cNvPr>
            <p:cNvSpPr/>
            <p:nvPr/>
          </p:nvSpPr>
          <p:spPr>
            <a:xfrm>
              <a:off x="5824298" y="33983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68" name="Freeform: Shape 568">
              <a:extLst>
                <a:ext uri="{FF2B5EF4-FFF2-40B4-BE49-F238E27FC236}">
                  <a16:creationId xmlns:a16="http://schemas.microsoft.com/office/drawing/2014/main" id="{3628410A-279A-4404-87FB-D2257A1D6049}"/>
                </a:ext>
              </a:extLst>
            </p:cNvPr>
            <p:cNvSpPr/>
            <p:nvPr/>
          </p:nvSpPr>
          <p:spPr>
            <a:xfrm>
              <a:off x="5843348" y="34174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69" name="Freeform: Shape 569">
              <a:extLst>
                <a:ext uri="{FF2B5EF4-FFF2-40B4-BE49-F238E27FC236}">
                  <a16:creationId xmlns:a16="http://schemas.microsoft.com/office/drawing/2014/main" id="{07323D01-278E-4D51-BAAA-79DAA81FD035}"/>
                </a:ext>
              </a:extLst>
            </p:cNvPr>
            <p:cNvSpPr/>
            <p:nvPr/>
          </p:nvSpPr>
          <p:spPr>
            <a:xfrm>
              <a:off x="5919548" y="34364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70" name="Freeform: Shape 570">
              <a:extLst>
                <a:ext uri="{FF2B5EF4-FFF2-40B4-BE49-F238E27FC236}">
                  <a16:creationId xmlns:a16="http://schemas.microsoft.com/office/drawing/2014/main" id="{459A428D-CEE2-4C00-AAB9-1A5C5C924FC0}"/>
                </a:ext>
              </a:extLst>
            </p:cNvPr>
            <p:cNvSpPr/>
            <p:nvPr/>
          </p:nvSpPr>
          <p:spPr>
            <a:xfrm>
              <a:off x="6033848" y="34364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71" name="Freeform: Shape 571">
              <a:extLst>
                <a:ext uri="{FF2B5EF4-FFF2-40B4-BE49-F238E27FC236}">
                  <a16:creationId xmlns:a16="http://schemas.microsoft.com/office/drawing/2014/main" id="{D9F92C37-BEF9-49E3-82C1-9BF866BEED81}"/>
                </a:ext>
              </a:extLst>
            </p:cNvPr>
            <p:cNvSpPr/>
            <p:nvPr/>
          </p:nvSpPr>
          <p:spPr>
            <a:xfrm>
              <a:off x="6052898" y="34364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72" name="Freeform: Shape 572">
              <a:extLst>
                <a:ext uri="{FF2B5EF4-FFF2-40B4-BE49-F238E27FC236}">
                  <a16:creationId xmlns:a16="http://schemas.microsoft.com/office/drawing/2014/main" id="{2D78D742-04B9-4B5F-BA25-5FFD2CCA2390}"/>
                </a:ext>
              </a:extLst>
            </p:cNvPr>
            <p:cNvSpPr/>
            <p:nvPr/>
          </p:nvSpPr>
          <p:spPr>
            <a:xfrm>
              <a:off x="6071948" y="34364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73" name="Freeform: Shape 573">
              <a:extLst>
                <a:ext uri="{FF2B5EF4-FFF2-40B4-BE49-F238E27FC236}">
                  <a16:creationId xmlns:a16="http://schemas.microsoft.com/office/drawing/2014/main" id="{AB1CA812-051B-404E-96C9-1B8845394369}"/>
                </a:ext>
              </a:extLst>
            </p:cNvPr>
            <p:cNvSpPr/>
            <p:nvPr/>
          </p:nvSpPr>
          <p:spPr>
            <a:xfrm>
              <a:off x="6090998" y="34555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74" name="Freeform: Shape 574">
              <a:extLst>
                <a:ext uri="{FF2B5EF4-FFF2-40B4-BE49-F238E27FC236}">
                  <a16:creationId xmlns:a16="http://schemas.microsoft.com/office/drawing/2014/main" id="{54E823CC-5DDF-4011-9FA0-58F727A36586}"/>
                </a:ext>
              </a:extLst>
            </p:cNvPr>
            <p:cNvSpPr/>
            <p:nvPr/>
          </p:nvSpPr>
          <p:spPr>
            <a:xfrm>
              <a:off x="6110048" y="34555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75" name="Freeform: Shape 575">
              <a:extLst>
                <a:ext uri="{FF2B5EF4-FFF2-40B4-BE49-F238E27FC236}">
                  <a16:creationId xmlns:a16="http://schemas.microsoft.com/office/drawing/2014/main" id="{BA765720-925C-4C90-BEBB-81D26536E7BA}"/>
                </a:ext>
              </a:extLst>
            </p:cNvPr>
            <p:cNvSpPr/>
            <p:nvPr/>
          </p:nvSpPr>
          <p:spPr>
            <a:xfrm>
              <a:off x="6129098" y="34555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76" name="Freeform: Shape 576">
              <a:extLst>
                <a:ext uri="{FF2B5EF4-FFF2-40B4-BE49-F238E27FC236}">
                  <a16:creationId xmlns:a16="http://schemas.microsoft.com/office/drawing/2014/main" id="{B127496E-A17E-4072-8E95-CA597E7EA962}"/>
                </a:ext>
              </a:extLst>
            </p:cNvPr>
            <p:cNvSpPr/>
            <p:nvPr/>
          </p:nvSpPr>
          <p:spPr>
            <a:xfrm>
              <a:off x="6148148" y="34745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77" name="Freeform: Shape 577">
              <a:extLst>
                <a:ext uri="{FF2B5EF4-FFF2-40B4-BE49-F238E27FC236}">
                  <a16:creationId xmlns:a16="http://schemas.microsoft.com/office/drawing/2014/main" id="{175B62B4-835F-49EA-AFB0-89455C60276B}"/>
                </a:ext>
              </a:extLst>
            </p:cNvPr>
            <p:cNvSpPr/>
            <p:nvPr/>
          </p:nvSpPr>
          <p:spPr>
            <a:xfrm>
              <a:off x="6167198" y="34745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78" name="Freeform: Shape 578">
              <a:extLst>
                <a:ext uri="{FF2B5EF4-FFF2-40B4-BE49-F238E27FC236}">
                  <a16:creationId xmlns:a16="http://schemas.microsoft.com/office/drawing/2014/main" id="{35FEED2E-1239-433A-BA5F-E75FAFCA0B36}"/>
                </a:ext>
              </a:extLst>
            </p:cNvPr>
            <p:cNvSpPr/>
            <p:nvPr/>
          </p:nvSpPr>
          <p:spPr>
            <a:xfrm>
              <a:off x="6186248" y="34745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79" name="Freeform: Shape 579">
              <a:extLst>
                <a:ext uri="{FF2B5EF4-FFF2-40B4-BE49-F238E27FC236}">
                  <a16:creationId xmlns:a16="http://schemas.microsoft.com/office/drawing/2014/main" id="{4090C439-99AD-4F29-B09F-B2D84D10491A}"/>
                </a:ext>
              </a:extLst>
            </p:cNvPr>
            <p:cNvSpPr/>
            <p:nvPr/>
          </p:nvSpPr>
          <p:spPr>
            <a:xfrm>
              <a:off x="6205298" y="34745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80" name="Freeform: Shape 580">
              <a:extLst>
                <a:ext uri="{FF2B5EF4-FFF2-40B4-BE49-F238E27FC236}">
                  <a16:creationId xmlns:a16="http://schemas.microsoft.com/office/drawing/2014/main" id="{B316F6DF-ACFD-4433-9C37-3A66BC862705}"/>
                </a:ext>
              </a:extLst>
            </p:cNvPr>
            <p:cNvSpPr/>
            <p:nvPr/>
          </p:nvSpPr>
          <p:spPr>
            <a:xfrm>
              <a:off x="6243398" y="34745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81" name="Freeform: Shape 581">
              <a:extLst>
                <a:ext uri="{FF2B5EF4-FFF2-40B4-BE49-F238E27FC236}">
                  <a16:creationId xmlns:a16="http://schemas.microsoft.com/office/drawing/2014/main" id="{D67EAD23-5DC7-426F-85CE-A5D14B4A589F}"/>
                </a:ext>
              </a:extLst>
            </p:cNvPr>
            <p:cNvSpPr/>
            <p:nvPr/>
          </p:nvSpPr>
          <p:spPr>
            <a:xfrm>
              <a:off x="6262448" y="34745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82" name="Freeform: Shape 582">
              <a:extLst>
                <a:ext uri="{FF2B5EF4-FFF2-40B4-BE49-F238E27FC236}">
                  <a16:creationId xmlns:a16="http://schemas.microsoft.com/office/drawing/2014/main" id="{1A671480-97C3-457E-8227-6467F16C1E13}"/>
                </a:ext>
              </a:extLst>
            </p:cNvPr>
            <p:cNvSpPr/>
            <p:nvPr/>
          </p:nvSpPr>
          <p:spPr>
            <a:xfrm>
              <a:off x="6300548" y="34936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83" name="Freeform: Shape 583">
              <a:extLst>
                <a:ext uri="{FF2B5EF4-FFF2-40B4-BE49-F238E27FC236}">
                  <a16:creationId xmlns:a16="http://schemas.microsoft.com/office/drawing/2014/main" id="{B95F0D34-19E1-4F40-9485-CD8D789149CF}"/>
                </a:ext>
              </a:extLst>
            </p:cNvPr>
            <p:cNvSpPr/>
            <p:nvPr/>
          </p:nvSpPr>
          <p:spPr>
            <a:xfrm>
              <a:off x="6338648" y="34936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84" name="Freeform: Shape 584">
              <a:extLst>
                <a:ext uri="{FF2B5EF4-FFF2-40B4-BE49-F238E27FC236}">
                  <a16:creationId xmlns:a16="http://schemas.microsoft.com/office/drawing/2014/main" id="{A427364E-E167-4DB5-9BCF-4ACF2FD86EA5}"/>
                </a:ext>
              </a:extLst>
            </p:cNvPr>
            <p:cNvSpPr/>
            <p:nvPr/>
          </p:nvSpPr>
          <p:spPr>
            <a:xfrm>
              <a:off x="6357698" y="34936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85" name="Freeform: Shape 585">
              <a:extLst>
                <a:ext uri="{FF2B5EF4-FFF2-40B4-BE49-F238E27FC236}">
                  <a16:creationId xmlns:a16="http://schemas.microsoft.com/office/drawing/2014/main" id="{ED25E32D-317A-4E22-8889-FEC93399AEC1}"/>
                </a:ext>
              </a:extLst>
            </p:cNvPr>
            <p:cNvSpPr/>
            <p:nvPr/>
          </p:nvSpPr>
          <p:spPr>
            <a:xfrm>
              <a:off x="6376748" y="34936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86" name="Freeform: Shape 586">
              <a:extLst>
                <a:ext uri="{FF2B5EF4-FFF2-40B4-BE49-F238E27FC236}">
                  <a16:creationId xmlns:a16="http://schemas.microsoft.com/office/drawing/2014/main" id="{3C8D30AF-F728-4D7F-8D3E-047E72F054DD}"/>
                </a:ext>
              </a:extLst>
            </p:cNvPr>
            <p:cNvSpPr/>
            <p:nvPr/>
          </p:nvSpPr>
          <p:spPr>
            <a:xfrm>
              <a:off x="6395798" y="34936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87" name="Freeform: Shape 587">
              <a:extLst>
                <a:ext uri="{FF2B5EF4-FFF2-40B4-BE49-F238E27FC236}">
                  <a16:creationId xmlns:a16="http://schemas.microsoft.com/office/drawing/2014/main" id="{B4D86B78-9396-40F5-8253-5A702BC33CF9}"/>
                </a:ext>
              </a:extLst>
            </p:cNvPr>
            <p:cNvSpPr/>
            <p:nvPr/>
          </p:nvSpPr>
          <p:spPr>
            <a:xfrm>
              <a:off x="6414848" y="35126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88" name="Freeform: Shape 588">
              <a:extLst>
                <a:ext uri="{FF2B5EF4-FFF2-40B4-BE49-F238E27FC236}">
                  <a16:creationId xmlns:a16="http://schemas.microsoft.com/office/drawing/2014/main" id="{D965D247-E0E9-4328-A332-E199F0BB904E}"/>
                </a:ext>
              </a:extLst>
            </p:cNvPr>
            <p:cNvSpPr/>
            <p:nvPr/>
          </p:nvSpPr>
          <p:spPr>
            <a:xfrm>
              <a:off x="6452948" y="35126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89" name="Freeform: Shape 589">
              <a:extLst>
                <a:ext uri="{FF2B5EF4-FFF2-40B4-BE49-F238E27FC236}">
                  <a16:creationId xmlns:a16="http://schemas.microsoft.com/office/drawing/2014/main" id="{B3128ACF-1439-4DB9-BBE1-E28B5532199B}"/>
                </a:ext>
              </a:extLst>
            </p:cNvPr>
            <p:cNvSpPr/>
            <p:nvPr/>
          </p:nvSpPr>
          <p:spPr>
            <a:xfrm>
              <a:off x="6471998" y="351267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90" name="Freeform: Shape 590">
              <a:extLst>
                <a:ext uri="{FF2B5EF4-FFF2-40B4-BE49-F238E27FC236}">
                  <a16:creationId xmlns:a16="http://schemas.microsoft.com/office/drawing/2014/main" id="{DEEEA704-6FE1-4FA1-88B4-195ADE5D57A7}"/>
                </a:ext>
              </a:extLst>
            </p:cNvPr>
            <p:cNvSpPr/>
            <p:nvPr/>
          </p:nvSpPr>
          <p:spPr>
            <a:xfrm>
              <a:off x="6491048" y="35317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91" name="Freeform: Shape 591">
              <a:extLst>
                <a:ext uri="{FF2B5EF4-FFF2-40B4-BE49-F238E27FC236}">
                  <a16:creationId xmlns:a16="http://schemas.microsoft.com/office/drawing/2014/main" id="{60D0325C-A139-4DC8-A181-358DF9117B4D}"/>
                </a:ext>
              </a:extLst>
            </p:cNvPr>
            <p:cNvSpPr/>
            <p:nvPr/>
          </p:nvSpPr>
          <p:spPr>
            <a:xfrm>
              <a:off x="6510098" y="35317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92" name="Freeform: Shape 592">
              <a:extLst>
                <a:ext uri="{FF2B5EF4-FFF2-40B4-BE49-F238E27FC236}">
                  <a16:creationId xmlns:a16="http://schemas.microsoft.com/office/drawing/2014/main" id="{835B6731-BF4B-4B8B-9AD7-952529DDEF2A}"/>
                </a:ext>
              </a:extLst>
            </p:cNvPr>
            <p:cNvSpPr/>
            <p:nvPr/>
          </p:nvSpPr>
          <p:spPr>
            <a:xfrm>
              <a:off x="6529158" y="35317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93" name="Freeform: Shape 593">
              <a:extLst>
                <a:ext uri="{FF2B5EF4-FFF2-40B4-BE49-F238E27FC236}">
                  <a16:creationId xmlns:a16="http://schemas.microsoft.com/office/drawing/2014/main" id="{A6EC6796-A445-47CE-8E0C-AC22E86C8C7A}"/>
                </a:ext>
              </a:extLst>
            </p:cNvPr>
            <p:cNvSpPr/>
            <p:nvPr/>
          </p:nvSpPr>
          <p:spPr>
            <a:xfrm>
              <a:off x="6548208" y="35317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94" name="Freeform: Shape 594">
              <a:extLst>
                <a:ext uri="{FF2B5EF4-FFF2-40B4-BE49-F238E27FC236}">
                  <a16:creationId xmlns:a16="http://schemas.microsoft.com/office/drawing/2014/main" id="{9DDB0B3D-7AE4-482D-BA65-15AA7044B698}"/>
                </a:ext>
              </a:extLst>
            </p:cNvPr>
            <p:cNvSpPr/>
            <p:nvPr/>
          </p:nvSpPr>
          <p:spPr>
            <a:xfrm>
              <a:off x="6567258" y="3531726"/>
              <a:ext cx="9525" cy="71999"/>
            </a:xfrm>
            <a:custGeom>
              <a:avLst/>
              <a:gdLst>
                <a:gd name="connsiteX0" fmla="*/ 0 w 9525"/>
                <a:gd name="connsiteY0" fmla="*/ 0 h 71999"/>
                <a:gd name="connsiteX1" fmla="*/ 0 w 9525"/>
                <a:gd name="connsiteY1" fmla="*/ 72000 h 71999"/>
              </a:gdLst>
              <a:ahLst/>
              <a:cxnLst>
                <a:cxn ang="0">
                  <a:pos x="connsiteX0" y="connsiteY0"/>
                </a:cxn>
                <a:cxn ang="0">
                  <a:pos x="connsiteX1" y="connsiteY1"/>
                </a:cxn>
              </a:cxnLst>
              <a:rect l="l" t="t" r="r" b="b"/>
              <a:pathLst>
                <a:path w="9525" h="71999">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95" name="Freeform: Shape 595">
              <a:extLst>
                <a:ext uri="{FF2B5EF4-FFF2-40B4-BE49-F238E27FC236}">
                  <a16:creationId xmlns:a16="http://schemas.microsoft.com/office/drawing/2014/main" id="{E983FA7C-A09E-40B9-8ABB-70965DDDC404}"/>
                </a:ext>
              </a:extLst>
            </p:cNvPr>
            <p:cNvSpPr/>
            <p:nvPr/>
          </p:nvSpPr>
          <p:spPr>
            <a:xfrm>
              <a:off x="6605358" y="35507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96" name="Freeform: Shape 596">
              <a:extLst>
                <a:ext uri="{FF2B5EF4-FFF2-40B4-BE49-F238E27FC236}">
                  <a16:creationId xmlns:a16="http://schemas.microsoft.com/office/drawing/2014/main" id="{BE1AD7FA-6819-4FF0-9938-FDD94212E69E}"/>
                </a:ext>
              </a:extLst>
            </p:cNvPr>
            <p:cNvSpPr/>
            <p:nvPr/>
          </p:nvSpPr>
          <p:spPr>
            <a:xfrm>
              <a:off x="6624408" y="35507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97" name="Freeform: Shape 597">
              <a:extLst>
                <a:ext uri="{FF2B5EF4-FFF2-40B4-BE49-F238E27FC236}">
                  <a16:creationId xmlns:a16="http://schemas.microsoft.com/office/drawing/2014/main" id="{1269639F-767A-4FBD-A25D-F6B09B302723}"/>
                </a:ext>
              </a:extLst>
            </p:cNvPr>
            <p:cNvSpPr/>
            <p:nvPr/>
          </p:nvSpPr>
          <p:spPr>
            <a:xfrm>
              <a:off x="6643458" y="35507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98" name="Freeform: Shape 598">
              <a:extLst>
                <a:ext uri="{FF2B5EF4-FFF2-40B4-BE49-F238E27FC236}">
                  <a16:creationId xmlns:a16="http://schemas.microsoft.com/office/drawing/2014/main" id="{0BB83BE6-F5E4-47F7-9A47-968E893439A6}"/>
                </a:ext>
              </a:extLst>
            </p:cNvPr>
            <p:cNvSpPr/>
            <p:nvPr/>
          </p:nvSpPr>
          <p:spPr>
            <a:xfrm>
              <a:off x="6662508" y="35507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299" name="Freeform: Shape 599">
              <a:extLst>
                <a:ext uri="{FF2B5EF4-FFF2-40B4-BE49-F238E27FC236}">
                  <a16:creationId xmlns:a16="http://schemas.microsoft.com/office/drawing/2014/main" id="{F059C612-4688-4CA9-82A6-B4E813392F3A}"/>
                </a:ext>
              </a:extLst>
            </p:cNvPr>
            <p:cNvSpPr/>
            <p:nvPr/>
          </p:nvSpPr>
          <p:spPr>
            <a:xfrm>
              <a:off x="6681558" y="35507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00" name="Freeform: Shape 600">
              <a:extLst>
                <a:ext uri="{FF2B5EF4-FFF2-40B4-BE49-F238E27FC236}">
                  <a16:creationId xmlns:a16="http://schemas.microsoft.com/office/drawing/2014/main" id="{DD31C857-B18C-4BD6-A708-35B1CB15A877}"/>
                </a:ext>
              </a:extLst>
            </p:cNvPr>
            <p:cNvSpPr/>
            <p:nvPr/>
          </p:nvSpPr>
          <p:spPr>
            <a:xfrm>
              <a:off x="6700608" y="35507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01" name="Freeform: Shape 601">
              <a:extLst>
                <a:ext uri="{FF2B5EF4-FFF2-40B4-BE49-F238E27FC236}">
                  <a16:creationId xmlns:a16="http://schemas.microsoft.com/office/drawing/2014/main" id="{53F84E1C-BF0D-4440-BCCA-9781E2C5EC0C}"/>
                </a:ext>
              </a:extLst>
            </p:cNvPr>
            <p:cNvSpPr/>
            <p:nvPr/>
          </p:nvSpPr>
          <p:spPr>
            <a:xfrm>
              <a:off x="6719658" y="35507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02" name="Freeform: Shape 602">
              <a:extLst>
                <a:ext uri="{FF2B5EF4-FFF2-40B4-BE49-F238E27FC236}">
                  <a16:creationId xmlns:a16="http://schemas.microsoft.com/office/drawing/2014/main" id="{7986DB52-60C1-4940-A31B-8D821E7105EC}"/>
                </a:ext>
              </a:extLst>
            </p:cNvPr>
            <p:cNvSpPr/>
            <p:nvPr/>
          </p:nvSpPr>
          <p:spPr>
            <a:xfrm>
              <a:off x="6738708" y="35507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03" name="Freeform: Shape 603">
              <a:extLst>
                <a:ext uri="{FF2B5EF4-FFF2-40B4-BE49-F238E27FC236}">
                  <a16:creationId xmlns:a16="http://schemas.microsoft.com/office/drawing/2014/main" id="{388E7D84-F5C2-4D4B-8A0D-DC33052C7AD4}"/>
                </a:ext>
              </a:extLst>
            </p:cNvPr>
            <p:cNvSpPr/>
            <p:nvPr/>
          </p:nvSpPr>
          <p:spPr>
            <a:xfrm>
              <a:off x="6757758" y="35507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04" name="Freeform: Shape 604">
              <a:extLst>
                <a:ext uri="{FF2B5EF4-FFF2-40B4-BE49-F238E27FC236}">
                  <a16:creationId xmlns:a16="http://schemas.microsoft.com/office/drawing/2014/main" id="{9DA0DD17-9296-4519-9201-AAD5C3119B26}"/>
                </a:ext>
              </a:extLst>
            </p:cNvPr>
            <p:cNvSpPr/>
            <p:nvPr/>
          </p:nvSpPr>
          <p:spPr>
            <a:xfrm>
              <a:off x="6776808" y="355077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05" name="Freeform: Shape 605">
              <a:extLst>
                <a:ext uri="{FF2B5EF4-FFF2-40B4-BE49-F238E27FC236}">
                  <a16:creationId xmlns:a16="http://schemas.microsoft.com/office/drawing/2014/main" id="{6AAEDBD4-A634-464D-A461-E72C65DB3724}"/>
                </a:ext>
              </a:extLst>
            </p:cNvPr>
            <p:cNvSpPr/>
            <p:nvPr/>
          </p:nvSpPr>
          <p:spPr>
            <a:xfrm>
              <a:off x="6795858" y="35698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06" name="Freeform: Shape 606">
              <a:extLst>
                <a:ext uri="{FF2B5EF4-FFF2-40B4-BE49-F238E27FC236}">
                  <a16:creationId xmlns:a16="http://schemas.microsoft.com/office/drawing/2014/main" id="{B11A8DF1-DB2C-423B-B8F9-F875A9D3E6E6}"/>
                </a:ext>
              </a:extLst>
            </p:cNvPr>
            <p:cNvSpPr/>
            <p:nvPr/>
          </p:nvSpPr>
          <p:spPr>
            <a:xfrm>
              <a:off x="6814908" y="35698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07" name="Freeform: Shape 607">
              <a:extLst>
                <a:ext uri="{FF2B5EF4-FFF2-40B4-BE49-F238E27FC236}">
                  <a16:creationId xmlns:a16="http://schemas.microsoft.com/office/drawing/2014/main" id="{2F561235-6909-47BA-B3AB-DE6460965F4B}"/>
                </a:ext>
              </a:extLst>
            </p:cNvPr>
            <p:cNvSpPr/>
            <p:nvPr/>
          </p:nvSpPr>
          <p:spPr>
            <a:xfrm>
              <a:off x="6833958" y="35698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08" name="Freeform: Shape 608">
              <a:extLst>
                <a:ext uri="{FF2B5EF4-FFF2-40B4-BE49-F238E27FC236}">
                  <a16:creationId xmlns:a16="http://schemas.microsoft.com/office/drawing/2014/main" id="{A4C5AB41-E82F-4982-A3FB-2DD6A85BF257}"/>
                </a:ext>
              </a:extLst>
            </p:cNvPr>
            <p:cNvSpPr/>
            <p:nvPr/>
          </p:nvSpPr>
          <p:spPr>
            <a:xfrm>
              <a:off x="6853008" y="35698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09" name="Freeform: Shape 609">
              <a:extLst>
                <a:ext uri="{FF2B5EF4-FFF2-40B4-BE49-F238E27FC236}">
                  <a16:creationId xmlns:a16="http://schemas.microsoft.com/office/drawing/2014/main" id="{C5205DC8-B6A5-4D38-BAC5-65FCB0553842}"/>
                </a:ext>
              </a:extLst>
            </p:cNvPr>
            <p:cNvSpPr/>
            <p:nvPr/>
          </p:nvSpPr>
          <p:spPr>
            <a:xfrm>
              <a:off x="6872058" y="35698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10" name="Freeform: Shape 610">
              <a:extLst>
                <a:ext uri="{FF2B5EF4-FFF2-40B4-BE49-F238E27FC236}">
                  <a16:creationId xmlns:a16="http://schemas.microsoft.com/office/drawing/2014/main" id="{3A29EEE0-68C2-4992-BC21-66D240482FC5}"/>
                </a:ext>
              </a:extLst>
            </p:cNvPr>
            <p:cNvSpPr/>
            <p:nvPr/>
          </p:nvSpPr>
          <p:spPr>
            <a:xfrm>
              <a:off x="6891108" y="35698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11" name="Freeform: Shape 611">
              <a:extLst>
                <a:ext uri="{FF2B5EF4-FFF2-40B4-BE49-F238E27FC236}">
                  <a16:creationId xmlns:a16="http://schemas.microsoft.com/office/drawing/2014/main" id="{913C4223-6855-43E4-A933-0D07D92AE108}"/>
                </a:ext>
              </a:extLst>
            </p:cNvPr>
            <p:cNvSpPr/>
            <p:nvPr/>
          </p:nvSpPr>
          <p:spPr>
            <a:xfrm>
              <a:off x="6910158" y="3607926"/>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12" name="Freeform: Shape 612">
              <a:extLst>
                <a:ext uri="{FF2B5EF4-FFF2-40B4-BE49-F238E27FC236}">
                  <a16:creationId xmlns:a16="http://schemas.microsoft.com/office/drawing/2014/main" id="{46EB29E2-8851-4B6D-B593-2E4BDB8749A7}"/>
                </a:ext>
              </a:extLst>
            </p:cNvPr>
            <p:cNvSpPr/>
            <p:nvPr/>
          </p:nvSpPr>
          <p:spPr>
            <a:xfrm>
              <a:off x="6929208" y="36269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13" name="Freeform: Shape 613">
              <a:extLst>
                <a:ext uri="{FF2B5EF4-FFF2-40B4-BE49-F238E27FC236}">
                  <a16:creationId xmlns:a16="http://schemas.microsoft.com/office/drawing/2014/main" id="{C55C7C10-27DC-4AC8-8CF5-00E1C79FED04}"/>
                </a:ext>
              </a:extLst>
            </p:cNvPr>
            <p:cNvSpPr/>
            <p:nvPr/>
          </p:nvSpPr>
          <p:spPr>
            <a:xfrm>
              <a:off x="6948258" y="36269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14" name="Freeform: Shape 614">
              <a:extLst>
                <a:ext uri="{FF2B5EF4-FFF2-40B4-BE49-F238E27FC236}">
                  <a16:creationId xmlns:a16="http://schemas.microsoft.com/office/drawing/2014/main" id="{CEA9F3F6-5060-4D91-A72A-A7BAF0DF69AF}"/>
                </a:ext>
              </a:extLst>
            </p:cNvPr>
            <p:cNvSpPr/>
            <p:nvPr/>
          </p:nvSpPr>
          <p:spPr>
            <a:xfrm>
              <a:off x="6967308" y="36269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15" name="Freeform: Shape 615">
              <a:extLst>
                <a:ext uri="{FF2B5EF4-FFF2-40B4-BE49-F238E27FC236}">
                  <a16:creationId xmlns:a16="http://schemas.microsoft.com/office/drawing/2014/main" id="{2E02909E-DF1C-4B3D-9BAC-06C6FC22CE46}"/>
                </a:ext>
              </a:extLst>
            </p:cNvPr>
            <p:cNvSpPr/>
            <p:nvPr/>
          </p:nvSpPr>
          <p:spPr>
            <a:xfrm>
              <a:off x="7005408" y="36269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16" name="Freeform: Shape 616">
              <a:extLst>
                <a:ext uri="{FF2B5EF4-FFF2-40B4-BE49-F238E27FC236}">
                  <a16:creationId xmlns:a16="http://schemas.microsoft.com/office/drawing/2014/main" id="{F233E1D4-3DE4-4A11-BFA4-5A04561CFD14}"/>
                </a:ext>
              </a:extLst>
            </p:cNvPr>
            <p:cNvSpPr/>
            <p:nvPr/>
          </p:nvSpPr>
          <p:spPr>
            <a:xfrm>
              <a:off x="7024458" y="36269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17" name="Freeform: Shape 617">
              <a:extLst>
                <a:ext uri="{FF2B5EF4-FFF2-40B4-BE49-F238E27FC236}">
                  <a16:creationId xmlns:a16="http://schemas.microsoft.com/office/drawing/2014/main" id="{39DA6981-922D-4D02-A5AC-DDD27E4879E2}"/>
                </a:ext>
              </a:extLst>
            </p:cNvPr>
            <p:cNvSpPr/>
            <p:nvPr/>
          </p:nvSpPr>
          <p:spPr>
            <a:xfrm>
              <a:off x="7043508" y="36269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18" name="Freeform: Shape 618">
              <a:extLst>
                <a:ext uri="{FF2B5EF4-FFF2-40B4-BE49-F238E27FC236}">
                  <a16:creationId xmlns:a16="http://schemas.microsoft.com/office/drawing/2014/main" id="{FCAAFF6D-E22B-485A-9FC1-B59A893D13A2}"/>
                </a:ext>
              </a:extLst>
            </p:cNvPr>
            <p:cNvSpPr/>
            <p:nvPr/>
          </p:nvSpPr>
          <p:spPr>
            <a:xfrm>
              <a:off x="7043508" y="36269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19" name="Freeform: Shape 619">
              <a:extLst>
                <a:ext uri="{FF2B5EF4-FFF2-40B4-BE49-F238E27FC236}">
                  <a16:creationId xmlns:a16="http://schemas.microsoft.com/office/drawing/2014/main" id="{186C15DB-0EFF-49DE-9FC1-B51F8A972CF8}"/>
                </a:ext>
              </a:extLst>
            </p:cNvPr>
            <p:cNvSpPr/>
            <p:nvPr/>
          </p:nvSpPr>
          <p:spPr>
            <a:xfrm>
              <a:off x="7062558" y="36269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20" name="Freeform: Shape 620">
              <a:extLst>
                <a:ext uri="{FF2B5EF4-FFF2-40B4-BE49-F238E27FC236}">
                  <a16:creationId xmlns:a16="http://schemas.microsoft.com/office/drawing/2014/main" id="{1567E329-9A16-48FF-8092-DC60E0626E2E}"/>
                </a:ext>
              </a:extLst>
            </p:cNvPr>
            <p:cNvSpPr/>
            <p:nvPr/>
          </p:nvSpPr>
          <p:spPr>
            <a:xfrm>
              <a:off x="7100658" y="36269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21" name="Freeform: Shape 621">
              <a:extLst>
                <a:ext uri="{FF2B5EF4-FFF2-40B4-BE49-F238E27FC236}">
                  <a16:creationId xmlns:a16="http://schemas.microsoft.com/office/drawing/2014/main" id="{11C2FF1E-44B7-41CA-972B-E3AD37B5C469}"/>
                </a:ext>
              </a:extLst>
            </p:cNvPr>
            <p:cNvSpPr/>
            <p:nvPr/>
          </p:nvSpPr>
          <p:spPr>
            <a:xfrm>
              <a:off x="7119708" y="36460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22" name="Freeform: Shape 622">
              <a:extLst>
                <a:ext uri="{FF2B5EF4-FFF2-40B4-BE49-F238E27FC236}">
                  <a16:creationId xmlns:a16="http://schemas.microsoft.com/office/drawing/2014/main" id="{88F7B383-7B5C-480F-B918-17B69D8E1BEA}"/>
                </a:ext>
              </a:extLst>
            </p:cNvPr>
            <p:cNvSpPr/>
            <p:nvPr/>
          </p:nvSpPr>
          <p:spPr>
            <a:xfrm>
              <a:off x="7138758" y="36841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23" name="Freeform: Shape 623">
              <a:extLst>
                <a:ext uri="{FF2B5EF4-FFF2-40B4-BE49-F238E27FC236}">
                  <a16:creationId xmlns:a16="http://schemas.microsoft.com/office/drawing/2014/main" id="{5C7F2ECF-23BA-488C-BFFD-9BF0F46CB12E}"/>
                </a:ext>
              </a:extLst>
            </p:cNvPr>
            <p:cNvSpPr/>
            <p:nvPr/>
          </p:nvSpPr>
          <p:spPr>
            <a:xfrm>
              <a:off x="7157808" y="36841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24" name="Freeform: Shape 624">
              <a:extLst>
                <a:ext uri="{FF2B5EF4-FFF2-40B4-BE49-F238E27FC236}">
                  <a16:creationId xmlns:a16="http://schemas.microsoft.com/office/drawing/2014/main" id="{B6D78D33-4F3C-4365-9A73-6208601DB548}"/>
                </a:ext>
              </a:extLst>
            </p:cNvPr>
            <p:cNvSpPr/>
            <p:nvPr/>
          </p:nvSpPr>
          <p:spPr>
            <a:xfrm>
              <a:off x="7176858" y="36841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25" name="Freeform: Shape 625">
              <a:extLst>
                <a:ext uri="{FF2B5EF4-FFF2-40B4-BE49-F238E27FC236}">
                  <a16:creationId xmlns:a16="http://schemas.microsoft.com/office/drawing/2014/main" id="{08E97E53-11F9-475A-B346-1AF87E7EC014}"/>
                </a:ext>
              </a:extLst>
            </p:cNvPr>
            <p:cNvSpPr/>
            <p:nvPr/>
          </p:nvSpPr>
          <p:spPr>
            <a:xfrm>
              <a:off x="7195908" y="36841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26" name="Freeform: Shape 626">
              <a:extLst>
                <a:ext uri="{FF2B5EF4-FFF2-40B4-BE49-F238E27FC236}">
                  <a16:creationId xmlns:a16="http://schemas.microsoft.com/office/drawing/2014/main" id="{A0923177-F90F-4204-A6CF-E080DFD15032}"/>
                </a:ext>
              </a:extLst>
            </p:cNvPr>
            <p:cNvSpPr/>
            <p:nvPr/>
          </p:nvSpPr>
          <p:spPr>
            <a:xfrm>
              <a:off x="7214958" y="37031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27" name="Freeform: Shape 627">
              <a:extLst>
                <a:ext uri="{FF2B5EF4-FFF2-40B4-BE49-F238E27FC236}">
                  <a16:creationId xmlns:a16="http://schemas.microsoft.com/office/drawing/2014/main" id="{3C11FCA2-25D4-4BBF-89EE-68DC0C6D81C8}"/>
                </a:ext>
              </a:extLst>
            </p:cNvPr>
            <p:cNvSpPr/>
            <p:nvPr/>
          </p:nvSpPr>
          <p:spPr>
            <a:xfrm>
              <a:off x="7234008" y="37031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28" name="Freeform: Shape 628">
              <a:extLst>
                <a:ext uri="{FF2B5EF4-FFF2-40B4-BE49-F238E27FC236}">
                  <a16:creationId xmlns:a16="http://schemas.microsoft.com/office/drawing/2014/main" id="{D2058830-720E-4850-BD46-EC47ED1B0794}"/>
                </a:ext>
              </a:extLst>
            </p:cNvPr>
            <p:cNvSpPr/>
            <p:nvPr/>
          </p:nvSpPr>
          <p:spPr>
            <a:xfrm>
              <a:off x="7253058" y="37031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29" name="Freeform: Shape 629">
              <a:extLst>
                <a:ext uri="{FF2B5EF4-FFF2-40B4-BE49-F238E27FC236}">
                  <a16:creationId xmlns:a16="http://schemas.microsoft.com/office/drawing/2014/main" id="{7C2EA650-1A24-4273-B898-EA98D8CED2CB}"/>
                </a:ext>
              </a:extLst>
            </p:cNvPr>
            <p:cNvSpPr/>
            <p:nvPr/>
          </p:nvSpPr>
          <p:spPr>
            <a:xfrm>
              <a:off x="7253058" y="37031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30" name="Freeform: Shape 630">
              <a:extLst>
                <a:ext uri="{FF2B5EF4-FFF2-40B4-BE49-F238E27FC236}">
                  <a16:creationId xmlns:a16="http://schemas.microsoft.com/office/drawing/2014/main" id="{29BBE4B3-D4A3-4137-895B-EE5467E5BFE5}"/>
                </a:ext>
              </a:extLst>
            </p:cNvPr>
            <p:cNvSpPr/>
            <p:nvPr/>
          </p:nvSpPr>
          <p:spPr>
            <a:xfrm>
              <a:off x="7272108" y="37031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31" name="Freeform: Shape 631">
              <a:extLst>
                <a:ext uri="{FF2B5EF4-FFF2-40B4-BE49-F238E27FC236}">
                  <a16:creationId xmlns:a16="http://schemas.microsoft.com/office/drawing/2014/main" id="{81CBB05B-1C9A-4577-8681-CCA3AE288A2A}"/>
                </a:ext>
              </a:extLst>
            </p:cNvPr>
            <p:cNvSpPr/>
            <p:nvPr/>
          </p:nvSpPr>
          <p:spPr>
            <a:xfrm>
              <a:off x="7272108" y="37031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32" name="Freeform: Shape 632">
              <a:extLst>
                <a:ext uri="{FF2B5EF4-FFF2-40B4-BE49-F238E27FC236}">
                  <a16:creationId xmlns:a16="http://schemas.microsoft.com/office/drawing/2014/main" id="{BDEFE282-6F2A-48C7-B2AA-2BF3F7D1FA73}"/>
                </a:ext>
              </a:extLst>
            </p:cNvPr>
            <p:cNvSpPr/>
            <p:nvPr/>
          </p:nvSpPr>
          <p:spPr>
            <a:xfrm>
              <a:off x="7310208" y="37031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33" name="Freeform: Shape 633">
              <a:extLst>
                <a:ext uri="{FF2B5EF4-FFF2-40B4-BE49-F238E27FC236}">
                  <a16:creationId xmlns:a16="http://schemas.microsoft.com/office/drawing/2014/main" id="{29B59F61-6E60-4A43-8A13-C727F37E932F}"/>
                </a:ext>
              </a:extLst>
            </p:cNvPr>
            <p:cNvSpPr/>
            <p:nvPr/>
          </p:nvSpPr>
          <p:spPr>
            <a:xfrm>
              <a:off x="7329258" y="37031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34" name="Freeform: Shape 634">
              <a:extLst>
                <a:ext uri="{FF2B5EF4-FFF2-40B4-BE49-F238E27FC236}">
                  <a16:creationId xmlns:a16="http://schemas.microsoft.com/office/drawing/2014/main" id="{6D6DD741-1207-462D-94BA-BD6F1041AC8E}"/>
                </a:ext>
              </a:extLst>
            </p:cNvPr>
            <p:cNvSpPr/>
            <p:nvPr/>
          </p:nvSpPr>
          <p:spPr>
            <a:xfrm>
              <a:off x="7367358" y="37031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35" name="Freeform: Shape 635">
              <a:extLst>
                <a:ext uri="{FF2B5EF4-FFF2-40B4-BE49-F238E27FC236}">
                  <a16:creationId xmlns:a16="http://schemas.microsoft.com/office/drawing/2014/main" id="{8D2474B4-83E2-43E2-AF0C-141FA6F352FD}"/>
                </a:ext>
              </a:extLst>
            </p:cNvPr>
            <p:cNvSpPr/>
            <p:nvPr/>
          </p:nvSpPr>
          <p:spPr>
            <a:xfrm>
              <a:off x="7405458" y="37412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36" name="Freeform: Shape 636">
              <a:extLst>
                <a:ext uri="{FF2B5EF4-FFF2-40B4-BE49-F238E27FC236}">
                  <a16:creationId xmlns:a16="http://schemas.microsoft.com/office/drawing/2014/main" id="{4E78D362-372E-47E2-A7FB-FD366FABFEF0}"/>
                </a:ext>
              </a:extLst>
            </p:cNvPr>
            <p:cNvSpPr/>
            <p:nvPr/>
          </p:nvSpPr>
          <p:spPr>
            <a:xfrm>
              <a:off x="746260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37" name="Freeform: Shape 637">
              <a:extLst>
                <a:ext uri="{FF2B5EF4-FFF2-40B4-BE49-F238E27FC236}">
                  <a16:creationId xmlns:a16="http://schemas.microsoft.com/office/drawing/2014/main" id="{9607541B-E4BA-40C4-A545-5AEE0C1B2B59}"/>
                </a:ext>
              </a:extLst>
            </p:cNvPr>
            <p:cNvSpPr/>
            <p:nvPr/>
          </p:nvSpPr>
          <p:spPr>
            <a:xfrm>
              <a:off x="748165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38" name="Freeform: Shape 638">
              <a:extLst>
                <a:ext uri="{FF2B5EF4-FFF2-40B4-BE49-F238E27FC236}">
                  <a16:creationId xmlns:a16="http://schemas.microsoft.com/office/drawing/2014/main" id="{B3FFBF3B-F23B-40B6-93E8-84A306142B67}"/>
                </a:ext>
              </a:extLst>
            </p:cNvPr>
            <p:cNvSpPr/>
            <p:nvPr/>
          </p:nvSpPr>
          <p:spPr>
            <a:xfrm>
              <a:off x="751975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39" name="Freeform: Shape 639">
              <a:extLst>
                <a:ext uri="{FF2B5EF4-FFF2-40B4-BE49-F238E27FC236}">
                  <a16:creationId xmlns:a16="http://schemas.microsoft.com/office/drawing/2014/main" id="{A60F25FB-ABCF-42F0-A233-2035DAC8C4E5}"/>
                </a:ext>
              </a:extLst>
            </p:cNvPr>
            <p:cNvSpPr/>
            <p:nvPr/>
          </p:nvSpPr>
          <p:spPr>
            <a:xfrm>
              <a:off x="751975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40" name="Freeform: Shape 640">
              <a:extLst>
                <a:ext uri="{FF2B5EF4-FFF2-40B4-BE49-F238E27FC236}">
                  <a16:creationId xmlns:a16="http://schemas.microsoft.com/office/drawing/2014/main" id="{B8285DDA-ADF3-47CE-9091-8EE1DEEF7510}"/>
                </a:ext>
              </a:extLst>
            </p:cNvPr>
            <p:cNvSpPr/>
            <p:nvPr/>
          </p:nvSpPr>
          <p:spPr>
            <a:xfrm>
              <a:off x="753880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41" name="Freeform: Shape 641">
              <a:extLst>
                <a:ext uri="{FF2B5EF4-FFF2-40B4-BE49-F238E27FC236}">
                  <a16:creationId xmlns:a16="http://schemas.microsoft.com/office/drawing/2014/main" id="{976156A4-0C66-44D8-AEA8-A00C78CF6801}"/>
                </a:ext>
              </a:extLst>
            </p:cNvPr>
            <p:cNvSpPr/>
            <p:nvPr/>
          </p:nvSpPr>
          <p:spPr>
            <a:xfrm>
              <a:off x="755785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42" name="Freeform: Shape 642">
              <a:extLst>
                <a:ext uri="{FF2B5EF4-FFF2-40B4-BE49-F238E27FC236}">
                  <a16:creationId xmlns:a16="http://schemas.microsoft.com/office/drawing/2014/main" id="{DD70587A-FB6F-4C52-B6A0-02C16797415A}"/>
                </a:ext>
              </a:extLst>
            </p:cNvPr>
            <p:cNvSpPr/>
            <p:nvPr/>
          </p:nvSpPr>
          <p:spPr>
            <a:xfrm>
              <a:off x="759595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43" name="Freeform: Shape 643">
              <a:extLst>
                <a:ext uri="{FF2B5EF4-FFF2-40B4-BE49-F238E27FC236}">
                  <a16:creationId xmlns:a16="http://schemas.microsoft.com/office/drawing/2014/main" id="{D94A7A52-AEB8-4D8F-92EE-2D6F5F1026E7}"/>
                </a:ext>
              </a:extLst>
            </p:cNvPr>
            <p:cNvSpPr/>
            <p:nvPr/>
          </p:nvSpPr>
          <p:spPr>
            <a:xfrm>
              <a:off x="761500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44" name="Freeform: Shape 644">
              <a:extLst>
                <a:ext uri="{FF2B5EF4-FFF2-40B4-BE49-F238E27FC236}">
                  <a16:creationId xmlns:a16="http://schemas.microsoft.com/office/drawing/2014/main" id="{F0535119-AF7E-4F51-823C-A2057774D373}"/>
                </a:ext>
              </a:extLst>
            </p:cNvPr>
            <p:cNvSpPr/>
            <p:nvPr/>
          </p:nvSpPr>
          <p:spPr>
            <a:xfrm>
              <a:off x="765310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45" name="Freeform: Shape 645">
              <a:extLst>
                <a:ext uri="{FF2B5EF4-FFF2-40B4-BE49-F238E27FC236}">
                  <a16:creationId xmlns:a16="http://schemas.microsoft.com/office/drawing/2014/main" id="{02F2071C-AE42-46B9-98C2-0FAD9A765406}"/>
                </a:ext>
              </a:extLst>
            </p:cNvPr>
            <p:cNvSpPr/>
            <p:nvPr/>
          </p:nvSpPr>
          <p:spPr>
            <a:xfrm>
              <a:off x="767215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46" name="Freeform: Shape 646">
              <a:extLst>
                <a:ext uri="{FF2B5EF4-FFF2-40B4-BE49-F238E27FC236}">
                  <a16:creationId xmlns:a16="http://schemas.microsoft.com/office/drawing/2014/main" id="{DF8D148E-F863-4BC6-A76E-ADC352F24C1C}"/>
                </a:ext>
              </a:extLst>
            </p:cNvPr>
            <p:cNvSpPr/>
            <p:nvPr/>
          </p:nvSpPr>
          <p:spPr>
            <a:xfrm>
              <a:off x="767215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47" name="Freeform: Shape 647">
              <a:extLst>
                <a:ext uri="{FF2B5EF4-FFF2-40B4-BE49-F238E27FC236}">
                  <a16:creationId xmlns:a16="http://schemas.microsoft.com/office/drawing/2014/main" id="{999C5E89-834B-4640-B915-59F528F0EE0C}"/>
                </a:ext>
              </a:extLst>
            </p:cNvPr>
            <p:cNvSpPr/>
            <p:nvPr/>
          </p:nvSpPr>
          <p:spPr>
            <a:xfrm>
              <a:off x="767215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48" name="Freeform: Shape 648">
              <a:extLst>
                <a:ext uri="{FF2B5EF4-FFF2-40B4-BE49-F238E27FC236}">
                  <a16:creationId xmlns:a16="http://schemas.microsoft.com/office/drawing/2014/main" id="{34F72D3F-7A33-4B0D-BA75-6A6967097833}"/>
                </a:ext>
              </a:extLst>
            </p:cNvPr>
            <p:cNvSpPr/>
            <p:nvPr/>
          </p:nvSpPr>
          <p:spPr>
            <a:xfrm>
              <a:off x="769120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49" name="Freeform: Shape 649">
              <a:extLst>
                <a:ext uri="{FF2B5EF4-FFF2-40B4-BE49-F238E27FC236}">
                  <a16:creationId xmlns:a16="http://schemas.microsoft.com/office/drawing/2014/main" id="{66F0D593-0041-4DFA-867E-66156112B08E}"/>
                </a:ext>
              </a:extLst>
            </p:cNvPr>
            <p:cNvSpPr/>
            <p:nvPr/>
          </p:nvSpPr>
          <p:spPr>
            <a:xfrm>
              <a:off x="771025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0" name="Freeform: Shape 650">
              <a:extLst>
                <a:ext uri="{FF2B5EF4-FFF2-40B4-BE49-F238E27FC236}">
                  <a16:creationId xmlns:a16="http://schemas.microsoft.com/office/drawing/2014/main" id="{688BEA4C-5562-4CD0-90D5-B324677CAF22}"/>
                </a:ext>
              </a:extLst>
            </p:cNvPr>
            <p:cNvSpPr/>
            <p:nvPr/>
          </p:nvSpPr>
          <p:spPr>
            <a:xfrm>
              <a:off x="7729308" y="37793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1" name="Freeform: Shape 651">
              <a:extLst>
                <a:ext uri="{FF2B5EF4-FFF2-40B4-BE49-F238E27FC236}">
                  <a16:creationId xmlns:a16="http://schemas.microsoft.com/office/drawing/2014/main" id="{ABDA611E-5997-4631-AF2C-5A76D98FEFCA}"/>
                </a:ext>
              </a:extLst>
            </p:cNvPr>
            <p:cNvSpPr/>
            <p:nvPr/>
          </p:nvSpPr>
          <p:spPr>
            <a:xfrm>
              <a:off x="7786458" y="38174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2" name="Freeform: Shape 652">
              <a:extLst>
                <a:ext uri="{FF2B5EF4-FFF2-40B4-BE49-F238E27FC236}">
                  <a16:creationId xmlns:a16="http://schemas.microsoft.com/office/drawing/2014/main" id="{C91D8F91-4039-4A81-AC72-ED51A65567F6}"/>
                </a:ext>
              </a:extLst>
            </p:cNvPr>
            <p:cNvSpPr/>
            <p:nvPr/>
          </p:nvSpPr>
          <p:spPr>
            <a:xfrm>
              <a:off x="7786458" y="38174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3" name="Freeform: Shape 653">
              <a:extLst>
                <a:ext uri="{FF2B5EF4-FFF2-40B4-BE49-F238E27FC236}">
                  <a16:creationId xmlns:a16="http://schemas.microsoft.com/office/drawing/2014/main" id="{AC54F2E8-F3CD-439D-B6F9-7F06C69E3AAB}"/>
                </a:ext>
              </a:extLst>
            </p:cNvPr>
            <p:cNvSpPr/>
            <p:nvPr/>
          </p:nvSpPr>
          <p:spPr>
            <a:xfrm>
              <a:off x="7805508" y="38174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4" name="Freeform: Shape 654">
              <a:extLst>
                <a:ext uri="{FF2B5EF4-FFF2-40B4-BE49-F238E27FC236}">
                  <a16:creationId xmlns:a16="http://schemas.microsoft.com/office/drawing/2014/main" id="{4BF2F5A8-860E-43BE-8C67-47D040EA2760}"/>
                </a:ext>
              </a:extLst>
            </p:cNvPr>
            <p:cNvSpPr/>
            <p:nvPr/>
          </p:nvSpPr>
          <p:spPr>
            <a:xfrm>
              <a:off x="7843608" y="38746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5" name="Freeform: Shape 655">
              <a:extLst>
                <a:ext uri="{FF2B5EF4-FFF2-40B4-BE49-F238E27FC236}">
                  <a16:creationId xmlns:a16="http://schemas.microsoft.com/office/drawing/2014/main" id="{B15B2653-7B68-4D84-BEC0-EB8D497DE171}"/>
                </a:ext>
              </a:extLst>
            </p:cNvPr>
            <p:cNvSpPr/>
            <p:nvPr/>
          </p:nvSpPr>
          <p:spPr>
            <a:xfrm>
              <a:off x="7862658" y="38746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6" name="Freeform: Shape 656">
              <a:extLst>
                <a:ext uri="{FF2B5EF4-FFF2-40B4-BE49-F238E27FC236}">
                  <a16:creationId xmlns:a16="http://schemas.microsoft.com/office/drawing/2014/main" id="{B5E88BE1-1C2C-4769-A698-4D55DCF57B9E}"/>
                </a:ext>
              </a:extLst>
            </p:cNvPr>
            <p:cNvSpPr/>
            <p:nvPr/>
          </p:nvSpPr>
          <p:spPr>
            <a:xfrm>
              <a:off x="7881708" y="3893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7" name="Freeform: Shape 657">
              <a:extLst>
                <a:ext uri="{FF2B5EF4-FFF2-40B4-BE49-F238E27FC236}">
                  <a16:creationId xmlns:a16="http://schemas.microsoft.com/office/drawing/2014/main" id="{835CBFCF-AE9C-4BE4-AB65-1CC8F9E6ADB7}"/>
                </a:ext>
              </a:extLst>
            </p:cNvPr>
            <p:cNvSpPr/>
            <p:nvPr/>
          </p:nvSpPr>
          <p:spPr>
            <a:xfrm>
              <a:off x="7900758" y="3893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8" name="Freeform: Shape 658">
              <a:extLst>
                <a:ext uri="{FF2B5EF4-FFF2-40B4-BE49-F238E27FC236}">
                  <a16:creationId xmlns:a16="http://schemas.microsoft.com/office/drawing/2014/main" id="{C05DC2BF-6405-49ED-82EF-5915F4DBBD01}"/>
                </a:ext>
              </a:extLst>
            </p:cNvPr>
            <p:cNvSpPr/>
            <p:nvPr/>
          </p:nvSpPr>
          <p:spPr>
            <a:xfrm>
              <a:off x="7938858" y="3893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59" name="Freeform: Shape 659">
              <a:extLst>
                <a:ext uri="{FF2B5EF4-FFF2-40B4-BE49-F238E27FC236}">
                  <a16:creationId xmlns:a16="http://schemas.microsoft.com/office/drawing/2014/main" id="{BAD0D885-AECF-4AD3-82C7-7958F941B3E0}"/>
                </a:ext>
              </a:extLst>
            </p:cNvPr>
            <p:cNvSpPr/>
            <p:nvPr/>
          </p:nvSpPr>
          <p:spPr>
            <a:xfrm>
              <a:off x="8015067" y="3893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0" name="Freeform: Shape 660">
              <a:extLst>
                <a:ext uri="{FF2B5EF4-FFF2-40B4-BE49-F238E27FC236}">
                  <a16:creationId xmlns:a16="http://schemas.microsoft.com/office/drawing/2014/main" id="{DD04EDB1-DDB8-4184-95DA-2F9B6E6AD118}"/>
                </a:ext>
              </a:extLst>
            </p:cNvPr>
            <p:cNvSpPr/>
            <p:nvPr/>
          </p:nvSpPr>
          <p:spPr>
            <a:xfrm>
              <a:off x="8053167" y="38936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1" name="Freeform: Shape 661">
              <a:extLst>
                <a:ext uri="{FF2B5EF4-FFF2-40B4-BE49-F238E27FC236}">
                  <a16:creationId xmlns:a16="http://schemas.microsoft.com/office/drawing/2014/main" id="{474667B5-8D47-4F19-819F-82B363C7E18A}"/>
                </a:ext>
              </a:extLst>
            </p:cNvPr>
            <p:cNvSpPr/>
            <p:nvPr/>
          </p:nvSpPr>
          <p:spPr>
            <a:xfrm>
              <a:off x="8167467" y="39317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2" name="Freeform: Shape 662">
              <a:extLst>
                <a:ext uri="{FF2B5EF4-FFF2-40B4-BE49-F238E27FC236}">
                  <a16:creationId xmlns:a16="http://schemas.microsoft.com/office/drawing/2014/main" id="{66BECC31-3C60-4B8F-8D5E-A83E008D2DC4}"/>
                </a:ext>
              </a:extLst>
            </p:cNvPr>
            <p:cNvSpPr/>
            <p:nvPr/>
          </p:nvSpPr>
          <p:spPr>
            <a:xfrm>
              <a:off x="820556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3" name="Freeform: Shape 663">
              <a:extLst>
                <a:ext uri="{FF2B5EF4-FFF2-40B4-BE49-F238E27FC236}">
                  <a16:creationId xmlns:a16="http://schemas.microsoft.com/office/drawing/2014/main" id="{4AD58D7E-363A-45DE-B05A-97406752A28F}"/>
                </a:ext>
              </a:extLst>
            </p:cNvPr>
            <p:cNvSpPr/>
            <p:nvPr/>
          </p:nvSpPr>
          <p:spPr>
            <a:xfrm>
              <a:off x="824366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4" name="Freeform: Shape 664">
              <a:extLst>
                <a:ext uri="{FF2B5EF4-FFF2-40B4-BE49-F238E27FC236}">
                  <a16:creationId xmlns:a16="http://schemas.microsoft.com/office/drawing/2014/main" id="{69AA1345-173D-4095-842E-87DF13869D74}"/>
                </a:ext>
              </a:extLst>
            </p:cNvPr>
            <p:cNvSpPr/>
            <p:nvPr/>
          </p:nvSpPr>
          <p:spPr>
            <a:xfrm>
              <a:off x="826271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5" name="Freeform: Shape 665">
              <a:extLst>
                <a:ext uri="{FF2B5EF4-FFF2-40B4-BE49-F238E27FC236}">
                  <a16:creationId xmlns:a16="http://schemas.microsoft.com/office/drawing/2014/main" id="{96F45DB1-788D-4B2B-A48C-61A0E13CB0B0}"/>
                </a:ext>
              </a:extLst>
            </p:cNvPr>
            <p:cNvSpPr/>
            <p:nvPr/>
          </p:nvSpPr>
          <p:spPr>
            <a:xfrm>
              <a:off x="833891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6" name="Freeform: Shape 666">
              <a:extLst>
                <a:ext uri="{FF2B5EF4-FFF2-40B4-BE49-F238E27FC236}">
                  <a16:creationId xmlns:a16="http://schemas.microsoft.com/office/drawing/2014/main" id="{D5751BC4-E8AF-46BE-84EC-0FAA55915FF7}"/>
                </a:ext>
              </a:extLst>
            </p:cNvPr>
            <p:cNvSpPr/>
            <p:nvPr/>
          </p:nvSpPr>
          <p:spPr>
            <a:xfrm>
              <a:off x="835796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7" name="Freeform: Shape 667">
              <a:extLst>
                <a:ext uri="{FF2B5EF4-FFF2-40B4-BE49-F238E27FC236}">
                  <a16:creationId xmlns:a16="http://schemas.microsoft.com/office/drawing/2014/main" id="{A51CB414-41D3-4310-B1BD-45F2F1334A21}"/>
                </a:ext>
              </a:extLst>
            </p:cNvPr>
            <p:cNvSpPr/>
            <p:nvPr/>
          </p:nvSpPr>
          <p:spPr>
            <a:xfrm>
              <a:off x="839606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8" name="Freeform: Shape 668">
              <a:extLst>
                <a:ext uri="{FF2B5EF4-FFF2-40B4-BE49-F238E27FC236}">
                  <a16:creationId xmlns:a16="http://schemas.microsoft.com/office/drawing/2014/main" id="{C5585D40-66A9-44C8-AE53-771C9FCC25AD}"/>
                </a:ext>
              </a:extLst>
            </p:cNvPr>
            <p:cNvSpPr/>
            <p:nvPr/>
          </p:nvSpPr>
          <p:spPr>
            <a:xfrm>
              <a:off x="841511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69" name="Freeform: Shape 669">
              <a:extLst>
                <a:ext uri="{FF2B5EF4-FFF2-40B4-BE49-F238E27FC236}">
                  <a16:creationId xmlns:a16="http://schemas.microsoft.com/office/drawing/2014/main" id="{5D990DFB-E48C-4F9D-906F-187755B2059F}"/>
                </a:ext>
              </a:extLst>
            </p:cNvPr>
            <p:cNvSpPr/>
            <p:nvPr/>
          </p:nvSpPr>
          <p:spPr>
            <a:xfrm>
              <a:off x="847226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0" name="Freeform: Shape 670">
              <a:extLst>
                <a:ext uri="{FF2B5EF4-FFF2-40B4-BE49-F238E27FC236}">
                  <a16:creationId xmlns:a16="http://schemas.microsoft.com/office/drawing/2014/main" id="{0EA076EF-245A-4839-A74E-3722780705CE}"/>
                </a:ext>
              </a:extLst>
            </p:cNvPr>
            <p:cNvSpPr/>
            <p:nvPr/>
          </p:nvSpPr>
          <p:spPr>
            <a:xfrm>
              <a:off x="851036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1" name="Freeform: Shape 671">
              <a:extLst>
                <a:ext uri="{FF2B5EF4-FFF2-40B4-BE49-F238E27FC236}">
                  <a16:creationId xmlns:a16="http://schemas.microsoft.com/office/drawing/2014/main" id="{E22662E1-5E4A-442D-B4EE-17D433D76EEE}"/>
                </a:ext>
              </a:extLst>
            </p:cNvPr>
            <p:cNvSpPr/>
            <p:nvPr/>
          </p:nvSpPr>
          <p:spPr>
            <a:xfrm>
              <a:off x="854846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2" name="Freeform: Shape 672">
              <a:extLst>
                <a:ext uri="{FF2B5EF4-FFF2-40B4-BE49-F238E27FC236}">
                  <a16:creationId xmlns:a16="http://schemas.microsoft.com/office/drawing/2014/main" id="{52D4B3A0-4C41-4BE8-837D-BE5BA9FFF0D8}"/>
                </a:ext>
              </a:extLst>
            </p:cNvPr>
            <p:cNvSpPr/>
            <p:nvPr/>
          </p:nvSpPr>
          <p:spPr>
            <a:xfrm>
              <a:off x="862466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3" name="Freeform: Shape 673">
              <a:extLst>
                <a:ext uri="{FF2B5EF4-FFF2-40B4-BE49-F238E27FC236}">
                  <a16:creationId xmlns:a16="http://schemas.microsoft.com/office/drawing/2014/main" id="{9B89CF63-CF07-4168-9AE9-A5A5E2E95FF4}"/>
                </a:ext>
              </a:extLst>
            </p:cNvPr>
            <p:cNvSpPr/>
            <p:nvPr/>
          </p:nvSpPr>
          <p:spPr>
            <a:xfrm>
              <a:off x="864371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4" name="Freeform: Shape 674">
              <a:extLst>
                <a:ext uri="{FF2B5EF4-FFF2-40B4-BE49-F238E27FC236}">
                  <a16:creationId xmlns:a16="http://schemas.microsoft.com/office/drawing/2014/main" id="{9C0713FE-C873-4CA8-8F5C-BC9D9DB3C333}"/>
                </a:ext>
              </a:extLst>
            </p:cNvPr>
            <p:cNvSpPr/>
            <p:nvPr/>
          </p:nvSpPr>
          <p:spPr>
            <a:xfrm>
              <a:off x="868181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5" name="Freeform: Shape 675">
              <a:extLst>
                <a:ext uri="{FF2B5EF4-FFF2-40B4-BE49-F238E27FC236}">
                  <a16:creationId xmlns:a16="http://schemas.microsoft.com/office/drawing/2014/main" id="{F9A5B36B-2D5E-4697-9238-18568F28BF80}"/>
                </a:ext>
              </a:extLst>
            </p:cNvPr>
            <p:cNvSpPr/>
            <p:nvPr/>
          </p:nvSpPr>
          <p:spPr>
            <a:xfrm>
              <a:off x="870086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6" name="Freeform: Shape 676">
              <a:extLst>
                <a:ext uri="{FF2B5EF4-FFF2-40B4-BE49-F238E27FC236}">
                  <a16:creationId xmlns:a16="http://schemas.microsoft.com/office/drawing/2014/main" id="{D5861D29-E854-473C-9D23-8A61425C632C}"/>
                </a:ext>
              </a:extLst>
            </p:cNvPr>
            <p:cNvSpPr/>
            <p:nvPr/>
          </p:nvSpPr>
          <p:spPr>
            <a:xfrm>
              <a:off x="871991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7" name="Freeform: Shape 677">
              <a:extLst>
                <a:ext uri="{FF2B5EF4-FFF2-40B4-BE49-F238E27FC236}">
                  <a16:creationId xmlns:a16="http://schemas.microsoft.com/office/drawing/2014/main" id="{479802FE-441C-420E-98E3-64B6402D5FD5}"/>
                </a:ext>
              </a:extLst>
            </p:cNvPr>
            <p:cNvSpPr/>
            <p:nvPr/>
          </p:nvSpPr>
          <p:spPr>
            <a:xfrm>
              <a:off x="875801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78" name="Freeform: Shape 678">
              <a:extLst>
                <a:ext uri="{FF2B5EF4-FFF2-40B4-BE49-F238E27FC236}">
                  <a16:creationId xmlns:a16="http://schemas.microsoft.com/office/drawing/2014/main" id="{93821685-BDC9-4FCB-A917-489DC7E532EC}"/>
                </a:ext>
              </a:extLst>
            </p:cNvPr>
            <p:cNvSpPr/>
            <p:nvPr/>
          </p:nvSpPr>
          <p:spPr>
            <a:xfrm>
              <a:off x="8796117" y="398892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grpSp>
      <p:grpSp>
        <p:nvGrpSpPr>
          <p:cNvPr id="379" name="Group 378">
            <a:extLst>
              <a:ext uri="{FF2B5EF4-FFF2-40B4-BE49-F238E27FC236}">
                <a16:creationId xmlns:a16="http://schemas.microsoft.com/office/drawing/2014/main" id="{D5A54B98-8E73-49FA-8E16-E84E131AE70C}"/>
              </a:ext>
            </a:extLst>
          </p:cNvPr>
          <p:cNvGrpSpPr/>
          <p:nvPr/>
        </p:nvGrpSpPr>
        <p:grpSpPr>
          <a:xfrm>
            <a:off x="6989028" y="3334133"/>
            <a:ext cx="4296536" cy="1975441"/>
            <a:chOff x="3405187" y="2257425"/>
            <a:chExt cx="5384558" cy="2340254"/>
          </a:xfrm>
        </p:grpSpPr>
        <p:sp>
          <p:nvSpPr>
            <p:cNvPr id="380" name="Freeform: Shape 683">
              <a:extLst>
                <a:ext uri="{FF2B5EF4-FFF2-40B4-BE49-F238E27FC236}">
                  <a16:creationId xmlns:a16="http://schemas.microsoft.com/office/drawing/2014/main" id="{57BD3D38-3977-4CD9-8CB2-48ACF976A705}"/>
                </a:ext>
              </a:extLst>
            </p:cNvPr>
            <p:cNvSpPr/>
            <p:nvPr/>
          </p:nvSpPr>
          <p:spPr>
            <a:xfrm>
              <a:off x="3405187" y="2280052"/>
              <a:ext cx="5384558" cy="2317627"/>
            </a:xfrm>
            <a:custGeom>
              <a:avLst/>
              <a:gdLst>
                <a:gd name="connsiteX0" fmla="*/ 5384559 w 5384558"/>
                <a:gd name="connsiteY0" fmla="*/ 2317627 h 2317627"/>
                <a:gd name="connsiteX1" fmla="*/ 5248056 w 5384558"/>
                <a:gd name="connsiteY1" fmla="*/ 2317627 h 2317627"/>
                <a:gd name="connsiteX2" fmla="*/ 5248056 w 5384558"/>
                <a:gd name="connsiteY2" fmla="*/ 1437622 h 2317627"/>
                <a:gd name="connsiteX3" fmla="*/ 4309967 w 5384558"/>
                <a:gd name="connsiteY3" fmla="*/ 1437622 h 2317627"/>
                <a:gd name="connsiteX4" fmla="*/ 4309967 w 5384558"/>
                <a:gd name="connsiteY4" fmla="*/ 1365023 h 2317627"/>
                <a:gd name="connsiteX5" fmla="*/ 4272220 w 5384558"/>
                <a:gd name="connsiteY5" fmla="*/ 1365023 h 2317627"/>
                <a:gd name="connsiteX6" fmla="*/ 4272220 w 5384558"/>
                <a:gd name="connsiteY6" fmla="*/ 1315645 h 2317627"/>
                <a:gd name="connsiteX7" fmla="*/ 4080529 w 5384558"/>
                <a:gd name="connsiteY7" fmla="*/ 1315645 h 2317627"/>
                <a:gd name="connsiteX8" fmla="*/ 4080529 w 5384558"/>
                <a:gd name="connsiteY8" fmla="*/ 1266277 h 2317627"/>
                <a:gd name="connsiteX9" fmla="*/ 3912080 w 5384558"/>
                <a:gd name="connsiteY9" fmla="*/ 1266277 h 2317627"/>
                <a:gd name="connsiteX10" fmla="*/ 3912080 w 5384558"/>
                <a:gd name="connsiteY10" fmla="*/ 1213994 h 2317627"/>
                <a:gd name="connsiteX11" fmla="*/ 3842385 w 5384558"/>
                <a:gd name="connsiteY11" fmla="*/ 1213994 h 2317627"/>
                <a:gd name="connsiteX12" fmla="*/ 3842385 w 5384558"/>
                <a:gd name="connsiteY12" fmla="*/ 1179142 h 2317627"/>
                <a:gd name="connsiteX13" fmla="*/ 3662315 w 5384558"/>
                <a:gd name="connsiteY13" fmla="*/ 1179142 h 2317627"/>
                <a:gd name="connsiteX14" fmla="*/ 3662315 w 5384558"/>
                <a:gd name="connsiteY14" fmla="*/ 1155911 h 2317627"/>
                <a:gd name="connsiteX15" fmla="*/ 3488055 w 5384558"/>
                <a:gd name="connsiteY15" fmla="*/ 1155911 h 2317627"/>
                <a:gd name="connsiteX16" fmla="*/ 3488055 w 5384558"/>
                <a:gd name="connsiteY16" fmla="*/ 1121059 h 2317627"/>
                <a:gd name="connsiteX17" fmla="*/ 3392215 w 5384558"/>
                <a:gd name="connsiteY17" fmla="*/ 1121059 h 2317627"/>
                <a:gd name="connsiteX18" fmla="*/ 3392215 w 5384558"/>
                <a:gd name="connsiteY18" fmla="*/ 1097827 h 2317627"/>
                <a:gd name="connsiteX19" fmla="*/ 3203439 w 5384558"/>
                <a:gd name="connsiteY19" fmla="*/ 1097827 h 2317627"/>
                <a:gd name="connsiteX20" fmla="*/ 3203439 w 5384558"/>
                <a:gd name="connsiteY20" fmla="*/ 1074586 h 2317627"/>
                <a:gd name="connsiteX21" fmla="*/ 3061125 w 5384558"/>
                <a:gd name="connsiteY21" fmla="*/ 1074586 h 2317627"/>
                <a:gd name="connsiteX22" fmla="*/ 3061125 w 5384558"/>
                <a:gd name="connsiteY22" fmla="*/ 1045544 h 2317627"/>
                <a:gd name="connsiteX23" fmla="*/ 3026274 w 5384558"/>
                <a:gd name="connsiteY23" fmla="*/ 1045544 h 2317627"/>
                <a:gd name="connsiteX24" fmla="*/ 3026274 w 5384558"/>
                <a:gd name="connsiteY24" fmla="*/ 1004882 h 2317627"/>
                <a:gd name="connsiteX25" fmla="*/ 2857824 w 5384558"/>
                <a:gd name="connsiteY25" fmla="*/ 1004882 h 2317627"/>
                <a:gd name="connsiteX26" fmla="*/ 2857824 w 5384558"/>
                <a:gd name="connsiteY26" fmla="*/ 993271 h 2317627"/>
                <a:gd name="connsiteX27" fmla="*/ 2724226 w 5384558"/>
                <a:gd name="connsiteY27" fmla="*/ 993271 h 2317627"/>
                <a:gd name="connsiteX28" fmla="*/ 2724226 w 5384558"/>
                <a:gd name="connsiteY28" fmla="*/ 961324 h 2317627"/>
                <a:gd name="connsiteX29" fmla="*/ 2625481 w 5384558"/>
                <a:gd name="connsiteY29" fmla="*/ 961324 h 2317627"/>
                <a:gd name="connsiteX30" fmla="*/ 2625481 w 5384558"/>
                <a:gd name="connsiteY30" fmla="*/ 900331 h 2317627"/>
                <a:gd name="connsiteX31" fmla="*/ 2506409 w 5384558"/>
                <a:gd name="connsiteY31" fmla="*/ 900331 h 2317627"/>
                <a:gd name="connsiteX32" fmla="*/ 2506409 w 5384558"/>
                <a:gd name="connsiteY32" fmla="*/ 877097 h 2317627"/>
                <a:gd name="connsiteX33" fmla="*/ 2387327 w 5384558"/>
                <a:gd name="connsiteY33" fmla="*/ 877097 h 2317627"/>
                <a:gd name="connsiteX34" fmla="*/ 2387327 w 5384558"/>
                <a:gd name="connsiteY34" fmla="*/ 842245 h 2317627"/>
                <a:gd name="connsiteX35" fmla="*/ 2329244 w 5384558"/>
                <a:gd name="connsiteY35" fmla="*/ 842245 h 2317627"/>
                <a:gd name="connsiteX36" fmla="*/ 2329244 w 5384558"/>
                <a:gd name="connsiteY36" fmla="*/ 813202 h 2317627"/>
                <a:gd name="connsiteX37" fmla="*/ 2262445 w 5384558"/>
                <a:gd name="connsiteY37" fmla="*/ 813202 h 2317627"/>
                <a:gd name="connsiteX38" fmla="*/ 2262445 w 5384558"/>
                <a:gd name="connsiteY38" fmla="*/ 798681 h 2317627"/>
                <a:gd name="connsiteX39" fmla="*/ 2044627 w 5384558"/>
                <a:gd name="connsiteY39" fmla="*/ 798681 h 2317627"/>
                <a:gd name="connsiteX40" fmla="*/ 2044627 w 5384558"/>
                <a:gd name="connsiteY40" fmla="*/ 755116 h 2317627"/>
                <a:gd name="connsiteX41" fmla="*/ 1960397 w 5384558"/>
                <a:gd name="connsiteY41" fmla="*/ 755116 h 2317627"/>
                <a:gd name="connsiteX42" fmla="*/ 1960397 w 5384558"/>
                <a:gd name="connsiteY42" fmla="*/ 694126 h 2317627"/>
                <a:gd name="connsiteX43" fmla="*/ 1838420 w 5384558"/>
                <a:gd name="connsiteY43" fmla="*/ 694126 h 2317627"/>
                <a:gd name="connsiteX44" fmla="*/ 1838420 w 5384558"/>
                <a:gd name="connsiteY44" fmla="*/ 653466 h 2317627"/>
                <a:gd name="connsiteX45" fmla="*/ 1774527 w 5384558"/>
                <a:gd name="connsiteY45" fmla="*/ 653466 h 2317627"/>
                <a:gd name="connsiteX46" fmla="*/ 1774527 w 5384558"/>
                <a:gd name="connsiteY46" fmla="*/ 630232 h 2317627"/>
                <a:gd name="connsiteX47" fmla="*/ 1623498 w 5384558"/>
                <a:gd name="connsiteY47" fmla="*/ 630232 h 2317627"/>
                <a:gd name="connsiteX48" fmla="*/ 1623498 w 5384558"/>
                <a:gd name="connsiteY48" fmla="*/ 592476 h 2317627"/>
                <a:gd name="connsiteX49" fmla="*/ 1588646 w 5384558"/>
                <a:gd name="connsiteY49" fmla="*/ 592476 h 2317627"/>
                <a:gd name="connsiteX50" fmla="*/ 1588646 w 5384558"/>
                <a:gd name="connsiteY50" fmla="*/ 557624 h 2317627"/>
                <a:gd name="connsiteX51" fmla="*/ 1495711 w 5384558"/>
                <a:gd name="connsiteY51" fmla="*/ 557624 h 2317627"/>
                <a:gd name="connsiteX52" fmla="*/ 1495711 w 5384558"/>
                <a:gd name="connsiteY52" fmla="*/ 511156 h 2317627"/>
                <a:gd name="connsiteX53" fmla="*/ 1335977 w 5384558"/>
                <a:gd name="connsiteY53" fmla="*/ 511156 h 2317627"/>
                <a:gd name="connsiteX54" fmla="*/ 1335977 w 5384558"/>
                <a:gd name="connsiteY54" fmla="*/ 485017 h 2317627"/>
                <a:gd name="connsiteX55" fmla="*/ 1306935 w 5384558"/>
                <a:gd name="connsiteY55" fmla="*/ 485017 h 2317627"/>
                <a:gd name="connsiteX56" fmla="*/ 1306935 w 5384558"/>
                <a:gd name="connsiteY56" fmla="*/ 426931 h 2317627"/>
                <a:gd name="connsiteX57" fmla="*/ 1202379 w 5384558"/>
                <a:gd name="connsiteY57" fmla="*/ 426931 h 2317627"/>
                <a:gd name="connsiteX58" fmla="*/ 1202379 w 5384558"/>
                <a:gd name="connsiteY58" fmla="*/ 406601 h 2317627"/>
                <a:gd name="connsiteX59" fmla="*/ 1112349 w 5384558"/>
                <a:gd name="connsiteY59" fmla="*/ 406601 h 2317627"/>
                <a:gd name="connsiteX60" fmla="*/ 1112349 w 5384558"/>
                <a:gd name="connsiteY60" fmla="*/ 325281 h 2317627"/>
                <a:gd name="connsiteX61" fmla="*/ 1036834 w 5384558"/>
                <a:gd name="connsiteY61" fmla="*/ 325281 h 2317627"/>
                <a:gd name="connsiteX62" fmla="*/ 1036834 w 5384558"/>
                <a:gd name="connsiteY62" fmla="*/ 241056 h 2317627"/>
                <a:gd name="connsiteX63" fmla="*/ 999077 w 5384558"/>
                <a:gd name="connsiteY63" fmla="*/ 241056 h 2317627"/>
                <a:gd name="connsiteX64" fmla="*/ 999077 w 5384558"/>
                <a:gd name="connsiteY64" fmla="*/ 212014 h 2317627"/>
                <a:gd name="connsiteX65" fmla="*/ 946799 w 5384558"/>
                <a:gd name="connsiteY65" fmla="*/ 212014 h 2317627"/>
                <a:gd name="connsiteX66" fmla="*/ 946799 w 5384558"/>
                <a:gd name="connsiteY66" fmla="*/ 156832 h 2317627"/>
                <a:gd name="connsiteX67" fmla="*/ 856766 w 5384558"/>
                <a:gd name="connsiteY67" fmla="*/ 156832 h 2317627"/>
                <a:gd name="connsiteX68" fmla="*/ 856766 w 5384558"/>
                <a:gd name="connsiteY68" fmla="*/ 116171 h 2317627"/>
                <a:gd name="connsiteX69" fmla="*/ 630232 w 5384558"/>
                <a:gd name="connsiteY69" fmla="*/ 116171 h 2317627"/>
                <a:gd name="connsiteX70" fmla="*/ 630232 w 5384558"/>
                <a:gd name="connsiteY70" fmla="*/ 98746 h 2317627"/>
                <a:gd name="connsiteX71" fmla="*/ 551816 w 5384558"/>
                <a:gd name="connsiteY71" fmla="*/ 98746 h 2317627"/>
                <a:gd name="connsiteX72" fmla="*/ 551816 w 5384558"/>
                <a:gd name="connsiteY72" fmla="*/ 72607 h 2317627"/>
                <a:gd name="connsiteX73" fmla="*/ 383367 w 5384558"/>
                <a:gd name="connsiteY73" fmla="*/ 72607 h 2317627"/>
                <a:gd name="connsiteX74" fmla="*/ 383367 w 5384558"/>
                <a:gd name="connsiteY74" fmla="*/ 49373 h 2317627"/>
                <a:gd name="connsiteX75" fmla="*/ 212013 w 5384558"/>
                <a:gd name="connsiteY75" fmla="*/ 49373 h 2317627"/>
                <a:gd name="connsiteX76" fmla="*/ 212013 w 5384558"/>
                <a:gd name="connsiteY76" fmla="*/ 0 h 2317627"/>
                <a:gd name="connsiteX77" fmla="*/ 0 w 5384558"/>
                <a:gd name="connsiteY77" fmla="*/ 0 h 231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5384558" h="2317627">
                  <a:moveTo>
                    <a:pt x="5384559" y="2317627"/>
                  </a:moveTo>
                  <a:lnTo>
                    <a:pt x="5248056" y="2317627"/>
                  </a:lnTo>
                  <a:lnTo>
                    <a:pt x="5248056" y="1437622"/>
                  </a:lnTo>
                  <a:lnTo>
                    <a:pt x="4309967" y="1437622"/>
                  </a:lnTo>
                  <a:lnTo>
                    <a:pt x="4309967" y="1365023"/>
                  </a:lnTo>
                  <a:lnTo>
                    <a:pt x="4272220" y="1365023"/>
                  </a:lnTo>
                  <a:lnTo>
                    <a:pt x="4272220" y="1315645"/>
                  </a:lnTo>
                  <a:lnTo>
                    <a:pt x="4080529" y="1315645"/>
                  </a:lnTo>
                  <a:lnTo>
                    <a:pt x="4080529" y="1266277"/>
                  </a:lnTo>
                  <a:lnTo>
                    <a:pt x="3912080" y="1266277"/>
                  </a:lnTo>
                  <a:lnTo>
                    <a:pt x="3912080" y="1213994"/>
                  </a:lnTo>
                  <a:lnTo>
                    <a:pt x="3842385" y="1213994"/>
                  </a:lnTo>
                  <a:lnTo>
                    <a:pt x="3842385" y="1179142"/>
                  </a:lnTo>
                  <a:lnTo>
                    <a:pt x="3662315" y="1179142"/>
                  </a:lnTo>
                  <a:lnTo>
                    <a:pt x="3662315" y="1155911"/>
                  </a:lnTo>
                  <a:lnTo>
                    <a:pt x="3488055" y="1155911"/>
                  </a:lnTo>
                  <a:lnTo>
                    <a:pt x="3488055" y="1121059"/>
                  </a:lnTo>
                  <a:lnTo>
                    <a:pt x="3392215" y="1121059"/>
                  </a:lnTo>
                  <a:lnTo>
                    <a:pt x="3392215" y="1097827"/>
                  </a:lnTo>
                  <a:lnTo>
                    <a:pt x="3203439" y="1097827"/>
                  </a:lnTo>
                  <a:lnTo>
                    <a:pt x="3203439" y="1074586"/>
                  </a:lnTo>
                  <a:lnTo>
                    <a:pt x="3061125" y="1074586"/>
                  </a:lnTo>
                  <a:lnTo>
                    <a:pt x="3061125" y="1045544"/>
                  </a:lnTo>
                  <a:lnTo>
                    <a:pt x="3026274" y="1045544"/>
                  </a:lnTo>
                  <a:lnTo>
                    <a:pt x="3026274" y="1004882"/>
                  </a:lnTo>
                  <a:lnTo>
                    <a:pt x="2857824" y="1004882"/>
                  </a:lnTo>
                  <a:lnTo>
                    <a:pt x="2857824" y="993271"/>
                  </a:lnTo>
                  <a:lnTo>
                    <a:pt x="2724226" y="993271"/>
                  </a:lnTo>
                  <a:lnTo>
                    <a:pt x="2724226" y="961324"/>
                  </a:lnTo>
                  <a:lnTo>
                    <a:pt x="2625481" y="961324"/>
                  </a:lnTo>
                  <a:lnTo>
                    <a:pt x="2625481" y="900331"/>
                  </a:lnTo>
                  <a:lnTo>
                    <a:pt x="2506409" y="900331"/>
                  </a:lnTo>
                  <a:lnTo>
                    <a:pt x="2506409" y="877097"/>
                  </a:lnTo>
                  <a:lnTo>
                    <a:pt x="2387327" y="877097"/>
                  </a:lnTo>
                  <a:lnTo>
                    <a:pt x="2387327" y="842245"/>
                  </a:lnTo>
                  <a:lnTo>
                    <a:pt x="2329244" y="842245"/>
                  </a:lnTo>
                  <a:lnTo>
                    <a:pt x="2329244" y="813202"/>
                  </a:lnTo>
                  <a:lnTo>
                    <a:pt x="2262445" y="813202"/>
                  </a:lnTo>
                  <a:lnTo>
                    <a:pt x="2262445" y="798681"/>
                  </a:lnTo>
                  <a:lnTo>
                    <a:pt x="2044627" y="798681"/>
                  </a:lnTo>
                  <a:lnTo>
                    <a:pt x="2044627" y="755116"/>
                  </a:lnTo>
                  <a:lnTo>
                    <a:pt x="1960397" y="755116"/>
                  </a:lnTo>
                  <a:lnTo>
                    <a:pt x="1960397" y="694126"/>
                  </a:lnTo>
                  <a:lnTo>
                    <a:pt x="1838420" y="694126"/>
                  </a:lnTo>
                  <a:lnTo>
                    <a:pt x="1838420" y="653466"/>
                  </a:lnTo>
                  <a:lnTo>
                    <a:pt x="1774527" y="653466"/>
                  </a:lnTo>
                  <a:lnTo>
                    <a:pt x="1774527" y="630232"/>
                  </a:lnTo>
                  <a:lnTo>
                    <a:pt x="1623498" y="630232"/>
                  </a:lnTo>
                  <a:lnTo>
                    <a:pt x="1623498" y="592476"/>
                  </a:lnTo>
                  <a:lnTo>
                    <a:pt x="1588646" y="592476"/>
                  </a:lnTo>
                  <a:lnTo>
                    <a:pt x="1588646" y="557624"/>
                  </a:lnTo>
                  <a:lnTo>
                    <a:pt x="1495711" y="557624"/>
                  </a:lnTo>
                  <a:lnTo>
                    <a:pt x="1495711" y="511156"/>
                  </a:lnTo>
                  <a:lnTo>
                    <a:pt x="1335977" y="511156"/>
                  </a:lnTo>
                  <a:lnTo>
                    <a:pt x="1335977" y="485017"/>
                  </a:lnTo>
                  <a:lnTo>
                    <a:pt x="1306935" y="485017"/>
                  </a:lnTo>
                  <a:lnTo>
                    <a:pt x="1306935" y="426931"/>
                  </a:lnTo>
                  <a:lnTo>
                    <a:pt x="1202379" y="426931"/>
                  </a:lnTo>
                  <a:lnTo>
                    <a:pt x="1202379" y="406601"/>
                  </a:lnTo>
                  <a:lnTo>
                    <a:pt x="1112349" y="406601"/>
                  </a:lnTo>
                  <a:lnTo>
                    <a:pt x="1112349" y="325281"/>
                  </a:lnTo>
                  <a:lnTo>
                    <a:pt x="1036834" y="325281"/>
                  </a:lnTo>
                  <a:lnTo>
                    <a:pt x="1036834" y="241056"/>
                  </a:lnTo>
                  <a:lnTo>
                    <a:pt x="999077" y="241056"/>
                  </a:lnTo>
                  <a:lnTo>
                    <a:pt x="999077" y="212014"/>
                  </a:lnTo>
                  <a:lnTo>
                    <a:pt x="946799" y="212014"/>
                  </a:lnTo>
                  <a:lnTo>
                    <a:pt x="946799" y="156832"/>
                  </a:lnTo>
                  <a:lnTo>
                    <a:pt x="856766" y="156832"/>
                  </a:lnTo>
                  <a:lnTo>
                    <a:pt x="856766" y="116171"/>
                  </a:lnTo>
                  <a:lnTo>
                    <a:pt x="630232" y="116171"/>
                  </a:lnTo>
                  <a:lnTo>
                    <a:pt x="630232" y="98746"/>
                  </a:lnTo>
                  <a:lnTo>
                    <a:pt x="551816" y="98746"/>
                  </a:lnTo>
                  <a:lnTo>
                    <a:pt x="551816" y="72607"/>
                  </a:lnTo>
                  <a:lnTo>
                    <a:pt x="383367" y="72607"/>
                  </a:lnTo>
                  <a:lnTo>
                    <a:pt x="383367" y="49373"/>
                  </a:lnTo>
                  <a:lnTo>
                    <a:pt x="212013" y="49373"/>
                  </a:lnTo>
                  <a:lnTo>
                    <a:pt x="212013" y="0"/>
                  </a:lnTo>
                  <a:lnTo>
                    <a:pt x="0"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1" name="Freeform: Shape 684">
              <a:extLst>
                <a:ext uri="{FF2B5EF4-FFF2-40B4-BE49-F238E27FC236}">
                  <a16:creationId xmlns:a16="http://schemas.microsoft.com/office/drawing/2014/main" id="{BCD8EBD6-0171-451C-9E02-31C70467F0B9}"/>
                </a:ext>
              </a:extLst>
            </p:cNvPr>
            <p:cNvSpPr/>
            <p:nvPr/>
          </p:nvSpPr>
          <p:spPr>
            <a:xfrm>
              <a:off x="3540408" y="225742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2" name="Freeform: Shape 685">
              <a:extLst>
                <a:ext uri="{FF2B5EF4-FFF2-40B4-BE49-F238E27FC236}">
                  <a16:creationId xmlns:a16="http://schemas.microsoft.com/office/drawing/2014/main" id="{C2D4FEED-46A1-4152-AE95-FBB867673AC8}"/>
                </a:ext>
              </a:extLst>
            </p:cNvPr>
            <p:cNvSpPr/>
            <p:nvPr/>
          </p:nvSpPr>
          <p:spPr>
            <a:xfrm>
              <a:off x="3692809" y="22764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3" name="Freeform: Shape 686">
              <a:extLst>
                <a:ext uri="{FF2B5EF4-FFF2-40B4-BE49-F238E27FC236}">
                  <a16:creationId xmlns:a16="http://schemas.microsoft.com/office/drawing/2014/main" id="{503B33E3-9447-4787-A4BE-CAE34BB7DAF8}"/>
                </a:ext>
              </a:extLst>
            </p:cNvPr>
            <p:cNvSpPr/>
            <p:nvPr/>
          </p:nvSpPr>
          <p:spPr>
            <a:xfrm>
              <a:off x="3826160" y="23145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4" name="Freeform: Shape 687">
              <a:extLst>
                <a:ext uri="{FF2B5EF4-FFF2-40B4-BE49-F238E27FC236}">
                  <a16:creationId xmlns:a16="http://schemas.microsoft.com/office/drawing/2014/main" id="{17B794D8-D03A-41A6-8813-9B4D7CF4618C}"/>
                </a:ext>
              </a:extLst>
            </p:cNvPr>
            <p:cNvSpPr/>
            <p:nvPr/>
          </p:nvSpPr>
          <p:spPr>
            <a:xfrm>
              <a:off x="3921410" y="2314575"/>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5" name="Freeform: Shape 688">
              <a:extLst>
                <a:ext uri="{FF2B5EF4-FFF2-40B4-BE49-F238E27FC236}">
                  <a16:creationId xmlns:a16="http://schemas.microsoft.com/office/drawing/2014/main" id="{AA7ADB89-F296-4C9F-A3D2-313FDEBA8EA6}"/>
                </a:ext>
              </a:extLst>
            </p:cNvPr>
            <p:cNvSpPr/>
            <p:nvPr/>
          </p:nvSpPr>
          <p:spPr>
            <a:xfrm>
              <a:off x="4150012" y="2371725"/>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6" name="Freeform: Shape 689">
              <a:extLst>
                <a:ext uri="{FF2B5EF4-FFF2-40B4-BE49-F238E27FC236}">
                  <a16:creationId xmlns:a16="http://schemas.microsoft.com/office/drawing/2014/main" id="{6159CE60-5F87-41CE-8383-B35C844B5584}"/>
                </a:ext>
              </a:extLst>
            </p:cNvPr>
            <p:cNvSpPr/>
            <p:nvPr/>
          </p:nvSpPr>
          <p:spPr>
            <a:xfrm>
              <a:off x="4323563" y="2483926"/>
              <a:ext cx="72004" cy="9525"/>
            </a:xfrm>
            <a:custGeom>
              <a:avLst/>
              <a:gdLst>
                <a:gd name="connsiteX0" fmla="*/ 0 w 72004"/>
                <a:gd name="connsiteY0" fmla="*/ 0 h 9525"/>
                <a:gd name="connsiteX1" fmla="*/ 72004 w 72004"/>
                <a:gd name="connsiteY1" fmla="*/ 0 h 9525"/>
              </a:gdLst>
              <a:ahLst/>
              <a:cxnLst>
                <a:cxn ang="0">
                  <a:pos x="connsiteX0" y="connsiteY0"/>
                </a:cxn>
                <a:cxn ang="0">
                  <a:pos x="connsiteX1" y="connsiteY1"/>
                </a:cxn>
              </a:cxnLst>
              <a:rect l="l" t="t" r="r" b="b"/>
              <a:pathLst>
                <a:path w="72004" h="9525">
                  <a:moveTo>
                    <a:pt x="0" y="0"/>
                  </a:moveTo>
                  <a:lnTo>
                    <a:pt x="72004"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7" name="Freeform: Shape 690">
              <a:extLst>
                <a:ext uri="{FF2B5EF4-FFF2-40B4-BE49-F238E27FC236}">
                  <a16:creationId xmlns:a16="http://schemas.microsoft.com/office/drawing/2014/main" id="{9B11A87C-A2F4-4873-8E4B-AB9B76210A38}"/>
                </a:ext>
              </a:extLst>
            </p:cNvPr>
            <p:cNvSpPr/>
            <p:nvPr/>
          </p:nvSpPr>
          <p:spPr>
            <a:xfrm>
              <a:off x="4399768" y="2560126"/>
              <a:ext cx="71999" cy="9525"/>
            </a:xfrm>
            <a:custGeom>
              <a:avLst/>
              <a:gdLst>
                <a:gd name="connsiteX0" fmla="*/ 0 w 71999"/>
                <a:gd name="connsiteY0" fmla="*/ 0 h 9525"/>
                <a:gd name="connsiteX1" fmla="*/ 71999 w 71999"/>
                <a:gd name="connsiteY1" fmla="*/ 0 h 9525"/>
              </a:gdLst>
              <a:ahLst/>
              <a:cxnLst>
                <a:cxn ang="0">
                  <a:pos x="connsiteX0" y="connsiteY0"/>
                </a:cxn>
                <a:cxn ang="0">
                  <a:pos x="connsiteX1" y="connsiteY1"/>
                </a:cxn>
              </a:cxnLst>
              <a:rect l="l" t="t" r="r" b="b"/>
              <a:pathLst>
                <a:path w="71999" h="9525">
                  <a:moveTo>
                    <a:pt x="0" y="0"/>
                  </a:moveTo>
                  <a:lnTo>
                    <a:pt x="71999" y="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8" name="Freeform: Shape 691">
              <a:extLst>
                <a:ext uri="{FF2B5EF4-FFF2-40B4-BE49-F238E27FC236}">
                  <a16:creationId xmlns:a16="http://schemas.microsoft.com/office/drawing/2014/main" id="{8C92E460-BBE6-48D4-9B16-1333DDF89EE4}"/>
                </a:ext>
              </a:extLst>
            </p:cNvPr>
            <p:cNvSpPr/>
            <p:nvPr/>
          </p:nvSpPr>
          <p:spPr>
            <a:xfrm>
              <a:off x="4550063" y="26574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89" name="Freeform: Shape 692">
              <a:extLst>
                <a:ext uri="{FF2B5EF4-FFF2-40B4-BE49-F238E27FC236}">
                  <a16:creationId xmlns:a16="http://schemas.microsoft.com/office/drawing/2014/main" id="{9C4F837F-12DF-449A-9DDC-9B5EE4C66266}"/>
                </a:ext>
              </a:extLst>
            </p:cNvPr>
            <p:cNvSpPr/>
            <p:nvPr/>
          </p:nvSpPr>
          <p:spPr>
            <a:xfrm>
              <a:off x="4588163" y="2657477"/>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0" name="Freeform: Shape 693">
              <a:extLst>
                <a:ext uri="{FF2B5EF4-FFF2-40B4-BE49-F238E27FC236}">
                  <a16:creationId xmlns:a16="http://schemas.microsoft.com/office/drawing/2014/main" id="{0ECD4422-1D02-4421-A02A-9234B7FE0919}"/>
                </a:ext>
              </a:extLst>
            </p:cNvPr>
            <p:cNvSpPr/>
            <p:nvPr/>
          </p:nvSpPr>
          <p:spPr>
            <a:xfrm>
              <a:off x="4931063" y="280987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1" name="Freeform: Shape 694">
              <a:extLst>
                <a:ext uri="{FF2B5EF4-FFF2-40B4-BE49-F238E27FC236}">
                  <a16:creationId xmlns:a16="http://schemas.microsoft.com/office/drawing/2014/main" id="{2CDF72EC-DFB2-4C6E-9CAB-9AC827A26348}"/>
                </a:ext>
              </a:extLst>
            </p:cNvPr>
            <p:cNvSpPr/>
            <p:nvPr/>
          </p:nvSpPr>
          <p:spPr>
            <a:xfrm>
              <a:off x="4988213" y="2809878"/>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2" name="Freeform: Shape 695">
              <a:extLst>
                <a:ext uri="{FF2B5EF4-FFF2-40B4-BE49-F238E27FC236}">
                  <a16:creationId xmlns:a16="http://schemas.microsoft.com/office/drawing/2014/main" id="{1BDF8AAC-1121-4947-9FEC-C2310E57D1B0}"/>
                </a:ext>
              </a:extLst>
            </p:cNvPr>
            <p:cNvSpPr/>
            <p:nvPr/>
          </p:nvSpPr>
          <p:spPr>
            <a:xfrm>
              <a:off x="5388272" y="3000379"/>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3" name="Freeform: Shape 696">
              <a:extLst>
                <a:ext uri="{FF2B5EF4-FFF2-40B4-BE49-F238E27FC236}">
                  <a16:creationId xmlns:a16="http://schemas.microsoft.com/office/drawing/2014/main" id="{2392084A-1B76-4222-9D1E-E5F9BDBB83C2}"/>
                </a:ext>
              </a:extLst>
            </p:cNvPr>
            <p:cNvSpPr/>
            <p:nvPr/>
          </p:nvSpPr>
          <p:spPr>
            <a:xfrm>
              <a:off x="5464472" y="303847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4" name="Freeform: Shape 697">
              <a:extLst>
                <a:ext uri="{FF2B5EF4-FFF2-40B4-BE49-F238E27FC236}">
                  <a16:creationId xmlns:a16="http://schemas.microsoft.com/office/drawing/2014/main" id="{3E161D94-1593-4CFB-8C16-48972F415420}"/>
                </a:ext>
              </a:extLst>
            </p:cNvPr>
            <p:cNvSpPr/>
            <p:nvPr/>
          </p:nvSpPr>
          <p:spPr>
            <a:xfrm>
              <a:off x="5654972" y="3038479"/>
              <a:ext cx="9525" cy="72000"/>
            </a:xfrm>
            <a:custGeom>
              <a:avLst/>
              <a:gdLst>
                <a:gd name="connsiteX0" fmla="*/ 0 w 9525"/>
                <a:gd name="connsiteY0" fmla="*/ 0 h 72000"/>
                <a:gd name="connsiteX1" fmla="*/ 0 w 9525"/>
                <a:gd name="connsiteY1" fmla="*/ 72000 h 72000"/>
              </a:gdLst>
              <a:ahLst/>
              <a:cxnLst>
                <a:cxn ang="0">
                  <a:pos x="connsiteX0" y="connsiteY0"/>
                </a:cxn>
                <a:cxn ang="0">
                  <a:pos x="connsiteX1" y="connsiteY1"/>
                </a:cxn>
              </a:cxnLst>
              <a:rect l="l" t="t" r="r" b="b"/>
              <a:pathLst>
                <a:path w="9525" h="72000">
                  <a:moveTo>
                    <a:pt x="0" y="0"/>
                  </a:moveTo>
                  <a:lnTo>
                    <a:pt x="0" y="72000"/>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5" name="Freeform: Shape 698">
              <a:extLst>
                <a:ext uri="{FF2B5EF4-FFF2-40B4-BE49-F238E27FC236}">
                  <a16:creationId xmlns:a16="http://schemas.microsoft.com/office/drawing/2014/main" id="{BF668500-7645-4551-93A1-5E73708BA401}"/>
                </a:ext>
              </a:extLst>
            </p:cNvPr>
            <p:cNvSpPr/>
            <p:nvPr/>
          </p:nvSpPr>
          <p:spPr>
            <a:xfrm>
              <a:off x="5940722" y="3152780"/>
              <a:ext cx="9525" cy="72003"/>
            </a:xfrm>
            <a:custGeom>
              <a:avLst/>
              <a:gdLst>
                <a:gd name="connsiteX0" fmla="*/ 0 w 9525"/>
                <a:gd name="connsiteY0" fmla="*/ 0 h 72003"/>
                <a:gd name="connsiteX1" fmla="*/ 0 w 9525"/>
                <a:gd name="connsiteY1" fmla="*/ 72003 h 72003"/>
              </a:gdLst>
              <a:ahLst/>
              <a:cxnLst>
                <a:cxn ang="0">
                  <a:pos x="connsiteX0" y="connsiteY0"/>
                </a:cxn>
                <a:cxn ang="0">
                  <a:pos x="connsiteX1" y="connsiteY1"/>
                </a:cxn>
              </a:cxnLst>
              <a:rect l="l" t="t" r="r" b="b"/>
              <a:pathLst>
                <a:path w="9525" h="72003">
                  <a:moveTo>
                    <a:pt x="0" y="0"/>
                  </a:moveTo>
                  <a:lnTo>
                    <a:pt x="0" y="72003"/>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6" name="Freeform: Shape 699">
              <a:extLst>
                <a:ext uri="{FF2B5EF4-FFF2-40B4-BE49-F238E27FC236}">
                  <a16:creationId xmlns:a16="http://schemas.microsoft.com/office/drawing/2014/main" id="{5C95077C-87AE-43A8-9128-075A00E1F5A8}"/>
                </a:ext>
              </a:extLst>
            </p:cNvPr>
            <p:cNvSpPr/>
            <p:nvPr/>
          </p:nvSpPr>
          <p:spPr>
            <a:xfrm>
              <a:off x="6226472" y="32480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7" name="Freeform: Shape 700">
              <a:extLst>
                <a:ext uri="{FF2B5EF4-FFF2-40B4-BE49-F238E27FC236}">
                  <a16:creationId xmlns:a16="http://schemas.microsoft.com/office/drawing/2014/main" id="{520AA949-AAE8-4700-9366-BD34A97E3ECA}"/>
                </a:ext>
              </a:extLst>
            </p:cNvPr>
            <p:cNvSpPr/>
            <p:nvPr/>
          </p:nvSpPr>
          <p:spPr>
            <a:xfrm>
              <a:off x="6264572" y="32480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8" name="Freeform: Shape 701">
              <a:extLst>
                <a:ext uri="{FF2B5EF4-FFF2-40B4-BE49-F238E27FC236}">
                  <a16:creationId xmlns:a16="http://schemas.microsoft.com/office/drawing/2014/main" id="{8E06C395-CA52-4D10-80FB-338EE4F4DCBE}"/>
                </a:ext>
              </a:extLst>
            </p:cNvPr>
            <p:cNvSpPr/>
            <p:nvPr/>
          </p:nvSpPr>
          <p:spPr>
            <a:xfrm>
              <a:off x="6302672" y="3267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399" name="Freeform: Shape 702">
              <a:extLst>
                <a:ext uri="{FF2B5EF4-FFF2-40B4-BE49-F238E27FC236}">
                  <a16:creationId xmlns:a16="http://schemas.microsoft.com/office/drawing/2014/main" id="{8C254B7A-9D1A-45D5-AFE1-C2EA01FDA8F3}"/>
                </a:ext>
              </a:extLst>
            </p:cNvPr>
            <p:cNvSpPr/>
            <p:nvPr/>
          </p:nvSpPr>
          <p:spPr>
            <a:xfrm>
              <a:off x="6359822" y="3267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0" name="Freeform: Shape 703">
              <a:extLst>
                <a:ext uri="{FF2B5EF4-FFF2-40B4-BE49-F238E27FC236}">
                  <a16:creationId xmlns:a16="http://schemas.microsoft.com/office/drawing/2014/main" id="{151199A9-DA68-4D86-A1A3-98214980B6DC}"/>
                </a:ext>
              </a:extLst>
            </p:cNvPr>
            <p:cNvSpPr/>
            <p:nvPr/>
          </p:nvSpPr>
          <p:spPr>
            <a:xfrm>
              <a:off x="6416972" y="32670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1" name="Freeform: Shape 704">
              <a:extLst>
                <a:ext uri="{FF2B5EF4-FFF2-40B4-BE49-F238E27FC236}">
                  <a16:creationId xmlns:a16="http://schemas.microsoft.com/office/drawing/2014/main" id="{E0B59834-CF24-4E7F-9069-FFBD8871BC98}"/>
                </a:ext>
              </a:extLst>
            </p:cNvPr>
            <p:cNvSpPr/>
            <p:nvPr/>
          </p:nvSpPr>
          <p:spPr>
            <a:xfrm>
              <a:off x="6493172" y="33242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2" name="Freeform: Shape 705">
              <a:extLst>
                <a:ext uri="{FF2B5EF4-FFF2-40B4-BE49-F238E27FC236}">
                  <a16:creationId xmlns:a16="http://schemas.microsoft.com/office/drawing/2014/main" id="{D419C11D-5303-4520-AA85-BDE6C15BCCE3}"/>
                </a:ext>
              </a:extLst>
            </p:cNvPr>
            <p:cNvSpPr/>
            <p:nvPr/>
          </p:nvSpPr>
          <p:spPr>
            <a:xfrm>
              <a:off x="6569372" y="33242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3" name="Freeform: Shape 706">
              <a:extLst>
                <a:ext uri="{FF2B5EF4-FFF2-40B4-BE49-F238E27FC236}">
                  <a16:creationId xmlns:a16="http://schemas.microsoft.com/office/drawing/2014/main" id="{56877488-43E0-4E8E-A739-3B8A4C89BB41}"/>
                </a:ext>
              </a:extLst>
            </p:cNvPr>
            <p:cNvSpPr/>
            <p:nvPr/>
          </p:nvSpPr>
          <p:spPr>
            <a:xfrm>
              <a:off x="6607482" y="33432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4" name="Freeform: Shape 707">
              <a:extLst>
                <a:ext uri="{FF2B5EF4-FFF2-40B4-BE49-F238E27FC236}">
                  <a16:creationId xmlns:a16="http://schemas.microsoft.com/office/drawing/2014/main" id="{CD90581F-7FFD-4C1F-AE62-C0E1F73DC7C5}"/>
                </a:ext>
              </a:extLst>
            </p:cNvPr>
            <p:cNvSpPr/>
            <p:nvPr/>
          </p:nvSpPr>
          <p:spPr>
            <a:xfrm>
              <a:off x="6645582" y="33432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5" name="Freeform: Shape 708">
              <a:extLst>
                <a:ext uri="{FF2B5EF4-FFF2-40B4-BE49-F238E27FC236}">
                  <a16:creationId xmlns:a16="http://schemas.microsoft.com/office/drawing/2014/main" id="{F2E793DA-E7FC-4F13-A0E0-758CBD43648F}"/>
                </a:ext>
              </a:extLst>
            </p:cNvPr>
            <p:cNvSpPr/>
            <p:nvPr/>
          </p:nvSpPr>
          <p:spPr>
            <a:xfrm>
              <a:off x="6702732" y="33432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6" name="Freeform: Shape 709">
              <a:extLst>
                <a:ext uri="{FF2B5EF4-FFF2-40B4-BE49-F238E27FC236}">
                  <a16:creationId xmlns:a16="http://schemas.microsoft.com/office/drawing/2014/main" id="{4C33E07A-1431-4257-8BD3-2CF1BE9C1C1E}"/>
                </a:ext>
              </a:extLst>
            </p:cNvPr>
            <p:cNvSpPr/>
            <p:nvPr/>
          </p:nvSpPr>
          <p:spPr>
            <a:xfrm>
              <a:off x="6740832" y="33432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7" name="Freeform: Shape 710">
              <a:extLst>
                <a:ext uri="{FF2B5EF4-FFF2-40B4-BE49-F238E27FC236}">
                  <a16:creationId xmlns:a16="http://schemas.microsoft.com/office/drawing/2014/main" id="{AD417F41-2A1B-4BFA-B00A-06D45C2A2656}"/>
                </a:ext>
              </a:extLst>
            </p:cNvPr>
            <p:cNvSpPr/>
            <p:nvPr/>
          </p:nvSpPr>
          <p:spPr>
            <a:xfrm>
              <a:off x="6778932" y="33432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8" name="Freeform: Shape 711">
              <a:extLst>
                <a:ext uri="{FF2B5EF4-FFF2-40B4-BE49-F238E27FC236}">
                  <a16:creationId xmlns:a16="http://schemas.microsoft.com/office/drawing/2014/main" id="{5B4995D0-D9E9-48B9-A66C-55128B8496C3}"/>
                </a:ext>
              </a:extLst>
            </p:cNvPr>
            <p:cNvSpPr/>
            <p:nvPr/>
          </p:nvSpPr>
          <p:spPr>
            <a:xfrm>
              <a:off x="6836082" y="33623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09" name="Freeform: Shape 712">
              <a:extLst>
                <a:ext uri="{FF2B5EF4-FFF2-40B4-BE49-F238E27FC236}">
                  <a16:creationId xmlns:a16="http://schemas.microsoft.com/office/drawing/2014/main" id="{1A8A4147-9FA9-47B9-9667-BA60D9A19CC0}"/>
                </a:ext>
              </a:extLst>
            </p:cNvPr>
            <p:cNvSpPr/>
            <p:nvPr/>
          </p:nvSpPr>
          <p:spPr>
            <a:xfrm>
              <a:off x="6912282" y="3400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0" name="Freeform: Shape 713">
              <a:extLst>
                <a:ext uri="{FF2B5EF4-FFF2-40B4-BE49-F238E27FC236}">
                  <a16:creationId xmlns:a16="http://schemas.microsoft.com/office/drawing/2014/main" id="{AB858AF0-66C1-4780-9EBE-B66601EC100E}"/>
                </a:ext>
              </a:extLst>
            </p:cNvPr>
            <p:cNvSpPr/>
            <p:nvPr/>
          </p:nvSpPr>
          <p:spPr>
            <a:xfrm>
              <a:off x="6950382" y="3400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1" name="Freeform: Shape 714">
              <a:extLst>
                <a:ext uri="{FF2B5EF4-FFF2-40B4-BE49-F238E27FC236}">
                  <a16:creationId xmlns:a16="http://schemas.microsoft.com/office/drawing/2014/main" id="{04CB47C8-2C6D-4530-8461-3D87336BE8BB}"/>
                </a:ext>
              </a:extLst>
            </p:cNvPr>
            <p:cNvSpPr/>
            <p:nvPr/>
          </p:nvSpPr>
          <p:spPr>
            <a:xfrm>
              <a:off x="6988482" y="3400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2" name="Freeform: Shape 715">
              <a:extLst>
                <a:ext uri="{FF2B5EF4-FFF2-40B4-BE49-F238E27FC236}">
                  <a16:creationId xmlns:a16="http://schemas.microsoft.com/office/drawing/2014/main" id="{9298CEA3-CE28-4B0C-9642-87B800CF6A88}"/>
                </a:ext>
              </a:extLst>
            </p:cNvPr>
            <p:cNvSpPr/>
            <p:nvPr/>
          </p:nvSpPr>
          <p:spPr>
            <a:xfrm>
              <a:off x="7045632" y="34004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3" name="Freeform: Shape 716">
              <a:extLst>
                <a:ext uri="{FF2B5EF4-FFF2-40B4-BE49-F238E27FC236}">
                  <a16:creationId xmlns:a16="http://schemas.microsoft.com/office/drawing/2014/main" id="{3D9E9188-DE7B-4E64-B4F6-41AEDD311E71}"/>
                </a:ext>
              </a:extLst>
            </p:cNvPr>
            <p:cNvSpPr/>
            <p:nvPr/>
          </p:nvSpPr>
          <p:spPr>
            <a:xfrm>
              <a:off x="7102782" y="34194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4" name="Freeform: Shape 717">
              <a:extLst>
                <a:ext uri="{FF2B5EF4-FFF2-40B4-BE49-F238E27FC236}">
                  <a16:creationId xmlns:a16="http://schemas.microsoft.com/office/drawing/2014/main" id="{E0E3AB9B-1402-44C0-9A4E-C18867497272}"/>
                </a:ext>
              </a:extLst>
            </p:cNvPr>
            <p:cNvSpPr/>
            <p:nvPr/>
          </p:nvSpPr>
          <p:spPr>
            <a:xfrm>
              <a:off x="7140882" y="34194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5" name="Freeform: Shape 718">
              <a:extLst>
                <a:ext uri="{FF2B5EF4-FFF2-40B4-BE49-F238E27FC236}">
                  <a16:creationId xmlns:a16="http://schemas.microsoft.com/office/drawing/2014/main" id="{F2BE2767-09EE-4AC0-ADE8-CD88574B5802}"/>
                </a:ext>
              </a:extLst>
            </p:cNvPr>
            <p:cNvSpPr/>
            <p:nvPr/>
          </p:nvSpPr>
          <p:spPr>
            <a:xfrm>
              <a:off x="7178982" y="34194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6" name="Freeform: Shape 719">
              <a:extLst>
                <a:ext uri="{FF2B5EF4-FFF2-40B4-BE49-F238E27FC236}">
                  <a16:creationId xmlns:a16="http://schemas.microsoft.com/office/drawing/2014/main" id="{2D40B2CD-E267-4FE5-980A-8F7BDF4F50EA}"/>
                </a:ext>
              </a:extLst>
            </p:cNvPr>
            <p:cNvSpPr/>
            <p:nvPr/>
          </p:nvSpPr>
          <p:spPr>
            <a:xfrm>
              <a:off x="7198032" y="34194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7" name="Freeform: Shape 720">
              <a:extLst>
                <a:ext uri="{FF2B5EF4-FFF2-40B4-BE49-F238E27FC236}">
                  <a16:creationId xmlns:a16="http://schemas.microsoft.com/office/drawing/2014/main" id="{66E553DA-E28C-4779-A6D9-25DB36EA9567}"/>
                </a:ext>
              </a:extLst>
            </p:cNvPr>
            <p:cNvSpPr/>
            <p:nvPr/>
          </p:nvSpPr>
          <p:spPr>
            <a:xfrm>
              <a:off x="7293282" y="34575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8" name="Freeform: Shape 721">
              <a:extLst>
                <a:ext uri="{FF2B5EF4-FFF2-40B4-BE49-F238E27FC236}">
                  <a16:creationId xmlns:a16="http://schemas.microsoft.com/office/drawing/2014/main" id="{C7DBB68D-13D6-44D0-A9BE-AA12588363C3}"/>
                </a:ext>
              </a:extLst>
            </p:cNvPr>
            <p:cNvSpPr/>
            <p:nvPr/>
          </p:nvSpPr>
          <p:spPr>
            <a:xfrm>
              <a:off x="7407582" y="34956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19" name="Freeform: Shape 722">
              <a:extLst>
                <a:ext uri="{FF2B5EF4-FFF2-40B4-BE49-F238E27FC236}">
                  <a16:creationId xmlns:a16="http://schemas.microsoft.com/office/drawing/2014/main" id="{959D3688-D0DA-4D8B-B6CA-4E31349B133B}"/>
                </a:ext>
              </a:extLst>
            </p:cNvPr>
            <p:cNvSpPr/>
            <p:nvPr/>
          </p:nvSpPr>
          <p:spPr>
            <a:xfrm>
              <a:off x="7426632" y="34956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0" name="Freeform: Shape 723">
              <a:extLst>
                <a:ext uri="{FF2B5EF4-FFF2-40B4-BE49-F238E27FC236}">
                  <a16:creationId xmlns:a16="http://schemas.microsoft.com/office/drawing/2014/main" id="{BF9C7089-45FB-4B38-AF7F-E96DE32445C9}"/>
                </a:ext>
              </a:extLst>
            </p:cNvPr>
            <p:cNvSpPr/>
            <p:nvPr/>
          </p:nvSpPr>
          <p:spPr>
            <a:xfrm>
              <a:off x="7521882" y="35528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1" name="Freeform: Shape 724">
              <a:extLst>
                <a:ext uri="{FF2B5EF4-FFF2-40B4-BE49-F238E27FC236}">
                  <a16:creationId xmlns:a16="http://schemas.microsoft.com/office/drawing/2014/main" id="{E109A8C6-0EC0-416B-A9B8-EF7896D4D732}"/>
                </a:ext>
              </a:extLst>
            </p:cNvPr>
            <p:cNvSpPr/>
            <p:nvPr/>
          </p:nvSpPr>
          <p:spPr>
            <a:xfrm>
              <a:off x="7579032" y="35528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2" name="Freeform: Shape 725">
              <a:extLst>
                <a:ext uri="{FF2B5EF4-FFF2-40B4-BE49-F238E27FC236}">
                  <a16:creationId xmlns:a16="http://schemas.microsoft.com/office/drawing/2014/main" id="{1DA171E3-352B-40E8-8117-08E3400A2C9E}"/>
                </a:ext>
              </a:extLst>
            </p:cNvPr>
            <p:cNvSpPr/>
            <p:nvPr/>
          </p:nvSpPr>
          <p:spPr>
            <a:xfrm>
              <a:off x="7598082" y="35528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3" name="Freeform: Shape 726">
              <a:extLst>
                <a:ext uri="{FF2B5EF4-FFF2-40B4-BE49-F238E27FC236}">
                  <a16:creationId xmlns:a16="http://schemas.microsoft.com/office/drawing/2014/main" id="{32D6F534-51C9-46CE-AD40-927394F08EA5}"/>
                </a:ext>
              </a:extLst>
            </p:cNvPr>
            <p:cNvSpPr/>
            <p:nvPr/>
          </p:nvSpPr>
          <p:spPr>
            <a:xfrm>
              <a:off x="7636182" y="355283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4" name="Freeform: Shape 727">
              <a:extLst>
                <a:ext uri="{FF2B5EF4-FFF2-40B4-BE49-F238E27FC236}">
                  <a16:creationId xmlns:a16="http://schemas.microsoft.com/office/drawing/2014/main" id="{76B776C5-7599-425C-97C4-2066BA81ECA6}"/>
                </a:ext>
              </a:extLst>
            </p:cNvPr>
            <p:cNvSpPr/>
            <p:nvPr/>
          </p:nvSpPr>
          <p:spPr>
            <a:xfrm>
              <a:off x="7750482" y="3686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5" name="Freeform: Shape 728">
              <a:extLst>
                <a:ext uri="{FF2B5EF4-FFF2-40B4-BE49-F238E27FC236}">
                  <a16:creationId xmlns:a16="http://schemas.microsoft.com/office/drawing/2014/main" id="{2C185092-1104-4E35-B1B0-ACAAC76DE1EB}"/>
                </a:ext>
              </a:extLst>
            </p:cNvPr>
            <p:cNvSpPr/>
            <p:nvPr/>
          </p:nvSpPr>
          <p:spPr>
            <a:xfrm>
              <a:off x="7788582" y="3686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6" name="Freeform: Shape 729">
              <a:extLst>
                <a:ext uri="{FF2B5EF4-FFF2-40B4-BE49-F238E27FC236}">
                  <a16:creationId xmlns:a16="http://schemas.microsoft.com/office/drawing/2014/main" id="{0B775AB5-0BD6-4C7F-A8C9-6CEEA0C60B86}"/>
                </a:ext>
              </a:extLst>
            </p:cNvPr>
            <p:cNvSpPr/>
            <p:nvPr/>
          </p:nvSpPr>
          <p:spPr>
            <a:xfrm>
              <a:off x="7807632" y="3686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7" name="Freeform: Shape 730">
              <a:extLst>
                <a:ext uri="{FF2B5EF4-FFF2-40B4-BE49-F238E27FC236}">
                  <a16:creationId xmlns:a16="http://schemas.microsoft.com/office/drawing/2014/main" id="{487FCBFB-2D28-4559-B0A1-9548AAEA8A38}"/>
                </a:ext>
              </a:extLst>
            </p:cNvPr>
            <p:cNvSpPr/>
            <p:nvPr/>
          </p:nvSpPr>
          <p:spPr>
            <a:xfrm>
              <a:off x="7826682" y="3686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8" name="Freeform: Shape 731">
              <a:extLst>
                <a:ext uri="{FF2B5EF4-FFF2-40B4-BE49-F238E27FC236}">
                  <a16:creationId xmlns:a16="http://schemas.microsoft.com/office/drawing/2014/main" id="{77B7574F-DF4F-478C-B37C-61BABDE24B44}"/>
                </a:ext>
              </a:extLst>
            </p:cNvPr>
            <p:cNvSpPr/>
            <p:nvPr/>
          </p:nvSpPr>
          <p:spPr>
            <a:xfrm>
              <a:off x="7940982" y="3686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29" name="Freeform: Shape 732">
              <a:extLst>
                <a:ext uri="{FF2B5EF4-FFF2-40B4-BE49-F238E27FC236}">
                  <a16:creationId xmlns:a16="http://schemas.microsoft.com/office/drawing/2014/main" id="{61627876-C5C5-446F-B177-098A4E10172D}"/>
                </a:ext>
              </a:extLst>
            </p:cNvPr>
            <p:cNvSpPr/>
            <p:nvPr/>
          </p:nvSpPr>
          <p:spPr>
            <a:xfrm>
              <a:off x="8017182" y="3686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30" name="Freeform: Shape 733">
              <a:extLst>
                <a:ext uri="{FF2B5EF4-FFF2-40B4-BE49-F238E27FC236}">
                  <a16:creationId xmlns:a16="http://schemas.microsoft.com/office/drawing/2014/main" id="{52994245-DA09-4B3D-BCC8-E061935C3C46}"/>
                </a:ext>
              </a:extLst>
            </p:cNvPr>
            <p:cNvSpPr/>
            <p:nvPr/>
          </p:nvSpPr>
          <p:spPr>
            <a:xfrm>
              <a:off x="8093382" y="3686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31" name="Freeform: Shape 734">
              <a:extLst>
                <a:ext uri="{FF2B5EF4-FFF2-40B4-BE49-F238E27FC236}">
                  <a16:creationId xmlns:a16="http://schemas.microsoft.com/office/drawing/2014/main" id="{347E7DF9-9613-4DE1-923F-AC00132A5B92}"/>
                </a:ext>
              </a:extLst>
            </p:cNvPr>
            <p:cNvSpPr/>
            <p:nvPr/>
          </p:nvSpPr>
          <p:spPr>
            <a:xfrm>
              <a:off x="8131492" y="3686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32" name="Freeform: Shape 735">
              <a:extLst>
                <a:ext uri="{FF2B5EF4-FFF2-40B4-BE49-F238E27FC236}">
                  <a16:creationId xmlns:a16="http://schemas.microsoft.com/office/drawing/2014/main" id="{D1E3DFAD-D824-4ADA-9FC0-129902B6FC3C}"/>
                </a:ext>
              </a:extLst>
            </p:cNvPr>
            <p:cNvSpPr/>
            <p:nvPr/>
          </p:nvSpPr>
          <p:spPr>
            <a:xfrm>
              <a:off x="8131492" y="3686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33" name="Freeform: Shape 736">
              <a:extLst>
                <a:ext uri="{FF2B5EF4-FFF2-40B4-BE49-F238E27FC236}">
                  <a16:creationId xmlns:a16="http://schemas.microsoft.com/office/drawing/2014/main" id="{0AD3EDC3-D818-4352-B382-47EBE88029F1}"/>
                </a:ext>
              </a:extLst>
            </p:cNvPr>
            <p:cNvSpPr/>
            <p:nvPr/>
          </p:nvSpPr>
          <p:spPr>
            <a:xfrm>
              <a:off x="8169592" y="3686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sp>
          <p:nvSpPr>
            <p:cNvPr id="434" name="Freeform: Shape 737">
              <a:extLst>
                <a:ext uri="{FF2B5EF4-FFF2-40B4-BE49-F238E27FC236}">
                  <a16:creationId xmlns:a16="http://schemas.microsoft.com/office/drawing/2014/main" id="{F421022B-A92F-46C2-B04B-5E988636F606}"/>
                </a:ext>
              </a:extLst>
            </p:cNvPr>
            <p:cNvSpPr/>
            <p:nvPr/>
          </p:nvSpPr>
          <p:spPr>
            <a:xfrm>
              <a:off x="8398192" y="3686184"/>
              <a:ext cx="9525" cy="71999"/>
            </a:xfrm>
            <a:custGeom>
              <a:avLst/>
              <a:gdLst>
                <a:gd name="connsiteX0" fmla="*/ 0 w 9525"/>
                <a:gd name="connsiteY0" fmla="*/ 0 h 71999"/>
                <a:gd name="connsiteX1" fmla="*/ 0 w 9525"/>
                <a:gd name="connsiteY1" fmla="*/ 71999 h 71999"/>
              </a:gdLst>
              <a:ahLst/>
              <a:cxnLst>
                <a:cxn ang="0">
                  <a:pos x="connsiteX0" y="connsiteY0"/>
                </a:cxn>
                <a:cxn ang="0">
                  <a:pos x="connsiteX1" y="connsiteY1"/>
                </a:cxn>
              </a:cxnLst>
              <a:rect l="l" t="t" r="r" b="b"/>
              <a:pathLst>
                <a:path w="9525" h="71999">
                  <a:moveTo>
                    <a:pt x="0" y="0"/>
                  </a:moveTo>
                  <a:lnTo>
                    <a:pt x="0" y="71999"/>
                  </a:lnTo>
                </a:path>
              </a:pathLst>
            </a:custGeom>
            <a:noFill/>
            <a:ln w="22225" cap="flat">
              <a:solidFill>
                <a:schemeClr val="accent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sz="1400"/>
            </a:p>
          </p:txBody>
        </p:sp>
      </p:grpSp>
      <p:sp>
        <p:nvSpPr>
          <p:cNvPr id="436" name="Text Placeholder 3"/>
          <p:cNvSpPr>
            <a:spLocks noGrp="1"/>
          </p:cNvSpPr>
          <p:nvPr>
            <p:ph type="body" sz="quarter" idx="10"/>
          </p:nvPr>
        </p:nvSpPr>
        <p:spPr>
          <a:xfrm>
            <a:off x="304800" y="6233974"/>
            <a:ext cx="5494751" cy="487363"/>
          </a:xfrm>
        </p:spPr>
        <p:txBody>
          <a:bodyPr/>
          <a:lstStyle/>
          <a:p>
            <a:r>
              <a:rPr lang="ja-JP"/>
              <a:t>*層化コックスモデル、</a:t>
            </a:r>
            <a:r>
              <a:rPr lang="ja-JP" baseline="30000"/>
              <a:t>†</a:t>
            </a:r>
            <a:r>
              <a:rPr lang="ja-JP"/>
              <a:t>層化ログランク検定、</a:t>
            </a:r>
            <a:br>
              <a:rPr lang="ja-JP"/>
            </a:br>
            <a:r>
              <a:rPr lang="ja-JP" baseline="30000"/>
              <a:t>‡</a:t>
            </a:r>
            <a:r>
              <a:rPr lang="ja-JP"/>
              <a:t>合計198のOSイベント、最終的なOSイベントの55％を占める</a:t>
            </a:r>
          </a:p>
        </p:txBody>
      </p:sp>
      <p:graphicFrame>
        <p:nvGraphicFramePr>
          <p:cNvPr id="437" name="Table 9">
            <a:extLst>
              <a:ext uri="{FF2B5EF4-FFF2-40B4-BE49-F238E27FC236}">
                <a16:creationId xmlns:a16="http://schemas.microsoft.com/office/drawing/2014/main" id="{B278638A-438A-4CD4-9308-BA08CF3CC29D}"/>
              </a:ext>
            </a:extLst>
          </p:cNvPr>
          <p:cNvGraphicFramePr>
            <a:graphicFrameLocks noGrp="1"/>
          </p:cNvGraphicFramePr>
          <p:nvPr>
            <p:extLst>
              <p:ext uri="{D42A27DB-BD31-4B8C-83A1-F6EECF244321}">
                <p14:modId xmlns:p14="http://schemas.microsoft.com/office/powerpoint/2010/main" val="2473370288"/>
              </p:ext>
            </p:extLst>
          </p:nvPr>
        </p:nvGraphicFramePr>
        <p:xfrm>
          <a:off x="6137886" y="1818898"/>
          <a:ext cx="5945638" cy="1224927"/>
        </p:xfrm>
        <a:graphic>
          <a:graphicData uri="http://schemas.openxmlformats.org/drawingml/2006/table">
            <a:tbl>
              <a:tblPr firstRow="1" bandRow="1">
                <a:tableStyleId>{5C22544A-7EE6-4342-B048-85BDC9FD1C3A}</a:tableStyleId>
              </a:tblPr>
              <a:tblGrid>
                <a:gridCol w="2007194">
                  <a:extLst>
                    <a:ext uri="{9D8B030D-6E8A-4147-A177-3AD203B41FA5}">
                      <a16:colId xmlns:a16="http://schemas.microsoft.com/office/drawing/2014/main" val="1405825173"/>
                    </a:ext>
                  </a:extLst>
                </a:gridCol>
                <a:gridCol w="2132674">
                  <a:extLst>
                    <a:ext uri="{9D8B030D-6E8A-4147-A177-3AD203B41FA5}">
                      <a16:colId xmlns:a16="http://schemas.microsoft.com/office/drawing/2014/main" val="1170005950"/>
                    </a:ext>
                  </a:extLst>
                </a:gridCol>
                <a:gridCol w="1805770">
                  <a:extLst>
                    <a:ext uri="{9D8B030D-6E8A-4147-A177-3AD203B41FA5}">
                      <a16:colId xmlns:a16="http://schemas.microsoft.com/office/drawing/2014/main" val="2165228752"/>
                    </a:ext>
                  </a:extLst>
                </a:gridCol>
              </a:tblGrid>
              <a:tr h="310527">
                <a:tc>
                  <a:txBody>
                    <a:bodyPr/>
                    <a:lstStyle/>
                    <a:p>
                      <a:pPr algn="l" rtl="0"/>
                      <a:endParaRPr lang="en-GB" sz="1400" dirty="0">
                        <a:solidFill>
                          <a:schemeClr val="tx2"/>
                        </a:solidFill>
                      </a:endParaRP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ja-JP" sz="1400">
                          <a:solidFill>
                            <a:schemeClr val="tx2"/>
                          </a:solidFill>
                        </a:rPr>
                        <a:t>スゲマリマブ+CT</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solidFill>
                            <a:schemeClr val="tx2"/>
                          </a:solidFill>
                        </a:rPr>
                        <a:t>プラセボ+CT</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080598507"/>
                  </a:ext>
                </a:extLst>
              </a:tr>
              <a:tr h="304800">
                <a:tc>
                  <a:txBody>
                    <a:bodyPr/>
                    <a:lstStyle/>
                    <a:p>
                      <a:pPr algn="l"/>
                      <a:r>
                        <a:rPr lang="ja-JP" sz="1400">
                          <a:solidFill>
                            <a:schemeClr val="tx1"/>
                          </a:solidFill>
                        </a:rPr>
                        <a:t>事象、n（%）</a:t>
                      </a:r>
                      <a:r>
                        <a:rPr lang="ja-JP" sz="1400" baseline="30000">
                          <a:solidFill>
                            <a:schemeClr val="tx1"/>
                          </a:solidFill>
                        </a:rPr>
                        <a:t>‡</a:t>
                      </a:r>
                    </a:p>
                  </a:txBody>
                  <a:tcPr>
                    <a:lnL w="12700" cap="flat" cmpd="sng" algn="ctr">
                      <a:solidFill>
                        <a:schemeClr val="accent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121（37.8）</a:t>
                      </a: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77（48.4）</a:t>
                      </a:r>
                    </a:p>
                  </a:txBody>
                  <a:tcPr>
                    <a:lnL w="12700" cmpd="sng">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3388256"/>
                  </a:ext>
                </a:extLst>
              </a:tr>
              <a:tr h="304800">
                <a:tc>
                  <a:txBody>
                    <a:bodyPr/>
                    <a:lstStyle/>
                    <a:p>
                      <a:pPr algn="l"/>
                      <a:r>
                        <a:rPr lang="ja-JP" sz="1400">
                          <a:solidFill>
                            <a:schemeClr val="tx1"/>
                          </a:solidFill>
                        </a:rPr>
                        <a:t>mOS、月（95%CI）</a:t>
                      </a: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22.8</a:t>
                      </a:r>
                      <a:r>
                        <a:rPr lang="ja-JP" sz="1400" baseline="0">
                          <a:solidFill>
                            <a:schemeClr val="tx1"/>
                          </a:solidFill>
                        </a:rPr>
                        <a:t> （19.7、NR）</a:t>
                      </a:r>
                    </a:p>
                  </a:txBody>
                  <a:tcP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chemeClr val="tx1"/>
                          </a:solidFill>
                        </a:rPr>
                        <a:t>17.7（12.8、20.8）</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2983146"/>
                  </a:ext>
                </a:extLst>
              </a:tr>
              <a:tr h="304800">
                <a:tc>
                  <a:txBody>
                    <a:bodyPr/>
                    <a:lstStyle/>
                    <a:p>
                      <a:pPr algn="l"/>
                      <a:r>
                        <a:rPr lang="ja-JP" sz="1400">
                          <a:solidFill>
                            <a:schemeClr val="tx1"/>
                          </a:solidFill>
                        </a:rPr>
                        <a:t>HR（95%CI）</a:t>
                      </a:r>
                    </a:p>
                  </a:txBody>
                  <a:tcP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400" dirty="0">
                          <a:solidFill>
                            <a:schemeClr val="tx1"/>
                          </a:solidFill>
                        </a:rPr>
                        <a:t>0.67（0.50、0.90）</a:t>
                      </a:r>
                    </a:p>
                  </a:txBody>
                  <a:tcP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dirty="0"/>
                    </a:p>
                  </a:txBody>
                  <a:tcPr/>
                </a:tc>
                <a:extLst>
                  <a:ext uri="{0D108BD9-81ED-4DB2-BD59-A6C34878D82A}">
                    <a16:rowId xmlns:a16="http://schemas.microsoft.com/office/drawing/2014/main" val="3695972213"/>
                  </a:ext>
                </a:extLst>
              </a:tr>
            </a:tbl>
          </a:graphicData>
        </a:graphic>
      </p:graphicFrame>
    </p:spTree>
    <p:extLst>
      <p:ext uri="{BB962C8B-B14F-4D97-AF65-F5344CB8AC3E}">
        <p14:creationId xmlns:p14="http://schemas.microsoft.com/office/powerpoint/2010/main" val="8422997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MA13.07：GEMSTONE-302試験：転移性NSCLCを対象としてプラチナベースの化学療法にプラセボまたはPD-L1 mAbであるスゲマリマブを併用療法する第Ⅲ相試験 </a:t>
            </a:r>
            <a:r>
              <a:rPr lang="en-US" altLang="ja-JP" dirty="0" smtClean="0"/>
              <a:t>–</a:t>
            </a:r>
            <a:r>
              <a:rPr lang="ja-JP" dirty="0" smtClean="0"/>
              <a:t> </a:t>
            </a:r>
            <a:r>
              <a:rPr lang="ja-JP" dirty="0"/>
              <a:t>Zhou C、他</a:t>
            </a:r>
          </a:p>
        </p:txBody>
      </p:sp>
      <p:sp>
        <p:nvSpPr>
          <p:cNvPr id="3" name="Content Placeholder 2"/>
          <p:cNvSpPr>
            <a:spLocks noGrp="1"/>
          </p:cNvSpPr>
          <p:nvPr>
            <p:ph idx="1"/>
          </p:nvPr>
        </p:nvSpPr>
        <p:spPr/>
        <p:txBody>
          <a:bodyPr/>
          <a:lstStyle/>
          <a:p>
            <a:r>
              <a:rPr lang="ja-JP" b="1" dirty="0"/>
              <a:t>主要な結果（続き）</a:t>
            </a:r>
          </a:p>
          <a:p>
            <a:pPr>
              <a:spcBef>
                <a:spcPts val="27600"/>
              </a:spcBef>
            </a:pPr>
            <a:r>
              <a:rPr lang="ja-JP" b="1" dirty="0"/>
              <a:t>結論</a:t>
            </a:r>
          </a:p>
          <a:p>
            <a:pPr lvl="1"/>
            <a:r>
              <a:rPr lang="ja-JP" dirty="0"/>
              <a:t>転移性NSCLCの患者においては、1Lスゲマリマブ+化学療法が有望な活性を示し、一般的に忍容性が良好でした</a:t>
            </a:r>
          </a:p>
          <a:p>
            <a:pPr marL="0" indent="0">
              <a:buNone/>
            </a:pPr>
            <a:endParaRPr lang="en-US" dirty="0"/>
          </a:p>
        </p:txBody>
      </p:sp>
      <p:sp>
        <p:nvSpPr>
          <p:cNvPr id="5" name="Text Placeholder 4"/>
          <p:cNvSpPr>
            <a:spLocks noGrp="1"/>
          </p:cNvSpPr>
          <p:nvPr>
            <p:ph type="body" sz="quarter" idx="11"/>
          </p:nvPr>
        </p:nvSpPr>
        <p:spPr/>
        <p:txBody>
          <a:bodyPr/>
          <a:lstStyle/>
          <a:p>
            <a:r>
              <a:rPr lang="ja-JP"/>
              <a:t>Zhou C、他J Thorac Oncol 2021年16（補遺）：抄録番号 MA13.07</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1465821460"/>
              </p:ext>
            </p:extLst>
          </p:nvPr>
        </p:nvGraphicFramePr>
        <p:xfrm>
          <a:off x="2618719" y="1643013"/>
          <a:ext cx="6954563" cy="3261360"/>
        </p:xfrm>
        <a:graphic>
          <a:graphicData uri="http://schemas.openxmlformats.org/drawingml/2006/table">
            <a:tbl>
              <a:tblPr>
                <a:tableStyleId>{BC89EF96-8CEA-46FF-86C4-4CE0E7609802}</a:tableStyleId>
              </a:tblPr>
              <a:tblGrid>
                <a:gridCol w="2952497">
                  <a:extLst>
                    <a:ext uri="{9D8B030D-6E8A-4147-A177-3AD203B41FA5}">
                      <a16:colId xmlns:a16="http://schemas.microsoft.com/office/drawing/2014/main" val="571746565"/>
                    </a:ext>
                  </a:extLst>
                </a:gridCol>
                <a:gridCol w="2073057">
                  <a:extLst>
                    <a:ext uri="{9D8B030D-6E8A-4147-A177-3AD203B41FA5}">
                      <a16:colId xmlns:a16="http://schemas.microsoft.com/office/drawing/2014/main" val="3673068908"/>
                    </a:ext>
                  </a:extLst>
                </a:gridCol>
                <a:gridCol w="1929009">
                  <a:extLst>
                    <a:ext uri="{9D8B030D-6E8A-4147-A177-3AD203B41FA5}">
                      <a16:colId xmlns:a16="http://schemas.microsoft.com/office/drawing/2014/main" val="3879448192"/>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b="1" u="none" strike="noStrike">
                          <a:solidFill>
                            <a:schemeClr val="tx2"/>
                          </a:solidFill>
                          <a:latin typeface="+mn-lt"/>
                          <a:ea typeface="MS Mincho"/>
                        </a:rPr>
                        <a:t>AE、n（%）</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a:solidFill>
                            <a:schemeClr val="tx2"/>
                          </a:solidFill>
                          <a:latin typeface="+mn-lt"/>
                          <a:ea typeface="MS Mincho"/>
                        </a:rPr>
                        <a:t>スゲマリマブ+CT</a:t>
                      </a:r>
                      <a:br>
                        <a:rPr lang="ja-JP" sz="1600" b="1" u="none" strike="noStrike">
                          <a:solidFill>
                            <a:schemeClr val="tx2"/>
                          </a:solidFill>
                          <a:latin typeface="+mn-lt"/>
                          <a:ea typeface="MS Mincho"/>
                        </a:rPr>
                      </a:br>
                      <a:r>
                        <a:rPr lang="ja-JP" sz="1600" b="1" u="none" strike="noStrike">
                          <a:solidFill>
                            <a:schemeClr val="tx2"/>
                          </a:solidFill>
                          <a:latin typeface="+mn-lt"/>
                          <a:ea typeface="MS Mincho"/>
                        </a:rPr>
                        <a:t>（n=320）</a:t>
                      </a:r>
                    </a:p>
                  </a:txBody>
                  <a:tcPr anchor="b">
                    <a:solidFill>
                      <a:schemeClr val="accent1"/>
                    </a:solidFill>
                  </a:tcPr>
                </a:tc>
                <a:tc>
                  <a:txBody>
                    <a:bodyPr/>
                    <a:lstStyle/>
                    <a:p>
                      <a:pPr marL="0" algn="ctr" defTabSz="914400" rtl="0" eaLnBrk="1" fontAlgn="b" latinLnBrk="0" hangingPunct="1">
                        <a:lnSpc>
                          <a:spcPct val="100000"/>
                        </a:lnSpc>
                      </a:pPr>
                      <a:r>
                        <a:rPr lang="ja-JP" sz="1600" b="1" u="none" strike="noStrike">
                          <a:solidFill>
                            <a:schemeClr val="tx2"/>
                          </a:solidFill>
                          <a:latin typeface="+mn-lt"/>
                          <a:ea typeface="MS Mincho"/>
                          <a:cs typeface="+mn-cs"/>
                        </a:rPr>
                        <a:t>プラセボ+CT（n=159）</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任意のAE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dirty="0">
                          <a:latin typeface="+mn-lt"/>
                          <a:ea typeface="MS Mincho"/>
                        </a:rPr>
                        <a:t>319（99.7）</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157（98.7）</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任意のTRAE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dirty="0">
                          <a:latin typeface="+mn-lt"/>
                          <a:ea typeface="MS Mincho"/>
                        </a:rPr>
                        <a:t>31</a:t>
                      </a:r>
                      <a:r>
                        <a:rPr lang="ja-JP" sz="1600" u="none" strike="noStrike" dirty="0" smtClean="0">
                          <a:latin typeface="+mn-lt"/>
                          <a:ea typeface="MS Mincho"/>
                        </a:rPr>
                        <a:t>7</a:t>
                      </a:r>
                      <a:r>
                        <a:rPr lang="ja-JP" altLang="en-US" sz="1600" u="none" strike="noStrike" kern="1200" dirty="0" smtClean="0">
                          <a:solidFill>
                            <a:schemeClr val="tx1"/>
                          </a:solidFill>
                          <a:latin typeface="Calibri" panose="020F0502020204030204"/>
                          <a:ea typeface="+mn-ea"/>
                          <a:cs typeface="+mn-cs"/>
                        </a:rPr>
                        <a:t>（</a:t>
                      </a:r>
                      <a:r>
                        <a:rPr lang="ja-JP" sz="1600" u="none" strike="noStrike" dirty="0" smtClean="0">
                          <a:latin typeface="+mn-lt"/>
                          <a:ea typeface="MS Mincho"/>
                        </a:rPr>
                        <a:t>9</a:t>
                      </a:r>
                      <a:r>
                        <a:rPr lang="ja-JP" sz="1600" u="none" strike="noStrike" dirty="0">
                          <a:latin typeface="+mn-lt"/>
                          <a:ea typeface="MS Mincho"/>
                        </a:rPr>
                        <a:t>9.</a:t>
                      </a:r>
                      <a:r>
                        <a:rPr lang="ja-JP" sz="1600" u="none" strike="noStrike" dirty="0" smtClean="0">
                          <a:latin typeface="+mn-lt"/>
                          <a:ea typeface="MS Mincho"/>
                        </a:rPr>
                        <a:t>1</a:t>
                      </a:r>
                      <a:r>
                        <a:rPr lang="ja-JP" altLang="en-US" sz="1600" u="none" strike="noStrike" kern="1200" dirty="0" smtClean="0">
                          <a:solidFill>
                            <a:schemeClr val="tx1"/>
                          </a:solidFill>
                          <a:latin typeface="Calibri" panose="020F0502020204030204"/>
                          <a:ea typeface="+mn-ea"/>
                          <a:cs typeface="+mn-cs"/>
                        </a:rPr>
                        <a:t>）</a:t>
                      </a:r>
                      <a:endParaRPr lang="ja-JP" sz="1600" u="none" strike="noStrike" dirty="0">
                        <a:latin typeface="+mn-lt"/>
                        <a:ea typeface="MS Mincho"/>
                      </a:endParaRP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153（96.2）</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グレード3以上のTEAE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205（64.1）</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98（61.6）</a:t>
                      </a:r>
                    </a:p>
                  </a:txBody>
                  <a:tcPr anchor="b"/>
                </a:tc>
                <a:extLst>
                  <a:ext uri="{0D108BD9-81ED-4DB2-BD59-A6C34878D82A}">
                    <a16:rowId xmlns:a16="http://schemas.microsoft.com/office/drawing/2014/main" val="2402340285"/>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グレード3以上のTRAE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182（56.9）</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91（57.2）</a:t>
                      </a:r>
                    </a:p>
                  </a:txBody>
                  <a:tcPr anchor="b"/>
                </a:tc>
                <a:extLst>
                  <a:ext uri="{0D108BD9-81ED-4DB2-BD59-A6C34878D82A}">
                    <a16:rowId xmlns:a16="http://schemas.microsoft.com/office/drawing/2014/main" val="41990948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irAE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80（25.0）</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5（3.1）</a:t>
                      </a:r>
                    </a:p>
                  </a:txBody>
                  <a:tcPr anchor="b"/>
                </a:tc>
                <a:extLst>
                  <a:ext uri="{0D108BD9-81ED-4DB2-BD59-A6C34878D82A}">
                    <a16:rowId xmlns:a16="http://schemas.microsoft.com/office/drawing/2014/main" val="86543339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グレード3以上のirAE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13（4.1）</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0</a:t>
                      </a:r>
                    </a:p>
                  </a:txBody>
                  <a:tcPr anchor="b"/>
                </a:tc>
                <a:extLst>
                  <a:ext uri="{0D108BD9-81ED-4DB2-BD59-A6C34878D82A}">
                    <a16:rowId xmlns:a16="http://schemas.microsoft.com/office/drawing/2014/main" val="149141342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TEAEにより</a:t>
                      </a:r>
                      <a:r>
                        <a:rPr lang="ja-JP" sz="1600" u="none" strike="noStrike" baseline="0">
                          <a:latin typeface="+mn-lt"/>
                          <a:ea typeface="MS Mincho"/>
                        </a:rPr>
                        <a:t>中止に</a:t>
                      </a:r>
                      <a:r>
                        <a:rPr lang="ja-JP" sz="1600" u="none" strike="noStrike">
                          <a:latin typeface="+mn-lt"/>
                          <a:ea typeface="MS Mincho"/>
                        </a:rPr>
                        <a:t>至った</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19（5.9）</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9（5.7）</a:t>
                      </a:r>
                    </a:p>
                  </a:txBody>
                  <a:tcPr anchor="b"/>
                </a:tc>
                <a:extLst>
                  <a:ext uri="{0D108BD9-81ED-4DB2-BD59-A6C34878D82A}">
                    <a16:rowId xmlns:a16="http://schemas.microsoft.com/office/drawing/2014/main" val="765341001"/>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TEAE</a:t>
                      </a:r>
                      <a:r>
                        <a:rPr lang="ja-JP" sz="1600" u="none" strike="noStrike" baseline="0">
                          <a:solidFill>
                            <a:schemeClr val="tx1"/>
                          </a:solidFill>
                          <a:latin typeface="+mn-lt"/>
                          <a:ea typeface="MS Mincho"/>
                          <a:cs typeface="+mn-cs"/>
                        </a:rPr>
                        <a:t>により死に至った</a:t>
                      </a:r>
                    </a:p>
                  </a:txBody>
                  <a:tcPr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sz="1600" u="none" strike="noStrike">
                          <a:latin typeface="+mn-lt"/>
                          <a:ea typeface="MS Mincho"/>
                        </a:rPr>
                        <a:t>42（13.1）</a:t>
                      </a:r>
                    </a:p>
                  </a:txBody>
                  <a:tcPr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sz="1600" u="none" strike="noStrike" dirty="0">
                          <a:solidFill>
                            <a:schemeClr val="tx1"/>
                          </a:solidFill>
                          <a:latin typeface="+mn-lt"/>
                          <a:ea typeface="MS Mincho"/>
                          <a:cs typeface="+mn-cs"/>
                        </a:rPr>
                        <a:t>12（7.5）</a:t>
                      </a:r>
                    </a:p>
                  </a:txBody>
                  <a:tcPr anchor="b"/>
                </a:tc>
                <a:extLst>
                  <a:ext uri="{0D108BD9-81ED-4DB2-BD59-A6C34878D82A}">
                    <a16:rowId xmlns:a16="http://schemas.microsoft.com/office/drawing/2014/main" val="3275970984"/>
                  </a:ext>
                </a:extLst>
              </a:tr>
            </a:tbl>
          </a:graphicData>
        </a:graphic>
      </p:graphicFrame>
    </p:spTree>
    <p:extLst>
      <p:ext uri="{BB962C8B-B14F-4D97-AF65-F5344CB8AC3E}">
        <p14:creationId xmlns:p14="http://schemas.microsoft.com/office/powerpoint/2010/main" val="27659492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MA13.08：CHOICE-01試験：進行性NSCLCに対する一次化学療法と組み合わせたトリパリマブとプラセボの第Ⅲ相試</a:t>
            </a:r>
            <a:r>
              <a:rPr lang="ja-JP" dirty="0" smtClean="0"/>
              <a:t>験</a:t>
            </a:r>
            <a:r>
              <a:rPr lang="en-GB" altLang="ja-JP" dirty="0" smtClean="0"/>
              <a:t> </a:t>
            </a:r>
            <a:r>
              <a:rPr lang="ja-JP" dirty="0" smtClean="0"/>
              <a:t>– </a:t>
            </a:r>
            <a:r>
              <a:rPr lang="ja-JP" dirty="0"/>
              <a:t>Wang J、他</a:t>
            </a:r>
          </a:p>
        </p:txBody>
      </p:sp>
      <p:sp>
        <p:nvSpPr>
          <p:cNvPr id="3" name="Content Placeholder 2"/>
          <p:cNvSpPr>
            <a:spLocks noGrp="1"/>
          </p:cNvSpPr>
          <p:nvPr>
            <p:ph idx="1"/>
          </p:nvPr>
        </p:nvSpPr>
        <p:spPr/>
        <p:txBody>
          <a:bodyPr/>
          <a:lstStyle/>
          <a:p>
            <a:r>
              <a:rPr lang="ja-JP" b="1"/>
              <a:t>治験の目的</a:t>
            </a:r>
          </a:p>
          <a:p>
            <a:pPr lvl="1"/>
            <a:r>
              <a:rPr lang="ja-JP"/>
              <a:t>CHOICE-01試験において、進行性NSCLC患者を対象にした1Lトリパリマブ（PD-1阻害剤）+化学療法の有効性と安全性を評価する</a:t>
            </a:r>
          </a:p>
        </p:txBody>
      </p:sp>
      <p:sp>
        <p:nvSpPr>
          <p:cNvPr id="5" name="Text Placeholder 4"/>
          <p:cNvSpPr>
            <a:spLocks noGrp="1"/>
          </p:cNvSpPr>
          <p:nvPr>
            <p:ph type="body" sz="quarter" idx="11"/>
          </p:nvPr>
        </p:nvSpPr>
        <p:spPr/>
        <p:txBody>
          <a:bodyPr/>
          <a:lstStyle/>
          <a:p>
            <a:r>
              <a:rPr lang="ja-JP"/>
              <a:t>Wang J、他J Thorac Oncol 2021年16（補遺）：抄録番号 MA13.08</a:t>
            </a:r>
          </a:p>
        </p:txBody>
      </p:sp>
      <p:sp>
        <p:nvSpPr>
          <p:cNvPr id="6" name="Rectangle 9"/>
          <p:cNvSpPr txBox="1">
            <a:spLocks noChangeArrowheads="1"/>
          </p:cNvSpPr>
          <p:nvPr/>
        </p:nvSpPr>
        <p:spPr bwMode="auto">
          <a:xfrm>
            <a:off x="1519323" y="5679659"/>
            <a:ext cx="4899986" cy="82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18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1800">
                <a:solidFill>
                  <a:schemeClr val="tx1"/>
                </a:solidFill>
                <a:latin typeface="+mn-lt"/>
                <a:cs typeface="+mn-cs"/>
              </a:defRPr>
            </a:lvl2pPr>
            <a:lvl3pPr marL="812800" indent="-249238" algn="l" rtl="0" fontAlgn="base">
              <a:spcBef>
                <a:spcPts val="0"/>
              </a:spcBef>
              <a:spcAft>
                <a:spcPts val="600"/>
              </a:spcAft>
              <a:buClr>
                <a:schemeClr val="bg1"/>
              </a:buClr>
              <a:buChar char="•"/>
              <a:defRPr sz="1600">
                <a:solidFill>
                  <a:schemeClr val="tx1"/>
                </a:solidFill>
                <a:latin typeface="+mn-lt"/>
                <a:cs typeface="+mn-cs"/>
              </a:defRPr>
            </a:lvl3pPr>
            <a:lvl4pPr marL="1101725" indent="-287338" algn="l" rtl="0" fontAlgn="base">
              <a:spcBef>
                <a:spcPts val="0"/>
              </a:spcBef>
              <a:spcAft>
                <a:spcPts val="600"/>
              </a:spcAft>
              <a:buClr>
                <a:schemeClr val="bg1"/>
              </a:buClr>
              <a:buChar char="–"/>
              <a:defRPr sz="1600">
                <a:solidFill>
                  <a:schemeClr val="tx1"/>
                </a:solidFill>
                <a:latin typeface="+mn-lt"/>
                <a:cs typeface="+mn-cs"/>
              </a:defRPr>
            </a:lvl4pPr>
            <a:lvl5pPr marL="1390650" indent="-287338" algn="l" rtl="0" fontAlgn="base">
              <a:spcBef>
                <a:spcPts val="0"/>
              </a:spcBef>
              <a:spcAft>
                <a:spcPts val="60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ja-JP" sz="1600" b="1" i="0" u="none" strike="noStrike" cap="none" normalizeH="0" baseline="0" noProof="0" dirty="0">
                <a:ln>
                  <a:noFill/>
                </a:ln>
                <a:solidFill>
                  <a:srgbClr val="363636"/>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ja-JP" sz="1600" dirty="0">
                <a:solidFill>
                  <a:srgbClr val="363636"/>
                </a:solidFill>
                <a:latin typeface="Arial"/>
                <a:ea typeface="MS Mincho"/>
                <a:cs typeface="Arial"/>
              </a:rPr>
              <a:t>PFS（治験責任医師による評価、RECIST v1.1）</a:t>
            </a:r>
          </a:p>
        </p:txBody>
      </p:sp>
      <p:sp>
        <p:nvSpPr>
          <p:cNvPr id="7" name="Content Placeholder 26"/>
          <p:cNvSpPr txBox="1">
            <a:spLocks/>
          </p:cNvSpPr>
          <p:nvPr/>
        </p:nvSpPr>
        <p:spPr>
          <a:xfrm>
            <a:off x="6419045" y="5679659"/>
            <a:ext cx="4642865" cy="798289"/>
          </a:xfrm>
          <a:prstGeom prst="rect">
            <a:avLst/>
          </a:prstGeom>
        </p:spPr>
        <p:txBody>
          <a:bodyPr/>
          <a:lstStyle>
            <a:lvl1pPr marL="250825" indent="-250825" algn="l" rtl="0" fontAlgn="base">
              <a:spcBef>
                <a:spcPts val="600"/>
              </a:spcBef>
              <a:spcAft>
                <a:spcPct val="0"/>
              </a:spcAft>
              <a:buClr>
                <a:schemeClr val="bg1"/>
              </a:buClr>
              <a:buSzPct val="110000"/>
              <a:buChar char="•"/>
              <a:defRPr sz="1800">
                <a:solidFill>
                  <a:schemeClr val="tx1"/>
                </a:solidFill>
                <a:latin typeface="+mn-lt"/>
                <a:ea typeface="+mn-ea"/>
                <a:cs typeface="+mn-cs"/>
              </a:defRPr>
            </a:lvl1pPr>
            <a:lvl2pPr marL="561975" indent="-309563" algn="l" rtl="0" fontAlgn="base">
              <a:spcBef>
                <a:spcPts val="600"/>
              </a:spcBef>
              <a:spcAft>
                <a:spcPct val="0"/>
              </a:spcAft>
              <a:buClr>
                <a:schemeClr val="bg1"/>
              </a:buClr>
              <a:buChar char="–"/>
              <a:defRPr sz="1800">
                <a:solidFill>
                  <a:schemeClr val="tx1"/>
                </a:solidFill>
                <a:latin typeface="+mn-lt"/>
                <a:cs typeface="+mn-cs"/>
              </a:defRPr>
            </a:lvl2pPr>
            <a:lvl3pPr marL="812800" indent="-249238" algn="l" rtl="0" fontAlgn="base">
              <a:spcBef>
                <a:spcPts val="600"/>
              </a:spcBef>
              <a:spcAft>
                <a:spcPct val="0"/>
              </a:spcAft>
              <a:buClr>
                <a:schemeClr val="bg1"/>
              </a:buClr>
              <a:buChar char="•"/>
              <a:defRPr sz="1600">
                <a:solidFill>
                  <a:schemeClr val="tx1"/>
                </a:solidFill>
                <a:latin typeface="+mn-lt"/>
                <a:cs typeface="+mn-cs"/>
              </a:defRPr>
            </a:lvl3pPr>
            <a:lvl4pPr marL="1101725" indent="-287338" algn="l" rtl="0" fontAlgn="base">
              <a:spcBef>
                <a:spcPts val="600"/>
              </a:spcBef>
              <a:spcAft>
                <a:spcPct val="0"/>
              </a:spcAft>
              <a:buClr>
                <a:schemeClr val="bg1"/>
              </a:buClr>
              <a:buChar char="–"/>
              <a:defRPr sz="1600">
                <a:solidFill>
                  <a:schemeClr val="tx1"/>
                </a:solidFill>
                <a:latin typeface="+mn-lt"/>
                <a:cs typeface="+mn-cs"/>
              </a:defRPr>
            </a:lvl4pPr>
            <a:lvl5pPr marL="1390650" indent="-287338" algn="l" rtl="0" fontAlgn="base">
              <a:spcBef>
                <a:spcPts val="600"/>
              </a:spcBef>
              <a:spcAft>
                <a:spcPct val="0"/>
              </a:spcAft>
              <a:buClr>
                <a:schemeClr val="bg1"/>
              </a:buClr>
              <a:buChar char="»"/>
              <a:defRPr sz="16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600"/>
              </a:spcBef>
              <a:spcAft>
                <a:spcPct val="0"/>
              </a:spcAft>
              <a:buClr>
                <a:srgbClr val="002850"/>
              </a:buClr>
              <a:buSzPct val="110000"/>
              <a:buFontTx/>
              <a:buNone/>
              <a:tabLst/>
              <a:defRPr/>
            </a:pPr>
            <a:r>
              <a:rPr kumimoji="0" lang="ja-JP" sz="1600" b="1" i="0" u="none" strike="noStrike" cap="none" normalizeH="0" baseline="0" noProof="0" dirty="0">
                <a:ln>
                  <a:noFill/>
                </a:ln>
                <a:solidFill>
                  <a:srgbClr val="363636"/>
                </a:solidFill>
                <a:uLnTx/>
                <a:uFillTx/>
                <a:latin typeface="Arial"/>
                <a:ea typeface="MS Mincho"/>
                <a:cs typeface="Arial"/>
              </a:rPr>
              <a:t>副次評価項目</a:t>
            </a:r>
          </a:p>
          <a:p>
            <a:pPr marL="250825" marR="0" lvl="0" indent="-250825" algn="l" defTabSz="914400" rtl="0" eaLnBrk="1" fontAlgn="base" latinLnBrk="0" hangingPunct="1">
              <a:lnSpc>
                <a:spcPct val="100000"/>
              </a:lnSpc>
              <a:spcBef>
                <a:spcPts val="600"/>
              </a:spcBef>
              <a:spcAft>
                <a:spcPct val="0"/>
              </a:spcAft>
              <a:buClr>
                <a:srgbClr val="002850"/>
              </a:buClr>
              <a:buSzPct val="110000"/>
              <a:buFontTx/>
              <a:buChar char="•"/>
              <a:tabLst/>
              <a:defRPr/>
            </a:pPr>
            <a:r>
              <a:rPr lang="ja-JP" sz="1600" dirty="0">
                <a:solidFill>
                  <a:srgbClr val="363636"/>
                </a:solidFill>
                <a:latin typeface="Arial"/>
                <a:ea typeface="MS Mincho"/>
                <a:cs typeface="Arial"/>
              </a:rPr>
              <a:t>OS、ORR、DoR、DCR、TTR、安全性</a:t>
            </a:r>
          </a:p>
        </p:txBody>
      </p:sp>
      <p:sp>
        <p:nvSpPr>
          <p:cNvPr id="8" name="AutoShape 9"/>
          <p:cNvSpPr>
            <a:spLocks noChangeArrowheads="1"/>
          </p:cNvSpPr>
          <p:nvPr/>
        </p:nvSpPr>
        <p:spPr bwMode="auto">
          <a:xfrm>
            <a:off x="450937" y="2755034"/>
            <a:ext cx="3258383" cy="2546320"/>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noProof="0">
                <a:ln>
                  <a:noFill/>
                </a:ln>
                <a:solidFill>
                  <a:srgbClr val="FFFFFF"/>
                </a:solidFill>
                <a:uLnTx/>
                <a:uFillTx/>
                <a:latin typeface="Arial" charset="0"/>
                <a:ea typeface="MS Mincho" pitchFamily="2" charset="-122"/>
                <a:cs typeface="Arial" charset="0"/>
              </a:rPr>
              <a:t>ステージ IIIB–IVのSQまたはNSQのNSCLC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noProof="0">
                <a:ln>
                  <a:noFill/>
                </a:ln>
                <a:solidFill>
                  <a:srgbClr val="FFFFFF"/>
                </a:solidFill>
                <a:uLnTx/>
                <a:uFillTx/>
                <a:latin typeface="Arial" charset="0"/>
                <a:ea typeface="MS Mincho" pitchFamily="2" charset="-122"/>
                <a:cs typeface="Arial" charset="0"/>
              </a:rPr>
              <a:t>既知の</a:t>
            </a:r>
            <a:r>
              <a:rPr lang="ja-JP" sz="1600">
                <a:solidFill>
                  <a:srgbClr val="FFFFFF"/>
                </a:solidFill>
                <a:latin typeface="Arial" charset="0"/>
                <a:ea typeface="MS Mincho" pitchFamily="2" charset="-122"/>
                <a:cs typeface="Arial" charset="0"/>
              </a:rPr>
              <a:t>感受性</a:t>
            </a:r>
            <a:r>
              <a:rPr kumimoji="0" lang="ja-JP" sz="1600" b="0" i="0" u="none" strike="noStrike" cap="none" normalizeH="0" noProof="0">
                <a:ln>
                  <a:noFill/>
                </a:ln>
                <a:solidFill>
                  <a:srgbClr val="FFFFFF"/>
                </a:solidFill>
                <a:uLnTx/>
                <a:uFillTx/>
                <a:latin typeface="Arial" charset="0"/>
                <a:ea typeface="MS Mincho" pitchFamily="2" charset="-122"/>
                <a:cs typeface="Arial" charset="0"/>
              </a:rPr>
              <a:t>EGFRまたはALK変異は無し</a:t>
            </a:r>
            <a:r>
              <a:rPr lang="ja-JP" sz="1600">
                <a:solidFill>
                  <a:srgbClr val="FFFFFF"/>
                </a:solidFill>
                <a:latin typeface="Arial" charset="0"/>
                <a:ea typeface="MS Mincho" pitchFamily="2" charset="-122"/>
                <a:cs typeface="Arial" charset="0"/>
              </a:rPr>
              <a:t> </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a:solidFill>
                  <a:srgbClr val="FFFFFF"/>
                </a:solidFill>
                <a:ea typeface="SimSun" pitchFamily="2" charset="-122"/>
              </a:rPr>
              <a:t>治療歴なし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baseline="0">
                <a:solidFill>
                  <a:srgbClr val="FFFFFF"/>
                </a:solidFill>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（n=450）</a:t>
            </a:r>
          </a:p>
        </p:txBody>
      </p:sp>
      <p:sp>
        <p:nvSpPr>
          <p:cNvPr id="9" name="AutoShape 12"/>
          <p:cNvSpPr>
            <a:spLocks noChangeArrowheads="1"/>
          </p:cNvSpPr>
          <p:nvPr/>
        </p:nvSpPr>
        <p:spPr bwMode="auto">
          <a:xfrm>
            <a:off x="4589193" y="4571749"/>
            <a:ext cx="6083484" cy="1116000"/>
          </a:xfrm>
          <a:prstGeom prst="roundRect">
            <a:avLst>
              <a:gd name="adj" fmla="val 16667"/>
            </a:avLst>
          </a:prstGeom>
          <a:solidFill>
            <a:schemeClr val="accent2"/>
          </a:solidFill>
          <a:ln w="9525" algn="ctr">
            <a:noFill/>
            <a:round/>
            <a:headEnd/>
            <a:tailEnd/>
          </a:ln>
        </p:spPr>
        <p:txBody>
          <a:bodyPr lIns="90488" tIns="0" rIns="90488" bIns="0" anchor="ctr"/>
          <a:lstStyle/>
          <a:p>
            <a:pPr lvl="0" algn="ctr" defTabSz="892175" eaLnBrk="0" fontAlgn="base">
              <a:spcBef>
                <a:spcPct val="0"/>
              </a:spcBef>
              <a:spcAft>
                <a:spcPct val="0"/>
              </a:spcAft>
              <a:defRPr/>
            </a:pPr>
            <a:r>
              <a:rPr lang="ja-JP" sz="1600" dirty="0">
                <a:solidFill>
                  <a:srgbClr val="FFFFFF"/>
                </a:solidFill>
                <a:latin typeface="Arial" charset="0"/>
                <a:ea typeface="MS Mincho" pitchFamily="2" charset="-122"/>
                <a:cs typeface="Arial" charset="0"/>
              </a:rPr>
              <a:t>プラセボ+</a:t>
            </a:r>
          </a:p>
          <a:p>
            <a:pPr algn="ctr" defTabSz="892175" eaLnBrk="0" fontAlgn="base">
              <a:spcBef>
                <a:spcPct val="0"/>
              </a:spcBef>
              <a:spcAft>
                <a:spcPct val="0"/>
              </a:spcAft>
              <a:defRPr/>
            </a:pPr>
            <a:r>
              <a:rPr lang="ja-JP" sz="1600" dirty="0">
                <a:solidFill>
                  <a:srgbClr val="FFFFFF"/>
                </a:solidFill>
                <a:latin typeface="Arial" charset="0"/>
                <a:ea typeface="MS Mincho" pitchFamily="2" charset="-122"/>
                <a:cs typeface="Arial" charset="0"/>
              </a:rPr>
              <a:t>ペメトレキセド+シスプラチン/カルボプラチン（NSQ）または</a:t>
            </a:r>
            <a:br>
              <a:rPr lang="ja-JP" sz="1600" dirty="0">
                <a:solidFill>
                  <a:srgbClr val="FFFFFF"/>
                </a:solidFill>
                <a:latin typeface="Arial" charset="0"/>
                <a:ea typeface="MS Mincho" pitchFamily="2" charset="-122"/>
                <a:cs typeface="Arial" charset="0"/>
              </a:rPr>
            </a:br>
            <a:r>
              <a:rPr lang="ja-JP" sz="1600" dirty="0">
                <a:solidFill>
                  <a:srgbClr val="FFFFFF"/>
                </a:solidFill>
                <a:latin typeface="Arial" charset="0"/>
                <a:ea typeface="MS Mincho" pitchFamily="2" charset="-122"/>
                <a:cs typeface="Arial" charset="0"/>
              </a:rPr>
              <a:t>nabパクリタキセル+カルボプラチン（SQ）*（4-6サイクル）</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FFFFFF"/>
                </a:solidFill>
                <a:uLnTx/>
                <a:uFillTx/>
                <a:ea typeface="SimSun" pitchFamily="2" charset="-122"/>
              </a:rPr>
              <a:t>（n=160）</a:t>
            </a:r>
          </a:p>
        </p:txBody>
      </p:sp>
      <p:sp>
        <p:nvSpPr>
          <p:cNvPr id="10" name="AutoShape 8"/>
          <p:cNvSpPr>
            <a:spLocks noChangeArrowheads="1"/>
          </p:cNvSpPr>
          <p:nvPr/>
        </p:nvSpPr>
        <p:spPr bwMode="auto">
          <a:xfrm>
            <a:off x="4589192" y="2298242"/>
            <a:ext cx="6043633" cy="1182512"/>
          </a:xfrm>
          <a:prstGeom prst="roundRect">
            <a:avLst>
              <a:gd name="adj" fmla="val 16667"/>
            </a:avLst>
          </a:prstGeom>
          <a:solidFill>
            <a:schemeClr val="accent1"/>
          </a:solidFill>
          <a:ln w="9525" algn="ctr">
            <a:noFill/>
            <a:round/>
            <a:headEnd/>
            <a:tailEnd/>
          </a:ln>
        </p:spPr>
        <p:txBody>
          <a:bodyPr lIns="90488" tIns="0" rIns="90488" bIns="0" anchor="ctr"/>
          <a:lstStyle/>
          <a:p>
            <a:pPr lvl="0" algn="ctr" defTabSz="892175" eaLnBrk="0" fontAlgn="base">
              <a:spcBef>
                <a:spcPct val="0"/>
              </a:spcBef>
              <a:spcAft>
                <a:spcPct val="0"/>
              </a:spcAft>
              <a:defRPr/>
            </a:pPr>
            <a:r>
              <a:rPr kumimoji="0" lang="ja-JP" sz="1600" b="0" i="0" strike="noStrike" cap="none" normalizeH="0" baseline="0" noProof="0" dirty="0">
                <a:ln>
                  <a:noFill/>
                </a:ln>
                <a:solidFill>
                  <a:srgbClr val="FFFFFF"/>
                </a:solidFill>
                <a:uLnTx/>
                <a:uFillTx/>
                <a:latin typeface="Arial" charset="0"/>
                <a:ea typeface="MS Mincho" pitchFamily="2" charset="-122"/>
                <a:cs typeface="Arial" charset="0"/>
              </a:rPr>
              <a:t>トリパリマブ</a:t>
            </a:r>
            <a:r>
              <a:rPr kumimoji="0" lang="ja-JP" sz="1600" b="0" i="0" strike="noStrike" cap="none" normalizeH="0" noProof="0" dirty="0">
                <a:ln>
                  <a:noFill/>
                </a:ln>
                <a:solidFill>
                  <a:srgbClr val="FFFFFF"/>
                </a:solidFill>
                <a:uLnTx/>
                <a:uFillTx/>
                <a:latin typeface="Arial" charset="0"/>
                <a:ea typeface="MS Mincho" pitchFamily="2" charset="-122"/>
                <a:cs typeface="Arial" charset="0"/>
              </a:rPr>
              <a:t>240mg iv D1 q3w（最大2年）</a:t>
            </a:r>
            <a:r>
              <a:rPr lang="ja-JP" sz="1600" dirty="0">
                <a:solidFill>
                  <a:srgbClr val="FFFFFF"/>
                </a:solidFill>
                <a:latin typeface="Arial" charset="0"/>
                <a:ea typeface="MS Mincho" pitchFamily="2" charset="-122"/>
                <a:cs typeface="Arial" charset="0"/>
              </a:rPr>
              <a:t>+ペメトレキセド+シスプラチン/カルボプラチン（NSQ）または</a:t>
            </a:r>
            <a:r>
              <a:rPr kumimoji="0" lang="ja-JP" sz="1600" b="0" i="0" strike="noStrike" cap="none" normalizeH="0" noProof="0" dirty="0">
                <a:ln>
                  <a:noFill/>
                </a:ln>
                <a:solidFill>
                  <a:srgbClr val="FFFFFF"/>
                </a:solidFill>
                <a:uLnTx/>
                <a:uFillTx/>
                <a:latin typeface="Arial" charset="0"/>
                <a:ea typeface="MS Mincho" pitchFamily="2" charset="-122"/>
                <a:cs typeface="Arial" charset="0"/>
              </a:rPr>
              <a:t> </a:t>
            </a:r>
            <a:br>
              <a:rPr kumimoji="0" lang="ja-JP" sz="1600" b="0" i="0" strike="noStrike" cap="none" normalizeH="0" noProof="0" dirty="0">
                <a:ln>
                  <a:noFill/>
                </a:ln>
                <a:solidFill>
                  <a:srgbClr val="FFFFFF"/>
                </a:solidFill>
                <a:uLnTx/>
                <a:uFillTx/>
                <a:latin typeface="Arial" charset="0"/>
                <a:ea typeface="MS Mincho" pitchFamily="2" charset="-122"/>
                <a:cs typeface="Arial" charset="0"/>
              </a:rPr>
            </a:br>
            <a:r>
              <a:rPr kumimoji="0" lang="ja-JP" sz="1600" b="0" i="0" strike="noStrike" cap="none" normalizeH="0" noProof="0" dirty="0">
                <a:ln>
                  <a:noFill/>
                </a:ln>
                <a:solidFill>
                  <a:srgbClr val="FFFFFF"/>
                </a:solidFill>
                <a:uLnTx/>
                <a:uFillTx/>
                <a:latin typeface="Arial" charset="0"/>
                <a:ea typeface="MS Mincho" pitchFamily="2" charset="-122"/>
                <a:cs typeface="Arial" charset="0"/>
              </a:rPr>
              <a:t>nabパクリタキセル+カルボプラチン（SQ）*（4-6サイクル）</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（n=309）</a:t>
            </a:r>
          </a:p>
        </p:txBody>
      </p:sp>
      <p:sp>
        <p:nvSpPr>
          <p:cNvPr id="11" name="Oval 14"/>
          <p:cNvSpPr>
            <a:spLocks noChangeArrowheads="1"/>
          </p:cNvSpPr>
          <p:nvPr/>
        </p:nvSpPr>
        <p:spPr bwMode="auto">
          <a:xfrm>
            <a:off x="3819881" y="3736094"/>
            <a:ext cx="583595" cy="584200"/>
          </a:xfrm>
          <a:prstGeom prst="ellipse">
            <a:avLst/>
          </a:prstGeom>
          <a:noFill/>
          <a:ln w="38100">
            <a:solidFill>
              <a:schemeClr val="bg1"/>
            </a:solidFill>
            <a:round/>
            <a:headEnd/>
            <a:tailEnd/>
          </a:ln>
        </p:spPr>
        <p:txBody>
          <a:bodyPr wrap="none" anchor="ctr"/>
          <a:lstStyle/>
          <a:p>
            <a:pPr algn="ctr"/>
            <a:r>
              <a:rPr lang="ja-JP" sz="1600" b="1">
                <a:solidFill>
                  <a:srgbClr val="002850"/>
                </a:solidFill>
                <a:ea typeface="SimSun" pitchFamily="2" charset="-122"/>
              </a:rPr>
              <a:t>R</a:t>
            </a:r>
            <a:br>
              <a:rPr lang="ja-JP" sz="1600" b="1">
                <a:solidFill>
                  <a:srgbClr val="002850"/>
                </a:solidFill>
                <a:ea typeface="SimSun" pitchFamily="2" charset="-122"/>
              </a:rPr>
            </a:br>
            <a:r>
              <a:rPr lang="ja-JP" sz="1600" b="1">
                <a:solidFill>
                  <a:srgbClr val="002850"/>
                </a:solidFill>
                <a:ea typeface="SimSun" pitchFamily="2" charset="-122"/>
              </a:rPr>
              <a:t>2:1</a:t>
            </a:r>
          </a:p>
        </p:txBody>
      </p:sp>
      <p:cxnSp>
        <p:nvCxnSpPr>
          <p:cNvPr id="12" name="AutoShape 15"/>
          <p:cNvCxnSpPr>
            <a:cxnSpLocks noChangeShapeType="1"/>
            <a:stCxn id="11" idx="0"/>
            <a:endCxn id="10" idx="1"/>
          </p:cNvCxnSpPr>
          <p:nvPr/>
        </p:nvCxnSpPr>
        <p:spPr bwMode="auto">
          <a:xfrm rot="5400000" flipH="1" flipV="1">
            <a:off x="3927137" y="3074040"/>
            <a:ext cx="846596" cy="477513"/>
          </a:xfrm>
          <a:prstGeom prst="bentConnector2">
            <a:avLst/>
          </a:prstGeom>
          <a:noFill/>
          <a:ln w="38100">
            <a:solidFill>
              <a:schemeClr val="bg1"/>
            </a:solidFill>
            <a:miter lim="800000"/>
            <a:headEnd/>
            <a:tailEnd type="triangle" w="med" len="med"/>
          </a:ln>
        </p:spPr>
      </p:cxnSp>
      <p:cxnSp>
        <p:nvCxnSpPr>
          <p:cNvPr id="13" name="AutoShape 16"/>
          <p:cNvCxnSpPr>
            <a:cxnSpLocks noChangeShapeType="1"/>
            <a:stCxn id="11" idx="4"/>
            <a:endCxn id="9" idx="1"/>
          </p:cNvCxnSpPr>
          <p:nvPr/>
        </p:nvCxnSpPr>
        <p:spPr bwMode="auto">
          <a:xfrm rot="16200000" flipH="1">
            <a:off x="3945709" y="4486264"/>
            <a:ext cx="809455" cy="477514"/>
          </a:xfrm>
          <a:prstGeom prst="bentConnector2">
            <a:avLst/>
          </a:prstGeom>
          <a:noFill/>
          <a:ln w="38100">
            <a:solidFill>
              <a:schemeClr val="bg1"/>
            </a:solidFill>
            <a:miter lim="800000"/>
            <a:headEnd/>
            <a:tailEnd type="triangle" w="med" len="med"/>
          </a:ln>
        </p:spPr>
      </p:cxnSp>
      <p:cxnSp>
        <p:nvCxnSpPr>
          <p:cNvPr id="14" name="AutoShape 19"/>
          <p:cNvCxnSpPr>
            <a:cxnSpLocks noChangeShapeType="1"/>
            <a:stCxn id="8" idx="3"/>
            <a:endCxn id="11" idx="2"/>
          </p:cNvCxnSpPr>
          <p:nvPr/>
        </p:nvCxnSpPr>
        <p:spPr bwMode="auto">
          <a:xfrm>
            <a:off x="3709320" y="4028194"/>
            <a:ext cx="110561" cy="0"/>
          </a:xfrm>
          <a:prstGeom prst="straightConnector1">
            <a:avLst/>
          </a:prstGeom>
          <a:noFill/>
          <a:ln w="38100">
            <a:solidFill>
              <a:schemeClr val="bg1"/>
            </a:solidFill>
            <a:round/>
            <a:headEnd type="none" w="med" len="med"/>
            <a:tailEnd type="none" w="med" len="med"/>
          </a:ln>
        </p:spPr>
      </p:cxnSp>
      <p:sp>
        <p:nvSpPr>
          <p:cNvPr id="19" name="Content Placeholder 26"/>
          <p:cNvSpPr txBox="1">
            <a:spLocks/>
          </p:cNvSpPr>
          <p:nvPr/>
        </p:nvSpPr>
        <p:spPr bwMode="auto">
          <a:xfrm>
            <a:off x="4589193" y="3488350"/>
            <a:ext cx="4292333" cy="892175"/>
          </a:xfrm>
          <a:prstGeom prst="rect">
            <a:avLst/>
          </a:prstGeom>
          <a:noFill/>
          <a:ln w="9525">
            <a:noFill/>
            <a:miter lim="800000"/>
            <a:headEnd/>
            <a:tailEnd/>
          </a:ln>
        </p:spPr>
        <p:txBody>
          <a:bodyPr/>
          <a:lstStyle/>
          <a:p>
            <a:pPr marL="190500" indent="-190500">
              <a:spcBef>
                <a:spcPts val="0"/>
              </a:spcBef>
              <a:spcAft>
                <a:spcPts val="400"/>
              </a:spcAft>
              <a:defRPr/>
            </a:pPr>
            <a:r>
              <a:rPr lang="ja-JP" sz="1400" b="1">
                <a:solidFill>
                  <a:schemeClr val="tx1"/>
                </a:solidFill>
                <a:latin typeface="Arial"/>
                <a:ea typeface="MS Mincho"/>
              </a:rPr>
              <a:t>層別化</a:t>
            </a:r>
          </a:p>
          <a:p>
            <a:pPr marL="203200" indent="-203200">
              <a:spcBef>
                <a:spcPts val="0"/>
              </a:spcBef>
              <a:spcAft>
                <a:spcPts val="400"/>
              </a:spcAft>
              <a:buFont typeface="Arial" pitchFamily="34" charset="0"/>
              <a:buChar char="•"/>
              <a:defRPr/>
            </a:pPr>
            <a:r>
              <a:rPr lang="ja-JP" sz="1400">
                <a:solidFill>
                  <a:schemeClr val="tx1"/>
                </a:solidFill>
              </a:rPr>
              <a:t>PD-L1発現（TC≥1% 対 &gt;1%）</a:t>
            </a:r>
          </a:p>
          <a:p>
            <a:pPr marL="203200" indent="-203200">
              <a:spcBef>
                <a:spcPts val="0"/>
              </a:spcBef>
              <a:spcAft>
                <a:spcPts val="400"/>
              </a:spcAft>
              <a:buFont typeface="Arial" pitchFamily="34" charset="0"/>
              <a:buChar char="•"/>
              <a:defRPr/>
            </a:pPr>
            <a:r>
              <a:rPr lang="ja-JP" sz="1400">
                <a:solidFill>
                  <a:schemeClr val="tx1"/>
                </a:solidFill>
              </a:rPr>
              <a:t>喫煙状況（頻繁 対 喫煙未経験/時々）</a:t>
            </a:r>
          </a:p>
          <a:p>
            <a:pPr marL="203200" indent="-203200">
              <a:spcBef>
                <a:spcPts val="0"/>
              </a:spcBef>
              <a:spcAft>
                <a:spcPts val="400"/>
              </a:spcAft>
              <a:buFont typeface="Arial" pitchFamily="34" charset="0"/>
              <a:buChar char="•"/>
              <a:defRPr/>
            </a:pPr>
            <a:r>
              <a:rPr lang="ja-JP" sz="1400">
                <a:solidFill>
                  <a:schemeClr val="tx1"/>
                </a:solidFill>
                <a:latin typeface="Arial"/>
                <a:ea typeface="MS Mincho"/>
              </a:rPr>
              <a:t>組織像（SQ 対 NSQ）</a:t>
            </a:r>
          </a:p>
        </p:txBody>
      </p:sp>
      <p:sp>
        <p:nvSpPr>
          <p:cNvPr id="20" name="AutoShape 12"/>
          <p:cNvSpPr>
            <a:spLocks noChangeArrowheads="1"/>
          </p:cNvSpPr>
          <p:nvPr/>
        </p:nvSpPr>
        <p:spPr bwMode="auto">
          <a:xfrm>
            <a:off x="11251135" y="2600907"/>
            <a:ext cx="698259" cy="577182"/>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ja-JP" sz="1600" dirty="0">
                <a:solidFill>
                  <a:srgbClr val="FFFFFF"/>
                </a:solidFill>
                <a:ea typeface="SimSun" pitchFamily="2" charset="-122"/>
              </a:rPr>
              <a:t>PD</a:t>
            </a:r>
          </a:p>
        </p:txBody>
      </p:sp>
      <p:cxnSp>
        <p:nvCxnSpPr>
          <p:cNvPr id="21" name="AutoShape 21"/>
          <p:cNvCxnSpPr>
            <a:cxnSpLocks noChangeShapeType="1"/>
            <a:stCxn id="10" idx="3"/>
            <a:endCxn id="20" idx="1"/>
          </p:cNvCxnSpPr>
          <p:nvPr/>
        </p:nvCxnSpPr>
        <p:spPr bwMode="auto">
          <a:xfrm>
            <a:off x="10632825" y="2889498"/>
            <a:ext cx="618310" cy="0"/>
          </a:xfrm>
          <a:prstGeom prst="straightConnector1">
            <a:avLst/>
          </a:prstGeom>
          <a:noFill/>
          <a:ln w="38100">
            <a:solidFill>
              <a:schemeClr val="bg1"/>
            </a:solidFill>
            <a:round/>
            <a:headEnd/>
            <a:tailEnd type="triangle" w="med" len="med"/>
          </a:ln>
        </p:spPr>
      </p:cxnSp>
      <p:sp>
        <p:nvSpPr>
          <p:cNvPr id="24" name="AutoShape 12"/>
          <p:cNvSpPr>
            <a:spLocks noChangeArrowheads="1"/>
          </p:cNvSpPr>
          <p:nvPr/>
        </p:nvSpPr>
        <p:spPr bwMode="auto">
          <a:xfrm>
            <a:off x="11251135" y="4840120"/>
            <a:ext cx="698259" cy="577182"/>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ja-JP" sz="1600" dirty="0">
                <a:solidFill>
                  <a:srgbClr val="FFFFFF"/>
                </a:solidFill>
                <a:ea typeface="SimSun" pitchFamily="2" charset="-122"/>
              </a:rPr>
              <a:t>PD</a:t>
            </a:r>
          </a:p>
        </p:txBody>
      </p:sp>
      <p:cxnSp>
        <p:nvCxnSpPr>
          <p:cNvPr id="25" name="AutoShape 21"/>
          <p:cNvCxnSpPr>
            <a:cxnSpLocks noChangeShapeType="1"/>
            <a:stCxn id="9" idx="3"/>
            <a:endCxn id="24" idx="1"/>
          </p:cNvCxnSpPr>
          <p:nvPr/>
        </p:nvCxnSpPr>
        <p:spPr bwMode="auto">
          <a:xfrm flipV="1">
            <a:off x="10672677" y="5128711"/>
            <a:ext cx="578458" cy="1038"/>
          </a:xfrm>
          <a:prstGeom prst="straightConnector1">
            <a:avLst/>
          </a:prstGeom>
          <a:noFill/>
          <a:ln w="38100">
            <a:solidFill>
              <a:schemeClr val="bg1"/>
            </a:solidFill>
            <a:round/>
            <a:headEnd/>
            <a:tailEnd type="triangle" w="med" len="med"/>
          </a:ln>
        </p:spPr>
      </p:cxnSp>
      <p:cxnSp>
        <p:nvCxnSpPr>
          <p:cNvPr id="26" name="AutoShape 15"/>
          <p:cNvCxnSpPr>
            <a:cxnSpLocks noChangeShapeType="1"/>
            <a:stCxn id="24" idx="0"/>
          </p:cNvCxnSpPr>
          <p:nvPr/>
        </p:nvCxnSpPr>
        <p:spPr bwMode="auto">
          <a:xfrm rot="16200000" flipV="1">
            <a:off x="9900556" y="3140410"/>
            <a:ext cx="1368000" cy="2031419"/>
          </a:xfrm>
          <a:prstGeom prst="bentConnector3">
            <a:avLst>
              <a:gd name="adj1" fmla="val 50000"/>
            </a:avLst>
          </a:prstGeom>
          <a:noFill/>
          <a:ln w="38100">
            <a:solidFill>
              <a:schemeClr val="bg1"/>
            </a:solidFill>
            <a:miter lim="800000"/>
            <a:headEnd/>
            <a:tailEnd type="triangle" w="med" len="med"/>
          </a:ln>
        </p:spPr>
      </p:cxnSp>
      <p:sp>
        <p:nvSpPr>
          <p:cNvPr id="27" name="TextBox 26"/>
          <p:cNvSpPr txBox="1"/>
          <p:nvPr/>
        </p:nvSpPr>
        <p:spPr>
          <a:xfrm>
            <a:off x="9680986" y="3841994"/>
            <a:ext cx="1566454" cy="276999"/>
          </a:xfrm>
          <a:prstGeom prst="rect">
            <a:avLst/>
          </a:prstGeom>
          <a:noFill/>
        </p:spPr>
        <p:txBody>
          <a:bodyPr wrap="none" rtlCol="0">
            <a:spAutoFit/>
          </a:bodyPr>
          <a:lstStyle/>
          <a:p>
            <a:pPr algn="ctr"/>
            <a:r>
              <a:rPr lang="ja-JP" sz="1200" dirty="0">
                <a:solidFill>
                  <a:schemeClr val="tx1"/>
                </a:solidFill>
              </a:rPr>
              <a:t>クロスオーバーが許可</a:t>
            </a:r>
          </a:p>
        </p:txBody>
      </p:sp>
      <p:sp>
        <p:nvSpPr>
          <p:cNvPr id="58" name="Text Placeholder 3"/>
          <p:cNvSpPr>
            <a:spLocks noGrp="1"/>
          </p:cNvSpPr>
          <p:nvPr>
            <p:ph type="body" sz="quarter" idx="10"/>
          </p:nvPr>
        </p:nvSpPr>
        <p:spPr>
          <a:xfrm>
            <a:off x="304800" y="6233974"/>
            <a:ext cx="5494751" cy="487363"/>
          </a:xfrm>
        </p:spPr>
        <p:txBody>
          <a:bodyPr/>
          <a:lstStyle/>
          <a:p>
            <a:r>
              <a:rPr lang="ja-JP"/>
              <a:t>*ペメトレキセド500mg/m</a:t>
            </a:r>
            <a:r>
              <a:rPr lang="ja-JP" baseline="30000"/>
              <a:t>2</a:t>
            </a:r>
            <a:r>
              <a:rPr lang="ja-JP"/>
              <a:t> iv D1、シスプラチン75mg/m</a:t>
            </a:r>
            <a:r>
              <a:rPr lang="ja-JP" baseline="30000"/>
              <a:t>2</a:t>
            </a:r>
            <a:r>
              <a:rPr lang="ja-JP"/>
              <a:t> iv D1、</a:t>
            </a:r>
            <a:br>
              <a:rPr lang="ja-JP"/>
            </a:br>
            <a:r>
              <a:rPr lang="ja-JP"/>
              <a:t>カルボプラチンAUC5 iv D1、nabパクリタキセル100mg/m</a:t>
            </a:r>
            <a:r>
              <a:rPr lang="ja-JP" baseline="30000"/>
              <a:t>2</a:t>
            </a:r>
            <a:r>
              <a:rPr lang="ja-JP"/>
              <a:t> iv D1、8、15</a:t>
            </a:r>
          </a:p>
        </p:txBody>
      </p:sp>
    </p:spTree>
    <p:extLst>
      <p:ext uri="{BB962C8B-B14F-4D97-AF65-F5344CB8AC3E}">
        <p14:creationId xmlns:p14="http://schemas.microsoft.com/office/powerpoint/2010/main" val="1450139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MA13.08：CHOICE-01試験：進行性NSCLCに対する一次化学療法と組み合わせたトリパリマブとプラセボの第Ⅲ相試</a:t>
            </a:r>
            <a:r>
              <a:rPr lang="ja-JP" dirty="0" smtClean="0"/>
              <a:t>験</a:t>
            </a:r>
            <a:r>
              <a:rPr lang="en-GB" altLang="ja-JP" dirty="0" smtClean="0"/>
              <a:t> </a:t>
            </a:r>
            <a:r>
              <a:rPr lang="ja-JP" dirty="0" smtClean="0"/>
              <a:t>– </a:t>
            </a:r>
            <a:r>
              <a:rPr lang="ja-JP" dirty="0"/>
              <a:t>Wang J、他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Wang J、他J Thorac Oncol 2021年16（補遺）：抄録番号 MA13.08</a:t>
            </a:r>
          </a:p>
        </p:txBody>
      </p:sp>
      <p:sp>
        <p:nvSpPr>
          <p:cNvPr id="6" name="Rectangle 5"/>
          <p:cNvSpPr/>
          <p:nvPr/>
        </p:nvSpPr>
        <p:spPr>
          <a:xfrm>
            <a:off x="630621" y="1692166"/>
            <a:ext cx="1807779" cy="546537"/>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C2029B7-3344-46EE-BD05-0449876D6479}"/>
              </a:ext>
            </a:extLst>
          </p:cNvPr>
          <p:cNvSpPr txBox="1"/>
          <p:nvPr/>
        </p:nvSpPr>
        <p:spPr>
          <a:xfrm>
            <a:off x="3186390" y="1437501"/>
            <a:ext cx="5819222" cy="338554"/>
          </a:xfrm>
          <a:prstGeom prst="rect">
            <a:avLst/>
          </a:prstGeom>
          <a:noFill/>
        </p:spPr>
        <p:txBody>
          <a:bodyPr wrap="none" rtlCol="0">
            <a:spAutoFit/>
          </a:bodyPr>
          <a:lstStyle/>
          <a:p>
            <a:pPr algn="ctr"/>
            <a:r>
              <a:rPr lang="ja-JP" sz="1600" b="1">
                <a:solidFill>
                  <a:schemeClr val="tx1"/>
                </a:solidFill>
              </a:rPr>
              <a:t>治験担当医師別 RECIST v1.1に基づく無増悪生存期間</a:t>
            </a:r>
          </a:p>
        </p:txBody>
      </p:sp>
      <p:grpSp>
        <p:nvGrpSpPr>
          <p:cNvPr id="8" name="Group 7">
            <a:extLst>
              <a:ext uri="{FF2B5EF4-FFF2-40B4-BE49-F238E27FC236}">
                <a16:creationId xmlns:a16="http://schemas.microsoft.com/office/drawing/2014/main" id="{F5F2B809-F27E-4040-B304-649E58160080}"/>
              </a:ext>
            </a:extLst>
          </p:cNvPr>
          <p:cNvGrpSpPr/>
          <p:nvPr/>
        </p:nvGrpSpPr>
        <p:grpSpPr>
          <a:xfrm>
            <a:off x="-42999" y="2446405"/>
            <a:ext cx="8789769" cy="3902130"/>
            <a:chOff x="448611" y="2446405"/>
            <a:chExt cx="8789769" cy="3902130"/>
          </a:xfrm>
        </p:grpSpPr>
        <p:sp>
          <p:nvSpPr>
            <p:cNvPr id="9" name="Freeform 21">
              <a:extLst>
                <a:ext uri="{FF2B5EF4-FFF2-40B4-BE49-F238E27FC236}">
                  <a16:creationId xmlns:a16="http://schemas.microsoft.com/office/drawing/2014/main" id="{7B7B03A3-285C-4F26-B606-021F930FEC43}"/>
                </a:ext>
              </a:extLst>
            </p:cNvPr>
            <p:cNvSpPr>
              <a:spLocks/>
            </p:cNvSpPr>
            <p:nvPr/>
          </p:nvSpPr>
          <p:spPr bwMode="auto">
            <a:xfrm>
              <a:off x="1931406" y="2619453"/>
              <a:ext cx="7143773" cy="252282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10" name="Group 9">
              <a:extLst>
                <a:ext uri="{FF2B5EF4-FFF2-40B4-BE49-F238E27FC236}">
                  <a16:creationId xmlns:a16="http://schemas.microsoft.com/office/drawing/2014/main" id="{CFB7C332-7462-4602-814B-E9F145B08FB7}"/>
                </a:ext>
              </a:extLst>
            </p:cNvPr>
            <p:cNvGrpSpPr/>
            <p:nvPr/>
          </p:nvGrpSpPr>
          <p:grpSpPr>
            <a:xfrm>
              <a:off x="959795" y="2446405"/>
              <a:ext cx="990977" cy="3319540"/>
              <a:chOff x="1032992" y="1259667"/>
              <a:chExt cx="990977" cy="3453697"/>
            </a:xfrm>
          </p:grpSpPr>
          <p:sp>
            <p:nvSpPr>
              <p:cNvPr id="109" name="TextBox 108">
                <a:extLst>
                  <a:ext uri="{FF2B5EF4-FFF2-40B4-BE49-F238E27FC236}">
                    <a16:creationId xmlns:a16="http://schemas.microsoft.com/office/drawing/2014/main" id="{271D457E-74AB-462E-8D82-FEA105C26326}"/>
                  </a:ext>
                </a:extLst>
              </p:cNvPr>
              <p:cNvSpPr txBox="1"/>
              <p:nvPr/>
            </p:nvSpPr>
            <p:spPr>
              <a:xfrm rot="16200000">
                <a:off x="974241" y="2569415"/>
                <a:ext cx="825888"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PFS、%</a:t>
                </a:r>
              </a:p>
            </p:txBody>
          </p:sp>
          <p:sp>
            <p:nvSpPr>
              <p:cNvPr id="110" name="TextBox 109">
                <a:extLst>
                  <a:ext uri="{FF2B5EF4-FFF2-40B4-BE49-F238E27FC236}">
                    <a16:creationId xmlns:a16="http://schemas.microsoft.com/office/drawing/2014/main" id="{DC1FF190-A73D-4224-8AB4-BF16FF7A65CC}"/>
                  </a:ext>
                </a:extLst>
              </p:cNvPr>
              <p:cNvSpPr txBox="1"/>
              <p:nvPr/>
            </p:nvSpPr>
            <p:spPr>
              <a:xfrm>
                <a:off x="1481634" y="1259667"/>
                <a:ext cx="433131" cy="320215"/>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1.0</a:t>
                </a:r>
              </a:p>
            </p:txBody>
          </p:sp>
          <p:sp>
            <p:nvSpPr>
              <p:cNvPr id="111" name="Line 6">
                <a:extLst>
                  <a:ext uri="{FF2B5EF4-FFF2-40B4-BE49-F238E27FC236}">
                    <a16:creationId xmlns:a16="http://schemas.microsoft.com/office/drawing/2014/main" id="{7DD0A436-3A91-42FA-8428-642E6C54EB3D}"/>
                  </a:ext>
                </a:extLst>
              </p:cNvPr>
              <p:cNvSpPr>
                <a:spLocks noChangeShapeType="1"/>
              </p:cNvSpPr>
              <p:nvPr/>
            </p:nvSpPr>
            <p:spPr bwMode="auto">
              <a:xfrm>
                <a:off x="1908631" y="142801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2" name="Line 7">
                <a:extLst>
                  <a:ext uri="{FF2B5EF4-FFF2-40B4-BE49-F238E27FC236}">
                    <a16:creationId xmlns:a16="http://schemas.microsoft.com/office/drawing/2014/main" id="{9516132A-11BF-4704-9731-75DA0230C810}"/>
                  </a:ext>
                </a:extLst>
              </p:cNvPr>
              <p:cNvSpPr>
                <a:spLocks noChangeShapeType="1"/>
              </p:cNvSpPr>
              <p:nvPr/>
            </p:nvSpPr>
            <p:spPr bwMode="auto">
              <a:xfrm>
                <a:off x="190863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3" name="Line 8">
                <a:extLst>
                  <a:ext uri="{FF2B5EF4-FFF2-40B4-BE49-F238E27FC236}">
                    <a16:creationId xmlns:a16="http://schemas.microsoft.com/office/drawing/2014/main" id="{A261FD38-FB07-4C89-833E-CF98BAE6BA5B}"/>
                  </a:ext>
                </a:extLst>
              </p:cNvPr>
              <p:cNvSpPr>
                <a:spLocks noChangeShapeType="1"/>
              </p:cNvSpPr>
              <p:nvPr/>
            </p:nvSpPr>
            <p:spPr bwMode="auto">
              <a:xfrm>
                <a:off x="190863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4" name="Line 9">
                <a:extLst>
                  <a:ext uri="{FF2B5EF4-FFF2-40B4-BE49-F238E27FC236}">
                    <a16:creationId xmlns:a16="http://schemas.microsoft.com/office/drawing/2014/main" id="{80BDEAB9-7892-49AA-8A9F-3A5E97D30E74}"/>
                  </a:ext>
                </a:extLst>
              </p:cNvPr>
              <p:cNvSpPr>
                <a:spLocks noChangeShapeType="1"/>
              </p:cNvSpPr>
              <p:nvPr/>
            </p:nvSpPr>
            <p:spPr bwMode="auto">
              <a:xfrm>
                <a:off x="190863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5" name="Line 10">
                <a:extLst>
                  <a:ext uri="{FF2B5EF4-FFF2-40B4-BE49-F238E27FC236}">
                    <a16:creationId xmlns:a16="http://schemas.microsoft.com/office/drawing/2014/main" id="{8FE48C3D-4699-45E2-9E0F-0D612C5A54EC}"/>
                  </a:ext>
                </a:extLst>
              </p:cNvPr>
              <p:cNvSpPr>
                <a:spLocks noChangeShapeType="1"/>
              </p:cNvSpPr>
              <p:nvPr/>
            </p:nvSpPr>
            <p:spPr bwMode="auto">
              <a:xfrm>
                <a:off x="190863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6" name="Line 11">
                <a:extLst>
                  <a:ext uri="{FF2B5EF4-FFF2-40B4-BE49-F238E27FC236}">
                    <a16:creationId xmlns:a16="http://schemas.microsoft.com/office/drawing/2014/main" id="{42F96244-EF51-4262-BC12-BA741469847C}"/>
                  </a:ext>
                </a:extLst>
              </p:cNvPr>
              <p:cNvSpPr>
                <a:spLocks noChangeShapeType="1"/>
              </p:cNvSpPr>
              <p:nvPr/>
            </p:nvSpPr>
            <p:spPr bwMode="auto">
              <a:xfrm>
                <a:off x="190863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7" name="TextBox 116">
                <a:extLst>
                  <a:ext uri="{FF2B5EF4-FFF2-40B4-BE49-F238E27FC236}">
                    <a16:creationId xmlns:a16="http://schemas.microsoft.com/office/drawing/2014/main" id="{9DD10927-1596-4AD2-9543-FBE596C257C2}"/>
                  </a:ext>
                </a:extLst>
              </p:cNvPr>
              <p:cNvSpPr txBox="1"/>
              <p:nvPr/>
            </p:nvSpPr>
            <p:spPr>
              <a:xfrm>
                <a:off x="1481639" y="1783807"/>
                <a:ext cx="433131" cy="320215"/>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0.8</a:t>
                </a:r>
              </a:p>
            </p:txBody>
          </p:sp>
          <p:sp>
            <p:nvSpPr>
              <p:cNvPr id="118" name="TextBox 117">
                <a:extLst>
                  <a:ext uri="{FF2B5EF4-FFF2-40B4-BE49-F238E27FC236}">
                    <a16:creationId xmlns:a16="http://schemas.microsoft.com/office/drawing/2014/main" id="{1FB69E6A-7847-46F5-BD40-C78F7D3B5691}"/>
                  </a:ext>
                </a:extLst>
              </p:cNvPr>
              <p:cNvSpPr txBox="1"/>
              <p:nvPr/>
            </p:nvSpPr>
            <p:spPr>
              <a:xfrm>
                <a:off x="1481639" y="2282338"/>
                <a:ext cx="433131" cy="320215"/>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0.6</a:t>
                </a:r>
              </a:p>
            </p:txBody>
          </p:sp>
          <p:sp>
            <p:nvSpPr>
              <p:cNvPr id="119" name="TextBox 118">
                <a:extLst>
                  <a:ext uri="{FF2B5EF4-FFF2-40B4-BE49-F238E27FC236}">
                    <a16:creationId xmlns:a16="http://schemas.microsoft.com/office/drawing/2014/main" id="{6F15DE87-C601-4B2D-99D8-F02A1A5D23C9}"/>
                  </a:ext>
                </a:extLst>
              </p:cNvPr>
              <p:cNvSpPr txBox="1"/>
              <p:nvPr/>
            </p:nvSpPr>
            <p:spPr>
              <a:xfrm>
                <a:off x="1481639" y="2796989"/>
                <a:ext cx="433131" cy="320215"/>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0.4</a:t>
                </a:r>
              </a:p>
            </p:txBody>
          </p:sp>
          <p:sp>
            <p:nvSpPr>
              <p:cNvPr id="120" name="TextBox 119">
                <a:extLst>
                  <a:ext uri="{FF2B5EF4-FFF2-40B4-BE49-F238E27FC236}">
                    <a16:creationId xmlns:a16="http://schemas.microsoft.com/office/drawing/2014/main" id="{793F2249-ABEB-469E-B993-ED13C7D3DEFA}"/>
                  </a:ext>
                </a:extLst>
              </p:cNvPr>
              <p:cNvSpPr txBox="1"/>
              <p:nvPr/>
            </p:nvSpPr>
            <p:spPr>
              <a:xfrm>
                <a:off x="1481639" y="3300894"/>
                <a:ext cx="433131" cy="320215"/>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0.2</a:t>
                </a:r>
              </a:p>
            </p:txBody>
          </p:sp>
          <p:sp>
            <p:nvSpPr>
              <p:cNvPr id="121" name="TextBox 120">
                <a:extLst>
                  <a:ext uri="{FF2B5EF4-FFF2-40B4-BE49-F238E27FC236}">
                    <a16:creationId xmlns:a16="http://schemas.microsoft.com/office/drawing/2014/main" id="{C01BE094-2E7B-4C9F-9B95-46D308290A3F}"/>
                  </a:ext>
                </a:extLst>
              </p:cNvPr>
              <p:cNvSpPr txBox="1"/>
              <p:nvPr/>
            </p:nvSpPr>
            <p:spPr>
              <a:xfrm>
                <a:off x="1630726" y="3810168"/>
                <a:ext cx="284052" cy="320216"/>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a:t>
                </a:r>
              </a:p>
            </p:txBody>
          </p:sp>
          <p:sp>
            <p:nvSpPr>
              <p:cNvPr id="122" name="TextBox 121">
                <a:extLst>
                  <a:ext uri="{FF2B5EF4-FFF2-40B4-BE49-F238E27FC236}">
                    <a16:creationId xmlns:a16="http://schemas.microsoft.com/office/drawing/2014/main" id="{0DC1D43C-5639-4485-B224-A7306923E1DD}"/>
                  </a:ext>
                </a:extLst>
              </p:cNvPr>
              <p:cNvSpPr txBox="1"/>
              <p:nvPr/>
            </p:nvSpPr>
            <p:spPr>
              <a:xfrm>
                <a:off x="1032992" y="4393148"/>
                <a:ext cx="990977" cy="320216"/>
              </a:xfrm>
              <a:prstGeom prst="rect">
                <a:avLst/>
              </a:prstGeom>
              <a:noFill/>
            </p:spPr>
            <p:txBody>
              <a:bodyPr wrap="none" rtlCol="0">
                <a:spAutoFit/>
              </a:bodyPr>
              <a:lstStyle/>
              <a:p>
                <a:pPr algn="r"/>
                <a:r>
                  <a:rPr lang="ja-JP" sz="1400">
                    <a:solidFill>
                      <a:schemeClr val="tx1"/>
                    </a:solidFill>
                  </a:rPr>
                  <a:t>リスク有患者数</a:t>
                </a:r>
              </a:p>
            </p:txBody>
          </p:sp>
        </p:grpSp>
        <p:grpSp>
          <p:nvGrpSpPr>
            <p:cNvPr id="11" name="Group 10">
              <a:extLst>
                <a:ext uri="{FF2B5EF4-FFF2-40B4-BE49-F238E27FC236}">
                  <a16:creationId xmlns:a16="http://schemas.microsoft.com/office/drawing/2014/main" id="{C852C8B4-C4B7-47E1-9DC1-EEE6C87B4563}"/>
                </a:ext>
              </a:extLst>
            </p:cNvPr>
            <p:cNvGrpSpPr/>
            <p:nvPr/>
          </p:nvGrpSpPr>
          <p:grpSpPr>
            <a:xfrm>
              <a:off x="2031413" y="5141985"/>
              <a:ext cx="7206967" cy="360147"/>
              <a:chOff x="2237885" y="5505769"/>
              <a:chExt cx="7206967" cy="360147"/>
            </a:xfrm>
          </p:grpSpPr>
          <p:grpSp>
            <p:nvGrpSpPr>
              <p:cNvPr id="67" name="Group 66">
                <a:extLst>
                  <a:ext uri="{FF2B5EF4-FFF2-40B4-BE49-F238E27FC236}">
                    <a16:creationId xmlns:a16="http://schemas.microsoft.com/office/drawing/2014/main" id="{07A935D6-D82D-4B3D-8E37-E04D7E433125}"/>
                  </a:ext>
                </a:extLst>
              </p:cNvPr>
              <p:cNvGrpSpPr/>
              <p:nvPr/>
            </p:nvGrpSpPr>
            <p:grpSpPr>
              <a:xfrm>
                <a:off x="8814506" y="5505769"/>
                <a:ext cx="271476" cy="360147"/>
                <a:chOff x="8814506" y="5505769"/>
                <a:chExt cx="271476" cy="360147"/>
              </a:xfrm>
            </p:grpSpPr>
            <p:sp>
              <p:nvSpPr>
                <p:cNvPr id="107" name="Line 19">
                  <a:extLst>
                    <a:ext uri="{FF2B5EF4-FFF2-40B4-BE49-F238E27FC236}">
                      <a16:creationId xmlns:a16="http://schemas.microsoft.com/office/drawing/2014/main" id="{90E9AF2B-6473-461C-9468-DF6FBA718E9E}"/>
                    </a:ext>
                  </a:extLst>
                </p:cNvPr>
                <p:cNvSpPr>
                  <a:spLocks noChangeShapeType="1"/>
                </p:cNvSpPr>
                <p:nvPr/>
              </p:nvSpPr>
              <p:spPr bwMode="auto">
                <a:xfrm>
                  <a:off x="8950243"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08" name="TextBox 107">
                  <a:extLst>
                    <a:ext uri="{FF2B5EF4-FFF2-40B4-BE49-F238E27FC236}">
                      <a16:creationId xmlns:a16="http://schemas.microsoft.com/office/drawing/2014/main" id="{FE7DE58C-3C62-4CD9-A682-20A546902834}"/>
                    </a:ext>
                  </a:extLst>
                </p:cNvPr>
                <p:cNvSpPr txBox="1"/>
                <p:nvPr/>
              </p:nvSpPr>
              <p:spPr>
                <a:xfrm>
                  <a:off x="8814506" y="5577769"/>
                  <a:ext cx="271476"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18</a:t>
                  </a:r>
                </a:p>
              </p:txBody>
            </p:sp>
          </p:grpSp>
          <p:sp>
            <p:nvSpPr>
              <p:cNvPr id="68" name="TextBox 67">
                <a:extLst>
                  <a:ext uri="{FF2B5EF4-FFF2-40B4-BE49-F238E27FC236}">
                    <a16:creationId xmlns:a16="http://schemas.microsoft.com/office/drawing/2014/main" id="{646C184B-051C-4356-8963-645AA6B96494}"/>
                  </a:ext>
                </a:extLst>
              </p:cNvPr>
              <p:cNvSpPr txBox="1"/>
              <p:nvPr/>
            </p:nvSpPr>
            <p:spPr>
              <a:xfrm>
                <a:off x="8441153" y="5577769"/>
                <a:ext cx="271476"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17</a:t>
                </a:r>
              </a:p>
            </p:txBody>
          </p:sp>
          <p:sp>
            <p:nvSpPr>
              <p:cNvPr id="69" name="Line 21">
                <a:extLst>
                  <a:ext uri="{FF2B5EF4-FFF2-40B4-BE49-F238E27FC236}">
                    <a16:creationId xmlns:a16="http://schemas.microsoft.com/office/drawing/2014/main" id="{2CCCBADC-6D00-46A6-83B4-4CEB751DA43E}"/>
                  </a:ext>
                </a:extLst>
              </p:cNvPr>
              <p:cNvSpPr>
                <a:spLocks noChangeShapeType="1"/>
              </p:cNvSpPr>
              <p:nvPr/>
            </p:nvSpPr>
            <p:spPr bwMode="auto">
              <a:xfrm>
                <a:off x="8576890"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0" name="Line 21">
                <a:extLst>
                  <a:ext uri="{FF2B5EF4-FFF2-40B4-BE49-F238E27FC236}">
                    <a16:creationId xmlns:a16="http://schemas.microsoft.com/office/drawing/2014/main" id="{F6ACCA8A-E603-41CB-9E2D-5ECBD40E611E}"/>
                  </a:ext>
                </a:extLst>
              </p:cNvPr>
              <p:cNvSpPr>
                <a:spLocks noChangeShapeType="1"/>
              </p:cNvSpPr>
              <p:nvPr/>
            </p:nvSpPr>
            <p:spPr bwMode="auto">
              <a:xfrm>
                <a:off x="8206953"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1" name="TextBox 70">
                <a:extLst>
                  <a:ext uri="{FF2B5EF4-FFF2-40B4-BE49-F238E27FC236}">
                    <a16:creationId xmlns:a16="http://schemas.microsoft.com/office/drawing/2014/main" id="{D0B6ED37-B27F-40BC-8D07-BEC5C722D0B7}"/>
                  </a:ext>
                </a:extLst>
              </p:cNvPr>
              <p:cNvSpPr txBox="1"/>
              <p:nvPr/>
            </p:nvSpPr>
            <p:spPr>
              <a:xfrm>
                <a:off x="8068171" y="5577769"/>
                <a:ext cx="271476"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16</a:t>
                </a:r>
              </a:p>
            </p:txBody>
          </p:sp>
          <p:sp>
            <p:nvSpPr>
              <p:cNvPr id="72" name="Line 21">
                <a:extLst>
                  <a:ext uri="{FF2B5EF4-FFF2-40B4-BE49-F238E27FC236}">
                    <a16:creationId xmlns:a16="http://schemas.microsoft.com/office/drawing/2014/main" id="{3742F2CE-CDAA-4585-A31B-6FA200930CDD}"/>
                  </a:ext>
                </a:extLst>
              </p:cNvPr>
              <p:cNvSpPr>
                <a:spLocks noChangeShapeType="1"/>
              </p:cNvSpPr>
              <p:nvPr/>
            </p:nvSpPr>
            <p:spPr bwMode="auto">
              <a:xfrm>
                <a:off x="7839454"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3" name="TextBox 72">
                <a:extLst>
                  <a:ext uri="{FF2B5EF4-FFF2-40B4-BE49-F238E27FC236}">
                    <a16:creationId xmlns:a16="http://schemas.microsoft.com/office/drawing/2014/main" id="{91B00704-E2B8-4935-B260-64C7DB90F051}"/>
                  </a:ext>
                </a:extLst>
              </p:cNvPr>
              <p:cNvSpPr txBox="1"/>
              <p:nvPr/>
            </p:nvSpPr>
            <p:spPr>
              <a:xfrm>
                <a:off x="7700672" y="5577769"/>
                <a:ext cx="271476"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15</a:t>
                </a:r>
              </a:p>
            </p:txBody>
          </p:sp>
          <p:sp>
            <p:nvSpPr>
              <p:cNvPr id="74" name="Line 21">
                <a:extLst>
                  <a:ext uri="{FF2B5EF4-FFF2-40B4-BE49-F238E27FC236}">
                    <a16:creationId xmlns:a16="http://schemas.microsoft.com/office/drawing/2014/main" id="{8E48D5E9-B27A-447C-967A-6C6C4CE9116C}"/>
                  </a:ext>
                </a:extLst>
              </p:cNvPr>
              <p:cNvSpPr>
                <a:spLocks noChangeShapeType="1"/>
              </p:cNvSpPr>
              <p:nvPr/>
            </p:nvSpPr>
            <p:spPr bwMode="auto">
              <a:xfrm>
                <a:off x="7471956"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5" name="TextBox 74">
                <a:extLst>
                  <a:ext uri="{FF2B5EF4-FFF2-40B4-BE49-F238E27FC236}">
                    <a16:creationId xmlns:a16="http://schemas.microsoft.com/office/drawing/2014/main" id="{C0D9CA11-FE43-423E-AFD9-65A058C69463}"/>
                  </a:ext>
                </a:extLst>
              </p:cNvPr>
              <p:cNvSpPr txBox="1"/>
              <p:nvPr/>
            </p:nvSpPr>
            <p:spPr>
              <a:xfrm>
                <a:off x="7333174" y="5577769"/>
                <a:ext cx="271476"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14</a:t>
                </a:r>
              </a:p>
            </p:txBody>
          </p:sp>
          <p:sp>
            <p:nvSpPr>
              <p:cNvPr id="76" name="Line 21">
                <a:extLst>
                  <a:ext uri="{FF2B5EF4-FFF2-40B4-BE49-F238E27FC236}">
                    <a16:creationId xmlns:a16="http://schemas.microsoft.com/office/drawing/2014/main" id="{095D8DA6-1CF3-49DB-803C-7998226B7A55}"/>
                  </a:ext>
                </a:extLst>
              </p:cNvPr>
              <p:cNvSpPr>
                <a:spLocks noChangeShapeType="1"/>
              </p:cNvSpPr>
              <p:nvPr/>
            </p:nvSpPr>
            <p:spPr bwMode="auto">
              <a:xfrm>
                <a:off x="7104457"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7" name="TextBox 76">
                <a:extLst>
                  <a:ext uri="{FF2B5EF4-FFF2-40B4-BE49-F238E27FC236}">
                    <a16:creationId xmlns:a16="http://schemas.microsoft.com/office/drawing/2014/main" id="{96E3206A-AD65-4F2D-A05D-46836DD31EF1}"/>
                  </a:ext>
                </a:extLst>
              </p:cNvPr>
              <p:cNvSpPr txBox="1"/>
              <p:nvPr/>
            </p:nvSpPr>
            <p:spPr>
              <a:xfrm>
                <a:off x="6965675" y="5577769"/>
                <a:ext cx="271476"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13</a:t>
                </a:r>
              </a:p>
            </p:txBody>
          </p:sp>
          <p:sp>
            <p:nvSpPr>
              <p:cNvPr id="78" name="Line 21">
                <a:extLst>
                  <a:ext uri="{FF2B5EF4-FFF2-40B4-BE49-F238E27FC236}">
                    <a16:creationId xmlns:a16="http://schemas.microsoft.com/office/drawing/2014/main" id="{32C7EFDA-9D21-40E4-9DE5-7AFDF8E19792}"/>
                  </a:ext>
                </a:extLst>
              </p:cNvPr>
              <p:cNvSpPr>
                <a:spLocks noChangeShapeType="1"/>
              </p:cNvSpPr>
              <p:nvPr/>
            </p:nvSpPr>
            <p:spPr bwMode="auto">
              <a:xfrm>
                <a:off x="6736958"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9" name="TextBox 78">
                <a:extLst>
                  <a:ext uri="{FF2B5EF4-FFF2-40B4-BE49-F238E27FC236}">
                    <a16:creationId xmlns:a16="http://schemas.microsoft.com/office/drawing/2014/main" id="{539EB0FA-6CC9-4301-AA47-022E26E156C6}"/>
                  </a:ext>
                </a:extLst>
              </p:cNvPr>
              <p:cNvSpPr txBox="1"/>
              <p:nvPr/>
            </p:nvSpPr>
            <p:spPr>
              <a:xfrm>
                <a:off x="6598176" y="5577769"/>
                <a:ext cx="271476"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12</a:t>
                </a:r>
              </a:p>
            </p:txBody>
          </p:sp>
          <p:sp>
            <p:nvSpPr>
              <p:cNvPr id="80" name="Line 21">
                <a:extLst>
                  <a:ext uri="{FF2B5EF4-FFF2-40B4-BE49-F238E27FC236}">
                    <a16:creationId xmlns:a16="http://schemas.microsoft.com/office/drawing/2014/main" id="{4BA4696E-2CE0-4225-8C26-05A162DBE279}"/>
                  </a:ext>
                </a:extLst>
              </p:cNvPr>
              <p:cNvSpPr>
                <a:spLocks noChangeShapeType="1"/>
              </p:cNvSpPr>
              <p:nvPr/>
            </p:nvSpPr>
            <p:spPr bwMode="auto">
              <a:xfrm>
                <a:off x="6369459"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1" name="TextBox 80">
                <a:extLst>
                  <a:ext uri="{FF2B5EF4-FFF2-40B4-BE49-F238E27FC236}">
                    <a16:creationId xmlns:a16="http://schemas.microsoft.com/office/drawing/2014/main" id="{614B2F5C-F178-4EFC-97A3-5D59BA1AC2F8}"/>
                  </a:ext>
                </a:extLst>
              </p:cNvPr>
              <p:cNvSpPr txBox="1"/>
              <p:nvPr/>
            </p:nvSpPr>
            <p:spPr>
              <a:xfrm>
                <a:off x="6237345" y="5577769"/>
                <a:ext cx="258140"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11</a:t>
                </a:r>
              </a:p>
            </p:txBody>
          </p:sp>
          <p:sp>
            <p:nvSpPr>
              <p:cNvPr id="82" name="Line 21">
                <a:extLst>
                  <a:ext uri="{FF2B5EF4-FFF2-40B4-BE49-F238E27FC236}">
                    <a16:creationId xmlns:a16="http://schemas.microsoft.com/office/drawing/2014/main" id="{CFD40779-C0D6-4F1A-9DDA-DAD1FD804009}"/>
                  </a:ext>
                </a:extLst>
              </p:cNvPr>
              <p:cNvSpPr>
                <a:spLocks noChangeShapeType="1"/>
              </p:cNvSpPr>
              <p:nvPr/>
            </p:nvSpPr>
            <p:spPr bwMode="auto">
              <a:xfrm>
                <a:off x="6001961"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3" name="TextBox 82">
                <a:extLst>
                  <a:ext uri="{FF2B5EF4-FFF2-40B4-BE49-F238E27FC236}">
                    <a16:creationId xmlns:a16="http://schemas.microsoft.com/office/drawing/2014/main" id="{4B79564B-65A7-4134-AD52-924FF26E8E40}"/>
                  </a:ext>
                </a:extLst>
              </p:cNvPr>
              <p:cNvSpPr txBox="1"/>
              <p:nvPr/>
            </p:nvSpPr>
            <p:spPr>
              <a:xfrm>
                <a:off x="5863179" y="5577769"/>
                <a:ext cx="271476"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10</a:t>
                </a:r>
              </a:p>
            </p:txBody>
          </p:sp>
          <p:sp>
            <p:nvSpPr>
              <p:cNvPr id="84" name="Line 21">
                <a:extLst>
                  <a:ext uri="{FF2B5EF4-FFF2-40B4-BE49-F238E27FC236}">
                    <a16:creationId xmlns:a16="http://schemas.microsoft.com/office/drawing/2014/main" id="{E9EAD8FE-F879-4CC8-8251-A9FDABEAC15E}"/>
                  </a:ext>
                </a:extLst>
              </p:cNvPr>
              <p:cNvSpPr>
                <a:spLocks noChangeShapeType="1"/>
              </p:cNvSpPr>
              <p:nvPr/>
            </p:nvSpPr>
            <p:spPr bwMode="auto">
              <a:xfrm>
                <a:off x="5634462"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5" name="TextBox 84">
                <a:extLst>
                  <a:ext uri="{FF2B5EF4-FFF2-40B4-BE49-F238E27FC236}">
                    <a16:creationId xmlns:a16="http://schemas.microsoft.com/office/drawing/2014/main" id="{86A29CAA-FF6B-4030-9328-C2CEF635AEC4}"/>
                  </a:ext>
                </a:extLst>
              </p:cNvPr>
              <p:cNvSpPr txBox="1"/>
              <p:nvPr/>
            </p:nvSpPr>
            <p:spPr>
              <a:xfrm>
                <a:off x="5545374" y="5577769"/>
                <a:ext cx="172090"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9</a:t>
                </a:r>
              </a:p>
            </p:txBody>
          </p:sp>
          <p:sp>
            <p:nvSpPr>
              <p:cNvPr id="86" name="Line 21">
                <a:extLst>
                  <a:ext uri="{FF2B5EF4-FFF2-40B4-BE49-F238E27FC236}">
                    <a16:creationId xmlns:a16="http://schemas.microsoft.com/office/drawing/2014/main" id="{99BB576B-56D3-4778-AC93-CA20CF9052A7}"/>
                  </a:ext>
                </a:extLst>
              </p:cNvPr>
              <p:cNvSpPr>
                <a:spLocks noChangeShapeType="1"/>
              </p:cNvSpPr>
              <p:nvPr/>
            </p:nvSpPr>
            <p:spPr bwMode="auto">
              <a:xfrm>
                <a:off x="5266963"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7" name="TextBox 86">
                <a:extLst>
                  <a:ext uri="{FF2B5EF4-FFF2-40B4-BE49-F238E27FC236}">
                    <a16:creationId xmlns:a16="http://schemas.microsoft.com/office/drawing/2014/main" id="{B234FEED-26E8-4205-A4E3-7DB2FF7E5972}"/>
                  </a:ext>
                </a:extLst>
              </p:cNvPr>
              <p:cNvSpPr txBox="1"/>
              <p:nvPr/>
            </p:nvSpPr>
            <p:spPr>
              <a:xfrm>
                <a:off x="5177875" y="5577769"/>
                <a:ext cx="172090"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8</a:t>
                </a:r>
              </a:p>
            </p:txBody>
          </p:sp>
          <p:sp>
            <p:nvSpPr>
              <p:cNvPr id="88" name="Line 21">
                <a:extLst>
                  <a:ext uri="{FF2B5EF4-FFF2-40B4-BE49-F238E27FC236}">
                    <a16:creationId xmlns:a16="http://schemas.microsoft.com/office/drawing/2014/main" id="{868F1013-CCA5-4114-ADA6-4895F61CCAB5}"/>
                  </a:ext>
                </a:extLst>
              </p:cNvPr>
              <p:cNvSpPr>
                <a:spLocks noChangeShapeType="1"/>
              </p:cNvSpPr>
              <p:nvPr/>
            </p:nvSpPr>
            <p:spPr bwMode="auto">
              <a:xfrm>
                <a:off x="4899464"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9" name="TextBox 88">
                <a:extLst>
                  <a:ext uri="{FF2B5EF4-FFF2-40B4-BE49-F238E27FC236}">
                    <a16:creationId xmlns:a16="http://schemas.microsoft.com/office/drawing/2014/main" id="{8CAB1109-1C3A-495E-A3A8-32A9953216E3}"/>
                  </a:ext>
                </a:extLst>
              </p:cNvPr>
              <p:cNvSpPr txBox="1"/>
              <p:nvPr/>
            </p:nvSpPr>
            <p:spPr>
              <a:xfrm>
                <a:off x="4810376" y="5577769"/>
                <a:ext cx="172090"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7</a:t>
                </a:r>
              </a:p>
            </p:txBody>
          </p:sp>
          <p:sp>
            <p:nvSpPr>
              <p:cNvPr id="90" name="Line 21">
                <a:extLst>
                  <a:ext uri="{FF2B5EF4-FFF2-40B4-BE49-F238E27FC236}">
                    <a16:creationId xmlns:a16="http://schemas.microsoft.com/office/drawing/2014/main" id="{2C18CDE3-52DD-4F4A-AA9E-14E1C9AD7EC6}"/>
                  </a:ext>
                </a:extLst>
              </p:cNvPr>
              <p:cNvSpPr>
                <a:spLocks noChangeShapeType="1"/>
              </p:cNvSpPr>
              <p:nvPr/>
            </p:nvSpPr>
            <p:spPr bwMode="auto">
              <a:xfrm>
                <a:off x="4531966"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91" name="TextBox 90">
                <a:extLst>
                  <a:ext uri="{FF2B5EF4-FFF2-40B4-BE49-F238E27FC236}">
                    <a16:creationId xmlns:a16="http://schemas.microsoft.com/office/drawing/2014/main" id="{D3CFFFCA-1FB8-47A7-945E-69B12B94C3C4}"/>
                  </a:ext>
                </a:extLst>
              </p:cNvPr>
              <p:cNvSpPr txBox="1"/>
              <p:nvPr/>
            </p:nvSpPr>
            <p:spPr>
              <a:xfrm>
                <a:off x="4442877" y="5577769"/>
                <a:ext cx="172090"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6</a:t>
                </a:r>
              </a:p>
            </p:txBody>
          </p:sp>
          <p:sp>
            <p:nvSpPr>
              <p:cNvPr id="92" name="Line 21">
                <a:extLst>
                  <a:ext uri="{FF2B5EF4-FFF2-40B4-BE49-F238E27FC236}">
                    <a16:creationId xmlns:a16="http://schemas.microsoft.com/office/drawing/2014/main" id="{9C8B61F6-AC38-46FC-B350-2743EDBA9D3E}"/>
                  </a:ext>
                </a:extLst>
              </p:cNvPr>
              <p:cNvSpPr>
                <a:spLocks noChangeShapeType="1"/>
              </p:cNvSpPr>
              <p:nvPr/>
            </p:nvSpPr>
            <p:spPr bwMode="auto">
              <a:xfrm>
                <a:off x="4164467"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93" name="TextBox 92">
                <a:extLst>
                  <a:ext uri="{FF2B5EF4-FFF2-40B4-BE49-F238E27FC236}">
                    <a16:creationId xmlns:a16="http://schemas.microsoft.com/office/drawing/2014/main" id="{E30B164D-BDB7-4269-8784-E09507655B9C}"/>
                  </a:ext>
                </a:extLst>
              </p:cNvPr>
              <p:cNvSpPr txBox="1"/>
              <p:nvPr/>
            </p:nvSpPr>
            <p:spPr>
              <a:xfrm>
                <a:off x="4075379" y="5577769"/>
                <a:ext cx="172090"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5</a:t>
                </a:r>
              </a:p>
            </p:txBody>
          </p:sp>
          <p:sp>
            <p:nvSpPr>
              <p:cNvPr id="94" name="Line 21">
                <a:extLst>
                  <a:ext uri="{FF2B5EF4-FFF2-40B4-BE49-F238E27FC236}">
                    <a16:creationId xmlns:a16="http://schemas.microsoft.com/office/drawing/2014/main" id="{C135B330-4534-48B7-BD5C-9ECE5CF18243}"/>
                  </a:ext>
                </a:extLst>
              </p:cNvPr>
              <p:cNvSpPr>
                <a:spLocks noChangeShapeType="1"/>
              </p:cNvSpPr>
              <p:nvPr/>
            </p:nvSpPr>
            <p:spPr bwMode="auto">
              <a:xfrm>
                <a:off x="3796968"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95" name="TextBox 94">
                <a:extLst>
                  <a:ext uri="{FF2B5EF4-FFF2-40B4-BE49-F238E27FC236}">
                    <a16:creationId xmlns:a16="http://schemas.microsoft.com/office/drawing/2014/main" id="{802837AA-F802-414D-AEE3-D2B3013D684C}"/>
                  </a:ext>
                </a:extLst>
              </p:cNvPr>
              <p:cNvSpPr txBox="1"/>
              <p:nvPr/>
            </p:nvSpPr>
            <p:spPr>
              <a:xfrm>
                <a:off x="3707880" y="5577769"/>
                <a:ext cx="172090"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4</a:t>
                </a:r>
              </a:p>
            </p:txBody>
          </p:sp>
          <p:sp>
            <p:nvSpPr>
              <p:cNvPr id="96" name="Line 21">
                <a:extLst>
                  <a:ext uri="{FF2B5EF4-FFF2-40B4-BE49-F238E27FC236}">
                    <a16:creationId xmlns:a16="http://schemas.microsoft.com/office/drawing/2014/main" id="{6FD981C1-E380-4D36-9A05-68879C0222C8}"/>
                  </a:ext>
                </a:extLst>
              </p:cNvPr>
              <p:cNvSpPr>
                <a:spLocks noChangeShapeType="1"/>
              </p:cNvSpPr>
              <p:nvPr/>
            </p:nvSpPr>
            <p:spPr bwMode="auto">
              <a:xfrm>
                <a:off x="3429470"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97" name="TextBox 96">
                <a:extLst>
                  <a:ext uri="{FF2B5EF4-FFF2-40B4-BE49-F238E27FC236}">
                    <a16:creationId xmlns:a16="http://schemas.microsoft.com/office/drawing/2014/main" id="{E10DB22A-43D2-4F5A-9EB2-D5AA4ACF3B5C}"/>
                  </a:ext>
                </a:extLst>
              </p:cNvPr>
              <p:cNvSpPr txBox="1"/>
              <p:nvPr/>
            </p:nvSpPr>
            <p:spPr>
              <a:xfrm>
                <a:off x="3340381" y="5577769"/>
                <a:ext cx="172090"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3</a:t>
                </a:r>
              </a:p>
            </p:txBody>
          </p:sp>
          <p:sp>
            <p:nvSpPr>
              <p:cNvPr id="98" name="Line 21">
                <a:extLst>
                  <a:ext uri="{FF2B5EF4-FFF2-40B4-BE49-F238E27FC236}">
                    <a16:creationId xmlns:a16="http://schemas.microsoft.com/office/drawing/2014/main" id="{C33EEFE7-ECE6-4D56-A06A-304328B3421D}"/>
                  </a:ext>
                </a:extLst>
              </p:cNvPr>
              <p:cNvSpPr>
                <a:spLocks noChangeShapeType="1"/>
              </p:cNvSpPr>
              <p:nvPr/>
            </p:nvSpPr>
            <p:spPr bwMode="auto">
              <a:xfrm>
                <a:off x="3061971"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99" name="TextBox 98">
                <a:extLst>
                  <a:ext uri="{FF2B5EF4-FFF2-40B4-BE49-F238E27FC236}">
                    <a16:creationId xmlns:a16="http://schemas.microsoft.com/office/drawing/2014/main" id="{2B4DD468-3666-419D-96B4-337C4208DC5C}"/>
                  </a:ext>
                </a:extLst>
              </p:cNvPr>
              <p:cNvSpPr txBox="1"/>
              <p:nvPr/>
            </p:nvSpPr>
            <p:spPr>
              <a:xfrm>
                <a:off x="2972882" y="5577769"/>
                <a:ext cx="172090"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2</a:t>
                </a:r>
              </a:p>
            </p:txBody>
          </p:sp>
          <p:sp>
            <p:nvSpPr>
              <p:cNvPr id="100" name="Line 21">
                <a:extLst>
                  <a:ext uri="{FF2B5EF4-FFF2-40B4-BE49-F238E27FC236}">
                    <a16:creationId xmlns:a16="http://schemas.microsoft.com/office/drawing/2014/main" id="{28593B03-3DB7-4650-B106-B103234D932F}"/>
                  </a:ext>
                </a:extLst>
              </p:cNvPr>
              <p:cNvSpPr>
                <a:spLocks noChangeShapeType="1"/>
              </p:cNvSpPr>
              <p:nvPr/>
            </p:nvSpPr>
            <p:spPr bwMode="auto">
              <a:xfrm>
                <a:off x="2694472"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01" name="TextBox 100">
                <a:extLst>
                  <a:ext uri="{FF2B5EF4-FFF2-40B4-BE49-F238E27FC236}">
                    <a16:creationId xmlns:a16="http://schemas.microsoft.com/office/drawing/2014/main" id="{019431A9-85BC-4055-9771-2A5589631118}"/>
                  </a:ext>
                </a:extLst>
              </p:cNvPr>
              <p:cNvSpPr txBox="1"/>
              <p:nvPr/>
            </p:nvSpPr>
            <p:spPr>
              <a:xfrm>
                <a:off x="2605384" y="5577769"/>
                <a:ext cx="172090"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a:t>
                </a:r>
              </a:p>
            </p:txBody>
          </p:sp>
          <p:sp>
            <p:nvSpPr>
              <p:cNvPr id="102" name="Line 21">
                <a:extLst>
                  <a:ext uri="{FF2B5EF4-FFF2-40B4-BE49-F238E27FC236}">
                    <a16:creationId xmlns:a16="http://schemas.microsoft.com/office/drawing/2014/main" id="{881C5336-C65B-4BCB-9922-D83610C07AD6}"/>
                  </a:ext>
                </a:extLst>
              </p:cNvPr>
              <p:cNvSpPr>
                <a:spLocks noChangeShapeType="1"/>
              </p:cNvSpPr>
              <p:nvPr/>
            </p:nvSpPr>
            <p:spPr bwMode="auto">
              <a:xfrm>
                <a:off x="2326973"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103" name="TextBox 102">
                <a:extLst>
                  <a:ext uri="{FF2B5EF4-FFF2-40B4-BE49-F238E27FC236}">
                    <a16:creationId xmlns:a16="http://schemas.microsoft.com/office/drawing/2014/main" id="{F1DB17D4-BCA0-4B14-AF6F-034D92B3DD78}"/>
                  </a:ext>
                </a:extLst>
              </p:cNvPr>
              <p:cNvSpPr txBox="1"/>
              <p:nvPr/>
            </p:nvSpPr>
            <p:spPr>
              <a:xfrm>
                <a:off x="2237885" y="5577769"/>
                <a:ext cx="172090"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0</a:t>
                </a:r>
              </a:p>
            </p:txBody>
          </p:sp>
          <p:grpSp>
            <p:nvGrpSpPr>
              <p:cNvPr id="104" name="Group 103">
                <a:extLst>
                  <a:ext uri="{FF2B5EF4-FFF2-40B4-BE49-F238E27FC236}">
                    <a16:creationId xmlns:a16="http://schemas.microsoft.com/office/drawing/2014/main" id="{FC46DF7C-453C-498B-AD99-3EAA2D35CB51}"/>
                  </a:ext>
                </a:extLst>
              </p:cNvPr>
              <p:cNvGrpSpPr/>
              <p:nvPr/>
            </p:nvGrpSpPr>
            <p:grpSpPr>
              <a:xfrm>
                <a:off x="9173377" y="5505769"/>
                <a:ext cx="271475" cy="360147"/>
                <a:chOff x="8809063" y="5505769"/>
                <a:chExt cx="271475" cy="360147"/>
              </a:xfrm>
            </p:grpSpPr>
            <p:sp>
              <p:nvSpPr>
                <p:cNvPr id="105" name="Line 19">
                  <a:extLst>
                    <a:ext uri="{FF2B5EF4-FFF2-40B4-BE49-F238E27FC236}">
                      <a16:creationId xmlns:a16="http://schemas.microsoft.com/office/drawing/2014/main" id="{D78BFEBF-6924-413D-9B98-C9DC635C5CFE}"/>
                    </a:ext>
                  </a:extLst>
                </p:cNvPr>
                <p:cNvSpPr>
                  <a:spLocks noChangeShapeType="1"/>
                </p:cNvSpPr>
                <p:nvPr/>
              </p:nvSpPr>
              <p:spPr bwMode="auto">
                <a:xfrm>
                  <a:off x="8929035" y="5505769"/>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06" name="TextBox 105">
                  <a:extLst>
                    <a:ext uri="{FF2B5EF4-FFF2-40B4-BE49-F238E27FC236}">
                      <a16:creationId xmlns:a16="http://schemas.microsoft.com/office/drawing/2014/main" id="{AEB50B44-C75C-44A9-B6F1-67169F96D552}"/>
                    </a:ext>
                  </a:extLst>
                </p:cNvPr>
                <p:cNvSpPr txBox="1"/>
                <p:nvPr/>
              </p:nvSpPr>
              <p:spPr>
                <a:xfrm>
                  <a:off x="8809063" y="5577769"/>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19</a:t>
                  </a:r>
                </a:p>
              </p:txBody>
            </p:sp>
          </p:grpSp>
        </p:grpSp>
        <p:grpSp>
          <p:nvGrpSpPr>
            <p:cNvPr id="12" name="Group 11">
              <a:extLst>
                <a:ext uri="{FF2B5EF4-FFF2-40B4-BE49-F238E27FC236}">
                  <a16:creationId xmlns:a16="http://schemas.microsoft.com/office/drawing/2014/main" id="{D99F21E2-4672-418E-8E19-E33B726AB7C8}"/>
                </a:ext>
              </a:extLst>
            </p:cNvPr>
            <p:cNvGrpSpPr/>
            <p:nvPr/>
          </p:nvGrpSpPr>
          <p:grpSpPr>
            <a:xfrm>
              <a:off x="1932028" y="5711260"/>
              <a:ext cx="7256659" cy="288147"/>
              <a:chOff x="2159598" y="6243081"/>
              <a:chExt cx="7256659" cy="288147"/>
            </a:xfrm>
          </p:grpSpPr>
          <p:sp>
            <p:nvSpPr>
              <p:cNvPr id="47" name="TextBox 46">
                <a:extLst>
                  <a:ext uri="{FF2B5EF4-FFF2-40B4-BE49-F238E27FC236}">
                    <a16:creationId xmlns:a16="http://schemas.microsoft.com/office/drawing/2014/main" id="{C72FFEC8-F8C0-4E3F-8A65-7781FBFAB54D}"/>
                  </a:ext>
                </a:extLst>
              </p:cNvPr>
              <p:cNvSpPr txBox="1"/>
              <p:nvPr/>
            </p:nvSpPr>
            <p:spPr>
              <a:xfrm>
                <a:off x="8885297" y="6243081"/>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1</a:t>
                </a:r>
              </a:p>
            </p:txBody>
          </p:sp>
          <p:sp>
            <p:nvSpPr>
              <p:cNvPr id="48" name="TextBox 47">
                <a:extLst>
                  <a:ext uri="{FF2B5EF4-FFF2-40B4-BE49-F238E27FC236}">
                    <a16:creationId xmlns:a16="http://schemas.microsoft.com/office/drawing/2014/main" id="{62DBC4FE-C097-427C-B1FB-66A4736E55B9}"/>
                  </a:ext>
                </a:extLst>
              </p:cNvPr>
              <p:cNvSpPr txBox="1"/>
              <p:nvPr/>
            </p:nvSpPr>
            <p:spPr>
              <a:xfrm>
                <a:off x="8511944" y="6243081"/>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1</a:t>
                </a:r>
              </a:p>
            </p:txBody>
          </p:sp>
          <p:sp>
            <p:nvSpPr>
              <p:cNvPr id="49" name="TextBox 48">
                <a:extLst>
                  <a:ext uri="{FF2B5EF4-FFF2-40B4-BE49-F238E27FC236}">
                    <a16:creationId xmlns:a16="http://schemas.microsoft.com/office/drawing/2014/main" id="{69317565-7143-4B66-BE2C-0198F0F073B2}"/>
                  </a:ext>
                </a:extLst>
              </p:cNvPr>
              <p:cNvSpPr txBox="1"/>
              <p:nvPr/>
            </p:nvSpPr>
            <p:spPr>
              <a:xfrm>
                <a:off x="8138962" y="6243081"/>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2</a:t>
                </a:r>
              </a:p>
            </p:txBody>
          </p:sp>
          <p:sp>
            <p:nvSpPr>
              <p:cNvPr id="50" name="TextBox 49">
                <a:extLst>
                  <a:ext uri="{FF2B5EF4-FFF2-40B4-BE49-F238E27FC236}">
                    <a16:creationId xmlns:a16="http://schemas.microsoft.com/office/drawing/2014/main" id="{5680FA89-36EE-41A4-9585-FBD66ED3A2F7}"/>
                  </a:ext>
                </a:extLst>
              </p:cNvPr>
              <p:cNvSpPr txBox="1"/>
              <p:nvPr/>
            </p:nvSpPr>
            <p:spPr>
              <a:xfrm>
                <a:off x="7771463" y="6243081"/>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2</a:t>
                </a:r>
              </a:p>
            </p:txBody>
          </p:sp>
          <p:sp>
            <p:nvSpPr>
              <p:cNvPr id="51" name="TextBox 50">
                <a:extLst>
                  <a:ext uri="{FF2B5EF4-FFF2-40B4-BE49-F238E27FC236}">
                    <a16:creationId xmlns:a16="http://schemas.microsoft.com/office/drawing/2014/main" id="{D4B57460-CDC2-4C54-8DDF-8582A69BD958}"/>
                  </a:ext>
                </a:extLst>
              </p:cNvPr>
              <p:cNvSpPr txBox="1"/>
              <p:nvPr/>
            </p:nvSpPr>
            <p:spPr>
              <a:xfrm>
                <a:off x="7403965" y="6243081"/>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7</a:t>
                </a:r>
              </a:p>
            </p:txBody>
          </p:sp>
          <p:sp>
            <p:nvSpPr>
              <p:cNvPr id="52" name="TextBox 51">
                <a:extLst>
                  <a:ext uri="{FF2B5EF4-FFF2-40B4-BE49-F238E27FC236}">
                    <a16:creationId xmlns:a16="http://schemas.microsoft.com/office/drawing/2014/main" id="{FCED1F71-84D1-45FB-A0B1-6BAD023FD51C}"/>
                  </a:ext>
                </a:extLst>
              </p:cNvPr>
              <p:cNvSpPr txBox="1"/>
              <p:nvPr/>
            </p:nvSpPr>
            <p:spPr>
              <a:xfrm>
                <a:off x="7036466" y="6243081"/>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8</a:t>
                </a:r>
              </a:p>
            </p:txBody>
          </p:sp>
          <p:sp>
            <p:nvSpPr>
              <p:cNvPr id="53" name="TextBox 52">
                <a:extLst>
                  <a:ext uri="{FF2B5EF4-FFF2-40B4-BE49-F238E27FC236}">
                    <a16:creationId xmlns:a16="http://schemas.microsoft.com/office/drawing/2014/main" id="{5B6EFE1B-7F24-482F-9B43-FAA7F2FFBCE6}"/>
                  </a:ext>
                </a:extLst>
              </p:cNvPr>
              <p:cNvSpPr txBox="1"/>
              <p:nvPr/>
            </p:nvSpPr>
            <p:spPr>
              <a:xfrm>
                <a:off x="6619274" y="6243081"/>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20</a:t>
                </a:r>
              </a:p>
            </p:txBody>
          </p:sp>
          <p:sp>
            <p:nvSpPr>
              <p:cNvPr id="54" name="TextBox 53">
                <a:extLst>
                  <a:ext uri="{FF2B5EF4-FFF2-40B4-BE49-F238E27FC236}">
                    <a16:creationId xmlns:a16="http://schemas.microsoft.com/office/drawing/2014/main" id="{621F75BD-3348-4490-8933-AAFCABA23369}"/>
                  </a:ext>
                </a:extLst>
              </p:cNvPr>
              <p:cNvSpPr txBox="1"/>
              <p:nvPr/>
            </p:nvSpPr>
            <p:spPr>
              <a:xfrm>
                <a:off x="6251775" y="6243081"/>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28</a:t>
                </a:r>
              </a:p>
            </p:txBody>
          </p:sp>
          <p:sp>
            <p:nvSpPr>
              <p:cNvPr id="55" name="TextBox 54">
                <a:extLst>
                  <a:ext uri="{FF2B5EF4-FFF2-40B4-BE49-F238E27FC236}">
                    <a16:creationId xmlns:a16="http://schemas.microsoft.com/office/drawing/2014/main" id="{AB0249DB-8455-4D18-8C8B-114F0E6356C3}"/>
                  </a:ext>
                </a:extLst>
              </p:cNvPr>
              <p:cNvSpPr txBox="1"/>
              <p:nvPr/>
            </p:nvSpPr>
            <p:spPr>
              <a:xfrm>
                <a:off x="5884277" y="6243081"/>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36</a:t>
                </a:r>
              </a:p>
            </p:txBody>
          </p:sp>
          <p:sp>
            <p:nvSpPr>
              <p:cNvPr id="56" name="TextBox 55">
                <a:extLst>
                  <a:ext uri="{FF2B5EF4-FFF2-40B4-BE49-F238E27FC236}">
                    <a16:creationId xmlns:a16="http://schemas.microsoft.com/office/drawing/2014/main" id="{437E64A2-8883-4B2F-9BAD-4DCA0126796F}"/>
                  </a:ext>
                </a:extLst>
              </p:cNvPr>
              <p:cNvSpPr txBox="1"/>
              <p:nvPr/>
            </p:nvSpPr>
            <p:spPr>
              <a:xfrm>
                <a:off x="5516780" y="6243081"/>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55</a:t>
                </a:r>
              </a:p>
            </p:txBody>
          </p:sp>
          <p:sp>
            <p:nvSpPr>
              <p:cNvPr id="57" name="TextBox 56">
                <a:extLst>
                  <a:ext uri="{FF2B5EF4-FFF2-40B4-BE49-F238E27FC236}">
                    <a16:creationId xmlns:a16="http://schemas.microsoft.com/office/drawing/2014/main" id="{C6E4B391-1068-4523-B9D4-23000B6E14C0}"/>
                  </a:ext>
                </a:extLst>
              </p:cNvPr>
              <p:cNvSpPr txBox="1"/>
              <p:nvPr/>
            </p:nvSpPr>
            <p:spPr>
              <a:xfrm>
                <a:off x="5149281" y="6243081"/>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69</a:t>
                </a:r>
              </a:p>
            </p:txBody>
          </p:sp>
          <p:sp>
            <p:nvSpPr>
              <p:cNvPr id="58" name="TextBox 57">
                <a:extLst>
                  <a:ext uri="{FF2B5EF4-FFF2-40B4-BE49-F238E27FC236}">
                    <a16:creationId xmlns:a16="http://schemas.microsoft.com/office/drawing/2014/main" id="{89AF8400-2117-43C8-B6EA-C31DE200CD16}"/>
                  </a:ext>
                </a:extLst>
              </p:cNvPr>
              <p:cNvSpPr txBox="1"/>
              <p:nvPr/>
            </p:nvSpPr>
            <p:spPr>
              <a:xfrm>
                <a:off x="4781782" y="6243081"/>
                <a:ext cx="271475" cy="288147"/>
              </a:xfrm>
              <a:prstGeom prst="rect">
                <a:avLst/>
              </a:prstGeom>
              <a:noFill/>
            </p:spPr>
            <p:txBody>
              <a:bodyPr wrap="none" lIns="36000" tIns="36000" rIns="36000" bIns="36000" rtlCol="0" anchor="t" anchorCtr="0">
                <a:spAutoFit/>
              </a:bodyPr>
              <a:lstStyle/>
              <a:p>
                <a:pPr algn="ctr"/>
                <a:r>
                  <a:rPr lang="ja-JP" sz="1400" dirty="0">
                    <a:solidFill>
                      <a:schemeClr val="accent1"/>
                    </a:solidFill>
                    <a:cs typeface="Arial" panose="020B0604020202020204" pitchFamily="34" charset="0"/>
                  </a:rPr>
                  <a:t>82</a:t>
                </a:r>
              </a:p>
            </p:txBody>
          </p:sp>
          <p:sp>
            <p:nvSpPr>
              <p:cNvPr id="59" name="TextBox 58">
                <a:extLst>
                  <a:ext uri="{FF2B5EF4-FFF2-40B4-BE49-F238E27FC236}">
                    <a16:creationId xmlns:a16="http://schemas.microsoft.com/office/drawing/2014/main" id="{B15B5882-B273-41FE-A5E5-4F5FFE76B0AF}"/>
                  </a:ext>
                </a:extLst>
              </p:cNvPr>
              <p:cNvSpPr txBox="1"/>
              <p:nvPr/>
            </p:nvSpPr>
            <p:spPr>
              <a:xfrm>
                <a:off x="4364589" y="6243081"/>
                <a:ext cx="370863"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110</a:t>
                </a:r>
              </a:p>
            </p:txBody>
          </p:sp>
          <p:sp>
            <p:nvSpPr>
              <p:cNvPr id="60" name="TextBox 59">
                <a:extLst>
                  <a:ext uri="{FF2B5EF4-FFF2-40B4-BE49-F238E27FC236}">
                    <a16:creationId xmlns:a16="http://schemas.microsoft.com/office/drawing/2014/main" id="{6D163708-CC56-4E84-8AA1-B00A7FE91F99}"/>
                  </a:ext>
                </a:extLst>
              </p:cNvPr>
              <p:cNvSpPr txBox="1"/>
              <p:nvPr/>
            </p:nvSpPr>
            <p:spPr>
              <a:xfrm>
                <a:off x="3997092" y="6243081"/>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165</a:t>
                </a:r>
              </a:p>
            </p:txBody>
          </p:sp>
          <p:sp>
            <p:nvSpPr>
              <p:cNvPr id="61" name="TextBox 60">
                <a:extLst>
                  <a:ext uri="{FF2B5EF4-FFF2-40B4-BE49-F238E27FC236}">
                    <a16:creationId xmlns:a16="http://schemas.microsoft.com/office/drawing/2014/main" id="{59802475-D44B-43CC-9386-FAFB9ED11623}"/>
                  </a:ext>
                </a:extLst>
              </p:cNvPr>
              <p:cNvSpPr txBox="1"/>
              <p:nvPr/>
            </p:nvSpPr>
            <p:spPr>
              <a:xfrm>
                <a:off x="3629593" y="6243081"/>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227</a:t>
                </a:r>
              </a:p>
            </p:txBody>
          </p:sp>
          <p:sp>
            <p:nvSpPr>
              <p:cNvPr id="62" name="TextBox 61">
                <a:extLst>
                  <a:ext uri="{FF2B5EF4-FFF2-40B4-BE49-F238E27FC236}">
                    <a16:creationId xmlns:a16="http://schemas.microsoft.com/office/drawing/2014/main" id="{2C2655E2-D0FD-402C-9304-B4F6AE9FF3DD}"/>
                  </a:ext>
                </a:extLst>
              </p:cNvPr>
              <p:cNvSpPr txBox="1"/>
              <p:nvPr/>
            </p:nvSpPr>
            <p:spPr>
              <a:xfrm>
                <a:off x="3262094" y="6243081"/>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244</a:t>
                </a:r>
              </a:p>
            </p:txBody>
          </p:sp>
          <p:sp>
            <p:nvSpPr>
              <p:cNvPr id="63" name="TextBox 62">
                <a:extLst>
                  <a:ext uri="{FF2B5EF4-FFF2-40B4-BE49-F238E27FC236}">
                    <a16:creationId xmlns:a16="http://schemas.microsoft.com/office/drawing/2014/main" id="{4EF3D400-6282-4880-8773-D07FCE36B3B9}"/>
                  </a:ext>
                </a:extLst>
              </p:cNvPr>
              <p:cNvSpPr txBox="1"/>
              <p:nvPr/>
            </p:nvSpPr>
            <p:spPr>
              <a:xfrm>
                <a:off x="2894595" y="6243081"/>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276</a:t>
                </a:r>
              </a:p>
            </p:txBody>
          </p:sp>
          <p:sp>
            <p:nvSpPr>
              <p:cNvPr id="64" name="TextBox 63">
                <a:extLst>
                  <a:ext uri="{FF2B5EF4-FFF2-40B4-BE49-F238E27FC236}">
                    <a16:creationId xmlns:a16="http://schemas.microsoft.com/office/drawing/2014/main" id="{11CD8742-0BCA-4F0F-B6F7-BC3882D128FA}"/>
                  </a:ext>
                </a:extLst>
              </p:cNvPr>
              <p:cNvSpPr txBox="1"/>
              <p:nvPr/>
            </p:nvSpPr>
            <p:spPr>
              <a:xfrm>
                <a:off x="2527097" y="6243081"/>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296</a:t>
                </a:r>
              </a:p>
            </p:txBody>
          </p:sp>
          <p:sp>
            <p:nvSpPr>
              <p:cNvPr id="65" name="TextBox 64">
                <a:extLst>
                  <a:ext uri="{FF2B5EF4-FFF2-40B4-BE49-F238E27FC236}">
                    <a16:creationId xmlns:a16="http://schemas.microsoft.com/office/drawing/2014/main" id="{E7B45EFA-8CA4-4881-9DD4-EAFEF69A98AC}"/>
                  </a:ext>
                </a:extLst>
              </p:cNvPr>
              <p:cNvSpPr txBox="1"/>
              <p:nvPr/>
            </p:nvSpPr>
            <p:spPr>
              <a:xfrm>
                <a:off x="2159598" y="6243081"/>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309</a:t>
                </a:r>
              </a:p>
            </p:txBody>
          </p:sp>
          <p:sp>
            <p:nvSpPr>
              <p:cNvPr id="66" name="TextBox 65">
                <a:extLst>
                  <a:ext uri="{FF2B5EF4-FFF2-40B4-BE49-F238E27FC236}">
                    <a16:creationId xmlns:a16="http://schemas.microsoft.com/office/drawing/2014/main" id="{D41E4EA5-98F2-4109-AFCC-68FBCE095EB0}"/>
                  </a:ext>
                </a:extLst>
              </p:cNvPr>
              <p:cNvSpPr txBox="1"/>
              <p:nvPr/>
            </p:nvSpPr>
            <p:spPr>
              <a:xfrm>
                <a:off x="9244168" y="6243081"/>
                <a:ext cx="172089" cy="288147"/>
              </a:xfrm>
              <a:prstGeom prst="rect">
                <a:avLst/>
              </a:prstGeom>
              <a:noFill/>
            </p:spPr>
            <p:txBody>
              <a:bodyPr wrap="none" lIns="36000" tIns="36000" rIns="36000" bIns="36000" rtlCol="0" anchor="t" anchorCtr="0">
                <a:spAutoFit/>
              </a:bodyPr>
              <a:lstStyle/>
              <a:p>
                <a:pPr algn="ctr"/>
                <a:r>
                  <a:rPr lang="ja-JP" sz="1400">
                    <a:solidFill>
                      <a:schemeClr val="accent1"/>
                    </a:solidFill>
                    <a:cs typeface="Arial" panose="020B0604020202020204" pitchFamily="34" charset="0"/>
                  </a:rPr>
                  <a:t>0</a:t>
                </a:r>
              </a:p>
            </p:txBody>
          </p:sp>
        </p:grpSp>
        <p:sp>
          <p:nvSpPr>
            <p:cNvPr id="13" name="TextBox 12">
              <a:extLst>
                <a:ext uri="{FF2B5EF4-FFF2-40B4-BE49-F238E27FC236}">
                  <a16:creationId xmlns:a16="http://schemas.microsoft.com/office/drawing/2014/main" id="{CEA9DB2D-5BA7-41BB-97FA-7C9F170A1E1B}"/>
                </a:ext>
              </a:extLst>
            </p:cNvPr>
            <p:cNvSpPr txBox="1"/>
            <p:nvPr/>
          </p:nvSpPr>
          <p:spPr>
            <a:xfrm>
              <a:off x="4975396" y="5435336"/>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経過期間、月</a:t>
              </a:r>
            </a:p>
          </p:txBody>
        </p:sp>
        <p:grpSp>
          <p:nvGrpSpPr>
            <p:cNvPr id="14" name="Group 13">
              <a:extLst>
                <a:ext uri="{FF2B5EF4-FFF2-40B4-BE49-F238E27FC236}">
                  <a16:creationId xmlns:a16="http://schemas.microsoft.com/office/drawing/2014/main" id="{9570221F-3D64-444F-AC59-AA4634EA5FB3}"/>
                </a:ext>
              </a:extLst>
            </p:cNvPr>
            <p:cNvGrpSpPr/>
            <p:nvPr/>
          </p:nvGrpSpPr>
          <p:grpSpPr>
            <a:xfrm>
              <a:off x="1932028" y="6050573"/>
              <a:ext cx="5783954" cy="288147"/>
              <a:chOff x="2159598" y="6243081"/>
              <a:chExt cx="5783954" cy="288147"/>
            </a:xfrm>
          </p:grpSpPr>
          <p:sp>
            <p:nvSpPr>
              <p:cNvPr id="31" name="TextBox 30">
                <a:extLst>
                  <a:ext uri="{FF2B5EF4-FFF2-40B4-BE49-F238E27FC236}">
                    <a16:creationId xmlns:a16="http://schemas.microsoft.com/office/drawing/2014/main" id="{29E8A116-142C-4007-81AE-F5483BC6E2F0}"/>
                  </a:ext>
                </a:extLst>
              </p:cNvPr>
              <p:cNvSpPr txBox="1"/>
              <p:nvPr/>
            </p:nvSpPr>
            <p:spPr>
              <a:xfrm>
                <a:off x="7771463" y="6243081"/>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0</a:t>
                </a:r>
              </a:p>
            </p:txBody>
          </p:sp>
          <p:sp>
            <p:nvSpPr>
              <p:cNvPr id="32" name="TextBox 31">
                <a:extLst>
                  <a:ext uri="{FF2B5EF4-FFF2-40B4-BE49-F238E27FC236}">
                    <a16:creationId xmlns:a16="http://schemas.microsoft.com/office/drawing/2014/main" id="{64AEBCC0-D10F-4375-AF2F-D2B34CE3D130}"/>
                  </a:ext>
                </a:extLst>
              </p:cNvPr>
              <p:cNvSpPr txBox="1"/>
              <p:nvPr/>
            </p:nvSpPr>
            <p:spPr>
              <a:xfrm>
                <a:off x="7403965" y="6243081"/>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a:t>
                </a:r>
              </a:p>
            </p:txBody>
          </p:sp>
          <p:sp>
            <p:nvSpPr>
              <p:cNvPr id="33" name="TextBox 32">
                <a:extLst>
                  <a:ext uri="{FF2B5EF4-FFF2-40B4-BE49-F238E27FC236}">
                    <a16:creationId xmlns:a16="http://schemas.microsoft.com/office/drawing/2014/main" id="{99F000FF-54E8-4ABA-8598-634FB3A87AC4}"/>
                  </a:ext>
                </a:extLst>
              </p:cNvPr>
              <p:cNvSpPr txBox="1"/>
              <p:nvPr/>
            </p:nvSpPr>
            <p:spPr>
              <a:xfrm>
                <a:off x="7036466" y="6243081"/>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a:t>
                </a:r>
              </a:p>
            </p:txBody>
          </p:sp>
          <p:sp>
            <p:nvSpPr>
              <p:cNvPr id="34" name="TextBox 33">
                <a:extLst>
                  <a:ext uri="{FF2B5EF4-FFF2-40B4-BE49-F238E27FC236}">
                    <a16:creationId xmlns:a16="http://schemas.microsoft.com/office/drawing/2014/main" id="{E78969BB-01F2-4417-A8FB-41C75C7BEE9A}"/>
                  </a:ext>
                </a:extLst>
              </p:cNvPr>
              <p:cNvSpPr txBox="1"/>
              <p:nvPr/>
            </p:nvSpPr>
            <p:spPr>
              <a:xfrm>
                <a:off x="6668967" y="6243081"/>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4</a:t>
                </a:r>
              </a:p>
            </p:txBody>
          </p:sp>
          <p:sp>
            <p:nvSpPr>
              <p:cNvPr id="35" name="TextBox 34">
                <a:extLst>
                  <a:ext uri="{FF2B5EF4-FFF2-40B4-BE49-F238E27FC236}">
                    <a16:creationId xmlns:a16="http://schemas.microsoft.com/office/drawing/2014/main" id="{6568B15A-9AFB-40C6-B781-E53DF01A1E77}"/>
                  </a:ext>
                </a:extLst>
              </p:cNvPr>
              <p:cNvSpPr txBox="1"/>
              <p:nvPr/>
            </p:nvSpPr>
            <p:spPr>
              <a:xfrm>
                <a:off x="6301468" y="6243081"/>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8</a:t>
                </a:r>
              </a:p>
            </p:txBody>
          </p:sp>
          <p:sp>
            <p:nvSpPr>
              <p:cNvPr id="36" name="TextBox 35">
                <a:extLst>
                  <a:ext uri="{FF2B5EF4-FFF2-40B4-BE49-F238E27FC236}">
                    <a16:creationId xmlns:a16="http://schemas.microsoft.com/office/drawing/2014/main" id="{A5EF1762-0EE4-44EC-A280-B4CCF16D704C}"/>
                  </a:ext>
                </a:extLst>
              </p:cNvPr>
              <p:cNvSpPr txBox="1"/>
              <p:nvPr/>
            </p:nvSpPr>
            <p:spPr>
              <a:xfrm>
                <a:off x="5933970" y="6243081"/>
                <a:ext cx="172089"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9</a:t>
                </a:r>
              </a:p>
            </p:txBody>
          </p:sp>
          <p:sp>
            <p:nvSpPr>
              <p:cNvPr id="37" name="TextBox 36">
                <a:extLst>
                  <a:ext uri="{FF2B5EF4-FFF2-40B4-BE49-F238E27FC236}">
                    <a16:creationId xmlns:a16="http://schemas.microsoft.com/office/drawing/2014/main" id="{F244B666-46AD-40FF-AF42-014FE3ADB937}"/>
                  </a:ext>
                </a:extLst>
              </p:cNvPr>
              <p:cNvSpPr txBox="1"/>
              <p:nvPr/>
            </p:nvSpPr>
            <p:spPr>
              <a:xfrm>
                <a:off x="5516780" y="6243081"/>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18</a:t>
                </a:r>
              </a:p>
            </p:txBody>
          </p:sp>
          <p:sp>
            <p:nvSpPr>
              <p:cNvPr id="38" name="TextBox 37">
                <a:extLst>
                  <a:ext uri="{FF2B5EF4-FFF2-40B4-BE49-F238E27FC236}">
                    <a16:creationId xmlns:a16="http://schemas.microsoft.com/office/drawing/2014/main" id="{D0BDC297-7305-4E6E-B3D9-242A01BF0B76}"/>
                  </a:ext>
                </a:extLst>
              </p:cNvPr>
              <p:cNvSpPr txBox="1"/>
              <p:nvPr/>
            </p:nvSpPr>
            <p:spPr>
              <a:xfrm>
                <a:off x="5149281" y="6243081"/>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23</a:t>
                </a:r>
              </a:p>
            </p:txBody>
          </p:sp>
          <p:sp>
            <p:nvSpPr>
              <p:cNvPr id="39" name="TextBox 38">
                <a:extLst>
                  <a:ext uri="{FF2B5EF4-FFF2-40B4-BE49-F238E27FC236}">
                    <a16:creationId xmlns:a16="http://schemas.microsoft.com/office/drawing/2014/main" id="{3E47A889-C8C3-4A41-8DB4-A9D54DA2AFDE}"/>
                  </a:ext>
                </a:extLst>
              </p:cNvPr>
              <p:cNvSpPr txBox="1"/>
              <p:nvPr/>
            </p:nvSpPr>
            <p:spPr>
              <a:xfrm>
                <a:off x="4781782" y="6243081"/>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29</a:t>
                </a:r>
              </a:p>
            </p:txBody>
          </p:sp>
          <p:sp>
            <p:nvSpPr>
              <p:cNvPr id="40" name="TextBox 39">
                <a:extLst>
                  <a:ext uri="{FF2B5EF4-FFF2-40B4-BE49-F238E27FC236}">
                    <a16:creationId xmlns:a16="http://schemas.microsoft.com/office/drawing/2014/main" id="{6FAA5073-96A1-4DF6-94A4-54E03EB3356D}"/>
                  </a:ext>
                </a:extLst>
              </p:cNvPr>
              <p:cNvSpPr txBox="1"/>
              <p:nvPr/>
            </p:nvSpPr>
            <p:spPr>
              <a:xfrm>
                <a:off x="4414283" y="6243081"/>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34</a:t>
                </a:r>
              </a:p>
            </p:txBody>
          </p:sp>
          <p:sp>
            <p:nvSpPr>
              <p:cNvPr id="41" name="TextBox 40">
                <a:extLst>
                  <a:ext uri="{FF2B5EF4-FFF2-40B4-BE49-F238E27FC236}">
                    <a16:creationId xmlns:a16="http://schemas.microsoft.com/office/drawing/2014/main" id="{A3A140F1-34E2-48DD-B448-F20439B866D2}"/>
                  </a:ext>
                </a:extLst>
              </p:cNvPr>
              <p:cNvSpPr txBox="1"/>
              <p:nvPr/>
            </p:nvSpPr>
            <p:spPr>
              <a:xfrm>
                <a:off x="4046785" y="6243081"/>
                <a:ext cx="271475"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69</a:t>
                </a:r>
              </a:p>
            </p:txBody>
          </p:sp>
          <p:sp>
            <p:nvSpPr>
              <p:cNvPr id="42" name="TextBox 41">
                <a:extLst>
                  <a:ext uri="{FF2B5EF4-FFF2-40B4-BE49-F238E27FC236}">
                    <a16:creationId xmlns:a16="http://schemas.microsoft.com/office/drawing/2014/main" id="{53DCECDE-8A72-44F9-8EB8-CA9B33628E71}"/>
                  </a:ext>
                </a:extLst>
              </p:cNvPr>
              <p:cNvSpPr txBox="1"/>
              <p:nvPr/>
            </p:nvSpPr>
            <p:spPr>
              <a:xfrm>
                <a:off x="3629593" y="6243081"/>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102</a:t>
                </a:r>
              </a:p>
            </p:txBody>
          </p:sp>
          <p:sp>
            <p:nvSpPr>
              <p:cNvPr id="43" name="TextBox 42">
                <a:extLst>
                  <a:ext uri="{FF2B5EF4-FFF2-40B4-BE49-F238E27FC236}">
                    <a16:creationId xmlns:a16="http://schemas.microsoft.com/office/drawing/2014/main" id="{A499AF02-40C4-4A0B-9492-178D60738A5E}"/>
                  </a:ext>
                </a:extLst>
              </p:cNvPr>
              <p:cNvSpPr txBox="1"/>
              <p:nvPr/>
            </p:nvSpPr>
            <p:spPr>
              <a:xfrm>
                <a:off x="3262093" y="6243081"/>
                <a:ext cx="370863"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115</a:t>
                </a:r>
              </a:p>
            </p:txBody>
          </p:sp>
          <p:sp>
            <p:nvSpPr>
              <p:cNvPr id="44" name="TextBox 43">
                <a:extLst>
                  <a:ext uri="{FF2B5EF4-FFF2-40B4-BE49-F238E27FC236}">
                    <a16:creationId xmlns:a16="http://schemas.microsoft.com/office/drawing/2014/main" id="{F23DCEC4-B84D-4187-9B06-9AF70490A615}"/>
                  </a:ext>
                </a:extLst>
              </p:cNvPr>
              <p:cNvSpPr txBox="1"/>
              <p:nvPr/>
            </p:nvSpPr>
            <p:spPr>
              <a:xfrm>
                <a:off x="2894595" y="6243081"/>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141</a:t>
                </a:r>
              </a:p>
            </p:txBody>
          </p:sp>
          <p:sp>
            <p:nvSpPr>
              <p:cNvPr id="45" name="TextBox 44">
                <a:extLst>
                  <a:ext uri="{FF2B5EF4-FFF2-40B4-BE49-F238E27FC236}">
                    <a16:creationId xmlns:a16="http://schemas.microsoft.com/office/drawing/2014/main" id="{CE9AC896-8CFA-497B-B0EB-D96FBB9B1656}"/>
                  </a:ext>
                </a:extLst>
              </p:cNvPr>
              <p:cNvSpPr txBox="1"/>
              <p:nvPr/>
            </p:nvSpPr>
            <p:spPr>
              <a:xfrm>
                <a:off x="2527097" y="6243081"/>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153</a:t>
                </a:r>
              </a:p>
            </p:txBody>
          </p:sp>
          <p:sp>
            <p:nvSpPr>
              <p:cNvPr id="46" name="TextBox 45">
                <a:extLst>
                  <a:ext uri="{FF2B5EF4-FFF2-40B4-BE49-F238E27FC236}">
                    <a16:creationId xmlns:a16="http://schemas.microsoft.com/office/drawing/2014/main" id="{7B0BBC49-7F2B-4C59-B413-5AECB3D7F3DF}"/>
                  </a:ext>
                </a:extLst>
              </p:cNvPr>
              <p:cNvSpPr txBox="1"/>
              <p:nvPr/>
            </p:nvSpPr>
            <p:spPr>
              <a:xfrm>
                <a:off x="2159598" y="6243081"/>
                <a:ext cx="370862" cy="288147"/>
              </a:xfrm>
              <a:prstGeom prst="rect">
                <a:avLst/>
              </a:prstGeom>
              <a:noFill/>
            </p:spPr>
            <p:txBody>
              <a:bodyPr wrap="none" lIns="36000" tIns="36000" rIns="36000" bIns="36000" rtlCol="0" anchor="t" anchorCtr="0">
                <a:spAutoFit/>
              </a:bodyPr>
              <a:lstStyle/>
              <a:p>
                <a:pPr algn="ctr"/>
                <a:r>
                  <a:rPr lang="ja-JP" sz="1400">
                    <a:solidFill>
                      <a:schemeClr val="accent2"/>
                    </a:solidFill>
                    <a:cs typeface="Arial" panose="020B0604020202020204" pitchFamily="34" charset="0"/>
                  </a:rPr>
                  <a:t>156</a:t>
                </a:r>
              </a:p>
            </p:txBody>
          </p:sp>
        </p:grpSp>
        <p:sp>
          <p:nvSpPr>
            <p:cNvPr id="15" name="TextBox 14">
              <a:extLst>
                <a:ext uri="{FF2B5EF4-FFF2-40B4-BE49-F238E27FC236}">
                  <a16:creationId xmlns:a16="http://schemas.microsoft.com/office/drawing/2014/main" id="{E5C53473-37A6-419F-8259-6F90DA065D24}"/>
                </a:ext>
              </a:extLst>
            </p:cNvPr>
            <p:cNvSpPr txBox="1"/>
            <p:nvPr/>
          </p:nvSpPr>
          <p:spPr>
            <a:xfrm>
              <a:off x="448611" y="5701445"/>
              <a:ext cx="1561646" cy="307777"/>
            </a:xfrm>
            <a:prstGeom prst="rect">
              <a:avLst/>
            </a:prstGeom>
            <a:noFill/>
          </p:spPr>
          <p:txBody>
            <a:bodyPr wrap="none" rtlCol="0">
              <a:spAutoFit/>
            </a:bodyPr>
            <a:lstStyle/>
            <a:p>
              <a:pPr algn="r"/>
              <a:r>
                <a:rPr lang="ja-JP" sz="1400" dirty="0">
                  <a:solidFill>
                    <a:schemeClr val="accent1"/>
                  </a:solidFill>
                </a:rPr>
                <a:t>トリパリマブ+CT</a:t>
              </a:r>
            </a:p>
          </p:txBody>
        </p:sp>
        <p:sp>
          <p:nvSpPr>
            <p:cNvPr id="16" name="TextBox 15">
              <a:extLst>
                <a:ext uri="{FF2B5EF4-FFF2-40B4-BE49-F238E27FC236}">
                  <a16:creationId xmlns:a16="http://schemas.microsoft.com/office/drawing/2014/main" id="{E4B948D3-4A81-471B-978A-3868B516C8F3}"/>
                </a:ext>
              </a:extLst>
            </p:cNvPr>
            <p:cNvSpPr txBox="1"/>
            <p:nvPr/>
          </p:nvSpPr>
          <p:spPr>
            <a:xfrm>
              <a:off x="715672" y="6040758"/>
              <a:ext cx="1274708" cy="307777"/>
            </a:xfrm>
            <a:prstGeom prst="rect">
              <a:avLst/>
            </a:prstGeom>
            <a:noFill/>
          </p:spPr>
          <p:txBody>
            <a:bodyPr wrap="none" rtlCol="0">
              <a:spAutoFit/>
            </a:bodyPr>
            <a:lstStyle/>
            <a:p>
              <a:pPr algn="r"/>
              <a:r>
                <a:rPr lang="ja-JP" sz="1400">
                  <a:solidFill>
                    <a:schemeClr val="accent2"/>
                  </a:solidFill>
                </a:rPr>
                <a:t>プラセボ+CT</a:t>
              </a:r>
            </a:p>
          </p:txBody>
        </p:sp>
        <p:sp>
          <p:nvSpPr>
            <p:cNvPr id="17" name="TextBox 16">
              <a:extLst>
                <a:ext uri="{FF2B5EF4-FFF2-40B4-BE49-F238E27FC236}">
                  <a16:creationId xmlns:a16="http://schemas.microsoft.com/office/drawing/2014/main" id="{8937789B-8418-4D9A-A20D-FCED17D57EB1}"/>
                </a:ext>
              </a:extLst>
            </p:cNvPr>
            <p:cNvSpPr txBox="1"/>
            <p:nvPr/>
          </p:nvSpPr>
          <p:spPr>
            <a:xfrm>
              <a:off x="2293782" y="4586205"/>
              <a:ext cx="1789272" cy="307777"/>
            </a:xfrm>
            <a:prstGeom prst="rect">
              <a:avLst/>
            </a:prstGeom>
            <a:noFill/>
          </p:spPr>
          <p:txBody>
            <a:bodyPr wrap="none" rtlCol="0">
              <a:spAutoFit/>
            </a:bodyPr>
            <a:lstStyle/>
            <a:p>
              <a:r>
                <a:rPr lang="ja-JP" sz="1400">
                  <a:solidFill>
                    <a:schemeClr val="accent1"/>
                  </a:solidFill>
                </a:rPr>
                <a:t>トリパリマブ（n=309）</a:t>
              </a:r>
            </a:p>
          </p:txBody>
        </p:sp>
        <p:sp>
          <p:nvSpPr>
            <p:cNvPr id="18" name="TextBox 17">
              <a:extLst>
                <a:ext uri="{FF2B5EF4-FFF2-40B4-BE49-F238E27FC236}">
                  <a16:creationId xmlns:a16="http://schemas.microsoft.com/office/drawing/2014/main" id="{19354556-E976-4FC0-B763-CD14B75B667C}"/>
                </a:ext>
              </a:extLst>
            </p:cNvPr>
            <p:cNvSpPr txBox="1"/>
            <p:nvPr/>
          </p:nvSpPr>
          <p:spPr>
            <a:xfrm>
              <a:off x="2293782" y="4832658"/>
              <a:ext cx="1502334" cy="307777"/>
            </a:xfrm>
            <a:prstGeom prst="rect">
              <a:avLst/>
            </a:prstGeom>
            <a:noFill/>
          </p:spPr>
          <p:txBody>
            <a:bodyPr wrap="none" rtlCol="0">
              <a:spAutoFit/>
            </a:bodyPr>
            <a:lstStyle/>
            <a:p>
              <a:r>
                <a:rPr lang="ja-JP" sz="1400">
                  <a:solidFill>
                    <a:schemeClr val="accent2"/>
                  </a:solidFill>
                </a:rPr>
                <a:t>プラセボ（n=156）</a:t>
              </a:r>
            </a:p>
          </p:txBody>
        </p:sp>
        <p:cxnSp>
          <p:nvCxnSpPr>
            <p:cNvPr id="19" name="Straight Connector 18">
              <a:extLst>
                <a:ext uri="{FF2B5EF4-FFF2-40B4-BE49-F238E27FC236}">
                  <a16:creationId xmlns:a16="http://schemas.microsoft.com/office/drawing/2014/main" id="{9B70F45E-854C-4139-A0CD-878B753F6DB7}"/>
                </a:ext>
              </a:extLst>
            </p:cNvPr>
            <p:cNvCxnSpPr/>
            <p:nvPr/>
          </p:nvCxnSpPr>
          <p:spPr>
            <a:xfrm>
              <a:off x="1931405" y="3861340"/>
              <a:ext cx="6840000" cy="0"/>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E46A62A-DA02-42EC-9B80-26099FD25DEA}"/>
                </a:ext>
              </a:extLst>
            </p:cNvPr>
            <p:cNvCxnSpPr>
              <a:cxnSpLocks/>
            </p:cNvCxnSpPr>
            <p:nvPr/>
          </p:nvCxnSpPr>
          <p:spPr>
            <a:xfrm>
              <a:off x="6504724" y="4271768"/>
              <a:ext cx="14894" cy="903134"/>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E8B07A9-2ADE-4641-ADEB-FA247CB67951}"/>
                </a:ext>
              </a:extLst>
            </p:cNvPr>
            <p:cNvCxnSpPr>
              <a:cxnSpLocks/>
            </p:cNvCxnSpPr>
            <p:nvPr/>
          </p:nvCxnSpPr>
          <p:spPr>
            <a:xfrm flipH="1">
              <a:off x="4321403" y="3583239"/>
              <a:ext cx="4091" cy="1574101"/>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22" name="Freeform: Shape 144">
              <a:extLst>
                <a:ext uri="{FF2B5EF4-FFF2-40B4-BE49-F238E27FC236}">
                  <a16:creationId xmlns:a16="http://schemas.microsoft.com/office/drawing/2014/main" id="{1831DAD4-5196-461F-A2F5-951D4B0F7D5F}"/>
                </a:ext>
              </a:extLst>
            </p:cNvPr>
            <p:cNvSpPr/>
            <p:nvPr/>
          </p:nvSpPr>
          <p:spPr>
            <a:xfrm>
              <a:off x="2140751" y="2606692"/>
              <a:ext cx="6875848" cy="1712553"/>
            </a:xfrm>
            <a:custGeom>
              <a:avLst/>
              <a:gdLst>
                <a:gd name="connsiteX0" fmla="*/ 8637441 w 8637441"/>
                <a:gd name="connsiteY0" fmla="*/ 2135010 h 2135009"/>
                <a:gd name="connsiteX1" fmla="*/ 5723115 w 8637441"/>
                <a:gd name="connsiteY1" fmla="*/ 2135010 h 2135009"/>
                <a:gd name="connsiteX2" fmla="*/ 5723115 w 8637441"/>
                <a:gd name="connsiteY2" fmla="*/ 2080889 h 2135009"/>
                <a:gd name="connsiteX3" fmla="*/ 4754385 w 8637441"/>
                <a:gd name="connsiteY3" fmla="*/ 2080889 h 2135009"/>
                <a:gd name="connsiteX4" fmla="*/ 4754385 w 8637441"/>
                <a:gd name="connsiteY4" fmla="*/ 2029473 h 2135009"/>
                <a:gd name="connsiteX5" fmla="*/ 4678614 w 8637441"/>
                <a:gd name="connsiteY5" fmla="*/ 2029473 h 2135009"/>
                <a:gd name="connsiteX6" fmla="*/ 4678614 w 8637441"/>
                <a:gd name="connsiteY6" fmla="*/ 1986182 h 2135009"/>
                <a:gd name="connsiteX7" fmla="*/ 4632617 w 8637441"/>
                <a:gd name="connsiteY7" fmla="*/ 1986182 h 2135009"/>
                <a:gd name="connsiteX8" fmla="*/ 4632617 w 8637441"/>
                <a:gd name="connsiteY8" fmla="*/ 1956416 h 2135009"/>
                <a:gd name="connsiteX9" fmla="*/ 4589317 w 8637441"/>
                <a:gd name="connsiteY9" fmla="*/ 1956416 h 2135009"/>
                <a:gd name="connsiteX10" fmla="*/ 4589317 w 8637441"/>
                <a:gd name="connsiteY10" fmla="*/ 1899590 h 2135009"/>
                <a:gd name="connsiteX11" fmla="*/ 4475664 w 8637441"/>
                <a:gd name="connsiteY11" fmla="*/ 1899590 h 2135009"/>
                <a:gd name="connsiteX12" fmla="*/ 4475664 w 8637441"/>
                <a:gd name="connsiteY12" fmla="*/ 1821113 h 2135009"/>
                <a:gd name="connsiteX13" fmla="*/ 4410723 w 8637441"/>
                <a:gd name="connsiteY13" fmla="*/ 1821113 h 2135009"/>
                <a:gd name="connsiteX14" fmla="*/ 4410723 w 8637441"/>
                <a:gd name="connsiteY14" fmla="*/ 1796758 h 2135009"/>
                <a:gd name="connsiteX15" fmla="*/ 4007539 w 8637441"/>
                <a:gd name="connsiteY15" fmla="*/ 1796758 h 2135009"/>
                <a:gd name="connsiteX16" fmla="*/ 4007539 w 8637441"/>
                <a:gd name="connsiteY16" fmla="*/ 1758877 h 2135009"/>
                <a:gd name="connsiteX17" fmla="*/ 3915537 w 8637441"/>
                <a:gd name="connsiteY17" fmla="*/ 1758877 h 2135009"/>
                <a:gd name="connsiteX18" fmla="*/ 3915537 w 8637441"/>
                <a:gd name="connsiteY18" fmla="*/ 1742646 h 2135009"/>
                <a:gd name="connsiteX19" fmla="*/ 3896592 w 8637441"/>
                <a:gd name="connsiteY19" fmla="*/ 1742646 h 2135009"/>
                <a:gd name="connsiteX20" fmla="*/ 3896592 w 8637441"/>
                <a:gd name="connsiteY20" fmla="*/ 1707461 h 2135009"/>
                <a:gd name="connsiteX21" fmla="*/ 3869531 w 8637441"/>
                <a:gd name="connsiteY21" fmla="*/ 1707461 h 2135009"/>
                <a:gd name="connsiteX22" fmla="*/ 3869531 w 8637441"/>
                <a:gd name="connsiteY22" fmla="*/ 1672285 h 2135009"/>
                <a:gd name="connsiteX23" fmla="*/ 3856006 w 8637441"/>
                <a:gd name="connsiteY23" fmla="*/ 1672285 h 2135009"/>
                <a:gd name="connsiteX24" fmla="*/ 3856006 w 8637441"/>
                <a:gd name="connsiteY24" fmla="*/ 1569463 h 2135009"/>
                <a:gd name="connsiteX25" fmla="*/ 3837061 w 8637441"/>
                <a:gd name="connsiteY25" fmla="*/ 1569463 h 2135009"/>
                <a:gd name="connsiteX26" fmla="*/ 3837061 w 8637441"/>
                <a:gd name="connsiteY26" fmla="*/ 1539697 h 2135009"/>
                <a:gd name="connsiteX27" fmla="*/ 3801885 w 8637441"/>
                <a:gd name="connsiteY27" fmla="*/ 1539697 h 2135009"/>
                <a:gd name="connsiteX28" fmla="*/ 3801885 w 8637441"/>
                <a:gd name="connsiteY28" fmla="*/ 1512637 h 2135009"/>
                <a:gd name="connsiteX29" fmla="*/ 3769414 w 8637441"/>
                <a:gd name="connsiteY29" fmla="*/ 1512637 h 2135009"/>
                <a:gd name="connsiteX30" fmla="*/ 3769414 w 8637441"/>
                <a:gd name="connsiteY30" fmla="*/ 1501807 h 2135009"/>
                <a:gd name="connsiteX31" fmla="*/ 3615166 w 8637441"/>
                <a:gd name="connsiteY31" fmla="*/ 1501807 h 2135009"/>
                <a:gd name="connsiteX32" fmla="*/ 3615166 w 8637441"/>
                <a:gd name="connsiteY32" fmla="*/ 1472041 h 2135009"/>
                <a:gd name="connsiteX33" fmla="*/ 3547520 w 8637441"/>
                <a:gd name="connsiteY33" fmla="*/ 1472041 h 2135009"/>
                <a:gd name="connsiteX34" fmla="*/ 3547520 w 8637441"/>
                <a:gd name="connsiteY34" fmla="*/ 1431455 h 2135009"/>
                <a:gd name="connsiteX35" fmla="*/ 3417637 w 8637441"/>
                <a:gd name="connsiteY35" fmla="*/ 1431455 h 2135009"/>
                <a:gd name="connsiteX36" fmla="*/ 3417637 w 8637441"/>
                <a:gd name="connsiteY36" fmla="*/ 1404395 h 2135009"/>
                <a:gd name="connsiteX37" fmla="*/ 3401397 w 8637441"/>
                <a:gd name="connsiteY37" fmla="*/ 1404395 h 2135009"/>
                <a:gd name="connsiteX38" fmla="*/ 3401397 w 8637441"/>
                <a:gd name="connsiteY38" fmla="*/ 1377334 h 2135009"/>
                <a:gd name="connsiteX39" fmla="*/ 3257979 w 8637441"/>
                <a:gd name="connsiteY39" fmla="*/ 1377334 h 2135009"/>
                <a:gd name="connsiteX40" fmla="*/ 3257979 w 8637441"/>
                <a:gd name="connsiteY40" fmla="*/ 1347569 h 2135009"/>
                <a:gd name="connsiteX41" fmla="*/ 3206572 w 8637441"/>
                <a:gd name="connsiteY41" fmla="*/ 1347569 h 2135009"/>
                <a:gd name="connsiteX42" fmla="*/ 3206572 w 8637441"/>
                <a:gd name="connsiteY42" fmla="*/ 1274512 h 2135009"/>
                <a:gd name="connsiteX43" fmla="*/ 3182217 w 8637441"/>
                <a:gd name="connsiteY43" fmla="*/ 1274512 h 2135009"/>
                <a:gd name="connsiteX44" fmla="*/ 3182217 w 8637441"/>
                <a:gd name="connsiteY44" fmla="*/ 1239336 h 2135009"/>
                <a:gd name="connsiteX45" fmla="*/ 3141631 w 8637441"/>
                <a:gd name="connsiteY45" fmla="*/ 1239336 h 2135009"/>
                <a:gd name="connsiteX46" fmla="*/ 3141631 w 8637441"/>
                <a:gd name="connsiteY46" fmla="*/ 1217686 h 2135009"/>
                <a:gd name="connsiteX47" fmla="*/ 2935977 w 8637441"/>
                <a:gd name="connsiteY47" fmla="*/ 1217686 h 2135009"/>
                <a:gd name="connsiteX48" fmla="*/ 2935977 w 8637441"/>
                <a:gd name="connsiteY48" fmla="*/ 1177100 h 2135009"/>
                <a:gd name="connsiteX49" fmla="*/ 2708672 w 8637441"/>
                <a:gd name="connsiteY49" fmla="*/ 1177100 h 2135009"/>
                <a:gd name="connsiteX50" fmla="*/ 2708672 w 8637441"/>
                <a:gd name="connsiteY50" fmla="*/ 1147334 h 2135009"/>
                <a:gd name="connsiteX51" fmla="*/ 2668086 w 8637441"/>
                <a:gd name="connsiteY51" fmla="*/ 1147334 h 2135009"/>
                <a:gd name="connsiteX52" fmla="*/ 2668086 w 8637441"/>
                <a:gd name="connsiteY52" fmla="*/ 1125684 h 2135009"/>
                <a:gd name="connsiteX53" fmla="*/ 2613965 w 8637441"/>
                <a:gd name="connsiteY53" fmla="*/ 1125684 h 2135009"/>
                <a:gd name="connsiteX54" fmla="*/ 2613965 w 8637441"/>
                <a:gd name="connsiteY54" fmla="*/ 1063447 h 2135009"/>
                <a:gd name="connsiteX55" fmla="*/ 2589610 w 8637441"/>
                <a:gd name="connsiteY55" fmla="*/ 1063447 h 2135009"/>
                <a:gd name="connsiteX56" fmla="*/ 2589610 w 8637441"/>
                <a:gd name="connsiteY56" fmla="*/ 1047207 h 2135009"/>
                <a:gd name="connsiteX57" fmla="*/ 2562549 w 8637441"/>
                <a:gd name="connsiteY57" fmla="*/ 1047207 h 2135009"/>
                <a:gd name="connsiteX58" fmla="*/ 2562549 w 8637441"/>
                <a:gd name="connsiteY58" fmla="*/ 982266 h 2135009"/>
                <a:gd name="connsiteX59" fmla="*/ 2546318 w 8637441"/>
                <a:gd name="connsiteY59" fmla="*/ 982266 h 2135009"/>
                <a:gd name="connsiteX60" fmla="*/ 2546318 w 8637441"/>
                <a:gd name="connsiteY60" fmla="*/ 874027 h 2135009"/>
                <a:gd name="connsiteX61" fmla="*/ 2535488 w 8637441"/>
                <a:gd name="connsiteY61" fmla="*/ 874027 h 2135009"/>
                <a:gd name="connsiteX62" fmla="*/ 2535488 w 8637441"/>
                <a:gd name="connsiteY62" fmla="*/ 822613 h 2135009"/>
                <a:gd name="connsiteX63" fmla="*/ 2500313 w 8637441"/>
                <a:gd name="connsiteY63" fmla="*/ 822613 h 2135009"/>
                <a:gd name="connsiteX64" fmla="*/ 2500313 w 8637441"/>
                <a:gd name="connsiteY64" fmla="*/ 782024 h 2135009"/>
                <a:gd name="connsiteX65" fmla="*/ 2421836 w 8637441"/>
                <a:gd name="connsiteY65" fmla="*/ 782024 h 2135009"/>
                <a:gd name="connsiteX66" fmla="*/ 2421836 w 8637441"/>
                <a:gd name="connsiteY66" fmla="*/ 744141 h 2135009"/>
                <a:gd name="connsiteX67" fmla="*/ 2359600 w 8637441"/>
                <a:gd name="connsiteY67" fmla="*/ 744141 h 2135009"/>
                <a:gd name="connsiteX68" fmla="*/ 2359600 w 8637441"/>
                <a:gd name="connsiteY68" fmla="*/ 722493 h 2135009"/>
                <a:gd name="connsiteX69" fmla="*/ 2332539 w 8637441"/>
                <a:gd name="connsiteY69" fmla="*/ 722493 h 2135009"/>
                <a:gd name="connsiteX70" fmla="*/ 2332539 w 8637441"/>
                <a:gd name="connsiteY70" fmla="*/ 711669 h 2135009"/>
                <a:gd name="connsiteX71" fmla="*/ 2243242 w 8637441"/>
                <a:gd name="connsiteY71" fmla="*/ 711669 h 2135009"/>
                <a:gd name="connsiteX72" fmla="*/ 2243242 w 8637441"/>
                <a:gd name="connsiteY72" fmla="*/ 690022 h 2135009"/>
                <a:gd name="connsiteX73" fmla="*/ 2205361 w 8637441"/>
                <a:gd name="connsiteY73" fmla="*/ 690022 h 2135009"/>
                <a:gd name="connsiteX74" fmla="*/ 2205361 w 8637441"/>
                <a:gd name="connsiteY74" fmla="*/ 657550 h 2135009"/>
                <a:gd name="connsiteX75" fmla="*/ 2043008 w 8637441"/>
                <a:gd name="connsiteY75" fmla="*/ 657550 h 2135009"/>
                <a:gd name="connsiteX76" fmla="*/ 2043008 w 8637441"/>
                <a:gd name="connsiteY76" fmla="*/ 625078 h 2135009"/>
                <a:gd name="connsiteX77" fmla="*/ 1951006 w 8637441"/>
                <a:gd name="connsiteY77" fmla="*/ 625078 h 2135009"/>
                <a:gd name="connsiteX78" fmla="*/ 1951006 w 8637441"/>
                <a:gd name="connsiteY78" fmla="*/ 579077 h 2135009"/>
                <a:gd name="connsiteX79" fmla="*/ 1937471 w 8637441"/>
                <a:gd name="connsiteY79" fmla="*/ 579077 h 2135009"/>
                <a:gd name="connsiteX80" fmla="*/ 1937471 w 8637441"/>
                <a:gd name="connsiteY80" fmla="*/ 524957 h 2135009"/>
                <a:gd name="connsiteX81" fmla="*/ 1918526 w 8637441"/>
                <a:gd name="connsiteY81" fmla="*/ 524957 h 2135009"/>
                <a:gd name="connsiteX82" fmla="*/ 1918526 w 8637441"/>
                <a:gd name="connsiteY82" fmla="*/ 497898 h 2135009"/>
                <a:gd name="connsiteX83" fmla="*/ 1894180 w 8637441"/>
                <a:gd name="connsiteY83" fmla="*/ 497898 h 2135009"/>
                <a:gd name="connsiteX84" fmla="*/ 1894180 w 8637441"/>
                <a:gd name="connsiteY84" fmla="*/ 422131 h 2135009"/>
                <a:gd name="connsiteX85" fmla="*/ 1834648 w 8637441"/>
                <a:gd name="connsiteY85" fmla="*/ 422131 h 2135009"/>
                <a:gd name="connsiteX86" fmla="*/ 1834648 w 8637441"/>
                <a:gd name="connsiteY86" fmla="*/ 368012 h 2135009"/>
                <a:gd name="connsiteX87" fmla="*/ 1748057 w 8637441"/>
                <a:gd name="connsiteY87" fmla="*/ 368012 h 2135009"/>
                <a:gd name="connsiteX88" fmla="*/ 1748057 w 8637441"/>
                <a:gd name="connsiteY88" fmla="*/ 322011 h 2135009"/>
                <a:gd name="connsiteX89" fmla="*/ 1680401 w 8637441"/>
                <a:gd name="connsiteY89" fmla="*/ 322011 h 2135009"/>
                <a:gd name="connsiteX90" fmla="*/ 1680401 w 8637441"/>
                <a:gd name="connsiteY90" fmla="*/ 305774 h 2135009"/>
                <a:gd name="connsiteX91" fmla="*/ 1428750 w 8637441"/>
                <a:gd name="connsiteY91" fmla="*/ 305774 h 2135009"/>
                <a:gd name="connsiteX92" fmla="*/ 1428750 w 8637441"/>
                <a:gd name="connsiteY92" fmla="*/ 294950 h 2135009"/>
                <a:gd name="connsiteX93" fmla="*/ 1279922 w 8637441"/>
                <a:gd name="connsiteY93" fmla="*/ 294950 h 2135009"/>
                <a:gd name="connsiteX94" fmla="*/ 1279922 w 8637441"/>
                <a:gd name="connsiteY94" fmla="*/ 243537 h 2135009"/>
                <a:gd name="connsiteX95" fmla="*/ 1236631 w 8637441"/>
                <a:gd name="connsiteY95" fmla="*/ 243537 h 2135009"/>
                <a:gd name="connsiteX96" fmla="*/ 1236631 w 8637441"/>
                <a:gd name="connsiteY96" fmla="*/ 192124 h 2135009"/>
                <a:gd name="connsiteX97" fmla="*/ 982266 w 8637441"/>
                <a:gd name="connsiteY97" fmla="*/ 192124 h 2135009"/>
                <a:gd name="connsiteX98" fmla="*/ 982266 w 8637441"/>
                <a:gd name="connsiteY98" fmla="*/ 181300 h 2135009"/>
                <a:gd name="connsiteX99" fmla="*/ 779318 w 8637441"/>
                <a:gd name="connsiteY99" fmla="*/ 181300 h 2135009"/>
                <a:gd name="connsiteX100" fmla="*/ 779318 w 8637441"/>
                <a:gd name="connsiteY100" fmla="*/ 146122 h 2135009"/>
                <a:gd name="connsiteX101" fmla="*/ 608843 w 8637441"/>
                <a:gd name="connsiteY101" fmla="*/ 146122 h 2135009"/>
                <a:gd name="connsiteX102" fmla="*/ 608843 w 8637441"/>
                <a:gd name="connsiteY102" fmla="*/ 64943 h 2135009"/>
                <a:gd name="connsiteX103" fmla="*/ 497897 w 8637441"/>
                <a:gd name="connsiteY103" fmla="*/ 64943 h 2135009"/>
                <a:gd name="connsiteX104" fmla="*/ 497897 w 8637441"/>
                <a:gd name="connsiteY104" fmla="*/ 37883 h 2135009"/>
                <a:gd name="connsiteX105" fmla="*/ 416719 w 8637441"/>
                <a:gd name="connsiteY105" fmla="*/ 37883 h 2135009"/>
                <a:gd name="connsiteX106" fmla="*/ 416719 w 8637441"/>
                <a:gd name="connsiteY106" fmla="*/ 0 h 2135009"/>
                <a:gd name="connsiteX107" fmla="*/ 0 w 8637441"/>
                <a:gd name="connsiteY107" fmla="*/ 0 h 213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8637441" h="2135009">
                  <a:moveTo>
                    <a:pt x="8637441" y="2135010"/>
                  </a:moveTo>
                  <a:lnTo>
                    <a:pt x="5723115" y="2135010"/>
                  </a:lnTo>
                  <a:lnTo>
                    <a:pt x="5723115" y="2080889"/>
                  </a:lnTo>
                  <a:lnTo>
                    <a:pt x="4754385" y="2080889"/>
                  </a:lnTo>
                  <a:lnTo>
                    <a:pt x="4754385" y="2029473"/>
                  </a:lnTo>
                  <a:lnTo>
                    <a:pt x="4678614" y="2029473"/>
                  </a:lnTo>
                  <a:lnTo>
                    <a:pt x="4678614" y="1986182"/>
                  </a:lnTo>
                  <a:lnTo>
                    <a:pt x="4632617" y="1986182"/>
                  </a:lnTo>
                  <a:lnTo>
                    <a:pt x="4632617" y="1956416"/>
                  </a:lnTo>
                  <a:lnTo>
                    <a:pt x="4589317" y="1956416"/>
                  </a:lnTo>
                  <a:lnTo>
                    <a:pt x="4589317" y="1899590"/>
                  </a:lnTo>
                  <a:lnTo>
                    <a:pt x="4475664" y="1899590"/>
                  </a:lnTo>
                  <a:lnTo>
                    <a:pt x="4475664" y="1821113"/>
                  </a:lnTo>
                  <a:lnTo>
                    <a:pt x="4410723" y="1821113"/>
                  </a:lnTo>
                  <a:lnTo>
                    <a:pt x="4410723" y="1796758"/>
                  </a:lnTo>
                  <a:lnTo>
                    <a:pt x="4007539" y="1796758"/>
                  </a:lnTo>
                  <a:lnTo>
                    <a:pt x="4007539" y="1758877"/>
                  </a:lnTo>
                  <a:lnTo>
                    <a:pt x="3915537" y="1758877"/>
                  </a:lnTo>
                  <a:lnTo>
                    <a:pt x="3915537" y="1742646"/>
                  </a:lnTo>
                  <a:lnTo>
                    <a:pt x="3896592" y="1742646"/>
                  </a:lnTo>
                  <a:lnTo>
                    <a:pt x="3896592" y="1707461"/>
                  </a:lnTo>
                  <a:lnTo>
                    <a:pt x="3869531" y="1707461"/>
                  </a:lnTo>
                  <a:lnTo>
                    <a:pt x="3869531" y="1672285"/>
                  </a:lnTo>
                  <a:lnTo>
                    <a:pt x="3856006" y="1672285"/>
                  </a:lnTo>
                  <a:lnTo>
                    <a:pt x="3856006" y="1569463"/>
                  </a:lnTo>
                  <a:lnTo>
                    <a:pt x="3837061" y="1569463"/>
                  </a:lnTo>
                  <a:lnTo>
                    <a:pt x="3837061" y="1539697"/>
                  </a:lnTo>
                  <a:lnTo>
                    <a:pt x="3801885" y="1539697"/>
                  </a:lnTo>
                  <a:lnTo>
                    <a:pt x="3801885" y="1512637"/>
                  </a:lnTo>
                  <a:lnTo>
                    <a:pt x="3769414" y="1512637"/>
                  </a:lnTo>
                  <a:lnTo>
                    <a:pt x="3769414" y="1501807"/>
                  </a:lnTo>
                  <a:lnTo>
                    <a:pt x="3615166" y="1501807"/>
                  </a:lnTo>
                  <a:lnTo>
                    <a:pt x="3615166" y="1472041"/>
                  </a:lnTo>
                  <a:lnTo>
                    <a:pt x="3547520" y="1472041"/>
                  </a:lnTo>
                  <a:lnTo>
                    <a:pt x="3547520" y="1431455"/>
                  </a:lnTo>
                  <a:lnTo>
                    <a:pt x="3417637" y="1431455"/>
                  </a:lnTo>
                  <a:lnTo>
                    <a:pt x="3417637" y="1404395"/>
                  </a:lnTo>
                  <a:lnTo>
                    <a:pt x="3401397" y="1404395"/>
                  </a:lnTo>
                  <a:lnTo>
                    <a:pt x="3401397" y="1377334"/>
                  </a:lnTo>
                  <a:lnTo>
                    <a:pt x="3257979" y="1377334"/>
                  </a:lnTo>
                  <a:lnTo>
                    <a:pt x="3257979" y="1347569"/>
                  </a:lnTo>
                  <a:lnTo>
                    <a:pt x="3206572" y="1347569"/>
                  </a:lnTo>
                  <a:lnTo>
                    <a:pt x="3206572" y="1274512"/>
                  </a:lnTo>
                  <a:lnTo>
                    <a:pt x="3182217" y="1274512"/>
                  </a:lnTo>
                  <a:lnTo>
                    <a:pt x="3182217" y="1239336"/>
                  </a:lnTo>
                  <a:lnTo>
                    <a:pt x="3141631" y="1239336"/>
                  </a:lnTo>
                  <a:lnTo>
                    <a:pt x="3141631" y="1217686"/>
                  </a:lnTo>
                  <a:lnTo>
                    <a:pt x="2935977" y="1217686"/>
                  </a:lnTo>
                  <a:lnTo>
                    <a:pt x="2935977" y="1177100"/>
                  </a:lnTo>
                  <a:lnTo>
                    <a:pt x="2708672" y="1177100"/>
                  </a:lnTo>
                  <a:lnTo>
                    <a:pt x="2708672" y="1147334"/>
                  </a:lnTo>
                  <a:lnTo>
                    <a:pt x="2668086" y="1147334"/>
                  </a:lnTo>
                  <a:lnTo>
                    <a:pt x="2668086" y="1125684"/>
                  </a:lnTo>
                  <a:lnTo>
                    <a:pt x="2613965" y="1125684"/>
                  </a:lnTo>
                  <a:lnTo>
                    <a:pt x="2613965" y="1063447"/>
                  </a:lnTo>
                  <a:lnTo>
                    <a:pt x="2589610" y="1063447"/>
                  </a:lnTo>
                  <a:lnTo>
                    <a:pt x="2589610" y="1047207"/>
                  </a:lnTo>
                  <a:lnTo>
                    <a:pt x="2562549" y="1047207"/>
                  </a:lnTo>
                  <a:lnTo>
                    <a:pt x="2562549" y="982266"/>
                  </a:lnTo>
                  <a:lnTo>
                    <a:pt x="2546318" y="982266"/>
                  </a:lnTo>
                  <a:lnTo>
                    <a:pt x="2546318" y="874027"/>
                  </a:lnTo>
                  <a:lnTo>
                    <a:pt x="2535488" y="874027"/>
                  </a:lnTo>
                  <a:lnTo>
                    <a:pt x="2535488" y="822613"/>
                  </a:lnTo>
                  <a:lnTo>
                    <a:pt x="2500313" y="822613"/>
                  </a:lnTo>
                  <a:lnTo>
                    <a:pt x="2500313" y="782024"/>
                  </a:lnTo>
                  <a:lnTo>
                    <a:pt x="2421836" y="782024"/>
                  </a:lnTo>
                  <a:lnTo>
                    <a:pt x="2421836" y="744141"/>
                  </a:lnTo>
                  <a:lnTo>
                    <a:pt x="2359600" y="744141"/>
                  </a:lnTo>
                  <a:lnTo>
                    <a:pt x="2359600" y="722493"/>
                  </a:lnTo>
                  <a:lnTo>
                    <a:pt x="2332539" y="722493"/>
                  </a:lnTo>
                  <a:lnTo>
                    <a:pt x="2332539" y="711669"/>
                  </a:lnTo>
                  <a:lnTo>
                    <a:pt x="2243242" y="711669"/>
                  </a:lnTo>
                  <a:lnTo>
                    <a:pt x="2243242" y="690022"/>
                  </a:lnTo>
                  <a:lnTo>
                    <a:pt x="2205361" y="690022"/>
                  </a:lnTo>
                  <a:lnTo>
                    <a:pt x="2205361" y="657550"/>
                  </a:lnTo>
                  <a:lnTo>
                    <a:pt x="2043008" y="657550"/>
                  </a:lnTo>
                  <a:lnTo>
                    <a:pt x="2043008" y="625078"/>
                  </a:lnTo>
                  <a:lnTo>
                    <a:pt x="1951006" y="625078"/>
                  </a:lnTo>
                  <a:lnTo>
                    <a:pt x="1951006" y="579077"/>
                  </a:lnTo>
                  <a:lnTo>
                    <a:pt x="1937471" y="579077"/>
                  </a:lnTo>
                  <a:lnTo>
                    <a:pt x="1937471" y="524957"/>
                  </a:lnTo>
                  <a:lnTo>
                    <a:pt x="1918526" y="524957"/>
                  </a:lnTo>
                  <a:lnTo>
                    <a:pt x="1918526" y="497898"/>
                  </a:lnTo>
                  <a:lnTo>
                    <a:pt x="1894180" y="497898"/>
                  </a:lnTo>
                  <a:lnTo>
                    <a:pt x="1894180" y="422131"/>
                  </a:lnTo>
                  <a:lnTo>
                    <a:pt x="1834648" y="422131"/>
                  </a:lnTo>
                  <a:lnTo>
                    <a:pt x="1834648" y="368012"/>
                  </a:lnTo>
                  <a:lnTo>
                    <a:pt x="1748057" y="368012"/>
                  </a:lnTo>
                  <a:lnTo>
                    <a:pt x="1748057" y="322011"/>
                  </a:lnTo>
                  <a:lnTo>
                    <a:pt x="1680401" y="322011"/>
                  </a:lnTo>
                  <a:lnTo>
                    <a:pt x="1680401" y="305774"/>
                  </a:lnTo>
                  <a:lnTo>
                    <a:pt x="1428750" y="305774"/>
                  </a:lnTo>
                  <a:lnTo>
                    <a:pt x="1428750" y="294950"/>
                  </a:lnTo>
                  <a:lnTo>
                    <a:pt x="1279922" y="294950"/>
                  </a:lnTo>
                  <a:lnTo>
                    <a:pt x="1279922" y="243537"/>
                  </a:lnTo>
                  <a:lnTo>
                    <a:pt x="1236631" y="243537"/>
                  </a:lnTo>
                  <a:lnTo>
                    <a:pt x="1236631" y="192124"/>
                  </a:lnTo>
                  <a:lnTo>
                    <a:pt x="982266" y="192124"/>
                  </a:lnTo>
                  <a:lnTo>
                    <a:pt x="982266" y="181300"/>
                  </a:lnTo>
                  <a:lnTo>
                    <a:pt x="779318" y="181300"/>
                  </a:lnTo>
                  <a:lnTo>
                    <a:pt x="779318" y="146122"/>
                  </a:lnTo>
                  <a:lnTo>
                    <a:pt x="608843" y="146122"/>
                  </a:lnTo>
                  <a:lnTo>
                    <a:pt x="608843" y="64943"/>
                  </a:lnTo>
                  <a:lnTo>
                    <a:pt x="497897" y="64943"/>
                  </a:lnTo>
                  <a:lnTo>
                    <a:pt x="497897" y="37883"/>
                  </a:lnTo>
                  <a:lnTo>
                    <a:pt x="416719" y="37883"/>
                  </a:lnTo>
                  <a:lnTo>
                    <a:pt x="416719" y="0"/>
                  </a:lnTo>
                  <a:lnTo>
                    <a:pt x="0" y="0"/>
                  </a:lnTo>
                </a:path>
              </a:pathLst>
            </a:custGeom>
            <a:noFill/>
            <a:ln w="25400" cap="flat">
              <a:solidFill>
                <a:schemeClr val="accent1"/>
              </a:solidFill>
              <a:prstDash val="solid"/>
              <a:miter/>
            </a:ln>
          </p:spPr>
          <p:txBody>
            <a:bodyPr rtlCol="0" anchor="ctr"/>
            <a:lstStyle/>
            <a:p>
              <a:endParaRPr lang="en-GB"/>
            </a:p>
          </p:txBody>
        </p:sp>
        <p:sp>
          <p:nvSpPr>
            <p:cNvPr id="23" name="Freeform: Shape 145">
              <a:extLst>
                <a:ext uri="{FF2B5EF4-FFF2-40B4-BE49-F238E27FC236}">
                  <a16:creationId xmlns:a16="http://schemas.microsoft.com/office/drawing/2014/main" id="{9677A56E-E90C-48D3-B1A8-E591086EB758}"/>
                </a:ext>
              </a:extLst>
            </p:cNvPr>
            <p:cNvSpPr/>
            <p:nvPr/>
          </p:nvSpPr>
          <p:spPr>
            <a:xfrm>
              <a:off x="2142904" y="2608863"/>
              <a:ext cx="5430454" cy="2150997"/>
            </a:xfrm>
            <a:custGeom>
              <a:avLst/>
              <a:gdLst>
                <a:gd name="connsiteX0" fmla="*/ 6821738 w 6821737"/>
                <a:gd name="connsiteY0" fmla="*/ 2681610 h 2681610"/>
                <a:gd name="connsiteX1" fmla="*/ 5106162 w 6821737"/>
                <a:gd name="connsiteY1" fmla="*/ 2681610 h 2681610"/>
                <a:gd name="connsiteX2" fmla="*/ 5106162 w 6821737"/>
                <a:gd name="connsiteY2" fmla="*/ 2592314 h 2681610"/>
                <a:gd name="connsiteX3" fmla="*/ 5079101 w 6821737"/>
                <a:gd name="connsiteY3" fmla="*/ 2592314 h 2681610"/>
                <a:gd name="connsiteX4" fmla="*/ 5079101 w 6821737"/>
                <a:gd name="connsiteY4" fmla="*/ 2511132 h 2681610"/>
                <a:gd name="connsiteX5" fmla="*/ 5060156 w 6821737"/>
                <a:gd name="connsiteY5" fmla="*/ 2511132 h 2681610"/>
                <a:gd name="connsiteX6" fmla="*/ 5060156 w 6821737"/>
                <a:gd name="connsiteY6" fmla="*/ 2438075 h 2681610"/>
                <a:gd name="connsiteX7" fmla="*/ 4581201 w 6821737"/>
                <a:gd name="connsiteY7" fmla="*/ 2438075 h 2681610"/>
                <a:gd name="connsiteX8" fmla="*/ 4581201 w 6821737"/>
                <a:gd name="connsiteY8" fmla="*/ 2378544 h 2681610"/>
                <a:gd name="connsiteX9" fmla="*/ 4456728 w 6821737"/>
                <a:gd name="connsiteY9" fmla="*/ 2378544 h 2681610"/>
                <a:gd name="connsiteX10" fmla="*/ 4456728 w 6821737"/>
                <a:gd name="connsiteY10" fmla="*/ 2224306 h 2681610"/>
                <a:gd name="connsiteX11" fmla="*/ 3839765 w 6821737"/>
                <a:gd name="connsiteY11" fmla="*/ 2224306 h 2681610"/>
                <a:gd name="connsiteX12" fmla="*/ 3839765 w 6821737"/>
                <a:gd name="connsiteY12" fmla="*/ 2175595 h 2681610"/>
                <a:gd name="connsiteX13" fmla="*/ 3820820 w 6821737"/>
                <a:gd name="connsiteY13" fmla="*/ 2175595 h 2681610"/>
                <a:gd name="connsiteX14" fmla="*/ 3820820 w 6821737"/>
                <a:gd name="connsiteY14" fmla="*/ 2135009 h 2681610"/>
                <a:gd name="connsiteX15" fmla="*/ 3788349 w 6821737"/>
                <a:gd name="connsiteY15" fmla="*/ 2135009 h 2681610"/>
                <a:gd name="connsiteX16" fmla="*/ 3788349 w 6821737"/>
                <a:gd name="connsiteY16" fmla="*/ 2089003 h 2681610"/>
                <a:gd name="connsiteX17" fmla="*/ 3498818 w 6821737"/>
                <a:gd name="connsiteY17" fmla="*/ 2089003 h 2681610"/>
                <a:gd name="connsiteX18" fmla="*/ 3498818 w 6821737"/>
                <a:gd name="connsiteY18" fmla="*/ 2037597 h 2681610"/>
                <a:gd name="connsiteX19" fmla="*/ 3309394 w 6821737"/>
                <a:gd name="connsiteY19" fmla="*/ 2037597 h 2681610"/>
                <a:gd name="connsiteX20" fmla="*/ 3309394 w 6821737"/>
                <a:gd name="connsiteY20" fmla="*/ 2005116 h 2681610"/>
                <a:gd name="connsiteX21" fmla="*/ 3263398 w 6821737"/>
                <a:gd name="connsiteY21" fmla="*/ 2005116 h 2681610"/>
                <a:gd name="connsiteX22" fmla="*/ 3263398 w 6821737"/>
                <a:gd name="connsiteY22" fmla="*/ 1910409 h 2681610"/>
                <a:gd name="connsiteX23" fmla="*/ 3187626 w 6821737"/>
                <a:gd name="connsiteY23" fmla="*/ 1910409 h 2681610"/>
                <a:gd name="connsiteX24" fmla="*/ 3187626 w 6821737"/>
                <a:gd name="connsiteY24" fmla="*/ 1880644 h 2681610"/>
                <a:gd name="connsiteX25" fmla="*/ 3163271 w 6821737"/>
                <a:gd name="connsiteY25" fmla="*/ 1880644 h 2681610"/>
                <a:gd name="connsiteX26" fmla="*/ 3163271 w 6821737"/>
                <a:gd name="connsiteY26" fmla="*/ 1840058 h 2681610"/>
                <a:gd name="connsiteX27" fmla="*/ 2930565 w 6821737"/>
                <a:gd name="connsiteY27" fmla="*/ 1840058 h 2681610"/>
                <a:gd name="connsiteX28" fmla="*/ 2930565 w 6821737"/>
                <a:gd name="connsiteY28" fmla="*/ 1804882 h 2681610"/>
                <a:gd name="connsiteX29" fmla="*/ 2627489 w 6821737"/>
                <a:gd name="connsiteY29" fmla="*/ 1804882 h 2681610"/>
                <a:gd name="connsiteX30" fmla="*/ 2627489 w 6821737"/>
                <a:gd name="connsiteY30" fmla="*/ 1734521 h 2681610"/>
                <a:gd name="connsiteX31" fmla="*/ 2608554 w 6821737"/>
                <a:gd name="connsiteY31" fmla="*/ 1734521 h 2681610"/>
                <a:gd name="connsiteX32" fmla="*/ 2608554 w 6821737"/>
                <a:gd name="connsiteY32" fmla="*/ 1653349 h 2681610"/>
                <a:gd name="connsiteX33" fmla="*/ 2578788 w 6821737"/>
                <a:gd name="connsiteY33" fmla="*/ 1653349 h 2681610"/>
                <a:gd name="connsiteX34" fmla="*/ 2578788 w 6821737"/>
                <a:gd name="connsiteY34" fmla="*/ 1580282 h 2681610"/>
                <a:gd name="connsiteX35" fmla="*/ 2557138 w 6821737"/>
                <a:gd name="connsiteY35" fmla="*/ 1580282 h 2681610"/>
                <a:gd name="connsiteX36" fmla="*/ 2557138 w 6821737"/>
                <a:gd name="connsiteY36" fmla="*/ 1393573 h 2681610"/>
                <a:gd name="connsiteX37" fmla="*/ 2532782 w 6821737"/>
                <a:gd name="connsiteY37" fmla="*/ 1393573 h 2681610"/>
                <a:gd name="connsiteX38" fmla="*/ 2532782 w 6821737"/>
                <a:gd name="connsiteY38" fmla="*/ 1363808 h 2681610"/>
                <a:gd name="connsiteX39" fmla="*/ 2524667 w 6821737"/>
                <a:gd name="connsiteY39" fmla="*/ 1363808 h 2681610"/>
                <a:gd name="connsiteX40" fmla="*/ 2524667 w 6821737"/>
                <a:gd name="connsiteY40" fmla="*/ 1309687 h 2681610"/>
                <a:gd name="connsiteX41" fmla="*/ 2475956 w 6821737"/>
                <a:gd name="connsiteY41" fmla="*/ 1309687 h 2681610"/>
                <a:gd name="connsiteX42" fmla="*/ 2475956 w 6821737"/>
                <a:gd name="connsiteY42" fmla="*/ 1220390 h 2681610"/>
                <a:gd name="connsiteX43" fmla="*/ 2402900 w 6821737"/>
                <a:gd name="connsiteY43" fmla="*/ 1220390 h 2681610"/>
                <a:gd name="connsiteX44" fmla="*/ 2402900 w 6821737"/>
                <a:gd name="connsiteY44" fmla="*/ 1141913 h 2681610"/>
                <a:gd name="connsiteX45" fmla="*/ 2383954 w 6821737"/>
                <a:gd name="connsiteY45" fmla="*/ 1141913 h 2681610"/>
                <a:gd name="connsiteX46" fmla="*/ 2383954 w 6821737"/>
                <a:gd name="connsiteY46" fmla="*/ 1093212 h 2681610"/>
                <a:gd name="connsiteX47" fmla="*/ 2005116 w 6821737"/>
                <a:gd name="connsiteY47" fmla="*/ 1093212 h 2681610"/>
                <a:gd name="connsiteX48" fmla="*/ 2005116 w 6821737"/>
                <a:gd name="connsiteY48" fmla="*/ 1039091 h 2681610"/>
                <a:gd name="connsiteX49" fmla="*/ 1940175 w 6821737"/>
                <a:gd name="connsiteY49" fmla="*/ 1039091 h 2681610"/>
                <a:gd name="connsiteX50" fmla="*/ 1940175 w 6821737"/>
                <a:gd name="connsiteY50" fmla="*/ 944382 h 2681610"/>
                <a:gd name="connsiteX51" fmla="*/ 1904999 w 6821737"/>
                <a:gd name="connsiteY51" fmla="*/ 944382 h 2681610"/>
                <a:gd name="connsiteX52" fmla="*/ 1904999 w 6821737"/>
                <a:gd name="connsiteY52" fmla="*/ 846968 h 2681610"/>
                <a:gd name="connsiteX53" fmla="*/ 1896884 w 6821737"/>
                <a:gd name="connsiteY53" fmla="*/ 846968 h 2681610"/>
                <a:gd name="connsiteX54" fmla="*/ 1896884 w 6821737"/>
                <a:gd name="connsiteY54" fmla="*/ 787436 h 2681610"/>
                <a:gd name="connsiteX55" fmla="*/ 1869823 w 6821737"/>
                <a:gd name="connsiteY55" fmla="*/ 787436 h 2681610"/>
                <a:gd name="connsiteX56" fmla="*/ 1869823 w 6821737"/>
                <a:gd name="connsiteY56" fmla="*/ 760377 h 2681610"/>
                <a:gd name="connsiteX57" fmla="*/ 1815702 w 6821737"/>
                <a:gd name="connsiteY57" fmla="*/ 760377 h 2681610"/>
                <a:gd name="connsiteX58" fmla="*/ 1815702 w 6821737"/>
                <a:gd name="connsiteY58" fmla="*/ 703552 h 2681610"/>
                <a:gd name="connsiteX59" fmla="*/ 1769706 w 6821737"/>
                <a:gd name="connsiteY59" fmla="*/ 703552 h 2681610"/>
                <a:gd name="connsiteX60" fmla="*/ 1769706 w 6821737"/>
                <a:gd name="connsiteY60" fmla="*/ 679197 h 2681610"/>
                <a:gd name="connsiteX61" fmla="*/ 1699345 w 6821737"/>
                <a:gd name="connsiteY61" fmla="*/ 679197 h 2681610"/>
                <a:gd name="connsiteX62" fmla="*/ 1699345 w 6821737"/>
                <a:gd name="connsiteY62" fmla="*/ 660256 h 2681610"/>
                <a:gd name="connsiteX63" fmla="*/ 1647929 w 6821737"/>
                <a:gd name="connsiteY63" fmla="*/ 660256 h 2681610"/>
                <a:gd name="connsiteX64" fmla="*/ 1647929 w 6821737"/>
                <a:gd name="connsiteY64" fmla="*/ 614255 h 2681610"/>
                <a:gd name="connsiteX65" fmla="*/ 1415224 w 6821737"/>
                <a:gd name="connsiteY65" fmla="*/ 614255 h 2681610"/>
                <a:gd name="connsiteX66" fmla="*/ 1415224 w 6821737"/>
                <a:gd name="connsiteY66" fmla="*/ 581783 h 2681610"/>
                <a:gd name="connsiteX67" fmla="*/ 1396278 w 6821737"/>
                <a:gd name="connsiteY67" fmla="*/ 581783 h 2681610"/>
                <a:gd name="connsiteX68" fmla="*/ 1396278 w 6821737"/>
                <a:gd name="connsiteY68" fmla="*/ 473544 h 2681610"/>
                <a:gd name="connsiteX69" fmla="*/ 1334042 w 6821737"/>
                <a:gd name="connsiteY69" fmla="*/ 473544 h 2681610"/>
                <a:gd name="connsiteX70" fmla="*/ 1334042 w 6821737"/>
                <a:gd name="connsiteY70" fmla="*/ 443778 h 2681610"/>
                <a:gd name="connsiteX71" fmla="*/ 1312392 w 6821737"/>
                <a:gd name="connsiteY71" fmla="*/ 443778 h 2681610"/>
                <a:gd name="connsiteX72" fmla="*/ 1312392 w 6821737"/>
                <a:gd name="connsiteY72" fmla="*/ 365306 h 2681610"/>
                <a:gd name="connsiteX73" fmla="*/ 1239335 w 6821737"/>
                <a:gd name="connsiteY73" fmla="*/ 365306 h 2681610"/>
                <a:gd name="connsiteX74" fmla="*/ 1239335 w 6821737"/>
                <a:gd name="connsiteY74" fmla="*/ 316598 h 2681610"/>
                <a:gd name="connsiteX75" fmla="*/ 1214980 w 6821737"/>
                <a:gd name="connsiteY75" fmla="*/ 316598 h 2681610"/>
                <a:gd name="connsiteX76" fmla="*/ 1214980 w 6821737"/>
                <a:gd name="connsiteY76" fmla="*/ 286833 h 2681610"/>
                <a:gd name="connsiteX77" fmla="*/ 1063446 w 6821737"/>
                <a:gd name="connsiteY77" fmla="*/ 286833 h 2681610"/>
                <a:gd name="connsiteX78" fmla="*/ 1063446 w 6821737"/>
                <a:gd name="connsiteY78" fmla="*/ 262478 h 2681610"/>
                <a:gd name="connsiteX79" fmla="*/ 922735 w 6821737"/>
                <a:gd name="connsiteY79" fmla="*/ 262478 h 2681610"/>
                <a:gd name="connsiteX80" fmla="*/ 922735 w 6821737"/>
                <a:gd name="connsiteY80" fmla="*/ 224596 h 2681610"/>
                <a:gd name="connsiteX81" fmla="*/ 714375 w 6821737"/>
                <a:gd name="connsiteY81" fmla="*/ 224596 h 2681610"/>
                <a:gd name="connsiteX82" fmla="*/ 714375 w 6821737"/>
                <a:gd name="connsiteY82" fmla="*/ 213771 h 2681610"/>
                <a:gd name="connsiteX83" fmla="*/ 679197 w 6821737"/>
                <a:gd name="connsiteY83" fmla="*/ 213771 h 2681610"/>
                <a:gd name="connsiteX84" fmla="*/ 679197 w 6821737"/>
                <a:gd name="connsiteY84" fmla="*/ 186712 h 2681610"/>
                <a:gd name="connsiteX85" fmla="*/ 668374 w 6821737"/>
                <a:gd name="connsiteY85" fmla="*/ 186712 h 2681610"/>
                <a:gd name="connsiteX86" fmla="*/ 668374 w 6821737"/>
                <a:gd name="connsiteY86" fmla="*/ 146122 h 2681610"/>
                <a:gd name="connsiteX87" fmla="*/ 625078 w 6821737"/>
                <a:gd name="connsiteY87" fmla="*/ 146122 h 2681610"/>
                <a:gd name="connsiteX88" fmla="*/ 625078 w 6821737"/>
                <a:gd name="connsiteY88" fmla="*/ 0 h 2681610"/>
                <a:gd name="connsiteX89" fmla="*/ 0 w 6821737"/>
                <a:gd name="connsiteY89" fmla="*/ 0 h 268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821737" h="2681610">
                  <a:moveTo>
                    <a:pt x="6821738" y="2681610"/>
                  </a:moveTo>
                  <a:lnTo>
                    <a:pt x="5106162" y="2681610"/>
                  </a:lnTo>
                  <a:lnTo>
                    <a:pt x="5106162" y="2592314"/>
                  </a:lnTo>
                  <a:lnTo>
                    <a:pt x="5079101" y="2592314"/>
                  </a:lnTo>
                  <a:lnTo>
                    <a:pt x="5079101" y="2511132"/>
                  </a:lnTo>
                  <a:lnTo>
                    <a:pt x="5060156" y="2511132"/>
                  </a:lnTo>
                  <a:lnTo>
                    <a:pt x="5060156" y="2438075"/>
                  </a:lnTo>
                  <a:lnTo>
                    <a:pt x="4581201" y="2438075"/>
                  </a:lnTo>
                  <a:lnTo>
                    <a:pt x="4581201" y="2378544"/>
                  </a:lnTo>
                  <a:lnTo>
                    <a:pt x="4456728" y="2378544"/>
                  </a:lnTo>
                  <a:lnTo>
                    <a:pt x="4456728" y="2224306"/>
                  </a:lnTo>
                  <a:lnTo>
                    <a:pt x="3839765" y="2224306"/>
                  </a:lnTo>
                  <a:lnTo>
                    <a:pt x="3839765" y="2175595"/>
                  </a:lnTo>
                  <a:lnTo>
                    <a:pt x="3820820" y="2175595"/>
                  </a:lnTo>
                  <a:lnTo>
                    <a:pt x="3820820" y="2135009"/>
                  </a:lnTo>
                  <a:lnTo>
                    <a:pt x="3788349" y="2135009"/>
                  </a:lnTo>
                  <a:lnTo>
                    <a:pt x="3788349" y="2089003"/>
                  </a:lnTo>
                  <a:lnTo>
                    <a:pt x="3498818" y="2089003"/>
                  </a:lnTo>
                  <a:lnTo>
                    <a:pt x="3498818" y="2037597"/>
                  </a:lnTo>
                  <a:lnTo>
                    <a:pt x="3309394" y="2037597"/>
                  </a:lnTo>
                  <a:lnTo>
                    <a:pt x="3309394" y="2005116"/>
                  </a:lnTo>
                  <a:lnTo>
                    <a:pt x="3263398" y="2005116"/>
                  </a:lnTo>
                  <a:lnTo>
                    <a:pt x="3263398" y="1910409"/>
                  </a:lnTo>
                  <a:lnTo>
                    <a:pt x="3187626" y="1910409"/>
                  </a:lnTo>
                  <a:lnTo>
                    <a:pt x="3187626" y="1880644"/>
                  </a:lnTo>
                  <a:lnTo>
                    <a:pt x="3163271" y="1880644"/>
                  </a:lnTo>
                  <a:lnTo>
                    <a:pt x="3163271" y="1840058"/>
                  </a:lnTo>
                  <a:lnTo>
                    <a:pt x="2930565" y="1840058"/>
                  </a:lnTo>
                  <a:lnTo>
                    <a:pt x="2930565" y="1804882"/>
                  </a:lnTo>
                  <a:lnTo>
                    <a:pt x="2627489" y="1804882"/>
                  </a:lnTo>
                  <a:lnTo>
                    <a:pt x="2627489" y="1734521"/>
                  </a:lnTo>
                  <a:lnTo>
                    <a:pt x="2608554" y="1734521"/>
                  </a:lnTo>
                  <a:lnTo>
                    <a:pt x="2608554" y="1653349"/>
                  </a:lnTo>
                  <a:lnTo>
                    <a:pt x="2578788" y="1653349"/>
                  </a:lnTo>
                  <a:lnTo>
                    <a:pt x="2578788" y="1580282"/>
                  </a:lnTo>
                  <a:lnTo>
                    <a:pt x="2557138" y="1580282"/>
                  </a:lnTo>
                  <a:lnTo>
                    <a:pt x="2557138" y="1393573"/>
                  </a:lnTo>
                  <a:lnTo>
                    <a:pt x="2532782" y="1393573"/>
                  </a:lnTo>
                  <a:lnTo>
                    <a:pt x="2532782" y="1363808"/>
                  </a:lnTo>
                  <a:lnTo>
                    <a:pt x="2524667" y="1363808"/>
                  </a:lnTo>
                  <a:lnTo>
                    <a:pt x="2524667" y="1309687"/>
                  </a:lnTo>
                  <a:lnTo>
                    <a:pt x="2475956" y="1309687"/>
                  </a:lnTo>
                  <a:lnTo>
                    <a:pt x="2475956" y="1220390"/>
                  </a:lnTo>
                  <a:lnTo>
                    <a:pt x="2402900" y="1220390"/>
                  </a:lnTo>
                  <a:lnTo>
                    <a:pt x="2402900" y="1141913"/>
                  </a:lnTo>
                  <a:lnTo>
                    <a:pt x="2383954" y="1141913"/>
                  </a:lnTo>
                  <a:lnTo>
                    <a:pt x="2383954" y="1093212"/>
                  </a:lnTo>
                  <a:lnTo>
                    <a:pt x="2005116" y="1093212"/>
                  </a:lnTo>
                  <a:lnTo>
                    <a:pt x="2005116" y="1039091"/>
                  </a:lnTo>
                  <a:lnTo>
                    <a:pt x="1940175" y="1039091"/>
                  </a:lnTo>
                  <a:lnTo>
                    <a:pt x="1940175" y="944382"/>
                  </a:lnTo>
                  <a:lnTo>
                    <a:pt x="1904999" y="944382"/>
                  </a:lnTo>
                  <a:lnTo>
                    <a:pt x="1904999" y="846968"/>
                  </a:lnTo>
                  <a:lnTo>
                    <a:pt x="1896884" y="846968"/>
                  </a:lnTo>
                  <a:lnTo>
                    <a:pt x="1896884" y="787436"/>
                  </a:lnTo>
                  <a:lnTo>
                    <a:pt x="1869823" y="787436"/>
                  </a:lnTo>
                  <a:lnTo>
                    <a:pt x="1869823" y="760377"/>
                  </a:lnTo>
                  <a:lnTo>
                    <a:pt x="1815702" y="760377"/>
                  </a:lnTo>
                  <a:lnTo>
                    <a:pt x="1815702" y="703552"/>
                  </a:lnTo>
                  <a:lnTo>
                    <a:pt x="1769706" y="703552"/>
                  </a:lnTo>
                  <a:lnTo>
                    <a:pt x="1769706" y="679197"/>
                  </a:lnTo>
                  <a:lnTo>
                    <a:pt x="1699345" y="679197"/>
                  </a:lnTo>
                  <a:lnTo>
                    <a:pt x="1699345" y="660256"/>
                  </a:lnTo>
                  <a:lnTo>
                    <a:pt x="1647929" y="660256"/>
                  </a:lnTo>
                  <a:lnTo>
                    <a:pt x="1647929" y="614255"/>
                  </a:lnTo>
                  <a:lnTo>
                    <a:pt x="1415224" y="614255"/>
                  </a:lnTo>
                  <a:lnTo>
                    <a:pt x="1415224" y="581783"/>
                  </a:lnTo>
                  <a:lnTo>
                    <a:pt x="1396278" y="581783"/>
                  </a:lnTo>
                  <a:lnTo>
                    <a:pt x="1396278" y="473544"/>
                  </a:lnTo>
                  <a:lnTo>
                    <a:pt x="1334042" y="473544"/>
                  </a:lnTo>
                  <a:lnTo>
                    <a:pt x="1334042" y="443778"/>
                  </a:lnTo>
                  <a:lnTo>
                    <a:pt x="1312392" y="443778"/>
                  </a:lnTo>
                  <a:lnTo>
                    <a:pt x="1312392" y="365306"/>
                  </a:lnTo>
                  <a:lnTo>
                    <a:pt x="1239335" y="365306"/>
                  </a:lnTo>
                  <a:lnTo>
                    <a:pt x="1239335" y="316598"/>
                  </a:lnTo>
                  <a:lnTo>
                    <a:pt x="1214980" y="316598"/>
                  </a:lnTo>
                  <a:lnTo>
                    <a:pt x="1214980" y="286833"/>
                  </a:lnTo>
                  <a:lnTo>
                    <a:pt x="1063446" y="286833"/>
                  </a:lnTo>
                  <a:lnTo>
                    <a:pt x="1063446" y="262478"/>
                  </a:lnTo>
                  <a:lnTo>
                    <a:pt x="922735" y="262478"/>
                  </a:lnTo>
                  <a:lnTo>
                    <a:pt x="922735" y="224596"/>
                  </a:lnTo>
                  <a:lnTo>
                    <a:pt x="714375" y="224596"/>
                  </a:lnTo>
                  <a:lnTo>
                    <a:pt x="714375" y="213771"/>
                  </a:lnTo>
                  <a:lnTo>
                    <a:pt x="679197" y="213771"/>
                  </a:lnTo>
                  <a:lnTo>
                    <a:pt x="679197" y="186712"/>
                  </a:lnTo>
                  <a:lnTo>
                    <a:pt x="668374" y="186712"/>
                  </a:lnTo>
                  <a:lnTo>
                    <a:pt x="668374" y="146122"/>
                  </a:lnTo>
                  <a:lnTo>
                    <a:pt x="625078" y="146122"/>
                  </a:lnTo>
                  <a:lnTo>
                    <a:pt x="625078" y="0"/>
                  </a:lnTo>
                  <a:lnTo>
                    <a:pt x="0" y="0"/>
                  </a:lnTo>
                </a:path>
              </a:pathLst>
            </a:custGeom>
            <a:noFill/>
            <a:ln w="25400" cap="flat">
              <a:solidFill>
                <a:schemeClr val="accent2"/>
              </a:solidFill>
              <a:prstDash val="solid"/>
              <a:miter/>
            </a:ln>
          </p:spPr>
          <p:txBody>
            <a:bodyPr rtlCol="0" anchor="ctr"/>
            <a:lstStyle/>
            <a:p>
              <a:endParaRPr lang="en-GB"/>
            </a:p>
          </p:txBody>
        </p:sp>
        <p:cxnSp>
          <p:nvCxnSpPr>
            <p:cNvPr id="24" name="Straight Connector 23">
              <a:extLst>
                <a:ext uri="{FF2B5EF4-FFF2-40B4-BE49-F238E27FC236}">
                  <a16:creationId xmlns:a16="http://schemas.microsoft.com/office/drawing/2014/main" id="{4358E7AE-6E4D-4B4E-BC17-4B145CE62820}"/>
                </a:ext>
              </a:extLst>
            </p:cNvPr>
            <p:cNvCxnSpPr>
              <a:cxnSpLocks/>
            </p:cNvCxnSpPr>
            <p:nvPr/>
          </p:nvCxnSpPr>
          <p:spPr>
            <a:xfrm>
              <a:off x="2072318" y="4759099"/>
              <a:ext cx="262369" cy="0"/>
            </a:xfrm>
            <a:prstGeom prst="line">
              <a:avLst/>
            </a:prstGeom>
            <a:noFill/>
            <a:ln w="25400" cap="flat">
              <a:solidFill>
                <a:schemeClr val="accent1"/>
              </a:solidFill>
              <a:prstDash val="solid"/>
              <a:miter/>
            </a:ln>
          </p:spPr>
        </p:cxnSp>
        <p:cxnSp>
          <p:nvCxnSpPr>
            <p:cNvPr id="25" name="Straight Connector 24">
              <a:extLst>
                <a:ext uri="{FF2B5EF4-FFF2-40B4-BE49-F238E27FC236}">
                  <a16:creationId xmlns:a16="http://schemas.microsoft.com/office/drawing/2014/main" id="{4FE61657-6379-4ADD-817A-1CA609EA8848}"/>
                </a:ext>
              </a:extLst>
            </p:cNvPr>
            <p:cNvCxnSpPr>
              <a:cxnSpLocks/>
            </p:cNvCxnSpPr>
            <p:nvPr/>
          </p:nvCxnSpPr>
          <p:spPr>
            <a:xfrm>
              <a:off x="2072318" y="4980709"/>
              <a:ext cx="262369" cy="0"/>
            </a:xfrm>
            <a:prstGeom prst="line">
              <a:avLst/>
            </a:prstGeom>
            <a:noFill/>
            <a:ln w="25400" cap="flat">
              <a:solidFill>
                <a:schemeClr val="accent2"/>
              </a:solidFill>
              <a:prstDash val="solid"/>
              <a:miter/>
            </a:ln>
          </p:spPr>
        </p:cxnSp>
        <p:sp>
          <p:nvSpPr>
            <p:cNvPr id="26" name="TextBox 25">
              <a:extLst>
                <a:ext uri="{FF2B5EF4-FFF2-40B4-BE49-F238E27FC236}">
                  <a16:creationId xmlns:a16="http://schemas.microsoft.com/office/drawing/2014/main" id="{703FD15F-307A-404B-8542-3FA52F73E7C9}"/>
                </a:ext>
              </a:extLst>
            </p:cNvPr>
            <p:cNvSpPr txBox="1"/>
            <p:nvPr/>
          </p:nvSpPr>
          <p:spPr>
            <a:xfrm>
              <a:off x="4367673" y="3275462"/>
              <a:ext cx="692818" cy="307777"/>
            </a:xfrm>
            <a:prstGeom prst="rect">
              <a:avLst/>
            </a:prstGeom>
            <a:noFill/>
          </p:spPr>
          <p:txBody>
            <a:bodyPr wrap="none" rtlCol="0">
              <a:spAutoFit/>
            </a:bodyPr>
            <a:lstStyle/>
            <a:p>
              <a:r>
                <a:rPr lang="ja-JP" sz="1400">
                  <a:solidFill>
                    <a:schemeClr val="accent1"/>
                  </a:solidFill>
                </a:rPr>
                <a:t>62.3%</a:t>
              </a:r>
            </a:p>
          </p:txBody>
        </p:sp>
        <p:sp>
          <p:nvSpPr>
            <p:cNvPr id="27" name="TextBox 26">
              <a:extLst>
                <a:ext uri="{FF2B5EF4-FFF2-40B4-BE49-F238E27FC236}">
                  <a16:creationId xmlns:a16="http://schemas.microsoft.com/office/drawing/2014/main" id="{F944D368-4DD3-4A19-A19B-4A74B731B37A}"/>
                </a:ext>
              </a:extLst>
            </p:cNvPr>
            <p:cNvSpPr txBox="1"/>
            <p:nvPr/>
          </p:nvSpPr>
          <p:spPr>
            <a:xfrm>
              <a:off x="6536699" y="3963991"/>
              <a:ext cx="692818" cy="307777"/>
            </a:xfrm>
            <a:prstGeom prst="rect">
              <a:avLst/>
            </a:prstGeom>
            <a:noFill/>
          </p:spPr>
          <p:txBody>
            <a:bodyPr wrap="none" rtlCol="0">
              <a:spAutoFit/>
            </a:bodyPr>
            <a:lstStyle/>
            <a:p>
              <a:r>
                <a:rPr lang="ja-JP" sz="1400">
                  <a:solidFill>
                    <a:schemeClr val="accent1"/>
                  </a:solidFill>
                </a:rPr>
                <a:t>32.6％</a:t>
              </a:r>
            </a:p>
          </p:txBody>
        </p:sp>
        <p:sp>
          <p:nvSpPr>
            <p:cNvPr id="28" name="TextBox 27">
              <a:extLst>
                <a:ext uri="{FF2B5EF4-FFF2-40B4-BE49-F238E27FC236}">
                  <a16:creationId xmlns:a16="http://schemas.microsoft.com/office/drawing/2014/main" id="{0D27AD3C-D13C-42F4-A046-D8F1A739B2F8}"/>
                </a:ext>
              </a:extLst>
            </p:cNvPr>
            <p:cNvSpPr txBox="1"/>
            <p:nvPr/>
          </p:nvSpPr>
          <p:spPr>
            <a:xfrm>
              <a:off x="6504724" y="4415545"/>
              <a:ext cx="692818" cy="307777"/>
            </a:xfrm>
            <a:prstGeom prst="rect">
              <a:avLst/>
            </a:prstGeom>
            <a:noFill/>
          </p:spPr>
          <p:txBody>
            <a:bodyPr wrap="none" rtlCol="0">
              <a:spAutoFit/>
            </a:bodyPr>
            <a:lstStyle/>
            <a:p>
              <a:r>
                <a:rPr lang="ja-JP" sz="1400">
                  <a:solidFill>
                    <a:schemeClr val="accent2"/>
                  </a:solidFill>
                </a:rPr>
                <a:t>13.1%</a:t>
              </a:r>
            </a:p>
          </p:txBody>
        </p:sp>
        <p:sp>
          <p:nvSpPr>
            <p:cNvPr id="29" name="TextBox 28">
              <a:extLst>
                <a:ext uri="{FF2B5EF4-FFF2-40B4-BE49-F238E27FC236}">
                  <a16:creationId xmlns:a16="http://schemas.microsoft.com/office/drawing/2014/main" id="{D36CE854-AC23-4394-B97C-C982A661C0E4}"/>
                </a:ext>
              </a:extLst>
            </p:cNvPr>
            <p:cNvSpPr txBox="1"/>
            <p:nvPr/>
          </p:nvSpPr>
          <p:spPr>
            <a:xfrm>
              <a:off x="3510413" y="3906867"/>
              <a:ext cx="692818" cy="307777"/>
            </a:xfrm>
            <a:prstGeom prst="rect">
              <a:avLst/>
            </a:prstGeom>
            <a:noFill/>
          </p:spPr>
          <p:txBody>
            <a:bodyPr wrap="none" rtlCol="0">
              <a:spAutoFit/>
            </a:bodyPr>
            <a:lstStyle/>
            <a:p>
              <a:r>
                <a:rPr lang="ja-JP" sz="1400">
                  <a:solidFill>
                    <a:schemeClr val="accent2"/>
                  </a:solidFill>
                </a:rPr>
                <a:t>41.5%</a:t>
              </a:r>
            </a:p>
          </p:txBody>
        </p:sp>
      </p:grpSp>
      <p:graphicFrame>
        <p:nvGraphicFramePr>
          <p:cNvPr id="123" name="Table 156">
            <a:extLst>
              <a:ext uri="{FF2B5EF4-FFF2-40B4-BE49-F238E27FC236}">
                <a16:creationId xmlns:a16="http://schemas.microsoft.com/office/drawing/2014/main" id="{F595CCD4-01C4-4D35-AF2C-AE0ED3062CE7}"/>
              </a:ext>
            </a:extLst>
          </p:cNvPr>
          <p:cNvGraphicFramePr>
            <a:graphicFrameLocks noGrp="1"/>
          </p:cNvGraphicFramePr>
          <p:nvPr>
            <p:extLst>
              <p:ext uri="{D42A27DB-BD31-4B8C-83A1-F6EECF244321}">
                <p14:modId xmlns:p14="http://schemas.microsoft.com/office/powerpoint/2010/main" val="1245768658"/>
              </p:ext>
            </p:extLst>
          </p:nvPr>
        </p:nvGraphicFramePr>
        <p:xfrm>
          <a:off x="6898041" y="1809869"/>
          <a:ext cx="5120538" cy="1925520"/>
        </p:xfrm>
        <a:graphic>
          <a:graphicData uri="http://schemas.openxmlformats.org/drawingml/2006/table">
            <a:tbl>
              <a:tblPr firstRow="1" bandRow="1">
                <a:tableStyleId>{5C22544A-7EE6-4342-B048-85BDC9FD1C3A}</a:tableStyleId>
              </a:tblPr>
              <a:tblGrid>
                <a:gridCol w="2041007">
                  <a:extLst>
                    <a:ext uri="{9D8B030D-6E8A-4147-A177-3AD203B41FA5}">
                      <a16:colId xmlns:a16="http://schemas.microsoft.com/office/drawing/2014/main" val="1759825571"/>
                    </a:ext>
                  </a:extLst>
                </a:gridCol>
                <a:gridCol w="1586764">
                  <a:extLst>
                    <a:ext uri="{9D8B030D-6E8A-4147-A177-3AD203B41FA5}">
                      <a16:colId xmlns:a16="http://schemas.microsoft.com/office/drawing/2014/main" val="4033939444"/>
                    </a:ext>
                  </a:extLst>
                </a:gridCol>
                <a:gridCol w="1492767">
                  <a:extLst>
                    <a:ext uri="{9D8B030D-6E8A-4147-A177-3AD203B41FA5}">
                      <a16:colId xmlns:a16="http://schemas.microsoft.com/office/drawing/2014/main" val="3987436953"/>
                    </a:ext>
                  </a:extLst>
                </a:gridCol>
              </a:tblGrid>
              <a:tr h="354418">
                <a:tc>
                  <a:txBody>
                    <a:bodyPr/>
                    <a:lstStyle/>
                    <a:p>
                      <a:pPr algn="l" rtl="0"/>
                      <a:endParaRPr lang="en-GB" sz="1400" dirty="0"/>
                    </a:p>
                  </a:txBody>
                  <a:tcPr marL="36000" marR="36000" marT="36000" marB="36000">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ja-JP" sz="1400">
                          <a:solidFill>
                            <a:schemeClr val="tx2"/>
                          </a:solidFill>
                        </a:rPr>
                        <a:t>トリパリマブ+CT（n=309）</a:t>
                      </a:r>
                    </a:p>
                  </a:txBody>
                  <a:tcPr marL="36000" marR="36000" marT="36000" marB="36000">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ja-JP" sz="1400">
                          <a:solidFill>
                            <a:schemeClr val="tx2"/>
                          </a:solidFill>
                        </a:rPr>
                        <a:t>プラセボ+ CT（n=156）</a:t>
                      </a:r>
                    </a:p>
                  </a:txBody>
                  <a:tcPr marL="36000" marR="36000" marT="36000" marB="36000">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39388947"/>
                  </a:ext>
                </a:extLst>
              </a:tr>
              <a:tr h="285360">
                <a:tc>
                  <a:txBody>
                    <a:bodyPr/>
                    <a:lstStyle/>
                    <a:p>
                      <a:pPr algn="l"/>
                      <a:r>
                        <a:rPr lang="ja-JP" sz="1400">
                          <a:solidFill>
                            <a:srgbClr val="363636"/>
                          </a:solidFill>
                        </a:rPr>
                        <a:t>事象、n（%）</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rgbClr val="363636"/>
                          </a:solidFill>
                        </a:rPr>
                        <a:t>130（42.1）</a:t>
                      </a:r>
                    </a:p>
                  </a:txBody>
                  <a:tcPr marL="36000" marR="36000" marT="36000" marB="36000"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solidFill>
                            <a:srgbClr val="363636"/>
                          </a:solidFill>
                        </a:rPr>
                        <a:t>88（56.4）</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3519827"/>
                  </a:ext>
                </a:extLst>
              </a:tr>
              <a:tr h="285360">
                <a:tc>
                  <a:txBody>
                    <a:bodyPr/>
                    <a:lstStyle/>
                    <a:p>
                      <a:pPr algn="l"/>
                      <a:r>
                        <a:rPr lang="ja-JP" sz="1400">
                          <a:solidFill>
                            <a:srgbClr val="363636"/>
                          </a:solidFill>
                        </a:rPr>
                        <a:t>mPFS、月（95%CI）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rgbClr val="363636"/>
                          </a:solidFill>
                        </a:rPr>
                        <a:t>8.3（6.9、8.7）</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a:solidFill>
                            <a:srgbClr val="363636"/>
                          </a:solidFill>
                        </a:rPr>
                        <a:t>5.6（5.4、6.4）</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4934624"/>
                  </a:ext>
                </a:extLst>
              </a:tr>
              <a:tr h="285360">
                <a:tc>
                  <a:txBody>
                    <a:bodyPr/>
                    <a:lstStyle/>
                    <a:p>
                      <a:pPr algn="l"/>
                      <a:r>
                        <a:rPr lang="ja-JP" sz="1400">
                          <a:solidFill>
                            <a:srgbClr val="363636"/>
                          </a:solidFill>
                        </a:rPr>
                        <a:t>HR（95%CI）、p値</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400">
                          <a:solidFill>
                            <a:srgbClr val="363636"/>
                          </a:solidFill>
                        </a:rPr>
                        <a:t>0.58（0.442、0.769）; 0.0001</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695195687"/>
                  </a:ext>
                </a:extLst>
              </a:tr>
              <a:tr h="285360">
                <a:tc>
                  <a:txBody>
                    <a:bodyPr/>
                    <a:lstStyle/>
                    <a:p>
                      <a:pPr algn="l"/>
                      <a:r>
                        <a:rPr lang="ja-JP" sz="1400">
                          <a:solidFill>
                            <a:srgbClr val="363636"/>
                          </a:solidFill>
                        </a:rPr>
                        <a:t>ORR、%</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rgbClr val="363636"/>
                          </a:solidFill>
                        </a:rPr>
                        <a:t>63.4</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rgbClr val="363636"/>
                          </a:solidFill>
                        </a:rPr>
                        <a:t>41.7</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4580093"/>
                  </a:ext>
                </a:extLst>
              </a:tr>
              <a:tr h="285360">
                <a:tc>
                  <a:txBody>
                    <a:bodyPr/>
                    <a:lstStyle/>
                    <a:p>
                      <a:pPr algn="l"/>
                      <a:r>
                        <a:rPr lang="ja-JP" sz="1400">
                          <a:solidFill>
                            <a:srgbClr val="363636"/>
                          </a:solidFill>
                        </a:rPr>
                        <a:t>DoR、月（95％CI）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rgbClr val="363636"/>
                          </a:solidFill>
                        </a:rPr>
                        <a:t>8.3（6.8、8.7）</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rgbClr val="363636"/>
                          </a:solidFill>
                        </a:rPr>
                        <a:t>4.2（4.0、5.7）</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4829978"/>
                  </a:ext>
                </a:extLst>
              </a:tr>
            </a:tbl>
          </a:graphicData>
        </a:graphic>
      </p:graphicFrame>
    </p:spTree>
    <p:extLst>
      <p:ext uri="{BB962C8B-B14F-4D97-AF65-F5344CB8AC3E}">
        <p14:creationId xmlns:p14="http://schemas.microsoft.com/office/powerpoint/2010/main" val="40324170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MA13.08：CHOICE-01試験：進行性NSCLCに対する一次化学療法と組み合わせたトリパリマブとプラセボの第Ⅲ相試</a:t>
            </a:r>
            <a:r>
              <a:rPr lang="ja-JP" dirty="0" smtClean="0"/>
              <a:t>験</a:t>
            </a:r>
            <a:r>
              <a:rPr lang="en-GB" altLang="ja-JP" dirty="0" smtClean="0"/>
              <a:t> </a:t>
            </a:r>
            <a:r>
              <a:rPr lang="ja-JP" dirty="0" smtClean="0"/>
              <a:t>– </a:t>
            </a:r>
            <a:r>
              <a:rPr lang="ja-JP" dirty="0"/>
              <a:t>Wang J、他</a:t>
            </a:r>
          </a:p>
        </p:txBody>
      </p:sp>
      <p:sp>
        <p:nvSpPr>
          <p:cNvPr id="3" name="Content Placeholder 2"/>
          <p:cNvSpPr>
            <a:spLocks noGrp="1"/>
          </p:cNvSpPr>
          <p:nvPr>
            <p:ph idx="1"/>
          </p:nvPr>
        </p:nvSpPr>
        <p:spPr/>
        <p:txBody>
          <a:bodyPr/>
          <a:lstStyle/>
          <a:p>
            <a:r>
              <a:rPr lang="ja-JP" b="1" dirty="0"/>
              <a:t>主要な結果（続き）</a:t>
            </a:r>
          </a:p>
          <a:p>
            <a:pPr>
              <a:spcBef>
                <a:spcPts val="30000"/>
              </a:spcBef>
            </a:pPr>
            <a:r>
              <a:rPr lang="ja-JP" b="1" dirty="0"/>
              <a:t>結論</a:t>
            </a:r>
          </a:p>
          <a:p>
            <a:pPr lvl="1"/>
            <a:r>
              <a:rPr lang="ja-JP" dirty="0"/>
              <a:t>進行性NSCLCの患者において、1Lトリパリマブ+化学療法がPFSの有意な改善を示し、管理可能な安全性プロファイルを示しました</a:t>
            </a:r>
          </a:p>
        </p:txBody>
      </p:sp>
      <p:sp>
        <p:nvSpPr>
          <p:cNvPr id="5" name="Text Placeholder 4"/>
          <p:cNvSpPr>
            <a:spLocks noGrp="1"/>
          </p:cNvSpPr>
          <p:nvPr>
            <p:ph type="body" sz="quarter" idx="11"/>
          </p:nvPr>
        </p:nvSpPr>
        <p:spPr/>
        <p:txBody>
          <a:bodyPr/>
          <a:lstStyle/>
          <a:p>
            <a:r>
              <a:rPr lang="ja-JP"/>
              <a:t>Wang J、他J Thorac Oncol 2021年16（補遺）：抄録番号 MA13.08</a:t>
            </a:r>
          </a:p>
        </p:txBody>
      </p:sp>
      <p:sp>
        <p:nvSpPr>
          <p:cNvPr id="6" name="TextBox 5"/>
          <p:cNvSpPr txBox="1"/>
          <p:nvPr/>
        </p:nvSpPr>
        <p:spPr>
          <a:xfrm>
            <a:off x="4783782" y="1421570"/>
            <a:ext cx="2624436" cy="338554"/>
          </a:xfrm>
          <a:prstGeom prst="rect">
            <a:avLst/>
          </a:prstGeom>
          <a:noFill/>
        </p:spPr>
        <p:txBody>
          <a:bodyPr wrap="none" rtlCol="0">
            <a:spAutoFit/>
          </a:bodyPr>
          <a:lstStyle/>
          <a:p>
            <a:r>
              <a:rPr lang="ja-JP" sz="1600" b="1">
                <a:solidFill>
                  <a:schemeClr val="tx1"/>
                </a:solidFill>
              </a:rPr>
              <a:t>治療下で発現したAE</a:t>
            </a:r>
          </a:p>
        </p:txBody>
      </p:sp>
      <p:grpSp>
        <p:nvGrpSpPr>
          <p:cNvPr id="7" name="Group 6">
            <a:extLst>
              <a:ext uri="{FF2B5EF4-FFF2-40B4-BE49-F238E27FC236}">
                <a16:creationId xmlns:a16="http://schemas.microsoft.com/office/drawing/2014/main" id="{444C3470-AF11-4C40-B1D7-865F0EA91C99}"/>
              </a:ext>
            </a:extLst>
          </p:cNvPr>
          <p:cNvGrpSpPr/>
          <p:nvPr/>
        </p:nvGrpSpPr>
        <p:grpSpPr>
          <a:xfrm>
            <a:off x="6986518" y="1515991"/>
            <a:ext cx="3181656" cy="1175769"/>
            <a:chOff x="8779189" y="2451147"/>
            <a:chExt cx="3181656" cy="1175769"/>
          </a:xfrm>
        </p:grpSpPr>
        <p:sp>
          <p:nvSpPr>
            <p:cNvPr id="8" name="TextBox 7">
              <a:extLst>
                <a:ext uri="{FF2B5EF4-FFF2-40B4-BE49-F238E27FC236}">
                  <a16:creationId xmlns:a16="http://schemas.microsoft.com/office/drawing/2014/main" id="{85B33FC9-24D4-48CA-816D-B95D833A9708}"/>
                </a:ext>
              </a:extLst>
            </p:cNvPr>
            <p:cNvSpPr txBox="1"/>
            <p:nvPr/>
          </p:nvSpPr>
          <p:spPr>
            <a:xfrm>
              <a:off x="10945961" y="2451147"/>
              <a:ext cx="755336" cy="338554"/>
            </a:xfrm>
            <a:prstGeom prst="rect">
              <a:avLst/>
            </a:prstGeom>
            <a:noFill/>
          </p:spPr>
          <p:txBody>
            <a:bodyPr wrap="none" rtlCol="0">
              <a:spAutoFit/>
            </a:bodyPr>
            <a:lstStyle/>
            <a:p>
              <a:pPr algn="ctr"/>
              <a:r>
                <a:rPr lang="ja-JP" sz="1600">
                  <a:solidFill>
                    <a:schemeClr val="tx1"/>
                  </a:solidFill>
                </a:rPr>
                <a:t>グレード</a:t>
              </a:r>
            </a:p>
          </p:txBody>
        </p:sp>
        <p:sp>
          <p:nvSpPr>
            <p:cNvPr id="9" name="Rectangle 8">
              <a:extLst>
                <a:ext uri="{FF2B5EF4-FFF2-40B4-BE49-F238E27FC236}">
                  <a16:creationId xmlns:a16="http://schemas.microsoft.com/office/drawing/2014/main" id="{6A6E9BED-8A96-42FA-8B90-6C321B6EC909}"/>
                </a:ext>
              </a:extLst>
            </p:cNvPr>
            <p:cNvSpPr/>
            <p:nvPr/>
          </p:nvSpPr>
          <p:spPr>
            <a:xfrm>
              <a:off x="10857452" y="3054441"/>
              <a:ext cx="514874" cy="23776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0" name="Rectangle 9">
              <a:extLst>
                <a:ext uri="{FF2B5EF4-FFF2-40B4-BE49-F238E27FC236}">
                  <a16:creationId xmlns:a16="http://schemas.microsoft.com/office/drawing/2014/main" id="{5F6190FC-9194-4EBC-920F-8FA3C6D0967D}"/>
                </a:ext>
              </a:extLst>
            </p:cNvPr>
            <p:cNvSpPr/>
            <p:nvPr/>
          </p:nvSpPr>
          <p:spPr>
            <a:xfrm>
              <a:off x="11445971" y="3054441"/>
              <a:ext cx="514874" cy="2377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6600"/>
                </a:solidFill>
              </a:endParaRPr>
            </a:p>
          </p:txBody>
        </p:sp>
        <p:sp>
          <p:nvSpPr>
            <p:cNvPr id="11" name="Rectangle 10">
              <a:extLst>
                <a:ext uri="{FF2B5EF4-FFF2-40B4-BE49-F238E27FC236}">
                  <a16:creationId xmlns:a16="http://schemas.microsoft.com/office/drawing/2014/main" id="{CD4E8972-84A9-4BAD-AB72-74B0B1C78E54}"/>
                </a:ext>
              </a:extLst>
            </p:cNvPr>
            <p:cNvSpPr/>
            <p:nvPr/>
          </p:nvSpPr>
          <p:spPr>
            <a:xfrm>
              <a:off x="10857452" y="3338756"/>
              <a:ext cx="514874" cy="23776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 name="Rectangle 11">
              <a:extLst>
                <a:ext uri="{FF2B5EF4-FFF2-40B4-BE49-F238E27FC236}">
                  <a16:creationId xmlns:a16="http://schemas.microsoft.com/office/drawing/2014/main" id="{337C2233-1E4D-4965-A7DD-30EFE92278F6}"/>
                </a:ext>
              </a:extLst>
            </p:cNvPr>
            <p:cNvSpPr/>
            <p:nvPr/>
          </p:nvSpPr>
          <p:spPr>
            <a:xfrm>
              <a:off x="11445971" y="3338756"/>
              <a:ext cx="514874" cy="2377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6600"/>
                </a:solidFill>
              </a:endParaRPr>
            </a:p>
          </p:txBody>
        </p:sp>
        <p:sp>
          <p:nvSpPr>
            <p:cNvPr id="13" name="TextBox 12">
              <a:extLst>
                <a:ext uri="{FF2B5EF4-FFF2-40B4-BE49-F238E27FC236}">
                  <a16:creationId xmlns:a16="http://schemas.microsoft.com/office/drawing/2014/main" id="{3383498F-3CB5-4240-B782-C3B92EFCC0C3}"/>
                </a:ext>
              </a:extLst>
            </p:cNvPr>
            <p:cNvSpPr txBox="1"/>
            <p:nvPr/>
          </p:nvSpPr>
          <p:spPr>
            <a:xfrm>
              <a:off x="8779189" y="3004047"/>
              <a:ext cx="2105063" cy="338554"/>
            </a:xfrm>
            <a:prstGeom prst="rect">
              <a:avLst/>
            </a:prstGeom>
            <a:noFill/>
          </p:spPr>
          <p:txBody>
            <a:bodyPr wrap="none" rtlCol="0">
              <a:spAutoFit/>
            </a:bodyPr>
            <a:lstStyle/>
            <a:p>
              <a:pPr algn="r"/>
              <a:r>
                <a:rPr lang="ja-JP" sz="1600">
                  <a:solidFill>
                    <a:schemeClr val="tx1"/>
                  </a:solidFill>
                </a:rPr>
                <a:t>トリパリマブ+化学療法</a:t>
              </a:r>
            </a:p>
          </p:txBody>
        </p:sp>
        <p:sp>
          <p:nvSpPr>
            <p:cNvPr id="14" name="TextBox 13">
              <a:extLst>
                <a:ext uri="{FF2B5EF4-FFF2-40B4-BE49-F238E27FC236}">
                  <a16:creationId xmlns:a16="http://schemas.microsoft.com/office/drawing/2014/main" id="{FF4D3BC1-7763-49D9-B3CF-117B1E6EDEE9}"/>
                </a:ext>
              </a:extLst>
            </p:cNvPr>
            <p:cNvSpPr txBox="1"/>
            <p:nvPr/>
          </p:nvSpPr>
          <p:spPr>
            <a:xfrm>
              <a:off x="9109407" y="3288362"/>
              <a:ext cx="1774845" cy="338554"/>
            </a:xfrm>
            <a:prstGeom prst="rect">
              <a:avLst/>
            </a:prstGeom>
            <a:noFill/>
          </p:spPr>
          <p:txBody>
            <a:bodyPr wrap="none" rtlCol="0">
              <a:spAutoFit/>
            </a:bodyPr>
            <a:lstStyle/>
            <a:p>
              <a:pPr algn="r"/>
              <a:r>
                <a:rPr lang="ja-JP" sz="1600">
                  <a:solidFill>
                    <a:schemeClr val="tx1"/>
                  </a:solidFill>
                </a:rPr>
                <a:t>プラセボ +化学療法</a:t>
              </a:r>
            </a:p>
          </p:txBody>
        </p:sp>
        <p:sp>
          <p:nvSpPr>
            <p:cNvPr id="15" name="TextBox 14">
              <a:extLst>
                <a:ext uri="{FF2B5EF4-FFF2-40B4-BE49-F238E27FC236}">
                  <a16:creationId xmlns:a16="http://schemas.microsoft.com/office/drawing/2014/main" id="{3BE11698-EA5D-4B39-9EF1-DC2F55254E02}"/>
                </a:ext>
              </a:extLst>
            </p:cNvPr>
            <p:cNvSpPr txBox="1"/>
            <p:nvPr/>
          </p:nvSpPr>
          <p:spPr>
            <a:xfrm>
              <a:off x="10810089" y="2711914"/>
              <a:ext cx="526106" cy="338554"/>
            </a:xfrm>
            <a:prstGeom prst="rect">
              <a:avLst/>
            </a:prstGeom>
            <a:noFill/>
          </p:spPr>
          <p:txBody>
            <a:bodyPr wrap="none" rtlCol="0">
              <a:spAutoFit/>
            </a:bodyPr>
            <a:lstStyle/>
            <a:p>
              <a:pPr algn="ctr"/>
              <a:r>
                <a:rPr lang="ja-JP" sz="1600">
                  <a:solidFill>
                    <a:schemeClr val="tx1"/>
                  </a:solidFill>
                </a:rPr>
                <a:t>1–2</a:t>
              </a:r>
            </a:p>
          </p:txBody>
        </p:sp>
        <p:sp>
          <p:nvSpPr>
            <p:cNvPr id="16" name="TextBox 15">
              <a:extLst>
                <a:ext uri="{FF2B5EF4-FFF2-40B4-BE49-F238E27FC236}">
                  <a16:creationId xmlns:a16="http://schemas.microsoft.com/office/drawing/2014/main" id="{C1E0E2CD-C830-41B2-871E-47052B5D5572}"/>
                </a:ext>
              </a:extLst>
            </p:cNvPr>
            <p:cNvSpPr txBox="1"/>
            <p:nvPr/>
          </p:nvSpPr>
          <p:spPr>
            <a:xfrm>
              <a:off x="11397275" y="2711416"/>
              <a:ext cx="526106" cy="338554"/>
            </a:xfrm>
            <a:prstGeom prst="rect">
              <a:avLst/>
            </a:prstGeom>
            <a:noFill/>
          </p:spPr>
          <p:txBody>
            <a:bodyPr wrap="none" rtlCol="0">
              <a:spAutoFit/>
            </a:bodyPr>
            <a:lstStyle/>
            <a:p>
              <a:pPr algn="ctr"/>
              <a:r>
                <a:rPr lang="ja-JP" sz="1600">
                  <a:solidFill>
                    <a:schemeClr val="tx1"/>
                  </a:solidFill>
                </a:rPr>
                <a:t>2–3</a:t>
              </a:r>
            </a:p>
          </p:txBody>
        </p:sp>
      </p:grpSp>
      <p:grpSp>
        <p:nvGrpSpPr>
          <p:cNvPr id="17" name="Group 16">
            <a:extLst>
              <a:ext uri="{FF2B5EF4-FFF2-40B4-BE49-F238E27FC236}">
                <a16:creationId xmlns:a16="http://schemas.microsoft.com/office/drawing/2014/main" id="{5BC47188-2690-4543-BC89-AD91C62BF710}"/>
              </a:ext>
            </a:extLst>
          </p:cNvPr>
          <p:cNvGrpSpPr/>
          <p:nvPr/>
        </p:nvGrpSpPr>
        <p:grpSpPr>
          <a:xfrm>
            <a:off x="1588175" y="1536486"/>
            <a:ext cx="9003835" cy="3463871"/>
            <a:chOff x="1425615" y="1678726"/>
            <a:chExt cx="9003835" cy="3463871"/>
          </a:xfrm>
        </p:grpSpPr>
        <p:sp>
          <p:nvSpPr>
            <p:cNvPr id="18" name="Rectangle 17">
              <a:extLst>
                <a:ext uri="{FF2B5EF4-FFF2-40B4-BE49-F238E27FC236}">
                  <a16:creationId xmlns:a16="http://schemas.microsoft.com/office/drawing/2014/main" id="{4187530F-F469-4721-B5C2-D2AE316205CF}"/>
                </a:ext>
              </a:extLst>
            </p:cNvPr>
            <p:cNvSpPr/>
            <p:nvPr/>
          </p:nvSpPr>
          <p:spPr>
            <a:xfrm rot="10800000">
              <a:off x="4877879" y="3567422"/>
              <a:ext cx="180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9" name="Rectangle 18">
              <a:extLst>
                <a:ext uri="{FF2B5EF4-FFF2-40B4-BE49-F238E27FC236}">
                  <a16:creationId xmlns:a16="http://schemas.microsoft.com/office/drawing/2014/main" id="{502FA964-22C9-4E2E-83DF-50D3147B77F9}"/>
                </a:ext>
              </a:extLst>
            </p:cNvPr>
            <p:cNvSpPr/>
            <p:nvPr/>
          </p:nvSpPr>
          <p:spPr>
            <a:xfrm rot="10800000">
              <a:off x="5390976" y="3596616"/>
              <a:ext cx="180000" cy="10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0" name="Rectangle 19">
              <a:extLst>
                <a:ext uri="{FF2B5EF4-FFF2-40B4-BE49-F238E27FC236}">
                  <a16:creationId xmlns:a16="http://schemas.microsoft.com/office/drawing/2014/main" id="{20D2BB0B-45EA-48F7-B81A-0D9600F64A23}"/>
                </a:ext>
              </a:extLst>
            </p:cNvPr>
            <p:cNvSpPr/>
            <p:nvPr/>
          </p:nvSpPr>
          <p:spPr>
            <a:xfrm rot="10800000">
              <a:off x="2472298" y="2872777"/>
              <a:ext cx="180000" cy="154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1" name="Rectangle 20">
              <a:extLst>
                <a:ext uri="{FF2B5EF4-FFF2-40B4-BE49-F238E27FC236}">
                  <a16:creationId xmlns:a16="http://schemas.microsoft.com/office/drawing/2014/main" id="{258B1B02-6330-4BA0-93BE-34F1A9E2CAEB}"/>
                </a:ext>
              </a:extLst>
            </p:cNvPr>
            <p:cNvSpPr/>
            <p:nvPr/>
          </p:nvSpPr>
          <p:spPr>
            <a:xfrm rot="10800000">
              <a:off x="2991403" y="3452215"/>
              <a:ext cx="180000" cy="9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2" name="Rectangle 21">
              <a:extLst>
                <a:ext uri="{FF2B5EF4-FFF2-40B4-BE49-F238E27FC236}">
                  <a16:creationId xmlns:a16="http://schemas.microsoft.com/office/drawing/2014/main" id="{897456A0-AFDA-488D-AD22-8C0A08F837D7}"/>
                </a:ext>
              </a:extLst>
            </p:cNvPr>
            <p:cNvSpPr/>
            <p:nvPr/>
          </p:nvSpPr>
          <p:spPr>
            <a:xfrm rot="10800000">
              <a:off x="3500751" y="3304122"/>
              <a:ext cx="180000" cy="111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3" name="Rectangle 22">
              <a:extLst>
                <a:ext uri="{FF2B5EF4-FFF2-40B4-BE49-F238E27FC236}">
                  <a16:creationId xmlns:a16="http://schemas.microsoft.com/office/drawing/2014/main" id="{0023CEC2-83BD-4E47-A197-37ACC2F2BD01}"/>
                </a:ext>
              </a:extLst>
            </p:cNvPr>
            <p:cNvSpPr/>
            <p:nvPr/>
          </p:nvSpPr>
          <p:spPr>
            <a:xfrm rot="10800000">
              <a:off x="4528025" y="3720049"/>
              <a:ext cx="180000" cy="70007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4" name="Rectangle 23">
              <a:extLst>
                <a:ext uri="{FF2B5EF4-FFF2-40B4-BE49-F238E27FC236}">
                  <a16:creationId xmlns:a16="http://schemas.microsoft.com/office/drawing/2014/main" id="{8C4567A2-6E80-46AE-BA82-D4FD480892E5}"/>
                </a:ext>
              </a:extLst>
            </p:cNvPr>
            <p:cNvSpPr/>
            <p:nvPr/>
          </p:nvSpPr>
          <p:spPr>
            <a:xfrm rot="10800000">
              <a:off x="5045672" y="3520121"/>
              <a:ext cx="180000" cy="90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5" name="Rectangle 24">
              <a:extLst>
                <a:ext uri="{FF2B5EF4-FFF2-40B4-BE49-F238E27FC236}">
                  <a16:creationId xmlns:a16="http://schemas.microsoft.com/office/drawing/2014/main" id="{2914C527-3CE8-4710-ABD7-1358D092EFB3}"/>
                </a:ext>
              </a:extLst>
            </p:cNvPr>
            <p:cNvSpPr/>
            <p:nvPr/>
          </p:nvSpPr>
          <p:spPr>
            <a:xfrm rot="10800000">
              <a:off x="5568132" y="3556122"/>
              <a:ext cx="180000" cy="86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6" name="Rectangle 25">
              <a:extLst>
                <a:ext uri="{FF2B5EF4-FFF2-40B4-BE49-F238E27FC236}">
                  <a16:creationId xmlns:a16="http://schemas.microsoft.com/office/drawing/2014/main" id="{35FC1DDF-5D18-4AF6-99C8-864622E5C874}"/>
                </a:ext>
              </a:extLst>
            </p:cNvPr>
            <p:cNvSpPr/>
            <p:nvPr/>
          </p:nvSpPr>
          <p:spPr>
            <a:xfrm rot="10800000">
              <a:off x="6084729" y="3556122"/>
              <a:ext cx="180000" cy="86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7" name="Rectangle 26">
              <a:extLst>
                <a:ext uri="{FF2B5EF4-FFF2-40B4-BE49-F238E27FC236}">
                  <a16:creationId xmlns:a16="http://schemas.microsoft.com/office/drawing/2014/main" id="{ABE5C992-82FD-45FD-8A58-4CA3ABC79B5B}"/>
                </a:ext>
              </a:extLst>
            </p:cNvPr>
            <p:cNvSpPr/>
            <p:nvPr/>
          </p:nvSpPr>
          <p:spPr>
            <a:xfrm rot="10800000">
              <a:off x="6602735" y="3826122"/>
              <a:ext cx="180000" cy="59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8" name="Rectangle 27">
              <a:extLst>
                <a:ext uri="{FF2B5EF4-FFF2-40B4-BE49-F238E27FC236}">
                  <a16:creationId xmlns:a16="http://schemas.microsoft.com/office/drawing/2014/main" id="{CFB322CB-ABB0-4F52-884F-DC7B9F2DA814}"/>
                </a:ext>
              </a:extLst>
            </p:cNvPr>
            <p:cNvSpPr/>
            <p:nvPr/>
          </p:nvSpPr>
          <p:spPr>
            <a:xfrm rot="10800000">
              <a:off x="7111404" y="3952122"/>
              <a:ext cx="180000" cy="46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9" name="Rectangle 28">
              <a:extLst>
                <a:ext uri="{FF2B5EF4-FFF2-40B4-BE49-F238E27FC236}">
                  <a16:creationId xmlns:a16="http://schemas.microsoft.com/office/drawing/2014/main" id="{2756AAB3-7674-4123-8B10-1F4A7CE3337D}"/>
                </a:ext>
              </a:extLst>
            </p:cNvPr>
            <p:cNvSpPr/>
            <p:nvPr/>
          </p:nvSpPr>
          <p:spPr>
            <a:xfrm rot="10800000">
              <a:off x="7638147" y="4121049"/>
              <a:ext cx="180000" cy="30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0" name="Rectangle 29">
              <a:extLst>
                <a:ext uri="{FF2B5EF4-FFF2-40B4-BE49-F238E27FC236}">
                  <a16:creationId xmlns:a16="http://schemas.microsoft.com/office/drawing/2014/main" id="{7858CC8F-3491-4970-9DB7-40597E3E95D9}"/>
                </a:ext>
              </a:extLst>
            </p:cNvPr>
            <p:cNvSpPr/>
            <p:nvPr/>
          </p:nvSpPr>
          <p:spPr>
            <a:xfrm rot="10800000">
              <a:off x="8139190" y="3772121"/>
              <a:ext cx="180000" cy="64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1" name="Rectangle 30">
              <a:extLst>
                <a:ext uri="{FF2B5EF4-FFF2-40B4-BE49-F238E27FC236}">
                  <a16:creationId xmlns:a16="http://schemas.microsoft.com/office/drawing/2014/main" id="{BA931FD7-3C80-459F-9577-CBE4FCB692D9}"/>
                </a:ext>
              </a:extLst>
            </p:cNvPr>
            <p:cNvSpPr/>
            <p:nvPr/>
          </p:nvSpPr>
          <p:spPr>
            <a:xfrm rot="10800000">
              <a:off x="8648147" y="3844121"/>
              <a:ext cx="180000" cy="57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2" name="Rectangle 31">
              <a:extLst>
                <a:ext uri="{FF2B5EF4-FFF2-40B4-BE49-F238E27FC236}">
                  <a16:creationId xmlns:a16="http://schemas.microsoft.com/office/drawing/2014/main" id="{843F445C-5FD5-4A1B-AFDC-9F892545CE95}"/>
                </a:ext>
              </a:extLst>
            </p:cNvPr>
            <p:cNvSpPr/>
            <p:nvPr/>
          </p:nvSpPr>
          <p:spPr>
            <a:xfrm rot="10800000">
              <a:off x="9183228" y="4175049"/>
              <a:ext cx="180000" cy="25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3" name="Rectangle 32">
              <a:extLst>
                <a:ext uri="{FF2B5EF4-FFF2-40B4-BE49-F238E27FC236}">
                  <a16:creationId xmlns:a16="http://schemas.microsoft.com/office/drawing/2014/main" id="{B4B3F1B7-D199-4E16-A998-0A54D08BD7FC}"/>
                </a:ext>
              </a:extLst>
            </p:cNvPr>
            <p:cNvSpPr/>
            <p:nvPr/>
          </p:nvSpPr>
          <p:spPr>
            <a:xfrm rot="10800000">
              <a:off x="9670709" y="3916121"/>
              <a:ext cx="180000"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4" name="Rectangle 33">
              <a:extLst>
                <a:ext uri="{FF2B5EF4-FFF2-40B4-BE49-F238E27FC236}">
                  <a16:creationId xmlns:a16="http://schemas.microsoft.com/office/drawing/2014/main" id="{0B6BA18B-D8F7-4856-914F-5BB8CB02430F}"/>
                </a:ext>
              </a:extLst>
            </p:cNvPr>
            <p:cNvSpPr/>
            <p:nvPr/>
          </p:nvSpPr>
          <p:spPr>
            <a:xfrm rot="10800000">
              <a:off x="10194762" y="4355048"/>
              <a:ext cx="180000" cy="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nvGrpSpPr>
            <p:cNvPr id="35" name="Group 34">
              <a:extLst>
                <a:ext uri="{FF2B5EF4-FFF2-40B4-BE49-F238E27FC236}">
                  <a16:creationId xmlns:a16="http://schemas.microsoft.com/office/drawing/2014/main" id="{C6219029-C204-4F67-B62B-5B8BA97EBADF}"/>
                </a:ext>
              </a:extLst>
            </p:cNvPr>
            <p:cNvGrpSpPr/>
            <p:nvPr/>
          </p:nvGrpSpPr>
          <p:grpSpPr>
            <a:xfrm>
              <a:off x="1425615" y="1678726"/>
              <a:ext cx="9000260" cy="2898000"/>
              <a:chOff x="1760895" y="1685076"/>
              <a:chExt cx="8503221" cy="2898000"/>
            </a:xfrm>
          </p:grpSpPr>
          <p:grpSp>
            <p:nvGrpSpPr>
              <p:cNvPr id="87" name="Group 86">
                <a:extLst>
                  <a:ext uri="{FF2B5EF4-FFF2-40B4-BE49-F238E27FC236}">
                    <a16:creationId xmlns:a16="http://schemas.microsoft.com/office/drawing/2014/main" id="{2C5718C4-0DAB-4E87-BBAC-F356EEC3F204}"/>
                  </a:ext>
                </a:extLst>
              </p:cNvPr>
              <p:cNvGrpSpPr/>
              <p:nvPr/>
            </p:nvGrpSpPr>
            <p:grpSpPr>
              <a:xfrm>
                <a:off x="1760895" y="1685076"/>
                <a:ext cx="782814" cy="2898000"/>
                <a:chOff x="1201541" y="1265887"/>
                <a:chExt cx="782814" cy="2858279"/>
              </a:xfrm>
            </p:grpSpPr>
            <p:sp>
              <p:nvSpPr>
                <p:cNvPr id="89" name="TextBox 88">
                  <a:extLst>
                    <a:ext uri="{FF2B5EF4-FFF2-40B4-BE49-F238E27FC236}">
                      <a16:creationId xmlns:a16="http://schemas.microsoft.com/office/drawing/2014/main" id="{C11AB8BB-8B79-49BB-A0EC-3A32E6235129}"/>
                    </a:ext>
                  </a:extLst>
                </p:cNvPr>
                <p:cNvSpPr txBox="1"/>
                <p:nvPr/>
              </p:nvSpPr>
              <p:spPr>
                <a:xfrm rot="16200000">
                  <a:off x="816930" y="2569414"/>
                  <a:ext cx="1077000"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患者、%</a:t>
                  </a:r>
                </a:p>
              </p:txBody>
            </p:sp>
            <p:sp>
              <p:nvSpPr>
                <p:cNvPr id="90" name="TextBox 89">
                  <a:extLst>
                    <a:ext uri="{FF2B5EF4-FFF2-40B4-BE49-F238E27FC236}">
                      <a16:creationId xmlns:a16="http://schemas.microsoft.com/office/drawing/2014/main" id="{CF269B54-D382-41B4-83D8-937A88F469FF}"/>
                    </a:ext>
                  </a:extLst>
                </p:cNvPr>
                <p:cNvSpPr txBox="1"/>
                <p:nvPr/>
              </p:nvSpPr>
              <p:spPr>
                <a:xfrm>
                  <a:off x="1431940" y="1265887"/>
                  <a:ext cx="482825"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100</a:t>
                  </a:r>
                </a:p>
              </p:txBody>
            </p:sp>
            <p:sp>
              <p:nvSpPr>
                <p:cNvPr id="91" name="Line 6">
                  <a:extLst>
                    <a:ext uri="{FF2B5EF4-FFF2-40B4-BE49-F238E27FC236}">
                      <a16:creationId xmlns:a16="http://schemas.microsoft.com/office/drawing/2014/main" id="{05D8057F-7BCB-4DEB-B277-698652F6728E}"/>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2" name="Line 7">
                  <a:extLst>
                    <a:ext uri="{FF2B5EF4-FFF2-40B4-BE49-F238E27FC236}">
                      <a16:creationId xmlns:a16="http://schemas.microsoft.com/office/drawing/2014/main" id="{6F82EE87-4D14-4D54-8B36-277960B3D9E1}"/>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3" name="Line 8">
                  <a:extLst>
                    <a:ext uri="{FF2B5EF4-FFF2-40B4-BE49-F238E27FC236}">
                      <a16:creationId xmlns:a16="http://schemas.microsoft.com/office/drawing/2014/main" id="{DDAAA9B6-3CC7-490F-860E-A2147E046953}"/>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4" name="Line 9">
                  <a:extLst>
                    <a:ext uri="{FF2B5EF4-FFF2-40B4-BE49-F238E27FC236}">
                      <a16:creationId xmlns:a16="http://schemas.microsoft.com/office/drawing/2014/main" id="{EA8D7E8F-43D9-42A1-A543-752473A5D628}"/>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5" name="Line 10">
                  <a:extLst>
                    <a:ext uri="{FF2B5EF4-FFF2-40B4-BE49-F238E27FC236}">
                      <a16:creationId xmlns:a16="http://schemas.microsoft.com/office/drawing/2014/main" id="{9FA12774-67F6-487F-B6B2-2D79234200C6}"/>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6" name="Line 11">
                  <a:extLst>
                    <a:ext uri="{FF2B5EF4-FFF2-40B4-BE49-F238E27FC236}">
                      <a16:creationId xmlns:a16="http://schemas.microsoft.com/office/drawing/2014/main" id="{F26B970D-35F1-47F1-ACB4-EB62A25260EA}"/>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97" name="TextBox 96">
                  <a:extLst>
                    <a:ext uri="{FF2B5EF4-FFF2-40B4-BE49-F238E27FC236}">
                      <a16:creationId xmlns:a16="http://schemas.microsoft.com/office/drawing/2014/main" id="{C3531358-2A2A-4B5B-9182-C0D15BA7E3F9}"/>
                    </a:ext>
                  </a:extLst>
                </p:cNvPr>
                <p:cNvSpPr txBox="1"/>
                <p:nvPr/>
              </p:nvSpPr>
              <p:spPr>
                <a:xfrm>
                  <a:off x="1531332" y="1790026"/>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80</a:t>
                  </a:r>
                </a:p>
              </p:txBody>
            </p:sp>
            <p:sp>
              <p:nvSpPr>
                <p:cNvPr id="98" name="TextBox 97">
                  <a:extLst>
                    <a:ext uri="{FF2B5EF4-FFF2-40B4-BE49-F238E27FC236}">
                      <a16:creationId xmlns:a16="http://schemas.microsoft.com/office/drawing/2014/main" id="{F8EB502C-44DD-4FD1-A103-2B67ABD47859}"/>
                    </a:ext>
                  </a:extLst>
                </p:cNvPr>
                <p:cNvSpPr txBox="1"/>
                <p:nvPr/>
              </p:nvSpPr>
              <p:spPr>
                <a:xfrm>
                  <a:off x="1531332" y="2288557"/>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60</a:t>
                  </a:r>
                </a:p>
              </p:txBody>
            </p:sp>
            <p:sp>
              <p:nvSpPr>
                <p:cNvPr id="99" name="TextBox 98">
                  <a:extLst>
                    <a:ext uri="{FF2B5EF4-FFF2-40B4-BE49-F238E27FC236}">
                      <a16:creationId xmlns:a16="http://schemas.microsoft.com/office/drawing/2014/main" id="{78B3326A-44D2-4B69-BB4C-605E0A707B86}"/>
                    </a:ext>
                  </a:extLst>
                </p:cNvPr>
                <p:cNvSpPr txBox="1"/>
                <p:nvPr/>
              </p:nvSpPr>
              <p:spPr>
                <a:xfrm>
                  <a:off x="1531332" y="2803210"/>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40</a:t>
                  </a:r>
                </a:p>
              </p:txBody>
            </p:sp>
            <p:sp>
              <p:nvSpPr>
                <p:cNvPr id="100" name="TextBox 99">
                  <a:extLst>
                    <a:ext uri="{FF2B5EF4-FFF2-40B4-BE49-F238E27FC236}">
                      <a16:creationId xmlns:a16="http://schemas.microsoft.com/office/drawing/2014/main" id="{B530476A-EDCE-45E2-AFCF-B3F4825A4762}"/>
                    </a:ext>
                  </a:extLst>
                </p:cNvPr>
                <p:cNvSpPr txBox="1"/>
                <p:nvPr/>
              </p:nvSpPr>
              <p:spPr>
                <a:xfrm>
                  <a:off x="1531332" y="3307113"/>
                  <a:ext cx="38343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20</a:t>
                  </a:r>
                </a:p>
              </p:txBody>
            </p:sp>
            <p:sp>
              <p:nvSpPr>
                <p:cNvPr id="101" name="TextBox 100">
                  <a:extLst>
                    <a:ext uri="{FF2B5EF4-FFF2-40B4-BE49-F238E27FC236}">
                      <a16:creationId xmlns:a16="http://schemas.microsoft.com/office/drawing/2014/main" id="{D935B919-AD1D-4C81-B84E-CA2DA0B1234C}"/>
                    </a:ext>
                  </a:extLst>
                </p:cNvPr>
                <p:cNvSpPr txBox="1"/>
                <p:nvPr/>
              </p:nvSpPr>
              <p:spPr>
                <a:xfrm>
                  <a:off x="1630726" y="3816389"/>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88" name="Freeform 21">
                <a:extLst>
                  <a:ext uri="{FF2B5EF4-FFF2-40B4-BE49-F238E27FC236}">
                    <a16:creationId xmlns:a16="http://schemas.microsoft.com/office/drawing/2014/main" id="{2FCDC1D0-8B0C-466A-83C5-4DCE17A1F72C}"/>
                  </a:ext>
                </a:extLst>
              </p:cNvPr>
              <p:cNvSpPr>
                <a:spLocks/>
              </p:cNvSpPr>
              <p:nvPr/>
            </p:nvSpPr>
            <p:spPr bwMode="auto">
              <a:xfrm>
                <a:off x="2543710" y="1846514"/>
                <a:ext cx="7720406" cy="258620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sp>
          <p:nvSpPr>
            <p:cNvPr id="36" name="Rectangle 35">
              <a:extLst>
                <a:ext uri="{FF2B5EF4-FFF2-40B4-BE49-F238E27FC236}">
                  <a16:creationId xmlns:a16="http://schemas.microsoft.com/office/drawing/2014/main" id="{B60944AF-4B92-469F-BF0C-795AB14CF5F9}"/>
                </a:ext>
              </a:extLst>
            </p:cNvPr>
            <p:cNvSpPr/>
            <p:nvPr/>
          </p:nvSpPr>
          <p:spPr>
            <a:xfrm rot="10800000">
              <a:off x="2290178" y="2170415"/>
              <a:ext cx="180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7" name="Rectangle 36">
              <a:extLst>
                <a:ext uri="{FF2B5EF4-FFF2-40B4-BE49-F238E27FC236}">
                  <a16:creationId xmlns:a16="http://schemas.microsoft.com/office/drawing/2014/main" id="{A9BF6C4F-924E-46AF-8BD6-9E3A40C1DF83}"/>
                </a:ext>
              </a:extLst>
            </p:cNvPr>
            <p:cNvSpPr/>
            <p:nvPr/>
          </p:nvSpPr>
          <p:spPr>
            <a:xfrm rot="10800000">
              <a:off x="3844356" y="2683104"/>
              <a:ext cx="180000" cy="39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8" name="Rectangle 37">
              <a:extLst>
                <a:ext uri="{FF2B5EF4-FFF2-40B4-BE49-F238E27FC236}">
                  <a16:creationId xmlns:a16="http://schemas.microsoft.com/office/drawing/2014/main" id="{A57F5B47-08E3-43E2-A3C5-8A16E67AFCE5}"/>
                </a:ext>
              </a:extLst>
            </p:cNvPr>
            <p:cNvSpPr/>
            <p:nvPr/>
          </p:nvSpPr>
          <p:spPr>
            <a:xfrm rot="10800000">
              <a:off x="4359388" y="3512387"/>
              <a:ext cx="180000" cy="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9" name="Rectangle 38">
              <a:extLst>
                <a:ext uri="{FF2B5EF4-FFF2-40B4-BE49-F238E27FC236}">
                  <a16:creationId xmlns:a16="http://schemas.microsoft.com/office/drawing/2014/main" id="{25799F92-AD4C-4231-9C63-7ADAC79DDAD3}"/>
                </a:ext>
              </a:extLst>
            </p:cNvPr>
            <p:cNvSpPr/>
            <p:nvPr/>
          </p:nvSpPr>
          <p:spPr>
            <a:xfrm rot="10800000">
              <a:off x="6426997" y="3616050"/>
              <a:ext cx="180000" cy="36000"/>
            </a:xfrm>
            <a:prstGeom prst="rect">
              <a:avLst/>
            </a:prstGeom>
            <a:solidFill>
              <a:srgbClr val="E75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0" name="Rectangle 39">
              <a:extLst>
                <a:ext uri="{FF2B5EF4-FFF2-40B4-BE49-F238E27FC236}">
                  <a16:creationId xmlns:a16="http://schemas.microsoft.com/office/drawing/2014/main" id="{9469F60A-C2A8-49EA-9610-A8EA8AB6176E}"/>
                </a:ext>
              </a:extLst>
            </p:cNvPr>
            <p:cNvSpPr/>
            <p:nvPr/>
          </p:nvSpPr>
          <p:spPr>
            <a:xfrm rot="10800000">
              <a:off x="7458597" y="3915933"/>
              <a:ext cx="1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1" name="Rectangle 40">
              <a:extLst>
                <a:ext uri="{FF2B5EF4-FFF2-40B4-BE49-F238E27FC236}">
                  <a16:creationId xmlns:a16="http://schemas.microsoft.com/office/drawing/2014/main" id="{1E585BD4-A013-4878-A854-7B797264BBF1}"/>
                </a:ext>
              </a:extLst>
            </p:cNvPr>
            <p:cNvSpPr/>
            <p:nvPr/>
          </p:nvSpPr>
          <p:spPr>
            <a:xfrm rot="10800000">
              <a:off x="8469393" y="3950567"/>
              <a:ext cx="180000" cy="3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2" name="Rectangle 41">
              <a:extLst>
                <a:ext uri="{FF2B5EF4-FFF2-40B4-BE49-F238E27FC236}">
                  <a16:creationId xmlns:a16="http://schemas.microsoft.com/office/drawing/2014/main" id="{D822F56A-0609-448B-97FC-FD84CDDDDF92}"/>
                </a:ext>
              </a:extLst>
            </p:cNvPr>
            <p:cNvSpPr/>
            <p:nvPr/>
          </p:nvSpPr>
          <p:spPr>
            <a:xfrm rot="10800000">
              <a:off x="9183228" y="4108149"/>
              <a:ext cx="180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rgbClr val="FF6600"/>
                </a:solidFill>
              </a:endParaRPr>
            </a:p>
          </p:txBody>
        </p:sp>
        <p:sp>
          <p:nvSpPr>
            <p:cNvPr id="43" name="Rectangle 42">
              <a:extLst>
                <a:ext uri="{FF2B5EF4-FFF2-40B4-BE49-F238E27FC236}">
                  <a16:creationId xmlns:a16="http://schemas.microsoft.com/office/drawing/2014/main" id="{067D2570-6A5E-4159-B14E-1A305E0A3473}"/>
                </a:ext>
              </a:extLst>
            </p:cNvPr>
            <p:cNvSpPr/>
            <p:nvPr/>
          </p:nvSpPr>
          <p:spPr>
            <a:xfrm rot="10800000">
              <a:off x="7637994" y="4104924"/>
              <a:ext cx="18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solidFill>
                  <a:srgbClr val="FF6600"/>
                </a:solidFill>
              </a:endParaRPr>
            </a:p>
          </p:txBody>
        </p:sp>
        <p:sp>
          <p:nvSpPr>
            <p:cNvPr id="44" name="Rectangle 43">
              <a:extLst>
                <a:ext uri="{FF2B5EF4-FFF2-40B4-BE49-F238E27FC236}">
                  <a16:creationId xmlns:a16="http://schemas.microsoft.com/office/drawing/2014/main" id="{8EEA8E55-A265-4D29-A556-C71942F19BCC}"/>
                </a:ext>
              </a:extLst>
            </p:cNvPr>
            <p:cNvSpPr/>
            <p:nvPr/>
          </p:nvSpPr>
          <p:spPr>
            <a:xfrm rot="10800000">
              <a:off x="6084728" y="3512380"/>
              <a:ext cx="180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solidFill>
                  <a:srgbClr val="FF6600"/>
                </a:solidFill>
              </a:endParaRPr>
            </a:p>
          </p:txBody>
        </p:sp>
        <p:sp>
          <p:nvSpPr>
            <p:cNvPr id="45" name="Rectangle 44">
              <a:extLst>
                <a:ext uri="{FF2B5EF4-FFF2-40B4-BE49-F238E27FC236}">
                  <a16:creationId xmlns:a16="http://schemas.microsoft.com/office/drawing/2014/main" id="{7942D7CC-6846-4FE3-9184-116A3A1B4CF2}"/>
                </a:ext>
              </a:extLst>
            </p:cNvPr>
            <p:cNvSpPr/>
            <p:nvPr/>
          </p:nvSpPr>
          <p:spPr>
            <a:xfrm rot="10800000">
              <a:off x="5568131" y="3488320"/>
              <a:ext cx="180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solidFill>
                  <a:srgbClr val="FF6600"/>
                </a:solidFill>
              </a:endParaRPr>
            </a:p>
          </p:txBody>
        </p:sp>
        <p:sp>
          <p:nvSpPr>
            <p:cNvPr id="46" name="Rectangle 45">
              <a:extLst>
                <a:ext uri="{FF2B5EF4-FFF2-40B4-BE49-F238E27FC236}">
                  <a16:creationId xmlns:a16="http://schemas.microsoft.com/office/drawing/2014/main" id="{5C426716-5D3F-4CF8-86C3-D5454B16117B}"/>
                </a:ext>
              </a:extLst>
            </p:cNvPr>
            <p:cNvSpPr/>
            <p:nvPr/>
          </p:nvSpPr>
          <p:spPr>
            <a:xfrm rot="10800000">
              <a:off x="4527687" y="3702379"/>
              <a:ext cx="180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solidFill>
                  <a:srgbClr val="FF6600"/>
                </a:solidFill>
              </a:endParaRPr>
            </a:p>
          </p:txBody>
        </p:sp>
        <p:sp>
          <p:nvSpPr>
            <p:cNvPr id="47" name="Rectangle 46">
              <a:extLst>
                <a:ext uri="{FF2B5EF4-FFF2-40B4-BE49-F238E27FC236}">
                  <a16:creationId xmlns:a16="http://schemas.microsoft.com/office/drawing/2014/main" id="{E3114E3D-1D8D-4B00-A6E8-12097F88A347}"/>
                </a:ext>
              </a:extLst>
            </p:cNvPr>
            <p:cNvSpPr/>
            <p:nvPr/>
          </p:nvSpPr>
          <p:spPr>
            <a:xfrm rot="10800000">
              <a:off x="3500751" y="2260416"/>
              <a:ext cx="180000" cy="109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solidFill>
                  <a:srgbClr val="FF6600"/>
                </a:solidFill>
              </a:endParaRPr>
            </a:p>
          </p:txBody>
        </p:sp>
        <p:sp>
          <p:nvSpPr>
            <p:cNvPr id="48" name="Rectangle 47">
              <a:extLst>
                <a:ext uri="{FF2B5EF4-FFF2-40B4-BE49-F238E27FC236}">
                  <a16:creationId xmlns:a16="http://schemas.microsoft.com/office/drawing/2014/main" id="{1395EDB4-7178-4283-B618-037FDBBF0A80}"/>
                </a:ext>
              </a:extLst>
            </p:cNvPr>
            <p:cNvSpPr/>
            <p:nvPr/>
          </p:nvSpPr>
          <p:spPr>
            <a:xfrm rot="10800000">
              <a:off x="2991403" y="2197614"/>
              <a:ext cx="180000" cy="13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solidFill>
                  <a:srgbClr val="FF6600"/>
                </a:solidFill>
              </a:endParaRPr>
            </a:p>
          </p:txBody>
        </p:sp>
        <p:sp>
          <p:nvSpPr>
            <p:cNvPr id="49" name="Rectangle 48">
              <a:extLst>
                <a:ext uri="{FF2B5EF4-FFF2-40B4-BE49-F238E27FC236}">
                  <a16:creationId xmlns:a16="http://schemas.microsoft.com/office/drawing/2014/main" id="{8CBC14A6-BFC9-40E1-929D-C2A24DF03206}"/>
                </a:ext>
              </a:extLst>
            </p:cNvPr>
            <p:cNvSpPr/>
            <p:nvPr/>
          </p:nvSpPr>
          <p:spPr>
            <a:xfrm rot="10800000">
              <a:off x="2472298" y="2037216"/>
              <a:ext cx="180000" cy="9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solidFill>
                  <a:srgbClr val="FF6600"/>
                </a:solidFill>
              </a:endParaRPr>
            </a:p>
          </p:txBody>
        </p:sp>
        <p:sp>
          <p:nvSpPr>
            <p:cNvPr id="50" name="Rectangle 49">
              <a:extLst>
                <a:ext uri="{FF2B5EF4-FFF2-40B4-BE49-F238E27FC236}">
                  <a16:creationId xmlns:a16="http://schemas.microsoft.com/office/drawing/2014/main" id="{52496A03-C571-48A6-A784-EAEF60599305}"/>
                </a:ext>
              </a:extLst>
            </p:cNvPr>
            <p:cNvSpPr/>
            <p:nvPr/>
          </p:nvSpPr>
          <p:spPr>
            <a:xfrm rot="10800000">
              <a:off x="2290178" y="2868890"/>
              <a:ext cx="180000" cy="154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1" name="Rectangle 50">
              <a:extLst>
                <a:ext uri="{FF2B5EF4-FFF2-40B4-BE49-F238E27FC236}">
                  <a16:creationId xmlns:a16="http://schemas.microsoft.com/office/drawing/2014/main" id="{8849E973-71F6-46F0-A31C-9176454F6D30}"/>
                </a:ext>
              </a:extLst>
            </p:cNvPr>
            <p:cNvSpPr/>
            <p:nvPr/>
          </p:nvSpPr>
          <p:spPr>
            <a:xfrm rot="10800000">
              <a:off x="2815268" y="3552890"/>
              <a:ext cx="180000" cy="8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2" name="Rectangle 51">
              <a:extLst>
                <a:ext uri="{FF2B5EF4-FFF2-40B4-BE49-F238E27FC236}">
                  <a16:creationId xmlns:a16="http://schemas.microsoft.com/office/drawing/2014/main" id="{625BF58F-7779-4F43-90B7-9DD84DAA0ED8}"/>
                </a:ext>
              </a:extLst>
            </p:cNvPr>
            <p:cNvSpPr/>
            <p:nvPr/>
          </p:nvSpPr>
          <p:spPr>
            <a:xfrm rot="10800000">
              <a:off x="3324167" y="3120890"/>
              <a:ext cx="180000" cy="129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3" name="Rectangle 52">
              <a:extLst>
                <a:ext uri="{FF2B5EF4-FFF2-40B4-BE49-F238E27FC236}">
                  <a16:creationId xmlns:a16="http://schemas.microsoft.com/office/drawing/2014/main" id="{67E9EF4D-C1AC-4FBC-ABE7-817A9D95B16A}"/>
                </a:ext>
              </a:extLst>
            </p:cNvPr>
            <p:cNvSpPr/>
            <p:nvPr/>
          </p:nvSpPr>
          <p:spPr>
            <a:xfrm rot="10800000">
              <a:off x="3838504" y="3048889"/>
              <a:ext cx="180000" cy="13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4" name="Rectangle 53">
              <a:extLst>
                <a:ext uri="{FF2B5EF4-FFF2-40B4-BE49-F238E27FC236}">
                  <a16:creationId xmlns:a16="http://schemas.microsoft.com/office/drawing/2014/main" id="{0BD92D32-76E9-4466-92F7-C74CC83ED8EF}"/>
                </a:ext>
              </a:extLst>
            </p:cNvPr>
            <p:cNvSpPr/>
            <p:nvPr/>
          </p:nvSpPr>
          <p:spPr>
            <a:xfrm rot="10800000">
              <a:off x="4359389" y="3552889"/>
              <a:ext cx="180000" cy="8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5" name="Rectangle 54">
              <a:extLst>
                <a:ext uri="{FF2B5EF4-FFF2-40B4-BE49-F238E27FC236}">
                  <a16:creationId xmlns:a16="http://schemas.microsoft.com/office/drawing/2014/main" id="{BDB98AA5-DEA4-4BB2-8E7D-8BEE4D4F16BB}"/>
                </a:ext>
              </a:extLst>
            </p:cNvPr>
            <p:cNvSpPr/>
            <p:nvPr/>
          </p:nvSpPr>
          <p:spPr>
            <a:xfrm rot="10800000">
              <a:off x="4877880" y="3624889"/>
              <a:ext cx="180000" cy="7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6" name="Rectangle 55">
              <a:extLst>
                <a:ext uri="{FF2B5EF4-FFF2-40B4-BE49-F238E27FC236}">
                  <a16:creationId xmlns:a16="http://schemas.microsoft.com/office/drawing/2014/main" id="{D76767EC-EB69-4126-872E-F966A0F5E21E}"/>
                </a:ext>
              </a:extLst>
            </p:cNvPr>
            <p:cNvSpPr/>
            <p:nvPr/>
          </p:nvSpPr>
          <p:spPr>
            <a:xfrm rot="10800000">
              <a:off x="5390977" y="3624889"/>
              <a:ext cx="180000" cy="7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7" name="Rectangle 56">
              <a:extLst>
                <a:ext uri="{FF2B5EF4-FFF2-40B4-BE49-F238E27FC236}">
                  <a16:creationId xmlns:a16="http://schemas.microsoft.com/office/drawing/2014/main" id="{777A4A00-D2DF-4CB5-965B-02E1E9824AA8}"/>
                </a:ext>
              </a:extLst>
            </p:cNvPr>
            <p:cNvSpPr/>
            <p:nvPr/>
          </p:nvSpPr>
          <p:spPr>
            <a:xfrm rot="10800000">
              <a:off x="5904570" y="3624889"/>
              <a:ext cx="180000" cy="7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8" name="Rectangle 57">
              <a:extLst>
                <a:ext uri="{FF2B5EF4-FFF2-40B4-BE49-F238E27FC236}">
                  <a16:creationId xmlns:a16="http://schemas.microsoft.com/office/drawing/2014/main" id="{43170E76-FBAB-44A8-98D9-8BA44BEC0975}"/>
                </a:ext>
              </a:extLst>
            </p:cNvPr>
            <p:cNvSpPr/>
            <p:nvPr/>
          </p:nvSpPr>
          <p:spPr>
            <a:xfrm rot="10800000">
              <a:off x="6426998" y="3624889"/>
              <a:ext cx="180000" cy="7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9" name="Rectangle 58">
              <a:extLst>
                <a:ext uri="{FF2B5EF4-FFF2-40B4-BE49-F238E27FC236}">
                  <a16:creationId xmlns:a16="http://schemas.microsoft.com/office/drawing/2014/main" id="{E932D7E2-09DC-4618-8832-BEC063AADBCE}"/>
                </a:ext>
              </a:extLst>
            </p:cNvPr>
            <p:cNvSpPr/>
            <p:nvPr/>
          </p:nvSpPr>
          <p:spPr>
            <a:xfrm rot="10800000">
              <a:off x="6938684" y="3912889"/>
              <a:ext cx="180000"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0" name="Rectangle 59">
              <a:extLst>
                <a:ext uri="{FF2B5EF4-FFF2-40B4-BE49-F238E27FC236}">
                  <a16:creationId xmlns:a16="http://schemas.microsoft.com/office/drawing/2014/main" id="{8E31E73B-2537-45AE-A302-BA977A3CBF91}"/>
                </a:ext>
              </a:extLst>
            </p:cNvPr>
            <p:cNvSpPr/>
            <p:nvPr/>
          </p:nvSpPr>
          <p:spPr>
            <a:xfrm rot="10800000">
              <a:off x="7458597" y="3948889"/>
              <a:ext cx="180000"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1" name="Rectangle 60">
              <a:extLst>
                <a:ext uri="{FF2B5EF4-FFF2-40B4-BE49-F238E27FC236}">
                  <a16:creationId xmlns:a16="http://schemas.microsoft.com/office/drawing/2014/main" id="{D2992AB0-D655-42C8-950C-4FD4A1A422B3}"/>
                </a:ext>
              </a:extLst>
            </p:cNvPr>
            <p:cNvSpPr/>
            <p:nvPr/>
          </p:nvSpPr>
          <p:spPr>
            <a:xfrm rot="10800000">
              <a:off x="7956310" y="3948889"/>
              <a:ext cx="180000"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2" name="Rectangle 61">
              <a:extLst>
                <a:ext uri="{FF2B5EF4-FFF2-40B4-BE49-F238E27FC236}">
                  <a16:creationId xmlns:a16="http://schemas.microsoft.com/office/drawing/2014/main" id="{97BE0CC6-E605-488D-A7ED-DAF8BE716082}"/>
                </a:ext>
              </a:extLst>
            </p:cNvPr>
            <p:cNvSpPr/>
            <p:nvPr/>
          </p:nvSpPr>
          <p:spPr>
            <a:xfrm rot="10800000">
              <a:off x="8475427" y="3984889"/>
              <a:ext cx="180000" cy="4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3" name="Rectangle 62">
              <a:extLst>
                <a:ext uri="{FF2B5EF4-FFF2-40B4-BE49-F238E27FC236}">
                  <a16:creationId xmlns:a16="http://schemas.microsoft.com/office/drawing/2014/main" id="{67A4C61F-71A6-499D-B574-E9C7AD471FBA}"/>
                </a:ext>
              </a:extLst>
            </p:cNvPr>
            <p:cNvSpPr/>
            <p:nvPr/>
          </p:nvSpPr>
          <p:spPr>
            <a:xfrm rot="10800000">
              <a:off x="9003069" y="3948889"/>
              <a:ext cx="180000"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4" name="Rectangle 63">
              <a:extLst>
                <a:ext uri="{FF2B5EF4-FFF2-40B4-BE49-F238E27FC236}">
                  <a16:creationId xmlns:a16="http://schemas.microsoft.com/office/drawing/2014/main" id="{1E85C026-3A8B-4382-A830-D51D0FACE93D}"/>
                </a:ext>
              </a:extLst>
            </p:cNvPr>
            <p:cNvSpPr/>
            <p:nvPr/>
          </p:nvSpPr>
          <p:spPr>
            <a:xfrm rot="10800000">
              <a:off x="9497989" y="3984889"/>
              <a:ext cx="180000" cy="43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5" name="Rectangle 64">
              <a:extLst>
                <a:ext uri="{FF2B5EF4-FFF2-40B4-BE49-F238E27FC236}">
                  <a16:creationId xmlns:a16="http://schemas.microsoft.com/office/drawing/2014/main" id="{3C729126-0BC8-4776-A6EA-E2A3278B846F}"/>
                </a:ext>
              </a:extLst>
            </p:cNvPr>
            <p:cNvSpPr/>
            <p:nvPr/>
          </p:nvSpPr>
          <p:spPr>
            <a:xfrm rot="10800000">
              <a:off x="10014603" y="4056889"/>
              <a:ext cx="180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66" name="TextBox 65">
              <a:extLst>
                <a:ext uri="{FF2B5EF4-FFF2-40B4-BE49-F238E27FC236}">
                  <a16:creationId xmlns:a16="http://schemas.microsoft.com/office/drawing/2014/main" id="{F10F18D5-0516-4443-B0ED-46682452EF40}"/>
                </a:ext>
              </a:extLst>
            </p:cNvPr>
            <p:cNvSpPr txBox="1"/>
            <p:nvPr/>
          </p:nvSpPr>
          <p:spPr>
            <a:xfrm rot="19500000">
              <a:off x="1835168" y="4532323"/>
              <a:ext cx="792205" cy="307777"/>
            </a:xfrm>
            <a:prstGeom prst="rect">
              <a:avLst/>
            </a:prstGeom>
            <a:noFill/>
          </p:spPr>
          <p:txBody>
            <a:bodyPr wrap="none" rtlCol="0">
              <a:spAutoFit/>
            </a:bodyPr>
            <a:lstStyle/>
            <a:p>
              <a:pPr algn="r"/>
              <a:r>
                <a:rPr lang="ja-JP" sz="1400">
                  <a:solidFill>
                    <a:schemeClr val="tx1"/>
                  </a:solidFill>
                </a:rPr>
                <a:t>貧血</a:t>
              </a:r>
            </a:p>
          </p:txBody>
        </p:sp>
        <p:sp>
          <p:nvSpPr>
            <p:cNvPr id="67" name="TextBox 66">
              <a:extLst>
                <a:ext uri="{FF2B5EF4-FFF2-40B4-BE49-F238E27FC236}">
                  <a16:creationId xmlns:a16="http://schemas.microsoft.com/office/drawing/2014/main" id="{99660571-D28B-4A85-9E82-F3627DE8F1FD}"/>
                </a:ext>
              </a:extLst>
            </p:cNvPr>
            <p:cNvSpPr txBox="1"/>
            <p:nvPr/>
          </p:nvSpPr>
          <p:spPr>
            <a:xfrm rot="19500000">
              <a:off x="2042928" y="4637599"/>
              <a:ext cx="1159292" cy="307777"/>
            </a:xfrm>
            <a:prstGeom prst="rect">
              <a:avLst/>
            </a:prstGeom>
            <a:noFill/>
          </p:spPr>
          <p:txBody>
            <a:bodyPr wrap="none" rtlCol="0">
              <a:spAutoFit/>
            </a:bodyPr>
            <a:lstStyle/>
            <a:p>
              <a:pPr algn="r"/>
              <a:r>
                <a:rPr lang="ja-JP" sz="1400" dirty="0">
                  <a:solidFill>
                    <a:schemeClr val="tx1"/>
                  </a:solidFill>
                </a:rPr>
                <a:t>好中球減少症</a:t>
              </a:r>
            </a:p>
          </p:txBody>
        </p:sp>
        <p:sp>
          <p:nvSpPr>
            <p:cNvPr id="68" name="TextBox 67">
              <a:extLst>
                <a:ext uri="{FF2B5EF4-FFF2-40B4-BE49-F238E27FC236}">
                  <a16:creationId xmlns:a16="http://schemas.microsoft.com/office/drawing/2014/main" id="{3BAE8F0C-BF42-4C12-9A3E-C94E4772377F}"/>
                </a:ext>
              </a:extLst>
            </p:cNvPr>
            <p:cNvSpPr txBox="1"/>
            <p:nvPr/>
          </p:nvSpPr>
          <p:spPr>
            <a:xfrm rot="19500000">
              <a:off x="2594326" y="4623348"/>
              <a:ext cx="1109599" cy="307777"/>
            </a:xfrm>
            <a:prstGeom prst="rect">
              <a:avLst/>
            </a:prstGeom>
            <a:noFill/>
          </p:spPr>
          <p:txBody>
            <a:bodyPr wrap="none" rtlCol="0">
              <a:spAutoFit/>
            </a:bodyPr>
            <a:lstStyle/>
            <a:p>
              <a:pPr algn="r"/>
              <a:r>
                <a:rPr lang="ja-JP" sz="1400" dirty="0">
                  <a:solidFill>
                    <a:schemeClr val="tx1"/>
                  </a:solidFill>
                </a:rPr>
                <a:t>白血球減少症</a:t>
              </a:r>
            </a:p>
          </p:txBody>
        </p:sp>
        <p:sp>
          <p:nvSpPr>
            <p:cNvPr id="69" name="TextBox 68">
              <a:extLst>
                <a:ext uri="{FF2B5EF4-FFF2-40B4-BE49-F238E27FC236}">
                  <a16:creationId xmlns:a16="http://schemas.microsoft.com/office/drawing/2014/main" id="{E58A33B4-50A3-4AF7-9590-38B8CC8E1F54}"/>
                </a:ext>
              </a:extLst>
            </p:cNvPr>
            <p:cNvSpPr txBox="1"/>
            <p:nvPr/>
          </p:nvSpPr>
          <p:spPr>
            <a:xfrm rot="19500000">
              <a:off x="2622307" y="4782872"/>
              <a:ext cx="1665841" cy="307777"/>
            </a:xfrm>
            <a:prstGeom prst="rect">
              <a:avLst/>
            </a:prstGeom>
            <a:noFill/>
          </p:spPr>
          <p:txBody>
            <a:bodyPr wrap="none" rtlCol="0">
              <a:spAutoFit/>
            </a:bodyPr>
            <a:lstStyle/>
            <a:p>
              <a:pPr algn="r"/>
              <a:r>
                <a:rPr lang="ja-JP" sz="1400" dirty="0">
                  <a:solidFill>
                    <a:schemeClr val="tx1"/>
                  </a:solidFill>
                </a:rPr>
                <a:t>血小板減少症</a:t>
              </a:r>
            </a:p>
          </p:txBody>
        </p:sp>
        <p:sp>
          <p:nvSpPr>
            <p:cNvPr id="70" name="TextBox 69">
              <a:extLst>
                <a:ext uri="{FF2B5EF4-FFF2-40B4-BE49-F238E27FC236}">
                  <a16:creationId xmlns:a16="http://schemas.microsoft.com/office/drawing/2014/main" id="{058F1FE4-CAD8-456F-A74F-F52B716CB88D}"/>
                </a:ext>
              </a:extLst>
            </p:cNvPr>
            <p:cNvSpPr txBox="1"/>
            <p:nvPr/>
          </p:nvSpPr>
          <p:spPr>
            <a:xfrm rot="19500000">
              <a:off x="3424841" y="4684325"/>
              <a:ext cx="1338829" cy="307777"/>
            </a:xfrm>
            <a:prstGeom prst="rect">
              <a:avLst/>
            </a:prstGeom>
            <a:noFill/>
          </p:spPr>
          <p:txBody>
            <a:bodyPr wrap="none" rtlCol="0">
              <a:spAutoFit/>
            </a:bodyPr>
            <a:lstStyle/>
            <a:p>
              <a:pPr algn="r"/>
              <a:r>
                <a:rPr lang="ja-JP" sz="1400">
                  <a:solidFill>
                    <a:schemeClr val="tx1"/>
                  </a:solidFill>
                </a:rPr>
                <a:t>ALT増加</a:t>
              </a:r>
            </a:p>
          </p:txBody>
        </p:sp>
        <p:sp>
          <p:nvSpPr>
            <p:cNvPr id="71" name="TextBox 70">
              <a:extLst>
                <a:ext uri="{FF2B5EF4-FFF2-40B4-BE49-F238E27FC236}">
                  <a16:creationId xmlns:a16="http://schemas.microsoft.com/office/drawing/2014/main" id="{D9D4C44B-700E-4F0A-8128-AC92330CCBF1}"/>
                </a:ext>
              </a:extLst>
            </p:cNvPr>
            <p:cNvSpPr txBox="1"/>
            <p:nvPr/>
          </p:nvSpPr>
          <p:spPr>
            <a:xfrm rot="19500000">
              <a:off x="4406406" y="4529105"/>
              <a:ext cx="780983" cy="307777"/>
            </a:xfrm>
            <a:prstGeom prst="rect">
              <a:avLst/>
            </a:prstGeom>
            <a:noFill/>
          </p:spPr>
          <p:txBody>
            <a:bodyPr wrap="none" rtlCol="0">
              <a:spAutoFit/>
            </a:bodyPr>
            <a:lstStyle/>
            <a:p>
              <a:pPr algn="r"/>
              <a:r>
                <a:rPr lang="ja-JP" sz="1400">
                  <a:solidFill>
                    <a:schemeClr val="tx1"/>
                  </a:solidFill>
                </a:rPr>
                <a:t>疲労</a:t>
              </a:r>
            </a:p>
          </p:txBody>
        </p:sp>
        <p:sp>
          <p:nvSpPr>
            <p:cNvPr id="72" name="TextBox 71">
              <a:extLst>
                <a:ext uri="{FF2B5EF4-FFF2-40B4-BE49-F238E27FC236}">
                  <a16:creationId xmlns:a16="http://schemas.microsoft.com/office/drawing/2014/main" id="{0767B468-2833-458E-BA9F-DD09BCD5ACEB}"/>
                </a:ext>
              </a:extLst>
            </p:cNvPr>
            <p:cNvSpPr txBox="1"/>
            <p:nvPr/>
          </p:nvSpPr>
          <p:spPr>
            <a:xfrm rot="19500000">
              <a:off x="4104704" y="4803100"/>
              <a:ext cx="1736374" cy="307777"/>
            </a:xfrm>
            <a:prstGeom prst="rect">
              <a:avLst/>
            </a:prstGeom>
            <a:noFill/>
          </p:spPr>
          <p:txBody>
            <a:bodyPr wrap="none" rtlCol="0">
              <a:spAutoFit/>
            </a:bodyPr>
            <a:lstStyle/>
            <a:p>
              <a:pPr algn="r"/>
              <a:r>
                <a:rPr lang="ja-JP" sz="1400">
                  <a:solidFill>
                    <a:schemeClr val="tx1"/>
                  </a:solidFill>
                </a:rPr>
                <a:t>食欲減退</a:t>
              </a:r>
            </a:p>
          </p:txBody>
        </p:sp>
        <p:sp>
          <p:nvSpPr>
            <p:cNvPr id="73" name="TextBox 72">
              <a:extLst>
                <a:ext uri="{FF2B5EF4-FFF2-40B4-BE49-F238E27FC236}">
                  <a16:creationId xmlns:a16="http://schemas.microsoft.com/office/drawing/2014/main" id="{8AF173DC-3788-4548-BFCA-1397DCAE9C62}"/>
                </a:ext>
              </a:extLst>
            </p:cNvPr>
            <p:cNvSpPr txBox="1"/>
            <p:nvPr/>
          </p:nvSpPr>
          <p:spPr>
            <a:xfrm rot="19500000">
              <a:off x="5415968" y="4535081"/>
              <a:ext cx="801823" cy="307777"/>
            </a:xfrm>
            <a:prstGeom prst="rect">
              <a:avLst/>
            </a:prstGeom>
            <a:noFill/>
          </p:spPr>
          <p:txBody>
            <a:bodyPr wrap="none" rtlCol="0">
              <a:spAutoFit/>
            </a:bodyPr>
            <a:lstStyle/>
            <a:p>
              <a:pPr algn="r"/>
              <a:r>
                <a:rPr lang="ja-JP" sz="1400" dirty="0">
                  <a:solidFill>
                    <a:schemeClr val="tx1"/>
                  </a:solidFill>
                </a:rPr>
                <a:t>吐き気</a:t>
              </a:r>
            </a:p>
          </p:txBody>
        </p:sp>
        <p:sp>
          <p:nvSpPr>
            <p:cNvPr id="74" name="TextBox 73">
              <a:extLst>
                <a:ext uri="{FF2B5EF4-FFF2-40B4-BE49-F238E27FC236}">
                  <a16:creationId xmlns:a16="http://schemas.microsoft.com/office/drawing/2014/main" id="{FE681DF1-AEBB-4E22-9372-3BFE3AC23681}"/>
                </a:ext>
              </a:extLst>
            </p:cNvPr>
            <p:cNvSpPr txBox="1"/>
            <p:nvPr/>
          </p:nvSpPr>
          <p:spPr>
            <a:xfrm rot="19500000">
              <a:off x="5462539" y="4694127"/>
              <a:ext cx="1356397" cy="307777"/>
            </a:xfrm>
            <a:prstGeom prst="rect">
              <a:avLst/>
            </a:prstGeom>
            <a:noFill/>
          </p:spPr>
          <p:txBody>
            <a:bodyPr wrap="none" rtlCol="0">
              <a:spAutoFit/>
            </a:bodyPr>
            <a:lstStyle/>
            <a:p>
              <a:pPr algn="r"/>
              <a:r>
                <a:rPr lang="ja-JP" sz="1400" dirty="0">
                  <a:solidFill>
                    <a:schemeClr val="tx1"/>
                  </a:solidFill>
                </a:rPr>
                <a:t>AST増加</a:t>
              </a:r>
            </a:p>
          </p:txBody>
        </p:sp>
        <p:sp>
          <p:nvSpPr>
            <p:cNvPr id="75" name="TextBox 74">
              <a:extLst>
                <a:ext uri="{FF2B5EF4-FFF2-40B4-BE49-F238E27FC236}">
                  <a16:creationId xmlns:a16="http://schemas.microsoft.com/office/drawing/2014/main" id="{2CD815AD-FF85-4BBD-BA50-1E8AE931D0DF}"/>
                </a:ext>
              </a:extLst>
            </p:cNvPr>
            <p:cNvSpPr txBox="1"/>
            <p:nvPr/>
          </p:nvSpPr>
          <p:spPr>
            <a:xfrm rot="19500000">
              <a:off x="7143277" y="4478076"/>
              <a:ext cx="603050" cy="307777"/>
            </a:xfrm>
            <a:prstGeom prst="rect">
              <a:avLst/>
            </a:prstGeom>
            <a:noFill/>
          </p:spPr>
          <p:txBody>
            <a:bodyPr wrap="none" rtlCol="0">
              <a:spAutoFit/>
            </a:bodyPr>
            <a:lstStyle/>
            <a:p>
              <a:pPr algn="r"/>
              <a:r>
                <a:rPr lang="ja-JP" sz="1400">
                  <a:solidFill>
                    <a:schemeClr val="tx1"/>
                  </a:solidFill>
                </a:rPr>
                <a:t>発疹</a:t>
              </a:r>
            </a:p>
          </p:txBody>
        </p:sp>
        <p:sp>
          <p:nvSpPr>
            <p:cNvPr id="76" name="TextBox 75">
              <a:extLst>
                <a:ext uri="{FF2B5EF4-FFF2-40B4-BE49-F238E27FC236}">
                  <a16:creationId xmlns:a16="http://schemas.microsoft.com/office/drawing/2014/main" id="{1AFE869A-95CD-4C5A-A682-7F98B4C0ADE0}"/>
                </a:ext>
              </a:extLst>
            </p:cNvPr>
            <p:cNvSpPr txBox="1"/>
            <p:nvPr/>
          </p:nvSpPr>
          <p:spPr>
            <a:xfrm rot="19500000">
              <a:off x="7134230" y="4643576"/>
              <a:ext cx="1180131" cy="307777"/>
            </a:xfrm>
            <a:prstGeom prst="rect">
              <a:avLst/>
            </a:prstGeom>
            <a:noFill/>
          </p:spPr>
          <p:txBody>
            <a:bodyPr wrap="none" rtlCol="0">
              <a:spAutoFit/>
            </a:bodyPr>
            <a:lstStyle/>
            <a:p>
              <a:pPr algn="r"/>
              <a:r>
                <a:rPr lang="ja-JP" sz="1400">
                  <a:solidFill>
                    <a:schemeClr val="tx1"/>
                  </a:solidFill>
                </a:rPr>
                <a:t>便秘</a:t>
              </a:r>
            </a:p>
          </p:txBody>
        </p:sp>
        <p:sp>
          <p:nvSpPr>
            <p:cNvPr id="77" name="TextBox 76">
              <a:extLst>
                <a:ext uri="{FF2B5EF4-FFF2-40B4-BE49-F238E27FC236}">
                  <a16:creationId xmlns:a16="http://schemas.microsoft.com/office/drawing/2014/main" id="{C7D65FE1-EFCF-4F11-BFD5-50F9FAC9C06E}"/>
                </a:ext>
              </a:extLst>
            </p:cNvPr>
            <p:cNvSpPr txBox="1"/>
            <p:nvPr/>
          </p:nvSpPr>
          <p:spPr>
            <a:xfrm rot="19500000">
              <a:off x="7780137" y="4797583"/>
              <a:ext cx="1617751" cy="307777"/>
            </a:xfrm>
            <a:prstGeom prst="rect">
              <a:avLst/>
            </a:prstGeom>
            <a:noFill/>
          </p:spPr>
          <p:txBody>
            <a:bodyPr wrap="none" rtlCol="0">
              <a:spAutoFit/>
            </a:bodyPr>
            <a:lstStyle/>
            <a:p>
              <a:pPr algn="r"/>
              <a:r>
                <a:rPr lang="ja-JP" sz="1400">
                  <a:solidFill>
                    <a:schemeClr val="tx1"/>
                  </a:solidFill>
                </a:rPr>
                <a:t>低アルブミン血症</a:t>
              </a:r>
            </a:p>
          </p:txBody>
        </p:sp>
        <p:sp>
          <p:nvSpPr>
            <p:cNvPr id="78" name="TextBox 77">
              <a:extLst>
                <a:ext uri="{FF2B5EF4-FFF2-40B4-BE49-F238E27FC236}">
                  <a16:creationId xmlns:a16="http://schemas.microsoft.com/office/drawing/2014/main" id="{F045C74C-C958-4D99-B915-9CF72C8134A4}"/>
                </a:ext>
              </a:extLst>
            </p:cNvPr>
            <p:cNvSpPr txBox="1"/>
            <p:nvPr/>
          </p:nvSpPr>
          <p:spPr>
            <a:xfrm rot="19500000">
              <a:off x="8950058" y="4555236"/>
              <a:ext cx="881973" cy="307777"/>
            </a:xfrm>
            <a:prstGeom prst="rect">
              <a:avLst/>
            </a:prstGeom>
            <a:noFill/>
          </p:spPr>
          <p:txBody>
            <a:bodyPr wrap="none" rtlCol="0">
              <a:spAutoFit/>
            </a:bodyPr>
            <a:lstStyle/>
            <a:p>
              <a:pPr algn="r"/>
              <a:r>
                <a:rPr lang="ja-JP" sz="1400">
                  <a:solidFill>
                    <a:schemeClr val="tx1"/>
                  </a:solidFill>
                </a:rPr>
                <a:t>嘔吐</a:t>
              </a:r>
            </a:p>
          </p:txBody>
        </p:sp>
        <p:sp>
          <p:nvSpPr>
            <p:cNvPr id="79" name="TextBox 78">
              <a:extLst>
                <a:ext uri="{FF2B5EF4-FFF2-40B4-BE49-F238E27FC236}">
                  <a16:creationId xmlns:a16="http://schemas.microsoft.com/office/drawing/2014/main" id="{28D2B859-D82E-40B9-9361-E7932B170A39}"/>
                </a:ext>
              </a:extLst>
            </p:cNvPr>
            <p:cNvSpPr txBox="1"/>
            <p:nvPr/>
          </p:nvSpPr>
          <p:spPr>
            <a:xfrm rot="19500000">
              <a:off x="9010472" y="4712074"/>
              <a:ext cx="1418978" cy="307777"/>
            </a:xfrm>
            <a:prstGeom prst="rect">
              <a:avLst/>
            </a:prstGeom>
            <a:noFill/>
          </p:spPr>
          <p:txBody>
            <a:bodyPr wrap="none" rtlCol="0">
              <a:spAutoFit/>
            </a:bodyPr>
            <a:lstStyle/>
            <a:p>
              <a:pPr algn="r"/>
              <a:r>
                <a:rPr lang="ja-JP" sz="1400">
                  <a:solidFill>
                    <a:schemeClr val="tx1"/>
                  </a:solidFill>
                </a:rPr>
                <a:t>甲状腺機能亢進症</a:t>
              </a:r>
            </a:p>
          </p:txBody>
        </p:sp>
        <p:sp>
          <p:nvSpPr>
            <p:cNvPr id="80" name="TextBox 79">
              <a:extLst>
                <a:ext uri="{FF2B5EF4-FFF2-40B4-BE49-F238E27FC236}">
                  <a16:creationId xmlns:a16="http://schemas.microsoft.com/office/drawing/2014/main" id="{53E138C9-8C62-49E7-BCEB-D47F08E78458}"/>
                </a:ext>
              </a:extLst>
            </p:cNvPr>
            <p:cNvSpPr txBox="1"/>
            <p:nvPr/>
          </p:nvSpPr>
          <p:spPr>
            <a:xfrm rot="19500000">
              <a:off x="6455427" y="4529565"/>
              <a:ext cx="782587" cy="307777"/>
            </a:xfrm>
            <a:prstGeom prst="rect">
              <a:avLst/>
            </a:prstGeom>
            <a:noFill/>
          </p:spPr>
          <p:txBody>
            <a:bodyPr wrap="none" rtlCol="0">
              <a:spAutoFit/>
            </a:bodyPr>
            <a:lstStyle/>
            <a:p>
              <a:pPr algn="r"/>
              <a:r>
                <a:rPr lang="ja-JP" sz="1400">
                  <a:solidFill>
                    <a:schemeClr val="tx1"/>
                  </a:solidFill>
                </a:rPr>
                <a:t>発熱</a:t>
              </a:r>
            </a:p>
          </p:txBody>
        </p:sp>
        <p:sp>
          <p:nvSpPr>
            <p:cNvPr id="81" name="TextBox 80">
              <a:extLst>
                <a:ext uri="{FF2B5EF4-FFF2-40B4-BE49-F238E27FC236}">
                  <a16:creationId xmlns:a16="http://schemas.microsoft.com/office/drawing/2014/main" id="{CED65E8E-78C6-45D4-9959-26AEBF522B13}"/>
                </a:ext>
              </a:extLst>
            </p:cNvPr>
            <p:cNvSpPr txBox="1"/>
            <p:nvPr/>
          </p:nvSpPr>
          <p:spPr>
            <a:xfrm rot="19500000">
              <a:off x="7095668" y="4834820"/>
              <a:ext cx="1846980" cy="307777"/>
            </a:xfrm>
            <a:prstGeom prst="rect">
              <a:avLst/>
            </a:prstGeom>
            <a:noFill/>
          </p:spPr>
          <p:txBody>
            <a:bodyPr wrap="none" rtlCol="0">
              <a:spAutoFit/>
            </a:bodyPr>
            <a:lstStyle/>
            <a:p>
              <a:pPr algn="r"/>
              <a:r>
                <a:rPr lang="ja-JP" sz="1400">
                  <a:solidFill>
                    <a:schemeClr val="tx1"/>
                  </a:solidFill>
                </a:rPr>
                <a:t>筋骨格痛</a:t>
              </a:r>
            </a:p>
          </p:txBody>
        </p:sp>
        <p:sp>
          <p:nvSpPr>
            <p:cNvPr id="82" name="Rectangle 81">
              <a:extLst>
                <a:ext uri="{FF2B5EF4-FFF2-40B4-BE49-F238E27FC236}">
                  <a16:creationId xmlns:a16="http://schemas.microsoft.com/office/drawing/2014/main" id="{90174D3C-96A1-4920-8BA3-6B3F047CF09E}"/>
                </a:ext>
              </a:extLst>
            </p:cNvPr>
            <p:cNvSpPr/>
            <p:nvPr/>
          </p:nvSpPr>
          <p:spPr>
            <a:xfrm rot="10800000">
              <a:off x="7111404" y="3948888"/>
              <a:ext cx="180000" cy="3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solidFill>
                  <a:srgbClr val="FF6600"/>
                </a:solidFill>
              </a:endParaRPr>
            </a:p>
          </p:txBody>
        </p:sp>
        <p:sp>
          <p:nvSpPr>
            <p:cNvPr id="83" name="Rectangle 82">
              <a:extLst>
                <a:ext uri="{FF2B5EF4-FFF2-40B4-BE49-F238E27FC236}">
                  <a16:creationId xmlns:a16="http://schemas.microsoft.com/office/drawing/2014/main" id="{4D4F8AF7-2211-4AA3-B7C7-CC67AB6D4B94}"/>
                </a:ext>
              </a:extLst>
            </p:cNvPr>
            <p:cNvSpPr/>
            <p:nvPr/>
          </p:nvSpPr>
          <p:spPr>
            <a:xfrm rot="10800000">
              <a:off x="4018663" y="3016121"/>
              <a:ext cx="180000" cy="14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4" name="Rectangle 83">
              <a:extLst>
                <a:ext uri="{FF2B5EF4-FFF2-40B4-BE49-F238E27FC236}">
                  <a16:creationId xmlns:a16="http://schemas.microsoft.com/office/drawing/2014/main" id="{D135780B-F1E7-4D44-BC38-AD5EE5B27C33}"/>
                </a:ext>
              </a:extLst>
            </p:cNvPr>
            <p:cNvSpPr/>
            <p:nvPr/>
          </p:nvSpPr>
          <p:spPr>
            <a:xfrm rot="10800000">
              <a:off x="4018662" y="2584121"/>
              <a:ext cx="180000"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600">
                <a:solidFill>
                  <a:srgbClr val="FF6600"/>
                </a:solidFill>
              </a:endParaRPr>
            </a:p>
          </p:txBody>
        </p:sp>
        <p:sp>
          <p:nvSpPr>
            <p:cNvPr id="85" name="Rectangle 84">
              <a:extLst>
                <a:ext uri="{FF2B5EF4-FFF2-40B4-BE49-F238E27FC236}">
                  <a16:creationId xmlns:a16="http://schemas.microsoft.com/office/drawing/2014/main" id="{3ADDEE47-CDB6-4D31-A353-F1E0F3247AB9}"/>
                </a:ext>
              </a:extLst>
            </p:cNvPr>
            <p:cNvSpPr/>
            <p:nvPr/>
          </p:nvSpPr>
          <p:spPr>
            <a:xfrm rot="10800000">
              <a:off x="3324167" y="2289939"/>
              <a:ext cx="180000" cy="90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6" name="Rectangle 85">
              <a:extLst>
                <a:ext uri="{FF2B5EF4-FFF2-40B4-BE49-F238E27FC236}">
                  <a16:creationId xmlns:a16="http://schemas.microsoft.com/office/drawing/2014/main" id="{9DF730CE-4D08-4181-B05B-D7C8C68BCDC9}"/>
                </a:ext>
              </a:extLst>
            </p:cNvPr>
            <p:cNvSpPr/>
            <p:nvPr/>
          </p:nvSpPr>
          <p:spPr>
            <a:xfrm rot="10800000">
              <a:off x="2815268" y="2301246"/>
              <a:ext cx="180000" cy="136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grpSp>
    </p:spTree>
    <p:extLst>
      <p:ext uri="{BB962C8B-B14F-4D97-AF65-F5344CB8AC3E}">
        <p14:creationId xmlns:p14="http://schemas.microsoft.com/office/powerpoint/2010/main" val="11286301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573866"/>
            <a:ext cx="11887200" cy="1798638"/>
          </a:xfrm>
        </p:spPr>
        <p:txBody>
          <a:bodyPr/>
          <a:lstStyle/>
          <a:p>
            <a:r>
              <a:rPr lang="ja-JP" sz="4400" dirty="0"/>
              <a:t>進行NSCLC</a:t>
            </a:r>
            <a:r>
              <a:rPr lang="ja-JP" dirty="0"/>
              <a:t/>
            </a:r>
            <a:br>
              <a:rPr lang="ja-JP" dirty="0"/>
            </a:br>
            <a:r>
              <a:rPr lang="ja-JP" sz="4000" dirty="0"/>
              <a:t>根治的に治療できないステージIIIおよびステージIV</a:t>
            </a:r>
          </a:p>
        </p:txBody>
      </p:sp>
      <p:sp>
        <p:nvSpPr>
          <p:cNvPr id="3" name="Subtitle 2"/>
          <p:cNvSpPr>
            <a:spLocks noGrp="1"/>
          </p:cNvSpPr>
          <p:nvPr>
            <p:ph type="subTitle" idx="1"/>
          </p:nvPr>
        </p:nvSpPr>
        <p:spPr/>
        <p:txBody>
          <a:bodyPr/>
          <a:lstStyle/>
          <a:p>
            <a:r>
              <a:rPr lang="ja-JP" sz="2800"/>
              <a:t>二次治療</a:t>
            </a:r>
          </a:p>
        </p:txBody>
      </p:sp>
    </p:spTree>
    <p:extLst>
      <p:ext uri="{BB962C8B-B14F-4D97-AF65-F5344CB8AC3E}">
        <p14:creationId xmlns:p14="http://schemas.microsoft.com/office/powerpoint/2010/main" val="37048895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a:t>OA09.03：再発性EGFR/ALK陽性非小細胞肺がん（NSCLC）におけるプラチナベースの化学療法と組み合わせたペムブロリズマブ – Gadgeel SM、他</a:t>
            </a:r>
          </a:p>
        </p:txBody>
      </p:sp>
      <p:sp>
        <p:nvSpPr>
          <p:cNvPr id="3" name="Content Placeholder 2"/>
          <p:cNvSpPr>
            <a:spLocks noGrp="1"/>
          </p:cNvSpPr>
          <p:nvPr>
            <p:ph idx="1"/>
          </p:nvPr>
        </p:nvSpPr>
        <p:spPr/>
        <p:txBody>
          <a:bodyPr/>
          <a:lstStyle/>
          <a:p>
            <a:r>
              <a:rPr lang="ja-JP" b="1"/>
              <a:t>治験の目的</a:t>
            </a:r>
          </a:p>
          <a:p>
            <a:pPr lvl="1"/>
            <a:r>
              <a:rPr lang="ja-JP"/>
              <a:t>再発性EGFR/ALK+NSCLC患者におけるペムブロリズマブ+プラチナベースの化学療法の有効性と安全性を評価する</a:t>
            </a:r>
          </a:p>
        </p:txBody>
      </p:sp>
      <p:sp>
        <p:nvSpPr>
          <p:cNvPr id="5" name="Text Placeholder 4"/>
          <p:cNvSpPr>
            <a:spLocks noGrp="1"/>
          </p:cNvSpPr>
          <p:nvPr>
            <p:ph type="body" sz="quarter" idx="11"/>
          </p:nvPr>
        </p:nvSpPr>
        <p:spPr/>
        <p:txBody>
          <a:bodyPr/>
          <a:lstStyle/>
          <a:p>
            <a:r>
              <a:rPr lang="ja-JP"/>
              <a:t>Gadgeel SM、他J Thorac Oncol 2021年16（補遺）：抄録番号 OA09.03</a:t>
            </a:r>
          </a:p>
        </p:txBody>
      </p:sp>
      <p:sp>
        <p:nvSpPr>
          <p:cNvPr id="6" name="AutoShape 12"/>
          <p:cNvSpPr>
            <a:spLocks noChangeArrowheads="1"/>
          </p:cNvSpPr>
          <p:nvPr/>
        </p:nvSpPr>
        <p:spPr bwMode="auto">
          <a:xfrm>
            <a:off x="5268823" y="3126433"/>
            <a:ext cx="2960778" cy="1300998"/>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noProof="0">
                <a:solidFill>
                  <a:srgbClr val="FFFFFF"/>
                </a:solidFill>
                <a:ea typeface="SimSun" pitchFamily="2" charset="-122"/>
              </a:rPr>
              <a:t>ペムブロリズマブ+カルボプラチン/ペメトレキセド</a:t>
            </a:r>
            <a:br>
              <a:rPr lang="ja-JP" noProof="0">
                <a:solidFill>
                  <a:srgbClr val="FFFFFF"/>
                </a:solidFill>
                <a:ea typeface="SimSun" pitchFamily="2" charset="-122"/>
              </a:rPr>
            </a:br>
            <a:r>
              <a:rPr lang="ja-JP" noProof="0">
                <a:solidFill>
                  <a:srgbClr val="FFFFFF"/>
                </a:solidFill>
                <a:ea typeface="SimSun" pitchFamily="2" charset="-122"/>
              </a:rPr>
              <a:t>（4サイクル）</a:t>
            </a:r>
          </a:p>
        </p:txBody>
      </p:sp>
      <p:cxnSp>
        <p:nvCxnSpPr>
          <p:cNvPr id="7" name="AutoShape 19"/>
          <p:cNvCxnSpPr>
            <a:cxnSpLocks noChangeShapeType="1"/>
            <a:stCxn id="8" idx="3"/>
            <a:endCxn id="6" idx="1"/>
          </p:cNvCxnSpPr>
          <p:nvPr/>
        </p:nvCxnSpPr>
        <p:spPr bwMode="auto">
          <a:xfrm>
            <a:off x="4791801" y="3776932"/>
            <a:ext cx="477022" cy="0"/>
          </a:xfrm>
          <a:prstGeom prst="straightConnector1">
            <a:avLst/>
          </a:prstGeom>
          <a:noFill/>
          <a:ln w="38100">
            <a:solidFill>
              <a:schemeClr val="bg1"/>
            </a:solidFill>
            <a:round/>
            <a:headEnd/>
            <a:tailEnd type="triangle" w="med" len="med"/>
          </a:ln>
        </p:spPr>
      </p:cxnSp>
      <p:sp>
        <p:nvSpPr>
          <p:cNvPr id="8" name="AutoShape 9"/>
          <p:cNvSpPr>
            <a:spLocks noChangeArrowheads="1"/>
          </p:cNvSpPr>
          <p:nvPr/>
        </p:nvSpPr>
        <p:spPr bwMode="auto">
          <a:xfrm>
            <a:off x="632565" y="2465053"/>
            <a:ext cx="4159236" cy="2623758"/>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1" i="0" u="none" strike="noStrike" cap="none" normalizeH="0" baseline="0" noProof="0">
                <a:ln>
                  <a:noFill/>
                </a:ln>
                <a:solidFill>
                  <a:srgbClr val="FFFFFF"/>
                </a:solidFill>
                <a:uLnTx/>
                <a:uFillTx/>
                <a:ea typeface="SimSun" pitchFamily="2" charset="-122"/>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a:ln>
                  <a:noFill/>
                </a:ln>
                <a:solidFill>
                  <a:srgbClr val="FFFFFF"/>
                </a:solidFill>
                <a:uLnTx/>
                <a:uFillTx/>
                <a:ea typeface="SimSun" pitchFamily="2" charset="-122"/>
              </a:rPr>
              <a:t>NSCLC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a:solidFill>
                  <a:srgbClr val="FFFFFF"/>
                </a:solidFill>
                <a:ea typeface="SimSun" pitchFamily="2" charset="-122"/>
              </a:rPr>
              <a:t>EGFR変異*またはALK再配列</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a:solidFill>
                  <a:srgbClr val="FFFFFF"/>
                </a:solidFill>
                <a:ea typeface="SimSun" pitchFamily="2" charset="-122"/>
              </a:rPr>
              <a:t>TKIでの治療歴あり</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a:solidFill>
                  <a:srgbClr val="FFFFFF"/>
                </a:solidFill>
                <a:ea typeface="SimSun" pitchFamily="2" charset="-122"/>
              </a:rPr>
              <a:t>進行性NSCLCに対するプラチナベースの化学療法は1サイクル以下</a:t>
            </a:r>
          </a:p>
          <a:p>
            <a:pPr marL="228600" lvl="0" indent="-228600" defTabSz="892175" eaLnBrk="0" hangingPunct="0">
              <a:spcAft>
                <a:spcPct val="30000"/>
              </a:spcAft>
              <a:buFont typeface="Arial" pitchFamily="34" charset="0"/>
              <a:buChar char="•"/>
              <a:defRPr/>
            </a:pPr>
            <a:r>
              <a:rPr lang="ja-JP" sz="1600">
                <a:solidFill>
                  <a:srgbClr val="FFFFFF"/>
                </a:solidFill>
                <a:ea typeface="SimSun" pitchFamily="2" charset="-122"/>
              </a:rPr>
              <a:t>ECOG PS </a:t>
            </a:r>
            <a:r>
              <a:rPr kumimoji="0" lang="ja-JP" sz="1600" b="0" i="0" u="none" strike="noStrike" cap="none" normalizeH="0" baseline="0" noProof="0">
                <a:ln>
                  <a:noFill/>
                </a:ln>
                <a:solidFill>
                  <a:srgbClr val="FFFFFF"/>
                </a:solidFill>
                <a:uLnTx/>
                <a:uFillTx/>
                <a:ea typeface="SimSun" pitchFamily="2" charset="-122"/>
              </a:rPr>
              <a:t>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a:ln>
                  <a:noFill/>
                </a:ln>
                <a:solidFill>
                  <a:srgbClr val="FFFFFF"/>
                </a:solidFill>
                <a:uLnTx/>
                <a:uFillTx/>
                <a:ea typeface="SimSun" pitchFamily="2" charset="-122"/>
              </a:rPr>
              <a:t>（n=33）</a:t>
            </a:r>
          </a:p>
        </p:txBody>
      </p:sp>
      <p:sp>
        <p:nvSpPr>
          <p:cNvPr id="9" name="Rectangle 9"/>
          <p:cNvSpPr txBox="1">
            <a:spLocks noChangeArrowheads="1"/>
          </p:cNvSpPr>
          <p:nvPr/>
        </p:nvSpPr>
        <p:spPr bwMode="auto">
          <a:xfrm>
            <a:off x="1407496" y="5192425"/>
            <a:ext cx="4267200" cy="77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ja-JP" sz="1600" b="1" i="0" u="none" strike="noStrike" cap="none" normalizeH="0" baseline="0" noProof="0">
                <a:ln>
                  <a:noFill/>
                </a:ln>
                <a:solidFill>
                  <a:srgbClr val="363636"/>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kumimoji="0" lang="ja-JP" sz="1600" b="0" i="0" u="none" strike="noStrike" cap="none" normalizeH="0" baseline="0" noProof="0">
                <a:ln>
                  <a:noFill/>
                </a:ln>
                <a:solidFill>
                  <a:srgbClr val="363636"/>
                </a:solidFill>
                <a:uLnTx/>
                <a:uFillTx/>
                <a:latin typeface="Arial"/>
                <a:ea typeface="MS Mincho"/>
                <a:cs typeface="Arial"/>
              </a:rPr>
              <a:t>応答率（RECIST</a:t>
            </a:r>
            <a:r>
              <a:rPr kumimoji="0" lang="ja-JP" sz="1600" b="0" i="0" u="none" strike="noStrike" cap="none" normalizeH="0" noProof="0">
                <a:ln>
                  <a:noFill/>
                </a:ln>
                <a:solidFill>
                  <a:srgbClr val="363636"/>
                </a:solidFill>
                <a:uLnTx/>
                <a:uFillTx/>
                <a:latin typeface="Arial"/>
                <a:ea typeface="MS Mincho"/>
                <a:cs typeface="Arial"/>
              </a:rPr>
              <a:t> v1.1）</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0" name="Content Placeholder 26"/>
          <p:cNvSpPr txBox="1">
            <a:spLocks/>
          </p:cNvSpPr>
          <p:nvPr/>
        </p:nvSpPr>
        <p:spPr>
          <a:xfrm>
            <a:off x="5976996" y="5192425"/>
            <a:ext cx="4267200" cy="778812"/>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
                <a:srgbClr val="002850"/>
              </a:buClr>
              <a:buSzPct val="110000"/>
              <a:buFontTx/>
              <a:buNone/>
              <a:tabLst/>
              <a:defRPr/>
            </a:pPr>
            <a:r>
              <a:rPr kumimoji="0" lang="ja-JP" sz="1600" b="1" i="0" u="none" strike="noStrike" cap="none" normalizeH="0" baseline="0" noProof="0">
                <a:ln>
                  <a:noFill/>
                </a:ln>
                <a:solidFill>
                  <a:srgbClr val="363636"/>
                </a:solidFill>
                <a:uLnTx/>
                <a:uFillTx/>
                <a:latin typeface="Arial"/>
                <a:ea typeface="MS Mincho"/>
                <a:cs typeface="Arial"/>
              </a:rPr>
              <a:t>副次評価項目</a:t>
            </a:r>
          </a:p>
          <a:p>
            <a:pPr lvl="0">
              <a:buClr>
                <a:srgbClr val="002850"/>
              </a:buClr>
              <a:defRPr/>
            </a:pPr>
            <a:r>
              <a:rPr lang="ja-JP" sz="1600">
                <a:solidFill>
                  <a:srgbClr val="363636"/>
                </a:solidFill>
              </a:rPr>
              <a:t>PFS、OS、安全性</a:t>
            </a:r>
          </a:p>
        </p:txBody>
      </p:sp>
      <p:sp>
        <p:nvSpPr>
          <p:cNvPr id="13" name="AutoShape 12"/>
          <p:cNvSpPr>
            <a:spLocks noChangeArrowheads="1"/>
          </p:cNvSpPr>
          <p:nvPr/>
        </p:nvSpPr>
        <p:spPr bwMode="auto">
          <a:xfrm>
            <a:off x="8706624" y="3126433"/>
            <a:ext cx="2960778" cy="1300998"/>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noProof="0">
                <a:solidFill>
                  <a:srgbClr val="FFFFFF"/>
                </a:solidFill>
                <a:ea typeface="SimSun" pitchFamily="2" charset="-122"/>
              </a:rPr>
              <a:t>メンテナンスペムブロリズマブ+ペメトレキセド</a:t>
            </a:r>
            <a:br>
              <a:rPr lang="ja-JP" noProof="0">
                <a:solidFill>
                  <a:srgbClr val="FFFFFF"/>
                </a:solidFill>
                <a:ea typeface="SimSun" pitchFamily="2" charset="-122"/>
              </a:rPr>
            </a:br>
            <a:r>
              <a:rPr lang="ja-JP" noProof="0">
                <a:solidFill>
                  <a:srgbClr val="FFFFFF"/>
                </a:solidFill>
                <a:ea typeface="SimSun" pitchFamily="2" charset="-122"/>
              </a:rPr>
              <a:t>（最長2年）</a:t>
            </a:r>
          </a:p>
        </p:txBody>
      </p:sp>
      <p:cxnSp>
        <p:nvCxnSpPr>
          <p:cNvPr id="14" name="AutoShape 19"/>
          <p:cNvCxnSpPr>
            <a:cxnSpLocks noChangeShapeType="1"/>
            <a:stCxn id="6" idx="3"/>
            <a:endCxn id="13" idx="1"/>
          </p:cNvCxnSpPr>
          <p:nvPr/>
        </p:nvCxnSpPr>
        <p:spPr bwMode="auto">
          <a:xfrm>
            <a:off x="8229601" y="3776932"/>
            <a:ext cx="477023" cy="0"/>
          </a:xfrm>
          <a:prstGeom prst="straightConnector1">
            <a:avLst/>
          </a:prstGeom>
          <a:noFill/>
          <a:ln w="38100">
            <a:solidFill>
              <a:schemeClr val="bg1"/>
            </a:solidFill>
            <a:round/>
            <a:headEnd/>
            <a:tailEnd type="triangle" w="med" len="med"/>
          </a:ln>
        </p:spPr>
      </p:cxnSp>
      <p:sp>
        <p:nvSpPr>
          <p:cNvPr id="21" name="Text Placeholder 3"/>
          <p:cNvSpPr>
            <a:spLocks noGrp="1"/>
          </p:cNvSpPr>
          <p:nvPr>
            <p:ph type="body" sz="quarter" idx="10"/>
          </p:nvPr>
        </p:nvSpPr>
        <p:spPr>
          <a:xfrm>
            <a:off x="304800" y="6233974"/>
            <a:ext cx="6217920" cy="487363"/>
          </a:xfrm>
        </p:spPr>
        <p:txBody>
          <a:bodyPr/>
          <a:lstStyle/>
          <a:p>
            <a:r>
              <a:rPr lang="ja-JP" dirty="0"/>
              <a:t>*エクソン19の削除、エクソン21L858RまたはL861Q、エクソン18G719XまたはS7681</a:t>
            </a:r>
          </a:p>
        </p:txBody>
      </p:sp>
    </p:spTree>
    <p:extLst>
      <p:ext uri="{BB962C8B-B14F-4D97-AF65-F5344CB8AC3E}">
        <p14:creationId xmlns:p14="http://schemas.microsoft.com/office/powerpoint/2010/main" val="1359607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a:t>MA03.06：PD-(L)1阻害剤を投与したNSCLC患者における予測バイオマーカーとしてのctDNA質量調整bTMB – Nie W、他</a:t>
            </a:r>
          </a:p>
        </p:txBody>
      </p:sp>
      <p:sp>
        <p:nvSpPr>
          <p:cNvPr id="3" name="Content Placeholder 2"/>
          <p:cNvSpPr>
            <a:spLocks noGrp="1"/>
          </p:cNvSpPr>
          <p:nvPr>
            <p:ph idx="1"/>
          </p:nvPr>
        </p:nvSpPr>
        <p:spPr/>
        <p:txBody>
          <a:bodyPr/>
          <a:lstStyle/>
          <a:p>
            <a:r>
              <a:rPr lang="ja-JP" b="1"/>
              <a:t>主要な結果</a:t>
            </a:r>
          </a:p>
          <a:p>
            <a:pPr lvl="1"/>
            <a:r>
              <a:rPr lang="ja-JP"/>
              <a:t>アテゾリズマブ群の持続的臨床効果を予測するためのabTMBのカットオフ値は、8 muts/Mb*ng でした</a:t>
            </a:r>
          </a:p>
        </p:txBody>
      </p:sp>
      <p:sp>
        <p:nvSpPr>
          <p:cNvPr id="5" name="Text Placeholder 4"/>
          <p:cNvSpPr>
            <a:spLocks noGrp="1"/>
          </p:cNvSpPr>
          <p:nvPr>
            <p:ph type="body" sz="quarter" idx="11"/>
          </p:nvPr>
        </p:nvSpPr>
        <p:spPr/>
        <p:txBody>
          <a:bodyPr/>
          <a:lstStyle/>
          <a:p>
            <a:r>
              <a:rPr lang="ja-JP"/>
              <a:t>Nie W、他J Thorac Oncol 2021年16（補遺）：抄録番号 MA03.06</a:t>
            </a:r>
          </a:p>
        </p:txBody>
      </p:sp>
      <p:graphicFrame>
        <p:nvGraphicFramePr>
          <p:cNvPr id="6" name="Table 66">
            <a:extLst>
              <a:ext uri="{FF2B5EF4-FFF2-40B4-BE49-F238E27FC236}">
                <a16:creationId xmlns:a16="http://schemas.microsoft.com/office/drawing/2014/main" id="{8615842C-4C56-4303-AA62-951D023B14E8}"/>
              </a:ext>
            </a:extLst>
          </p:cNvPr>
          <p:cNvGraphicFramePr>
            <a:graphicFrameLocks noGrp="1"/>
          </p:cNvGraphicFramePr>
          <p:nvPr>
            <p:extLst>
              <p:ext uri="{D42A27DB-BD31-4B8C-83A1-F6EECF244321}">
                <p14:modId xmlns:p14="http://schemas.microsoft.com/office/powerpoint/2010/main" val="2477557841"/>
              </p:ext>
            </p:extLst>
          </p:nvPr>
        </p:nvGraphicFramePr>
        <p:xfrm>
          <a:off x="2947070" y="2432111"/>
          <a:ext cx="3484493" cy="847223"/>
        </p:xfrm>
        <a:graphic>
          <a:graphicData uri="http://schemas.openxmlformats.org/drawingml/2006/table">
            <a:tbl>
              <a:tblPr firstRow="1" bandRow="1">
                <a:tableStyleId>{5C22544A-7EE6-4342-B048-85BDC9FD1C3A}</a:tableStyleId>
              </a:tblPr>
              <a:tblGrid>
                <a:gridCol w="1273402">
                  <a:extLst>
                    <a:ext uri="{9D8B030D-6E8A-4147-A177-3AD203B41FA5}">
                      <a16:colId xmlns:a16="http://schemas.microsoft.com/office/drawing/2014/main" val="373929518"/>
                    </a:ext>
                  </a:extLst>
                </a:gridCol>
                <a:gridCol w="1188203">
                  <a:extLst>
                    <a:ext uri="{9D8B030D-6E8A-4147-A177-3AD203B41FA5}">
                      <a16:colId xmlns:a16="http://schemas.microsoft.com/office/drawing/2014/main" val="770591034"/>
                    </a:ext>
                  </a:extLst>
                </a:gridCol>
                <a:gridCol w="1022888">
                  <a:extLst>
                    <a:ext uri="{9D8B030D-6E8A-4147-A177-3AD203B41FA5}">
                      <a16:colId xmlns:a16="http://schemas.microsoft.com/office/drawing/2014/main" val="3066222746"/>
                    </a:ext>
                  </a:extLst>
                </a:gridCol>
              </a:tblGrid>
              <a:tr h="262874">
                <a:tc>
                  <a:txBody>
                    <a:bodyPr/>
                    <a:lstStyle/>
                    <a:p>
                      <a:endParaRPr lang="en-GB" sz="1000" dirty="0">
                        <a:solidFill>
                          <a:schemeClr val="tx2"/>
                        </a:solidFill>
                      </a:endParaRPr>
                    </a:p>
                  </a:txBody>
                  <a:tcPr marL="36000" marR="36000" marT="36000" marB="36000">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ja-JP" sz="1000" dirty="0">
                          <a:solidFill>
                            <a:schemeClr val="tx2"/>
                          </a:solidFill>
                        </a:rPr>
                        <a:t>アテゾ</a:t>
                      </a:r>
                      <a:br>
                        <a:rPr lang="ja-JP" sz="1000" dirty="0">
                          <a:solidFill>
                            <a:schemeClr val="tx2"/>
                          </a:solidFill>
                        </a:rPr>
                      </a:br>
                      <a:r>
                        <a:rPr lang="ja-JP" sz="1000" dirty="0">
                          <a:solidFill>
                            <a:schemeClr val="tx2"/>
                          </a:solidFill>
                        </a:rPr>
                        <a:t>（n=179）</a:t>
                      </a:r>
                    </a:p>
                  </a:txBody>
                  <a:tcPr marL="36000" marR="36000" marT="36000" marB="36000">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ja-JP" sz="1000" dirty="0">
                          <a:solidFill>
                            <a:schemeClr val="tx2"/>
                          </a:solidFill>
                        </a:rPr>
                        <a:t>ドセタキセル</a:t>
                      </a:r>
                      <a:br>
                        <a:rPr lang="ja-JP" sz="1000" dirty="0">
                          <a:solidFill>
                            <a:schemeClr val="tx2"/>
                          </a:solidFill>
                        </a:rPr>
                      </a:br>
                      <a:r>
                        <a:rPr lang="ja-JP" sz="1000" dirty="0">
                          <a:solidFill>
                            <a:schemeClr val="tx2"/>
                          </a:solidFill>
                        </a:rPr>
                        <a:t>（n=176）</a:t>
                      </a:r>
                    </a:p>
                  </a:txBody>
                  <a:tcPr marL="36000" marR="36000" marT="36000" marB="36000">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252920193"/>
                  </a:ext>
                </a:extLst>
              </a:tr>
              <a:tr h="148872">
                <a:tc>
                  <a:txBody>
                    <a:bodyPr/>
                    <a:lstStyle/>
                    <a:p>
                      <a:r>
                        <a:rPr lang="ja-JP" sz="1000">
                          <a:solidFill>
                            <a:schemeClr val="tx1"/>
                          </a:solidFill>
                        </a:rPr>
                        <a:t>mOS、月（95%CI）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15.9（14.2、17.6）</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dirty="0">
                          <a:solidFill>
                            <a:schemeClr val="tx1"/>
                          </a:solidFill>
                        </a:rPr>
                        <a:t>8.9（8.0、9.7）</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79280"/>
                  </a:ext>
                </a:extLst>
              </a:tr>
              <a:tr h="246023">
                <a:tc>
                  <a:txBody>
                    <a:bodyPr/>
                    <a:lstStyle/>
                    <a:p>
                      <a:r>
                        <a:rPr lang="ja-JP" sz="1000">
                          <a:solidFill>
                            <a:schemeClr val="tx1"/>
                          </a:solidFill>
                        </a:rPr>
                        <a:t>HR（95%CI）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000" dirty="0">
                          <a:solidFill>
                            <a:schemeClr val="tx1"/>
                          </a:solidFill>
                        </a:rPr>
                        <a:t>0.53（0.42、0.69）</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000" dirty="0"/>
                    </a:p>
                  </a:txBody>
                  <a:tcPr/>
                </a:tc>
                <a:extLst>
                  <a:ext uri="{0D108BD9-81ED-4DB2-BD59-A6C34878D82A}">
                    <a16:rowId xmlns:a16="http://schemas.microsoft.com/office/drawing/2014/main" val="1612595664"/>
                  </a:ext>
                </a:extLst>
              </a:tr>
            </a:tbl>
          </a:graphicData>
        </a:graphic>
      </p:graphicFrame>
      <p:sp>
        <p:nvSpPr>
          <p:cNvPr id="7" name="TextBox 6">
            <a:extLst>
              <a:ext uri="{FF2B5EF4-FFF2-40B4-BE49-F238E27FC236}">
                <a16:creationId xmlns:a16="http://schemas.microsoft.com/office/drawing/2014/main" id="{39B7C9D7-DFA4-4B7A-9C0E-31B9E56007B9}"/>
              </a:ext>
            </a:extLst>
          </p:cNvPr>
          <p:cNvSpPr txBox="1"/>
          <p:nvPr/>
        </p:nvSpPr>
        <p:spPr>
          <a:xfrm>
            <a:off x="2529279" y="1977985"/>
            <a:ext cx="2167581" cy="338554"/>
          </a:xfrm>
          <a:prstGeom prst="rect">
            <a:avLst/>
          </a:prstGeom>
          <a:noFill/>
        </p:spPr>
        <p:txBody>
          <a:bodyPr wrap="none" rtlCol="0">
            <a:spAutoFit/>
          </a:bodyPr>
          <a:lstStyle/>
          <a:p>
            <a:pPr algn="ctr"/>
            <a:r>
              <a:rPr lang="ja-JP" sz="1600" b="1" dirty="0">
                <a:solidFill>
                  <a:schemeClr val="tx1"/>
                </a:solidFill>
              </a:rPr>
              <a:t>高調整bTMB</a:t>
            </a:r>
          </a:p>
        </p:txBody>
      </p:sp>
      <p:sp>
        <p:nvSpPr>
          <p:cNvPr id="8" name="TextBox 7">
            <a:extLst>
              <a:ext uri="{FF2B5EF4-FFF2-40B4-BE49-F238E27FC236}">
                <a16:creationId xmlns:a16="http://schemas.microsoft.com/office/drawing/2014/main" id="{51658ACC-6561-4F7B-818C-F342C02D6DB2}"/>
              </a:ext>
            </a:extLst>
          </p:cNvPr>
          <p:cNvSpPr txBox="1"/>
          <p:nvPr/>
        </p:nvSpPr>
        <p:spPr>
          <a:xfrm>
            <a:off x="8557598" y="1977985"/>
            <a:ext cx="2122697" cy="338554"/>
          </a:xfrm>
          <a:prstGeom prst="rect">
            <a:avLst/>
          </a:prstGeom>
          <a:noFill/>
        </p:spPr>
        <p:txBody>
          <a:bodyPr wrap="none" rtlCol="0">
            <a:spAutoFit/>
          </a:bodyPr>
          <a:lstStyle/>
          <a:p>
            <a:pPr algn="ctr"/>
            <a:r>
              <a:rPr lang="ja-JP" sz="1600" b="1">
                <a:solidFill>
                  <a:schemeClr val="tx1"/>
                </a:solidFill>
              </a:rPr>
              <a:t>低調整bTMB</a:t>
            </a:r>
          </a:p>
        </p:txBody>
      </p:sp>
      <p:graphicFrame>
        <p:nvGraphicFramePr>
          <p:cNvPr id="9" name="Table 66">
            <a:extLst>
              <a:ext uri="{FF2B5EF4-FFF2-40B4-BE49-F238E27FC236}">
                <a16:creationId xmlns:a16="http://schemas.microsoft.com/office/drawing/2014/main" id="{9ECCAA25-2265-4A0A-9836-5CDDFB88DB9C}"/>
              </a:ext>
            </a:extLst>
          </p:cNvPr>
          <p:cNvGraphicFramePr>
            <a:graphicFrameLocks noGrp="1"/>
          </p:cNvGraphicFramePr>
          <p:nvPr>
            <p:extLst>
              <p:ext uri="{D42A27DB-BD31-4B8C-83A1-F6EECF244321}">
                <p14:modId xmlns:p14="http://schemas.microsoft.com/office/powerpoint/2010/main" val="1856832449"/>
              </p:ext>
            </p:extLst>
          </p:nvPr>
        </p:nvGraphicFramePr>
        <p:xfrm>
          <a:off x="8586061" y="2432111"/>
          <a:ext cx="3414793" cy="847223"/>
        </p:xfrm>
        <a:graphic>
          <a:graphicData uri="http://schemas.openxmlformats.org/drawingml/2006/table">
            <a:tbl>
              <a:tblPr firstRow="1" bandRow="1">
                <a:tableStyleId>{5C22544A-7EE6-4342-B048-85BDC9FD1C3A}</a:tableStyleId>
              </a:tblPr>
              <a:tblGrid>
                <a:gridCol w="1301858">
                  <a:extLst>
                    <a:ext uri="{9D8B030D-6E8A-4147-A177-3AD203B41FA5}">
                      <a16:colId xmlns:a16="http://schemas.microsoft.com/office/drawing/2014/main" val="373929518"/>
                    </a:ext>
                  </a:extLst>
                </a:gridCol>
                <a:gridCol w="1047303">
                  <a:extLst>
                    <a:ext uri="{9D8B030D-6E8A-4147-A177-3AD203B41FA5}">
                      <a16:colId xmlns:a16="http://schemas.microsoft.com/office/drawing/2014/main" val="770591034"/>
                    </a:ext>
                  </a:extLst>
                </a:gridCol>
                <a:gridCol w="1065632">
                  <a:extLst>
                    <a:ext uri="{9D8B030D-6E8A-4147-A177-3AD203B41FA5}">
                      <a16:colId xmlns:a16="http://schemas.microsoft.com/office/drawing/2014/main" val="3066222746"/>
                    </a:ext>
                  </a:extLst>
                </a:gridCol>
              </a:tblGrid>
              <a:tr h="262874">
                <a:tc>
                  <a:txBody>
                    <a:bodyPr/>
                    <a:lstStyle/>
                    <a:p>
                      <a:endParaRPr lang="en-GB" sz="1000" dirty="0">
                        <a:solidFill>
                          <a:schemeClr val="tx2"/>
                        </a:solidFill>
                      </a:endParaRPr>
                    </a:p>
                  </a:txBody>
                  <a:tcPr marL="36000" marR="36000" marT="36000" marB="36000">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ja-JP" sz="1000">
                          <a:solidFill>
                            <a:schemeClr val="tx2"/>
                          </a:solidFill>
                        </a:rPr>
                        <a:t>アテゾ</a:t>
                      </a:r>
                      <a:br>
                        <a:rPr lang="ja-JP" sz="1000">
                          <a:solidFill>
                            <a:schemeClr val="tx2"/>
                          </a:solidFill>
                        </a:rPr>
                      </a:br>
                      <a:r>
                        <a:rPr lang="ja-JP" sz="1000">
                          <a:solidFill>
                            <a:schemeClr val="tx2"/>
                          </a:solidFill>
                        </a:rPr>
                        <a:t>（n=250）</a:t>
                      </a:r>
                    </a:p>
                  </a:txBody>
                  <a:tcPr marL="36000" marR="36000" marT="36000" marB="36000">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ja-JP" sz="1000" dirty="0">
                          <a:solidFill>
                            <a:schemeClr val="tx2"/>
                          </a:solidFill>
                        </a:rPr>
                        <a:t>ドセタキセル</a:t>
                      </a:r>
                      <a:br>
                        <a:rPr lang="ja-JP" sz="1000" dirty="0">
                          <a:solidFill>
                            <a:schemeClr val="tx2"/>
                          </a:solidFill>
                        </a:rPr>
                      </a:br>
                      <a:r>
                        <a:rPr lang="ja-JP" sz="1000" dirty="0">
                          <a:solidFill>
                            <a:schemeClr val="tx2"/>
                          </a:solidFill>
                        </a:rPr>
                        <a:t>（n=248）</a:t>
                      </a:r>
                    </a:p>
                  </a:txBody>
                  <a:tcPr marL="36000" marR="36000" marT="36000" marB="36000">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252920193"/>
                  </a:ext>
                </a:extLst>
              </a:tr>
              <a:tr h="148872">
                <a:tc>
                  <a:txBody>
                    <a:bodyPr/>
                    <a:lstStyle/>
                    <a:p>
                      <a:r>
                        <a:rPr lang="ja-JP" sz="1000">
                          <a:solidFill>
                            <a:schemeClr val="tx1"/>
                          </a:solidFill>
                        </a:rPr>
                        <a:t>mOS、月（95%CI）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9.5（6.7、12.2）</a:t>
                      </a:r>
                    </a:p>
                  </a:txBody>
                  <a:tcPr marL="36000" marR="36000" marT="36000" marB="36000"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000">
                          <a:solidFill>
                            <a:schemeClr val="tx1"/>
                          </a:solidFill>
                        </a:rPr>
                        <a:t>8.8（7.3、10.2）</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79280"/>
                  </a:ext>
                </a:extLst>
              </a:tr>
              <a:tr h="246023">
                <a:tc>
                  <a:txBody>
                    <a:bodyPr/>
                    <a:lstStyle/>
                    <a:p>
                      <a:r>
                        <a:rPr lang="ja-JP" sz="1000">
                          <a:solidFill>
                            <a:schemeClr val="tx1"/>
                          </a:solidFill>
                        </a:rPr>
                        <a:t>HR（95%CI）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000" dirty="0">
                          <a:solidFill>
                            <a:schemeClr val="tx1"/>
                          </a:solidFill>
                        </a:rPr>
                        <a:t>0.79（0.64、0.97）</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000" dirty="0"/>
                    </a:p>
                  </a:txBody>
                  <a:tcPr/>
                </a:tc>
                <a:extLst>
                  <a:ext uri="{0D108BD9-81ED-4DB2-BD59-A6C34878D82A}">
                    <a16:rowId xmlns:a16="http://schemas.microsoft.com/office/drawing/2014/main" val="1612595664"/>
                  </a:ext>
                </a:extLst>
              </a:tr>
            </a:tbl>
          </a:graphicData>
        </a:graphic>
      </p:graphicFrame>
      <p:grpSp>
        <p:nvGrpSpPr>
          <p:cNvPr id="10" name="Group 9">
            <a:extLst>
              <a:ext uri="{FF2B5EF4-FFF2-40B4-BE49-F238E27FC236}">
                <a16:creationId xmlns:a16="http://schemas.microsoft.com/office/drawing/2014/main" id="{7FF8767D-1358-45A9-BA82-8020B40DF381}"/>
              </a:ext>
            </a:extLst>
          </p:cNvPr>
          <p:cNvGrpSpPr/>
          <p:nvPr/>
        </p:nvGrpSpPr>
        <p:grpSpPr>
          <a:xfrm>
            <a:off x="282488" y="2045164"/>
            <a:ext cx="11299984" cy="4422813"/>
            <a:chOff x="501659" y="1913641"/>
            <a:chExt cx="11299984" cy="4422813"/>
          </a:xfrm>
        </p:grpSpPr>
        <p:sp>
          <p:nvSpPr>
            <p:cNvPr id="11" name="TextBox 10">
              <a:extLst>
                <a:ext uri="{FF2B5EF4-FFF2-40B4-BE49-F238E27FC236}">
                  <a16:creationId xmlns:a16="http://schemas.microsoft.com/office/drawing/2014/main" id="{B02638C6-C2E6-4EA8-B0F7-592D82398A26}"/>
                </a:ext>
              </a:extLst>
            </p:cNvPr>
            <p:cNvSpPr txBox="1"/>
            <p:nvPr/>
          </p:nvSpPr>
          <p:spPr>
            <a:xfrm>
              <a:off x="5439983" y="1913641"/>
              <a:ext cx="2348721" cy="338554"/>
            </a:xfrm>
            <a:prstGeom prst="rect">
              <a:avLst/>
            </a:prstGeom>
            <a:noFill/>
          </p:spPr>
          <p:txBody>
            <a:bodyPr wrap="none" rtlCol="0">
              <a:spAutoFit/>
            </a:bodyPr>
            <a:lstStyle/>
            <a:p>
              <a:pPr algn="ctr"/>
              <a:r>
                <a:rPr lang="ja-JP" sz="1600" dirty="0">
                  <a:solidFill>
                    <a:schemeClr val="tx1"/>
                  </a:solidFill>
                </a:rPr>
                <a:t>交互作用のp値=0.019</a:t>
              </a:r>
            </a:p>
          </p:txBody>
        </p:sp>
        <p:sp>
          <p:nvSpPr>
            <p:cNvPr id="12" name="Freeform 21">
              <a:extLst>
                <a:ext uri="{FF2B5EF4-FFF2-40B4-BE49-F238E27FC236}">
                  <a16:creationId xmlns:a16="http://schemas.microsoft.com/office/drawing/2014/main" id="{B9CBA2CF-7246-42AC-B541-AFF3DB635E21}"/>
                </a:ext>
              </a:extLst>
            </p:cNvPr>
            <p:cNvSpPr>
              <a:spLocks/>
            </p:cNvSpPr>
            <p:nvPr/>
          </p:nvSpPr>
          <p:spPr bwMode="auto">
            <a:xfrm>
              <a:off x="1898292" y="2513700"/>
              <a:ext cx="3982762" cy="27829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7">
              <a:extLst>
                <a:ext uri="{FF2B5EF4-FFF2-40B4-BE49-F238E27FC236}">
                  <a16:creationId xmlns:a16="http://schemas.microsoft.com/office/drawing/2014/main" id="{06F4A21C-1614-4035-B7FF-342A0A7731EC}"/>
                </a:ext>
              </a:extLst>
            </p:cNvPr>
            <p:cNvSpPr>
              <a:spLocks noChangeShapeType="1"/>
            </p:cNvSpPr>
            <p:nvPr/>
          </p:nvSpPr>
          <p:spPr bwMode="auto">
            <a:xfrm>
              <a:off x="1798479" y="2502881"/>
              <a:ext cx="99813"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8">
              <a:extLst>
                <a:ext uri="{FF2B5EF4-FFF2-40B4-BE49-F238E27FC236}">
                  <a16:creationId xmlns:a16="http://schemas.microsoft.com/office/drawing/2014/main" id="{7299E86E-5369-4C4E-8BCA-6839E80E4EC1}"/>
                </a:ext>
              </a:extLst>
            </p:cNvPr>
            <p:cNvSpPr>
              <a:spLocks noChangeShapeType="1"/>
            </p:cNvSpPr>
            <p:nvPr/>
          </p:nvSpPr>
          <p:spPr bwMode="auto">
            <a:xfrm>
              <a:off x="1798479" y="3162118"/>
              <a:ext cx="99813"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Line 9">
              <a:extLst>
                <a:ext uri="{FF2B5EF4-FFF2-40B4-BE49-F238E27FC236}">
                  <a16:creationId xmlns:a16="http://schemas.microsoft.com/office/drawing/2014/main" id="{F2A72FD0-AF67-4C5E-96A9-2EBC4DCC9F86}"/>
                </a:ext>
              </a:extLst>
            </p:cNvPr>
            <p:cNvSpPr>
              <a:spLocks noChangeShapeType="1"/>
            </p:cNvSpPr>
            <p:nvPr/>
          </p:nvSpPr>
          <p:spPr bwMode="auto">
            <a:xfrm>
              <a:off x="1798479" y="3842658"/>
              <a:ext cx="99813"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10">
              <a:extLst>
                <a:ext uri="{FF2B5EF4-FFF2-40B4-BE49-F238E27FC236}">
                  <a16:creationId xmlns:a16="http://schemas.microsoft.com/office/drawing/2014/main" id="{7DC6E323-EF5A-4B64-A4F2-975C61FA2C37}"/>
                </a:ext>
              </a:extLst>
            </p:cNvPr>
            <p:cNvSpPr>
              <a:spLocks noChangeShapeType="1"/>
            </p:cNvSpPr>
            <p:nvPr/>
          </p:nvSpPr>
          <p:spPr bwMode="auto">
            <a:xfrm>
              <a:off x="1798479" y="4508999"/>
              <a:ext cx="99813"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Line 11">
              <a:extLst>
                <a:ext uri="{FF2B5EF4-FFF2-40B4-BE49-F238E27FC236}">
                  <a16:creationId xmlns:a16="http://schemas.microsoft.com/office/drawing/2014/main" id="{B94DD6D8-AD8C-4738-8D17-9CCB68BE2CE2}"/>
                </a:ext>
              </a:extLst>
            </p:cNvPr>
            <p:cNvSpPr>
              <a:spLocks noChangeShapeType="1"/>
            </p:cNvSpPr>
            <p:nvPr/>
          </p:nvSpPr>
          <p:spPr bwMode="auto">
            <a:xfrm>
              <a:off x="1798479" y="5182441"/>
              <a:ext cx="99813"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 name="TextBox 17">
              <a:extLst>
                <a:ext uri="{FF2B5EF4-FFF2-40B4-BE49-F238E27FC236}">
                  <a16:creationId xmlns:a16="http://schemas.microsoft.com/office/drawing/2014/main" id="{A7A04524-7DE7-488E-970D-419F33EC28DF}"/>
                </a:ext>
              </a:extLst>
            </p:cNvPr>
            <p:cNvSpPr txBox="1"/>
            <p:nvPr/>
          </p:nvSpPr>
          <p:spPr>
            <a:xfrm rot="16200000">
              <a:off x="415340" y="3701920"/>
              <a:ext cx="1309974"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OSの可能性</a:t>
              </a:r>
            </a:p>
          </p:txBody>
        </p:sp>
        <p:sp>
          <p:nvSpPr>
            <p:cNvPr id="19" name="TextBox 18">
              <a:extLst>
                <a:ext uri="{FF2B5EF4-FFF2-40B4-BE49-F238E27FC236}">
                  <a16:creationId xmlns:a16="http://schemas.microsoft.com/office/drawing/2014/main" id="{1F95C2D2-9796-4071-A153-05A3E88CBBAB}"/>
                </a:ext>
              </a:extLst>
            </p:cNvPr>
            <p:cNvSpPr txBox="1"/>
            <p:nvPr/>
          </p:nvSpPr>
          <p:spPr>
            <a:xfrm>
              <a:off x="1280637" y="2347884"/>
              <a:ext cx="53251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1.00</a:t>
              </a:r>
            </a:p>
          </p:txBody>
        </p:sp>
        <p:sp>
          <p:nvSpPr>
            <p:cNvPr id="20" name="TextBox 19">
              <a:extLst>
                <a:ext uri="{FF2B5EF4-FFF2-40B4-BE49-F238E27FC236}">
                  <a16:creationId xmlns:a16="http://schemas.microsoft.com/office/drawing/2014/main" id="{3BE26030-801F-41CE-8A80-E3954C93FC69}"/>
                </a:ext>
              </a:extLst>
            </p:cNvPr>
            <p:cNvSpPr txBox="1"/>
            <p:nvPr/>
          </p:nvSpPr>
          <p:spPr>
            <a:xfrm>
              <a:off x="1280637" y="3006817"/>
              <a:ext cx="53251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0.75</a:t>
              </a:r>
            </a:p>
          </p:txBody>
        </p:sp>
        <p:sp>
          <p:nvSpPr>
            <p:cNvPr id="21" name="TextBox 20">
              <a:extLst>
                <a:ext uri="{FF2B5EF4-FFF2-40B4-BE49-F238E27FC236}">
                  <a16:creationId xmlns:a16="http://schemas.microsoft.com/office/drawing/2014/main" id="{D7C3DC3C-472E-424F-88DB-89D74F932EC2}"/>
                </a:ext>
              </a:extLst>
            </p:cNvPr>
            <p:cNvSpPr txBox="1"/>
            <p:nvPr/>
          </p:nvSpPr>
          <p:spPr>
            <a:xfrm>
              <a:off x="1280637" y="3687058"/>
              <a:ext cx="53251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0.50</a:t>
              </a:r>
            </a:p>
          </p:txBody>
        </p:sp>
        <p:sp>
          <p:nvSpPr>
            <p:cNvPr id="22" name="TextBox 21">
              <a:extLst>
                <a:ext uri="{FF2B5EF4-FFF2-40B4-BE49-F238E27FC236}">
                  <a16:creationId xmlns:a16="http://schemas.microsoft.com/office/drawing/2014/main" id="{E46896B8-1CF7-434F-8A54-9EB5C58EC454}"/>
                </a:ext>
              </a:extLst>
            </p:cNvPr>
            <p:cNvSpPr txBox="1"/>
            <p:nvPr/>
          </p:nvSpPr>
          <p:spPr>
            <a:xfrm>
              <a:off x="1280637" y="4353091"/>
              <a:ext cx="53251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0.25</a:t>
              </a:r>
            </a:p>
          </p:txBody>
        </p:sp>
        <p:sp>
          <p:nvSpPr>
            <p:cNvPr id="23" name="TextBox 22">
              <a:extLst>
                <a:ext uri="{FF2B5EF4-FFF2-40B4-BE49-F238E27FC236}">
                  <a16:creationId xmlns:a16="http://schemas.microsoft.com/office/drawing/2014/main" id="{2FE867A1-54E6-4955-AE0B-1F1D8475C993}"/>
                </a:ext>
              </a:extLst>
            </p:cNvPr>
            <p:cNvSpPr txBox="1"/>
            <p:nvPr/>
          </p:nvSpPr>
          <p:spPr>
            <a:xfrm>
              <a:off x="1529114" y="5026226"/>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sp>
          <p:nvSpPr>
            <p:cNvPr id="24" name="TextBox 23">
              <a:extLst>
                <a:ext uri="{FF2B5EF4-FFF2-40B4-BE49-F238E27FC236}">
                  <a16:creationId xmlns:a16="http://schemas.microsoft.com/office/drawing/2014/main" id="{8B097DFB-CFA4-4F6B-B777-C00A1C094662}"/>
                </a:ext>
              </a:extLst>
            </p:cNvPr>
            <p:cNvSpPr txBox="1"/>
            <p:nvPr/>
          </p:nvSpPr>
          <p:spPr>
            <a:xfrm>
              <a:off x="3171378" y="5585905"/>
              <a:ext cx="1268296" cy="307777"/>
            </a:xfrm>
            <a:prstGeom prst="rect">
              <a:avLst/>
            </a:prstGeom>
            <a:noFill/>
          </p:spPr>
          <p:txBody>
            <a:bodyPr wrap="none" rtlCol="0">
              <a:spAutoFit/>
            </a:bodyPr>
            <a:lstStyle/>
            <a:p>
              <a:pPr algn="ctr" fontAlgn="base">
                <a:spcBef>
                  <a:spcPct val="0"/>
                </a:spcBef>
                <a:spcAft>
                  <a:spcPct val="0"/>
                </a:spcAft>
              </a:pPr>
              <a:r>
                <a:rPr lang="ja-JP" sz="1400">
                  <a:solidFill>
                    <a:schemeClr val="tx1"/>
                  </a:solidFill>
                  <a:latin typeface="Arial" panose="020B0604020202020204" pitchFamily="34" charset="0"/>
                  <a:ea typeface="MS Mincho"/>
                  <a:cs typeface="Arial" panose="020B0604020202020204" pitchFamily="34" charset="0"/>
                </a:rPr>
                <a:t>経過期間、月</a:t>
              </a:r>
            </a:p>
          </p:txBody>
        </p:sp>
        <p:sp>
          <p:nvSpPr>
            <p:cNvPr id="25" name="Line 21">
              <a:extLst>
                <a:ext uri="{FF2B5EF4-FFF2-40B4-BE49-F238E27FC236}">
                  <a16:creationId xmlns:a16="http://schemas.microsoft.com/office/drawing/2014/main" id="{83A19CFE-B72A-4F8C-9F5C-AD0C78CE88F5}"/>
                </a:ext>
              </a:extLst>
            </p:cNvPr>
            <p:cNvSpPr>
              <a:spLocks noChangeShapeType="1"/>
            </p:cNvSpPr>
            <p:nvPr/>
          </p:nvSpPr>
          <p:spPr bwMode="auto">
            <a:xfrm>
              <a:off x="5556086" y="530341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CB89C6A-D28F-450C-A1D4-4D49024510E0}"/>
                </a:ext>
              </a:extLst>
            </p:cNvPr>
            <p:cNvSpPr txBox="1"/>
            <p:nvPr/>
          </p:nvSpPr>
          <p:spPr>
            <a:xfrm>
              <a:off x="5415524" y="5387943"/>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24</a:t>
              </a:r>
            </a:p>
          </p:txBody>
        </p:sp>
        <p:sp>
          <p:nvSpPr>
            <p:cNvPr id="27" name="Line 21">
              <a:extLst>
                <a:ext uri="{FF2B5EF4-FFF2-40B4-BE49-F238E27FC236}">
                  <a16:creationId xmlns:a16="http://schemas.microsoft.com/office/drawing/2014/main" id="{5F9FBABC-1EA2-4187-92C6-F2600A98F487}"/>
                </a:ext>
              </a:extLst>
            </p:cNvPr>
            <p:cNvSpPr>
              <a:spLocks noChangeShapeType="1"/>
            </p:cNvSpPr>
            <p:nvPr/>
          </p:nvSpPr>
          <p:spPr bwMode="auto">
            <a:xfrm>
              <a:off x="4973884" y="530341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CD30FD83-4A4D-49B8-A540-93181BDE4F7D}"/>
                </a:ext>
              </a:extLst>
            </p:cNvPr>
            <p:cNvSpPr txBox="1"/>
            <p:nvPr/>
          </p:nvSpPr>
          <p:spPr>
            <a:xfrm>
              <a:off x="4833324" y="5387943"/>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29" name="Line 21">
              <a:extLst>
                <a:ext uri="{FF2B5EF4-FFF2-40B4-BE49-F238E27FC236}">
                  <a16:creationId xmlns:a16="http://schemas.microsoft.com/office/drawing/2014/main" id="{B39DD15B-FC84-4B45-BF0D-A97189CD998D}"/>
                </a:ext>
              </a:extLst>
            </p:cNvPr>
            <p:cNvSpPr>
              <a:spLocks noChangeShapeType="1"/>
            </p:cNvSpPr>
            <p:nvPr/>
          </p:nvSpPr>
          <p:spPr bwMode="auto">
            <a:xfrm>
              <a:off x="4391682" y="530341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2CC6AA25-3EC1-481F-BC90-BBFC9B8EA131}"/>
                </a:ext>
              </a:extLst>
            </p:cNvPr>
            <p:cNvSpPr txBox="1"/>
            <p:nvPr/>
          </p:nvSpPr>
          <p:spPr>
            <a:xfrm>
              <a:off x="4251121" y="5387943"/>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16</a:t>
              </a:r>
            </a:p>
          </p:txBody>
        </p:sp>
        <p:sp>
          <p:nvSpPr>
            <p:cNvPr id="31" name="Line 21">
              <a:extLst>
                <a:ext uri="{FF2B5EF4-FFF2-40B4-BE49-F238E27FC236}">
                  <a16:creationId xmlns:a16="http://schemas.microsoft.com/office/drawing/2014/main" id="{808C8A0D-3428-4100-86DF-FA073D4AC637}"/>
                </a:ext>
              </a:extLst>
            </p:cNvPr>
            <p:cNvSpPr>
              <a:spLocks noChangeShapeType="1"/>
            </p:cNvSpPr>
            <p:nvPr/>
          </p:nvSpPr>
          <p:spPr bwMode="auto">
            <a:xfrm>
              <a:off x="3809479" y="530341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3718E8F-4F99-4DCC-AEB2-5EA794EC1418}"/>
                </a:ext>
              </a:extLst>
            </p:cNvPr>
            <p:cNvSpPr txBox="1"/>
            <p:nvPr/>
          </p:nvSpPr>
          <p:spPr>
            <a:xfrm>
              <a:off x="3668920" y="5387943"/>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a:t>
              </a:r>
            </a:p>
          </p:txBody>
        </p:sp>
        <p:sp>
          <p:nvSpPr>
            <p:cNvPr id="33" name="Line 21">
              <a:extLst>
                <a:ext uri="{FF2B5EF4-FFF2-40B4-BE49-F238E27FC236}">
                  <a16:creationId xmlns:a16="http://schemas.microsoft.com/office/drawing/2014/main" id="{3254B20A-C55A-454C-864A-C7D896DF7C72}"/>
                </a:ext>
              </a:extLst>
            </p:cNvPr>
            <p:cNvSpPr>
              <a:spLocks noChangeShapeType="1"/>
            </p:cNvSpPr>
            <p:nvPr/>
          </p:nvSpPr>
          <p:spPr bwMode="auto">
            <a:xfrm>
              <a:off x="3227277" y="530341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08CA3291-920F-4758-8B67-38D44453AF2A}"/>
                </a:ext>
              </a:extLst>
            </p:cNvPr>
            <p:cNvSpPr txBox="1"/>
            <p:nvPr/>
          </p:nvSpPr>
          <p:spPr>
            <a:xfrm>
              <a:off x="3136411" y="5387943"/>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8</a:t>
              </a:r>
            </a:p>
          </p:txBody>
        </p:sp>
        <p:sp>
          <p:nvSpPr>
            <p:cNvPr id="35" name="Line 21">
              <a:extLst>
                <a:ext uri="{FF2B5EF4-FFF2-40B4-BE49-F238E27FC236}">
                  <a16:creationId xmlns:a16="http://schemas.microsoft.com/office/drawing/2014/main" id="{42D16A78-E4F9-4BFE-A93B-CB906D5B70FB}"/>
                </a:ext>
              </a:extLst>
            </p:cNvPr>
            <p:cNvSpPr>
              <a:spLocks noChangeShapeType="1"/>
            </p:cNvSpPr>
            <p:nvPr/>
          </p:nvSpPr>
          <p:spPr bwMode="auto">
            <a:xfrm>
              <a:off x="2645076" y="530341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9125D942-2C16-4D37-A97C-9B1BA305C0C1}"/>
                </a:ext>
              </a:extLst>
            </p:cNvPr>
            <p:cNvSpPr txBox="1"/>
            <p:nvPr/>
          </p:nvSpPr>
          <p:spPr>
            <a:xfrm>
              <a:off x="2554208" y="5387943"/>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a:t>
              </a:r>
            </a:p>
          </p:txBody>
        </p:sp>
        <p:sp>
          <p:nvSpPr>
            <p:cNvPr id="37" name="Line 21">
              <a:extLst>
                <a:ext uri="{FF2B5EF4-FFF2-40B4-BE49-F238E27FC236}">
                  <a16:creationId xmlns:a16="http://schemas.microsoft.com/office/drawing/2014/main" id="{863D82C2-FA32-4ADB-A0EC-AB50890EA86E}"/>
                </a:ext>
              </a:extLst>
            </p:cNvPr>
            <p:cNvSpPr>
              <a:spLocks noChangeShapeType="1"/>
            </p:cNvSpPr>
            <p:nvPr/>
          </p:nvSpPr>
          <p:spPr bwMode="auto">
            <a:xfrm>
              <a:off x="2062874" y="5303417"/>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E727D029-9D5F-4138-9D52-5C478E2A3141}"/>
                </a:ext>
              </a:extLst>
            </p:cNvPr>
            <p:cNvSpPr txBox="1"/>
            <p:nvPr/>
          </p:nvSpPr>
          <p:spPr>
            <a:xfrm>
              <a:off x="1972006" y="5387943"/>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sp>
          <p:nvSpPr>
            <p:cNvPr id="39" name="TextBox 38">
              <a:extLst>
                <a:ext uri="{FF2B5EF4-FFF2-40B4-BE49-F238E27FC236}">
                  <a16:creationId xmlns:a16="http://schemas.microsoft.com/office/drawing/2014/main" id="{7FB9B91A-F948-4C12-9CDE-12D33626A8F3}"/>
                </a:ext>
              </a:extLst>
            </p:cNvPr>
            <p:cNvSpPr txBox="1"/>
            <p:nvPr/>
          </p:nvSpPr>
          <p:spPr>
            <a:xfrm>
              <a:off x="789719" y="5594569"/>
              <a:ext cx="990977" cy="307777"/>
            </a:xfrm>
            <a:prstGeom prst="rect">
              <a:avLst/>
            </a:prstGeom>
            <a:noFill/>
          </p:spPr>
          <p:txBody>
            <a:bodyPr wrap="none" rtlCol="0">
              <a:spAutoFit/>
            </a:bodyPr>
            <a:lstStyle/>
            <a:p>
              <a:pPr algn="r"/>
              <a:r>
                <a:rPr lang="ja-JP" sz="1400">
                  <a:solidFill>
                    <a:schemeClr val="tx1"/>
                  </a:solidFill>
                </a:rPr>
                <a:t>リスク有患者数</a:t>
              </a:r>
            </a:p>
          </p:txBody>
        </p:sp>
        <p:sp>
          <p:nvSpPr>
            <p:cNvPr id="40" name="TextBox 39">
              <a:extLst>
                <a:ext uri="{FF2B5EF4-FFF2-40B4-BE49-F238E27FC236}">
                  <a16:creationId xmlns:a16="http://schemas.microsoft.com/office/drawing/2014/main" id="{711D8755-E7CB-4336-8410-2D7C634FAEDF}"/>
                </a:ext>
              </a:extLst>
            </p:cNvPr>
            <p:cNvSpPr txBox="1"/>
            <p:nvPr/>
          </p:nvSpPr>
          <p:spPr>
            <a:xfrm>
              <a:off x="5415524" y="5834173"/>
              <a:ext cx="271476"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11</a:t>
              </a:r>
            </a:p>
          </p:txBody>
        </p:sp>
        <p:sp>
          <p:nvSpPr>
            <p:cNvPr id="41" name="TextBox 40">
              <a:extLst>
                <a:ext uri="{FF2B5EF4-FFF2-40B4-BE49-F238E27FC236}">
                  <a16:creationId xmlns:a16="http://schemas.microsoft.com/office/drawing/2014/main" id="{2F780EA5-1BAC-4565-806D-024322738132}"/>
                </a:ext>
              </a:extLst>
            </p:cNvPr>
            <p:cNvSpPr txBox="1"/>
            <p:nvPr/>
          </p:nvSpPr>
          <p:spPr>
            <a:xfrm>
              <a:off x="4833324" y="5834173"/>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57</a:t>
              </a:r>
            </a:p>
          </p:txBody>
        </p:sp>
        <p:sp>
          <p:nvSpPr>
            <p:cNvPr id="42" name="TextBox 41">
              <a:extLst>
                <a:ext uri="{FF2B5EF4-FFF2-40B4-BE49-F238E27FC236}">
                  <a16:creationId xmlns:a16="http://schemas.microsoft.com/office/drawing/2014/main" id="{40C8649C-9D98-4B99-9AF5-F5C648795618}"/>
                </a:ext>
              </a:extLst>
            </p:cNvPr>
            <p:cNvSpPr txBox="1"/>
            <p:nvPr/>
          </p:nvSpPr>
          <p:spPr>
            <a:xfrm>
              <a:off x="4251121" y="5834173"/>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82</a:t>
              </a:r>
            </a:p>
          </p:txBody>
        </p:sp>
        <p:sp>
          <p:nvSpPr>
            <p:cNvPr id="43" name="TextBox 42">
              <a:extLst>
                <a:ext uri="{FF2B5EF4-FFF2-40B4-BE49-F238E27FC236}">
                  <a16:creationId xmlns:a16="http://schemas.microsoft.com/office/drawing/2014/main" id="{810F1618-B38D-45B1-97EF-0C8812A05372}"/>
                </a:ext>
              </a:extLst>
            </p:cNvPr>
            <p:cNvSpPr txBox="1"/>
            <p:nvPr/>
          </p:nvSpPr>
          <p:spPr>
            <a:xfrm>
              <a:off x="3619227" y="5834173"/>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103</a:t>
              </a:r>
            </a:p>
          </p:txBody>
        </p:sp>
        <p:sp>
          <p:nvSpPr>
            <p:cNvPr id="44" name="TextBox 43">
              <a:extLst>
                <a:ext uri="{FF2B5EF4-FFF2-40B4-BE49-F238E27FC236}">
                  <a16:creationId xmlns:a16="http://schemas.microsoft.com/office/drawing/2014/main" id="{0411262A-0CA3-49D3-9D31-10144A8EE6DE}"/>
                </a:ext>
              </a:extLst>
            </p:cNvPr>
            <p:cNvSpPr txBox="1"/>
            <p:nvPr/>
          </p:nvSpPr>
          <p:spPr>
            <a:xfrm>
              <a:off x="3037025" y="5834173"/>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125</a:t>
              </a:r>
            </a:p>
          </p:txBody>
        </p:sp>
        <p:sp>
          <p:nvSpPr>
            <p:cNvPr id="45" name="TextBox 44">
              <a:extLst>
                <a:ext uri="{FF2B5EF4-FFF2-40B4-BE49-F238E27FC236}">
                  <a16:creationId xmlns:a16="http://schemas.microsoft.com/office/drawing/2014/main" id="{5DE7E95D-180C-402A-AE81-A0E5B3269086}"/>
                </a:ext>
              </a:extLst>
            </p:cNvPr>
            <p:cNvSpPr txBox="1"/>
            <p:nvPr/>
          </p:nvSpPr>
          <p:spPr>
            <a:xfrm>
              <a:off x="2454823" y="5834173"/>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161</a:t>
              </a:r>
            </a:p>
          </p:txBody>
        </p:sp>
        <p:sp>
          <p:nvSpPr>
            <p:cNvPr id="46" name="TextBox 45">
              <a:extLst>
                <a:ext uri="{FF2B5EF4-FFF2-40B4-BE49-F238E27FC236}">
                  <a16:creationId xmlns:a16="http://schemas.microsoft.com/office/drawing/2014/main" id="{81629684-71CF-4062-BE93-386B6BEB215B}"/>
                </a:ext>
              </a:extLst>
            </p:cNvPr>
            <p:cNvSpPr txBox="1"/>
            <p:nvPr/>
          </p:nvSpPr>
          <p:spPr>
            <a:xfrm>
              <a:off x="1872621" y="5834173"/>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179</a:t>
              </a:r>
            </a:p>
          </p:txBody>
        </p:sp>
        <p:sp>
          <p:nvSpPr>
            <p:cNvPr id="47" name="TextBox 46">
              <a:extLst>
                <a:ext uri="{FF2B5EF4-FFF2-40B4-BE49-F238E27FC236}">
                  <a16:creationId xmlns:a16="http://schemas.microsoft.com/office/drawing/2014/main" id="{AD1A3A80-00A9-4C06-853F-D6916F7B7FAB}"/>
                </a:ext>
              </a:extLst>
            </p:cNvPr>
            <p:cNvSpPr txBox="1"/>
            <p:nvPr/>
          </p:nvSpPr>
          <p:spPr>
            <a:xfrm>
              <a:off x="5465218" y="6038492"/>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6</a:t>
              </a:r>
            </a:p>
          </p:txBody>
        </p:sp>
        <p:sp>
          <p:nvSpPr>
            <p:cNvPr id="48" name="TextBox 47">
              <a:extLst>
                <a:ext uri="{FF2B5EF4-FFF2-40B4-BE49-F238E27FC236}">
                  <a16:creationId xmlns:a16="http://schemas.microsoft.com/office/drawing/2014/main" id="{B117D069-EDAB-4AB7-A4CC-41681FFC4604}"/>
                </a:ext>
              </a:extLst>
            </p:cNvPr>
            <p:cNvSpPr txBox="1"/>
            <p:nvPr/>
          </p:nvSpPr>
          <p:spPr>
            <a:xfrm>
              <a:off x="4833324" y="6038492"/>
              <a:ext cx="271475"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28</a:t>
              </a:r>
            </a:p>
          </p:txBody>
        </p:sp>
        <p:sp>
          <p:nvSpPr>
            <p:cNvPr id="49" name="TextBox 48">
              <a:extLst>
                <a:ext uri="{FF2B5EF4-FFF2-40B4-BE49-F238E27FC236}">
                  <a16:creationId xmlns:a16="http://schemas.microsoft.com/office/drawing/2014/main" id="{985DC389-DCBF-46FD-A850-843449BC6C4D}"/>
                </a:ext>
              </a:extLst>
            </p:cNvPr>
            <p:cNvSpPr txBox="1"/>
            <p:nvPr/>
          </p:nvSpPr>
          <p:spPr>
            <a:xfrm>
              <a:off x="4251121" y="6038492"/>
              <a:ext cx="271475"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39</a:t>
              </a:r>
            </a:p>
          </p:txBody>
        </p:sp>
        <p:sp>
          <p:nvSpPr>
            <p:cNvPr id="50" name="TextBox 49">
              <a:extLst>
                <a:ext uri="{FF2B5EF4-FFF2-40B4-BE49-F238E27FC236}">
                  <a16:creationId xmlns:a16="http://schemas.microsoft.com/office/drawing/2014/main" id="{3431C787-2672-4D6B-93AE-289D1F8E69C0}"/>
                </a:ext>
              </a:extLst>
            </p:cNvPr>
            <p:cNvSpPr txBox="1"/>
            <p:nvPr/>
          </p:nvSpPr>
          <p:spPr>
            <a:xfrm>
              <a:off x="3668920" y="6038492"/>
              <a:ext cx="271475"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58</a:t>
              </a:r>
            </a:p>
          </p:txBody>
        </p:sp>
        <p:sp>
          <p:nvSpPr>
            <p:cNvPr id="51" name="TextBox 50">
              <a:extLst>
                <a:ext uri="{FF2B5EF4-FFF2-40B4-BE49-F238E27FC236}">
                  <a16:creationId xmlns:a16="http://schemas.microsoft.com/office/drawing/2014/main" id="{014A46EF-2961-4EEB-9F5A-132BAFB72C2B}"/>
                </a:ext>
              </a:extLst>
            </p:cNvPr>
            <p:cNvSpPr txBox="1"/>
            <p:nvPr/>
          </p:nvSpPr>
          <p:spPr>
            <a:xfrm>
              <a:off x="3086718" y="6038492"/>
              <a:ext cx="271475"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93</a:t>
              </a:r>
            </a:p>
          </p:txBody>
        </p:sp>
        <p:sp>
          <p:nvSpPr>
            <p:cNvPr id="52" name="TextBox 51">
              <a:extLst>
                <a:ext uri="{FF2B5EF4-FFF2-40B4-BE49-F238E27FC236}">
                  <a16:creationId xmlns:a16="http://schemas.microsoft.com/office/drawing/2014/main" id="{454C38A8-A618-4A2A-BE55-EE073A1DA546}"/>
                </a:ext>
              </a:extLst>
            </p:cNvPr>
            <p:cNvSpPr txBox="1"/>
            <p:nvPr/>
          </p:nvSpPr>
          <p:spPr>
            <a:xfrm>
              <a:off x="2454823" y="6038492"/>
              <a:ext cx="370862"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136</a:t>
              </a:r>
            </a:p>
          </p:txBody>
        </p:sp>
        <p:sp>
          <p:nvSpPr>
            <p:cNvPr id="53" name="TextBox 52">
              <a:extLst>
                <a:ext uri="{FF2B5EF4-FFF2-40B4-BE49-F238E27FC236}">
                  <a16:creationId xmlns:a16="http://schemas.microsoft.com/office/drawing/2014/main" id="{59BA3E8F-E578-4DD7-B1CC-FC2AFD0E3E01}"/>
                </a:ext>
              </a:extLst>
            </p:cNvPr>
            <p:cNvSpPr txBox="1"/>
            <p:nvPr/>
          </p:nvSpPr>
          <p:spPr>
            <a:xfrm>
              <a:off x="1872621" y="6038492"/>
              <a:ext cx="370862"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176</a:t>
              </a:r>
            </a:p>
          </p:txBody>
        </p:sp>
        <p:sp>
          <p:nvSpPr>
            <p:cNvPr id="54" name="TextBox 53">
              <a:extLst>
                <a:ext uri="{FF2B5EF4-FFF2-40B4-BE49-F238E27FC236}">
                  <a16:creationId xmlns:a16="http://schemas.microsoft.com/office/drawing/2014/main" id="{F772BCAB-18FE-4008-80C1-10FD0F321D4C}"/>
                </a:ext>
              </a:extLst>
            </p:cNvPr>
            <p:cNvSpPr txBox="1"/>
            <p:nvPr/>
          </p:nvSpPr>
          <p:spPr>
            <a:xfrm>
              <a:off x="501659" y="5824358"/>
              <a:ext cx="1260281" cy="307777"/>
            </a:xfrm>
            <a:prstGeom prst="rect">
              <a:avLst/>
            </a:prstGeom>
            <a:noFill/>
          </p:spPr>
          <p:txBody>
            <a:bodyPr wrap="none" rtlCol="0">
              <a:spAutoFit/>
            </a:bodyPr>
            <a:lstStyle/>
            <a:p>
              <a:pPr algn="r"/>
              <a:r>
                <a:rPr lang="ja-JP" sz="1400">
                  <a:solidFill>
                    <a:schemeClr val="accent1"/>
                  </a:solidFill>
                </a:rPr>
                <a:t>アテゾリズマブ</a:t>
              </a:r>
            </a:p>
          </p:txBody>
        </p:sp>
        <p:sp>
          <p:nvSpPr>
            <p:cNvPr id="55" name="TextBox 54">
              <a:extLst>
                <a:ext uri="{FF2B5EF4-FFF2-40B4-BE49-F238E27FC236}">
                  <a16:creationId xmlns:a16="http://schemas.microsoft.com/office/drawing/2014/main" id="{7CAB8301-8549-40A8-81B3-E5B571624B01}"/>
                </a:ext>
              </a:extLst>
            </p:cNvPr>
            <p:cNvSpPr txBox="1"/>
            <p:nvPr/>
          </p:nvSpPr>
          <p:spPr>
            <a:xfrm>
              <a:off x="780583" y="6028677"/>
              <a:ext cx="981358" cy="307777"/>
            </a:xfrm>
            <a:prstGeom prst="rect">
              <a:avLst/>
            </a:prstGeom>
            <a:noFill/>
          </p:spPr>
          <p:txBody>
            <a:bodyPr wrap="none" rtlCol="0">
              <a:spAutoFit/>
            </a:bodyPr>
            <a:lstStyle/>
            <a:p>
              <a:pPr algn="r"/>
              <a:r>
                <a:rPr lang="ja-JP" sz="1400">
                  <a:solidFill>
                    <a:srgbClr val="FF6600"/>
                  </a:solidFill>
                </a:rPr>
                <a:t>ドセタキセル</a:t>
              </a:r>
            </a:p>
          </p:txBody>
        </p:sp>
        <p:grpSp>
          <p:nvGrpSpPr>
            <p:cNvPr id="56" name="Group 55">
              <a:extLst>
                <a:ext uri="{FF2B5EF4-FFF2-40B4-BE49-F238E27FC236}">
                  <a16:creationId xmlns:a16="http://schemas.microsoft.com/office/drawing/2014/main" id="{A6E7C431-E0EA-414A-BCA3-2A0D21F518B0}"/>
                </a:ext>
              </a:extLst>
            </p:cNvPr>
            <p:cNvGrpSpPr/>
            <p:nvPr/>
          </p:nvGrpSpPr>
          <p:grpSpPr>
            <a:xfrm>
              <a:off x="1996678" y="2516327"/>
              <a:ext cx="3869083" cy="2100449"/>
              <a:chOff x="4029075" y="2138362"/>
              <a:chExt cx="4133392" cy="2585913"/>
            </a:xfrm>
          </p:grpSpPr>
          <p:sp>
            <p:nvSpPr>
              <p:cNvPr id="204" name="Freeform: Shape 69">
                <a:extLst>
                  <a:ext uri="{FF2B5EF4-FFF2-40B4-BE49-F238E27FC236}">
                    <a16:creationId xmlns:a16="http://schemas.microsoft.com/office/drawing/2014/main" id="{BCF3D60D-5D45-41CA-A0FC-5E00B5519363}"/>
                  </a:ext>
                </a:extLst>
              </p:cNvPr>
              <p:cNvSpPr/>
              <p:nvPr/>
            </p:nvSpPr>
            <p:spPr>
              <a:xfrm>
                <a:off x="4029075" y="2138362"/>
                <a:ext cx="4133392" cy="2536631"/>
              </a:xfrm>
              <a:custGeom>
                <a:avLst/>
                <a:gdLst>
                  <a:gd name="connsiteX0" fmla="*/ 4133393 w 4133392"/>
                  <a:gd name="connsiteY0" fmla="*/ 2536631 h 2536631"/>
                  <a:gd name="connsiteX1" fmla="*/ 3820106 w 4133392"/>
                  <a:gd name="connsiteY1" fmla="*/ 2536631 h 2536631"/>
                  <a:gd name="connsiteX2" fmla="*/ 3820106 w 4133392"/>
                  <a:gd name="connsiteY2" fmla="*/ 2412835 h 2536631"/>
                  <a:gd name="connsiteX3" fmla="*/ 3792312 w 4133392"/>
                  <a:gd name="connsiteY3" fmla="*/ 2412835 h 2536631"/>
                  <a:gd name="connsiteX4" fmla="*/ 3792312 w 4133392"/>
                  <a:gd name="connsiteY4" fmla="*/ 2324405 h 2536631"/>
                  <a:gd name="connsiteX5" fmla="*/ 3549767 w 4133392"/>
                  <a:gd name="connsiteY5" fmla="*/ 2324405 h 2536631"/>
                  <a:gd name="connsiteX6" fmla="*/ 3549767 w 4133392"/>
                  <a:gd name="connsiteY6" fmla="*/ 2283981 h 2536631"/>
                  <a:gd name="connsiteX7" fmla="*/ 3516925 w 4133392"/>
                  <a:gd name="connsiteY7" fmla="*/ 2283981 h 2536631"/>
                  <a:gd name="connsiteX8" fmla="*/ 3516925 w 4133392"/>
                  <a:gd name="connsiteY8" fmla="*/ 2215763 h 2536631"/>
                  <a:gd name="connsiteX9" fmla="*/ 3484083 w 4133392"/>
                  <a:gd name="connsiteY9" fmla="*/ 2215763 h 2536631"/>
                  <a:gd name="connsiteX10" fmla="*/ 3484083 w 4133392"/>
                  <a:gd name="connsiteY10" fmla="*/ 2175339 h 2536631"/>
                  <a:gd name="connsiteX11" fmla="*/ 3453756 w 4133392"/>
                  <a:gd name="connsiteY11" fmla="*/ 2175339 h 2536631"/>
                  <a:gd name="connsiteX12" fmla="*/ 3453756 w 4133392"/>
                  <a:gd name="connsiteY12" fmla="*/ 2114703 h 2536631"/>
                  <a:gd name="connsiteX13" fmla="*/ 3360277 w 4133392"/>
                  <a:gd name="connsiteY13" fmla="*/ 2114703 h 2536631"/>
                  <a:gd name="connsiteX14" fmla="*/ 3360277 w 4133392"/>
                  <a:gd name="connsiteY14" fmla="*/ 2076803 h 2536631"/>
                  <a:gd name="connsiteX15" fmla="*/ 3231423 w 4133392"/>
                  <a:gd name="connsiteY15" fmla="*/ 2076803 h 2536631"/>
                  <a:gd name="connsiteX16" fmla="*/ 3231423 w 4133392"/>
                  <a:gd name="connsiteY16" fmla="*/ 2043960 h 2536631"/>
                  <a:gd name="connsiteX17" fmla="*/ 3201105 w 4133392"/>
                  <a:gd name="connsiteY17" fmla="*/ 2043960 h 2536631"/>
                  <a:gd name="connsiteX18" fmla="*/ 3201105 w 4133392"/>
                  <a:gd name="connsiteY18" fmla="*/ 1998478 h 2536631"/>
                  <a:gd name="connsiteX19" fmla="*/ 3163205 w 4133392"/>
                  <a:gd name="connsiteY19" fmla="*/ 1998478 h 2536631"/>
                  <a:gd name="connsiteX20" fmla="*/ 3163205 w 4133392"/>
                  <a:gd name="connsiteY20" fmla="*/ 1955530 h 2536631"/>
                  <a:gd name="connsiteX21" fmla="*/ 3115209 w 4133392"/>
                  <a:gd name="connsiteY21" fmla="*/ 1955530 h 2536631"/>
                  <a:gd name="connsiteX22" fmla="*/ 3115209 w 4133392"/>
                  <a:gd name="connsiteY22" fmla="*/ 1935318 h 2536631"/>
                  <a:gd name="connsiteX23" fmla="*/ 3082357 w 4133392"/>
                  <a:gd name="connsiteY23" fmla="*/ 1935318 h 2536631"/>
                  <a:gd name="connsiteX24" fmla="*/ 3082357 w 4133392"/>
                  <a:gd name="connsiteY24" fmla="*/ 1927736 h 2536631"/>
                  <a:gd name="connsiteX25" fmla="*/ 2915612 w 4133392"/>
                  <a:gd name="connsiteY25" fmla="*/ 1927736 h 2536631"/>
                  <a:gd name="connsiteX26" fmla="*/ 2915612 w 4133392"/>
                  <a:gd name="connsiteY26" fmla="*/ 1902476 h 2536631"/>
                  <a:gd name="connsiteX27" fmla="*/ 2897924 w 4133392"/>
                  <a:gd name="connsiteY27" fmla="*/ 1902476 h 2536631"/>
                  <a:gd name="connsiteX28" fmla="*/ 2897924 w 4133392"/>
                  <a:gd name="connsiteY28" fmla="*/ 1884788 h 2536631"/>
                  <a:gd name="connsiteX29" fmla="*/ 2839812 w 4133392"/>
                  <a:gd name="connsiteY29" fmla="*/ 1884788 h 2536631"/>
                  <a:gd name="connsiteX30" fmla="*/ 2839812 w 4133392"/>
                  <a:gd name="connsiteY30" fmla="*/ 1856994 h 2536631"/>
                  <a:gd name="connsiteX31" fmla="*/ 2789282 w 4133392"/>
                  <a:gd name="connsiteY31" fmla="*/ 1856994 h 2536631"/>
                  <a:gd name="connsiteX32" fmla="*/ 2789282 w 4133392"/>
                  <a:gd name="connsiteY32" fmla="*/ 1836782 h 2536631"/>
                  <a:gd name="connsiteX33" fmla="*/ 2726122 w 4133392"/>
                  <a:gd name="connsiteY33" fmla="*/ 1836782 h 2536631"/>
                  <a:gd name="connsiteX34" fmla="*/ 2726122 w 4133392"/>
                  <a:gd name="connsiteY34" fmla="*/ 1824152 h 2536631"/>
                  <a:gd name="connsiteX35" fmla="*/ 2695804 w 4133392"/>
                  <a:gd name="connsiteY35" fmla="*/ 1824152 h 2536631"/>
                  <a:gd name="connsiteX36" fmla="*/ 2695804 w 4133392"/>
                  <a:gd name="connsiteY36" fmla="*/ 1801416 h 2536631"/>
                  <a:gd name="connsiteX37" fmla="*/ 2688222 w 4133392"/>
                  <a:gd name="connsiteY37" fmla="*/ 1801416 h 2536631"/>
                  <a:gd name="connsiteX38" fmla="*/ 2688222 w 4133392"/>
                  <a:gd name="connsiteY38" fmla="*/ 1781204 h 2536631"/>
                  <a:gd name="connsiteX39" fmla="*/ 2609898 w 4133392"/>
                  <a:gd name="connsiteY39" fmla="*/ 1781204 h 2536631"/>
                  <a:gd name="connsiteX40" fmla="*/ 2609898 w 4133392"/>
                  <a:gd name="connsiteY40" fmla="*/ 1760992 h 2536631"/>
                  <a:gd name="connsiteX41" fmla="*/ 2564425 w 4133392"/>
                  <a:gd name="connsiteY41" fmla="*/ 1760992 h 2536631"/>
                  <a:gd name="connsiteX42" fmla="*/ 2564425 w 4133392"/>
                  <a:gd name="connsiteY42" fmla="*/ 1743304 h 2536631"/>
                  <a:gd name="connsiteX43" fmla="*/ 2524001 w 4133392"/>
                  <a:gd name="connsiteY43" fmla="*/ 1743304 h 2536631"/>
                  <a:gd name="connsiteX44" fmla="*/ 2524001 w 4133392"/>
                  <a:gd name="connsiteY44" fmla="*/ 1682668 h 2536631"/>
                  <a:gd name="connsiteX45" fmla="*/ 2496207 w 4133392"/>
                  <a:gd name="connsiteY45" fmla="*/ 1682668 h 2536631"/>
                  <a:gd name="connsiteX46" fmla="*/ 2496207 w 4133392"/>
                  <a:gd name="connsiteY46" fmla="*/ 1662455 h 2536631"/>
                  <a:gd name="connsiteX47" fmla="*/ 2458307 w 4133392"/>
                  <a:gd name="connsiteY47" fmla="*/ 1662455 h 2536631"/>
                  <a:gd name="connsiteX48" fmla="*/ 2458307 w 4133392"/>
                  <a:gd name="connsiteY48" fmla="*/ 1596762 h 2536631"/>
                  <a:gd name="connsiteX49" fmla="*/ 2433047 w 4133392"/>
                  <a:gd name="connsiteY49" fmla="*/ 1596762 h 2536631"/>
                  <a:gd name="connsiteX50" fmla="*/ 2433047 w 4133392"/>
                  <a:gd name="connsiteY50" fmla="*/ 1556337 h 2536631"/>
                  <a:gd name="connsiteX51" fmla="*/ 2374935 w 4133392"/>
                  <a:gd name="connsiteY51" fmla="*/ 1556337 h 2536631"/>
                  <a:gd name="connsiteX52" fmla="*/ 2374935 w 4133392"/>
                  <a:gd name="connsiteY52" fmla="*/ 1505807 h 2536631"/>
                  <a:gd name="connsiteX53" fmla="*/ 2349665 w 4133392"/>
                  <a:gd name="connsiteY53" fmla="*/ 1505807 h 2536631"/>
                  <a:gd name="connsiteX54" fmla="*/ 2349665 w 4133392"/>
                  <a:gd name="connsiteY54" fmla="*/ 1467907 h 2536631"/>
                  <a:gd name="connsiteX55" fmla="*/ 2306717 w 4133392"/>
                  <a:gd name="connsiteY55" fmla="*/ 1467907 h 2536631"/>
                  <a:gd name="connsiteX56" fmla="*/ 2306717 w 4133392"/>
                  <a:gd name="connsiteY56" fmla="*/ 1445171 h 2536631"/>
                  <a:gd name="connsiteX57" fmla="*/ 2243557 w 4133392"/>
                  <a:gd name="connsiteY57" fmla="*/ 1445171 h 2536631"/>
                  <a:gd name="connsiteX58" fmla="*/ 2243557 w 4133392"/>
                  <a:gd name="connsiteY58" fmla="*/ 1419911 h 2536631"/>
                  <a:gd name="connsiteX59" fmla="*/ 2218287 w 4133392"/>
                  <a:gd name="connsiteY59" fmla="*/ 1419911 h 2536631"/>
                  <a:gd name="connsiteX60" fmla="*/ 2218287 w 4133392"/>
                  <a:gd name="connsiteY60" fmla="*/ 1407271 h 2536631"/>
                  <a:gd name="connsiteX61" fmla="*/ 2124809 w 4133392"/>
                  <a:gd name="connsiteY61" fmla="*/ 1407271 h 2536631"/>
                  <a:gd name="connsiteX62" fmla="*/ 2124809 w 4133392"/>
                  <a:gd name="connsiteY62" fmla="*/ 1384535 h 2536631"/>
                  <a:gd name="connsiteX63" fmla="*/ 2046484 w 4133392"/>
                  <a:gd name="connsiteY63" fmla="*/ 1384535 h 2536631"/>
                  <a:gd name="connsiteX64" fmla="*/ 2046484 w 4133392"/>
                  <a:gd name="connsiteY64" fmla="*/ 1349169 h 2536631"/>
                  <a:gd name="connsiteX65" fmla="*/ 1975742 w 4133392"/>
                  <a:gd name="connsiteY65" fmla="*/ 1349169 h 2536631"/>
                  <a:gd name="connsiteX66" fmla="*/ 1975742 w 4133392"/>
                  <a:gd name="connsiteY66" fmla="*/ 1336529 h 2536631"/>
                  <a:gd name="connsiteX67" fmla="*/ 1947948 w 4133392"/>
                  <a:gd name="connsiteY67" fmla="*/ 1336529 h 2536631"/>
                  <a:gd name="connsiteX68" fmla="*/ 1947948 w 4133392"/>
                  <a:gd name="connsiteY68" fmla="*/ 1301163 h 2536631"/>
                  <a:gd name="connsiteX69" fmla="*/ 1791310 w 4133392"/>
                  <a:gd name="connsiteY69" fmla="*/ 1301163 h 2536631"/>
                  <a:gd name="connsiteX70" fmla="*/ 1791310 w 4133392"/>
                  <a:gd name="connsiteY70" fmla="*/ 1280951 h 2536631"/>
                  <a:gd name="connsiteX71" fmla="*/ 1745828 w 4133392"/>
                  <a:gd name="connsiteY71" fmla="*/ 1280951 h 2536631"/>
                  <a:gd name="connsiteX72" fmla="*/ 1745828 w 4133392"/>
                  <a:gd name="connsiteY72" fmla="*/ 1240527 h 2536631"/>
                  <a:gd name="connsiteX73" fmla="*/ 1730673 w 4133392"/>
                  <a:gd name="connsiteY73" fmla="*/ 1240527 h 2536631"/>
                  <a:gd name="connsiteX74" fmla="*/ 1730673 w 4133392"/>
                  <a:gd name="connsiteY74" fmla="*/ 1202627 h 2536631"/>
                  <a:gd name="connsiteX75" fmla="*/ 1682668 w 4133392"/>
                  <a:gd name="connsiteY75" fmla="*/ 1202627 h 2536631"/>
                  <a:gd name="connsiteX76" fmla="*/ 1682668 w 4133392"/>
                  <a:gd name="connsiteY76" fmla="*/ 1172309 h 2536631"/>
                  <a:gd name="connsiteX77" fmla="*/ 1586656 w 4133392"/>
                  <a:gd name="connsiteY77" fmla="*/ 1172309 h 2536631"/>
                  <a:gd name="connsiteX78" fmla="*/ 1586656 w 4133392"/>
                  <a:gd name="connsiteY78" fmla="*/ 1136933 h 2536631"/>
                  <a:gd name="connsiteX79" fmla="*/ 1558862 w 4133392"/>
                  <a:gd name="connsiteY79" fmla="*/ 1136933 h 2536631"/>
                  <a:gd name="connsiteX80" fmla="*/ 1558862 w 4133392"/>
                  <a:gd name="connsiteY80" fmla="*/ 1083878 h 2536631"/>
                  <a:gd name="connsiteX81" fmla="*/ 1515913 w 4133392"/>
                  <a:gd name="connsiteY81" fmla="*/ 1083878 h 2536631"/>
                  <a:gd name="connsiteX82" fmla="*/ 1515913 w 4133392"/>
                  <a:gd name="connsiteY82" fmla="*/ 1025766 h 2536631"/>
                  <a:gd name="connsiteX83" fmla="*/ 1409805 w 4133392"/>
                  <a:gd name="connsiteY83" fmla="*/ 1025766 h 2536631"/>
                  <a:gd name="connsiteX84" fmla="*/ 1409805 w 4133392"/>
                  <a:gd name="connsiteY84" fmla="*/ 1000506 h 2536631"/>
                  <a:gd name="connsiteX85" fmla="*/ 1351693 w 4133392"/>
                  <a:gd name="connsiteY85" fmla="*/ 1000506 h 2536631"/>
                  <a:gd name="connsiteX86" fmla="*/ 1351693 w 4133392"/>
                  <a:gd name="connsiteY86" fmla="*/ 962606 h 2536631"/>
                  <a:gd name="connsiteX87" fmla="*/ 1326423 w 4133392"/>
                  <a:gd name="connsiteY87" fmla="*/ 962606 h 2536631"/>
                  <a:gd name="connsiteX88" fmla="*/ 1326423 w 4133392"/>
                  <a:gd name="connsiteY88" fmla="*/ 907023 h 2536631"/>
                  <a:gd name="connsiteX89" fmla="*/ 1225363 w 4133392"/>
                  <a:gd name="connsiteY89" fmla="*/ 907023 h 2536631"/>
                  <a:gd name="connsiteX90" fmla="*/ 1225363 w 4133392"/>
                  <a:gd name="connsiteY90" fmla="*/ 851439 h 2536631"/>
                  <a:gd name="connsiteX91" fmla="*/ 1207675 w 4133392"/>
                  <a:gd name="connsiteY91" fmla="*/ 851439 h 2536631"/>
                  <a:gd name="connsiteX92" fmla="*/ 1207675 w 4133392"/>
                  <a:gd name="connsiteY92" fmla="*/ 805962 h 2536631"/>
                  <a:gd name="connsiteX93" fmla="*/ 1149572 w 4133392"/>
                  <a:gd name="connsiteY93" fmla="*/ 805962 h 2536631"/>
                  <a:gd name="connsiteX94" fmla="*/ 1149572 w 4133392"/>
                  <a:gd name="connsiteY94" fmla="*/ 770591 h 2536631"/>
                  <a:gd name="connsiteX95" fmla="*/ 1093984 w 4133392"/>
                  <a:gd name="connsiteY95" fmla="*/ 770591 h 2536631"/>
                  <a:gd name="connsiteX96" fmla="*/ 1093984 w 4133392"/>
                  <a:gd name="connsiteY96" fmla="*/ 727640 h 2536631"/>
                  <a:gd name="connsiteX97" fmla="*/ 1038406 w 4133392"/>
                  <a:gd name="connsiteY97" fmla="*/ 727640 h 2536631"/>
                  <a:gd name="connsiteX98" fmla="*/ 1038406 w 4133392"/>
                  <a:gd name="connsiteY98" fmla="*/ 644264 h 2536631"/>
                  <a:gd name="connsiteX99" fmla="*/ 997982 w 4133392"/>
                  <a:gd name="connsiteY99" fmla="*/ 644264 h 2536631"/>
                  <a:gd name="connsiteX100" fmla="*/ 997982 w 4133392"/>
                  <a:gd name="connsiteY100" fmla="*/ 528044 h 2536631"/>
                  <a:gd name="connsiteX101" fmla="*/ 947447 w 4133392"/>
                  <a:gd name="connsiteY101" fmla="*/ 528044 h 2536631"/>
                  <a:gd name="connsiteX102" fmla="*/ 947447 w 4133392"/>
                  <a:gd name="connsiteY102" fmla="*/ 492672 h 2536631"/>
                  <a:gd name="connsiteX103" fmla="*/ 927235 w 4133392"/>
                  <a:gd name="connsiteY103" fmla="*/ 492672 h 2536631"/>
                  <a:gd name="connsiteX104" fmla="*/ 927235 w 4133392"/>
                  <a:gd name="connsiteY104" fmla="*/ 444669 h 2536631"/>
                  <a:gd name="connsiteX105" fmla="*/ 838807 w 4133392"/>
                  <a:gd name="connsiteY105" fmla="*/ 444669 h 2536631"/>
                  <a:gd name="connsiteX106" fmla="*/ 838807 w 4133392"/>
                  <a:gd name="connsiteY106" fmla="*/ 391612 h 2536631"/>
                  <a:gd name="connsiteX107" fmla="*/ 795856 w 4133392"/>
                  <a:gd name="connsiteY107" fmla="*/ 391612 h 2536631"/>
                  <a:gd name="connsiteX108" fmla="*/ 795856 w 4133392"/>
                  <a:gd name="connsiteY108" fmla="*/ 361293 h 2536631"/>
                  <a:gd name="connsiteX109" fmla="*/ 768064 w 4133392"/>
                  <a:gd name="connsiteY109" fmla="*/ 361293 h 2536631"/>
                  <a:gd name="connsiteX110" fmla="*/ 768064 w 4133392"/>
                  <a:gd name="connsiteY110" fmla="*/ 336028 h 2536631"/>
                  <a:gd name="connsiteX111" fmla="*/ 735219 w 4133392"/>
                  <a:gd name="connsiteY111" fmla="*/ 336028 h 2536631"/>
                  <a:gd name="connsiteX112" fmla="*/ 735219 w 4133392"/>
                  <a:gd name="connsiteY112" fmla="*/ 308236 h 2536631"/>
                  <a:gd name="connsiteX113" fmla="*/ 626578 w 4133392"/>
                  <a:gd name="connsiteY113" fmla="*/ 308236 h 2536631"/>
                  <a:gd name="connsiteX114" fmla="*/ 626578 w 4133392"/>
                  <a:gd name="connsiteY114" fmla="*/ 245073 h 2536631"/>
                  <a:gd name="connsiteX115" fmla="*/ 560888 w 4133392"/>
                  <a:gd name="connsiteY115" fmla="*/ 245073 h 2536631"/>
                  <a:gd name="connsiteX116" fmla="*/ 560888 w 4133392"/>
                  <a:gd name="connsiteY116" fmla="*/ 222334 h 2536631"/>
                  <a:gd name="connsiteX117" fmla="*/ 512884 w 4133392"/>
                  <a:gd name="connsiteY117" fmla="*/ 222334 h 2536631"/>
                  <a:gd name="connsiteX118" fmla="*/ 512884 w 4133392"/>
                  <a:gd name="connsiteY118" fmla="*/ 197069 h 2536631"/>
                  <a:gd name="connsiteX119" fmla="*/ 469934 w 4133392"/>
                  <a:gd name="connsiteY119" fmla="*/ 197069 h 2536631"/>
                  <a:gd name="connsiteX120" fmla="*/ 469934 w 4133392"/>
                  <a:gd name="connsiteY120" fmla="*/ 171803 h 2536631"/>
                  <a:gd name="connsiteX121" fmla="*/ 399191 w 4133392"/>
                  <a:gd name="connsiteY121" fmla="*/ 171803 h 2536631"/>
                  <a:gd name="connsiteX122" fmla="*/ 399191 w 4133392"/>
                  <a:gd name="connsiteY122" fmla="*/ 151591 h 2536631"/>
                  <a:gd name="connsiteX123" fmla="*/ 305710 w 4133392"/>
                  <a:gd name="connsiteY123" fmla="*/ 151591 h 2536631"/>
                  <a:gd name="connsiteX124" fmla="*/ 305710 w 4133392"/>
                  <a:gd name="connsiteY124" fmla="*/ 106114 h 2536631"/>
                  <a:gd name="connsiteX125" fmla="*/ 240020 w 4133392"/>
                  <a:gd name="connsiteY125" fmla="*/ 106114 h 2536631"/>
                  <a:gd name="connsiteX126" fmla="*/ 240020 w 4133392"/>
                  <a:gd name="connsiteY126" fmla="*/ 65690 h 2536631"/>
                  <a:gd name="connsiteX127" fmla="*/ 204648 w 4133392"/>
                  <a:gd name="connsiteY127" fmla="*/ 65690 h 2536631"/>
                  <a:gd name="connsiteX128" fmla="*/ 204648 w 4133392"/>
                  <a:gd name="connsiteY128" fmla="*/ 35371 h 2536631"/>
                  <a:gd name="connsiteX129" fmla="*/ 136432 w 4133392"/>
                  <a:gd name="connsiteY129" fmla="*/ 35371 h 2536631"/>
                  <a:gd name="connsiteX130" fmla="*/ 136432 w 4133392"/>
                  <a:gd name="connsiteY130" fmla="*/ 25265 h 2536631"/>
                  <a:gd name="connsiteX131" fmla="*/ 73269 w 4133392"/>
                  <a:gd name="connsiteY131" fmla="*/ 25265 h 2536631"/>
                  <a:gd name="connsiteX132" fmla="*/ 73269 w 4133392"/>
                  <a:gd name="connsiteY132" fmla="*/ 0 h 2536631"/>
                  <a:gd name="connsiteX133" fmla="*/ 0 w 4133392"/>
                  <a:gd name="connsiteY133" fmla="*/ 0 h 253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4133392" h="2536631">
                    <a:moveTo>
                      <a:pt x="4133393" y="2536631"/>
                    </a:moveTo>
                    <a:lnTo>
                      <a:pt x="3820106" y="2536631"/>
                    </a:lnTo>
                    <a:lnTo>
                      <a:pt x="3820106" y="2412835"/>
                    </a:lnTo>
                    <a:lnTo>
                      <a:pt x="3792312" y="2412835"/>
                    </a:lnTo>
                    <a:lnTo>
                      <a:pt x="3792312" y="2324405"/>
                    </a:lnTo>
                    <a:lnTo>
                      <a:pt x="3549767" y="2324405"/>
                    </a:lnTo>
                    <a:lnTo>
                      <a:pt x="3549767" y="2283981"/>
                    </a:lnTo>
                    <a:lnTo>
                      <a:pt x="3516925" y="2283981"/>
                    </a:lnTo>
                    <a:lnTo>
                      <a:pt x="3516925" y="2215763"/>
                    </a:lnTo>
                    <a:lnTo>
                      <a:pt x="3484083" y="2215763"/>
                    </a:lnTo>
                    <a:lnTo>
                      <a:pt x="3484083" y="2175339"/>
                    </a:lnTo>
                    <a:lnTo>
                      <a:pt x="3453756" y="2175339"/>
                    </a:lnTo>
                    <a:lnTo>
                      <a:pt x="3453756" y="2114703"/>
                    </a:lnTo>
                    <a:lnTo>
                      <a:pt x="3360277" y="2114703"/>
                    </a:lnTo>
                    <a:lnTo>
                      <a:pt x="3360277" y="2076803"/>
                    </a:lnTo>
                    <a:lnTo>
                      <a:pt x="3231423" y="2076803"/>
                    </a:lnTo>
                    <a:lnTo>
                      <a:pt x="3231423" y="2043960"/>
                    </a:lnTo>
                    <a:lnTo>
                      <a:pt x="3201105" y="2043960"/>
                    </a:lnTo>
                    <a:lnTo>
                      <a:pt x="3201105" y="1998478"/>
                    </a:lnTo>
                    <a:lnTo>
                      <a:pt x="3163205" y="1998478"/>
                    </a:lnTo>
                    <a:lnTo>
                      <a:pt x="3163205" y="1955530"/>
                    </a:lnTo>
                    <a:lnTo>
                      <a:pt x="3115209" y="1955530"/>
                    </a:lnTo>
                    <a:lnTo>
                      <a:pt x="3115209" y="1935318"/>
                    </a:lnTo>
                    <a:lnTo>
                      <a:pt x="3082357" y="1935318"/>
                    </a:lnTo>
                    <a:lnTo>
                      <a:pt x="3082357" y="1927736"/>
                    </a:lnTo>
                    <a:lnTo>
                      <a:pt x="2915612" y="1927736"/>
                    </a:lnTo>
                    <a:lnTo>
                      <a:pt x="2915612" y="1902476"/>
                    </a:lnTo>
                    <a:lnTo>
                      <a:pt x="2897924" y="1902476"/>
                    </a:lnTo>
                    <a:lnTo>
                      <a:pt x="2897924" y="1884788"/>
                    </a:lnTo>
                    <a:lnTo>
                      <a:pt x="2839812" y="1884788"/>
                    </a:lnTo>
                    <a:lnTo>
                      <a:pt x="2839812" y="1856994"/>
                    </a:lnTo>
                    <a:lnTo>
                      <a:pt x="2789282" y="1856994"/>
                    </a:lnTo>
                    <a:lnTo>
                      <a:pt x="2789282" y="1836782"/>
                    </a:lnTo>
                    <a:lnTo>
                      <a:pt x="2726122" y="1836782"/>
                    </a:lnTo>
                    <a:lnTo>
                      <a:pt x="2726122" y="1824152"/>
                    </a:lnTo>
                    <a:lnTo>
                      <a:pt x="2695804" y="1824152"/>
                    </a:lnTo>
                    <a:lnTo>
                      <a:pt x="2695804" y="1801416"/>
                    </a:lnTo>
                    <a:lnTo>
                      <a:pt x="2688222" y="1801416"/>
                    </a:lnTo>
                    <a:lnTo>
                      <a:pt x="2688222" y="1781204"/>
                    </a:lnTo>
                    <a:lnTo>
                      <a:pt x="2609898" y="1781204"/>
                    </a:lnTo>
                    <a:lnTo>
                      <a:pt x="2609898" y="1760992"/>
                    </a:lnTo>
                    <a:lnTo>
                      <a:pt x="2564425" y="1760992"/>
                    </a:lnTo>
                    <a:lnTo>
                      <a:pt x="2564425" y="1743304"/>
                    </a:lnTo>
                    <a:lnTo>
                      <a:pt x="2524001" y="1743304"/>
                    </a:lnTo>
                    <a:lnTo>
                      <a:pt x="2524001" y="1682668"/>
                    </a:lnTo>
                    <a:lnTo>
                      <a:pt x="2496207" y="1682668"/>
                    </a:lnTo>
                    <a:lnTo>
                      <a:pt x="2496207" y="1662455"/>
                    </a:lnTo>
                    <a:lnTo>
                      <a:pt x="2458307" y="1662455"/>
                    </a:lnTo>
                    <a:lnTo>
                      <a:pt x="2458307" y="1596762"/>
                    </a:lnTo>
                    <a:lnTo>
                      <a:pt x="2433047" y="1596762"/>
                    </a:lnTo>
                    <a:lnTo>
                      <a:pt x="2433047" y="1556337"/>
                    </a:lnTo>
                    <a:lnTo>
                      <a:pt x="2374935" y="1556337"/>
                    </a:lnTo>
                    <a:lnTo>
                      <a:pt x="2374935" y="1505807"/>
                    </a:lnTo>
                    <a:lnTo>
                      <a:pt x="2349665" y="1505807"/>
                    </a:lnTo>
                    <a:lnTo>
                      <a:pt x="2349665" y="1467907"/>
                    </a:lnTo>
                    <a:lnTo>
                      <a:pt x="2306717" y="1467907"/>
                    </a:lnTo>
                    <a:lnTo>
                      <a:pt x="2306717" y="1445171"/>
                    </a:lnTo>
                    <a:lnTo>
                      <a:pt x="2243557" y="1445171"/>
                    </a:lnTo>
                    <a:lnTo>
                      <a:pt x="2243557" y="1419911"/>
                    </a:lnTo>
                    <a:lnTo>
                      <a:pt x="2218287" y="1419911"/>
                    </a:lnTo>
                    <a:lnTo>
                      <a:pt x="2218287" y="1407271"/>
                    </a:lnTo>
                    <a:lnTo>
                      <a:pt x="2124809" y="1407271"/>
                    </a:lnTo>
                    <a:lnTo>
                      <a:pt x="2124809" y="1384535"/>
                    </a:lnTo>
                    <a:lnTo>
                      <a:pt x="2046484" y="1384535"/>
                    </a:lnTo>
                    <a:lnTo>
                      <a:pt x="2046484" y="1349169"/>
                    </a:lnTo>
                    <a:lnTo>
                      <a:pt x="1975742" y="1349169"/>
                    </a:lnTo>
                    <a:lnTo>
                      <a:pt x="1975742" y="1336529"/>
                    </a:lnTo>
                    <a:lnTo>
                      <a:pt x="1947948" y="1336529"/>
                    </a:lnTo>
                    <a:lnTo>
                      <a:pt x="1947948" y="1301163"/>
                    </a:lnTo>
                    <a:lnTo>
                      <a:pt x="1791310" y="1301163"/>
                    </a:lnTo>
                    <a:lnTo>
                      <a:pt x="1791310" y="1280951"/>
                    </a:lnTo>
                    <a:lnTo>
                      <a:pt x="1745828" y="1280951"/>
                    </a:lnTo>
                    <a:lnTo>
                      <a:pt x="1745828" y="1240527"/>
                    </a:lnTo>
                    <a:lnTo>
                      <a:pt x="1730673" y="1240527"/>
                    </a:lnTo>
                    <a:lnTo>
                      <a:pt x="1730673" y="1202627"/>
                    </a:lnTo>
                    <a:lnTo>
                      <a:pt x="1682668" y="1202627"/>
                    </a:lnTo>
                    <a:lnTo>
                      <a:pt x="1682668" y="1172309"/>
                    </a:lnTo>
                    <a:lnTo>
                      <a:pt x="1586656" y="1172309"/>
                    </a:lnTo>
                    <a:lnTo>
                      <a:pt x="1586656" y="1136933"/>
                    </a:lnTo>
                    <a:lnTo>
                      <a:pt x="1558862" y="1136933"/>
                    </a:lnTo>
                    <a:lnTo>
                      <a:pt x="1558862" y="1083878"/>
                    </a:lnTo>
                    <a:lnTo>
                      <a:pt x="1515913" y="1083878"/>
                    </a:lnTo>
                    <a:lnTo>
                      <a:pt x="1515913" y="1025766"/>
                    </a:lnTo>
                    <a:lnTo>
                      <a:pt x="1409805" y="1025766"/>
                    </a:lnTo>
                    <a:lnTo>
                      <a:pt x="1409805" y="1000506"/>
                    </a:lnTo>
                    <a:lnTo>
                      <a:pt x="1351693" y="1000506"/>
                    </a:lnTo>
                    <a:lnTo>
                      <a:pt x="1351693" y="962606"/>
                    </a:lnTo>
                    <a:lnTo>
                      <a:pt x="1326423" y="962606"/>
                    </a:lnTo>
                    <a:lnTo>
                      <a:pt x="1326423" y="907023"/>
                    </a:lnTo>
                    <a:lnTo>
                      <a:pt x="1225363" y="907023"/>
                    </a:lnTo>
                    <a:lnTo>
                      <a:pt x="1225363" y="851439"/>
                    </a:lnTo>
                    <a:lnTo>
                      <a:pt x="1207675" y="851439"/>
                    </a:lnTo>
                    <a:lnTo>
                      <a:pt x="1207675" y="805962"/>
                    </a:lnTo>
                    <a:lnTo>
                      <a:pt x="1149572" y="805962"/>
                    </a:lnTo>
                    <a:lnTo>
                      <a:pt x="1149572" y="770591"/>
                    </a:lnTo>
                    <a:lnTo>
                      <a:pt x="1093984" y="770591"/>
                    </a:lnTo>
                    <a:lnTo>
                      <a:pt x="1093984" y="727640"/>
                    </a:lnTo>
                    <a:lnTo>
                      <a:pt x="1038406" y="727640"/>
                    </a:lnTo>
                    <a:lnTo>
                      <a:pt x="1038406" y="644264"/>
                    </a:lnTo>
                    <a:lnTo>
                      <a:pt x="997982" y="644264"/>
                    </a:lnTo>
                    <a:lnTo>
                      <a:pt x="997982" y="528044"/>
                    </a:lnTo>
                    <a:lnTo>
                      <a:pt x="947447" y="528044"/>
                    </a:lnTo>
                    <a:lnTo>
                      <a:pt x="947447" y="492672"/>
                    </a:lnTo>
                    <a:lnTo>
                      <a:pt x="927235" y="492672"/>
                    </a:lnTo>
                    <a:lnTo>
                      <a:pt x="927235" y="444669"/>
                    </a:lnTo>
                    <a:lnTo>
                      <a:pt x="838807" y="444669"/>
                    </a:lnTo>
                    <a:lnTo>
                      <a:pt x="838807" y="391612"/>
                    </a:lnTo>
                    <a:lnTo>
                      <a:pt x="795856" y="391612"/>
                    </a:lnTo>
                    <a:lnTo>
                      <a:pt x="795856" y="361293"/>
                    </a:lnTo>
                    <a:lnTo>
                      <a:pt x="768064" y="361293"/>
                    </a:lnTo>
                    <a:lnTo>
                      <a:pt x="768064" y="336028"/>
                    </a:lnTo>
                    <a:lnTo>
                      <a:pt x="735219" y="336028"/>
                    </a:lnTo>
                    <a:lnTo>
                      <a:pt x="735219" y="308236"/>
                    </a:lnTo>
                    <a:lnTo>
                      <a:pt x="626578" y="308236"/>
                    </a:lnTo>
                    <a:lnTo>
                      <a:pt x="626578" y="245073"/>
                    </a:lnTo>
                    <a:lnTo>
                      <a:pt x="560888" y="245073"/>
                    </a:lnTo>
                    <a:lnTo>
                      <a:pt x="560888" y="222334"/>
                    </a:lnTo>
                    <a:lnTo>
                      <a:pt x="512884" y="222334"/>
                    </a:lnTo>
                    <a:lnTo>
                      <a:pt x="512884" y="197069"/>
                    </a:lnTo>
                    <a:lnTo>
                      <a:pt x="469934" y="197069"/>
                    </a:lnTo>
                    <a:lnTo>
                      <a:pt x="469934" y="171803"/>
                    </a:lnTo>
                    <a:lnTo>
                      <a:pt x="399191" y="171803"/>
                    </a:lnTo>
                    <a:lnTo>
                      <a:pt x="399191" y="151591"/>
                    </a:lnTo>
                    <a:lnTo>
                      <a:pt x="305710" y="151591"/>
                    </a:lnTo>
                    <a:lnTo>
                      <a:pt x="305710" y="106114"/>
                    </a:lnTo>
                    <a:lnTo>
                      <a:pt x="240020" y="106114"/>
                    </a:lnTo>
                    <a:lnTo>
                      <a:pt x="240020" y="65690"/>
                    </a:lnTo>
                    <a:lnTo>
                      <a:pt x="204648" y="65690"/>
                    </a:lnTo>
                    <a:lnTo>
                      <a:pt x="204648" y="35371"/>
                    </a:lnTo>
                    <a:lnTo>
                      <a:pt x="136432" y="35371"/>
                    </a:lnTo>
                    <a:lnTo>
                      <a:pt x="136432" y="25265"/>
                    </a:lnTo>
                    <a:lnTo>
                      <a:pt x="73269" y="25265"/>
                    </a:lnTo>
                    <a:lnTo>
                      <a:pt x="73269" y="0"/>
                    </a:lnTo>
                    <a:lnTo>
                      <a:pt x="0" y="0"/>
                    </a:lnTo>
                  </a:path>
                </a:pathLst>
              </a:custGeom>
              <a:noFill/>
              <a:ln w="22225" cap="flat">
                <a:solidFill>
                  <a:schemeClr val="accent1"/>
                </a:solidFill>
                <a:prstDash val="solid"/>
                <a:miter/>
              </a:ln>
            </p:spPr>
            <p:txBody>
              <a:bodyPr rtlCol="0" anchor="ctr"/>
              <a:lstStyle/>
              <a:p>
                <a:endParaRPr lang="en-GB"/>
              </a:p>
            </p:txBody>
          </p:sp>
          <p:sp>
            <p:nvSpPr>
              <p:cNvPr id="205" name="Freeform: Shape 70">
                <a:extLst>
                  <a:ext uri="{FF2B5EF4-FFF2-40B4-BE49-F238E27FC236}">
                    <a16:creationId xmlns:a16="http://schemas.microsoft.com/office/drawing/2014/main" id="{9E8E827F-84E2-4413-ADC4-E50DDC73573E}"/>
                  </a:ext>
                </a:extLst>
              </p:cNvPr>
              <p:cNvSpPr/>
              <p:nvPr/>
            </p:nvSpPr>
            <p:spPr>
              <a:xfrm>
                <a:off x="4518058" y="2291115"/>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1"/>
                </a:solidFill>
                <a:prstDash val="solid"/>
                <a:miter/>
              </a:ln>
            </p:spPr>
            <p:txBody>
              <a:bodyPr rtlCol="0" anchor="ctr"/>
              <a:lstStyle/>
              <a:p>
                <a:endParaRPr lang="en-GB"/>
              </a:p>
            </p:txBody>
          </p:sp>
          <p:sp>
            <p:nvSpPr>
              <p:cNvPr id="206" name="Freeform: Shape 71">
                <a:extLst>
                  <a:ext uri="{FF2B5EF4-FFF2-40B4-BE49-F238E27FC236}">
                    <a16:creationId xmlns:a16="http://schemas.microsoft.com/office/drawing/2014/main" id="{A6EA3F9B-0D91-44C6-A959-F773BF7C0529}"/>
                  </a:ext>
                </a:extLst>
              </p:cNvPr>
              <p:cNvSpPr/>
              <p:nvPr/>
            </p:nvSpPr>
            <p:spPr>
              <a:xfrm>
                <a:off x="5280059" y="2995966"/>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1"/>
                </a:solidFill>
                <a:prstDash val="solid"/>
                <a:miter/>
              </a:ln>
            </p:spPr>
            <p:txBody>
              <a:bodyPr rtlCol="0" anchor="ctr"/>
              <a:lstStyle/>
              <a:p>
                <a:endParaRPr lang="en-GB"/>
              </a:p>
            </p:txBody>
          </p:sp>
          <p:sp>
            <p:nvSpPr>
              <p:cNvPr id="207" name="Freeform: Shape 72">
                <a:extLst>
                  <a:ext uri="{FF2B5EF4-FFF2-40B4-BE49-F238E27FC236}">
                    <a16:creationId xmlns:a16="http://schemas.microsoft.com/office/drawing/2014/main" id="{312CF1C0-91AE-4B8C-AB22-EF35C2A5D959}"/>
                  </a:ext>
                </a:extLst>
              </p:cNvPr>
              <p:cNvSpPr/>
              <p:nvPr/>
            </p:nvSpPr>
            <p:spPr>
              <a:xfrm>
                <a:off x="5432459" y="309121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08" name="Freeform: Shape 73">
                <a:extLst>
                  <a:ext uri="{FF2B5EF4-FFF2-40B4-BE49-F238E27FC236}">
                    <a16:creationId xmlns:a16="http://schemas.microsoft.com/office/drawing/2014/main" id="{9A3A894B-8C83-4C16-B35F-27FC8D3E2D79}"/>
                  </a:ext>
                </a:extLst>
              </p:cNvPr>
              <p:cNvSpPr/>
              <p:nvPr/>
            </p:nvSpPr>
            <p:spPr>
              <a:xfrm>
                <a:off x="5680109" y="326266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09" name="Freeform: Shape 74">
                <a:extLst>
                  <a:ext uri="{FF2B5EF4-FFF2-40B4-BE49-F238E27FC236}">
                    <a16:creationId xmlns:a16="http://schemas.microsoft.com/office/drawing/2014/main" id="{BB9C5D9C-305A-4713-AE45-DC3F47A0BC1F}"/>
                  </a:ext>
                </a:extLst>
              </p:cNvPr>
              <p:cNvSpPr/>
              <p:nvPr/>
            </p:nvSpPr>
            <p:spPr>
              <a:xfrm>
                <a:off x="5927759" y="339601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10" name="Freeform: Shape 75">
                <a:extLst>
                  <a:ext uri="{FF2B5EF4-FFF2-40B4-BE49-F238E27FC236}">
                    <a16:creationId xmlns:a16="http://schemas.microsoft.com/office/drawing/2014/main" id="{EE97D8CC-A5BF-47F3-84F4-E50AA742BB39}"/>
                  </a:ext>
                </a:extLst>
              </p:cNvPr>
              <p:cNvSpPr/>
              <p:nvPr/>
            </p:nvSpPr>
            <p:spPr>
              <a:xfrm>
                <a:off x="6994559" y="402467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1"/>
                </a:solidFill>
                <a:prstDash val="solid"/>
                <a:miter/>
              </a:ln>
            </p:spPr>
            <p:txBody>
              <a:bodyPr rtlCol="0" anchor="ctr"/>
              <a:lstStyle/>
              <a:p>
                <a:endParaRPr lang="en-GB"/>
              </a:p>
            </p:txBody>
          </p:sp>
          <p:sp>
            <p:nvSpPr>
              <p:cNvPr id="211" name="Freeform: Shape 76">
                <a:extLst>
                  <a:ext uri="{FF2B5EF4-FFF2-40B4-BE49-F238E27FC236}">
                    <a16:creationId xmlns:a16="http://schemas.microsoft.com/office/drawing/2014/main" id="{D0678488-A7AA-4838-839C-91EA4B64AB53}"/>
                  </a:ext>
                </a:extLst>
              </p:cNvPr>
              <p:cNvSpPr/>
              <p:nvPr/>
            </p:nvSpPr>
            <p:spPr>
              <a:xfrm>
                <a:off x="7013609" y="402467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1"/>
                </a:solidFill>
                <a:prstDash val="solid"/>
                <a:miter/>
              </a:ln>
            </p:spPr>
            <p:txBody>
              <a:bodyPr rtlCol="0" anchor="ctr"/>
              <a:lstStyle/>
              <a:p>
                <a:endParaRPr lang="en-GB"/>
              </a:p>
            </p:txBody>
          </p:sp>
          <p:sp>
            <p:nvSpPr>
              <p:cNvPr id="212" name="Freeform: Shape 77">
                <a:extLst>
                  <a:ext uri="{FF2B5EF4-FFF2-40B4-BE49-F238E27FC236}">
                    <a16:creationId xmlns:a16="http://schemas.microsoft.com/office/drawing/2014/main" id="{4BCEC1AF-CDF9-42C0-A0E0-466B233BA998}"/>
                  </a:ext>
                </a:extLst>
              </p:cNvPr>
              <p:cNvSpPr/>
              <p:nvPr/>
            </p:nvSpPr>
            <p:spPr>
              <a:xfrm>
                <a:off x="7051709" y="402467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1"/>
                </a:solidFill>
                <a:prstDash val="solid"/>
                <a:miter/>
              </a:ln>
            </p:spPr>
            <p:txBody>
              <a:bodyPr rtlCol="0" anchor="ctr"/>
              <a:lstStyle/>
              <a:p>
                <a:endParaRPr lang="en-GB"/>
              </a:p>
            </p:txBody>
          </p:sp>
          <p:sp>
            <p:nvSpPr>
              <p:cNvPr id="213" name="Freeform: Shape 78">
                <a:extLst>
                  <a:ext uri="{FF2B5EF4-FFF2-40B4-BE49-F238E27FC236}">
                    <a16:creationId xmlns:a16="http://schemas.microsoft.com/office/drawing/2014/main" id="{49E8076A-6EE0-4340-8DBD-AA4CCF0C5B0E}"/>
                  </a:ext>
                </a:extLst>
              </p:cNvPr>
              <p:cNvSpPr/>
              <p:nvPr/>
            </p:nvSpPr>
            <p:spPr>
              <a:xfrm>
                <a:off x="7070759" y="402467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1"/>
                </a:solidFill>
                <a:prstDash val="solid"/>
                <a:miter/>
              </a:ln>
            </p:spPr>
            <p:txBody>
              <a:bodyPr rtlCol="0" anchor="ctr"/>
              <a:lstStyle/>
              <a:p>
                <a:endParaRPr lang="en-GB"/>
              </a:p>
            </p:txBody>
          </p:sp>
          <p:sp>
            <p:nvSpPr>
              <p:cNvPr id="214" name="Freeform: Shape 79">
                <a:extLst>
                  <a:ext uri="{FF2B5EF4-FFF2-40B4-BE49-F238E27FC236}">
                    <a16:creationId xmlns:a16="http://schemas.microsoft.com/office/drawing/2014/main" id="{9096354D-81B7-4C3C-95BE-64C8E9317336}"/>
                  </a:ext>
                </a:extLst>
              </p:cNvPr>
              <p:cNvSpPr/>
              <p:nvPr/>
            </p:nvSpPr>
            <p:spPr>
              <a:xfrm>
                <a:off x="7108859" y="402467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1"/>
                </a:solidFill>
                <a:prstDash val="solid"/>
                <a:miter/>
              </a:ln>
            </p:spPr>
            <p:txBody>
              <a:bodyPr rtlCol="0" anchor="ctr"/>
              <a:lstStyle/>
              <a:p>
                <a:endParaRPr lang="en-GB"/>
              </a:p>
            </p:txBody>
          </p:sp>
          <p:sp>
            <p:nvSpPr>
              <p:cNvPr id="215" name="Freeform: Shape 80">
                <a:extLst>
                  <a:ext uri="{FF2B5EF4-FFF2-40B4-BE49-F238E27FC236}">
                    <a16:creationId xmlns:a16="http://schemas.microsoft.com/office/drawing/2014/main" id="{8E173DCD-A814-4F2C-BA6D-649D0AFA9A43}"/>
                  </a:ext>
                </a:extLst>
              </p:cNvPr>
              <p:cNvSpPr/>
              <p:nvPr/>
            </p:nvSpPr>
            <p:spPr>
              <a:xfrm>
                <a:off x="7166009" y="4043724"/>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chemeClr val="accent1"/>
                </a:solidFill>
                <a:prstDash val="solid"/>
                <a:miter/>
              </a:ln>
            </p:spPr>
            <p:txBody>
              <a:bodyPr rtlCol="0" anchor="ctr"/>
              <a:lstStyle/>
              <a:p>
                <a:endParaRPr lang="en-GB"/>
              </a:p>
            </p:txBody>
          </p:sp>
          <p:sp>
            <p:nvSpPr>
              <p:cNvPr id="216" name="Freeform: Shape 81">
                <a:extLst>
                  <a:ext uri="{FF2B5EF4-FFF2-40B4-BE49-F238E27FC236}">
                    <a16:creationId xmlns:a16="http://schemas.microsoft.com/office/drawing/2014/main" id="{1D9FF359-D71B-4AD2-A2CF-7F92428DC18F}"/>
                  </a:ext>
                </a:extLst>
              </p:cNvPr>
              <p:cNvSpPr/>
              <p:nvPr/>
            </p:nvSpPr>
            <p:spPr>
              <a:xfrm>
                <a:off x="7204109" y="40818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17" name="Freeform: Shape 82">
                <a:extLst>
                  <a:ext uri="{FF2B5EF4-FFF2-40B4-BE49-F238E27FC236}">
                    <a16:creationId xmlns:a16="http://schemas.microsoft.com/office/drawing/2014/main" id="{A511B3EF-C65D-4F3E-B7B0-97BA4929833E}"/>
                  </a:ext>
                </a:extLst>
              </p:cNvPr>
              <p:cNvSpPr/>
              <p:nvPr/>
            </p:nvSpPr>
            <p:spPr>
              <a:xfrm>
                <a:off x="7242209" y="41199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18" name="Freeform: Shape 83">
                <a:extLst>
                  <a:ext uri="{FF2B5EF4-FFF2-40B4-BE49-F238E27FC236}">
                    <a16:creationId xmlns:a16="http://schemas.microsoft.com/office/drawing/2014/main" id="{BF4322B3-2BCB-4804-8E19-0C1E93D282C6}"/>
                  </a:ext>
                </a:extLst>
              </p:cNvPr>
              <p:cNvSpPr/>
              <p:nvPr/>
            </p:nvSpPr>
            <p:spPr>
              <a:xfrm>
                <a:off x="7261259" y="41199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19" name="Freeform: Shape 84">
                <a:extLst>
                  <a:ext uri="{FF2B5EF4-FFF2-40B4-BE49-F238E27FC236}">
                    <a16:creationId xmlns:a16="http://schemas.microsoft.com/office/drawing/2014/main" id="{F337AEDC-04D5-4EB5-A36A-27638AE35F8B}"/>
                  </a:ext>
                </a:extLst>
              </p:cNvPr>
              <p:cNvSpPr/>
              <p:nvPr/>
            </p:nvSpPr>
            <p:spPr>
              <a:xfrm>
                <a:off x="7280309" y="41580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20" name="Freeform: Shape 85">
                <a:extLst>
                  <a:ext uri="{FF2B5EF4-FFF2-40B4-BE49-F238E27FC236}">
                    <a16:creationId xmlns:a16="http://schemas.microsoft.com/office/drawing/2014/main" id="{8653ACEF-21FE-42A7-BFC7-B87EE089CEEB}"/>
                  </a:ext>
                </a:extLst>
              </p:cNvPr>
              <p:cNvSpPr/>
              <p:nvPr/>
            </p:nvSpPr>
            <p:spPr>
              <a:xfrm>
                <a:off x="7299359" y="41580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21" name="Freeform: Shape 86">
                <a:extLst>
                  <a:ext uri="{FF2B5EF4-FFF2-40B4-BE49-F238E27FC236}">
                    <a16:creationId xmlns:a16="http://schemas.microsoft.com/office/drawing/2014/main" id="{6C86D993-A85A-4FE8-A0C0-A4D706E443FC}"/>
                  </a:ext>
                </a:extLst>
              </p:cNvPr>
              <p:cNvSpPr/>
              <p:nvPr/>
            </p:nvSpPr>
            <p:spPr>
              <a:xfrm>
                <a:off x="7337459" y="41580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22" name="Freeform: Shape 87">
                <a:extLst>
                  <a:ext uri="{FF2B5EF4-FFF2-40B4-BE49-F238E27FC236}">
                    <a16:creationId xmlns:a16="http://schemas.microsoft.com/office/drawing/2014/main" id="{456A40DF-C707-41CB-A173-A903DE73DF77}"/>
                  </a:ext>
                </a:extLst>
              </p:cNvPr>
              <p:cNvSpPr/>
              <p:nvPr/>
            </p:nvSpPr>
            <p:spPr>
              <a:xfrm>
                <a:off x="7356509" y="41580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23" name="Freeform: Shape 88">
                <a:extLst>
                  <a:ext uri="{FF2B5EF4-FFF2-40B4-BE49-F238E27FC236}">
                    <a16:creationId xmlns:a16="http://schemas.microsoft.com/office/drawing/2014/main" id="{6B5B1E6C-8AD9-4275-8650-B3391F8453F8}"/>
                  </a:ext>
                </a:extLst>
              </p:cNvPr>
              <p:cNvSpPr/>
              <p:nvPr/>
            </p:nvSpPr>
            <p:spPr>
              <a:xfrm>
                <a:off x="7394609" y="42151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24" name="Freeform: Shape 89">
                <a:extLst>
                  <a:ext uri="{FF2B5EF4-FFF2-40B4-BE49-F238E27FC236}">
                    <a16:creationId xmlns:a16="http://schemas.microsoft.com/office/drawing/2014/main" id="{DB336786-4051-4BBC-959C-3B054A87C36F}"/>
                  </a:ext>
                </a:extLst>
              </p:cNvPr>
              <p:cNvSpPr/>
              <p:nvPr/>
            </p:nvSpPr>
            <p:spPr>
              <a:xfrm>
                <a:off x="7413659" y="42151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25" name="Freeform: Shape 90">
                <a:extLst>
                  <a:ext uri="{FF2B5EF4-FFF2-40B4-BE49-F238E27FC236}">
                    <a16:creationId xmlns:a16="http://schemas.microsoft.com/office/drawing/2014/main" id="{7AF8E001-1158-48E3-AA03-7E461543B0F7}"/>
                  </a:ext>
                </a:extLst>
              </p:cNvPr>
              <p:cNvSpPr/>
              <p:nvPr/>
            </p:nvSpPr>
            <p:spPr>
              <a:xfrm>
                <a:off x="7451759" y="42151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26" name="Freeform: Shape 91">
                <a:extLst>
                  <a:ext uri="{FF2B5EF4-FFF2-40B4-BE49-F238E27FC236}">
                    <a16:creationId xmlns:a16="http://schemas.microsoft.com/office/drawing/2014/main" id="{9B5D0D3E-8FEC-436D-A4BF-6A8065A7E5F1}"/>
                  </a:ext>
                </a:extLst>
              </p:cNvPr>
              <p:cNvSpPr/>
              <p:nvPr/>
            </p:nvSpPr>
            <p:spPr>
              <a:xfrm>
                <a:off x="7470809" y="42151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27" name="Freeform: Shape 92">
                <a:extLst>
                  <a:ext uri="{FF2B5EF4-FFF2-40B4-BE49-F238E27FC236}">
                    <a16:creationId xmlns:a16="http://schemas.microsoft.com/office/drawing/2014/main" id="{2D71F011-E3B4-43AA-A645-3D3B897FF059}"/>
                  </a:ext>
                </a:extLst>
              </p:cNvPr>
              <p:cNvSpPr/>
              <p:nvPr/>
            </p:nvSpPr>
            <p:spPr>
              <a:xfrm>
                <a:off x="7585109" y="442472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28" name="Freeform: Shape 93">
                <a:extLst>
                  <a:ext uri="{FF2B5EF4-FFF2-40B4-BE49-F238E27FC236}">
                    <a16:creationId xmlns:a16="http://schemas.microsoft.com/office/drawing/2014/main" id="{E9D61064-ABDE-4A73-9C36-D0EBF8141524}"/>
                  </a:ext>
                </a:extLst>
              </p:cNvPr>
              <p:cNvSpPr/>
              <p:nvPr/>
            </p:nvSpPr>
            <p:spPr>
              <a:xfrm>
                <a:off x="7661309" y="44056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29" name="Freeform: Shape 94">
                <a:extLst>
                  <a:ext uri="{FF2B5EF4-FFF2-40B4-BE49-F238E27FC236}">
                    <a16:creationId xmlns:a16="http://schemas.microsoft.com/office/drawing/2014/main" id="{813C8BA2-0F81-43BC-9C98-93D9547668B7}"/>
                  </a:ext>
                </a:extLst>
              </p:cNvPr>
              <p:cNvSpPr/>
              <p:nvPr/>
            </p:nvSpPr>
            <p:spPr>
              <a:xfrm>
                <a:off x="7680359" y="44056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30" name="Freeform: Shape 95">
                <a:extLst>
                  <a:ext uri="{FF2B5EF4-FFF2-40B4-BE49-F238E27FC236}">
                    <a16:creationId xmlns:a16="http://schemas.microsoft.com/office/drawing/2014/main" id="{B58E9DEC-0E63-48E8-B179-A31C1F969918}"/>
                  </a:ext>
                </a:extLst>
              </p:cNvPr>
              <p:cNvSpPr/>
              <p:nvPr/>
            </p:nvSpPr>
            <p:spPr>
              <a:xfrm>
                <a:off x="7718459" y="44056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31" name="Freeform: Shape 96">
                <a:extLst>
                  <a:ext uri="{FF2B5EF4-FFF2-40B4-BE49-F238E27FC236}">
                    <a16:creationId xmlns:a16="http://schemas.microsoft.com/office/drawing/2014/main" id="{33CEB283-D265-48C5-BE0F-367DE2406C20}"/>
                  </a:ext>
                </a:extLst>
              </p:cNvPr>
              <p:cNvSpPr/>
              <p:nvPr/>
            </p:nvSpPr>
            <p:spPr>
              <a:xfrm>
                <a:off x="7756559" y="44056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32" name="Freeform: Shape 97">
                <a:extLst>
                  <a:ext uri="{FF2B5EF4-FFF2-40B4-BE49-F238E27FC236}">
                    <a16:creationId xmlns:a16="http://schemas.microsoft.com/office/drawing/2014/main" id="{6AD484B6-9F70-4278-9E7E-E94352F80C95}"/>
                  </a:ext>
                </a:extLst>
              </p:cNvPr>
              <p:cNvSpPr/>
              <p:nvPr/>
            </p:nvSpPr>
            <p:spPr>
              <a:xfrm>
                <a:off x="7775609" y="44056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33" name="Freeform: Shape 98">
                <a:extLst>
                  <a:ext uri="{FF2B5EF4-FFF2-40B4-BE49-F238E27FC236}">
                    <a16:creationId xmlns:a16="http://schemas.microsoft.com/office/drawing/2014/main" id="{4F81A690-5742-4458-83B9-A1CD63906B14}"/>
                  </a:ext>
                </a:extLst>
              </p:cNvPr>
              <p:cNvSpPr/>
              <p:nvPr/>
            </p:nvSpPr>
            <p:spPr>
              <a:xfrm>
                <a:off x="7794659" y="44056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34" name="Freeform: Shape 99">
                <a:extLst>
                  <a:ext uri="{FF2B5EF4-FFF2-40B4-BE49-F238E27FC236}">
                    <a16:creationId xmlns:a16="http://schemas.microsoft.com/office/drawing/2014/main" id="{6B9375CD-C4EF-4EF8-ACE0-BD8E6261FE59}"/>
                  </a:ext>
                </a:extLst>
              </p:cNvPr>
              <p:cNvSpPr/>
              <p:nvPr/>
            </p:nvSpPr>
            <p:spPr>
              <a:xfrm>
                <a:off x="7966109" y="46342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35" name="Freeform: Shape 100">
                <a:extLst>
                  <a:ext uri="{FF2B5EF4-FFF2-40B4-BE49-F238E27FC236}">
                    <a16:creationId xmlns:a16="http://schemas.microsoft.com/office/drawing/2014/main" id="{4B68008B-1F10-4D99-A93F-39D05ED2D5DE}"/>
                  </a:ext>
                </a:extLst>
              </p:cNvPr>
              <p:cNvSpPr/>
              <p:nvPr/>
            </p:nvSpPr>
            <p:spPr>
              <a:xfrm>
                <a:off x="8023259" y="46342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36" name="Freeform: Shape 101">
                <a:extLst>
                  <a:ext uri="{FF2B5EF4-FFF2-40B4-BE49-F238E27FC236}">
                    <a16:creationId xmlns:a16="http://schemas.microsoft.com/office/drawing/2014/main" id="{FE5338C2-5C0B-4B0B-BE13-9AB71FDA3768}"/>
                  </a:ext>
                </a:extLst>
              </p:cNvPr>
              <p:cNvSpPr/>
              <p:nvPr/>
            </p:nvSpPr>
            <p:spPr>
              <a:xfrm>
                <a:off x="8061359" y="46342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237" name="Freeform: Shape 102">
                <a:extLst>
                  <a:ext uri="{FF2B5EF4-FFF2-40B4-BE49-F238E27FC236}">
                    <a16:creationId xmlns:a16="http://schemas.microsoft.com/office/drawing/2014/main" id="{67424D21-C11D-40B7-8716-84D173061FC1}"/>
                  </a:ext>
                </a:extLst>
              </p:cNvPr>
              <p:cNvSpPr/>
              <p:nvPr/>
            </p:nvSpPr>
            <p:spPr>
              <a:xfrm>
                <a:off x="8099459" y="4634274"/>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grpSp>
        <p:grpSp>
          <p:nvGrpSpPr>
            <p:cNvPr id="57" name="Group 56">
              <a:extLst>
                <a:ext uri="{FF2B5EF4-FFF2-40B4-BE49-F238E27FC236}">
                  <a16:creationId xmlns:a16="http://schemas.microsoft.com/office/drawing/2014/main" id="{8E6A481E-D50C-464E-B03C-EB331840DFE9}"/>
                </a:ext>
              </a:extLst>
            </p:cNvPr>
            <p:cNvGrpSpPr/>
            <p:nvPr/>
          </p:nvGrpSpPr>
          <p:grpSpPr>
            <a:xfrm>
              <a:off x="1996678" y="2516328"/>
              <a:ext cx="3884375" cy="2440319"/>
              <a:chOff x="4024312" y="1928812"/>
              <a:chExt cx="4138622" cy="3004270"/>
            </a:xfrm>
          </p:grpSpPr>
          <p:sp>
            <p:nvSpPr>
              <p:cNvPr id="186" name="Freeform: Shape 107">
                <a:extLst>
                  <a:ext uri="{FF2B5EF4-FFF2-40B4-BE49-F238E27FC236}">
                    <a16:creationId xmlns:a16="http://schemas.microsoft.com/office/drawing/2014/main" id="{2C409C5C-58BF-4593-A161-BBD374DE91BD}"/>
                  </a:ext>
                </a:extLst>
              </p:cNvPr>
              <p:cNvSpPr/>
              <p:nvPr/>
            </p:nvSpPr>
            <p:spPr>
              <a:xfrm>
                <a:off x="4024312" y="1928812"/>
                <a:ext cx="4138622" cy="2968190"/>
              </a:xfrm>
              <a:custGeom>
                <a:avLst/>
                <a:gdLst>
                  <a:gd name="connsiteX0" fmla="*/ 4138622 w 4138622"/>
                  <a:gd name="connsiteY0" fmla="*/ 2968190 h 2968190"/>
                  <a:gd name="connsiteX1" fmla="*/ 3874332 w 4138622"/>
                  <a:gd name="connsiteY1" fmla="*/ 2968190 h 2968190"/>
                  <a:gd name="connsiteX2" fmla="*/ 3874332 w 4138622"/>
                  <a:gd name="connsiteY2" fmla="*/ 2843308 h 2968190"/>
                  <a:gd name="connsiteX3" fmla="*/ 3720398 w 4138622"/>
                  <a:gd name="connsiteY3" fmla="*/ 2843308 h 2968190"/>
                  <a:gd name="connsiteX4" fmla="*/ 3720398 w 4138622"/>
                  <a:gd name="connsiteY4" fmla="*/ 2773604 h 2968190"/>
                  <a:gd name="connsiteX5" fmla="*/ 3662315 w 4138622"/>
                  <a:gd name="connsiteY5" fmla="*/ 2773604 h 2968190"/>
                  <a:gd name="connsiteX6" fmla="*/ 3662315 w 4138622"/>
                  <a:gd name="connsiteY6" fmla="*/ 2715511 h 2968190"/>
                  <a:gd name="connsiteX7" fmla="*/ 3386404 w 4138622"/>
                  <a:gd name="connsiteY7" fmla="*/ 2715511 h 2968190"/>
                  <a:gd name="connsiteX8" fmla="*/ 3386404 w 4138622"/>
                  <a:gd name="connsiteY8" fmla="*/ 2680659 h 2968190"/>
                  <a:gd name="connsiteX9" fmla="*/ 3191818 w 4138622"/>
                  <a:gd name="connsiteY9" fmla="*/ 2680659 h 2968190"/>
                  <a:gd name="connsiteX10" fmla="*/ 3191818 w 4138622"/>
                  <a:gd name="connsiteY10" fmla="*/ 2640006 h 2968190"/>
                  <a:gd name="connsiteX11" fmla="*/ 3087262 w 4138622"/>
                  <a:gd name="connsiteY11" fmla="*/ 2640006 h 2968190"/>
                  <a:gd name="connsiteX12" fmla="*/ 3087262 w 4138622"/>
                  <a:gd name="connsiteY12" fmla="*/ 2619670 h 2968190"/>
                  <a:gd name="connsiteX13" fmla="*/ 2878160 w 4138622"/>
                  <a:gd name="connsiteY13" fmla="*/ 2619670 h 2968190"/>
                  <a:gd name="connsiteX14" fmla="*/ 2878160 w 4138622"/>
                  <a:gd name="connsiteY14" fmla="*/ 2593534 h 2968190"/>
                  <a:gd name="connsiteX15" fmla="*/ 2674858 w 4138622"/>
                  <a:gd name="connsiteY15" fmla="*/ 2593534 h 2968190"/>
                  <a:gd name="connsiteX16" fmla="*/ 2674858 w 4138622"/>
                  <a:gd name="connsiteY16" fmla="*/ 2573208 h 2968190"/>
                  <a:gd name="connsiteX17" fmla="*/ 2631291 w 4138622"/>
                  <a:gd name="connsiteY17" fmla="*/ 2573208 h 2968190"/>
                  <a:gd name="connsiteX18" fmla="*/ 2631291 w 4138622"/>
                  <a:gd name="connsiteY18" fmla="*/ 2538355 h 2968190"/>
                  <a:gd name="connsiteX19" fmla="*/ 2486073 w 4138622"/>
                  <a:gd name="connsiteY19" fmla="*/ 2538355 h 2968190"/>
                  <a:gd name="connsiteX20" fmla="*/ 2486073 w 4138622"/>
                  <a:gd name="connsiteY20" fmla="*/ 2500598 h 2968190"/>
                  <a:gd name="connsiteX21" fmla="*/ 2465746 w 4138622"/>
                  <a:gd name="connsiteY21" fmla="*/ 2500598 h 2968190"/>
                  <a:gd name="connsiteX22" fmla="*/ 2465746 w 4138622"/>
                  <a:gd name="connsiteY22" fmla="*/ 2474462 h 2968190"/>
                  <a:gd name="connsiteX23" fmla="*/ 2337959 w 4138622"/>
                  <a:gd name="connsiteY23" fmla="*/ 2474462 h 2968190"/>
                  <a:gd name="connsiteX24" fmla="*/ 2337959 w 4138622"/>
                  <a:gd name="connsiteY24" fmla="*/ 2445420 h 2968190"/>
                  <a:gd name="connsiteX25" fmla="*/ 2303107 w 4138622"/>
                  <a:gd name="connsiteY25" fmla="*/ 2445420 h 2968190"/>
                  <a:gd name="connsiteX26" fmla="*/ 2303107 w 4138622"/>
                  <a:gd name="connsiteY26" fmla="*/ 2404758 h 2968190"/>
                  <a:gd name="connsiteX27" fmla="*/ 2233403 w 4138622"/>
                  <a:gd name="connsiteY27" fmla="*/ 2404758 h 2968190"/>
                  <a:gd name="connsiteX28" fmla="*/ 2233403 w 4138622"/>
                  <a:gd name="connsiteY28" fmla="*/ 2369906 h 2968190"/>
                  <a:gd name="connsiteX29" fmla="*/ 2184026 w 4138622"/>
                  <a:gd name="connsiteY29" fmla="*/ 2369906 h 2968190"/>
                  <a:gd name="connsiteX30" fmla="*/ 2184026 w 4138622"/>
                  <a:gd name="connsiteY30" fmla="*/ 2337959 h 2968190"/>
                  <a:gd name="connsiteX31" fmla="*/ 2134657 w 4138622"/>
                  <a:gd name="connsiteY31" fmla="*/ 2337959 h 2968190"/>
                  <a:gd name="connsiteX32" fmla="*/ 2134657 w 4138622"/>
                  <a:gd name="connsiteY32" fmla="*/ 2265350 h 2968190"/>
                  <a:gd name="connsiteX33" fmla="*/ 2018481 w 4138622"/>
                  <a:gd name="connsiteY33" fmla="*/ 2265350 h 2968190"/>
                  <a:gd name="connsiteX34" fmla="*/ 2018481 w 4138622"/>
                  <a:gd name="connsiteY34" fmla="*/ 2239213 h 2968190"/>
                  <a:gd name="connsiteX35" fmla="*/ 1986534 w 4138622"/>
                  <a:gd name="connsiteY35" fmla="*/ 2239213 h 2968190"/>
                  <a:gd name="connsiteX36" fmla="*/ 1986534 w 4138622"/>
                  <a:gd name="connsiteY36" fmla="*/ 2198551 h 2968190"/>
                  <a:gd name="connsiteX37" fmla="*/ 1940071 w 4138622"/>
                  <a:gd name="connsiteY37" fmla="*/ 2198551 h 2968190"/>
                  <a:gd name="connsiteX38" fmla="*/ 1940071 w 4138622"/>
                  <a:gd name="connsiteY38" fmla="*/ 2163699 h 2968190"/>
                  <a:gd name="connsiteX39" fmla="*/ 1896504 w 4138622"/>
                  <a:gd name="connsiteY39" fmla="*/ 2163699 h 2968190"/>
                  <a:gd name="connsiteX40" fmla="*/ 1896504 w 4138622"/>
                  <a:gd name="connsiteY40" fmla="*/ 2096900 h 2968190"/>
                  <a:gd name="connsiteX41" fmla="*/ 1844231 w 4138622"/>
                  <a:gd name="connsiteY41" fmla="*/ 2096900 h 2968190"/>
                  <a:gd name="connsiteX42" fmla="*/ 1844231 w 4138622"/>
                  <a:gd name="connsiteY42" fmla="*/ 2073669 h 2968190"/>
                  <a:gd name="connsiteX43" fmla="*/ 1815179 w 4138622"/>
                  <a:gd name="connsiteY43" fmla="*/ 2073669 h 2968190"/>
                  <a:gd name="connsiteX44" fmla="*/ 1815179 w 4138622"/>
                  <a:gd name="connsiteY44" fmla="*/ 2044627 h 2968190"/>
                  <a:gd name="connsiteX45" fmla="*/ 1757096 w 4138622"/>
                  <a:gd name="connsiteY45" fmla="*/ 2044627 h 2968190"/>
                  <a:gd name="connsiteX46" fmla="*/ 1757096 w 4138622"/>
                  <a:gd name="connsiteY46" fmla="*/ 1983629 h 2968190"/>
                  <a:gd name="connsiteX47" fmla="*/ 1696107 w 4138622"/>
                  <a:gd name="connsiteY47" fmla="*/ 1983629 h 2968190"/>
                  <a:gd name="connsiteX48" fmla="*/ 1696107 w 4138622"/>
                  <a:gd name="connsiteY48" fmla="*/ 1954587 h 2968190"/>
                  <a:gd name="connsiteX49" fmla="*/ 1606077 w 4138622"/>
                  <a:gd name="connsiteY49" fmla="*/ 1954587 h 2968190"/>
                  <a:gd name="connsiteX50" fmla="*/ 1606077 w 4138622"/>
                  <a:gd name="connsiteY50" fmla="*/ 1908124 h 2968190"/>
                  <a:gd name="connsiteX51" fmla="*/ 1518942 w 4138622"/>
                  <a:gd name="connsiteY51" fmla="*/ 1908124 h 2968190"/>
                  <a:gd name="connsiteX52" fmla="*/ 1518942 w 4138622"/>
                  <a:gd name="connsiteY52" fmla="*/ 1823895 h 2968190"/>
                  <a:gd name="connsiteX53" fmla="*/ 1489901 w 4138622"/>
                  <a:gd name="connsiteY53" fmla="*/ 1823895 h 2968190"/>
                  <a:gd name="connsiteX54" fmla="*/ 1489901 w 4138622"/>
                  <a:gd name="connsiteY54" fmla="*/ 1783232 h 2968190"/>
                  <a:gd name="connsiteX55" fmla="*/ 1460859 w 4138622"/>
                  <a:gd name="connsiteY55" fmla="*/ 1783232 h 2968190"/>
                  <a:gd name="connsiteX56" fmla="*/ 1460859 w 4138622"/>
                  <a:gd name="connsiteY56" fmla="*/ 1739675 h 2968190"/>
                  <a:gd name="connsiteX57" fmla="*/ 1431817 w 4138622"/>
                  <a:gd name="connsiteY57" fmla="*/ 1739675 h 2968190"/>
                  <a:gd name="connsiteX58" fmla="*/ 1431817 w 4138622"/>
                  <a:gd name="connsiteY58" fmla="*/ 1699012 h 2968190"/>
                  <a:gd name="connsiteX59" fmla="*/ 1396965 w 4138622"/>
                  <a:gd name="connsiteY59" fmla="*/ 1699012 h 2968190"/>
                  <a:gd name="connsiteX60" fmla="*/ 1396965 w 4138622"/>
                  <a:gd name="connsiteY60" fmla="*/ 1623498 h 2968190"/>
                  <a:gd name="connsiteX61" fmla="*/ 1373734 w 4138622"/>
                  <a:gd name="connsiteY61" fmla="*/ 1623498 h 2968190"/>
                  <a:gd name="connsiteX62" fmla="*/ 1373734 w 4138622"/>
                  <a:gd name="connsiteY62" fmla="*/ 1574130 h 2968190"/>
                  <a:gd name="connsiteX63" fmla="*/ 1359208 w 4138622"/>
                  <a:gd name="connsiteY63" fmla="*/ 1574130 h 2968190"/>
                  <a:gd name="connsiteX64" fmla="*/ 1359208 w 4138622"/>
                  <a:gd name="connsiteY64" fmla="*/ 1518942 h 2968190"/>
                  <a:gd name="connsiteX65" fmla="*/ 1315641 w 4138622"/>
                  <a:gd name="connsiteY65" fmla="*/ 1518942 h 2968190"/>
                  <a:gd name="connsiteX66" fmla="*/ 1315641 w 4138622"/>
                  <a:gd name="connsiteY66" fmla="*/ 1420197 h 2968190"/>
                  <a:gd name="connsiteX67" fmla="*/ 1283694 w 4138622"/>
                  <a:gd name="connsiteY67" fmla="*/ 1420197 h 2968190"/>
                  <a:gd name="connsiteX68" fmla="*/ 1283694 w 4138622"/>
                  <a:gd name="connsiteY68" fmla="*/ 1399870 h 2968190"/>
                  <a:gd name="connsiteX69" fmla="*/ 1222705 w 4138622"/>
                  <a:gd name="connsiteY69" fmla="*/ 1399870 h 2968190"/>
                  <a:gd name="connsiteX70" fmla="*/ 1222705 w 4138622"/>
                  <a:gd name="connsiteY70" fmla="*/ 1359208 h 2968190"/>
                  <a:gd name="connsiteX71" fmla="*/ 1158812 w 4138622"/>
                  <a:gd name="connsiteY71" fmla="*/ 1359208 h 2968190"/>
                  <a:gd name="connsiteX72" fmla="*/ 1158812 w 4138622"/>
                  <a:gd name="connsiteY72" fmla="*/ 1312745 h 2968190"/>
                  <a:gd name="connsiteX73" fmla="*/ 1106538 w 4138622"/>
                  <a:gd name="connsiteY73" fmla="*/ 1312745 h 2968190"/>
                  <a:gd name="connsiteX74" fmla="*/ 1106538 w 4138622"/>
                  <a:gd name="connsiteY74" fmla="*/ 1234326 h 2968190"/>
                  <a:gd name="connsiteX75" fmla="*/ 1065876 w 4138622"/>
                  <a:gd name="connsiteY75" fmla="*/ 1234326 h 2968190"/>
                  <a:gd name="connsiteX76" fmla="*/ 1065876 w 4138622"/>
                  <a:gd name="connsiteY76" fmla="*/ 1161717 h 2968190"/>
                  <a:gd name="connsiteX77" fmla="*/ 1028119 w 4138622"/>
                  <a:gd name="connsiteY77" fmla="*/ 1161717 h 2968190"/>
                  <a:gd name="connsiteX78" fmla="*/ 1028119 w 4138622"/>
                  <a:gd name="connsiteY78" fmla="*/ 1129770 h 2968190"/>
                  <a:gd name="connsiteX79" fmla="*/ 975846 w 4138622"/>
                  <a:gd name="connsiteY79" fmla="*/ 1129770 h 2968190"/>
                  <a:gd name="connsiteX80" fmla="*/ 975846 w 4138622"/>
                  <a:gd name="connsiteY80" fmla="*/ 1016499 h 2968190"/>
                  <a:gd name="connsiteX81" fmla="*/ 935183 w 4138622"/>
                  <a:gd name="connsiteY81" fmla="*/ 1016499 h 2968190"/>
                  <a:gd name="connsiteX82" fmla="*/ 935183 w 4138622"/>
                  <a:gd name="connsiteY82" fmla="*/ 955510 h 2968190"/>
                  <a:gd name="connsiteX83" fmla="*/ 900331 w 4138622"/>
                  <a:gd name="connsiteY83" fmla="*/ 955510 h 2968190"/>
                  <a:gd name="connsiteX84" fmla="*/ 900331 w 4138622"/>
                  <a:gd name="connsiteY84" fmla="*/ 914852 h 2968190"/>
                  <a:gd name="connsiteX85" fmla="*/ 836437 w 4138622"/>
                  <a:gd name="connsiteY85" fmla="*/ 914852 h 2968190"/>
                  <a:gd name="connsiteX86" fmla="*/ 836437 w 4138622"/>
                  <a:gd name="connsiteY86" fmla="*/ 891618 h 2968190"/>
                  <a:gd name="connsiteX87" fmla="*/ 804489 w 4138622"/>
                  <a:gd name="connsiteY87" fmla="*/ 891618 h 2968190"/>
                  <a:gd name="connsiteX88" fmla="*/ 804489 w 4138622"/>
                  <a:gd name="connsiteY88" fmla="*/ 862575 h 2968190"/>
                  <a:gd name="connsiteX89" fmla="*/ 714456 w 4138622"/>
                  <a:gd name="connsiteY89" fmla="*/ 862575 h 2968190"/>
                  <a:gd name="connsiteX90" fmla="*/ 714456 w 4138622"/>
                  <a:gd name="connsiteY90" fmla="*/ 763829 h 2968190"/>
                  <a:gd name="connsiteX91" fmla="*/ 667987 w 4138622"/>
                  <a:gd name="connsiteY91" fmla="*/ 763829 h 2968190"/>
                  <a:gd name="connsiteX92" fmla="*/ 667987 w 4138622"/>
                  <a:gd name="connsiteY92" fmla="*/ 705744 h 2968190"/>
                  <a:gd name="connsiteX93" fmla="*/ 615710 w 4138622"/>
                  <a:gd name="connsiteY93" fmla="*/ 705744 h 2968190"/>
                  <a:gd name="connsiteX94" fmla="*/ 615710 w 4138622"/>
                  <a:gd name="connsiteY94" fmla="*/ 679605 h 2968190"/>
                  <a:gd name="connsiteX95" fmla="*/ 583763 w 4138622"/>
                  <a:gd name="connsiteY95" fmla="*/ 679605 h 2968190"/>
                  <a:gd name="connsiteX96" fmla="*/ 583763 w 4138622"/>
                  <a:gd name="connsiteY96" fmla="*/ 624423 h 2968190"/>
                  <a:gd name="connsiteX97" fmla="*/ 566337 w 4138622"/>
                  <a:gd name="connsiteY97" fmla="*/ 624423 h 2968190"/>
                  <a:gd name="connsiteX98" fmla="*/ 566337 w 4138622"/>
                  <a:gd name="connsiteY98" fmla="*/ 508251 h 2968190"/>
                  <a:gd name="connsiteX99" fmla="*/ 519869 w 4138622"/>
                  <a:gd name="connsiteY99" fmla="*/ 508251 h 2968190"/>
                  <a:gd name="connsiteX100" fmla="*/ 519869 w 4138622"/>
                  <a:gd name="connsiteY100" fmla="*/ 397888 h 2968190"/>
                  <a:gd name="connsiteX101" fmla="*/ 455974 w 4138622"/>
                  <a:gd name="connsiteY101" fmla="*/ 397888 h 2968190"/>
                  <a:gd name="connsiteX102" fmla="*/ 455974 w 4138622"/>
                  <a:gd name="connsiteY102" fmla="*/ 307855 h 2968190"/>
                  <a:gd name="connsiteX103" fmla="*/ 441452 w 4138622"/>
                  <a:gd name="connsiteY103" fmla="*/ 307855 h 2968190"/>
                  <a:gd name="connsiteX104" fmla="*/ 441452 w 4138622"/>
                  <a:gd name="connsiteY104" fmla="*/ 258482 h 2968190"/>
                  <a:gd name="connsiteX105" fmla="*/ 386271 w 4138622"/>
                  <a:gd name="connsiteY105" fmla="*/ 258482 h 2968190"/>
                  <a:gd name="connsiteX106" fmla="*/ 386271 w 4138622"/>
                  <a:gd name="connsiteY106" fmla="*/ 191683 h 2968190"/>
                  <a:gd name="connsiteX107" fmla="*/ 354324 w 4138622"/>
                  <a:gd name="connsiteY107" fmla="*/ 191683 h 2968190"/>
                  <a:gd name="connsiteX108" fmla="*/ 354324 w 4138622"/>
                  <a:gd name="connsiteY108" fmla="*/ 151024 h 2968190"/>
                  <a:gd name="connsiteX109" fmla="*/ 296238 w 4138622"/>
                  <a:gd name="connsiteY109" fmla="*/ 151024 h 2968190"/>
                  <a:gd name="connsiteX110" fmla="*/ 296238 w 4138622"/>
                  <a:gd name="connsiteY110" fmla="*/ 113267 h 2968190"/>
                  <a:gd name="connsiteX111" fmla="*/ 220727 w 4138622"/>
                  <a:gd name="connsiteY111" fmla="*/ 113267 h 2968190"/>
                  <a:gd name="connsiteX112" fmla="*/ 220727 w 4138622"/>
                  <a:gd name="connsiteY112" fmla="*/ 69703 h 2968190"/>
                  <a:gd name="connsiteX113" fmla="*/ 119076 w 4138622"/>
                  <a:gd name="connsiteY113" fmla="*/ 69703 h 2968190"/>
                  <a:gd name="connsiteX114" fmla="*/ 119076 w 4138622"/>
                  <a:gd name="connsiteY114" fmla="*/ 52277 h 2968190"/>
                  <a:gd name="connsiteX115" fmla="*/ 72607 w 4138622"/>
                  <a:gd name="connsiteY115" fmla="*/ 52277 h 2968190"/>
                  <a:gd name="connsiteX116" fmla="*/ 72607 w 4138622"/>
                  <a:gd name="connsiteY116" fmla="*/ 0 h 2968190"/>
                  <a:gd name="connsiteX117" fmla="*/ 0 w 4138622"/>
                  <a:gd name="connsiteY117" fmla="*/ 0 h 296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138622" h="2968190">
                    <a:moveTo>
                      <a:pt x="4138622" y="2968190"/>
                    </a:moveTo>
                    <a:lnTo>
                      <a:pt x="3874332" y="2968190"/>
                    </a:lnTo>
                    <a:lnTo>
                      <a:pt x="3874332" y="2843308"/>
                    </a:lnTo>
                    <a:lnTo>
                      <a:pt x="3720398" y="2843308"/>
                    </a:lnTo>
                    <a:lnTo>
                      <a:pt x="3720398" y="2773604"/>
                    </a:lnTo>
                    <a:lnTo>
                      <a:pt x="3662315" y="2773604"/>
                    </a:lnTo>
                    <a:lnTo>
                      <a:pt x="3662315" y="2715511"/>
                    </a:lnTo>
                    <a:lnTo>
                      <a:pt x="3386404" y="2715511"/>
                    </a:lnTo>
                    <a:lnTo>
                      <a:pt x="3386404" y="2680659"/>
                    </a:lnTo>
                    <a:lnTo>
                      <a:pt x="3191818" y="2680659"/>
                    </a:lnTo>
                    <a:lnTo>
                      <a:pt x="3191818" y="2640006"/>
                    </a:lnTo>
                    <a:lnTo>
                      <a:pt x="3087262" y="2640006"/>
                    </a:lnTo>
                    <a:lnTo>
                      <a:pt x="3087262" y="2619670"/>
                    </a:lnTo>
                    <a:lnTo>
                      <a:pt x="2878160" y="2619670"/>
                    </a:lnTo>
                    <a:lnTo>
                      <a:pt x="2878160" y="2593534"/>
                    </a:lnTo>
                    <a:lnTo>
                      <a:pt x="2674858" y="2593534"/>
                    </a:lnTo>
                    <a:lnTo>
                      <a:pt x="2674858" y="2573208"/>
                    </a:lnTo>
                    <a:lnTo>
                      <a:pt x="2631291" y="2573208"/>
                    </a:lnTo>
                    <a:lnTo>
                      <a:pt x="2631291" y="2538355"/>
                    </a:lnTo>
                    <a:lnTo>
                      <a:pt x="2486073" y="2538355"/>
                    </a:lnTo>
                    <a:lnTo>
                      <a:pt x="2486073" y="2500598"/>
                    </a:lnTo>
                    <a:lnTo>
                      <a:pt x="2465746" y="2500598"/>
                    </a:lnTo>
                    <a:lnTo>
                      <a:pt x="2465746" y="2474462"/>
                    </a:lnTo>
                    <a:lnTo>
                      <a:pt x="2337959" y="2474462"/>
                    </a:lnTo>
                    <a:lnTo>
                      <a:pt x="2337959" y="2445420"/>
                    </a:lnTo>
                    <a:lnTo>
                      <a:pt x="2303107" y="2445420"/>
                    </a:lnTo>
                    <a:lnTo>
                      <a:pt x="2303107" y="2404758"/>
                    </a:lnTo>
                    <a:lnTo>
                      <a:pt x="2233403" y="2404758"/>
                    </a:lnTo>
                    <a:lnTo>
                      <a:pt x="2233403" y="2369906"/>
                    </a:lnTo>
                    <a:lnTo>
                      <a:pt x="2184026" y="2369906"/>
                    </a:lnTo>
                    <a:lnTo>
                      <a:pt x="2184026" y="2337959"/>
                    </a:lnTo>
                    <a:lnTo>
                      <a:pt x="2134657" y="2337959"/>
                    </a:lnTo>
                    <a:lnTo>
                      <a:pt x="2134657" y="2265350"/>
                    </a:lnTo>
                    <a:lnTo>
                      <a:pt x="2018481" y="2265350"/>
                    </a:lnTo>
                    <a:lnTo>
                      <a:pt x="2018481" y="2239213"/>
                    </a:lnTo>
                    <a:lnTo>
                      <a:pt x="1986534" y="2239213"/>
                    </a:lnTo>
                    <a:lnTo>
                      <a:pt x="1986534" y="2198551"/>
                    </a:lnTo>
                    <a:lnTo>
                      <a:pt x="1940071" y="2198551"/>
                    </a:lnTo>
                    <a:lnTo>
                      <a:pt x="1940071" y="2163699"/>
                    </a:lnTo>
                    <a:lnTo>
                      <a:pt x="1896504" y="2163699"/>
                    </a:lnTo>
                    <a:lnTo>
                      <a:pt x="1896504" y="2096900"/>
                    </a:lnTo>
                    <a:lnTo>
                      <a:pt x="1844231" y="2096900"/>
                    </a:lnTo>
                    <a:lnTo>
                      <a:pt x="1844231" y="2073669"/>
                    </a:lnTo>
                    <a:lnTo>
                      <a:pt x="1815179" y="2073669"/>
                    </a:lnTo>
                    <a:lnTo>
                      <a:pt x="1815179" y="2044627"/>
                    </a:lnTo>
                    <a:lnTo>
                      <a:pt x="1757096" y="2044627"/>
                    </a:lnTo>
                    <a:lnTo>
                      <a:pt x="1757096" y="1983629"/>
                    </a:lnTo>
                    <a:lnTo>
                      <a:pt x="1696107" y="1983629"/>
                    </a:lnTo>
                    <a:lnTo>
                      <a:pt x="1696107" y="1954587"/>
                    </a:lnTo>
                    <a:lnTo>
                      <a:pt x="1606077" y="1954587"/>
                    </a:lnTo>
                    <a:lnTo>
                      <a:pt x="1606077" y="1908124"/>
                    </a:lnTo>
                    <a:lnTo>
                      <a:pt x="1518942" y="1908124"/>
                    </a:lnTo>
                    <a:lnTo>
                      <a:pt x="1518942" y="1823895"/>
                    </a:lnTo>
                    <a:lnTo>
                      <a:pt x="1489901" y="1823895"/>
                    </a:lnTo>
                    <a:lnTo>
                      <a:pt x="1489901" y="1783232"/>
                    </a:lnTo>
                    <a:lnTo>
                      <a:pt x="1460859" y="1783232"/>
                    </a:lnTo>
                    <a:lnTo>
                      <a:pt x="1460859" y="1739675"/>
                    </a:lnTo>
                    <a:lnTo>
                      <a:pt x="1431817" y="1739675"/>
                    </a:lnTo>
                    <a:lnTo>
                      <a:pt x="1431817" y="1699012"/>
                    </a:lnTo>
                    <a:lnTo>
                      <a:pt x="1396965" y="1699012"/>
                    </a:lnTo>
                    <a:lnTo>
                      <a:pt x="1396965" y="1623498"/>
                    </a:lnTo>
                    <a:lnTo>
                      <a:pt x="1373734" y="1623498"/>
                    </a:lnTo>
                    <a:lnTo>
                      <a:pt x="1373734" y="1574130"/>
                    </a:lnTo>
                    <a:lnTo>
                      <a:pt x="1359208" y="1574130"/>
                    </a:lnTo>
                    <a:lnTo>
                      <a:pt x="1359208" y="1518942"/>
                    </a:lnTo>
                    <a:lnTo>
                      <a:pt x="1315641" y="1518942"/>
                    </a:lnTo>
                    <a:lnTo>
                      <a:pt x="1315641" y="1420197"/>
                    </a:lnTo>
                    <a:lnTo>
                      <a:pt x="1283694" y="1420197"/>
                    </a:lnTo>
                    <a:lnTo>
                      <a:pt x="1283694" y="1399870"/>
                    </a:lnTo>
                    <a:lnTo>
                      <a:pt x="1222705" y="1399870"/>
                    </a:lnTo>
                    <a:lnTo>
                      <a:pt x="1222705" y="1359208"/>
                    </a:lnTo>
                    <a:lnTo>
                      <a:pt x="1158812" y="1359208"/>
                    </a:lnTo>
                    <a:lnTo>
                      <a:pt x="1158812" y="1312745"/>
                    </a:lnTo>
                    <a:lnTo>
                      <a:pt x="1106538" y="1312745"/>
                    </a:lnTo>
                    <a:lnTo>
                      <a:pt x="1106538" y="1234326"/>
                    </a:lnTo>
                    <a:lnTo>
                      <a:pt x="1065876" y="1234326"/>
                    </a:lnTo>
                    <a:lnTo>
                      <a:pt x="1065876" y="1161717"/>
                    </a:lnTo>
                    <a:lnTo>
                      <a:pt x="1028119" y="1161717"/>
                    </a:lnTo>
                    <a:lnTo>
                      <a:pt x="1028119" y="1129770"/>
                    </a:lnTo>
                    <a:lnTo>
                      <a:pt x="975846" y="1129770"/>
                    </a:lnTo>
                    <a:lnTo>
                      <a:pt x="975846" y="1016499"/>
                    </a:lnTo>
                    <a:lnTo>
                      <a:pt x="935183" y="1016499"/>
                    </a:lnTo>
                    <a:lnTo>
                      <a:pt x="935183" y="955510"/>
                    </a:lnTo>
                    <a:lnTo>
                      <a:pt x="900331" y="955510"/>
                    </a:lnTo>
                    <a:lnTo>
                      <a:pt x="900331" y="914852"/>
                    </a:lnTo>
                    <a:lnTo>
                      <a:pt x="836437" y="914852"/>
                    </a:lnTo>
                    <a:lnTo>
                      <a:pt x="836437" y="891618"/>
                    </a:lnTo>
                    <a:lnTo>
                      <a:pt x="804489" y="891618"/>
                    </a:lnTo>
                    <a:lnTo>
                      <a:pt x="804489" y="862575"/>
                    </a:lnTo>
                    <a:lnTo>
                      <a:pt x="714456" y="862575"/>
                    </a:lnTo>
                    <a:lnTo>
                      <a:pt x="714456" y="763829"/>
                    </a:lnTo>
                    <a:lnTo>
                      <a:pt x="667987" y="763829"/>
                    </a:lnTo>
                    <a:lnTo>
                      <a:pt x="667987" y="705744"/>
                    </a:lnTo>
                    <a:lnTo>
                      <a:pt x="615710" y="705744"/>
                    </a:lnTo>
                    <a:lnTo>
                      <a:pt x="615710" y="679605"/>
                    </a:lnTo>
                    <a:lnTo>
                      <a:pt x="583763" y="679605"/>
                    </a:lnTo>
                    <a:lnTo>
                      <a:pt x="583763" y="624423"/>
                    </a:lnTo>
                    <a:lnTo>
                      <a:pt x="566337" y="624423"/>
                    </a:lnTo>
                    <a:lnTo>
                      <a:pt x="566337" y="508251"/>
                    </a:lnTo>
                    <a:lnTo>
                      <a:pt x="519869" y="508251"/>
                    </a:lnTo>
                    <a:lnTo>
                      <a:pt x="519869" y="397888"/>
                    </a:lnTo>
                    <a:lnTo>
                      <a:pt x="455974" y="397888"/>
                    </a:lnTo>
                    <a:lnTo>
                      <a:pt x="455974" y="307855"/>
                    </a:lnTo>
                    <a:lnTo>
                      <a:pt x="441452" y="307855"/>
                    </a:lnTo>
                    <a:lnTo>
                      <a:pt x="441452" y="258482"/>
                    </a:lnTo>
                    <a:lnTo>
                      <a:pt x="386271" y="258482"/>
                    </a:lnTo>
                    <a:lnTo>
                      <a:pt x="386271" y="191683"/>
                    </a:lnTo>
                    <a:lnTo>
                      <a:pt x="354324" y="191683"/>
                    </a:lnTo>
                    <a:lnTo>
                      <a:pt x="354324" y="151024"/>
                    </a:lnTo>
                    <a:lnTo>
                      <a:pt x="296238" y="151024"/>
                    </a:lnTo>
                    <a:lnTo>
                      <a:pt x="296238" y="113267"/>
                    </a:lnTo>
                    <a:lnTo>
                      <a:pt x="220727" y="113267"/>
                    </a:lnTo>
                    <a:lnTo>
                      <a:pt x="220727" y="69703"/>
                    </a:lnTo>
                    <a:lnTo>
                      <a:pt x="119076" y="69703"/>
                    </a:lnTo>
                    <a:lnTo>
                      <a:pt x="119076" y="52277"/>
                    </a:lnTo>
                    <a:lnTo>
                      <a:pt x="72607" y="52277"/>
                    </a:lnTo>
                    <a:lnTo>
                      <a:pt x="72607" y="0"/>
                    </a:lnTo>
                    <a:lnTo>
                      <a:pt x="0" y="0"/>
                    </a:lnTo>
                  </a:path>
                </a:pathLst>
              </a:custGeom>
              <a:noFill/>
              <a:ln w="22225" cap="flat">
                <a:solidFill>
                  <a:srgbClr val="FF6600"/>
                </a:solidFill>
                <a:prstDash val="solid"/>
                <a:miter/>
              </a:ln>
            </p:spPr>
            <p:txBody>
              <a:bodyPr rtlCol="0" anchor="ctr"/>
              <a:lstStyle/>
              <a:p>
                <a:endParaRPr lang="en-GB"/>
              </a:p>
            </p:txBody>
          </p:sp>
          <p:sp>
            <p:nvSpPr>
              <p:cNvPr id="187" name="Freeform: Shape 108">
                <a:extLst>
                  <a:ext uri="{FF2B5EF4-FFF2-40B4-BE49-F238E27FC236}">
                    <a16:creationId xmlns:a16="http://schemas.microsoft.com/office/drawing/2014/main" id="{D064F287-0C75-4015-B04E-E6A5903654D7}"/>
                  </a:ext>
                </a:extLst>
              </p:cNvPr>
              <p:cNvSpPr/>
              <p:nvPr/>
            </p:nvSpPr>
            <p:spPr>
              <a:xfrm>
                <a:off x="4886542" y="2791765"/>
                <a:ext cx="9525" cy="90004"/>
              </a:xfrm>
              <a:custGeom>
                <a:avLst/>
                <a:gdLst>
                  <a:gd name="connsiteX0" fmla="*/ 0 w 9525"/>
                  <a:gd name="connsiteY0" fmla="*/ 0 h 90004"/>
                  <a:gd name="connsiteX1" fmla="*/ 0 w 9525"/>
                  <a:gd name="connsiteY1" fmla="*/ 90005 h 90004"/>
                </a:gdLst>
                <a:ahLst/>
                <a:cxnLst>
                  <a:cxn ang="0">
                    <a:pos x="connsiteX0" y="connsiteY0"/>
                  </a:cxn>
                  <a:cxn ang="0">
                    <a:pos x="connsiteX1" y="connsiteY1"/>
                  </a:cxn>
                </a:cxnLst>
                <a:rect l="l" t="t" r="r" b="b"/>
                <a:pathLst>
                  <a:path w="9525" h="90004">
                    <a:moveTo>
                      <a:pt x="0" y="0"/>
                    </a:moveTo>
                    <a:lnTo>
                      <a:pt x="0" y="90005"/>
                    </a:lnTo>
                  </a:path>
                </a:pathLst>
              </a:custGeom>
              <a:noFill/>
              <a:ln w="22225" cap="flat">
                <a:solidFill>
                  <a:srgbClr val="FF6600"/>
                </a:solidFill>
                <a:prstDash val="solid"/>
                <a:miter/>
              </a:ln>
            </p:spPr>
            <p:txBody>
              <a:bodyPr rtlCol="0" anchor="ctr"/>
              <a:lstStyle/>
              <a:p>
                <a:endParaRPr lang="en-GB"/>
              </a:p>
            </p:txBody>
          </p:sp>
          <p:sp>
            <p:nvSpPr>
              <p:cNvPr id="188" name="Freeform: Shape 109">
                <a:extLst>
                  <a:ext uri="{FF2B5EF4-FFF2-40B4-BE49-F238E27FC236}">
                    <a16:creationId xmlns:a16="http://schemas.microsoft.com/office/drawing/2014/main" id="{FF8A7D42-FB42-4121-BA20-CF07ED2879CC}"/>
                  </a:ext>
                </a:extLst>
              </p:cNvPr>
              <p:cNvSpPr/>
              <p:nvPr/>
            </p:nvSpPr>
            <p:spPr>
              <a:xfrm>
                <a:off x="6582298" y="442398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FF6600"/>
                </a:solidFill>
                <a:prstDash val="solid"/>
                <a:miter/>
              </a:ln>
            </p:spPr>
            <p:txBody>
              <a:bodyPr rtlCol="0" anchor="ctr"/>
              <a:lstStyle/>
              <a:p>
                <a:endParaRPr lang="en-GB"/>
              </a:p>
            </p:txBody>
          </p:sp>
          <p:sp>
            <p:nvSpPr>
              <p:cNvPr id="189" name="Freeform: Shape 110">
                <a:extLst>
                  <a:ext uri="{FF2B5EF4-FFF2-40B4-BE49-F238E27FC236}">
                    <a16:creationId xmlns:a16="http://schemas.microsoft.com/office/drawing/2014/main" id="{6C9BB6E3-3BBA-44AD-B7BF-5CFD1ECE36E7}"/>
                  </a:ext>
                </a:extLst>
              </p:cNvPr>
              <p:cNvSpPr/>
              <p:nvPr/>
            </p:nvSpPr>
            <p:spPr>
              <a:xfrm>
                <a:off x="7001398" y="45001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90" name="Freeform: Shape 111">
                <a:extLst>
                  <a:ext uri="{FF2B5EF4-FFF2-40B4-BE49-F238E27FC236}">
                    <a16:creationId xmlns:a16="http://schemas.microsoft.com/office/drawing/2014/main" id="{83B98328-E800-4A38-951B-17A56B90942D}"/>
                  </a:ext>
                </a:extLst>
              </p:cNvPr>
              <p:cNvSpPr/>
              <p:nvPr/>
            </p:nvSpPr>
            <p:spPr>
              <a:xfrm>
                <a:off x="7077598" y="45001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91" name="Freeform: Shape 112">
                <a:extLst>
                  <a:ext uri="{FF2B5EF4-FFF2-40B4-BE49-F238E27FC236}">
                    <a16:creationId xmlns:a16="http://schemas.microsoft.com/office/drawing/2014/main" id="{CDC597AE-0E4A-4867-A710-482CF96B4C33}"/>
                  </a:ext>
                </a:extLst>
              </p:cNvPr>
              <p:cNvSpPr/>
              <p:nvPr/>
            </p:nvSpPr>
            <p:spPr>
              <a:xfrm>
                <a:off x="7134748" y="45192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92" name="Freeform: Shape 113">
                <a:extLst>
                  <a:ext uri="{FF2B5EF4-FFF2-40B4-BE49-F238E27FC236}">
                    <a16:creationId xmlns:a16="http://schemas.microsoft.com/office/drawing/2014/main" id="{E0988FCE-6235-40BA-B1B4-3ABABCD60679}"/>
                  </a:ext>
                </a:extLst>
              </p:cNvPr>
              <p:cNvSpPr/>
              <p:nvPr/>
            </p:nvSpPr>
            <p:spPr>
              <a:xfrm>
                <a:off x="7153798" y="45192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93" name="Freeform: Shape 114">
                <a:extLst>
                  <a:ext uri="{FF2B5EF4-FFF2-40B4-BE49-F238E27FC236}">
                    <a16:creationId xmlns:a16="http://schemas.microsoft.com/office/drawing/2014/main" id="{985A5542-5138-4402-8D8B-C5EC6B2E338D}"/>
                  </a:ext>
                </a:extLst>
              </p:cNvPr>
              <p:cNvSpPr/>
              <p:nvPr/>
            </p:nvSpPr>
            <p:spPr>
              <a:xfrm>
                <a:off x="7191898" y="45192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94" name="Freeform: Shape 115">
                <a:extLst>
                  <a:ext uri="{FF2B5EF4-FFF2-40B4-BE49-F238E27FC236}">
                    <a16:creationId xmlns:a16="http://schemas.microsoft.com/office/drawing/2014/main" id="{FF575A2A-F077-4B71-AAE2-D560C5FEF91D}"/>
                  </a:ext>
                </a:extLst>
              </p:cNvPr>
              <p:cNvSpPr/>
              <p:nvPr/>
            </p:nvSpPr>
            <p:spPr>
              <a:xfrm>
                <a:off x="7249048" y="45573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95" name="Freeform: Shape 116">
                <a:extLst>
                  <a:ext uri="{FF2B5EF4-FFF2-40B4-BE49-F238E27FC236}">
                    <a16:creationId xmlns:a16="http://schemas.microsoft.com/office/drawing/2014/main" id="{C5D4C08C-6DDB-472A-8946-F5F12C8AD0C4}"/>
                  </a:ext>
                </a:extLst>
              </p:cNvPr>
              <p:cNvSpPr/>
              <p:nvPr/>
            </p:nvSpPr>
            <p:spPr>
              <a:xfrm>
                <a:off x="7287148" y="45573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96" name="Freeform: Shape 117">
                <a:extLst>
                  <a:ext uri="{FF2B5EF4-FFF2-40B4-BE49-F238E27FC236}">
                    <a16:creationId xmlns:a16="http://schemas.microsoft.com/office/drawing/2014/main" id="{3E8C3C12-6DB9-4D73-86DD-CCD9AF762466}"/>
                  </a:ext>
                </a:extLst>
              </p:cNvPr>
              <p:cNvSpPr/>
              <p:nvPr/>
            </p:nvSpPr>
            <p:spPr>
              <a:xfrm>
                <a:off x="7363348" y="45573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97" name="Freeform: Shape 118">
                <a:extLst>
                  <a:ext uri="{FF2B5EF4-FFF2-40B4-BE49-F238E27FC236}">
                    <a16:creationId xmlns:a16="http://schemas.microsoft.com/office/drawing/2014/main" id="{EB8308B7-4BB0-4013-8087-7624585B1759}"/>
                  </a:ext>
                </a:extLst>
              </p:cNvPr>
              <p:cNvSpPr/>
              <p:nvPr/>
            </p:nvSpPr>
            <p:spPr>
              <a:xfrm>
                <a:off x="7439548" y="45954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98" name="Freeform: Shape 119">
                <a:extLst>
                  <a:ext uri="{FF2B5EF4-FFF2-40B4-BE49-F238E27FC236}">
                    <a16:creationId xmlns:a16="http://schemas.microsoft.com/office/drawing/2014/main" id="{3EDE1868-378C-422B-A507-1D0638F390AB}"/>
                  </a:ext>
                </a:extLst>
              </p:cNvPr>
              <p:cNvSpPr/>
              <p:nvPr/>
            </p:nvSpPr>
            <p:spPr>
              <a:xfrm>
                <a:off x="7553848" y="45954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99" name="Freeform: Shape 120">
                <a:extLst>
                  <a:ext uri="{FF2B5EF4-FFF2-40B4-BE49-F238E27FC236}">
                    <a16:creationId xmlns:a16="http://schemas.microsoft.com/office/drawing/2014/main" id="{993E5A35-9B35-49EF-BA13-D0CCC0AD9960}"/>
                  </a:ext>
                </a:extLst>
              </p:cNvPr>
              <p:cNvSpPr/>
              <p:nvPr/>
            </p:nvSpPr>
            <p:spPr>
              <a:xfrm>
                <a:off x="7649098" y="459543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200" name="Freeform: Shape 121">
                <a:extLst>
                  <a:ext uri="{FF2B5EF4-FFF2-40B4-BE49-F238E27FC236}">
                    <a16:creationId xmlns:a16="http://schemas.microsoft.com/office/drawing/2014/main" id="{4151323B-96FC-45E9-87A4-DA68A68871EE}"/>
                  </a:ext>
                </a:extLst>
              </p:cNvPr>
              <p:cNvSpPr/>
              <p:nvPr/>
            </p:nvSpPr>
            <p:spPr>
              <a:xfrm>
                <a:off x="7763398" y="47287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201" name="Freeform: Shape 122">
                <a:extLst>
                  <a:ext uri="{FF2B5EF4-FFF2-40B4-BE49-F238E27FC236}">
                    <a16:creationId xmlns:a16="http://schemas.microsoft.com/office/drawing/2014/main" id="{F1184233-C808-4022-9B62-1B3D70D681FC}"/>
                  </a:ext>
                </a:extLst>
              </p:cNvPr>
              <p:cNvSpPr/>
              <p:nvPr/>
            </p:nvSpPr>
            <p:spPr>
              <a:xfrm>
                <a:off x="7839598" y="47287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202" name="Freeform: Shape 123">
                <a:extLst>
                  <a:ext uri="{FF2B5EF4-FFF2-40B4-BE49-F238E27FC236}">
                    <a16:creationId xmlns:a16="http://schemas.microsoft.com/office/drawing/2014/main" id="{93BBA706-083C-474F-9CBD-3F6A4D89014E}"/>
                  </a:ext>
                </a:extLst>
              </p:cNvPr>
              <p:cNvSpPr/>
              <p:nvPr/>
            </p:nvSpPr>
            <p:spPr>
              <a:xfrm>
                <a:off x="7896748" y="47287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203" name="Freeform: Shape 124">
                <a:extLst>
                  <a:ext uri="{FF2B5EF4-FFF2-40B4-BE49-F238E27FC236}">
                    <a16:creationId xmlns:a16="http://schemas.microsoft.com/office/drawing/2014/main" id="{3CF9AF20-DB77-49E5-ADD4-1348303D458B}"/>
                  </a:ext>
                </a:extLst>
              </p:cNvPr>
              <p:cNvSpPr/>
              <p:nvPr/>
            </p:nvSpPr>
            <p:spPr>
              <a:xfrm>
                <a:off x="7991998" y="484308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grpSp>
        <p:cxnSp>
          <p:nvCxnSpPr>
            <p:cNvPr id="58" name="Straight Connector 57">
              <a:extLst>
                <a:ext uri="{FF2B5EF4-FFF2-40B4-BE49-F238E27FC236}">
                  <a16:creationId xmlns:a16="http://schemas.microsoft.com/office/drawing/2014/main" id="{B61CB320-39E8-462C-B1C0-704EC7796A73}"/>
                </a:ext>
              </a:extLst>
            </p:cNvPr>
            <p:cNvCxnSpPr>
              <a:cxnSpLocks/>
            </p:cNvCxnSpPr>
            <p:nvPr/>
          </p:nvCxnSpPr>
          <p:spPr>
            <a:xfrm flipV="1">
              <a:off x="3809869" y="3573217"/>
              <a:ext cx="0" cy="1723386"/>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19C2795-33DB-430F-842B-CD58472984B1}"/>
                </a:ext>
              </a:extLst>
            </p:cNvPr>
            <p:cNvCxnSpPr>
              <a:cxnSpLocks/>
              <a:endCxn id="204" idx="3"/>
            </p:cNvCxnSpPr>
            <p:nvPr/>
          </p:nvCxnSpPr>
          <p:spPr>
            <a:xfrm flipH="1" flipV="1">
              <a:off x="5546491" y="4476191"/>
              <a:ext cx="4770" cy="839754"/>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DFC0FA19-591D-424E-A171-3DD7541FBE60}"/>
                </a:ext>
              </a:extLst>
            </p:cNvPr>
            <p:cNvSpPr txBox="1"/>
            <p:nvPr/>
          </p:nvSpPr>
          <p:spPr>
            <a:xfrm>
              <a:off x="3851569" y="3343848"/>
              <a:ext cx="692818" cy="307777"/>
            </a:xfrm>
            <a:prstGeom prst="rect">
              <a:avLst/>
            </a:prstGeom>
            <a:noFill/>
          </p:spPr>
          <p:txBody>
            <a:bodyPr wrap="none" rtlCol="0">
              <a:spAutoFit/>
            </a:bodyPr>
            <a:lstStyle/>
            <a:p>
              <a:r>
                <a:rPr lang="ja-JP" sz="1400">
                  <a:solidFill>
                    <a:schemeClr val="accent1"/>
                  </a:solidFill>
                </a:rPr>
                <a:t>61.0%</a:t>
              </a:r>
            </a:p>
          </p:txBody>
        </p:sp>
        <p:sp>
          <p:nvSpPr>
            <p:cNvPr id="61" name="TextBox 60">
              <a:extLst>
                <a:ext uri="{FF2B5EF4-FFF2-40B4-BE49-F238E27FC236}">
                  <a16:creationId xmlns:a16="http://schemas.microsoft.com/office/drawing/2014/main" id="{712764B7-B79A-4041-9FE3-1E99E1D57C69}"/>
                </a:ext>
              </a:extLst>
            </p:cNvPr>
            <p:cNvSpPr txBox="1"/>
            <p:nvPr/>
          </p:nvSpPr>
          <p:spPr>
            <a:xfrm>
              <a:off x="5549323" y="4186879"/>
              <a:ext cx="692818" cy="307777"/>
            </a:xfrm>
            <a:prstGeom prst="rect">
              <a:avLst/>
            </a:prstGeom>
            <a:noFill/>
          </p:spPr>
          <p:txBody>
            <a:bodyPr wrap="none" rtlCol="0">
              <a:spAutoFit/>
            </a:bodyPr>
            <a:lstStyle/>
            <a:p>
              <a:r>
                <a:rPr lang="ja-JP" sz="1400">
                  <a:solidFill>
                    <a:schemeClr val="accent1"/>
                  </a:solidFill>
                </a:rPr>
                <a:t>27.6%</a:t>
              </a:r>
            </a:p>
          </p:txBody>
        </p:sp>
        <p:sp>
          <p:nvSpPr>
            <p:cNvPr id="62" name="TextBox 61">
              <a:extLst>
                <a:ext uri="{FF2B5EF4-FFF2-40B4-BE49-F238E27FC236}">
                  <a16:creationId xmlns:a16="http://schemas.microsoft.com/office/drawing/2014/main" id="{F9D1B26E-2E74-49E2-8603-1C47B9A56A45}"/>
                </a:ext>
              </a:extLst>
            </p:cNvPr>
            <p:cNvSpPr txBox="1"/>
            <p:nvPr/>
          </p:nvSpPr>
          <p:spPr>
            <a:xfrm>
              <a:off x="4848320" y="4755554"/>
              <a:ext cx="692818" cy="307777"/>
            </a:xfrm>
            <a:prstGeom prst="rect">
              <a:avLst/>
            </a:prstGeom>
            <a:noFill/>
          </p:spPr>
          <p:txBody>
            <a:bodyPr wrap="none" rtlCol="0">
              <a:spAutoFit/>
            </a:bodyPr>
            <a:lstStyle/>
            <a:p>
              <a:r>
                <a:rPr lang="ja-JP" sz="1400">
                  <a:solidFill>
                    <a:schemeClr val="accent2"/>
                  </a:solidFill>
                </a:rPr>
                <a:t>14.4%</a:t>
              </a:r>
            </a:p>
          </p:txBody>
        </p:sp>
        <p:sp>
          <p:nvSpPr>
            <p:cNvPr id="63" name="TextBox 62">
              <a:extLst>
                <a:ext uri="{FF2B5EF4-FFF2-40B4-BE49-F238E27FC236}">
                  <a16:creationId xmlns:a16="http://schemas.microsoft.com/office/drawing/2014/main" id="{4B02E8DA-CE7D-4CF3-981A-804257E3D64C}"/>
                </a:ext>
              </a:extLst>
            </p:cNvPr>
            <p:cNvSpPr txBox="1"/>
            <p:nvPr/>
          </p:nvSpPr>
          <p:spPr>
            <a:xfrm>
              <a:off x="3120622" y="4216381"/>
              <a:ext cx="692818" cy="307777"/>
            </a:xfrm>
            <a:prstGeom prst="rect">
              <a:avLst/>
            </a:prstGeom>
            <a:noFill/>
          </p:spPr>
          <p:txBody>
            <a:bodyPr wrap="none" rtlCol="0">
              <a:spAutoFit/>
            </a:bodyPr>
            <a:lstStyle/>
            <a:p>
              <a:r>
                <a:rPr lang="ja-JP" sz="1400">
                  <a:solidFill>
                    <a:schemeClr val="accent2"/>
                  </a:solidFill>
                </a:rPr>
                <a:t>36.2%</a:t>
              </a:r>
            </a:p>
          </p:txBody>
        </p:sp>
        <p:sp>
          <p:nvSpPr>
            <p:cNvPr id="64" name="Freeform 21">
              <a:extLst>
                <a:ext uri="{FF2B5EF4-FFF2-40B4-BE49-F238E27FC236}">
                  <a16:creationId xmlns:a16="http://schemas.microsoft.com/office/drawing/2014/main" id="{EEF3FACD-8E3E-4B86-AA6B-C65E8C6E16AA}"/>
                </a:ext>
              </a:extLst>
            </p:cNvPr>
            <p:cNvSpPr>
              <a:spLocks/>
            </p:cNvSpPr>
            <p:nvPr/>
          </p:nvSpPr>
          <p:spPr bwMode="auto">
            <a:xfrm>
              <a:off x="7770425" y="2513700"/>
              <a:ext cx="3982762" cy="2782902"/>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5" name="Line 7">
              <a:extLst>
                <a:ext uri="{FF2B5EF4-FFF2-40B4-BE49-F238E27FC236}">
                  <a16:creationId xmlns:a16="http://schemas.microsoft.com/office/drawing/2014/main" id="{E9E0DDE9-02F0-48A3-A831-6DEDD80C9841}"/>
                </a:ext>
              </a:extLst>
            </p:cNvPr>
            <p:cNvSpPr>
              <a:spLocks noChangeShapeType="1"/>
            </p:cNvSpPr>
            <p:nvPr/>
          </p:nvSpPr>
          <p:spPr bwMode="auto">
            <a:xfrm>
              <a:off x="7670612" y="2502881"/>
              <a:ext cx="99813"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6" name="Line 8">
              <a:extLst>
                <a:ext uri="{FF2B5EF4-FFF2-40B4-BE49-F238E27FC236}">
                  <a16:creationId xmlns:a16="http://schemas.microsoft.com/office/drawing/2014/main" id="{33A589EF-AE40-4021-BA36-7282331D7A12}"/>
                </a:ext>
              </a:extLst>
            </p:cNvPr>
            <p:cNvSpPr>
              <a:spLocks noChangeShapeType="1"/>
            </p:cNvSpPr>
            <p:nvPr/>
          </p:nvSpPr>
          <p:spPr bwMode="auto">
            <a:xfrm>
              <a:off x="7670612" y="3162118"/>
              <a:ext cx="99813"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7" name="Line 9">
              <a:extLst>
                <a:ext uri="{FF2B5EF4-FFF2-40B4-BE49-F238E27FC236}">
                  <a16:creationId xmlns:a16="http://schemas.microsoft.com/office/drawing/2014/main" id="{467381C0-A8B5-475D-A6AD-A8F3A9E8EEA3}"/>
                </a:ext>
              </a:extLst>
            </p:cNvPr>
            <p:cNvSpPr>
              <a:spLocks noChangeShapeType="1"/>
            </p:cNvSpPr>
            <p:nvPr/>
          </p:nvSpPr>
          <p:spPr bwMode="auto">
            <a:xfrm>
              <a:off x="7670612" y="3842658"/>
              <a:ext cx="99813"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8" name="Line 10">
              <a:extLst>
                <a:ext uri="{FF2B5EF4-FFF2-40B4-BE49-F238E27FC236}">
                  <a16:creationId xmlns:a16="http://schemas.microsoft.com/office/drawing/2014/main" id="{B59A8A97-0F2A-453F-8E71-D9D54FC9A647}"/>
                </a:ext>
              </a:extLst>
            </p:cNvPr>
            <p:cNvSpPr>
              <a:spLocks noChangeShapeType="1"/>
            </p:cNvSpPr>
            <p:nvPr/>
          </p:nvSpPr>
          <p:spPr bwMode="auto">
            <a:xfrm>
              <a:off x="7670612" y="4508999"/>
              <a:ext cx="99813"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9" name="Line 11">
              <a:extLst>
                <a:ext uri="{FF2B5EF4-FFF2-40B4-BE49-F238E27FC236}">
                  <a16:creationId xmlns:a16="http://schemas.microsoft.com/office/drawing/2014/main" id="{429665BA-22FE-46FA-B7A9-ABB7C3E8967C}"/>
                </a:ext>
              </a:extLst>
            </p:cNvPr>
            <p:cNvSpPr>
              <a:spLocks noChangeShapeType="1"/>
            </p:cNvSpPr>
            <p:nvPr/>
          </p:nvSpPr>
          <p:spPr bwMode="auto">
            <a:xfrm>
              <a:off x="7670612" y="5182441"/>
              <a:ext cx="99813"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70" name="TextBox 69">
              <a:extLst>
                <a:ext uri="{FF2B5EF4-FFF2-40B4-BE49-F238E27FC236}">
                  <a16:creationId xmlns:a16="http://schemas.microsoft.com/office/drawing/2014/main" id="{99327379-566D-4DBD-BF7E-F49DB414F9FF}"/>
                </a:ext>
              </a:extLst>
            </p:cNvPr>
            <p:cNvSpPr txBox="1"/>
            <p:nvPr/>
          </p:nvSpPr>
          <p:spPr>
            <a:xfrm rot="16200000">
              <a:off x="6287473" y="3701920"/>
              <a:ext cx="1309974"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OSの可能性</a:t>
              </a:r>
            </a:p>
          </p:txBody>
        </p:sp>
        <p:sp>
          <p:nvSpPr>
            <p:cNvPr id="71" name="TextBox 70">
              <a:extLst>
                <a:ext uri="{FF2B5EF4-FFF2-40B4-BE49-F238E27FC236}">
                  <a16:creationId xmlns:a16="http://schemas.microsoft.com/office/drawing/2014/main" id="{B68B1264-01D9-4A59-87FE-EDC377F7F548}"/>
                </a:ext>
              </a:extLst>
            </p:cNvPr>
            <p:cNvSpPr txBox="1"/>
            <p:nvPr/>
          </p:nvSpPr>
          <p:spPr>
            <a:xfrm>
              <a:off x="7152770" y="2347884"/>
              <a:ext cx="53251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1.00</a:t>
              </a:r>
            </a:p>
          </p:txBody>
        </p:sp>
        <p:sp>
          <p:nvSpPr>
            <p:cNvPr id="72" name="TextBox 71">
              <a:extLst>
                <a:ext uri="{FF2B5EF4-FFF2-40B4-BE49-F238E27FC236}">
                  <a16:creationId xmlns:a16="http://schemas.microsoft.com/office/drawing/2014/main" id="{1BD70F89-828F-4760-8A4D-F5FE73574827}"/>
                </a:ext>
              </a:extLst>
            </p:cNvPr>
            <p:cNvSpPr txBox="1"/>
            <p:nvPr/>
          </p:nvSpPr>
          <p:spPr>
            <a:xfrm>
              <a:off x="7152770" y="3006817"/>
              <a:ext cx="53251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0.75</a:t>
              </a:r>
            </a:p>
          </p:txBody>
        </p:sp>
        <p:sp>
          <p:nvSpPr>
            <p:cNvPr id="73" name="TextBox 72">
              <a:extLst>
                <a:ext uri="{FF2B5EF4-FFF2-40B4-BE49-F238E27FC236}">
                  <a16:creationId xmlns:a16="http://schemas.microsoft.com/office/drawing/2014/main" id="{CE51DF97-866F-48CE-AEC0-812DF6FC7B14}"/>
                </a:ext>
              </a:extLst>
            </p:cNvPr>
            <p:cNvSpPr txBox="1"/>
            <p:nvPr/>
          </p:nvSpPr>
          <p:spPr>
            <a:xfrm>
              <a:off x="7152770" y="3687058"/>
              <a:ext cx="53251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0.50</a:t>
              </a:r>
            </a:p>
          </p:txBody>
        </p:sp>
        <p:sp>
          <p:nvSpPr>
            <p:cNvPr id="74" name="TextBox 73">
              <a:extLst>
                <a:ext uri="{FF2B5EF4-FFF2-40B4-BE49-F238E27FC236}">
                  <a16:creationId xmlns:a16="http://schemas.microsoft.com/office/drawing/2014/main" id="{E66641C4-EA71-4F11-B1C1-5E375BC63B90}"/>
                </a:ext>
              </a:extLst>
            </p:cNvPr>
            <p:cNvSpPr txBox="1"/>
            <p:nvPr/>
          </p:nvSpPr>
          <p:spPr>
            <a:xfrm>
              <a:off x="7152770" y="4353091"/>
              <a:ext cx="532518"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0.25</a:t>
              </a:r>
            </a:p>
          </p:txBody>
        </p:sp>
        <p:sp>
          <p:nvSpPr>
            <p:cNvPr id="75" name="TextBox 74">
              <a:extLst>
                <a:ext uri="{FF2B5EF4-FFF2-40B4-BE49-F238E27FC236}">
                  <a16:creationId xmlns:a16="http://schemas.microsoft.com/office/drawing/2014/main" id="{6980D570-5DFA-4933-B6E9-7B1ED7B8DAE6}"/>
                </a:ext>
              </a:extLst>
            </p:cNvPr>
            <p:cNvSpPr txBox="1"/>
            <p:nvPr/>
          </p:nvSpPr>
          <p:spPr>
            <a:xfrm>
              <a:off x="7401247" y="5026226"/>
              <a:ext cx="284052" cy="307777"/>
            </a:xfrm>
            <a:prstGeom prst="rect">
              <a:avLst/>
            </a:prstGeom>
            <a:noFill/>
          </p:spPr>
          <p:txBody>
            <a:bodyPr wrap="none" rtlCol="0" anchor="ctr" anchorCtr="0">
              <a:spAutoFit/>
            </a:bodyPr>
            <a:lstStyle/>
            <a:p>
              <a:pPr algn="r"/>
              <a:r>
                <a:rPr lang="ja-JP" sz="1400">
                  <a:solidFill>
                    <a:srgbClr val="363636"/>
                  </a:solidFill>
                  <a:latin typeface="Arial" panose="020B0604020202020204" pitchFamily="34" charset="0"/>
                  <a:ea typeface="MS Mincho"/>
                  <a:cs typeface="Arial" panose="020B0604020202020204" pitchFamily="34" charset="0"/>
                </a:rPr>
                <a:t>0</a:t>
              </a:r>
            </a:p>
          </p:txBody>
        </p:sp>
        <p:sp>
          <p:nvSpPr>
            <p:cNvPr id="76" name="TextBox 75">
              <a:extLst>
                <a:ext uri="{FF2B5EF4-FFF2-40B4-BE49-F238E27FC236}">
                  <a16:creationId xmlns:a16="http://schemas.microsoft.com/office/drawing/2014/main" id="{CAF06968-5CE3-4576-9F8E-DF7DA41A4D04}"/>
                </a:ext>
              </a:extLst>
            </p:cNvPr>
            <p:cNvSpPr txBox="1"/>
            <p:nvPr/>
          </p:nvSpPr>
          <p:spPr>
            <a:xfrm>
              <a:off x="9043510" y="5585905"/>
              <a:ext cx="1268297"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latin typeface="Arial" panose="020B0604020202020204" pitchFamily="34" charset="0"/>
                  <a:ea typeface="MS Mincho"/>
                  <a:cs typeface="Arial" panose="020B0604020202020204" pitchFamily="34" charset="0"/>
                </a:rPr>
                <a:t>経過期間、月</a:t>
              </a:r>
            </a:p>
          </p:txBody>
        </p:sp>
        <p:sp>
          <p:nvSpPr>
            <p:cNvPr id="77" name="Line 21">
              <a:extLst>
                <a:ext uri="{FF2B5EF4-FFF2-40B4-BE49-F238E27FC236}">
                  <a16:creationId xmlns:a16="http://schemas.microsoft.com/office/drawing/2014/main" id="{2AAA7B30-DE47-44A5-92D1-EF43E6E7497F}"/>
                </a:ext>
              </a:extLst>
            </p:cNvPr>
            <p:cNvSpPr>
              <a:spLocks noChangeShapeType="1"/>
            </p:cNvSpPr>
            <p:nvPr/>
          </p:nvSpPr>
          <p:spPr bwMode="auto">
            <a:xfrm>
              <a:off x="11428219" y="53054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CEA8EB53-EB48-4EA3-B537-BE67FD4DAC47}"/>
                </a:ext>
              </a:extLst>
            </p:cNvPr>
            <p:cNvSpPr txBox="1"/>
            <p:nvPr/>
          </p:nvSpPr>
          <p:spPr>
            <a:xfrm>
              <a:off x="11287657" y="5387943"/>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24</a:t>
              </a:r>
            </a:p>
          </p:txBody>
        </p:sp>
        <p:sp>
          <p:nvSpPr>
            <p:cNvPr id="79" name="Line 21">
              <a:extLst>
                <a:ext uri="{FF2B5EF4-FFF2-40B4-BE49-F238E27FC236}">
                  <a16:creationId xmlns:a16="http://schemas.microsoft.com/office/drawing/2014/main" id="{D5F578F0-3836-4B22-B432-B4CC053A6881}"/>
                </a:ext>
              </a:extLst>
            </p:cNvPr>
            <p:cNvSpPr>
              <a:spLocks noChangeShapeType="1"/>
            </p:cNvSpPr>
            <p:nvPr/>
          </p:nvSpPr>
          <p:spPr bwMode="auto">
            <a:xfrm>
              <a:off x="10846017" y="53054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AF20D79D-62A5-484A-A474-B4C111C557E1}"/>
                </a:ext>
              </a:extLst>
            </p:cNvPr>
            <p:cNvSpPr txBox="1"/>
            <p:nvPr/>
          </p:nvSpPr>
          <p:spPr>
            <a:xfrm>
              <a:off x="10705457" y="5387943"/>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20</a:t>
              </a:r>
            </a:p>
          </p:txBody>
        </p:sp>
        <p:sp>
          <p:nvSpPr>
            <p:cNvPr id="81" name="Line 21">
              <a:extLst>
                <a:ext uri="{FF2B5EF4-FFF2-40B4-BE49-F238E27FC236}">
                  <a16:creationId xmlns:a16="http://schemas.microsoft.com/office/drawing/2014/main" id="{3903B670-75B7-4A8E-9BDD-B828B013C3B3}"/>
                </a:ext>
              </a:extLst>
            </p:cNvPr>
            <p:cNvSpPr>
              <a:spLocks noChangeShapeType="1"/>
            </p:cNvSpPr>
            <p:nvPr/>
          </p:nvSpPr>
          <p:spPr bwMode="auto">
            <a:xfrm>
              <a:off x="10263815" y="53054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2" name="TextBox 81">
              <a:extLst>
                <a:ext uri="{FF2B5EF4-FFF2-40B4-BE49-F238E27FC236}">
                  <a16:creationId xmlns:a16="http://schemas.microsoft.com/office/drawing/2014/main" id="{B09F8382-BD3A-4AB2-BC36-2F8A28C866ED}"/>
                </a:ext>
              </a:extLst>
            </p:cNvPr>
            <p:cNvSpPr txBox="1"/>
            <p:nvPr/>
          </p:nvSpPr>
          <p:spPr>
            <a:xfrm>
              <a:off x="10123254" y="5387943"/>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16</a:t>
              </a:r>
            </a:p>
          </p:txBody>
        </p:sp>
        <p:sp>
          <p:nvSpPr>
            <p:cNvPr id="83" name="Line 21">
              <a:extLst>
                <a:ext uri="{FF2B5EF4-FFF2-40B4-BE49-F238E27FC236}">
                  <a16:creationId xmlns:a16="http://schemas.microsoft.com/office/drawing/2014/main" id="{CE7094CD-C5BD-42F0-95C7-E64938EDD889}"/>
                </a:ext>
              </a:extLst>
            </p:cNvPr>
            <p:cNvSpPr>
              <a:spLocks noChangeShapeType="1"/>
            </p:cNvSpPr>
            <p:nvPr/>
          </p:nvSpPr>
          <p:spPr bwMode="auto">
            <a:xfrm>
              <a:off x="9681612" y="53054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0ABAD26E-880C-4BA6-B45F-F5D0D613BA9F}"/>
                </a:ext>
              </a:extLst>
            </p:cNvPr>
            <p:cNvSpPr txBox="1"/>
            <p:nvPr/>
          </p:nvSpPr>
          <p:spPr>
            <a:xfrm>
              <a:off x="9541053" y="5387943"/>
              <a:ext cx="271475"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a:t>
              </a:r>
            </a:p>
          </p:txBody>
        </p:sp>
        <p:sp>
          <p:nvSpPr>
            <p:cNvPr id="85" name="Line 21">
              <a:extLst>
                <a:ext uri="{FF2B5EF4-FFF2-40B4-BE49-F238E27FC236}">
                  <a16:creationId xmlns:a16="http://schemas.microsoft.com/office/drawing/2014/main" id="{DDE4E39F-5642-4F5D-A47A-4F4A74342E25}"/>
                </a:ext>
              </a:extLst>
            </p:cNvPr>
            <p:cNvSpPr>
              <a:spLocks noChangeShapeType="1"/>
            </p:cNvSpPr>
            <p:nvPr/>
          </p:nvSpPr>
          <p:spPr bwMode="auto">
            <a:xfrm>
              <a:off x="9099410" y="53054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5ADDFBD3-0828-411F-93A2-14539B377F91}"/>
                </a:ext>
              </a:extLst>
            </p:cNvPr>
            <p:cNvSpPr txBox="1"/>
            <p:nvPr/>
          </p:nvSpPr>
          <p:spPr>
            <a:xfrm>
              <a:off x="9008544" y="5387943"/>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8</a:t>
              </a:r>
            </a:p>
          </p:txBody>
        </p:sp>
        <p:sp>
          <p:nvSpPr>
            <p:cNvPr id="87" name="Line 21">
              <a:extLst>
                <a:ext uri="{FF2B5EF4-FFF2-40B4-BE49-F238E27FC236}">
                  <a16:creationId xmlns:a16="http://schemas.microsoft.com/office/drawing/2014/main" id="{FD4591D3-A7D8-4BCA-8B63-58129838461C}"/>
                </a:ext>
              </a:extLst>
            </p:cNvPr>
            <p:cNvSpPr>
              <a:spLocks noChangeShapeType="1"/>
            </p:cNvSpPr>
            <p:nvPr/>
          </p:nvSpPr>
          <p:spPr bwMode="auto">
            <a:xfrm>
              <a:off x="8517209" y="53054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88" name="TextBox 87">
              <a:extLst>
                <a:ext uri="{FF2B5EF4-FFF2-40B4-BE49-F238E27FC236}">
                  <a16:creationId xmlns:a16="http://schemas.microsoft.com/office/drawing/2014/main" id="{E2CB335C-03F5-4F75-94AF-68C7CA3007AF}"/>
                </a:ext>
              </a:extLst>
            </p:cNvPr>
            <p:cNvSpPr txBox="1"/>
            <p:nvPr/>
          </p:nvSpPr>
          <p:spPr>
            <a:xfrm>
              <a:off x="8426341" y="5387943"/>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4</a:t>
              </a:r>
            </a:p>
          </p:txBody>
        </p:sp>
        <p:sp>
          <p:nvSpPr>
            <p:cNvPr id="89" name="Line 21">
              <a:extLst>
                <a:ext uri="{FF2B5EF4-FFF2-40B4-BE49-F238E27FC236}">
                  <a16:creationId xmlns:a16="http://schemas.microsoft.com/office/drawing/2014/main" id="{35675EA3-1D46-4BDD-8171-B7A5D10AEA16}"/>
                </a:ext>
              </a:extLst>
            </p:cNvPr>
            <p:cNvSpPr>
              <a:spLocks noChangeShapeType="1"/>
            </p:cNvSpPr>
            <p:nvPr/>
          </p:nvSpPr>
          <p:spPr bwMode="auto">
            <a:xfrm>
              <a:off x="7935007" y="53054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90" name="TextBox 89">
              <a:extLst>
                <a:ext uri="{FF2B5EF4-FFF2-40B4-BE49-F238E27FC236}">
                  <a16:creationId xmlns:a16="http://schemas.microsoft.com/office/drawing/2014/main" id="{FCE05435-83BC-4FB2-86A8-8B737EE905B8}"/>
                </a:ext>
              </a:extLst>
            </p:cNvPr>
            <p:cNvSpPr txBox="1"/>
            <p:nvPr/>
          </p:nvSpPr>
          <p:spPr>
            <a:xfrm>
              <a:off x="7844139" y="5387943"/>
              <a:ext cx="172089"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sp>
          <p:nvSpPr>
            <p:cNvPr id="91" name="TextBox 90">
              <a:extLst>
                <a:ext uri="{FF2B5EF4-FFF2-40B4-BE49-F238E27FC236}">
                  <a16:creationId xmlns:a16="http://schemas.microsoft.com/office/drawing/2014/main" id="{8C033CAB-553B-462F-865F-37E39AAFC46D}"/>
                </a:ext>
              </a:extLst>
            </p:cNvPr>
            <p:cNvSpPr txBox="1"/>
            <p:nvPr/>
          </p:nvSpPr>
          <p:spPr>
            <a:xfrm>
              <a:off x="6611453" y="5590663"/>
              <a:ext cx="990977" cy="307777"/>
            </a:xfrm>
            <a:prstGeom prst="rect">
              <a:avLst/>
            </a:prstGeom>
            <a:noFill/>
          </p:spPr>
          <p:txBody>
            <a:bodyPr wrap="none" rtlCol="0">
              <a:spAutoFit/>
            </a:bodyPr>
            <a:lstStyle/>
            <a:p>
              <a:pPr algn="r"/>
              <a:r>
                <a:rPr lang="ja-JP" sz="1400">
                  <a:solidFill>
                    <a:schemeClr val="tx1"/>
                  </a:solidFill>
                </a:rPr>
                <a:t>リスク有患者数</a:t>
              </a:r>
            </a:p>
          </p:txBody>
        </p:sp>
        <p:sp>
          <p:nvSpPr>
            <p:cNvPr id="92" name="TextBox 91">
              <a:extLst>
                <a:ext uri="{FF2B5EF4-FFF2-40B4-BE49-F238E27FC236}">
                  <a16:creationId xmlns:a16="http://schemas.microsoft.com/office/drawing/2014/main" id="{DFE8056A-DED7-4E32-8CE8-500DC9535415}"/>
                </a:ext>
              </a:extLst>
            </p:cNvPr>
            <p:cNvSpPr txBox="1"/>
            <p:nvPr/>
          </p:nvSpPr>
          <p:spPr>
            <a:xfrm>
              <a:off x="11287657" y="5834173"/>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12</a:t>
              </a:r>
            </a:p>
          </p:txBody>
        </p:sp>
        <p:sp>
          <p:nvSpPr>
            <p:cNvPr id="93" name="TextBox 92">
              <a:extLst>
                <a:ext uri="{FF2B5EF4-FFF2-40B4-BE49-F238E27FC236}">
                  <a16:creationId xmlns:a16="http://schemas.microsoft.com/office/drawing/2014/main" id="{EA8B99A6-4E5E-40D8-BF83-2B60E9E66430}"/>
                </a:ext>
              </a:extLst>
            </p:cNvPr>
            <p:cNvSpPr txBox="1"/>
            <p:nvPr/>
          </p:nvSpPr>
          <p:spPr>
            <a:xfrm>
              <a:off x="10705457" y="5834173"/>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57</a:t>
              </a:r>
            </a:p>
          </p:txBody>
        </p:sp>
        <p:sp>
          <p:nvSpPr>
            <p:cNvPr id="94" name="TextBox 93">
              <a:extLst>
                <a:ext uri="{FF2B5EF4-FFF2-40B4-BE49-F238E27FC236}">
                  <a16:creationId xmlns:a16="http://schemas.microsoft.com/office/drawing/2014/main" id="{44A8C222-8153-4A25-A816-453E1C1C6E96}"/>
                </a:ext>
              </a:extLst>
            </p:cNvPr>
            <p:cNvSpPr txBox="1"/>
            <p:nvPr/>
          </p:nvSpPr>
          <p:spPr>
            <a:xfrm>
              <a:off x="10123254" y="5834173"/>
              <a:ext cx="271475"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84</a:t>
              </a:r>
            </a:p>
          </p:txBody>
        </p:sp>
        <p:sp>
          <p:nvSpPr>
            <p:cNvPr id="95" name="TextBox 94">
              <a:extLst>
                <a:ext uri="{FF2B5EF4-FFF2-40B4-BE49-F238E27FC236}">
                  <a16:creationId xmlns:a16="http://schemas.microsoft.com/office/drawing/2014/main" id="{ABD6930D-E9BE-410B-A5BD-1FA026433E01}"/>
                </a:ext>
              </a:extLst>
            </p:cNvPr>
            <p:cNvSpPr txBox="1"/>
            <p:nvPr/>
          </p:nvSpPr>
          <p:spPr>
            <a:xfrm>
              <a:off x="9491360" y="5834173"/>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106</a:t>
              </a:r>
            </a:p>
          </p:txBody>
        </p:sp>
        <p:sp>
          <p:nvSpPr>
            <p:cNvPr id="96" name="TextBox 95">
              <a:extLst>
                <a:ext uri="{FF2B5EF4-FFF2-40B4-BE49-F238E27FC236}">
                  <a16:creationId xmlns:a16="http://schemas.microsoft.com/office/drawing/2014/main" id="{A79FAA28-7A4F-43F1-82BB-6BB278FC4E3B}"/>
                </a:ext>
              </a:extLst>
            </p:cNvPr>
            <p:cNvSpPr txBox="1"/>
            <p:nvPr/>
          </p:nvSpPr>
          <p:spPr>
            <a:xfrm>
              <a:off x="8909158" y="5834173"/>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126</a:t>
              </a:r>
            </a:p>
          </p:txBody>
        </p:sp>
        <p:sp>
          <p:nvSpPr>
            <p:cNvPr id="97" name="TextBox 96">
              <a:extLst>
                <a:ext uri="{FF2B5EF4-FFF2-40B4-BE49-F238E27FC236}">
                  <a16:creationId xmlns:a16="http://schemas.microsoft.com/office/drawing/2014/main" id="{F422C113-1EAA-48AC-B74B-048DD1357019}"/>
                </a:ext>
              </a:extLst>
            </p:cNvPr>
            <p:cNvSpPr txBox="1"/>
            <p:nvPr/>
          </p:nvSpPr>
          <p:spPr>
            <a:xfrm>
              <a:off x="8326957" y="5834173"/>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176</a:t>
              </a:r>
            </a:p>
          </p:txBody>
        </p:sp>
        <p:sp>
          <p:nvSpPr>
            <p:cNvPr id="98" name="TextBox 97">
              <a:extLst>
                <a:ext uri="{FF2B5EF4-FFF2-40B4-BE49-F238E27FC236}">
                  <a16:creationId xmlns:a16="http://schemas.microsoft.com/office/drawing/2014/main" id="{AC4792E4-59B6-4CCE-B0B1-0DB84EAA41E5}"/>
                </a:ext>
              </a:extLst>
            </p:cNvPr>
            <p:cNvSpPr txBox="1"/>
            <p:nvPr/>
          </p:nvSpPr>
          <p:spPr>
            <a:xfrm>
              <a:off x="7744755" y="5834173"/>
              <a:ext cx="370862" cy="288147"/>
            </a:xfrm>
            <a:prstGeom prst="rect">
              <a:avLst/>
            </a:prstGeom>
            <a:noFill/>
          </p:spPr>
          <p:txBody>
            <a:bodyPr wrap="none" lIns="36000" tIns="36000" rIns="36000" bIns="36000" rtlCol="0" anchor="t" anchorCtr="0">
              <a:spAutoFit/>
            </a:bodyPr>
            <a:lstStyle/>
            <a:p>
              <a:pPr algn="ctr"/>
              <a:r>
                <a:rPr lang="ja-JP" sz="1400">
                  <a:solidFill>
                    <a:schemeClr val="accent1"/>
                  </a:solidFill>
                  <a:latin typeface="Arial" panose="020B0604020202020204" pitchFamily="34" charset="0"/>
                  <a:ea typeface="MS Mincho"/>
                  <a:cs typeface="Arial" panose="020B0604020202020204" pitchFamily="34" charset="0"/>
                </a:rPr>
                <a:t>250</a:t>
              </a:r>
            </a:p>
          </p:txBody>
        </p:sp>
        <p:sp>
          <p:nvSpPr>
            <p:cNvPr id="99" name="TextBox 98">
              <a:extLst>
                <a:ext uri="{FF2B5EF4-FFF2-40B4-BE49-F238E27FC236}">
                  <a16:creationId xmlns:a16="http://schemas.microsoft.com/office/drawing/2014/main" id="{1B424135-F1B0-4566-A67A-0BC0BB0134FC}"/>
                </a:ext>
              </a:extLst>
            </p:cNvPr>
            <p:cNvSpPr txBox="1"/>
            <p:nvPr/>
          </p:nvSpPr>
          <p:spPr>
            <a:xfrm>
              <a:off x="11337351" y="6038492"/>
              <a:ext cx="172089"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7</a:t>
              </a:r>
            </a:p>
          </p:txBody>
        </p:sp>
        <p:sp>
          <p:nvSpPr>
            <p:cNvPr id="100" name="TextBox 99">
              <a:extLst>
                <a:ext uri="{FF2B5EF4-FFF2-40B4-BE49-F238E27FC236}">
                  <a16:creationId xmlns:a16="http://schemas.microsoft.com/office/drawing/2014/main" id="{D5AB681C-0B29-4679-8382-6C6D841F826E}"/>
                </a:ext>
              </a:extLst>
            </p:cNvPr>
            <p:cNvSpPr txBox="1"/>
            <p:nvPr/>
          </p:nvSpPr>
          <p:spPr>
            <a:xfrm>
              <a:off x="10705457" y="6038492"/>
              <a:ext cx="271475"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28</a:t>
              </a:r>
            </a:p>
          </p:txBody>
        </p:sp>
        <p:sp>
          <p:nvSpPr>
            <p:cNvPr id="101" name="TextBox 100">
              <a:extLst>
                <a:ext uri="{FF2B5EF4-FFF2-40B4-BE49-F238E27FC236}">
                  <a16:creationId xmlns:a16="http://schemas.microsoft.com/office/drawing/2014/main" id="{3D944676-A84C-4CA5-B83B-929256300ABF}"/>
                </a:ext>
              </a:extLst>
            </p:cNvPr>
            <p:cNvSpPr txBox="1"/>
            <p:nvPr/>
          </p:nvSpPr>
          <p:spPr>
            <a:xfrm>
              <a:off x="10123254" y="6038492"/>
              <a:ext cx="271475"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56</a:t>
              </a:r>
            </a:p>
          </p:txBody>
        </p:sp>
        <p:sp>
          <p:nvSpPr>
            <p:cNvPr id="102" name="TextBox 101">
              <a:extLst>
                <a:ext uri="{FF2B5EF4-FFF2-40B4-BE49-F238E27FC236}">
                  <a16:creationId xmlns:a16="http://schemas.microsoft.com/office/drawing/2014/main" id="{424B3470-D06B-4C50-A962-86FCA9D91848}"/>
                </a:ext>
              </a:extLst>
            </p:cNvPr>
            <p:cNvSpPr txBox="1"/>
            <p:nvPr/>
          </p:nvSpPr>
          <p:spPr>
            <a:xfrm>
              <a:off x="9541053" y="6038492"/>
              <a:ext cx="271475"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80</a:t>
              </a:r>
            </a:p>
          </p:txBody>
        </p:sp>
        <p:sp>
          <p:nvSpPr>
            <p:cNvPr id="103" name="TextBox 102">
              <a:extLst>
                <a:ext uri="{FF2B5EF4-FFF2-40B4-BE49-F238E27FC236}">
                  <a16:creationId xmlns:a16="http://schemas.microsoft.com/office/drawing/2014/main" id="{BA4985A8-4382-4DBD-B70E-8DAD7C33378D}"/>
                </a:ext>
              </a:extLst>
            </p:cNvPr>
            <p:cNvSpPr txBox="1"/>
            <p:nvPr/>
          </p:nvSpPr>
          <p:spPr>
            <a:xfrm>
              <a:off x="8909157" y="6038492"/>
              <a:ext cx="370862"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127</a:t>
              </a:r>
            </a:p>
          </p:txBody>
        </p:sp>
        <p:sp>
          <p:nvSpPr>
            <p:cNvPr id="104" name="TextBox 103">
              <a:extLst>
                <a:ext uri="{FF2B5EF4-FFF2-40B4-BE49-F238E27FC236}">
                  <a16:creationId xmlns:a16="http://schemas.microsoft.com/office/drawing/2014/main" id="{04BB4E2C-3210-4F9D-9136-7ED274676181}"/>
                </a:ext>
              </a:extLst>
            </p:cNvPr>
            <p:cNvSpPr txBox="1"/>
            <p:nvPr/>
          </p:nvSpPr>
          <p:spPr>
            <a:xfrm>
              <a:off x="8326957" y="6038492"/>
              <a:ext cx="370862"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184</a:t>
              </a:r>
            </a:p>
          </p:txBody>
        </p:sp>
        <p:sp>
          <p:nvSpPr>
            <p:cNvPr id="105" name="TextBox 104">
              <a:extLst>
                <a:ext uri="{FF2B5EF4-FFF2-40B4-BE49-F238E27FC236}">
                  <a16:creationId xmlns:a16="http://schemas.microsoft.com/office/drawing/2014/main" id="{4FA10761-7044-4C39-810E-9D22BDFABD22}"/>
                </a:ext>
              </a:extLst>
            </p:cNvPr>
            <p:cNvSpPr txBox="1"/>
            <p:nvPr/>
          </p:nvSpPr>
          <p:spPr>
            <a:xfrm>
              <a:off x="7744754" y="6038492"/>
              <a:ext cx="370862" cy="288147"/>
            </a:xfrm>
            <a:prstGeom prst="rect">
              <a:avLst/>
            </a:prstGeom>
            <a:noFill/>
          </p:spPr>
          <p:txBody>
            <a:bodyPr wrap="none" lIns="36000" tIns="36000" rIns="36000" bIns="36000" rtlCol="0" anchor="t" anchorCtr="0">
              <a:spAutoFit/>
            </a:bodyPr>
            <a:lstStyle/>
            <a:p>
              <a:pPr algn="ctr"/>
              <a:r>
                <a:rPr lang="ja-JP" sz="1400">
                  <a:solidFill>
                    <a:srgbClr val="FF6600"/>
                  </a:solidFill>
                  <a:latin typeface="Arial" panose="020B0604020202020204" pitchFamily="34" charset="0"/>
                  <a:ea typeface="MS Mincho"/>
                  <a:cs typeface="Arial" panose="020B0604020202020204" pitchFamily="34" charset="0"/>
                </a:rPr>
                <a:t>248</a:t>
              </a:r>
            </a:p>
          </p:txBody>
        </p:sp>
        <p:sp>
          <p:nvSpPr>
            <p:cNvPr id="106" name="TextBox 105">
              <a:extLst>
                <a:ext uri="{FF2B5EF4-FFF2-40B4-BE49-F238E27FC236}">
                  <a16:creationId xmlns:a16="http://schemas.microsoft.com/office/drawing/2014/main" id="{41927903-A735-43CF-8D21-C13C3E40C888}"/>
                </a:ext>
              </a:extLst>
            </p:cNvPr>
            <p:cNvSpPr txBox="1"/>
            <p:nvPr/>
          </p:nvSpPr>
          <p:spPr>
            <a:xfrm>
              <a:off x="6373792" y="5824358"/>
              <a:ext cx="1260281" cy="307777"/>
            </a:xfrm>
            <a:prstGeom prst="rect">
              <a:avLst/>
            </a:prstGeom>
            <a:noFill/>
          </p:spPr>
          <p:txBody>
            <a:bodyPr wrap="none" rtlCol="0">
              <a:spAutoFit/>
            </a:bodyPr>
            <a:lstStyle/>
            <a:p>
              <a:pPr algn="r"/>
              <a:r>
                <a:rPr lang="ja-JP" sz="1400">
                  <a:solidFill>
                    <a:schemeClr val="accent1"/>
                  </a:solidFill>
                </a:rPr>
                <a:t>アテゾリズマブ</a:t>
              </a:r>
            </a:p>
          </p:txBody>
        </p:sp>
        <p:sp>
          <p:nvSpPr>
            <p:cNvPr id="107" name="TextBox 106">
              <a:extLst>
                <a:ext uri="{FF2B5EF4-FFF2-40B4-BE49-F238E27FC236}">
                  <a16:creationId xmlns:a16="http://schemas.microsoft.com/office/drawing/2014/main" id="{B1BFF45C-2EB0-4451-8239-1A04AD2A7486}"/>
                </a:ext>
              </a:extLst>
            </p:cNvPr>
            <p:cNvSpPr txBox="1"/>
            <p:nvPr/>
          </p:nvSpPr>
          <p:spPr>
            <a:xfrm>
              <a:off x="6652716" y="6028677"/>
              <a:ext cx="981358" cy="307777"/>
            </a:xfrm>
            <a:prstGeom prst="rect">
              <a:avLst/>
            </a:prstGeom>
            <a:noFill/>
          </p:spPr>
          <p:txBody>
            <a:bodyPr wrap="none" rtlCol="0">
              <a:spAutoFit/>
            </a:bodyPr>
            <a:lstStyle/>
            <a:p>
              <a:pPr algn="r"/>
              <a:r>
                <a:rPr lang="ja-JP" sz="1400">
                  <a:solidFill>
                    <a:schemeClr val="accent2"/>
                  </a:solidFill>
                </a:rPr>
                <a:t>ドセタキセル</a:t>
              </a:r>
            </a:p>
          </p:txBody>
        </p:sp>
        <p:cxnSp>
          <p:nvCxnSpPr>
            <p:cNvPr id="108" name="Straight Connector 107">
              <a:extLst>
                <a:ext uri="{FF2B5EF4-FFF2-40B4-BE49-F238E27FC236}">
                  <a16:creationId xmlns:a16="http://schemas.microsoft.com/office/drawing/2014/main" id="{99810466-BEC7-4552-AA25-6E846C756C03}"/>
                </a:ext>
              </a:extLst>
            </p:cNvPr>
            <p:cNvCxnSpPr>
              <a:cxnSpLocks/>
            </p:cNvCxnSpPr>
            <p:nvPr/>
          </p:nvCxnSpPr>
          <p:spPr>
            <a:xfrm flipV="1">
              <a:off x="9682002" y="4048514"/>
              <a:ext cx="3571" cy="1248089"/>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5AA5F0F-3E33-4F0F-899A-D85B2CDA2D55}"/>
                </a:ext>
              </a:extLst>
            </p:cNvPr>
            <p:cNvCxnSpPr>
              <a:cxnSpLocks/>
            </p:cNvCxnSpPr>
            <p:nvPr/>
          </p:nvCxnSpPr>
          <p:spPr>
            <a:xfrm flipH="1" flipV="1">
              <a:off x="11418624" y="4476191"/>
              <a:ext cx="4770" cy="839754"/>
            </a:xfrm>
            <a:prstGeom prst="line">
              <a:avLst/>
            </a:prstGeom>
            <a:ln w="19050">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1A133A34-B09A-456D-AA35-BDB763168AC4}"/>
                </a:ext>
              </a:extLst>
            </p:cNvPr>
            <p:cNvSpPr txBox="1"/>
            <p:nvPr/>
          </p:nvSpPr>
          <p:spPr>
            <a:xfrm>
              <a:off x="9723702" y="3706661"/>
              <a:ext cx="692818" cy="307777"/>
            </a:xfrm>
            <a:prstGeom prst="rect">
              <a:avLst/>
            </a:prstGeom>
            <a:noFill/>
          </p:spPr>
          <p:txBody>
            <a:bodyPr wrap="none" rtlCol="0">
              <a:spAutoFit/>
            </a:bodyPr>
            <a:lstStyle/>
            <a:p>
              <a:r>
                <a:rPr lang="ja-JP" sz="1400">
                  <a:solidFill>
                    <a:schemeClr val="accent1"/>
                  </a:solidFill>
                </a:rPr>
                <a:t>45.0%</a:t>
              </a:r>
            </a:p>
          </p:txBody>
        </p:sp>
        <p:sp>
          <p:nvSpPr>
            <p:cNvPr id="111" name="TextBox 110">
              <a:extLst>
                <a:ext uri="{FF2B5EF4-FFF2-40B4-BE49-F238E27FC236}">
                  <a16:creationId xmlns:a16="http://schemas.microsoft.com/office/drawing/2014/main" id="{A8B17ACC-3B21-4ABF-B446-E21751A126CC}"/>
                </a:ext>
              </a:extLst>
            </p:cNvPr>
            <p:cNvSpPr txBox="1"/>
            <p:nvPr/>
          </p:nvSpPr>
          <p:spPr>
            <a:xfrm>
              <a:off x="11108825" y="4094137"/>
              <a:ext cx="692818" cy="307777"/>
            </a:xfrm>
            <a:prstGeom prst="rect">
              <a:avLst/>
            </a:prstGeom>
            <a:noFill/>
          </p:spPr>
          <p:txBody>
            <a:bodyPr wrap="none" rtlCol="0">
              <a:spAutoFit/>
            </a:bodyPr>
            <a:lstStyle/>
            <a:p>
              <a:r>
                <a:rPr lang="ja-JP" sz="1400">
                  <a:solidFill>
                    <a:schemeClr val="accent1"/>
                  </a:solidFill>
                </a:rPr>
                <a:t>26.0%</a:t>
              </a:r>
            </a:p>
          </p:txBody>
        </p:sp>
        <p:sp>
          <p:nvSpPr>
            <p:cNvPr id="112" name="TextBox 111">
              <a:extLst>
                <a:ext uri="{FF2B5EF4-FFF2-40B4-BE49-F238E27FC236}">
                  <a16:creationId xmlns:a16="http://schemas.microsoft.com/office/drawing/2014/main" id="{AC6981DC-A511-4281-9F9B-6D3487BCAFA2}"/>
                </a:ext>
              </a:extLst>
            </p:cNvPr>
            <p:cNvSpPr txBox="1"/>
            <p:nvPr/>
          </p:nvSpPr>
          <p:spPr>
            <a:xfrm>
              <a:off x="10720453" y="4793132"/>
              <a:ext cx="692818" cy="307777"/>
            </a:xfrm>
            <a:prstGeom prst="rect">
              <a:avLst/>
            </a:prstGeom>
            <a:noFill/>
          </p:spPr>
          <p:txBody>
            <a:bodyPr wrap="none" rtlCol="0">
              <a:spAutoFit/>
            </a:bodyPr>
            <a:lstStyle/>
            <a:p>
              <a:r>
                <a:rPr lang="ja-JP" sz="1400">
                  <a:solidFill>
                    <a:schemeClr val="accent2"/>
                  </a:solidFill>
                </a:rPr>
                <a:t>11.1%</a:t>
              </a:r>
            </a:p>
          </p:txBody>
        </p:sp>
        <p:sp>
          <p:nvSpPr>
            <p:cNvPr id="113" name="TextBox 112">
              <a:extLst>
                <a:ext uri="{FF2B5EF4-FFF2-40B4-BE49-F238E27FC236}">
                  <a16:creationId xmlns:a16="http://schemas.microsoft.com/office/drawing/2014/main" id="{6A8848C3-3B78-428B-8E1D-C49A2A7F3504}"/>
                </a:ext>
              </a:extLst>
            </p:cNvPr>
            <p:cNvSpPr txBox="1"/>
            <p:nvPr/>
          </p:nvSpPr>
          <p:spPr>
            <a:xfrm>
              <a:off x="8992755" y="4216381"/>
              <a:ext cx="692818" cy="307777"/>
            </a:xfrm>
            <a:prstGeom prst="rect">
              <a:avLst/>
            </a:prstGeom>
            <a:noFill/>
          </p:spPr>
          <p:txBody>
            <a:bodyPr wrap="none" rtlCol="0">
              <a:spAutoFit/>
            </a:bodyPr>
            <a:lstStyle/>
            <a:p>
              <a:r>
                <a:rPr lang="ja-JP" sz="1400">
                  <a:solidFill>
                    <a:schemeClr val="accent2"/>
                  </a:solidFill>
                </a:rPr>
                <a:t>35.2%</a:t>
              </a:r>
            </a:p>
          </p:txBody>
        </p:sp>
        <p:grpSp>
          <p:nvGrpSpPr>
            <p:cNvPr id="114" name="Group 113">
              <a:extLst>
                <a:ext uri="{FF2B5EF4-FFF2-40B4-BE49-F238E27FC236}">
                  <a16:creationId xmlns:a16="http://schemas.microsoft.com/office/drawing/2014/main" id="{CB5BFE54-549D-4E17-A018-4F6B78FB479F}"/>
                </a:ext>
              </a:extLst>
            </p:cNvPr>
            <p:cNvGrpSpPr/>
            <p:nvPr/>
          </p:nvGrpSpPr>
          <p:grpSpPr>
            <a:xfrm>
              <a:off x="7940956" y="2501772"/>
              <a:ext cx="3812231" cy="2040079"/>
              <a:chOff x="3714750" y="2176462"/>
              <a:chExt cx="4759718" cy="2514380"/>
            </a:xfrm>
          </p:grpSpPr>
          <p:sp>
            <p:nvSpPr>
              <p:cNvPr id="150" name="Freeform: Shape 36">
                <a:extLst>
                  <a:ext uri="{FF2B5EF4-FFF2-40B4-BE49-F238E27FC236}">
                    <a16:creationId xmlns:a16="http://schemas.microsoft.com/office/drawing/2014/main" id="{51A8A89B-5AA2-4BE7-B4BA-B1C639D82309}"/>
                  </a:ext>
                </a:extLst>
              </p:cNvPr>
              <p:cNvSpPr/>
              <p:nvPr/>
            </p:nvSpPr>
            <p:spPr>
              <a:xfrm>
                <a:off x="3714750" y="2176462"/>
                <a:ext cx="4759718" cy="2481510"/>
              </a:xfrm>
              <a:custGeom>
                <a:avLst/>
                <a:gdLst>
                  <a:gd name="connsiteX0" fmla="*/ 4759719 w 4759718"/>
                  <a:gd name="connsiteY0" fmla="*/ 2481510 h 2481510"/>
                  <a:gd name="connsiteX1" fmla="*/ 4250046 w 4759718"/>
                  <a:gd name="connsiteY1" fmla="*/ 2481510 h 2481510"/>
                  <a:gd name="connsiteX2" fmla="*/ 4250046 w 4759718"/>
                  <a:gd name="connsiteY2" fmla="*/ 2425808 h 2481510"/>
                  <a:gd name="connsiteX3" fmla="*/ 3943684 w 4759718"/>
                  <a:gd name="connsiteY3" fmla="*/ 2425808 h 2481510"/>
                  <a:gd name="connsiteX4" fmla="*/ 3943684 w 4759718"/>
                  <a:gd name="connsiteY4" fmla="*/ 2395176 h 2481510"/>
                  <a:gd name="connsiteX5" fmla="*/ 3818354 w 4759718"/>
                  <a:gd name="connsiteY5" fmla="*/ 2395176 h 2481510"/>
                  <a:gd name="connsiteX6" fmla="*/ 3818354 w 4759718"/>
                  <a:gd name="connsiteY6" fmla="*/ 2367325 h 2481510"/>
                  <a:gd name="connsiteX7" fmla="*/ 3695814 w 4759718"/>
                  <a:gd name="connsiteY7" fmla="*/ 2367325 h 2481510"/>
                  <a:gd name="connsiteX8" fmla="*/ 3695814 w 4759718"/>
                  <a:gd name="connsiteY8" fmla="*/ 2347827 h 2481510"/>
                  <a:gd name="connsiteX9" fmla="*/ 3397806 w 4759718"/>
                  <a:gd name="connsiteY9" fmla="*/ 2347827 h 2481510"/>
                  <a:gd name="connsiteX10" fmla="*/ 3397806 w 4759718"/>
                  <a:gd name="connsiteY10" fmla="*/ 2317194 h 2481510"/>
                  <a:gd name="connsiteX11" fmla="*/ 3381099 w 4759718"/>
                  <a:gd name="connsiteY11" fmla="*/ 2317194 h 2481510"/>
                  <a:gd name="connsiteX12" fmla="*/ 3381099 w 4759718"/>
                  <a:gd name="connsiteY12" fmla="*/ 2294916 h 2481510"/>
                  <a:gd name="connsiteX13" fmla="*/ 3361601 w 4759718"/>
                  <a:gd name="connsiteY13" fmla="*/ 2294916 h 2481510"/>
                  <a:gd name="connsiteX14" fmla="*/ 3361601 w 4759718"/>
                  <a:gd name="connsiteY14" fmla="*/ 2278199 h 2481510"/>
                  <a:gd name="connsiteX15" fmla="*/ 3297546 w 4759718"/>
                  <a:gd name="connsiteY15" fmla="*/ 2278199 h 2481510"/>
                  <a:gd name="connsiteX16" fmla="*/ 3297546 w 4759718"/>
                  <a:gd name="connsiteY16" fmla="*/ 2267064 h 2481510"/>
                  <a:gd name="connsiteX17" fmla="*/ 3266904 w 4759718"/>
                  <a:gd name="connsiteY17" fmla="*/ 2267064 h 2481510"/>
                  <a:gd name="connsiteX18" fmla="*/ 3266904 w 4759718"/>
                  <a:gd name="connsiteY18" fmla="*/ 2239213 h 2481510"/>
                  <a:gd name="connsiteX19" fmla="*/ 3191713 w 4759718"/>
                  <a:gd name="connsiteY19" fmla="*/ 2239213 h 2481510"/>
                  <a:gd name="connsiteX20" fmla="*/ 3191713 w 4759718"/>
                  <a:gd name="connsiteY20" fmla="*/ 2230860 h 2481510"/>
                  <a:gd name="connsiteX21" fmla="*/ 3124867 w 4759718"/>
                  <a:gd name="connsiteY21" fmla="*/ 2230860 h 2481510"/>
                  <a:gd name="connsiteX22" fmla="*/ 3124867 w 4759718"/>
                  <a:gd name="connsiteY22" fmla="*/ 2208571 h 2481510"/>
                  <a:gd name="connsiteX23" fmla="*/ 2974477 w 4759718"/>
                  <a:gd name="connsiteY23" fmla="*/ 2208571 h 2481510"/>
                  <a:gd name="connsiteX24" fmla="*/ 2974477 w 4759718"/>
                  <a:gd name="connsiteY24" fmla="*/ 2189083 h 2481510"/>
                  <a:gd name="connsiteX25" fmla="*/ 2954979 w 4759718"/>
                  <a:gd name="connsiteY25" fmla="*/ 2189083 h 2481510"/>
                  <a:gd name="connsiteX26" fmla="*/ 2954979 w 4759718"/>
                  <a:gd name="connsiteY26" fmla="*/ 2158441 h 2481510"/>
                  <a:gd name="connsiteX27" fmla="*/ 2927128 w 4759718"/>
                  <a:gd name="connsiteY27" fmla="*/ 2158441 h 2481510"/>
                  <a:gd name="connsiteX28" fmla="*/ 2927128 w 4759718"/>
                  <a:gd name="connsiteY28" fmla="*/ 2133381 h 2481510"/>
                  <a:gd name="connsiteX29" fmla="*/ 2893705 w 4759718"/>
                  <a:gd name="connsiteY29" fmla="*/ 2133381 h 2481510"/>
                  <a:gd name="connsiteX30" fmla="*/ 2893705 w 4759718"/>
                  <a:gd name="connsiteY30" fmla="*/ 2105530 h 2481510"/>
                  <a:gd name="connsiteX31" fmla="*/ 2846356 w 4759718"/>
                  <a:gd name="connsiteY31" fmla="*/ 2105530 h 2481510"/>
                  <a:gd name="connsiteX32" fmla="*/ 2846356 w 4759718"/>
                  <a:gd name="connsiteY32" fmla="*/ 2074888 h 2481510"/>
                  <a:gd name="connsiteX33" fmla="*/ 2793444 w 4759718"/>
                  <a:gd name="connsiteY33" fmla="*/ 2074888 h 2481510"/>
                  <a:gd name="connsiteX34" fmla="*/ 2793444 w 4759718"/>
                  <a:gd name="connsiteY34" fmla="*/ 2063753 h 2481510"/>
                  <a:gd name="connsiteX35" fmla="*/ 2734961 w 4759718"/>
                  <a:gd name="connsiteY35" fmla="*/ 2063753 h 2481510"/>
                  <a:gd name="connsiteX36" fmla="*/ 2734961 w 4759718"/>
                  <a:gd name="connsiteY36" fmla="*/ 2044256 h 2481510"/>
                  <a:gd name="connsiteX37" fmla="*/ 2626338 w 4759718"/>
                  <a:gd name="connsiteY37" fmla="*/ 2044256 h 2481510"/>
                  <a:gd name="connsiteX38" fmla="*/ 2626338 w 4759718"/>
                  <a:gd name="connsiteY38" fmla="*/ 2027539 h 2481510"/>
                  <a:gd name="connsiteX39" fmla="*/ 2584561 w 4759718"/>
                  <a:gd name="connsiteY39" fmla="*/ 2027539 h 2481510"/>
                  <a:gd name="connsiteX40" fmla="*/ 2584561 w 4759718"/>
                  <a:gd name="connsiteY40" fmla="*/ 2002479 h 2481510"/>
                  <a:gd name="connsiteX41" fmla="*/ 2567854 w 4759718"/>
                  <a:gd name="connsiteY41" fmla="*/ 2002479 h 2481510"/>
                  <a:gd name="connsiteX42" fmla="*/ 2567854 w 4759718"/>
                  <a:gd name="connsiteY42" fmla="*/ 1974628 h 2481510"/>
                  <a:gd name="connsiteX43" fmla="*/ 2414673 w 4759718"/>
                  <a:gd name="connsiteY43" fmla="*/ 1974628 h 2481510"/>
                  <a:gd name="connsiteX44" fmla="*/ 2414673 w 4759718"/>
                  <a:gd name="connsiteY44" fmla="*/ 1941205 h 2481510"/>
                  <a:gd name="connsiteX45" fmla="*/ 2297697 w 4759718"/>
                  <a:gd name="connsiteY45" fmla="*/ 1941205 h 2481510"/>
                  <a:gd name="connsiteX46" fmla="*/ 2297697 w 4759718"/>
                  <a:gd name="connsiteY46" fmla="*/ 1874368 h 2481510"/>
                  <a:gd name="connsiteX47" fmla="*/ 2250348 w 4759718"/>
                  <a:gd name="connsiteY47" fmla="*/ 1874368 h 2481510"/>
                  <a:gd name="connsiteX48" fmla="*/ 2250348 w 4759718"/>
                  <a:gd name="connsiteY48" fmla="*/ 1860442 h 2481510"/>
                  <a:gd name="connsiteX49" fmla="*/ 2147307 w 4759718"/>
                  <a:gd name="connsiteY49" fmla="*/ 1860442 h 2481510"/>
                  <a:gd name="connsiteX50" fmla="*/ 2147307 w 4759718"/>
                  <a:gd name="connsiteY50" fmla="*/ 1838154 h 2481510"/>
                  <a:gd name="connsiteX51" fmla="*/ 2122237 w 4759718"/>
                  <a:gd name="connsiteY51" fmla="*/ 1838154 h 2481510"/>
                  <a:gd name="connsiteX52" fmla="*/ 2122237 w 4759718"/>
                  <a:gd name="connsiteY52" fmla="*/ 1815875 h 2481510"/>
                  <a:gd name="connsiteX53" fmla="*/ 2016404 w 4759718"/>
                  <a:gd name="connsiteY53" fmla="*/ 1815875 h 2481510"/>
                  <a:gd name="connsiteX54" fmla="*/ 2016404 w 4759718"/>
                  <a:gd name="connsiteY54" fmla="*/ 1801949 h 2481510"/>
                  <a:gd name="connsiteX55" fmla="*/ 1943995 w 4759718"/>
                  <a:gd name="connsiteY55" fmla="*/ 1801949 h 2481510"/>
                  <a:gd name="connsiteX56" fmla="*/ 1943995 w 4759718"/>
                  <a:gd name="connsiteY56" fmla="*/ 1788023 h 2481510"/>
                  <a:gd name="connsiteX57" fmla="*/ 1885502 w 4759718"/>
                  <a:gd name="connsiteY57" fmla="*/ 1788023 h 2481510"/>
                  <a:gd name="connsiteX58" fmla="*/ 1885502 w 4759718"/>
                  <a:gd name="connsiteY58" fmla="*/ 1768535 h 2481510"/>
                  <a:gd name="connsiteX59" fmla="*/ 1821447 w 4759718"/>
                  <a:gd name="connsiteY59" fmla="*/ 1768535 h 2481510"/>
                  <a:gd name="connsiteX60" fmla="*/ 1821447 w 4759718"/>
                  <a:gd name="connsiteY60" fmla="*/ 1749038 h 2481510"/>
                  <a:gd name="connsiteX61" fmla="*/ 1799168 w 4759718"/>
                  <a:gd name="connsiteY61" fmla="*/ 1749038 h 2481510"/>
                  <a:gd name="connsiteX62" fmla="*/ 1799168 w 4759718"/>
                  <a:gd name="connsiteY62" fmla="*/ 1715615 h 2481510"/>
                  <a:gd name="connsiteX63" fmla="*/ 1751819 w 4759718"/>
                  <a:gd name="connsiteY63" fmla="*/ 1715615 h 2481510"/>
                  <a:gd name="connsiteX64" fmla="*/ 1751819 w 4759718"/>
                  <a:gd name="connsiteY64" fmla="*/ 1690545 h 2481510"/>
                  <a:gd name="connsiteX65" fmla="*/ 1715615 w 4759718"/>
                  <a:gd name="connsiteY65" fmla="*/ 1690545 h 2481510"/>
                  <a:gd name="connsiteX66" fmla="*/ 1715615 w 4759718"/>
                  <a:gd name="connsiteY66" fmla="*/ 1643205 h 2481510"/>
                  <a:gd name="connsiteX67" fmla="*/ 1671056 w 4759718"/>
                  <a:gd name="connsiteY67" fmla="*/ 1643205 h 2481510"/>
                  <a:gd name="connsiteX68" fmla="*/ 1671056 w 4759718"/>
                  <a:gd name="connsiteY68" fmla="*/ 1604210 h 2481510"/>
                  <a:gd name="connsiteX69" fmla="*/ 1606991 w 4759718"/>
                  <a:gd name="connsiteY69" fmla="*/ 1604210 h 2481510"/>
                  <a:gd name="connsiteX70" fmla="*/ 1606991 w 4759718"/>
                  <a:gd name="connsiteY70" fmla="*/ 1593066 h 2481510"/>
                  <a:gd name="connsiteX71" fmla="*/ 1509522 w 4759718"/>
                  <a:gd name="connsiteY71" fmla="*/ 1593066 h 2481510"/>
                  <a:gd name="connsiteX72" fmla="*/ 1509522 w 4759718"/>
                  <a:gd name="connsiteY72" fmla="*/ 1568006 h 2481510"/>
                  <a:gd name="connsiteX73" fmla="*/ 1414824 w 4759718"/>
                  <a:gd name="connsiteY73" fmla="*/ 1568006 h 2481510"/>
                  <a:gd name="connsiteX74" fmla="*/ 1414824 w 4759718"/>
                  <a:gd name="connsiteY74" fmla="*/ 1531801 h 2481510"/>
                  <a:gd name="connsiteX75" fmla="*/ 1331271 w 4759718"/>
                  <a:gd name="connsiteY75" fmla="*/ 1531801 h 2481510"/>
                  <a:gd name="connsiteX76" fmla="*/ 1331271 w 4759718"/>
                  <a:gd name="connsiteY76" fmla="*/ 1467745 h 2481510"/>
                  <a:gd name="connsiteX77" fmla="*/ 1308992 w 4759718"/>
                  <a:gd name="connsiteY77" fmla="*/ 1467745 h 2481510"/>
                  <a:gd name="connsiteX78" fmla="*/ 1308992 w 4759718"/>
                  <a:gd name="connsiteY78" fmla="*/ 1442676 h 2481510"/>
                  <a:gd name="connsiteX79" fmla="*/ 1264434 w 4759718"/>
                  <a:gd name="connsiteY79" fmla="*/ 1442676 h 2481510"/>
                  <a:gd name="connsiteX80" fmla="*/ 1264434 w 4759718"/>
                  <a:gd name="connsiteY80" fmla="*/ 1406471 h 2481510"/>
                  <a:gd name="connsiteX81" fmla="*/ 1217086 w 4759718"/>
                  <a:gd name="connsiteY81" fmla="*/ 1406471 h 2481510"/>
                  <a:gd name="connsiteX82" fmla="*/ 1217086 w 4759718"/>
                  <a:gd name="connsiteY82" fmla="*/ 1334052 h 2481510"/>
                  <a:gd name="connsiteX83" fmla="*/ 1166955 w 4759718"/>
                  <a:gd name="connsiteY83" fmla="*/ 1334052 h 2481510"/>
                  <a:gd name="connsiteX84" fmla="*/ 1166955 w 4759718"/>
                  <a:gd name="connsiteY84" fmla="*/ 1300639 h 2481510"/>
                  <a:gd name="connsiteX85" fmla="*/ 1114035 w 4759718"/>
                  <a:gd name="connsiteY85" fmla="*/ 1300639 h 2481510"/>
                  <a:gd name="connsiteX86" fmla="*/ 1114035 w 4759718"/>
                  <a:gd name="connsiteY86" fmla="*/ 1269997 h 2481510"/>
                  <a:gd name="connsiteX87" fmla="*/ 1100109 w 4759718"/>
                  <a:gd name="connsiteY87" fmla="*/ 1269997 h 2481510"/>
                  <a:gd name="connsiteX88" fmla="*/ 1100109 w 4759718"/>
                  <a:gd name="connsiteY88" fmla="*/ 1247718 h 2481510"/>
                  <a:gd name="connsiteX89" fmla="*/ 1058332 w 4759718"/>
                  <a:gd name="connsiteY89" fmla="*/ 1247718 h 2481510"/>
                  <a:gd name="connsiteX90" fmla="*/ 1058332 w 4759718"/>
                  <a:gd name="connsiteY90" fmla="*/ 1219867 h 2481510"/>
                  <a:gd name="connsiteX91" fmla="*/ 1024909 w 4759718"/>
                  <a:gd name="connsiteY91" fmla="*/ 1219867 h 2481510"/>
                  <a:gd name="connsiteX92" fmla="*/ 1024909 w 4759718"/>
                  <a:gd name="connsiteY92" fmla="*/ 1194807 h 2481510"/>
                  <a:gd name="connsiteX93" fmla="*/ 966426 w 4759718"/>
                  <a:gd name="connsiteY93" fmla="*/ 1194807 h 2481510"/>
                  <a:gd name="connsiteX94" fmla="*/ 966426 w 4759718"/>
                  <a:gd name="connsiteY94" fmla="*/ 1158592 h 2481510"/>
                  <a:gd name="connsiteX95" fmla="*/ 938575 w 4759718"/>
                  <a:gd name="connsiteY95" fmla="*/ 1158592 h 2481510"/>
                  <a:gd name="connsiteX96" fmla="*/ 938575 w 4759718"/>
                  <a:gd name="connsiteY96" fmla="*/ 1097328 h 2481510"/>
                  <a:gd name="connsiteX97" fmla="*/ 910723 w 4759718"/>
                  <a:gd name="connsiteY97" fmla="*/ 1097328 h 2481510"/>
                  <a:gd name="connsiteX98" fmla="*/ 910723 w 4759718"/>
                  <a:gd name="connsiteY98" fmla="*/ 1036053 h 2481510"/>
                  <a:gd name="connsiteX99" fmla="*/ 860592 w 4759718"/>
                  <a:gd name="connsiteY99" fmla="*/ 1036053 h 2481510"/>
                  <a:gd name="connsiteX100" fmla="*/ 860592 w 4759718"/>
                  <a:gd name="connsiteY100" fmla="*/ 1005421 h 2481510"/>
                  <a:gd name="connsiteX101" fmla="*/ 793750 w 4759718"/>
                  <a:gd name="connsiteY101" fmla="*/ 1005421 h 2481510"/>
                  <a:gd name="connsiteX102" fmla="*/ 793750 w 4759718"/>
                  <a:gd name="connsiteY102" fmla="*/ 944145 h 2481510"/>
                  <a:gd name="connsiteX103" fmla="*/ 757544 w 4759718"/>
                  <a:gd name="connsiteY103" fmla="*/ 944145 h 2481510"/>
                  <a:gd name="connsiteX104" fmla="*/ 757544 w 4759718"/>
                  <a:gd name="connsiteY104" fmla="*/ 888443 h 2481510"/>
                  <a:gd name="connsiteX105" fmla="*/ 651711 w 4759718"/>
                  <a:gd name="connsiteY105" fmla="*/ 888443 h 2481510"/>
                  <a:gd name="connsiteX106" fmla="*/ 651711 w 4759718"/>
                  <a:gd name="connsiteY106" fmla="*/ 816031 h 2481510"/>
                  <a:gd name="connsiteX107" fmla="*/ 618290 w 4759718"/>
                  <a:gd name="connsiteY107" fmla="*/ 816031 h 2481510"/>
                  <a:gd name="connsiteX108" fmla="*/ 618290 w 4759718"/>
                  <a:gd name="connsiteY108" fmla="*/ 788179 h 2481510"/>
                  <a:gd name="connsiteX109" fmla="*/ 584868 w 4759718"/>
                  <a:gd name="connsiteY109" fmla="*/ 788179 h 2481510"/>
                  <a:gd name="connsiteX110" fmla="*/ 584868 w 4759718"/>
                  <a:gd name="connsiteY110" fmla="*/ 735263 h 2481510"/>
                  <a:gd name="connsiteX111" fmla="*/ 512456 w 4759718"/>
                  <a:gd name="connsiteY111" fmla="*/ 735263 h 2481510"/>
                  <a:gd name="connsiteX112" fmla="*/ 512456 w 4759718"/>
                  <a:gd name="connsiteY112" fmla="*/ 701842 h 2481510"/>
                  <a:gd name="connsiteX113" fmla="*/ 490176 w 4759718"/>
                  <a:gd name="connsiteY113" fmla="*/ 701842 h 2481510"/>
                  <a:gd name="connsiteX114" fmla="*/ 490176 w 4759718"/>
                  <a:gd name="connsiteY114" fmla="*/ 637785 h 2481510"/>
                  <a:gd name="connsiteX115" fmla="*/ 479035 w 4759718"/>
                  <a:gd name="connsiteY115" fmla="*/ 637785 h 2481510"/>
                  <a:gd name="connsiteX116" fmla="*/ 479035 w 4759718"/>
                  <a:gd name="connsiteY116" fmla="*/ 576513 h 2481510"/>
                  <a:gd name="connsiteX117" fmla="*/ 445614 w 4759718"/>
                  <a:gd name="connsiteY117" fmla="*/ 576513 h 2481510"/>
                  <a:gd name="connsiteX118" fmla="*/ 445614 w 4759718"/>
                  <a:gd name="connsiteY118" fmla="*/ 540308 h 2481510"/>
                  <a:gd name="connsiteX119" fmla="*/ 387127 w 4759718"/>
                  <a:gd name="connsiteY119" fmla="*/ 540308 h 2481510"/>
                  <a:gd name="connsiteX120" fmla="*/ 387127 w 4759718"/>
                  <a:gd name="connsiteY120" fmla="*/ 467895 h 2481510"/>
                  <a:gd name="connsiteX121" fmla="*/ 323070 w 4759718"/>
                  <a:gd name="connsiteY121" fmla="*/ 467895 h 2481510"/>
                  <a:gd name="connsiteX122" fmla="*/ 323070 w 4759718"/>
                  <a:gd name="connsiteY122" fmla="*/ 395483 h 2481510"/>
                  <a:gd name="connsiteX123" fmla="*/ 278509 w 4759718"/>
                  <a:gd name="connsiteY123" fmla="*/ 395483 h 2481510"/>
                  <a:gd name="connsiteX124" fmla="*/ 278509 w 4759718"/>
                  <a:gd name="connsiteY124" fmla="*/ 336995 h 2481510"/>
                  <a:gd name="connsiteX125" fmla="*/ 236732 w 4759718"/>
                  <a:gd name="connsiteY125" fmla="*/ 336995 h 2481510"/>
                  <a:gd name="connsiteX126" fmla="*/ 236732 w 4759718"/>
                  <a:gd name="connsiteY126" fmla="*/ 245088 h 2481510"/>
                  <a:gd name="connsiteX127" fmla="*/ 150395 w 4759718"/>
                  <a:gd name="connsiteY127" fmla="*/ 245088 h 2481510"/>
                  <a:gd name="connsiteX128" fmla="*/ 150395 w 4759718"/>
                  <a:gd name="connsiteY128" fmla="*/ 172676 h 2481510"/>
                  <a:gd name="connsiteX129" fmla="*/ 133684 w 4759718"/>
                  <a:gd name="connsiteY129" fmla="*/ 172676 h 2481510"/>
                  <a:gd name="connsiteX130" fmla="*/ 133684 w 4759718"/>
                  <a:gd name="connsiteY130" fmla="*/ 122544 h 2481510"/>
                  <a:gd name="connsiteX131" fmla="*/ 94693 w 4759718"/>
                  <a:gd name="connsiteY131" fmla="*/ 122544 h 2481510"/>
                  <a:gd name="connsiteX132" fmla="*/ 94693 w 4759718"/>
                  <a:gd name="connsiteY132" fmla="*/ 69627 h 2481510"/>
                  <a:gd name="connsiteX133" fmla="*/ 72412 w 4759718"/>
                  <a:gd name="connsiteY133" fmla="*/ 69627 h 2481510"/>
                  <a:gd name="connsiteX134" fmla="*/ 72412 w 4759718"/>
                  <a:gd name="connsiteY134" fmla="*/ 0 h 2481510"/>
                  <a:gd name="connsiteX135" fmla="*/ 0 w 4759718"/>
                  <a:gd name="connsiteY135" fmla="*/ 0 h 2481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4759718" h="2481510">
                    <a:moveTo>
                      <a:pt x="4759719" y="2481510"/>
                    </a:moveTo>
                    <a:lnTo>
                      <a:pt x="4250046" y="2481510"/>
                    </a:lnTo>
                    <a:lnTo>
                      <a:pt x="4250046" y="2425808"/>
                    </a:lnTo>
                    <a:lnTo>
                      <a:pt x="3943684" y="2425808"/>
                    </a:lnTo>
                    <a:lnTo>
                      <a:pt x="3943684" y="2395176"/>
                    </a:lnTo>
                    <a:lnTo>
                      <a:pt x="3818354" y="2395176"/>
                    </a:lnTo>
                    <a:lnTo>
                      <a:pt x="3818354" y="2367325"/>
                    </a:lnTo>
                    <a:lnTo>
                      <a:pt x="3695814" y="2367325"/>
                    </a:lnTo>
                    <a:lnTo>
                      <a:pt x="3695814" y="2347827"/>
                    </a:lnTo>
                    <a:lnTo>
                      <a:pt x="3397806" y="2347827"/>
                    </a:lnTo>
                    <a:lnTo>
                      <a:pt x="3397806" y="2317194"/>
                    </a:lnTo>
                    <a:lnTo>
                      <a:pt x="3381099" y="2317194"/>
                    </a:lnTo>
                    <a:lnTo>
                      <a:pt x="3381099" y="2294916"/>
                    </a:lnTo>
                    <a:lnTo>
                      <a:pt x="3361601" y="2294916"/>
                    </a:lnTo>
                    <a:lnTo>
                      <a:pt x="3361601" y="2278199"/>
                    </a:lnTo>
                    <a:lnTo>
                      <a:pt x="3297546" y="2278199"/>
                    </a:lnTo>
                    <a:lnTo>
                      <a:pt x="3297546" y="2267064"/>
                    </a:lnTo>
                    <a:lnTo>
                      <a:pt x="3266904" y="2267064"/>
                    </a:lnTo>
                    <a:lnTo>
                      <a:pt x="3266904" y="2239213"/>
                    </a:lnTo>
                    <a:lnTo>
                      <a:pt x="3191713" y="2239213"/>
                    </a:lnTo>
                    <a:lnTo>
                      <a:pt x="3191713" y="2230860"/>
                    </a:lnTo>
                    <a:lnTo>
                      <a:pt x="3124867" y="2230860"/>
                    </a:lnTo>
                    <a:lnTo>
                      <a:pt x="3124867" y="2208571"/>
                    </a:lnTo>
                    <a:lnTo>
                      <a:pt x="2974477" y="2208571"/>
                    </a:lnTo>
                    <a:lnTo>
                      <a:pt x="2974477" y="2189083"/>
                    </a:lnTo>
                    <a:lnTo>
                      <a:pt x="2954979" y="2189083"/>
                    </a:lnTo>
                    <a:lnTo>
                      <a:pt x="2954979" y="2158441"/>
                    </a:lnTo>
                    <a:lnTo>
                      <a:pt x="2927128" y="2158441"/>
                    </a:lnTo>
                    <a:lnTo>
                      <a:pt x="2927128" y="2133381"/>
                    </a:lnTo>
                    <a:lnTo>
                      <a:pt x="2893705" y="2133381"/>
                    </a:lnTo>
                    <a:lnTo>
                      <a:pt x="2893705" y="2105530"/>
                    </a:lnTo>
                    <a:lnTo>
                      <a:pt x="2846356" y="2105530"/>
                    </a:lnTo>
                    <a:lnTo>
                      <a:pt x="2846356" y="2074888"/>
                    </a:lnTo>
                    <a:lnTo>
                      <a:pt x="2793444" y="2074888"/>
                    </a:lnTo>
                    <a:lnTo>
                      <a:pt x="2793444" y="2063753"/>
                    </a:lnTo>
                    <a:lnTo>
                      <a:pt x="2734961" y="2063753"/>
                    </a:lnTo>
                    <a:lnTo>
                      <a:pt x="2734961" y="2044256"/>
                    </a:lnTo>
                    <a:lnTo>
                      <a:pt x="2626338" y="2044256"/>
                    </a:lnTo>
                    <a:lnTo>
                      <a:pt x="2626338" y="2027539"/>
                    </a:lnTo>
                    <a:lnTo>
                      <a:pt x="2584561" y="2027539"/>
                    </a:lnTo>
                    <a:lnTo>
                      <a:pt x="2584561" y="2002479"/>
                    </a:lnTo>
                    <a:lnTo>
                      <a:pt x="2567854" y="2002479"/>
                    </a:lnTo>
                    <a:lnTo>
                      <a:pt x="2567854" y="1974628"/>
                    </a:lnTo>
                    <a:lnTo>
                      <a:pt x="2414673" y="1974628"/>
                    </a:lnTo>
                    <a:lnTo>
                      <a:pt x="2414673" y="1941205"/>
                    </a:lnTo>
                    <a:lnTo>
                      <a:pt x="2297697" y="1941205"/>
                    </a:lnTo>
                    <a:lnTo>
                      <a:pt x="2297697" y="1874368"/>
                    </a:lnTo>
                    <a:lnTo>
                      <a:pt x="2250348" y="1874368"/>
                    </a:lnTo>
                    <a:lnTo>
                      <a:pt x="2250348" y="1860442"/>
                    </a:lnTo>
                    <a:lnTo>
                      <a:pt x="2147307" y="1860442"/>
                    </a:lnTo>
                    <a:lnTo>
                      <a:pt x="2147307" y="1838154"/>
                    </a:lnTo>
                    <a:lnTo>
                      <a:pt x="2122237" y="1838154"/>
                    </a:lnTo>
                    <a:lnTo>
                      <a:pt x="2122237" y="1815875"/>
                    </a:lnTo>
                    <a:lnTo>
                      <a:pt x="2016404" y="1815875"/>
                    </a:lnTo>
                    <a:lnTo>
                      <a:pt x="2016404" y="1801949"/>
                    </a:lnTo>
                    <a:lnTo>
                      <a:pt x="1943995" y="1801949"/>
                    </a:lnTo>
                    <a:lnTo>
                      <a:pt x="1943995" y="1788023"/>
                    </a:lnTo>
                    <a:lnTo>
                      <a:pt x="1885502" y="1788023"/>
                    </a:lnTo>
                    <a:lnTo>
                      <a:pt x="1885502" y="1768535"/>
                    </a:lnTo>
                    <a:lnTo>
                      <a:pt x="1821447" y="1768535"/>
                    </a:lnTo>
                    <a:lnTo>
                      <a:pt x="1821447" y="1749038"/>
                    </a:lnTo>
                    <a:lnTo>
                      <a:pt x="1799168" y="1749038"/>
                    </a:lnTo>
                    <a:lnTo>
                      <a:pt x="1799168" y="1715615"/>
                    </a:lnTo>
                    <a:lnTo>
                      <a:pt x="1751819" y="1715615"/>
                    </a:lnTo>
                    <a:lnTo>
                      <a:pt x="1751819" y="1690545"/>
                    </a:lnTo>
                    <a:lnTo>
                      <a:pt x="1715615" y="1690545"/>
                    </a:lnTo>
                    <a:lnTo>
                      <a:pt x="1715615" y="1643205"/>
                    </a:lnTo>
                    <a:lnTo>
                      <a:pt x="1671056" y="1643205"/>
                    </a:lnTo>
                    <a:lnTo>
                      <a:pt x="1671056" y="1604210"/>
                    </a:lnTo>
                    <a:lnTo>
                      <a:pt x="1606991" y="1604210"/>
                    </a:lnTo>
                    <a:lnTo>
                      <a:pt x="1606991" y="1593066"/>
                    </a:lnTo>
                    <a:lnTo>
                      <a:pt x="1509522" y="1593066"/>
                    </a:lnTo>
                    <a:lnTo>
                      <a:pt x="1509522" y="1568006"/>
                    </a:lnTo>
                    <a:lnTo>
                      <a:pt x="1414824" y="1568006"/>
                    </a:lnTo>
                    <a:lnTo>
                      <a:pt x="1414824" y="1531801"/>
                    </a:lnTo>
                    <a:lnTo>
                      <a:pt x="1331271" y="1531801"/>
                    </a:lnTo>
                    <a:lnTo>
                      <a:pt x="1331271" y="1467745"/>
                    </a:lnTo>
                    <a:lnTo>
                      <a:pt x="1308992" y="1467745"/>
                    </a:lnTo>
                    <a:lnTo>
                      <a:pt x="1308992" y="1442676"/>
                    </a:lnTo>
                    <a:lnTo>
                      <a:pt x="1264434" y="1442676"/>
                    </a:lnTo>
                    <a:lnTo>
                      <a:pt x="1264434" y="1406471"/>
                    </a:lnTo>
                    <a:lnTo>
                      <a:pt x="1217086" y="1406471"/>
                    </a:lnTo>
                    <a:lnTo>
                      <a:pt x="1217086" y="1334052"/>
                    </a:lnTo>
                    <a:lnTo>
                      <a:pt x="1166955" y="1334052"/>
                    </a:lnTo>
                    <a:lnTo>
                      <a:pt x="1166955" y="1300639"/>
                    </a:lnTo>
                    <a:lnTo>
                      <a:pt x="1114035" y="1300639"/>
                    </a:lnTo>
                    <a:lnTo>
                      <a:pt x="1114035" y="1269997"/>
                    </a:lnTo>
                    <a:lnTo>
                      <a:pt x="1100109" y="1269997"/>
                    </a:lnTo>
                    <a:lnTo>
                      <a:pt x="1100109" y="1247718"/>
                    </a:lnTo>
                    <a:lnTo>
                      <a:pt x="1058332" y="1247718"/>
                    </a:lnTo>
                    <a:lnTo>
                      <a:pt x="1058332" y="1219867"/>
                    </a:lnTo>
                    <a:lnTo>
                      <a:pt x="1024909" y="1219867"/>
                    </a:lnTo>
                    <a:lnTo>
                      <a:pt x="1024909" y="1194807"/>
                    </a:lnTo>
                    <a:lnTo>
                      <a:pt x="966426" y="1194807"/>
                    </a:lnTo>
                    <a:lnTo>
                      <a:pt x="966426" y="1158592"/>
                    </a:lnTo>
                    <a:lnTo>
                      <a:pt x="938575" y="1158592"/>
                    </a:lnTo>
                    <a:lnTo>
                      <a:pt x="938575" y="1097328"/>
                    </a:lnTo>
                    <a:lnTo>
                      <a:pt x="910723" y="1097328"/>
                    </a:lnTo>
                    <a:lnTo>
                      <a:pt x="910723" y="1036053"/>
                    </a:lnTo>
                    <a:lnTo>
                      <a:pt x="860592" y="1036053"/>
                    </a:lnTo>
                    <a:lnTo>
                      <a:pt x="860592" y="1005421"/>
                    </a:lnTo>
                    <a:lnTo>
                      <a:pt x="793750" y="1005421"/>
                    </a:lnTo>
                    <a:lnTo>
                      <a:pt x="793750" y="944145"/>
                    </a:lnTo>
                    <a:lnTo>
                      <a:pt x="757544" y="944145"/>
                    </a:lnTo>
                    <a:lnTo>
                      <a:pt x="757544" y="888443"/>
                    </a:lnTo>
                    <a:lnTo>
                      <a:pt x="651711" y="888443"/>
                    </a:lnTo>
                    <a:lnTo>
                      <a:pt x="651711" y="816031"/>
                    </a:lnTo>
                    <a:lnTo>
                      <a:pt x="618290" y="816031"/>
                    </a:lnTo>
                    <a:lnTo>
                      <a:pt x="618290" y="788179"/>
                    </a:lnTo>
                    <a:lnTo>
                      <a:pt x="584868" y="788179"/>
                    </a:lnTo>
                    <a:lnTo>
                      <a:pt x="584868" y="735263"/>
                    </a:lnTo>
                    <a:lnTo>
                      <a:pt x="512456" y="735263"/>
                    </a:lnTo>
                    <a:lnTo>
                      <a:pt x="512456" y="701842"/>
                    </a:lnTo>
                    <a:lnTo>
                      <a:pt x="490176" y="701842"/>
                    </a:lnTo>
                    <a:lnTo>
                      <a:pt x="490176" y="637785"/>
                    </a:lnTo>
                    <a:lnTo>
                      <a:pt x="479035" y="637785"/>
                    </a:lnTo>
                    <a:lnTo>
                      <a:pt x="479035" y="576513"/>
                    </a:lnTo>
                    <a:lnTo>
                      <a:pt x="445614" y="576513"/>
                    </a:lnTo>
                    <a:lnTo>
                      <a:pt x="445614" y="540308"/>
                    </a:lnTo>
                    <a:lnTo>
                      <a:pt x="387127" y="540308"/>
                    </a:lnTo>
                    <a:lnTo>
                      <a:pt x="387127" y="467895"/>
                    </a:lnTo>
                    <a:lnTo>
                      <a:pt x="323070" y="467895"/>
                    </a:lnTo>
                    <a:lnTo>
                      <a:pt x="323070" y="395483"/>
                    </a:lnTo>
                    <a:lnTo>
                      <a:pt x="278509" y="395483"/>
                    </a:lnTo>
                    <a:lnTo>
                      <a:pt x="278509" y="336995"/>
                    </a:lnTo>
                    <a:lnTo>
                      <a:pt x="236732" y="336995"/>
                    </a:lnTo>
                    <a:lnTo>
                      <a:pt x="236732" y="245088"/>
                    </a:lnTo>
                    <a:lnTo>
                      <a:pt x="150395" y="245088"/>
                    </a:lnTo>
                    <a:lnTo>
                      <a:pt x="150395" y="172676"/>
                    </a:lnTo>
                    <a:lnTo>
                      <a:pt x="133684" y="172676"/>
                    </a:lnTo>
                    <a:lnTo>
                      <a:pt x="133684" y="122544"/>
                    </a:lnTo>
                    <a:lnTo>
                      <a:pt x="94693" y="122544"/>
                    </a:lnTo>
                    <a:lnTo>
                      <a:pt x="94693" y="69627"/>
                    </a:lnTo>
                    <a:lnTo>
                      <a:pt x="72412" y="69627"/>
                    </a:lnTo>
                    <a:lnTo>
                      <a:pt x="72412" y="0"/>
                    </a:lnTo>
                    <a:lnTo>
                      <a:pt x="0" y="0"/>
                    </a:lnTo>
                  </a:path>
                </a:pathLst>
              </a:custGeom>
              <a:noFill/>
              <a:ln w="22225" cap="flat">
                <a:solidFill>
                  <a:schemeClr val="accent1"/>
                </a:solidFill>
                <a:prstDash val="solid"/>
                <a:miter/>
              </a:ln>
            </p:spPr>
            <p:txBody>
              <a:bodyPr rtlCol="0" anchor="ctr"/>
              <a:lstStyle/>
              <a:p>
                <a:endParaRPr lang="en-GB"/>
              </a:p>
            </p:txBody>
          </p:sp>
          <p:sp>
            <p:nvSpPr>
              <p:cNvPr id="151" name="Freeform: Shape 37">
                <a:extLst>
                  <a:ext uri="{FF2B5EF4-FFF2-40B4-BE49-F238E27FC236}">
                    <a16:creationId xmlns:a16="http://schemas.microsoft.com/office/drawing/2014/main" id="{2D51C355-96DA-490C-97A4-AC4B2212364A}"/>
                  </a:ext>
                </a:extLst>
              </p:cNvPr>
              <p:cNvSpPr/>
              <p:nvPr/>
            </p:nvSpPr>
            <p:spPr>
              <a:xfrm>
                <a:off x="4139977" y="2663407"/>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2225" cap="flat">
                <a:solidFill>
                  <a:schemeClr val="accent1"/>
                </a:solidFill>
                <a:prstDash val="solid"/>
                <a:miter/>
              </a:ln>
            </p:spPr>
            <p:txBody>
              <a:bodyPr rtlCol="0" anchor="ctr"/>
              <a:lstStyle/>
              <a:p>
                <a:endParaRPr lang="en-GB"/>
              </a:p>
            </p:txBody>
          </p:sp>
          <p:sp>
            <p:nvSpPr>
              <p:cNvPr id="152" name="Freeform: Shape 39">
                <a:extLst>
                  <a:ext uri="{FF2B5EF4-FFF2-40B4-BE49-F238E27FC236}">
                    <a16:creationId xmlns:a16="http://schemas.microsoft.com/office/drawing/2014/main" id="{B8E62B3D-F6C7-4A8F-81E2-6A3808904428}"/>
                  </a:ext>
                </a:extLst>
              </p:cNvPr>
              <p:cNvSpPr/>
              <p:nvPr/>
            </p:nvSpPr>
            <p:spPr>
              <a:xfrm>
                <a:off x="4273327" y="287295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1"/>
                </a:solidFill>
                <a:prstDash val="solid"/>
                <a:miter/>
              </a:ln>
            </p:spPr>
            <p:txBody>
              <a:bodyPr rtlCol="0" anchor="ctr"/>
              <a:lstStyle/>
              <a:p>
                <a:endParaRPr lang="en-GB"/>
              </a:p>
            </p:txBody>
          </p:sp>
          <p:sp>
            <p:nvSpPr>
              <p:cNvPr id="153" name="Freeform: Shape 41">
                <a:extLst>
                  <a:ext uri="{FF2B5EF4-FFF2-40B4-BE49-F238E27FC236}">
                    <a16:creationId xmlns:a16="http://schemas.microsoft.com/office/drawing/2014/main" id="{2845CBA9-9147-4080-BA6B-A644B4C5D39F}"/>
                  </a:ext>
                </a:extLst>
              </p:cNvPr>
              <p:cNvSpPr/>
              <p:nvPr/>
            </p:nvSpPr>
            <p:spPr>
              <a:xfrm>
                <a:off x="4349527" y="2949159"/>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chemeClr val="accent1"/>
                </a:solidFill>
                <a:prstDash val="solid"/>
                <a:miter/>
              </a:ln>
            </p:spPr>
            <p:txBody>
              <a:bodyPr rtlCol="0" anchor="ctr"/>
              <a:lstStyle/>
              <a:p>
                <a:endParaRPr lang="en-GB"/>
              </a:p>
            </p:txBody>
          </p:sp>
          <p:sp>
            <p:nvSpPr>
              <p:cNvPr id="154" name="Freeform: Shape 43">
                <a:extLst>
                  <a:ext uri="{FF2B5EF4-FFF2-40B4-BE49-F238E27FC236}">
                    <a16:creationId xmlns:a16="http://schemas.microsoft.com/office/drawing/2014/main" id="{16190DEF-64F7-47C6-84FD-C49A2BE7D687}"/>
                  </a:ext>
                </a:extLst>
              </p:cNvPr>
              <p:cNvSpPr/>
              <p:nvPr/>
            </p:nvSpPr>
            <p:spPr>
              <a:xfrm>
                <a:off x="6608454" y="42198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55" name="Freeform: Shape 45">
                <a:extLst>
                  <a:ext uri="{FF2B5EF4-FFF2-40B4-BE49-F238E27FC236}">
                    <a16:creationId xmlns:a16="http://schemas.microsoft.com/office/drawing/2014/main" id="{D09C7DE6-B726-421B-84BF-D7F7A7952CA9}"/>
                  </a:ext>
                </a:extLst>
              </p:cNvPr>
              <p:cNvSpPr/>
              <p:nvPr/>
            </p:nvSpPr>
            <p:spPr>
              <a:xfrm>
                <a:off x="7160914" y="44865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56" name="Freeform: Shape 47">
                <a:extLst>
                  <a:ext uri="{FF2B5EF4-FFF2-40B4-BE49-F238E27FC236}">
                    <a16:creationId xmlns:a16="http://schemas.microsoft.com/office/drawing/2014/main" id="{D043DFEA-5DCD-43F9-AF98-1114E31754F8}"/>
                  </a:ext>
                </a:extLst>
              </p:cNvPr>
              <p:cNvSpPr/>
              <p:nvPr/>
            </p:nvSpPr>
            <p:spPr>
              <a:xfrm>
                <a:off x="7218064" y="44865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57" name="Freeform: Shape 49">
                <a:extLst>
                  <a:ext uri="{FF2B5EF4-FFF2-40B4-BE49-F238E27FC236}">
                    <a16:creationId xmlns:a16="http://schemas.microsoft.com/office/drawing/2014/main" id="{0F349F80-55FB-4466-843C-84D6DBF98E57}"/>
                  </a:ext>
                </a:extLst>
              </p:cNvPr>
              <p:cNvSpPr/>
              <p:nvPr/>
            </p:nvSpPr>
            <p:spPr>
              <a:xfrm>
                <a:off x="7237114" y="44865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58" name="Freeform: Shape 51">
                <a:extLst>
                  <a:ext uri="{FF2B5EF4-FFF2-40B4-BE49-F238E27FC236}">
                    <a16:creationId xmlns:a16="http://schemas.microsoft.com/office/drawing/2014/main" id="{87C1C451-7E4B-425D-A7CC-1524F5ADDF9C}"/>
                  </a:ext>
                </a:extLst>
              </p:cNvPr>
              <p:cNvSpPr/>
              <p:nvPr/>
            </p:nvSpPr>
            <p:spPr>
              <a:xfrm>
                <a:off x="7294264" y="44865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59" name="Freeform: Shape 52">
                <a:extLst>
                  <a:ext uri="{FF2B5EF4-FFF2-40B4-BE49-F238E27FC236}">
                    <a16:creationId xmlns:a16="http://schemas.microsoft.com/office/drawing/2014/main" id="{93FC92B7-6647-4C97-BFF9-B26FEA3C3F16}"/>
                  </a:ext>
                </a:extLst>
              </p:cNvPr>
              <p:cNvSpPr/>
              <p:nvPr/>
            </p:nvSpPr>
            <p:spPr>
              <a:xfrm>
                <a:off x="7332364" y="44865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60" name="Freeform: Shape 66">
                <a:extLst>
                  <a:ext uri="{FF2B5EF4-FFF2-40B4-BE49-F238E27FC236}">
                    <a16:creationId xmlns:a16="http://schemas.microsoft.com/office/drawing/2014/main" id="{FC1E3AAD-AB01-4080-B032-1739D32DC6C7}"/>
                  </a:ext>
                </a:extLst>
              </p:cNvPr>
              <p:cNvSpPr/>
              <p:nvPr/>
            </p:nvSpPr>
            <p:spPr>
              <a:xfrm>
                <a:off x="7370464" y="44865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61" name="Freeform: Shape 67">
                <a:extLst>
                  <a:ext uri="{FF2B5EF4-FFF2-40B4-BE49-F238E27FC236}">
                    <a16:creationId xmlns:a16="http://schemas.microsoft.com/office/drawing/2014/main" id="{95B7FD6D-7F35-483D-9FE2-09F26ABF406C}"/>
                  </a:ext>
                </a:extLst>
              </p:cNvPr>
              <p:cNvSpPr/>
              <p:nvPr/>
            </p:nvSpPr>
            <p:spPr>
              <a:xfrm>
                <a:off x="7389514" y="44865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62" name="Freeform: Shape 68">
                <a:extLst>
                  <a:ext uri="{FF2B5EF4-FFF2-40B4-BE49-F238E27FC236}">
                    <a16:creationId xmlns:a16="http://schemas.microsoft.com/office/drawing/2014/main" id="{ACFDD03B-9210-46D4-9AB9-B706F8672703}"/>
                  </a:ext>
                </a:extLst>
              </p:cNvPr>
              <p:cNvSpPr/>
              <p:nvPr/>
            </p:nvSpPr>
            <p:spPr>
              <a:xfrm>
                <a:off x="7408564" y="44865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63" name="Freeform: Shape 104">
                <a:extLst>
                  <a:ext uri="{FF2B5EF4-FFF2-40B4-BE49-F238E27FC236}">
                    <a16:creationId xmlns:a16="http://schemas.microsoft.com/office/drawing/2014/main" id="{8E0AC322-7A18-4223-B619-531D79A454F2}"/>
                  </a:ext>
                </a:extLst>
              </p:cNvPr>
              <p:cNvSpPr/>
              <p:nvPr/>
            </p:nvSpPr>
            <p:spPr>
              <a:xfrm>
                <a:off x="7465714" y="450559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64" name="Freeform: Shape 105">
                <a:extLst>
                  <a:ext uri="{FF2B5EF4-FFF2-40B4-BE49-F238E27FC236}">
                    <a16:creationId xmlns:a16="http://schemas.microsoft.com/office/drawing/2014/main" id="{8D3C20B3-35A6-4DD5-B0E4-86FA3839F7EB}"/>
                  </a:ext>
                </a:extLst>
              </p:cNvPr>
              <p:cNvSpPr/>
              <p:nvPr/>
            </p:nvSpPr>
            <p:spPr>
              <a:xfrm>
                <a:off x="7484764" y="450559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65" name="Freeform: Shape 106">
                <a:extLst>
                  <a:ext uri="{FF2B5EF4-FFF2-40B4-BE49-F238E27FC236}">
                    <a16:creationId xmlns:a16="http://schemas.microsoft.com/office/drawing/2014/main" id="{C979A71E-CDA3-4171-AE3D-4163C62BE914}"/>
                  </a:ext>
                </a:extLst>
              </p:cNvPr>
              <p:cNvSpPr/>
              <p:nvPr/>
            </p:nvSpPr>
            <p:spPr>
              <a:xfrm>
                <a:off x="7503814" y="450559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66" name="Freeform: Shape 125">
                <a:extLst>
                  <a:ext uri="{FF2B5EF4-FFF2-40B4-BE49-F238E27FC236}">
                    <a16:creationId xmlns:a16="http://schemas.microsoft.com/office/drawing/2014/main" id="{936B0D68-DFD1-4EFC-8F5D-BE68756DA592}"/>
                  </a:ext>
                </a:extLst>
              </p:cNvPr>
              <p:cNvSpPr/>
              <p:nvPr/>
            </p:nvSpPr>
            <p:spPr>
              <a:xfrm>
                <a:off x="7599064" y="45246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67" name="Freeform: Shape 127">
                <a:extLst>
                  <a:ext uri="{FF2B5EF4-FFF2-40B4-BE49-F238E27FC236}">
                    <a16:creationId xmlns:a16="http://schemas.microsoft.com/office/drawing/2014/main" id="{1154C138-BF7B-41F9-835D-5E8596BFA719}"/>
                  </a:ext>
                </a:extLst>
              </p:cNvPr>
              <p:cNvSpPr/>
              <p:nvPr/>
            </p:nvSpPr>
            <p:spPr>
              <a:xfrm>
                <a:off x="7694314" y="45627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68" name="Freeform: Shape 130">
                <a:extLst>
                  <a:ext uri="{FF2B5EF4-FFF2-40B4-BE49-F238E27FC236}">
                    <a16:creationId xmlns:a16="http://schemas.microsoft.com/office/drawing/2014/main" id="{BA894EC7-FC30-483E-A1DE-E8D71D5F228F}"/>
                  </a:ext>
                </a:extLst>
              </p:cNvPr>
              <p:cNvSpPr/>
              <p:nvPr/>
            </p:nvSpPr>
            <p:spPr>
              <a:xfrm>
                <a:off x="7732414" y="45627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69" name="Freeform: Shape 131">
                <a:extLst>
                  <a:ext uri="{FF2B5EF4-FFF2-40B4-BE49-F238E27FC236}">
                    <a16:creationId xmlns:a16="http://schemas.microsoft.com/office/drawing/2014/main" id="{37A17163-31A3-4BFC-BF57-44605B77EF05}"/>
                  </a:ext>
                </a:extLst>
              </p:cNvPr>
              <p:cNvSpPr/>
              <p:nvPr/>
            </p:nvSpPr>
            <p:spPr>
              <a:xfrm>
                <a:off x="7770514" y="45627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70" name="Freeform: Shape 245">
                <a:extLst>
                  <a:ext uri="{FF2B5EF4-FFF2-40B4-BE49-F238E27FC236}">
                    <a16:creationId xmlns:a16="http://schemas.microsoft.com/office/drawing/2014/main" id="{A9604D9F-3CAC-4AFF-8D3C-FB184B405354}"/>
                  </a:ext>
                </a:extLst>
              </p:cNvPr>
              <p:cNvSpPr/>
              <p:nvPr/>
            </p:nvSpPr>
            <p:spPr>
              <a:xfrm>
                <a:off x="7789564" y="45627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71" name="Freeform: Shape 246">
                <a:extLst>
                  <a:ext uri="{FF2B5EF4-FFF2-40B4-BE49-F238E27FC236}">
                    <a16:creationId xmlns:a16="http://schemas.microsoft.com/office/drawing/2014/main" id="{8C989B77-1EBF-4DD3-A870-C80D0EACBDF7}"/>
                  </a:ext>
                </a:extLst>
              </p:cNvPr>
              <p:cNvSpPr/>
              <p:nvPr/>
            </p:nvSpPr>
            <p:spPr>
              <a:xfrm>
                <a:off x="7827664" y="45627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72" name="Freeform: Shape 247">
                <a:extLst>
                  <a:ext uri="{FF2B5EF4-FFF2-40B4-BE49-F238E27FC236}">
                    <a16:creationId xmlns:a16="http://schemas.microsoft.com/office/drawing/2014/main" id="{0C82087B-3135-4D68-A344-99E123DF008C}"/>
                  </a:ext>
                </a:extLst>
              </p:cNvPr>
              <p:cNvSpPr/>
              <p:nvPr/>
            </p:nvSpPr>
            <p:spPr>
              <a:xfrm>
                <a:off x="7865764" y="45627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73" name="Freeform: Shape 248">
                <a:extLst>
                  <a:ext uri="{FF2B5EF4-FFF2-40B4-BE49-F238E27FC236}">
                    <a16:creationId xmlns:a16="http://schemas.microsoft.com/office/drawing/2014/main" id="{D865CC06-361B-44BA-838E-985C09C4689A}"/>
                  </a:ext>
                </a:extLst>
              </p:cNvPr>
              <p:cNvSpPr/>
              <p:nvPr/>
            </p:nvSpPr>
            <p:spPr>
              <a:xfrm>
                <a:off x="7884814" y="45627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74" name="Freeform: Shape 249">
                <a:extLst>
                  <a:ext uri="{FF2B5EF4-FFF2-40B4-BE49-F238E27FC236}">
                    <a16:creationId xmlns:a16="http://schemas.microsoft.com/office/drawing/2014/main" id="{91B76763-2E8D-456D-A8DD-151314A529F8}"/>
                  </a:ext>
                </a:extLst>
              </p:cNvPr>
              <p:cNvSpPr/>
              <p:nvPr/>
            </p:nvSpPr>
            <p:spPr>
              <a:xfrm>
                <a:off x="7903864" y="45627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75" name="Freeform: Shape 250">
                <a:extLst>
                  <a:ext uri="{FF2B5EF4-FFF2-40B4-BE49-F238E27FC236}">
                    <a16:creationId xmlns:a16="http://schemas.microsoft.com/office/drawing/2014/main" id="{6C16A207-4E4F-4CA4-8B7E-CED70984BBD0}"/>
                  </a:ext>
                </a:extLst>
              </p:cNvPr>
              <p:cNvSpPr/>
              <p:nvPr/>
            </p:nvSpPr>
            <p:spPr>
              <a:xfrm>
                <a:off x="7922914" y="45627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76" name="Freeform: Shape 251">
                <a:extLst>
                  <a:ext uri="{FF2B5EF4-FFF2-40B4-BE49-F238E27FC236}">
                    <a16:creationId xmlns:a16="http://schemas.microsoft.com/office/drawing/2014/main" id="{8C126B78-1EA2-4819-A249-0A8A9DCA2406}"/>
                  </a:ext>
                </a:extLst>
              </p:cNvPr>
              <p:cNvSpPr/>
              <p:nvPr/>
            </p:nvSpPr>
            <p:spPr>
              <a:xfrm>
                <a:off x="7980064" y="46008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77" name="Freeform: Shape 252">
                <a:extLst>
                  <a:ext uri="{FF2B5EF4-FFF2-40B4-BE49-F238E27FC236}">
                    <a16:creationId xmlns:a16="http://schemas.microsoft.com/office/drawing/2014/main" id="{1FDDD220-025A-41A0-867A-8E8493722819}"/>
                  </a:ext>
                </a:extLst>
              </p:cNvPr>
              <p:cNvSpPr/>
              <p:nvPr/>
            </p:nvSpPr>
            <p:spPr>
              <a:xfrm>
                <a:off x="8113414" y="46008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78" name="Freeform: Shape 253">
                <a:extLst>
                  <a:ext uri="{FF2B5EF4-FFF2-40B4-BE49-F238E27FC236}">
                    <a16:creationId xmlns:a16="http://schemas.microsoft.com/office/drawing/2014/main" id="{9BF28B85-53F5-430B-AA35-7D667843090E}"/>
                  </a:ext>
                </a:extLst>
              </p:cNvPr>
              <p:cNvSpPr/>
              <p:nvPr/>
            </p:nvSpPr>
            <p:spPr>
              <a:xfrm>
                <a:off x="8151514" y="46008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79" name="Freeform: Shape 254">
                <a:extLst>
                  <a:ext uri="{FF2B5EF4-FFF2-40B4-BE49-F238E27FC236}">
                    <a16:creationId xmlns:a16="http://schemas.microsoft.com/office/drawing/2014/main" id="{23DE1E51-AD74-434B-8284-1B5B636B93E8}"/>
                  </a:ext>
                </a:extLst>
              </p:cNvPr>
              <p:cNvSpPr/>
              <p:nvPr/>
            </p:nvSpPr>
            <p:spPr>
              <a:xfrm>
                <a:off x="8189614" y="46008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80" name="Freeform: Shape 255">
                <a:extLst>
                  <a:ext uri="{FF2B5EF4-FFF2-40B4-BE49-F238E27FC236}">
                    <a16:creationId xmlns:a16="http://schemas.microsoft.com/office/drawing/2014/main" id="{16FA7F68-28F5-40AA-BCA9-E7ED4AE8A48C}"/>
                  </a:ext>
                </a:extLst>
              </p:cNvPr>
              <p:cNvSpPr/>
              <p:nvPr/>
            </p:nvSpPr>
            <p:spPr>
              <a:xfrm>
                <a:off x="8246764" y="46008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81" name="Freeform: Shape 256">
                <a:extLst>
                  <a:ext uri="{FF2B5EF4-FFF2-40B4-BE49-F238E27FC236}">
                    <a16:creationId xmlns:a16="http://schemas.microsoft.com/office/drawing/2014/main" id="{0A410C76-19BC-4C4D-802A-A3A558231441}"/>
                  </a:ext>
                </a:extLst>
              </p:cNvPr>
              <p:cNvSpPr/>
              <p:nvPr/>
            </p:nvSpPr>
            <p:spPr>
              <a:xfrm>
                <a:off x="8322964" y="46008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82" name="Freeform: Shape 257">
                <a:extLst>
                  <a:ext uri="{FF2B5EF4-FFF2-40B4-BE49-F238E27FC236}">
                    <a16:creationId xmlns:a16="http://schemas.microsoft.com/office/drawing/2014/main" id="{F0DB02CF-653F-40E1-A7B1-BEBB9D87C437}"/>
                  </a:ext>
                </a:extLst>
              </p:cNvPr>
              <p:cNvSpPr/>
              <p:nvPr/>
            </p:nvSpPr>
            <p:spPr>
              <a:xfrm>
                <a:off x="8361064" y="46008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83" name="Freeform: Shape 258">
                <a:extLst>
                  <a:ext uri="{FF2B5EF4-FFF2-40B4-BE49-F238E27FC236}">
                    <a16:creationId xmlns:a16="http://schemas.microsoft.com/office/drawing/2014/main" id="{502B4D6A-37ED-45C0-A36E-2B9A8B37555F}"/>
                  </a:ext>
                </a:extLst>
              </p:cNvPr>
              <p:cNvSpPr/>
              <p:nvPr/>
            </p:nvSpPr>
            <p:spPr>
              <a:xfrm>
                <a:off x="8380114" y="46008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84" name="Freeform: Shape 259">
                <a:extLst>
                  <a:ext uri="{FF2B5EF4-FFF2-40B4-BE49-F238E27FC236}">
                    <a16:creationId xmlns:a16="http://schemas.microsoft.com/office/drawing/2014/main" id="{6976DC44-29AC-4932-80CB-664055CDFADD}"/>
                  </a:ext>
                </a:extLst>
              </p:cNvPr>
              <p:cNvSpPr/>
              <p:nvPr/>
            </p:nvSpPr>
            <p:spPr>
              <a:xfrm>
                <a:off x="8399164" y="46008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sp>
            <p:nvSpPr>
              <p:cNvPr id="185" name="Freeform: Shape 260">
                <a:extLst>
                  <a:ext uri="{FF2B5EF4-FFF2-40B4-BE49-F238E27FC236}">
                    <a16:creationId xmlns:a16="http://schemas.microsoft.com/office/drawing/2014/main" id="{4EE3B414-6CEE-4FBC-BEF8-5F57F2987D4A}"/>
                  </a:ext>
                </a:extLst>
              </p:cNvPr>
              <p:cNvSpPr/>
              <p:nvPr/>
            </p:nvSpPr>
            <p:spPr>
              <a:xfrm>
                <a:off x="8399164" y="460084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chemeClr val="accent1"/>
                </a:solidFill>
                <a:prstDash val="solid"/>
                <a:miter/>
              </a:ln>
            </p:spPr>
            <p:txBody>
              <a:bodyPr rtlCol="0" anchor="ctr"/>
              <a:lstStyle/>
              <a:p>
                <a:endParaRPr lang="en-GB"/>
              </a:p>
            </p:txBody>
          </p:sp>
        </p:grpSp>
        <p:grpSp>
          <p:nvGrpSpPr>
            <p:cNvPr id="115" name="Group 114">
              <a:extLst>
                <a:ext uri="{FF2B5EF4-FFF2-40B4-BE49-F238E27FC236}">
                  <a16:creationId xmlns:a16="http://schemas.microsoft.com/office/drawing/2014/main" id="{2BA01D43-9A63-48D9-83EC-ADEAB51A4A82}"/>
                </a:ext>
              </a:extLst>
            </p:cNvPr>
            <p:cNvGrpSpPr/>
            <p:nvPr/>
          </p:nvGrpSpPr>
          <p:grpSpPr>
            <a:xfrm>
              <a:off x="7940956" y="2501772"/>
              <a:ext cx="3812231" cy="2487179"/>
              <a:chOff x="3719512" y="1852612"/>
              <a:chExt cx="4748355" cy="3157070"/>
            </a:xfrm>
          </p:grpSpPr>
          <p:sp>
            <p:nvSpPr>
              <p:cNvPr id="116" name="Freeform: Shape 265">
                <a:extLst>
                  <a:ext uri="{FF2B5EF4-FFF2-40B4-BE49-F238E27FC236}">
                    <a16:creationId xmlns:a16="http://schemas.microsoft.com/office/drawing/2014/main" id="{2CAA5D61-C5FE-4CDD-801C-D353D9A85048}"/>
                  </a:ext>
                </a:extLst>
              </p:cNvPr>
              <p:cNvSpPr/>
              <p:nvPr/>
            </p:nvSpPr>
            <p:spPr>
              <a:xfrm>
                <a:off x="3719512" y="1892912"/>
                <a:ext cx="4748355" cy="3079118"/>
              </a:xfrm>
              <a:custGeom>
                <a:avLst/>
                <a:gdLst>
                  <a:gd name="connsiteX0" fmla="*/ 4748356 w 4748355"/>
                  <a:gd name="connsiteY0" fmla="*/ 3079118 h 3079118"/>
                  <a:gd name="connsiteX1" fmla="*/ 4465435 w 4748355"/>
                  <a:gd name="connsiteY1" fmla="*/ 3079118 h 3079118"/>
                  <a:gd name="connsiteX2" fmla="*/ 4465435 w 4748355"/>
                  <a:gd name="connsiteY2" fmla="*/ 2975382 h 3079118"/>
                  <a:gd name="connsiteX3" fmla="*/ 4276821 w 4748355"/>
                  <a:gd name="connsiteY3" fmla="*/ 2975382 h 3079118"/>
                  <a:gd name="connsiteX4" fmla="*/ 4276821 w 4748355"/>
                  <a:gd name="connsiteY4" fmla="*/ 2921156 h 3079118"/>
                  <a:gd name="connsiteX5" fmla="*/ 3953818 w 4748355"/>
                  <a:gd name="connsiteY5" fmla="*/ 2921156 h 3079118"/>
                  <a:gd name="connsiteX6" fmla="*/ 3953818 w 4748355"/>
                  <a:gd name="connsiteY6" fmla="*/ 2899934 h 3079118"/>
                  <a:gd name="connsiteX7" fmla="*/ 3887800 w 4748355"/>
                  <a:gd name="connsiteY7" fmla="*/ 2899934 h 3079118"/>
                  <a:gd name="connsiteX8" fmla="*/ 3887800 w 4748355"/>
                  <a:gd name="connsiteY8" fmla="*/ 2857500 h 3079118"/>
                  <a:gd name="connsiteX9" fmla="*/ 3642608 w 4748355"/>
                  <a:gd name="connsiteY9" fmla="*/ 2857500 h 3079118"/>
                  <a:gd name="connsiteX10" fmla="*/ 3642608 w 4748355"/>
                  <a:gd name="connsiteY10" fmla="*/ 2829211 h 3079118"/>
                  <a:gd name="connsiteX11" fmla="*/ 3576590 w 4748355"/>
                  <a:gd name="connsiteY11" fmla="*/ 2829211 h 3079118"/>
                  <a:gd name="connsiteX12" fmla="*/ 3576590 w 4748355"/>
                  <a:gd name="connsiteY12" fmla="*/ 2784415 h 3079118"/>
                  <a:gd name="connsiteX13" fmla="*/ 3376184 w 4748355"/>
                  <a:gd name="connsiteY13" fmla="*/ 2784415 h 3079118"/>
                  <a:gd name="connsiteX14" fmla="*/ 3376184 w 4748355"/>
                  <a:gd name="connsiteY14" fmla="*/ 2767908 h 3079118"/>
                  <a:gd name="connsiteX15" fmla="*/ 3357325 w 4748355"/>
                  <a:gd name="connsiteY15" fmla="*/ 2767908 h 3079118"/>
                  <a:gd name="connsiteX16" fmla="*/ 3357325 w 4748355"/>
                  <a:gd name="connsiteY16" fmla="*/ 2746686 h 3079118"/>
                  <a:gd name="connsiteX17" fmla="*/ 3312528 w 4748355"/>
                  <a:gd name="connsiteY17" fmla="*/ 2746686 h 3079118"/>
                  <a:gd name="connsiteX18" fmla="*/ 3312528 w 4748355"/>
                  <a:gd name="connsiteY18" fmla="*/ 2734904 h 3079118"/>
                  <a:gd name="connsiteX19" fmla="*/ 3232366 w 4748355"/>
                  <a:gd name="connsiteY19" fmla="*/ 2734904 h 3079118"/>
                  <a:gd name="connsiteX20" fmla="*/ 3232366 w 4748355"/>
                  <a:gd name="connsiteY20" fmla="*/ 2701890 h 3079118"/>
                  <a:gd name="connsiteX21" fmla="*/ 3166358 w 4748355"/>
                  <a:gd name="connsiteY21" fmla="*/ 2701890 h 3079118"/>
                  <a:gd name="connsiteX22" fmla="*/ 3166358 w 4748355"/>
                  <a:gd name="connsiteY22" fmla="*/ 2675963 h 3079118"/>
                  <a:gd name="connsiteX23" fmla="*/ 3130992 w 4748355"/>
                  <a:gd name="connsiteY23" fmla="*/ 2675963 h 3079118"/>
                  <a:gd name="connsiteX24" fmla="*/ 3130992 w 4748355"/>
                  <a:gd name="connsiteY24" fmla="*/ 2640597 h 3079118"/>
                  <a:gd name="connsiteX25" fmla="*/ 3062621 w 4748355"/>
                  <a:gd name="connsiteY25" fmla="*/ 2640597 h 3079118"/>
                  <a:gd name="connsiteX26" fmla="*/ 3062621 w 4748355"/>
                  <a:gd name="connsiteY26" fmla="*/ 2593439 h 3079118"/>
                  <a:gd name="connsiteX27" fmla="*/ 3017825 w 4748355"/>
                  <a:gd name="connsiteY27" fmla="*/ 2593439 h 3079118"/>
                  <a:gd name="connsiteX28" fmla="*/ 3017825 w 4748355"/>
                  <a:gd name="connsiteY28" fmla="*/ 2569864 h 3079118"/>
                  <a:gd name="connsiteX29" fmla="*/ 2970667 w 4748355"/>
                  <a:gd name="connsiteY29" fmla="*/ 2569864 h 3079118"/>
                  <a:gd name="connsiteX30" fmla="*/ 2970667 w 4748355"/>
                  <a:gd name="connsiteY30" fmla="*/ 2536860 h 3079118"/>
                  <a:gd name="connsiteX31" fmla="*/ 2925871 w 4748355"/>
                  <a:gd name="connsiteY31" fmla="*/ 2536860 h 3079118"/>
                  <a:gd name="connsiteX32" fmla="*/ 2925871 w 4748355"/>
                  <a:gd name="connsiteY32" fmla="*/ 2508561 h 3079118"/>
                  <a:gd name="connsiteX33" fmla="*/ 2874007 w 4748355"/>
                  <a:gd name="connsiteY33" fmla="*/ 2508561 h 3079118"/>
                  <a:gd name="connsiteX34" fmla="*/ 2874007 w 4748355"/>
                  <a:gd name="connsiteY34" fmla="*/ 2494417 h 3079118"/>
                  <a:gd name="connsiteX35" fmla="*/ 2824496 w 4748355"/>
                  <a:gd name="connsiteY35" fmla="*/ 2494417 h 3079118"/>
                  <a:gd name="connsiteX36" fmla="*/ 2824496 w 4748355"/>
                  <a:gd name="connsiteY36" fmla="*/ 2454335 h 3079118"/>
                  <a:gd name="connsiteX37" fmla="*/ 2720759 w 4748355"/>
                  <a:gd name="connsiteY37" fmla="*/ 2454335 h 3079118"/>
                  <a:gd name="connsiteX38" fmla="*/ 2720759 w 4748355"/>
                  <a:gd name="connsiteY38" fmla="*/ 2414254 h 3079118"/>
                  <a:gd name="connsiteX39" fmla="*/ 2642950 w 4748355"/>
                  <a:gd name="connsiteY39" fmla="*/ 2414254 h 3079118"/>
                  <a:gd name="connsiteX40" fmla="*/ 2642950 w 4748355"/>
                  <a:gd name="connsiteY40" fmla="*/ 2393042 h 3079118"/>
                  <a:gd name="connsiteX41" fmla="*/ 2581656 w 4748355"/>
                  <a:gd name="connsiteY41" fmla="*/ 2393042 h 3079118"/>
                  <a:gd name="connsiteX42" fmla="*/ 2581656 w 4748355"/>
                  <a:gd name="connsiteY42" fmla="*/ 2345884 h 3079118"/>
                  <a:gd name="connsiteX43" fmla="*/ 2536860 w 4748355"/>
                  <a:gd name="connsiteY43" fmla="*/ 2345884 h 3079118"/>
                  <a:gd name="connsiteX44" fmla="*/ 2536860 w 4748355"/>
                  <a:gd name="connsiteY44" fmla="*/ 2312880 h 3079118"/>
                  <a:gd name="connsiteX45" fmla="*/ 2447268 w 4748355"/>
                  <a:gd name="connsiteY45" fmla="*/ 2312880 h 3079118"/>
                  <a:gd name="connsiteX46" fmla="*/ 2447268 w 4748355"/>
                  <a:gd name="connsiteY46" fmla="*/ 2282228 h 3079118"/>
                  <a:gd name="connsiteX47" fmla="*/ 2407187 w 4748355"/>
                  <a:gd name="connsiteY47" fmla="*/ 2282228 h 3079118"/>
                  <a:gd name="connsiteX48" fmla="*/ 2407187 w 4748355"/>
                  <a:gd name="connsiteY48" fmla="*/ 2228002 h 3079118"/>
                  <a:gd name="connsiteX49" fmla="*/ 2237432 w 4748355"/>
                  <a:gd name="connsiteY49" fmla="*/ 2228002 h 3079118"/>
                  <a:gd name="connsiteX50" fmla="*/ 2237432 w 4748355"/>
                  <a:gd name="connsiteY50" fmla="*/ 2206781 h 3079118"/>
                  <a:gd name="connsiteX51" fmla="*/ 2161985 w 4748355"/>
                  <a:gd name="connsiteY51" fmla="*/ 2206781 h 3079118"/>
                  <a:gd name="connsiteX52" fmla="*/ 2161985 w 4748355"/>
                  <a:gd name="connsiteY52" fmla="*/ 2114836 h 3079118"/>
                  <a:gd name="connsiteX53" fmla="*/ 2138410 w 4748355"/>
                  <a:gd name="connsiteY53" fmla="*/ 2114836 h 3079118"/>
                  <a:gd name="connsiteX54" fmla="*/ 2138410 w 4748355"/>
                  <a:gd name="connsiteY54" fmla="*/ 2065325 h 3079118"/>
                  <a:gd name="connsiteX55" fmla="*/ 2070040 w 4748355"/>
                  <a:gd name="connsiteY55" fmla="*/ 2065325 h 3079118"/>
                  <a:gd name="connsiteX56" fmla="*/ 2070040 w 4748355"/>
                  <a:gd name="connsiteY56" fmla="*/ 2025244 h 3079118"/>
                  <a:gd name="connsiteX57" fmla="*/ 2032311 w 4748355"/>
                  <a:gd name="connsiteY57" fmla="*/ 2025244 h 3079118"/>
                  <a:gd name="connsiteX58" fmla="*/ 2032311 w 4748355"/>
                  <a:gd name="connsiteY58" fmla="*/ 1985163 h 3079118"/>
                  <a:gd name="connsiteX59" fmla="*/ 1980448 w 4748355"/>
                  <a:gd name="connsiteY59" fmla="*/ 1985163 h 3079118"/>
                  <a:gd name="connsiteX60" fmla="*/ 1980448 w 4748355"/>
                  <a:gd name="connsiteY60" fmla="*/ 1928574 h 3079118"/>
                  <a:gd name="connsiteX61" fmla="*/ 1947434 w 4748355"/>
                  <a:gd name="connsiteY61" fmla="*/ 1928574 h 3079118"/>
                  <a:gd name="connsiteX62" fmla="*/ 1947434 w 4748355"/>
                  <a:gd name="connsiteY62" fmla="*/ 1905000 h 3079118"/>
                  <a:gd name="connsiteX63" fmla="*/ 1890855 w 4748355"/>
                  <a:gd name="connsiteY63" fmla="*/ 1905000 h 3079118"/>
                  <a:gd name="connsiteX64" fmla="*/ 1890855 w 4748355"/>
                  <a:gd name="connsiteY64" fmla="*/ 1874349 h 3079118"/>
                  <a:gd name="connsiteX65" fmla="*/ 1827200 w 4748355"/>
                  <a:gd name="connsiteY65" fmla="*/ 1874349 h 3079118"/>
                  <a:gd name="connsiteX66" fmla="*/ 1827200 w 4748355"/>
                  <a:gd name="connsiteY66" fmla="*/ 1824838 h 3079118"/>
                  <a:gd name="connsiteX67" fmla="*/ 1756467 w 4748355"/>
                  <a:gd name="connsiteY67" fmla="*/ 1824838 h 3079118"/>
                  <a:gd name="connsiteX68" fmla="*/ 1756467 w 4748355"/>
                  <a:gd name="connsiteY68" fmla="*/ 1782404 h 3079118"/>
                  <a:gd name="connsiteX69" fmla="*/ 1664513 w 4748355"/>
                  <a:gd name="connsiteY69" fmla="*/ 1782404 h 3079118"/>
                  <a:gd name="connsiteX70" fmla="*/ 1664513 w 4748355"/>
                  <a:gd name="connsiteY70" fmla="*/ 1728178 h 3079118"/>
                  <a:gd name="connsiteX71" fmla="*/ 1629156 w 4748355"/>
                  <a:gd name="connsiteY71" fmla="*/ 1728178 h 3079118"/>
                  <a:gd name="connsiteX72" fmla="*/ 1629156 w 4748355"/>
                  <a:gd name="connsiteY72" fmla="*/ 1690449 h 3079118"/>
                  <a:gd name="connsiteX73" fmla="*/ 1586713 w 4748355"/>
                  <a:gd name="connsiteY73" fmla="*/ 1690449 h 3079118"/>
                  <a:gd name="connsiteX74" fmla="*/ 1586713 w 4748355"/>
                  <a:gd name="connsiteY74" fmla="*/ 1662160 h 3079118"/>
                  <a:gd name="connsiteX75" fmla="*/ 1563138 w 4748355"/>
                  <a:gd name="connsiteY75" fmla="*/ 1662160 h 3079118"/>
                  <a:gd name="connsiteX76" fmla="*/ 1563138 w 4748355"/>
                  <a:gd name="connsiteY76" fmla="*/ 1612649 h 3079118"/>
                  <a:gd name="connsiteX77" fmla="*/ 1518342 w 4748355"/>
                  <a:gd name="connsiteY77" fmla="*/ 1612649 h 3079118"/>
                  <a:gd name="connsiteX78" fmla="*/ 1518342 w 4748355"/>
                  <a:gd name="connsiteY78" fmla="*/ 1560776 h 3079118"/>
                  <a:gd name="connsiteX79" fmla="*/ 1487691 w 4748355"/>
                  <a:gd name="connsiteY79" fmla="*/ 1560776 h 3079118"/>
                  <a:gd name="connsiteX80" fmla="*/ 1487691 w 4748355"/>
                  <a:gd name="connsiteY80" fmla="*/ 1532487 h 3079118"/>
                  <a:gd name="connsiteX81" fmla="*/ 1416958 w 4748355"/>
                  <a:gd name="connsiteY81" fmla="*/ 1532487 h 3079118"/>
                  <a:gd name="connsiteX82" fmla="*/ 1416958 w 4748355"/>
                  <a:gd name="connsiteY82" fmla="*/ 1492406 h 3079118"/>
                  <a:gd name="connsiteX83" fmla="*/ 1353302 w 4748355"/>
                  <a:gd name="connsiteY83" fmla="*/ 1492406 h 3079118"/>
                  <a:gd name="connsiteX84" fmla="*/ 1353302 w 4748355"/>
                  <a:gd name="connsiteY84" fmla="*/ 1445257 h 3079118"/>
                  <a:gd name="connsiteX85" fmla="*/ 1322651 w 4748355"/>
                  <a:gd name="connsiteY85" fmla="*/ 1445257 h 3079118"/>
                  <a:gd name="connsiteX86" fmla="*/ 1322651 w 4748355"/>
                  <a:gd name="connsiteY86" fmla="*/ 1419320 h 3079118"/>
                  <a:gd name="connsiteX87" fmla="*/ 1292009 w 4748355"/>
                  <a:gd name="connsiteY87" fmla="*/ 1419320 h 3079118"/>
                  <a:gd name="connsiteX88" fmla="*/ 1292009 w 4748355"/>
                  <a:gd name="connsiteY88" fmla="*/ 1393384 h 3079118"/>
                  <a:gd name="connsiteX89" fmla="*/ 1223629 w 4748355"/>
                  <a:gd name="connsiteY89" fmla="*/ 1393384 h 3079118"/>
                  <a:gd name="connsiteX90" fmla="*/ 1223629 w 4748355"/>
                  <a:gd name="connsiteY90" fmla="*/ 1310869 h 3079118"/>
                  <a:gd name="connsiteX91" fmla="*/ 1183548 w 4748355"/>
                  <a:gd name="connsiteY91" fmla="*/ 1310869 h 3079118"/>
                  <a:gd name="connsiteX92" fmla="*/ 1183548 w 4748355"/>
                  <a:gd name="connsiteY92" fmla="*/ 1277855 h 3079118"/>
                  <a:gd name="connsiteX93" fmla="*/ 1143476 w 4748355"/>
                  <a:gd name="connsiteY93" fmla="*/ 1277855 h 3079118"/>
                  <a:gd name="connsiteX94" fmla="*/ 1143476 w 4748355"/>
                  <a:gd name="connsiteY94" fmla="*/ 1247213 h 3079118"/>
                  <a:gd name="connsiteX95" fmla="*/ 1105748 w 4748355"/>
                  <a:gd name="connsiteY95" fmla="*/ 1247213 h 3079118"/>
                  <a:gd name="connsiteX96" fmla="*/ 1105748 w 4748355"/>
                  <a:gd name="connsiteY96" fmla="*/ 1209485 h 3079118"/>
                  <a:gd name="connsiteX97" fmla="*/ 1065667 w 4748355"/>
                  <a:gd name="connsiteY97" fmla="*/ 1209485 h 3079118"/>
                  <a:gd name="connsiteX98" fmla="*/ 1065667 w 4748355"/>
                  <a:gd name="connsiteY98" fmla="*/ 1171766 h 3079118"/>
                  <a:gd name="connsiteX99" fmla="*/ 1011441 w 4748355"/>
                  <a:gd name="connsiteY99" fmla="*/ 1171766 h 3079118"/>
                  <a:gd name="connsiteX100" fmla="*/ 1011441 w 4748355"/>
                  <a:gd name="connsiteY100" fmla="*/ 1110463 h 3079118"/>
                  <a:gd name="connsiteX101" fmla="*/ 964292 w 4748355"/>
                  <a:gd name="connsiteY101" fmla="*/ 1110463 h 3079118"/>
                  <a:gd name="connsiteX102" fmla="*/ 964292 w 4748355"/>
                  <a:gd name="connsiteY102" fmla="*/ 1016156 h 3079118"/>
                  <a:gd name="connsiteX103" fmla="*/ 886485 w 4748355"/>
                  <a:gd name="connsiteY103" fmla="*/ 1016156 h 3079118"/>
                  <a:gd name="connsiteX104" fmla="*/ 886485 w 4748355"/>
                  <a:gd name="connsiteY104" fmla="*/ 924211 h 3079118"/>
                  <a:gd name="connsiteX105" fmla="*/ 844047 w 4748355"/>
                  <a:gd name="connsiteY105" fmla="*/ 924211 h 3079118"/>
                  <a:gd name="connsiteX106" fmla="*/ 844047 w 4748355"/>
                  <a:gd name="connsiteY106" fmla="*/ 877055 h 3079118"/>
                  <a:gd name="connsiteX107" fmla="*/ 820470 w 4748355"/>
                  <a:gd name="connsiteY107" fmla="*/ 877055 h 3079118"/>
                  <a:gd name="connsiteX108" fmla="*/ 820470 w 4748355"/>
                  <a:gd name="connsiteY108" fmla="*/ 851121 h 3079118"/>
                  <a:gd name="connsiteX109" fmla="*/ 794536 w 4748355"/>
                  <a:gd name="connsiteY109" fmla="*/ 851121 h 3079118"/>
                  <a:gd name="connsiteX110" fmla="*/ 794536 w 4748355"/>
                  <a:gd name="connsiteY110" fmla="*/ 801609 h 3079118"/>
                  <a:gd name="connsiteX111" fmla="*/ 742667 w 4748355"/>
                  <a:gd name="connsiteY111" fmla="*/ 801609 h 3079118"/>
                  <a:gd name="connsiteX112" fmla="*/ 742667 w 4748355"/>
                  <a:gd name="connsiteY112" fmla="*/ 759171 h 3079118"/>
                  <a:gd name="connsiteX113" fmla="*/ 712018 w 4748355"/>
                  <a:gd name="connsiteY113" fmla="*/ 759171 h 3079118"/>
                  <a:gd name="connsiteX114" fmla="*/ 712018 w 4748355"/>
                  <a:gd name="connsiteY114" fmla="*/ 728522 h 3079118"/>
                  <a:gd name="connsiteX115" fmla="*/ 669579 w 4748355"/>
                  <a:gd name="connsiteY115" fmla="*/ 728522 h 3079118"/>
                  <a:gd name="connsiteX116" fmla="*/ 669579 w 4748355"/>
                  <a:gd name="connsiteY116" fmla="*/ 693156 h 3079118"/>
                  <a:gd name="connsiteX117" fmla="*/ 629499 w 4748355"/>
                  <a:gd name="connsiteY117" fmla="*/ 693156 h 3079118"/>
                  <a:gd name="connsiteX118" fmla="*/ 629499 w 4748355"/>
                  <a:gd name="connsiteY118" fmla="*/ 648360 h 3079118"/>
                  <a:gd name="connsiteX119" fmla="*/ 584703 w 4748355"/>
                  <a:gd name="connsiteY119" fmla="*/ 648360 h 3079118"/>
                  <a:gd name="connsiteX120" fmla="*/ 584703 w 4748355"/>
                  <a:gd name="connsiteY120" fmla="*/ 598849 h 3079118"/>
                  <a:gd name="connsiteX121" fmla="*/ 544622 w 4748355"/>
                  <a:gd name="connsiteY121" fmla="*/ 598849 h 3079118"/>
                  <a:gd name="connsiteX122" fmla="*/ 544622 w 4748355"/>
                  <a:gd name="connsiteY122" fmla="*/ 575273 h 3079118"/>
                  <a:gd name="connsiteX123" fmla="*/ 516330 w 4748355"/>
                  <a:gd name="connsiteY123" fmla="*/ 575273 h 3079118"/>
                  <a:gd name="connsiteX124" fmla="*/ 516330 w 4748355"/>
                  <a:gd name="connsiteY124" fmla="*/ 542265 h 3079118"/>
                  <a:gd name="connsiteX125" fmla="*/ 488038 w 4748355"/>
                  <a:gd name="connsiteY125" fmla="*/ 542265 h 3079118"/>
                  <a:gd name="connsiteX126" fmla="*/ 488038 w 4748355"/>
                  <a:gd name="connsiteY126" fmla="*/ 492754 h 3079118"/>
                  <a:gd name="connsiteX127" fmla="*/ 447958 w 4748355"/>
                  <a:gd name="connsiteY127" fmla="*/ 492754 h 3079118"/>
                  <a:gd name="connsiteX128" fmla="*/ 447958 w 4748355"/>
                  <a:gd name="connsiteY128" fmla="*/ 464462 h 3079118"/>
                  <a:gd name="connsiteX129" fmla="*/ 391374 w 4748355"/>
                  <a:gd name="connsiteY129" fmla="*/ 464462 h 3079118"/>
                  <a:gd name="connsiteX130" fmla="*/ 391374 w 4748355"/>
                  <a:gd name="connsiteY130" fmla="*/ 426739 h 3079118"/>
                  <a:gd name="connsiteX131" fmla="*/ 348936 w 4748355"/>
                  <a:gd name="connsiteY131" fmla="*/ 426739 h 3079118"/>
                  <a:gd name="connsiteX132" fmla="*/ 348936 w 4748355"/>
                  <a:gd name="connsiteY132" fmla="*/ 356008 h 3079118"/>
                  <a:gd name="connsiteX133" fmla="*/ 304140 w 4748355"/>
                  <a:gd name="connsiteY133" fmla="*/ 356008 h 3079118"/>
                  <a:gd name="connsiteX134" fmla="*/ 304140 w 4748355"/>
                  <a:gd name="connsiteY134" fmla="*/ 306497 h 3079118"/>
                  <a:gd name="connsiteX135" fmla="*/ 259344 w 4748355"/>
                  <a:gd name="connsiteY135" fmla="*/ 306497 h 3079118"/>
                  <a:gd name="connsiteX136" fmla="*/ 259344 w 4748355"/>
                  <a:gd name="connsiteY136" fmla="*/ 275848 h 3079118"/>
                  <a:gd name="connsiteX137" fmla="*/ 214549 w 4748355"/>
                  <a:gd name="connsiteY137" fmla="*/ 275848 h 3079118"/>
                  <a:gd name="connsiteX138" fmla="*/ 214549 w 4748355"/>
                  <a:gd name="connsiteY138" fmla="*/ 209833 h 3079118"/>
                  <a:gd name="connsiteX139" fmla="*/ 198045 w 4748355"/>
                  <a:gd name="connsiteY139" fmla="*/ 209833 h 3079118"/>
                  <a:gd name="connsiteX140" fmla="*/ 198045 w 4748355"/>
                  <a:gd name="connsiteY140" fmla="*/ 162679 h 3079118"/>
                  <a:gd name="connsiteX141" fmla="*/ 160322 w 4748355"/>
                  <a:gd name="connsiteY141" fmla="*/ 162679 h 3079118"/>
                  <a:gd name="connsiteX142" fmla="*/ 160322 w 4748355"/>
                  <a:gd name="connsiteY142" fmla="*/ 108454 h 3079118"/>
                  <a:gd name="connsiteX143" fmla="*/ 99022 w 4748355"/>
                  <a:gd name="connsiteY143" fmla="*/ 108454 h 3079118"/>
                  <a:gd name="connsiteX144" fmla="*/ 99022 w 4748355"/>
                  <a:gd name="connsiteY144" fmla="*/ 82519 h 3079118"/>
                  <a:gd name="connsiteX145" fmla="*/ 44796 w 4748355"/>
                  <a:gd name="connsiteY145" fmla="*/ 82519 h 3079118"/>
                  <a:gd name="connsiteX146" fmla="*/ 44796 w 4748355"/>
                  <a:gd name="connsiteY146" fmla="*/ 30650 h 3079118"/>
                  <a:gd name="connsiteX147" fmla="*/ 30650 w 4748355"/>
                  <a:gd name="connsiteY147" fmla="*/ 30650 h 3079118"/>
                  <a:gd name="connsiteX148" fmla="*/ 30650 w 4748355"/>
                  <a:gd name="connsiteY148" fmla="*/ 0 h 3079118"/>
                  <a:gd name="connsiteX149" fmla="*/ 0 w 4748355"/>
                  <a:gd name="connsiteY149" fmla="*/ 0 h 307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748355" h="3079118">
                    <a:moveTo>
                      <a:pt x="4748356" y="3079118"/>
                    </a:moveTo>
                    <a:lnTo>
                      <a:pt x="4465435" y="3079118"/>
                    </a:lnTo>
                    <a:lnTo>
                      <a:pt x="4465435" y="2975382"/>
                    </a:lnTo>
                    <a:lnTo>
                      <a:pt x="4276821" y="2975382"/>
                    </a:lnTo>
                    <a:lnTo>
                      <a:pt x="4276821" y="2921156"/>
                    </a:lnTo>
                    <a:lnTo>
                      <a:pt x="3953818" y="2921156"/>
                    </a:lnTo>
                    <a:lnTo>
                      <a:pt x="3953818" y="2899934"/>
                    </a:lnTo>
                    <a:lnTo>
                      <a:pt x="3887800" y="2899934"/>
                    </a:lnTo>
                    <a:lnTo>
                      <a:pt x="3887800" y="2857500"/>
                    </a:lnTo>
                    <a:lnTo>
                      <a:pt x="3642608" y="2857500"/>
                    </a:lnTo>
                    <a:lnTo>
                      <a:pt x="3642608" y="2829211"/>
                    </a:lnTo>
                    <a:lnTo>
                      <a:pt x="3576590" y="2829211"/>
                    </a:lnTo>
                    <a:lnTo>
                      <a:pt x="3576590" y="2784415"/>
                    </a:lnTo>
                    <a:lnTo>
                      <a:pt x="3376184" y="2784415"/>
                    </a:lnTo>
                    <a:lnTo>
                      <a:pt x="3376184" y="2767908"/>
                    </a:lnTo>
                    <a:lnTo>
                      <a:pt x="3357325" y="2767908"/>
                    </a:lnTo>
                    <a:lnTo>
                      <a:pt x="3357325" y="2746686"/>
                    </a:lnTo>
                    <a:lnTo>
                      <a:pt x="3312528" y="2746686"/>
                    </a:lnTo>
                    <a:lnTo>
                      <a:pt x="3312528" y="2734904"/>
                    </a:lnTo>
                    <a:lnTo>
                      <a:pt x="3232366" y="2734904"/>
                    </a:lnTo>
                    <a:lnTo>
                      <a:pt x="3232366" y="2701890"/>
                    </a:lnTo>
                    <a:lnTo>
                      <a:pt x="3166358" y="2701890"/>
                    </a:lnTo>
                    <a:lnTo>
                      <a:pt x="3166358" y="2675963"/>
                    </a:lnTo>
                    <a:lnTo>
                      <a:pt x="3130992" y="2675963"/>
                    </a:lnTo>
                    <a:lnTo>
                      <a:pt x="3130992" y="2640597"/>
                    </a:lnTo>
                    <a:lnTo>
                      <a:pt x="3062621" y="2640597"/>
                    </a:lnTo>
                    <a:lnTo>
                      <a:pt x="3062621" y="2593439"/>
                    </a:lnTo>
                    <a:lnTo>
                      <a:pt x="3017825" y="2593439"/>
                    </a:lnTo>
                    <a:lnTo>
                      <a:pt x="3017825" y="2569864"/>
                    </a:lnTo>
                    <a:lnTo>
                      <a:pt x="2970667" y="2569864"/>
                    </a:lnTo>
                    <a:lnTo>
                      <a:pt x="2970667" y="2536860"/>
                    </a:lnTo>
                    <a:lnTo>
                      <a:pt x="2925871" y="2536860"/>
                    </a:lnTo>
                    <a:lnTo>
                      <a:pt x="2925871" y="2508561"/>
                    </a:lnTo>
                    <a:lnTo>
                      <a:pt x="2874007" y="2508561"/>
                    </a:lnTo>
                    <a:lnTo>
                      <a:pt x="2874007" y="2494417"/>
                    </a:lnTo>
                    <a:lnTo>
                      <a:pt x="2824496" y="2494417"/>
                    </a:lnTo>
                    <a:lnTo>
                      <a:pt x="2824496" y="2454335"/>
                    </a:lnTo>
                    <a:lnTo>
                      <a:pt x="2720759" y="2454335"/>
                    </a:lnTo>
                    <a:lnTo>
                      <a:pt x="2720759" y="2414254"/>
                    </a:lnTo>
                    <a:lnTo>
                      <a:pt x="2642950" y="2414254"/>
                    </a:lnTo>
                    <a:lnTo>
                      <a:pt x="2642950" y="2393042"/>
                    </a:lnTo>
                    <a:lnTo>
                      <a:pt x="2581656" y="2393042"/>
                    </a:lnTo>
                    <a:lnTo>
                      <a:pt x="2581656" y="2345884"/>
                    </a:lnTo>
                    <a:lnTo>
                      <a:pt x="2536860" y="2345884"/>
                    </a:lnTo>
                    <a:lnTo>
                      <a:pt x="2536860" y="2312880"/>
                    </a:lnTo>
                    <a:lnTo>
                      <a:pt x="2447268" y="2312880"/>
                    </a:lnTo>
                    <a:lnTo>
                      <a:pt x="2447268" y="2282228"/>
                    </a:lnTo>
                    <a:lnTo>
                      <a:pt x="2407187" y="2282228"/>
                    </a:lnTo>
                    <a:lnTo>
                      <a:pt x="2407187" y="2228002"/>
                    </a:lnTo>
                    <a:lnTo>
                      <a:pt x="2237432" y="2228002"/>
                    </a:lnTo>
                    <a:lnTo>
                      <a:pt x="2237432" y="2206781"/>
                    </a:lnTo>
                    <a:lnTo>
                      <a:pt x="2161985" y="2206781"/>
                    </a:lnTo>
                    <a:lnTo>
                      <a:pt x="2161985" y="2114836"/>
                    </a:lnTo>
                    <a:lnTo>
                      <a:pt x="2138410" y="2114836"/>
                    </a:lnTo>
                    <a:lnTo>
                      <a:pt x="2138410" y="2065325"/>
                    </a:lnTo>
                    <a:lnTo>
                      <a:pt x="2070040" y="2065325"/>
                    </a:lnTo>
                    <a:lnTo>
                      <a:pt x="2070040" y="2025244"/>
                    </a:lnTo>
                    <a:lnTo>
                      <a:pt x="2032311" y="2025244"/>
                    </a:lnTo>
                    <a:lnTo>
                      <a:pt x="2032311" y="1985163"/>
                    </a:lnTo>
                    <a:lnTo>
                      <a:pt x="1980448" y="1985163"/>
                    </a:lnTo>
                    <a:lnTo>
                      <a:pt x="1980448" y="1928574"/>
                    </a:lnTo>
                    <a:lnTo>
                      <a:pt x="1947434" y="1928574"/>
                    </a:lnTo>
                    <a:lnTo>
                      <a:pt x="1947434" y="1905000"/>
                    </a:lnTo>
                    <a:lnTo>
                      <a:pt x="1890855" y="1905000"/>
                    </a:lnTo>
                    <a:lnTo>
                      <a:pt x="1890855" y="1874349"/>
                    </a:lnTo>
                    <a:lnTo>
                      <a:pt x="1827200" y="1874349"/>
                    </a:lnTo>
                    <a:lnTo>
                      <a:pt x="1827200" y="1824838"/>
                    </a:lnTo>
                    <a:lnTo>
                      <a:pt x="1756467" y="1824838"/>
                    </a:lnTo>
                    <a:lnTo>
                      <a:pt x="1756467" y="1782404"/>
                    </a:lnTo>
                    <a:lnTo>
                      <a:pt x="1664513" y="1782404"/>
                    </a:lnTo>
                    <a:lnTo>
                      <a:pt x="1664513" y="1728178"/>
                    </a:lnTo>
                    <a:lnTo>
                      <a:pt x="1629156" y="1728178"/>
                    </a:lnTo>
                    <a:lnTo>
                      <a:pt x="1629156" y="1690449"/>
                    </a:lnTo>
                    <a:lnTo>
                      <a:pt x="1586713" y="1690449"/>
                    </a:lnTo>
                    <a:lnTo>
                      <a:pt x="1586713" y="1662160"/>
                    </a:lnTo>
                    <a:lnTo>
                      <a:pt x="1563138" y="1662160"/>
                    </a:lnTo>
                    <a:lnTo>
                      <a:pt x="1563138" y="1612649"/>
                    </a:lnTo>
                    <a:lnTo>
                      <a:pt x="1518342" y="1612649"/>
                    </a:lnTo>
                    <a:lnTo>
                      <a:pt x="1518342" y="1560776"/>
                    </a:lnTo>
                    <a:lnTo>
                      <a:pt x="1487691" y="1560776"/>
                    </a:lnTo>
                    <a:lnTo>
                      <a:pt x="1487691" y="1532487"/>
                    </a:lnTo>
                    <a:lnTo>
                      <a:pt x="1416958" y="1532487"/>
                    </a:lnTo>
                    <a:lnTo>
                      <a:pt x="1416958" y="1492406"/>
                    </a:lnTo>
                    <a:lnTo>
                      <a:pt x="1353302" y="1492406"/>
                    </a:lnTo>
                    <a:lnTo>
                      <a:pt x="1353302" y="1445257"/>
                    </a:lnTo>
                    <a:lnTo>
                      <a:pt x="1322651" y="1445257"/>
                    </a:lnTo>
                    <a:lnTo>
                      <a:pt x="1322651" y="1419320"/>
                    </a:lnTo>
                    <a:lnTo>
                      <a:pt x="1292009" y="1419320"/>
                    </a:lnTo>
                    <a:lnTo>
                      <a:pt x="1292009" y="1393384"/>
                    </a:lnTo>
                    <a:lnTo>
                      <a:pt x="1223629" y="1393384"/>
                    </a:lnTo>
                    <a:lnTo>
                      <a:pt x="1223629" y="1310869"/>
                    </a:lnTo>
                    <a:lnTo>
                      <a:pt x="1183548" y="1310869"/>
                    </a:lnTo>
                    <a:lnTo>
                      <a:pt x="1183548" y="1277855"/>
                    </a:lnTo>
                    <a:lnTo>
                      <a:pt x="1143476" y="1277855"/>
                    </a:lnTo>
                    <a:lnTo>
                      <a:pt x="1143476" y="1247213"/>
                    </a:lnTo>
                    <a:lnTo>
                      <a:pt x="1105748" y="1247213"/>
                    </a:lnTo>
                    <a:lnTo>
                      <a:pt x="1105748" y="1209485"/>
                    </a:lnTo>
                    <a:lnTo>
                      <a:pt x="1065667" y="1209485"/>
                    </a:lnTo>
                    <a:lnTo>
                      <a:pt x="1065667" y="1171766"/>
                    </a:lnTo>
                    <a:lnTo>
                      <a:pt x="1011441" y="1171766"/>
                    </a:lnTo>
                    <a:lnTo>
                      <a:pt x="1011441" y="1110463"/>
                    </a:lnTo>
                    <a:lnTo>
                      <a:pt x="964292" y="1110463"/>
                    </a:lnTo>
                    <a:lnTo>
                      <a:pt x="964292" y="1016156"/>
                    </a:lnTo>
                    <a:lnTo>
                      <a:pt x="886485" y="1016156"/>
                    </a:lnTo>
                    <a:lnTo>
                      <a:pt x="886485" y="924211"/>
                    </a:lnTo>
                    <a:lnTo>
                      <a:pt x="844047" y="924211"/>
                    </a:lnTo>
                    <a:lnTo>
                      <a:pt x="844047" y="877055"/>
                    </a:lnTo>
                    <a:lnTo>
                      <a:pt x="820470" y="877055"/>
                    </a:lnTo>
                    <a:lnTo>
                      <a:pt x="820470" y="851121"/>
                    </a:lnTo>
                    <a:lnTo>
                      <a:pt x="794536" y="851121"/>
                    </a:lnTo>
                    <a:lnTo>
                      <a:pt x="794536" y="801609"/>
                    </a:lnTo>
                    <a:lnTo>
                      <a:pt x="742667" y="801609"/>
                    </a:lnTo>
                    <a:lnTo>
                      <a:pt x="742667" y="759171"/>
                    </a:lnTo>
                    <a:lnTo>
                      <a:pt x="712018" y="759171"/>
                    </a:lnTo>
                    <a:lnTo>
                      <a:pt x="712018" y="728522"/>
                    </a:lnTo>
                    <a:lnTo>
                      <a:pt x="669579" y="728522"/>
                    </a:lnTo>
                    <a:lnTo>
                      <a:pt x="669579" y="693156"/>
                    </a:lnTo>
                    <a:lnTo>
                      <a:pt x="629499" y="693156"/>
                    </a:lnTo>
                    <a:lnTo>
                      <a:pt x="629499" y="648360"/>
                    </a:lnTo>
                    <a:lnTo>
                      <a:pt x="584703" y="648360"/>
                    </a:lnTo>
                    <a:lnTo>
                      <a:pt x="584703" y="598849"/>
                    </a:lnTo>
                    <a:lnTo>
                      <a:pt x="544622" y="598849"/>
                    </a:lnTo>
                    <a:lnTo>
                      <a:pt x="544622" y="575273"/>
                    </a:lnTo>
                    <a:lnTo>
                      <a:pt x="516330" y="575273"/>
                    </a:lnTo>
                    <a:lnTo>
                      <a:pt x="516330" y="542265"/>
                    </a:lnTo>
                    <a:lnTo>
                      <a:pt x="488038" y="542265"/>
                    </a:lnTo>
                    <a:lnTo>
                      <a:pt x="488038" y="492754"/>
                    </a:lnTo>
                    <a:lnTo>
                      <a:pt x="447958" y="492754"/>
                    </a:lnTo>
                    <a:lnTo>
                      <a:pt x="447958" y="464462"/>
                    </a:lnTo>
                    <a:lnTo>
                      <a:pt x="391374" y="464462"/>
                    </a:lnTo>
                    <a:lnTo>
                      <a:pt x="391374" y="426739"/>
                    </a:lnTo>
                    <a:lnTo>
                      <a:pt x="348936" y="426739"/>
                    </a:lnTo>
                    <a:lnTo>
                      <a:pt x="348936" y="356008"/>
                    </a:lnTo>
                    <a:lnTo>
                      <a:pt x="304140" y="356008"/>
                    </a:lnTo>
                    <a:lnTo>
                      <a:pt x="304140" y="306497"/>
                    </a:lnTo>
                    <a:lnTo>
                      <a:pt x="259344" y="306497"/>
                    </a:lnTo>
                    <a:lnTo>
                      <a:pt x="259344" y="275848"/>
                    </a:lnTo>
                    <a:lnTo>
                      <a:pt x="214549" y="275848"/>
                    </a:lnTo>
                    <a:lnTo>
                      <a:pt x="214549" y="209833"/>
                    </a:lnTo>
                    <a:lnTo>
                      <a:pt x="198045" y="209833"/>
                    </a:lnTo>
                    <a:lnTo>
                      <a:pt x="198045" y="162679"/>
                    </a:lnTo>
                    <a:lnTo>
                      <a:pt x="160322" y="162679"/>
                    </a:lnTo>
                    <a:lnTo>
                      <a:pt x="160322" y="108454"/>
                    </a:lnTo>
                    <a:lnTo>
                      <a:pt x="99022" y="108454"/>
                    </a:lnTo>
                    <a:lnTo>
                      <a:pt x="99022" y="82519"/>
                    </a:lnTo>
                    <a:lnTo>
                      <a:pt x="44796" y="82519"/>
                    </a:lnTo>
                    <a:lnTo>
                      <a:pt x="44796" y="30650"/>
                    </a:lnTo>
                    <a:lnTo>
                      <a:pt x="30650" y="30650"/>
                    </a:lnTo>
                    <a:lnTo>
                      <a:pt x="30650" y="0"/>
                    </a:lnTo>
                    <a:lnTo>
                      <a:pt x="0" y="0"/>
                    </a:lnTo>
                  </a:path>
                </a:pathLst>
              </a:custGeom>
              <a:noFill/>
              <a:ln w="22225" cap="flat">
                <a:solidFill>
                  <a:srgbClr val="FF6600"/>
                </a:solidFill>
                <a:prstDash val="solid"/>
                <a:miter/>
              </a:ln>
            </p:spPr>
            <p:txBody>
              <a:bodyPr rtlCol="0" anchor="ctr"/>
              <a:lstStyle/>
              <a:p>
                <a:endParaRPr lang="en-GB"/>
              </a:p>
            </p:txBody>
          </p:sp>
          <p:sp>
            <p:nvSpPr>
              <p:cNvPr id="117" name="Freeform: Shape 266">
                <a:extLst>
                  <a:ext uri="{FF2B5EF4-FFF2-40B4-BE49-F238E27FC236}">
                    <a16:creationId xmlns:a16="http://schemas.microsoft.com/office/drawing/2014/main" id="{DB3158FC-C511-4D4D-AA09-DCF4675E5FC7}"/>
                  </a:ext>
                </a:extLst>
              </p:cNvPr>
              <p:cNvSpPr/>
              <p:nvPr/>
            </p:nvSpPr>
            <p:spPr>
              <a:xfrm>
                <a:off x="3726207" y="185261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2225" cap="flat">
                <a:solidFill>
                  <a:srgbClr val="FF6600"/>
                </a:solidFill>
                <a:prstDash val="solid"/>
                <a:miter/>
              </a:ln>
            </p:spPr>
            <p:txBody>
              <a:bodyPr rtlCol="0" anchor="ctr"/>
              <a:lstStyle/>
              <a:p>
                <a:endParaRPr lang="en-GB"/>
              </a:p>
            </p:txBody>
          </p:sp>
          <p:sp>
            <p:nvSpPr>
              <p:cNvPr id="118" name="Freeform: Shape 267">
                <a:extLst>
                  <a:ext uri="{FF2B5EF4-FFF2-40B4-BE49-F238E27FC236}">
                    <a16:creationId xmlns:a16="http://schemas.microsoft.com/office/drawing/2014/main" id="{F83E668A-C164-401C-BD09-C8D0B8A1BCCD}"/>
                  </a:ext>
                </a:extLst>
              </p:cNvPr>
              <p:cNvSpPr/>
              <p:nvPr/>
            </p:nvSpPr>
            <p:spPr>
              <a:xfrm>
                <a:off x="3878608" y="19669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FF6600"/>
                </a:solidFill>
                <a:prstDash val="solid"/>
                <a:miter/>
              </a:ln>
            </p:spPr>
            <p:txBody>
              <a:bodyPr rtlCol="0" anchor="ctr"/>
              <a:lstStyle/>
              <a:p>
                <a:endParaRPr lang="en-GB"/>
              </a:p>
            </p:txBody>
          </p:sp>
          <p:sp>
            <p:nvSpPr>
              <p:cNvPr id="119" name="Freeform: Shape 268">
                <a:extLst>
                  <a:ext uri="{FF2B5EF4-FFF2-40B4-BE49-F238E27FC236}">
                    <a16:creationId xmlns:a16="http://schemas.microsoft.com/office/drawing/2014/main" id="{78AE0615-83D5-46AA-9A7D-3A16838118C4}"/>
                  </a:ext>
                </a:extLst>
              </p:cNvPr>
              <p:cNvSpPr/>
              <p:nvPr/>
            </p:nvSpPr>
            <p:spPr>
              <a:xfrm>
                <a:off x="4011958" y="2157413"/>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FF6600"/>
                </a:solidFill>
                <a:prstDash val="solid"/>
                <a:miter/>
              </a:ln>
            </p:spPr>
            <p:txBody>
              <a:bodyPr rtlCol="0" anchor="ctr"/>
              <a:lstStyle/>
              <a:p>
                <a:endParaRPr lang="en-GB"/>
              </a:p>
            </p:txBody>
          </p:sp>
          <p:sp>
            <p:nvSpPr>
              <p:cNvPr id="120" name="Freeform: Shape 269">
                <a:extLst>
                  <a:ext uri="{FF2B5EF4-FFF2-40B4-BE49-F238E27FC236}">
                    <a16:creationId xmlns:a16="http://schemas.microsoft.com/office/drawing/2014/main" id="{23FB79C7-C7BE-48E4-AB08-E189C06B4BEF}"/>
                  </a:ext>
                </a:extLst>
              </p:cNvPr>
              <p:cNvSpPr/>
              <p:nvPr/>
            </p:nvSpPr>
            <p:spPr>
              <a:xfrm>
                <a:off x="4183408" y="2347914"/>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2225" cap="flat">
                <a:solidFill>
                  <a:srgbClr val="FF6600"/>
                </a:solidFill>
                <a:prstDash val="solid"/>
                <a:miter/>
              </a:ln>
            </p:spPr>
            <p:txBody>
              <a:bodyPr rtlCol="0" anchor="ctr"/>
              <a:lstStyle/>
              <a:p>
                <a:endParaRPr lang="en-GB"/>
              </a:p>
            </p:txBody>
          </p:sp>
          <p:sp>
            <p:nvSpPr>
              <p:cNvPr id="121" name="Freeform: Shape 270">
                <a:extLst>
                  <a:ext uri="{FF2B5EF4-FFF2-40B4-BE49-F238E27FC236}">
                    <a16:creationId xmlns:a16="http://schemas.microsoft.com/office/drawing/2014/main" id="{A47B6DFD-85F7-42FB-9392-075EC7FDEDBA}"/>
                  </a:ext>
                </a:extLst>
              </p:cNvPr>
              <p:cNvSpPr/>
              <p:nvPr/>
            </p:nvSpPr>
            <p:spPr>
              <a:xfrm>
                <a:off x="4640608" y="2862271"/>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2225" cap="flat">
                <a:solidFill>
                  <a:srgbClr val="FF6600"/>
                </a:solidFill>
                <a:prstDash val="solid"/>
                <a:miter/>
              </a:ln>
            </p:spPr>
            <p:txBody>
              <a:bodyPr rtlCol="0" anchor="ctr"/>
              <a:lstStyle/>
              <a:p>
                <a:endParaRPr lang="en-GB"/>
              </a:p>
            </p:txBody>
          </p:sp>
          <p:sp>
            <p:nvSpPr>
              <p:cNvPr id="122" name="Freeform: Shape 271">
                <a:extLst>
                  <a:ext uri="{FF2B5EF4-FFF2-40B4-BE49-F238E27FC236}">
                    <a16:creationId xmlns:a16="http://schemas.microsoft.com/office/drawing/2014/main" id="{0787B69F-4B7F-4974-9D78-82EB358D2E21}"/>
                  </a:ext>
                </a:extLst>
              </p:cNvPr>
              <p:cNvSpPr/>
              <p:nvPr/>
            </p:nvSpPr>
            <p:spPr>
              <a:xfrm>
                <a:off x="5040658" y="32623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3" name="Freeform: Shape 272">
                <a:extLst>
                  <a:ext uri="{FF2B5EF4-FFF2-40B4-BE49-F238E27FC236}">
                    <a16:creationId xmlns:a16="http://schemas.microsoft.com/office/drawing/2014/main" id="{0AD15C7B-0B6E-4391-8A22-73F644605610}"/>
                  </a:ext>
                </a:extLst>
              </p:cNvPr>
              <p:cNvSpPr/>
              <p:nvPr/>
            </p:nvSpPr>
            <p:spPr>
              <a:xfrm>
                <a:off x="5097808" y="33385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4" name="Freeform: Shape 273">
                <a:extLst>
                  <a:ext uri="{FF2B5EF4-FFF2-40B4-BE49-F238E27FC236}">
                    <a16:creationId xmlns:a16="http://schemas.microsoft.com/office/drawing/2014/main" id="{07F62734-55A2-47EF-8C76-48DB68A4667E}"/>
                  </a:ext>
                </a:extLst>
              </p:cNvPr>
              <p:cNvSpPr/>
              <p:nvPr/>
            </p:nvSpPr>
            <p:spPr>
              <a:xfrm>
                <a:off x="5802667" y="39100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5" name="Freeform: Shape 274">
                <a:extLst>
                  <a:ext uri="{FF2B5EF4-FFF2-40B4-BE49-F238E27FC236}">
                    <a16:creationId xmlns:a16="http://schemas.microsoft.com/office/drawing/2014/main" id="{823AD6B8-9EE5-4619-9A8C-BEA6E5A6BC7D}"/>
                  </a:ext>
                </a:extLst>
              </p:cNvPr>
              <p:cNvSpPr/>
              <p:nvPr/>
            </p:nvSpPr>
            <p:spPr>
              <a:xfrm>
                <a:off x="5993167" y="408147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2225" cap="flat">
                <a:solidFill>
                  <a:srgbClr val="FF6600"/>
                </a:solidFill>
                <a:prstDash val="solid"/>
                <a:miter/>
              </a:ln>
            </p:spPr>
            <p:txBody>
              <a:bodyPr rtlCol="0" anchor="ctr"/>
              <a:lstStyle/>
              <a:p>
                <a:endParaRPr lang="en-GB"/>
              </a:p>
            </p:txBody>
          </p:sp>
          <p:sp>
            <p:nvSpPr>
              <p:cNvPr id="126" name="Freeform: Shape 275">
                <a:extLst>
                  <a:ext uri="{FF2B5EF4-FFF2-40B4-BE49-F238E27FC236}">
                    <a16:creationId xmlns:a16="http://schemas.microsoft.com/office/drawing/2014/main" id="{7167F785-C15C-4EB8-8C33-37B976169114}"/>
                  </a:ext>
                </a:extLst>
              </p:cNvPr>
              <p:cNvSpPr/>
              <p:nvPr/>
            </p:nvSpPr>
            <p:spPr>
              <a:xfrm>
                <a:off x="6812317" y="45005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27" name="Freeform: Shape 276">
                <a:extLst>
                  <a:ext uri="{FF2B5EF4-FFF2-40B4-BE49-F238E27FC236}">
                    <a16:creationId xmlns:a16="http://schemas.microsoft.com/office/drawing/2014/main" id="{FD4189BF-FABF-4F37-A185-2E0DD08EE2E2}"/>
                  </a:ext>
                </a:extLst>
              </p:cNvPr>
              <p:cNvSpPr/>
              <p:nvPr/>
            </p:nvSpPr>
            <p:spPr>
              <a:xfrm>
                <a:off x="7155217" y="46339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28" name="Freeform: Shape 277">
                <a:extLst>
                  <a:ext uri="{FF2B5EF4-FFF2-40B4-BE49-F238E27FC236}">
                    <a16:creationId xmlns:a16="http://schemas.microsoft.com/office/drawing/2014/main" id="{CED9938E-A144-4757-A993-46524FF49496}"/>
                  </a:ext>
                </a:extLst>
              </p:cNvPr>
              <p:cNvSpPr/>
              <p:nvPr/>
            </p:nvSpPr>
            <p:spPr>
              <a:xfrm>
                <a:off x="7212367" y="46339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29" name="Freeform: Shape 278">
                <a:extLst>
                  <a:ext uri="{FF2B5EF4-FFF2-40B4-BE49-F238E27FC236}">
                    <a16:creationId xmlns:a16="http://schemas.microsoft.com/office/drawing/2014/main" id="{8777E417-AF8C-44D6-8F72-240DD819BDF1}"/>
                  </a:ext>
                </a:extLst>
              </p:cNvPr>
              <p:cNvSpPr/>
              <p:nvPr/>
            </p:nvSpPr>
            <p:spPr>
              <a:xfrm>
                <a:off x="7231417" y="46339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30" name="Freeform: Shape 279">
                <a:extLst>
                  <a:ext uri="{FF2B5EF4-FFF2-40B4-BE49-F238E27FC236}">
                    <a16:creationId xmlns:a16="http://schemas.microsoft.com/office/drawing/2014/main" id="{0F78BAFA-689F-4132-A966-55B708BD9A78}"/>
                  </a:ext>
                </a:extLst>
              </p:cNvPr>
              <p:cNvSpPr/>
              <p:nvPr/>
            </p:nvSpPr>
            <p:spPr>
              <a:xfrm>
                <a:off x="7250476" y="46339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31" name="Freeform: Shape 280">
                <a:extLst>
                  <a:ext uri="{FF2B5EF4-FFF2-40B4-BE49-F238E27FC236}">
                    <a16:creationId xmlns:a16="http://schemas.microsoft.com/office/drawing/2014/main" id="{E20803CE-6E2F-4068-A66C-13058D0B9FB8}"/>
                  </a:ext>
                </a:extLst>
              </p:cNvPr>
              <p:cNvSpPr/>
              <p:nvPr/>
            </p:nvSpPr>
            <p:spPr>
              <a:xfrm>
                <a:off x="7288576" y="46339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32" name="Freeform: Shape 281">
                <a:extLst>
                  <a:ext uri="{FF2B5EF4-FFF2-40B4-BE49-F238E27FC236}">
                    <a16:creationId xmlns:a16="http://schemas.microsoft.com/office/drawing/2014/main" id="{F505FC96-C231-47FF-ADA1-1C9C0166F92D}"/>
                  </a:ext>
                </a:extLst>
              </p:cNvPr>
              <p:cNvSpPr/>
              <p:nvPr/>
            </p:nvSpPr>
            <p:spPr>
              <a:xfrm>
                <a:off x="7402876" y="47101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33" name="Freeform: Shape 282">
                <a:extLst>
                  <a:ext uri="{FF2B5EF4-FFF2-40B4-BE49-F238E27FC236}">
                    <a16:creationId xmlns:a16="http://schemas.microsoft.com/office/drawing/2014/main" id="{353256F5-70A5-497E-80C2-47DB87360A3B}"/>
                  </a:ext>
                </a:extLst>
              </p:cNvPr>
              <p:cNvSpPr/>
              <p:nvPr/>
            </p:nvSpPr>
            <p:spPr>
              <a:xfrm>
                <a:off x="7440976" y="47101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34" name="Freeform: Shape 283">
                <a:extLst>
                  <a:ext uri="{FF2B5EF4-FFF2-40B4-BE49-F238E27FC236}">
                    <a16:creationId xmlns:a16="http://schemas.microsoft.com/office/drawing/2014/main" id="{8F7CFC7C-5E0D-48F8-8852-F5118978B271}"/>
                  </a:ext>
                </a:extLst>
              </p:cNvPr>
              <p:cNvSpPr/>
              <p:nvPr/>
            </p:nvSpPr>
            <p:spPr>
              <a:xfrm>
                <a:off x="7479076" y="47101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35" name="Freeform: Shape 284">
                <a:extLst>
                  <a:ext uri="{FF2B5EF4-FFF2-40B4-BE49-F238E27FC236}">
                    <a16:creationId xmlns:a16="http://schemas.microsoft.com/office/drawing/2014/main" id="{25D4E630-C8B8-4BFC-B2C4-0B47713581B8}"/>
                  </a:ext>
                </a:extLst>
              </p:cNvPr>
              <p:cNvSpPr/>
              <p:nvPr/>
            </p:nvSpPr>
            <p:spPr>
              <a:xfrm>
                <a:off x="7498126" y="47101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36" name="Freeform: Shape 285">
                <a:extLst>
                  <a:ext uri="{FF2B5EF4-FFF2-40B4-BE49-F238E27FC236}">
                    <a16:creationId xmlns:a16="http://schemas.microsoft.com/office/drawing/2014/main" id="{71861202-9E29-448A-8093-EBE8FD2652E0}"/>
                  </a:ext>
                </a:extLst>
              </p:cNvPr>
              <p:cNvSpPr/>
              <p:nvPr/>
            </p:nvSpPr>
            <p:spPr>
              <a:xfrm>
                <a:off x="7517176" y="47101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37" name="Freeform: Shape 286">
                <a:extLst>
                  <a:ext uri="{FF2B5EF4-FFF2-40B4-BE49-F238E27FC236}">
                    <a16:creationId xmlns:a16="http://schemas.microsoft.com/office/drawing/2014/main" id="{77EBB05E-4E07-47DA-9E8F-1584FF15105A}"/>
                  </a:ext>
                </a:extLst>
              </p:cNvPr>
              <p:cNvSpPr/>
              <p:nvPr/>
            </p:nvSpPr>
            <p:spPr>
              <a:xfrm>
                <a:off x="7536226" y="47101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38" name="Freeform: Shape 287">
                <a:extLst>
                  <a:ext uri="{FF2B5EF4-FFF2-40B4-BE49-F238E27FC236}">
                    <a16:creationId xmlns:a16="http://schemas.microsoft.com/office/drawing/2014/main" id="{2286A548-E6F2-4CC7-8F01-81483FD6B947}"/>
                  </a:ext>
                </a:extLst>
              </p:cNvPr>
              <p:cNvSpPr/>
              <p:nvPr/>
            </p:nvSpPr>
            <p:spPr>
              <a:xfrm>
                <a:off x="7555276" y="47101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39" name="Freeform: Shape 288">
                <a:extLst>
                  <a:ext uri="{FF2B5EF4-FFF2-40B4-BE49-F238E27FC236}">
                    <a16:creationId xmlns:a16="http://schemas.microsoft.com/office/drawing/2014/main" id="{B7CF7D8E-AC0E-4AE3-9DE3-32DD8CB1D936}"/>
                  </a:ext>
                </a:extLst>
              </p:cNvPr>
              <p:cNvSpPr/>
              <p:nvPr/>
            </p:nvSpPr>
            <p:spPr>
              <a:xfrm>
                <a:off x="7574326" y="47101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40" name="Freeform: Shape 289">
                <a:extLst>
                  <a:ext uri="{FF2B5EF4-FFF2-40B4-BE49-F238E27FC236}">
                    <a16:creationId xmlns:a16="http://schemas.microsoft.com/office/drawing/2014/main" id="{89A198BF-4DFD-4E51-86F2-6168B3F2447D}"/>
                  </a:ext>
                </a:extLst>
              </p:cNvPr>
              <p:cNvSpPr/>
              <p:nvPr/>
            </p:nvSpPr>
            <p:spPr>
              <a:xfrm>
                <a:off x="7574326" y="47101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41" name="Freeform: Shape 290">
                <a:extLst>
                  <a:ext uri="{FF2B5EF4-FFF2-40B4-BE49-F238E27FC236}">
                    <a16:creationId xmlns:a16="http://schemas.microsoft.com/office/drawing/2014/main" id="{5F31671F-FCB7-4497-B17B-00B34B6FFB17}"/>
                  </a:ext>
                </a:extLst>
              </p:cNvPr>
              <p:cNvSpPr/>
              <p:nvPr/>
            </p:nvSpPr>
            <p:spPr>
              <a:xfrm>
                <a:off x="7631476" y="47482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42" name="Freeform: Shape 291">
                <a:extLst>
                  <a:ext uri="{FF2B5EF4-FFF2-40B4-BE49-F238E27FC236}">
                    <a16:creationId xmlns:a16="http://schemas.microsoft.com/office/drawing/2014/main" id="{850E1433-80EC-49FF-BEE8-1BFBD4F8BA6B}"/>
                  </a:ext>
                </a:extLst>
              </p:cNvPr>
              <p:cNvSpPr/>
              <p:nvPr/>
            </p:nvSpPr>
            <p:spPr>
              <a:xfrm>
                <a:off x="7688626"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43" name="Freeform: Shape 292">
                <a:extLst>
                  <a:ext uri="{FF2B5EF4-FFF2-40B4-BE49-F238E27FC236}">
                    <a16:creationId xmlns:a16="http://schemas.microsoft.com/office/drawing/2014/main" id="{4C187ABF-5781-4BB8-89A9-78F1AADEB120}"/>
                  </a:ext>
                </a:extLst>
              </p:cNvPr>
              <p:cNvSpPr/>
              <p:nvPr/>
            </p:nvSpPr>
            <p:spPr>
              <a:xfrm>
                <a:off x="7802926"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44" name="Freeform: Shape 293">
                <a:extLst>
                  <a:ext uri="{FF2B5EF4-FFF2-40B4-BE49-F238E27FC236}">
                    <a16:creationId xmlns:a16="http://schemas.microsoft.com/office/drawing/2014/main" id="{5942CEB8-6706-41C4-AA93-7914638C8222}"/>
                  </a:ext>
                </a:extLst>
              </p:cNvPr>
              <p:cNvSpPr/>
              <p:nvPr/>
            </p:nvSpPr>
            <p:spPr>
              <a:xfrm>
                <a:off x="7860076"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45" name="Freeform: Shape 294">
                <a:extLst>
                  <a:ext uri="{FF2B5EF4-FFF2-40B4-BE49-F238E27FC236}">
                    <a16:creationId xmlns:a16="http://schemas.microsoft.com/office/drawing/2014/main" id="{A255DDA9-780A-4042-9C6A-401969A5E2F9}"/>
                  </a:ext>
                </a:extLst>
              </p:cNvPr>
              <p:cNvSpPr/>
              <p:nvPr/>
            </p:nvSpPr>
            <p:spPr>
              <a:xfrm>
                <a:off x="7879126"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46" name="Freeform: Shape 295">
                <a:extLst>
                  <a:ext uri="{FF2B5EF4-FFF2-40B4-BE49-F238E27FC236}">
                    <a16:creationId xmlns:a16="http://schemas.microsoft.com/office/drawing/2014/main" id="{C17742CC-C9AA-47C3-BCB3-F0765A4AF52B}"/>
                  </a:ext>
                </a:extLst>
              </p:cNvPr>
              <p:cNvSpPr/>
              <p:nvPr/>
            </p:nvSpPr>
            <p:spPr>
              <a:xfrm>
                <a:off x="7917226" y="47672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47" name="Freeform: Shape 296">
                <a:extLst>
                  <a:ext uri="{FF2B5EF4-FFF2-40B4-BE49-F238E27FC236}">
                    <a16:creationId xmlns:a16="http://schemas.microsoft.com/office/drawing/2014/main" id="{F887F96D-F77C-40B2-BDA1-39F72790B2D9}"/>
                  </a:ext>
                </a:extLst>
              </p:cNvPr>
              <p:cNvSpPr/>
              <p:nvPr/>
            </p:nvSpPr>
            <p:spPr>
              <a:xfrm>
                <a:off x="8107726" y="48244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48" name="Freeform: Shape 297">
                <a:extLst>
                  <a:ext uri="{FF2B5EF4-FFF2-40B4-BE49-F238E27FC236}">
                    <a16:creationId xmlns:a16="http://schemas.microsoft.com/office/drawing/2014/main" id="{3BD3A4D6-E47E-4FE5-989C-8DEB4BEBFE44}"/>
                  </a:ext>
                </a:extLst>
              </p:cNvPr>
              <p:cNvSpPr/>
              <p:nvPr/>
            </p:nvSpPr>
            <p:spPr>
              <a:xfrm>
                <a:off x="8145826" y="482443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sp>
            <p:nvSpPr>
              <p:cNvPr id="149" name="Freeform: Shape 298">
                <a:extLst>
                  <a:ext uri="{FF2B5EF4-FFF2-40B4-BE49-F238E27FC236}">
                    <a16:creationId xmlns:a16="http://schemas.microsoft.com/office/drawing/2014/main" id="{0CDFE427-A017-4B35-A97D-FDC31CD517B2}"/>
                  </a:ext>
                </a:extLst>
              </p:cNvPr>
              <p:cNvSpPr/>
              <p:nvPr/>
            </p:nvSpPr>
            <p:spPr>
              <a:xfrm>
                <a:off x="8241076" y="4919681"/>
                <a:ext cx="9525" cy="90001"/>
              </a:xfrm>
              <a:custGeom>
                <a:avLst/>
                <a:gdLst>
                  <a:gd name="connsiteX0" fmla="*/ 0 w 9525"/>
                  <a:gd name="connsiteY0" fmla="*/ 0 h 90001"/>
                  <a:gd name="connsiteX1" fmla="*/ 0 w 9525"/>
                  <a:gd name="connsiteY1" fmla="*/ 90001 h 90001"/>
                </a:gdLst>
                <a:ahLst/>
                <a:cxnLst>
                  <a:cxn ang="0">
                    <a:pos x="connsiteX0" y="connsiteY0"/>
                  </a:cxn>
                  <a:cxn ang="0">
                    <a:pos x="connsiteX1" y="connsiteY1"/>
                  </a:cxn>
                </a:cxnLst>
                <a:rect l="l" t="t" r="r" b="b"/>
                <a:pathLst>
                  <a:path w="9525" h="90001">
                    <a:moveTo>
                      <a:pt x="0" y="0"/>
                    </a:moveTo>
                    <a:lnTo>
                      <a:pt x="0" y="90001"/>
                    </a:lnTo>
                  </a:path>
                </a:pathLst>
              </a:custGeom>
              <a:noFill/>
              <a:ln w="22225" cap="flat">
                <a:solidFill>
                  <a:srgbClr val="FF6600"/>
                </a:solidFill>
                <a:prstDash val="solid"/>
                <a:miter/>
              </a:ln>
            </p:spPr>
            <p:txBody>
              <a:bodyPr rtlCol="0" anchor="ctr"/>
              <a:lstStyle/>
              <a:p>
                <a:endParaRPr lang="en-GB"/>
              </a:p>
            </p:txBody>
          </p:sp>
        </p:grpSp>
      </p:grpSp>
    </p:spTree>
    <p:extLst>
      <p:ext uri="{BB962C8B-B14F-4D97-AF65-F5344CB8AC3E}">
        <p14:creationId xmlns:p14="http://schemas.microsoft.com/office/powerpoint/2010/main" val="30212968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OA09.03：再発性EGFR/ALK陽性非小細胞肺がん（NSCLC）におけるプラチナベースの化学療法と組み合わせたペムブロリズマブ – Gadgeel SM、他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Gadgeel SM、他J Thorac Oncol 2021年16（補遺）：抄録番号 OA09.03</a:t>
            </a:r>
          </a:p>
        </p:txBody>
      </p:sp>
      <p:sp>
        <p:nvSpPr>
          <p:cNvPr id="9" name="TextBox 8"/>
          <p:cNvSpPr txBox="1"/>
          <p:nvPr/>
        </p:nvSpPr>
        <p:spPr>
          <a:xfrm>
            <a:off x="2391486" y="1478654"/>
            <a:ext cx="2659702" cy="338554"/>
          </a:xfrm>
          <a:prstGeom prst="rect">
            <a:avLst/>
          </a:prstGeom>
          <a:noFill/>
        </p:spPr>
        <p:txBody>
          <a:bodyPr wrap="none" rtlCol="0">
            <a:spAutoFit/>
          </a:bodyPr>
          <a:lstStyle/>
          <a:p>
            <a:pPr algn="ctr"/>
            <a:r>
              <a:rPr lang="ja-JP" sz="1600" b="1">
                <a:solidFill>
                  <a:schemeClr val="tx1"/>
                </a:solidFill>
              </a:rPr>
              <a:t>無増悪生存期間</a:t>
            </a:r>
          </a:p>
        </p:txBody>
      </p:sp>
      <p:sp>
        <p:nvSpPr>
          <p:cNvPr id="10" name="TextBox 9"/>
          <p:cNvSpPr txBox="1"/>
          <p:nvPr/>
        </p:nvSpPr>
        <p:spPr>
          <a:xfrm>
            <a:off x="8543827" y="1478654"/>
            <a:ext cx="1715534" cy="338554"/>
          </a:xfrm>
          <a:prstGeom prst="rect">
            <a:avLst/>
          </a:prstGeom>
          <a:noFill/>
        </p:spPr>
        <p:txBody>
          <a:bodyPr wrap="none" rtlCol="0">
            <a:spAutoFit/>
          </a:bodyPr>
          <a:lstStyle/>
          <a:p>
            <a:pPr algn="ctr"/>
            <a:r>
              <a:rPr lang="ja-JP" sz="1600" b="1">
                <a:solidFill>
                  <a:schemeClr val="tx1"/>
                </a:solidFill>
              </a:rPr>
              <a:t>全体的生存</a:t>
            </a:r>
          </a:p>
        </p:txBody>
      </p:sp>
      <p:sp>
        <p:nvSpPr>
          <p:cNvPr id="11" name="Freeform 21">
            <a:extLst>
              <a:ext uri="{FF2B5EF4-FFF2-40B4-BE49-F238E27FC236}">
                <a16:creationId xmlns:a16="http://schemas.microsoft.com/office/drawing/2014/main" id="{4A3C81B7-F342-48B1-98EF-FDC826FD7CC0}"/>
              </a:ext>
            </a:extLst>
          </p:cNvPr>
          <p:cNvSpPr>
            <a:spLocks/>
          </p:cNvSpPr>
          <p:nvPr/>
        </p:nvSpPr>
        <p:spPr bwMode="auto">
          <a:xfrm>
            <a:off x="1943856" y="1906774"/>
            <a:ext cx="3183192" cy="270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12" name="Group 11">
            <a:extLst>
              <a:ext uri="{FF2B5EF4-FFF2-40B4-BE49-F238E27FC236}">
                <a16:creationId xmlns:a16="http://schemas.microsoft.com/office/drawing/2014/main" id="{BFEBB03F-6F70-43A0-80C2-AB8B3A7ABEFE}"/>
              </a:ext>
            </a:extLst>
          </p:cNvPr>
          <p:cNvGrpSpPr/>
          <p:nvPr/>
        </p:nvGrpSpPr>
        <p:grpSpPr>
          <a:xfrm>
            <a:off x="1192673" y="1743603"/>
            <a:ext cx="751061" cy="3006155"/>
            <a:chOff x="1233294" y="1274320"/>
            <a:chExt cx="751061" cy="2841412"/>
          </a:xfrm>
        </p:grpSpPr>
        <p:sp>
          <p:nvSpPr>
            <p:cNvPr id="13" name="TextBox 12">
              <a:extLst>
                <a:ext uri="{FF2B5EF4-FFF2-40B4-BE49-F238E27FC236}">
                  <a16:creationId xmlns:a16="http://schemas.microsoft.com/office/drawing/2014/main" id="{221AD16C-1EDD-44D5-A346-5DEAF42DEF27}"/>
                </a:ext>
              </a:extLst>
            </p:cNvPr>
            <p:cNvSpPr txBox="1"/>
            <p:nvPr/>
          </p:nvSpPr>
          <p:spPr>
            <a:xfrm rot="16200000">
              <a:off x="1012030" y="2569414"/>
              <a:ext cx="750305"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PFS、%</a:t>
              </a:r>
            </a:p>
          </p:txBody>
        </p:sp>
        <p:sp>
          <p:nvSpPr>
            <p:cNvPr id="14" name="TextBox 13">
              <a:extLst>
                <a:ext uri="{FF2B5EF4-FFF2-40B4-BE49-F238E27FC236}">
                  <a16:creationId xmlns:a16="http://schemas.microsoft.com/office/drawing/2014/main" id="{B22562B8-E5E8-490E-B7DF-B15CE2DB8907}"/>
                </a:ext>
              </a:extLst>
            </p:cNvPr>
            <p:cNvSpPr txBox="1"/>
            <p:nvPr/>
          </p:nvSpPr>
          <p:spPr>
            <a:xfrm>
              <a:off x="1431941" y="1274320"/>
              <a:ext cx="482824" cy="290910"/>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100</a:t>
              </a:r>
            </a:p>
          </p:txBody>
        </p:sp>
        <p:sp>
          <p:nvSpPr>
            <p:cNvPr id="15" name="Line 6">
              <a:extLst>
                <a:ext uri="{FF2B5EF4-FFF2-40B4-BE49-F238E27FC236}">
                  <a16:creationId xmlns:a16="http://schemas.microsoft.com/office/drawing/2014/main" id="{2D73D388-C21E-435D-A12D-1F1706BA9EAD}"/>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6" name="Line 7">
              <a:extLst>
                <a:ext uri="{FF2B5EF4-FFF2-40B4-BE49-F238E27FC236}">
                  <a16:creationId xmlns:a16="http://schemas.microsoft.com/office/drawing/2014/main" id="{2CB60390-8A85-4294-BF94-456EF432F58C}"/>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7" name="Line 8">
              <a:extLst>
                <a:ext uri="{FF2B5EF4-FFF2-40B4-BE49-F238E27FC236}">
                  <a16:creationId xmlns:a16="http://schemas.microsoft.com/office/drawing/2014/main" id="{5871C643-9101-4F39-A68E-428563295CCF}"/>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8" name="Line 9">
              <a:extLst>
                <a:ext uri="{FF2B5EF4-FFF2-40B4-BE49-F238E27FC236}">
                  <a16:creationId xmlns:a16="http://schemas.microsoft.com/office/drawing/2014/main" id="{B93B6544-7EF1-4A42-8631-B7FE4441F369}"/>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9" name="Line 10">
              <a:extLst>
                <a:ext uri="{FF2B5EF4-FFF2-40B4-BE49-F238E27FC236}">
                  <a16:creationId xmlns:a16="http://schemas.microsoft.com/office/drawing/2014/main" id="{52AC548D-4961-4830-A58A-D3A54D68F902}"/>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0" name="Line 11">
              <a:extLst>
                <a:ext uri="{FF2B5EF4-FFF2-40B4-BE49-F238E27FC236}">
                  <a16:creationId xmlns:a16="http://schemas.microsoft.com/office/drawing/2014/main" id="{6CD3479F-77B9-474E-B6F1-0B7916374283}"/>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21" name="TextBox 20">
              <a:extLst>
                <a:ext uri="{FF2B5EF4-FFF2-40B4-BE49-F238E27FC236}">
                  <a16:creationId xmlns:a16="http://schemas.microsoft.com/office/drawing/2014/main" id="{2A2DD419-7FC4-4924-8E8F-13F8551FE0CC}"/>
                </a:ext>
              </a:extLst>
            </p:cNvPr>
            <p:cNvSpPr txBox="1"/>
            <p:nvPr/>
          </p:nvSpPr>
          <p:spPr>
            <a:xfrm>
              <a:off x="1531332" y="1798459"/>
              <a:ext cx="383438" cy="290910"/>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80</a:t>
              </a:r>
            </a:p>
          </p:txBody>
        </p:sp>
        <p:sp>
          <p:nvSpPr>
            <p:cNvPr id="22" name="TextBox 21">
              <a:extLst>
                <a:ext uri="{FF2B5EF4-FFF2-40B4-BE49-F238E27FC236}">
                  <a16:creationId xmlns:a16="http://schemas.microsoft.com/office/drawing/2014/main" id="{6C69C858-C796-493A-A1C2-29791C1A69A9}"/>
                </a:ext>
              </a:extLst>
            </p:cNvPr>
            <p:cNvSpPr txBox="1"/>
            <p:nvPr/>
          </p:nvSpPr>
          <p:spPr>
            <a:xfrm>
              <a:off x="1531332" y="2296990"/>
              <a:ext cx="383438" cy="290910"/>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60</a:t>
              </a:r>
            </a:p>
          </p:txBody>
        </p:sp>
        <p:sp>
          <p:nvSpPr>
            <p:cNvPr id="23" name="TextBox 22">
              <a:extLst>
                <a:ext uri="{FF2B5EF4-FFF2-40B4-BE49-F238E27FC236}">
                  <a16:creationId xmlns:a16="http://schemas.microsoft.com/office/drawing/2014/main" id="{95608C62-92D6-424E-9508-DACDEBA768D9}"/>
                </a:ext>
              </a:extLst>
            </p:cNvPr>
            <p:cNvSpPr txBox="1"/>
            <p:nvPr/>
          </p:nvSpPr>
          <p:spPr>
            <a:xfrm>
              <a:off x="1531332" y="2811643"/>
              <a:ext cx="383438" cy="290910"/>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40</a:t>
              </a:r>
            </a:p>
          </p:txBody>
        </p:sp>
        <p:sp>
          <p:nvSpPr>
            <p:cNvPr id="24" name="TextBox 23">
              <a:extLst>
                <a:ext uri="{FF2B5EF4-FFF2-40B4-BE49-F238E27FC236}">
                  <a16:creationId xmlns:a16="http://schemas.microsoft.com/office/drawing/2014/main" id="{6708FD03-4DBF-416D-8A46-51D7DB1BB7FD}"/>
                </a:ext>
              </a:extLst>
            </p:cNvPr>
            <p:cNvSpPr txBox="1"/>
            <p:nvPr/>
          </p:nvSpPr>
          <p:spPr>
            <a:xfrm>
              <a:off x="1531332" y="3315546"/>
              <a:ext cx="383438" cy="290910"/>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20</a:t>
              </a:r>
            </a:p>
          </p:txBody>
        </p:sp>
        <p:sp>
          <p:nvSpPr>
            <p:cNvPr id="25" name="TextBox 24">
              <a:extLst>
                <a:ext uri="{FF2B5EF4-FFF2-40B4-BE49-F238E27FC236}">
                  <a16:creationId xmlns:a16="http://schemas.microsoft.com/office/drawing/2014/main" id="{68A52A2F-C3DC-4DF5-B4C2-D1DF8D78410D}"/>
                </a:ext>
              </a:extLst>
            </p:cNvPr>
            <p:cNvSpPr txBox="1"/>
            <p:nvPr/>
          </p:nvSpPr>
          <p:spPr>
            <a:xfrm>
              <a:off x="1630726" y="3824822"/>
              <a:ext cx="284052" cy="290910"/>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a:t>
              </a:r>
            </a:p>
          </p:txBody>
        </p:sp>
      </p:grpSp>
      <p:grpSp>
        <p:nvGrpSpPr>
          <p:cNvPr id="26" name="Group 25">
            <a:extLst>
              <a:ext uri="{FF2B5EF4-FFF2-40B4-BE49-F238E27FC236}">
                <a16:creationId xmlns:a16="http://schemas.microsoft.com/office/drawing/2014/main" id="{85B84D27-8B22-420E-A3F1-DCAEA560D997}"/>
              </a:ext>
            </a:extLst>
          </p:cNvPr>
          <p:cNvGrpSpPr/>
          <p:nvPr/>
        </p:nvGrpSpPr>
        <p:grpSpPr>
          <a:xfrm>
            <a:off x="1861284" y="4603794"/>
            <a:ext cx="3402000" cy="562237"/>
            <a:chOff x="1548031" y="4939133"/>
            <a:chExt cx="2410245" cy="562237"/>
          </a:xfrm>
        </p:grpSpPr>
        <p:sp>
          <p:nvSpPr>
            <p:cNvPr id="27" name="TextBox 26">
              <a:extLst>
                <a:ext uri="{FF2B5EF4-FFF2-40B4-BE49-F238E27FC236}">
                  <a16:creationId xmlns:a16="http://schemas.microsoft.com/office/drawing/2014/main" id="{E2148BCC-6BDB-49DB-8E95-635E9ACF7367}"/>
                </a:ext>
              </a:extLst>
            </p:cNvPr>
            <p:cNvSpPr txBox="1"/>
            <p:nvPr/>
          </p:nvSpPr>
          <p:spPr>
            <a:xfrm>
              <a:off x="2289750" y="5193593"/>
              <a:ext cx="898561"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経過期間、月</a:t>
              </a:r>
            </a:p>
          </p:txBody>
        </p:sp>
        <p:sp>
          <p:nvSpPr>
            <p:cNvPr id="28" name="Line 21">
              <a:extLst>
                <a:ext uri="{FF2B5EF4-FFF2-40B4-BE49-F238E27FC236}">
                  <a16:creationId xmlns:a16="http://schemas.microsoft.com/office/drawing/2014/main" id="{B54A4311-C83B-4895-ACE6-A0373368806F}"/>
                </a:ext>
              </a:extLst>
            </p:cNvPr>
            <p:cNvSpPr>
              <a:spLocks noChangeShapeType="1"/>
            </p:cNvSpPr>
            <p:nvPr/>
          </p:nvSpPr>
          <p:spPr bwMode="auto">
            <a:xfrm>
              <a:off x="3865652"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29" name="TextBox 28">
              <a:extLst>
                <a:ext uri="{FF2B5EF4-FFF2-40B4-BE49-F238E27FC236}">
                  <a16:creationId xmlns:a16="http://schemas.microsoft.com/office/drawing/2014/main" id="{B36AB520-FEF3-4370-BCF4-3D8CF0D1B0BC}"/>
                </a:ext>
              </a:extLst>
            </p:cNvPr>
            <p:cNvSpPr txBox="1"/>
            <p:nvPr/>
          </p:nvSpPr>
          <p:spPr>
            <a:xfrm>
              <a:off x="3766805" y="5011133"/>
              <a:ext cx="191471"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12</a:t>
              </a:r>
            </a:p>
          </p:txBody>
        </p:sp>
        <p:sp>
          <p:nvSpPr>
            <p:cNvPr id="30" name="Line 21">
              <a:extLst>
                <a:ext uri="{FF2B5EF4-FFF2-40B4-BE49-F238E27FC236}">
                  <a16:creationId xmlns:a16="http://schemas.microsoft.com/office/drawing/2014/main" id="{03F2EBB2-5F4E-4052-A86F-E2604DBCF209}"/>
                </a:ext>
              </a:extLst>
            </p:cNvPr>
            <p:cNvSpPr>
              <a:spLocks noChangeShapeType="1"/>
            </p:cNvSpPr>
            <p:nvPr/>
          </p:nvSpPr>
          <p:spPr bwMode="auto">
            <a:xfrm>
              <a:off x="3490015"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1" name="TextBox 30">
              <a:extLst>
                <a:ext uri="{FF2B5EF4-FFF2-40B4-BE49-F238E27FC236}">
                  <a16:creationId xmlns:a16="http://schemas.microsoft.com/office/drawing/2014/main" id="{CF64D6A7-B3FB-4626-9282-1CFA66D38701}"/>
                </a:ext>
              </a:extLst>
            </p:cNvPr>
            <p:cNvSpPr txBox="1"/>
            <p:nvPr/>
          </p:nvSpPr>
          <p:spPr>
            <a:xfrm>
              <a:off x="3391168" y="5011133"/>
              <a:ext cx="191471"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10</a:t>
              </a:r>
            </a:p>
          </p:txBody>
        </p:sp>
        <p:sp>
          <p:nvSpPr>
            <p:cNvPr id="32" name="Line 21">
              <a:extLst>
                <a:ext uri="{FF2B5EF4-FFF2-40B4-BE49-F238E27FC236}">
                  <a16:creationId xmlns:a16="http://schemas.microsoft.com/office/drawing/2014/main" id="{F9CFCB61-DC19-4BFE-85EF-E90BE9C42723}"/>
                </a:ext>
              </a:extLst>
            </p:cNvPr>
            <p:cNvSpPr>
              <a:spLocks noChangeShapeType="1"/>
            </p:cNvSpPr>
            <p:nvPr/>
          </p:nvSpPr>
          <p:spPr bwMode="auto">
            <a:xfrm>
              <a:off x="3114378"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3" name="TextBox 32">
              <a:extLst>
                <a:ext uri="{FF2B5EF4-FFF2-40B4-BE49-F238E27FC236}">
                  <a16:creationId xmlns:a16="http://schemas.microsoft.com/office/drawing/2014/main" id="{D1A8F48C-7FCD-49A6-92A8-700EA3E5AA9D}"/>
                </a:ext>
              </a:extLst>
            </p:cNvPr>
            <p:cNvSpPr txBox="1"/>
            <p:nvPr/>
          </p:nvSpPr>
          <p:spPr>
            <a:xfrm>
              <a:off x="3050579" y="5011133"/>
              <a:ext cx="121374"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8</a:t>
              </a:r>
            </a:p>
          </p:txBody>
        </p:sp>
        <p:sp>
          <p:nvSpPr>
            <p:cNvPr id="34" name="Line 21">
              <a:extLst>
                <a:ext uri="{FF2B5EF4-FFF2-40B4-BE49-F238E27FC236}">
                  <a16:creationId xmlns:a16="http://schemas.microsoft.com/office/drawing/2014/main" id="{907CA1BF-04F7-4906-B019-0CCB92F71448}"/>
                </a:ext>
              </a:extLst>
            </p:cNvPr>
            <p:cNvSpPr>
              <a:spLocks noChangeShapeType="1"/>
            </p:cNvSpPr>
            <p:nvPr/>
          </p:nvSpPr>
          <p:spPr bwMode="auto">
            <a:xfrm>
              <a:off x="2738741"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5" name="TextBox 34">
              <a:extLst>
                <a:ext uri="{FF2B5EF4-FFF2-40B4-BE49-F238E27FC236}">
                  <a16:creationId xmlns:a16="http://schemas.microsoft.com/office/drawing/2014/main" id="{D9C55972-7ACC-4938-B545-6E8DCEA4BAFE}"/>
                </a:ext>
              </a:extLst>
            </p:cNvPr>
            <p:cNvSpPr txBox="1"/>
            <p:nvPr/>
          </p:nvSpPr>
          <p:spPr>
            <a:xfrm>
              <a:off x="2674942" y="5011133"/>
              <a:ext cx="121374"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6</a:t>
              </a:r>
            </a:p>
          </p:txBody>
        </p:sp>
        <p:sp>
          <p:nvSpPr>
            <p:cNvPr id="36" name="Line 21">
              <a:extLst>
                <a:ext uri="{FF2B5EF4-FFF2-40B4-BE49-F238E27FC236}">
                  <a16:creationId xmlns:a16="http://schemas.microsoft.com/office/drawing/2014/main" id="{5D6FD6B6-B8D9-4487-8A29-B0C54AD9BE40}"/>
                </a:ext>
              </a:extLst>
            </p:cNvPr>
            <p:cNvSpPr>
              <a:spLocks noChangeShapeType="1"/>
            </p:cNvSpPr>
            <p:nvPr/>
          </p:nvSpPr>
          <p:spPr bwMode="auto">
            <a:xfrm>
              <a:off x="2363104"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7" name="TextBox 36">
              <a:extLst>
                <a:ext uri="{FF2B5EF4-FFF2-40B4-BE49-F238E27FC236}">
                  <a16:creationId xmlns:a16="http://schemas.microsoft.com/office/drawing/2014/main" id="{B65A1AB6-2900-43DD-A99B-75E490F98C8F}"/>
                </a:ext>
              </a:extLst>
            </p:cNvPr>
            <p:cNvSpPr txBox="1"/>
            <p:nvPr/>
          </p:nvSpPr>
          <p:spPr>
            <a:xfrm>
              <a:off x="2299305" y="5011133"/>
              <a:ext cx="121374"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4</a:t>
              </a:r>
            </a:p>
          </p:txBody>
        </p:sp>
        <p:sp>
          <p:nvSpPr>
            <p:cNvPr id="38" name="Line 21">
              <a:extLst>
                <a:ext uri="{FF2B5EF4-FFF2-40B4-BE49-F238E27FC236}">
                  <a16:creationId xmlns:a16="http://schemas.microsoft.com/office/drawing/2014/main" id="{F3AA60E0-331A-4C19-BCDA-0936854E5E2C}"/>
                </a:ext>
              </a:extLst>
            </p:cNvPr>
            <p:cNvSpPr>
              <a:spLocks noChangeShapeType="1"/>
            </p:cNvSpPr>
            <p:nvPr/>
          </p:nvSpPr>
          <p:spPr bwMode="auto">
            <a:xfrm>
              <a:off x="1987467"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39" name="TextBox 38">
              <a:extLst>
                <a:ext uri="{FF2B5EF4-FFF2-40B4-BE49-F238E27FC236}">
                  <a16:creationId xmlns:a16="http://schemas.microsoft.com/office/drawing/2014/main" id="{FE06C3E6-23D9-455A-96A8-C6B10BF70DE9}"/>
                </a:ext>
              </a:extLst>
            </p:cNvPr>
            <p:cNvSpPr txBox="1"/>
            <p:nvPr/>
          </p:nvSpPr>
          <p:spPr>
            <a:xfrm>
              <a:off x="1923668" y="5011133"/>
              <a:ext cx="121374"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2</a:t>
              </a:r>
            </a:p>
          </p:txBody>
        </p:sp>
        <p:sp>
          <p:nvSpPr>
            <p:cNvPr id="40" name="Line 21">
              <a:extLst>
                <a:ext uri="{FF2B5EF4-FFF2-40B4-BE49-F238E27FC236}">
                  <a16:creationId xmlns:a16="http://schemas.microsoft.com/office/drawing/2014/main" id="{9E1CA7ED-9029-480B-8681-01F9440E41B1}"/>
                </a:ext>
              </a:extLst>
            </p:cNvPr>
            <p:cNvSpPr>
              <a:spLocks noChangeShapeType="1"/>
            </p:cNvSpPr>
            <p:nvPr/>
          </p:nvSpPr>
          <p:spPr bwMode="auto">
            <a:xfrm>
              <a:off x="1611830"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41" name="TextBox 40">
              <a:extLst>
                <a:ext uri="{FF2B5EF4-FFF2-40B4-BE49-F238E27FC236}">
                  <a16:creationId xmlns:a16="http://schemas.microsoft.com/office/drawing/2014/main" id="{F0E255ED-D6E7-428B-ACA1-D327F6C4F513}"/>
                </a:ext>
              </a:extLst>
            </p:cNvPr>
            <p:cNvSpPr txBox="1"/>
            <p:nvPr/>
          </p:nvSpPr>
          <p:spPr>
            <a:xfrm>
              <a:off x="1548031" y="5011133"/>
              <a:ext cx="121374"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0</a:t>
              </a:r>
            </a:p>
          </p:txBody>
        </p:sp>
      </p:grpSp>
      <p:grpSp>
        <p:nvGrpSpPr>
          <p:cNvPr id="42" name="Group 41">
            <a:extLst>
              <a:ext uri="{FF2B5EF4-FFF2-40B4-BE49-F238E27FC236}">
                <a16:creationId xmlns:a16="http://schemas.microsoft.com/office/drawing/2014/main" id="{46C88C15-BBFC-43EE-84EA-986E5F6552ED}"/>
              </a:ext>
            </a:extLst>
          </p:cNvPr>
          <p:cNvGrpSpPr/>
          <p:nvPr/>
        </p:nvGrpSpPr>
        <p:grpSpPr>
          <a:xfrm>
            <a:off x="1920390" y="1898431"/>
            <a:ext cx="3226895" cy="1959332"/>
            <a:chOff x="4100512" y="2205037"/>
            <a:chExt cx="3993260" cy="2447610"/>
          </a:xfrm>
        </p:grpSpPr>
        <p:sp>
          <p:nvSpPr>
            <p:cNvPr id="43" name="Freeform: Shape 44">
              <a:extLst>
                <a:ext uri="{FF2B5EF4-FFF2-40B4-BE49-F238E27FC236}">
                  <a16:creationId xmlns:a16="http://schemas.microsoft.com/office/drawing/2014/main" id="{82A51CAB-ECCC-44B9-9F8B-764095A445AD}"/>
                </a:ext>
              </a:extLst>
            </p:cNvPr>
            <p:cNvSpPr/>
            <p:nvPr/>
          </p:nvSpPr>
          <p:spPr>
            <a:xfrm>
              <a:off x="4100512" y="2205037"/>
              <a:ext cx="3993260" cy="2447610"/>
            </a:xfrm>
            <a:custGeom>
              <a:avLst/>
              <a:gdLst>
                <a:gd name="connsiteX0" fmla="*/ 3993261 w 3993260"/>
                <a:gd name="connsiteY0" fmla="*/ 2447611 h 2447610"/>
                <a:gd name="connsiteX1" fmla="*/ 3390586 w 3993260"/>
                <a:gd name="connsiteY1" fmla="*/ 2447611 h 2447610"/>
                <a:gd name="connsiteX2" fmla="*/ 3390586 w 3993260"/>
                <a:gd name="connsiteY2" fmla="*/ 2254920 h 2447610"/>
                <a:gd name="connsiteX3" fmla="*/ 3357782 w 3993260"/>
                <a:gd name="connsiteY3" fmla="*/ 2254920 h 2447610"/>
                <a:gd name="connsiteX4" fmla="*/ 3357782 w 3993260"/>
                <a:gd name="connsiteY4" fmla="*/ 2037626 h 2447610"/>
                <a:gd name="connsiteX5" fmla="*/ 3193790 w 3993260"/>
                <a:gd name="connsiteY5" fmla="*/ 2037626 h 2447610"/>
                <a:gd name="connsiteX6" fmla="*/ 3193790 w 3993260"/>
                <a:gd name="connsiteY6" fmla="*/ 1857232 h 2447610"/>
                <a:gd name="connsiteX7" fmla="*/ 2730503 w 3993260"/>
                <a:gd name="connsiteY7" fmla="*/ 1857232 h 2447610"/>
                <a:gd name="connsiteX8" fmla="*/ 2730503 w 3993260"/>
                <a:gd name="connsiteY8" fmla="*/ 1660446 h 2447610"/>
                <a:gd name="connsiteX9" fmla="*/ 2480415 w 3993260"/>
                <a:gd name="connsiteY9" fmla="*/ 1660446 h 2447610"/>
                <a:gd name="connsiteX10" fmla="*/ 2480415 w 3993260"/>
                <a:gd name="connsiteY10" fmla="*/ 1480052 h 2447610"/>
                <a:gd name="connsiteX11" fmla="*/ 2423017 w 3993260"/>
                <a:gd name="connsiteY11" fmla="*/ 1480052 h 2447610"/>
                <a:gd name="connsiteX12" fmla="*/ 2423017 w 3993260"/>
                <a:gd name="connsiteY12" fmla="*/ 1291457 h 2447610"/>
                <a:gd name="connsiteX13" fmla="*/ 2373821 w 3993260"/>
                <a:gd name="connsiteY13" fmla="*/ 1291457 h 2447610"/>
                <a:gd name="connsiteX14" fmla="*/ 2373821 w 3993260"/>
                <a:gd name="connsiteY14" fmla="*/ 1127465 h 2447610"/>
                <a:gd name="connsiteX15" fmla="*/ 1824438 w 3993260"/>
                <a:gd name="connsiteY15" fmla="*/ 1127465 h 2447610"/>
                <a:gd name="connsiteX16" fmla="*/ 1824438 w 3993260"/>
                <a:gd name="connsiteY16" fmla="*/ 967569 h 2447610"/>
                <a:gd name="connsiteX17" fmla="*/ 1758839 w 3993260"/>
                <a:gd name="connsiteY17" fmla="*/ 967569 h 2447610"/>
                <a:gd name="connsiteX18" fmla="*/ 1758839 w 3993260"/>
                <a:gd name="connsiteY18" fmla="*/ 807672 h 2447610"/>
                <a:gd name="connsiteX19" fmla="*/ 1701441 w 3993260"/>
                <a:gd name="connsiteY19" fmla="*/ 807672 h 2447610"/>
                <a:gd name="connsiteX20" fmla="*/ 1701441 w 3993260"/>
                <a:gd name="connsiteY20" fmla="*/ 668277 h 2447610"/>
                <a:gd name="connsiteX21" fmla="*/ 971664 w 3993260"/>
                <a:gd name="connsiteY21" fmla="*/ 668277 h 2447610"/>
                <a:gd name="connsiteX22" fmla="*/ 971664 w 3993260"/>
                <a:gd name="connsiteY22" fmla="*/ 528881 h 2447610"/>
                <a:gd name="connsiteX23" fmla="*/ 561681 w 3993260"/>
                <a:gd name="connsiteY23" fmla="*/ 528881 h 2447610"/>
                <a:gd name="connsiteX24" fmla="*/ 561681 w 3993260"/>
                <a:gd name="connsiteY24" fmla="*/ 385386 h 2447610"/>
                <a:gd name="connsiteX25" fmla="*/ 516582 w 3993260"/>
                <a:gd name="connsiteY25" fmla="*/ 385386 h 2447610"/>
                <a:gd name="connsiteX26" fmla="*/ 516582 w 3993260"/>
                <a:gd name="connsiteY26" fmla="*/ 262391 h 2447610"/>
                <a:gd name="connsiteX27" fmla="*/ 491982 w 3993260"/>
                <a:gd name="connsiteY27" fmla="*/ 262391 h 2447610"/>
                <a:gd name="connsiteX28" fmla="*/ 491982 w 3993260"/>
                <a:gd name="connsiteY28" fmla="*/ 139396 h 2447610"/>
                <a:gd name="connsiteX29" fmla="*/ 467383 w 3993260"/>
                <a:gd name="connsiteY29" fmla="*/ 139396 h 2447610"/>
                <a:gd name="connsiteX30" fmla="*/ 467383 w 3993260"/>
                <a:gd name="connsiteY30" fmla="*/ 0 h 2447610"/>
                <a:gd name="connsiteX31" fmla="*/ 0 w 3993260"/>
                <a:gd name="connsiteY31" fmla="*/ 0 h 244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993260" h="2447610">
                  <a:moveTo>
                    <a:pt x="3993261" y="2447611"/>
                  </a:moveTo>
                  <a:lnTo>
                    <a:pt x="3390586" y="2447611"/>
                  </a:lnTo>
                  <a:lnTo>
                    <a:pt x="3390586" y="2254920"/>
                  </a:lnTo>
                  <a:lnTo>
                    <a:pt x="3357782" y="2254920"/>
                  </a:lnTo>
                  <a:lnTo>
                    <a:pt x="3357782" y="2037626"/>
                  </a:lnTo>
                  <a:lnTo>
                    <a:pt x="3193790" y="2037626"/>
                  </a:lnTo>
                  <a:lnTo>
                    <a:pt x="3193790" y="1857232"/>
                  </a:lnTo>
                  <a:lnTo>
                    <a:pt x="2730503" y="1857232"/>
                  </a:lnTo>
                  <a:lnTo>
                    <a:pt x="2730503" y="1660446"/>
                  </a:lnTo>
                  <a:lnTo>
                    <a:pt x="2480415" y="1660446"/>
                  </a:lnTo>
                  <a:lnTo>
                    <a:pt x="2480415" y="1480052"/>
                  </a:lnTo>
                  <a:lnTo>
                    <a:pt x="2423017" y="1480052"/>
                  </a:lnTo>
                  <a:lnTo>
                    <a:pt x="2423017" y="1291457"/>
                  </a:lnTo>
                  <a:lnTo>
                    <a:pt x="2373821" y="1291457"/>
                  </a:lnTo>
                  <a:lnTo>
                    <a:pt x="2373821" y="1127465"/>
                  </a:lnTo>
                  <a:lnTo>
                    <a:pt x="1824438" y="1127465"/>
                  </a:lnTo>
                  <a:lnTo>
                    <a:pt x="1824438" y="967569"/>
                  </a:lnTo>
                  <a:lnTo>
                    <a:pt x="1758839" y="967569"/>
                  </a:lnTo>
                  <a:lnTo>
                    <a:pt x="1758839" y="807672"/>
                  </a:lnTo>
                  <a:lnTo>
                    <a:pt x="1701441" y="807672"/>
                  </a:lnTo>
                  <a:lnTo>
                    <a:pt x="1701441" y="668277"/>
                  </a:lnTo>
                  <a:lnTo>
                    <a:pt x="971664" y="668277"/>
                  </a:lnTo>
                  <a:lnTo>
                    <a:pt x="971664" y="528881"/>
                  </a:lnTo>
                  <a:lnTo>
                    <a:pt x="561681" y="528881"/>
                  </a:lnTo>
                  <a:lnTo>
                    <a:pt x="561681" y="385386"/>
                  </a:lnTo>
                  <a:lnTo>
                    <a:pt x="516582" y="385386"/>
                  </a:lnTo>
                  <a:lnTo>
                    <a:pt x="516582" y="262391"/>
                  </a:lnTo>
                  <a:lnTo>
                    <a:pt x="491982" y="262391"/>
                  </a:lnTo>
                  <a:lnTo>
                    <a:pt x="491982" y="139396"/>
                  </a:lnTo>
                  <a:lnTo>
                    <a:pt x="467383" y="139396"/>
                  </a:lnTo>
                  <a:lnTo>
                    <a:pt x="467383" y="0"/>
                  </a:lnTo>
                  <a:lnTo>
                    <a:pt x="0" y="0"/>
                  </a:lnTo>
                </a:path>
              </a:pathLst>
            </a:custGeom>
            <a:noFill/>
            <a:ln w="25400" cap="flat">
              <a:solidFill>
                <a:schemeClr val="accent3"/>
              </a:solidFill>
              <a:prstDash val="solid"/>
              <a:miter/>
            </a:ln>
          </p:spPr>
          <p:txBody>
            <a:bodyPr rtlCol="0" anchor="ctr"/>
            <a:lstStyle/>
            <a:p>
              <a:endParaRPr lang="en-GB"/>
            </a:p>
          </p:txBody>
        </p:sp>
        <p:sp>
          <p:nvSpPr>
            <p:cNvPr id="44" name="Freeform: Shape 45">
              <a:extLst>
                <a:ext uri="{FF2B5EF4-FFF2-40B4-BE49-F238E27FC236}">
                  <a16:creationId xmlns:a16="http://schemas.microsoft.com/office/drawing/2014/main" id="{6921863B-F265-46D4-90FE-95DCE7421092}"/>
                </a:ext>
              </a:extLst>
            </p:cNvPr>
            <p:cNvSpPr/>
            <p:nvPr/>
          </p:nvSpPr>
          <p:spPr>
            <a:xfrm>
              <a:off x="5034536" y="267511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tlCol="0" anchor="ctr"/>
            <a:lstStyle/>
            <a:p>
              <a:endParaRPr lang="en-GB"/>
            </a:p>
          </p:txBody>
        </p:sp>
        <p:sp>
          <p:nvSpPr>
            <p:cNvPr id="45" name="Freeform: Shape 46">
              <a:extLst>
                <a:ext uri="{FF2B5EF4-FFF2-40B4-BE49-F238E27FC236}">
                  <a16:creationId xmlns:a16="http://schemas.microsoft.com/office/drawing/2014/main" id="{01C16AA9-094D-4762-8B86-622B5A2808F4}"/>
                </a:ext>
              </a:extLst>
            </p:cNvPr>
            <p:cNvSpPr/>
            <p:nvPr/>
          </p:nvSpPr>
          <p:spPr>
            <a:xfrm>
              <a:off x="5110733" y="280846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tlCol="0" anchor="ctr"/>
            <a:lstStyle/>
            <a:p>
              <a:endParaRPr lang="en-GB"/>
            </a:p>
          </p:txBody>
        </p:sp>
        <p:sp>
          <p:nvSpPr>
            <p:cNvPr id="46" name="Freeform: Shape 47">
              <a:extLst>
                <a:ext uri="{FF2B5EF4-FFF2-40B4-BE49-F238E27FC236}">
                  <a16:creationId xmlns:a16="http://schemas.microsoft.com/office/drawing/2014/main" id="{58B577FC-50CC-4CFE-B2A8-CB976D0AE253}"/>
                </a:ext>
              </a:extLst>
            </p:cNvPr>
            <p:cNvSpPr/>
            <p:nvPr/>
          </p:nvSpPr>
          <p:spPr>
            <a:xfrm>
              <a:off x="5739393" y="2808468"/>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tlCol="0" anchor="ctr"/>
            <a:lstStyle/>
            <a:p>
              <a:endParaRPr lang="en-GB"/>
            </a:p>
          </p:txBody>
        </p:sp>
        <p:sp>
          <p:nvSpPr>
            <p:cNvPr id="47" name="Freeform: Shape 48">
              <a:extLst>
                <a:ext uri="{FF2B5EF4-FFF2-40B4-BE49-F238E27FC236}">
                  <a16:creationId xmlns:a16="http://schemas.microsoft.com/office/drawing/2014/main" id="{9035A7F6-8FDB-42F3-8378-B733A63B6E92}"/>
                </a:ext>
              </a:extLst>
            </p:cNvPr>
            <p:cNvSpPr/>
            <p:nvPr/>
          </p:nvSpPr>
          <p:spPr>
            <a:xfrm>
              <a:off x="5948943" y="3265674"/>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3"/>
              </a:solidFill>
              <a:prstDash val="solid"/>
              <a:miter/>
            </a:ln>
          </p:spPr>
          <p:txBody>
            <a:bodyPr rtlCol="0" anchor="ctr"/>
            <a:lstStyle/>
            <a:p>
              <a:endParaRPr lang="en-GB"/>
            </a:p>
          </p:txBody>
        </p:sp>
        <p:sp>
          <p:nvSpPr>
            <p:cNvPr id="48" name="Freeform: Shape 49">
              <a:extLst>
                <a:ext uri="{FF2B5EF4-FFF2-40B4-BE49-F238E27FC236}">
                  <a16:creationId xmlns:a16="http://schemas.microsoft.com/office/drawing/2014/main" id="{777DCA16-5A2D-4358-ABE0-C85F369FC8C4}"/>
                </a:ext>
              </a:extLst>
            </p:cNvPr>
            <p:cNvSpPr/>
            <p:nvPr/>
          </p:nvSpPr>
          <p:spPr>
            <a:xfrm>
              <a:off x="6006093" y="3265674"/>
              <a:ext cx="9525" cy="107994"/>
            </a:xfrm>
            <a:custGeom>
              <a:avLst/>
              <a:gdLst>
                <a:gd name="connsiteX0" fmla="*/ 0 w 9525"/>
                <a:gd name="connsiteY0" fmla="*/ 0 h 107994"/>
                <a:gd name="connsiteX1" fmla="*/ 0 w 9525"/>
                <a:gd name="connsiteY1" fmla="*/ 107995 h 107994"/>
              </a:gdLst>
              <a:ahLst/>
              <a:cxnLst>
                <a:cxn ang="0">
                  <a:pos x="connsiteX0" y="connsiteY0"/>
                </a:cxn>
                <a:cxn ang="0">
                  <a:pos x="connsiteX1" y="connsiteY1"/>
                </a:cxn>
              </a:cxnLst>
              <a:rect l="l" t="t" r="r" b="b"/>
              <a:pathLst>
                <a:path w="9525" h="107994">
                  <a:moveTo>
                    <a:pt x="0" y="0"/>
                  </a:moveTo>
                  <a:lnTo>
                    <a:pt x="0" y="107995"/>
                  </a:lnTo>
                </a:path>
              </a:pathLst>
            </a:custGeom>
            <a:noFill/>
            <a:ln w="25400" cap="flat">
              <a:solidFill>
                <a:schemeClr val="accent3"/>
              </a:solidFill>
              <a:prstDash val="solid"/>
              <a:miter/>
            </a:ln>
          </p:spPr>
          <p:txBody>
            <a:bodyPr rtlCol="0" anchor="ctr"/>
            <a:lstStyle/>
            <a:p>
              <a:endParaRPr lang="en-GB"/>
            </a:p>
          </p:txBody>
        </p:sp>
        <p:sp>
          <p:nvSpPr>
            <p:cNvPr id="49" name="Freeform: Shape 50">
              <a:extLst>
                <a:ext uri="{FF2B5EF4-FFF2-40B4-BE49-F238E27FC236}">
                  <a16:creationId xmlns:a16="http://schemas.microsoft.com/office/drawing/2014/main" id="{8BE3AB35-F610-4CE9-84EC-706A3899FE12}"/>
                </a:ext>
              </a:extLst>
            </p:cNvPr>
            <p:cNvSpPr/>
            <p:nvPr/>
          </p:nvSpPr>
          <p:spPr>
            <a:xfrm>
              <a:off x="6615693" y="379907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5400" cap="flat">
              <a:solidFill>
                <a:schemeClr val="accent3"/>
              </a:solidFill>
              <a:prstDash val="solid"/>
              <a:miter/>
            </a:ln>
          </p:spPr>
          <p:txBody>
            <a:bodyPr rtlCol="0" anchor="ctr"/>
            <a:lstStyle/>
            <a:p>
              <a:endParaRPr lang="en-GB"/>
            </a:p>
          </p:txBody>
        </p:sp>
      </p:grpSp>
      <p:sp>
        <p:nvSpPr>
          <p:cNvPr id="50" name="Graphic 54">
            <a:extLst>
              <a:ext uri="{FF2B5EF4-FFF2-40B4-BE49-F238E27FC236}">
                <a16:creationId xmlns:a16="http://schemas.microsoft.com/office/drawing/2014/main" id="{086CD54B-BA4C-4616-A28E-8CD75E594F58}"/>
              </a:ext>
            </a:extLst>
          </p:cNvPr>
          <p:cNvSpPr/>
          <p:nvPr/>
        </p:nvSpPr>
        <p:spPr>
          <a:xfrm>
            <a:off x="1920390" y="1898432"/>
            <a:ext cx="3268077" cy="2352062"/>
          </a:xfrm>
          <a:custGeom>
            <a:avLst/>
            <a:gdLst>
              <a:gd name="connsiteX0" fmla="*/ 3993261 w 3993260"/>
              <a:gd name="connsiteY0" fmla="*/ 2943701 h 2943701"/>
              <a:gd name="connsiteX1" fmla="*/ 2029425 w 3993260"/>
              <a:gd name="connsiteY1" fmla="*/ 2943701 h 2943701"/>
              <a:gd name="connsiteX2" fmla="*/ 2029425 w 3993260"/>
              <a:gd name="connsiteY2" fmla="*/ 2439419 h 2943701"/>
              <a:gd name="connsiteX3" fmla="*/ 1611240 w 3993260"/>
              <a:gd name="connsiteY3" fmla="*/ 2439419 h 2943701"/>
              <a:gd name="connsiteX4" fmla="*/ 1611240 w 3993260"/>
              <a:gd name="connsiteY4" fmla="*/ 1959731 h 2943701"/>
              <a:gd name="connsiteX5" fmla="*/ 955262 w 3993260"/>
              <a:gd name="connsiteY5" fmla="*/ 1959731 h 2943701"/>
              <a:gd name="connsiteX6" fmla="*/ 955262 w 3993260"/>
              <a:gd name="connsiteY6" fmla="*/ 1467745 h 2943701"/>
              <a:gd name="connsiteX7" fmla="*/ 578080 w 3993260"/>
              <a:gd name="connsiteY7" fmla="*/ 1467745 h 2943701"/>
              <a:gd name="connsiteX8" fmla="*/ 578080 w 3993260"/>
              <a:gd name="connsiteY8" fmla="*/ 983961 h 2943701"/>
              <a:gd name="connsiteX9" fmla="*/ 373087 w 3993260"/>
              <a:gd name="connsiteY9" fmla="*/ 983961 h 2943701"/>
              <a:gd name="connsiteX10" fmla="*/ 373087 w 3993260"/>
              <a:gd name="connsiteY10" fmla="*/ 479683 h 2943701"/>
              <a:gd name="connsiteX11" fmla="*/ 131195 w 3993260"/>
              <a:gd name="connsiteY11" fmla="*/ 479683 h 2943701"/>
              <a:gd name="connsiteX12" fmla="*/ 131195 w 3993260"/>
              <a:gd name="connsiteY12" fmla="*/ 0 h 2943701"/>
              <a:gd name="connsiteX13" fmla="*/ 0 w 3993260"/>
              <a:gd name="connsiteY13" fmla="*/ 0 h 294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3260" h="2943701">
                <a:moveTo>
                  <a:pt x="3993261" y="2943701"/>
                </a:moveTo>
                <a:lnTo>
                  <a:pt x="2029425" y="2943701"/>
                </a:lnTo>
                <a:lnTo>
                  <a:pt x="2029425" y="2439419"/>
                </a:lnTo>
                <a:lnTo>
                  <a:pt x="1611240" y="2439419"/>
                </a:lnTo>
                <a:lnTo>
                  <a:pt x="1611240" y="1959731"/>
                </a:lnTo>
                <a:lnTo>
                  <a:pt x="955262" y="1959731"/>
                </a:lnTo>
                <a:lnTo>
                  <a:pt x="955262" y="1467745"/>
                </a:lnTo>
                <a:lnTo>
                  <a:pt x="578080" y="1467745"/>
                </a:lnTo>
                <a:lnTo>
                  <a:pt x="578080" y="983961"/>
                </a:lnTo>
                <a:lnTo>
                  <a:pt x="373087" y="983961"/>
                </a:lnTo>
                <a:lnTo>
                  <a:pt x="373087" y="479683"/>
                </a:lnTo>
                <a:lnTo>
                  <a:pt x="131195" y="479683"/>
                </a:lnTo>
                <a:lnTo>
                  <a:pt x="131195" y="0"/>
                </a:lnTo>
                <a:lnTo>
                  <a:pt x="0" y="0"/>
                </a:lnTo>
              </a:path>
            </a:pathLst>
          </a:custGeom>
          <a:noFill/>
          <a:ln w="25400" cap="flat">
            <a:solidFill>
              <a:schemeClr val="bg2"/>
            </a:solidFill>
            <a:prstDash val="solid"/>
            <a:miter/>
          </a:ln>
        </p:spPr>
        <p:txBody>
          <a:bodyPr rtlCol="0" anchor="ctr"/>
          <a:lstStyle/>
          <a:p>
            <a:endParaRPr lang="en-GB"/>
          </a:p>
        </p:txBody>
      </p:sp>
      <p:sp>
        <p:nvSpPr>
          <p:cNvPr id="51" name="TextBox 50">
            <a:extLst>
              <a:ext uri="{FF2B5EF4-FFF2-40B4-BE49-F238E27FC236}">
                <a16:creationId xmlns:a16="http://schemas.microsoft.com/office/drawing/2014/main" id="{FE4035A8-7086-4C8C-962C-10037C77C024}"/>
              </a:ext>
            </a:extLst>
          </p:cNvPr>
          <p:cNvSpPr txBox="1"/>
          <p:nvPr/>
        </p:nvSpPr>
        <p:spPr>
          <a:xfrm>
            <a:off x="4902724" y="3557334"/>
            <a:ext cx="612668" cy="276999"/>
          </a:xfrm>
          <a:prstGeom prst="rect">
            <a:avLst/>
          </a:prstGeom>
          <a:noFill/>
        </p:spPr>
        <p:txBody>
          <a:bodyPr wrap="none" rtlCol="0">
            <a:spAutoFit/>
          </a:bodyPr>
          <a:lstStyle/>
          <a:p>
            <a:r>
              <a:rPr lang="ja-JP" sz="1200">
                <a:solidFill>
                  <a:schemeClr val="tx1"/>
                </a:solidFill>
              </a:rPr>
              <a:t>EGFR</a:t>
            </a:r>
          </a:p>
        </p:txBody>
      </p:sp>
      <p:sp>
        <p:nvSpPr>
          <p:cNvPr id="52" name="TextBox 51">
            <a:extLst>
              <a:ext uri="{FF2B5EF4-FFF2-40B4-BE49-F238E27FC236}">
                <a16:creationId xmlns:a16="http://schemas.microsoft.com/office/drawing/2014/main" id="{8B10F675-5C4E-4557-9F55-F53CB1E21E1C}"/>
              </a:ext>
            </a:extLst>
          </p:cNvPr>
          <p:cNvSpPr txBox="1"/>
          <p:nvPr/>
        </p:nvSpPr>
        <p:spPr>
          <a:xfrm>
            <a:off x="4902724" y="3973495"/>
            <a:ext cx="474810" cy="276999"/>
          </a:xfrm>
          <a:prstGeom prst="rect">
            <a:avLst/>
          </a:prstGeom>
          <a:noFill/>
        </p:spPr>
        <p:txBody>
          <a:bodyPr wrap="none" rtlCol="0">
            <a:spAutoFit/>
          </a:bodyPr>
          <a:lstStyle/>
          <a:p>
            <a:r>
              <a:rPr lang="ja-JP" sz="1200">
                <a:solidFill>
                  <a:schemeClr val="tx1"/>
                </a:solidFill>
              </a:rPr>
              <a:t>ALK</a:t>
            </a:r>
          </a:p>
        </p:txBody>
      </p:sp>
      <p:graphicFrame>
        <p:nvGraphicFramePr>
          <p:cNvPr id="53" name="Table 59">
            <a:extLst>
              <a:ext uri="{FF2B5EF4-FFF2-40B4-BE49-F238E27FC236}">
                <a16:creationId xmlns:a16="http://schemas.microsoft.com/office/drawing/2014/main" id="{560A4413-5E99-4AEB-BFAC-FFE079C939FB}"/>
              </a:ext>
            </a:extLst>
          </p:cNvPr>
          <p:cNvGraphicFramePr>
            <a:graphicFrameLocks noGrp="1"/>
          </p:cNvGraphicFramePr>
          <p:nvPr>
            <p:extLst>
              <p:ext uri="{D42A27DB-BD31-4B8C-83A1-F6EECF244321}">
                <p14:modId xmlns:p14="http://schemas.microsoft.com/office/powerpoint/2010/main" val="3015237729"/>
              </p:ext>
            </p:extLst>
          </p:nvPr>
        </p:nvGraphicFramePr>
        <p:xfrm>
          <a:off x="1529167" y="5197358"/>
          <a:ext cx="3820794" cy="1012320"/>
        </p:xfrm>
        <a:graphic>
          <a:graphicData uri="http://schemas.openxmlformats.org/drawingml/2006/table">
            <a:tbl>
              <a:tblPr firstRow="1" bandRow="1">
                <a:tableStyleId>{5C22544A-7EE6-4342-B048-85BDC9FD1C3A}</a:tableStyleId>
              </a:tblPr>
              <a:tblGrid>
                <a:gridCol w="828544">
                  <a:extLst>
                    <a:ext uri="{9D8B030D-6E8A-4147-A177-3AD203B41FA5}">
                      <a16:colId xmlns:a16="http://schemas.microsoft.com/office/drawing/2014/main" val="830269915"/>
                    </a:ext>
                  </a:extLst>
                </a:gridCol>
                <a:gridCol w="1447229">
                  <a:extLst>
                    <a:ext uri="{9D8B030D-6E8A-4147-A177-3AD203B41FA5}">
                      <a16:colId xmlns:a16="http://schemas.microsoft.com/office/drawing/2014/main" val="1572185929"/>
                    </a:ext>
                  </a:extLst>
                </a:gridCol>
                <a:gridCol w="1545021">
                  <a:extLst>
                    <a:ext uri="{9D8B030D-6E8A-4147-A177-3AD203B41FA5}">
                      <a16:colId xmlns:a16="http://schemas.microsoft.com/office/drawing/2014/main" val="4240406207"/>
                    </a:ext>
                  </a:extLst>
                </a:gridCol>
              </a:tblGrid>
              <a:tr h="370840">
                <a:tc>
                  <a:txBody>
                    <a:bodyPr/>
                    <a:lstStyle/>
                    <a:p>
                      <a:pPr algn="l"/>
                      <a:r>
                        <a:rPr lang="ja-JP" sz="1200">
                          <a:solidFill>
                            <a:schemeClr val="tx2"/>
                          </a:solidFill>
                        </a:rPr>
                        <a:t>グループ</a:t>
                      </a:r>
                    </a:p>
                  </a:txBody>
                  <a:tcPr marL="90000" marR="90000" marT="46800" marB="46800" anchor="b">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ja-JP" sz="1200">
                          <a:solidFill>
                            <a:schemeClr val="tx2"/>
                          </a:solidFill>
                        </a:rPr>
                        <a:t>mPFS、月（95%CI）</a:t>
                      </a:r>
                    </a:p>
                  </a:txBody>
                  <a:tcPr marL="90000" marR="90000" marT="46800" marB="46800" anchor="b">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2"/>
                          </a:solidFill>
                        </a:rPr>
                        <a:t>12か月のPFS、</a:t>
                      </a:r>
                      <a:r>
                        <a:rPr lang="ja-JP" sz="1200" baseline="0" dirty="0">
                          <a:solidFill>
                            <a:schemeClr val="tx2"/>
                          </a:solidFill>
                        </a:rPr>
                        <a:t>%</a:t>
                      </a:r>
                      <a:r>
                        <a:rPr lang="ja-JP" sz="1200" dirty="0">
                          <a:solidFill>
                            <a:schemeClr val="tx2"/>
                          </a:solidFill>
                        </a:rPr>
                        <a:t>（95％CI）</a:t>
                      </a:r>
                    </a:p>
                  </a:txBody>
                  <a:tcPr marL="90000" marR="90000" marT="46800" marB="46800" anchor="b">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609283743"/>
                  </a:ext>
                </a:extLst>
              </a:tr>
              <a:tr h="226685">
                <a:tc>
                  <a:txBody>
                    <a:bodyPr/>
                    <a:lstStyle/>
                    <a:p>
                      <a:pPr algn="l"/>
                      <a:r>
                        <a:rPr lang="ja-JP" sz="1200">
                          <a:solidFill>
                            <a:srgbClr val="363636"/>
                          </a:solidFill>
                        </a:rPr>
                        <a:t>EGFR</a:t>
                      </a:r>
                    </a:p>
                  </a:txBody>
                  <a:tcPr marL="90000" marR="90000" marT="46800" marB="46800"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363636"/>
                          </a:solidFill>
                        </a:rPr>
                        <a:t>8.3（7.2、16.5）</a:t>
                      </a:r>
                    </a:p>
                  </a:txBody>
                  <a:tcPr marL="90000" marR="90000" marT="46800" marB="46800"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363636"/>
                          </a:solidFill>
                        </a:rPr>
                        <a:t>29（14、59）</a:t>
                      </a:r>
                    </a:p>
                  </a:txBody>
                  <a:tcPr marL="90000" marR="90000" marT="46800" marB="46800"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1953029"/>
                  </a:ext>
                </a:extLst>
              </a:tr>
              <a:tr h="250329">
                <a:tc>
                  <a:txBody>
                    <a:bodyPr/>
                    <a:lstStyle/>
                    <a:p>
                      <a:pPr algn="l"/>
                      <a:r>
                        <a:rPr lang="ja-JP" sz="1200">
                          <a:solidFill>
                            <a:srgbClr val="363636"/>
                          </a:solidFill>
                        </a:rPr>
                        <a:t>ALK</a:t>
                      </a:r>
                    </a:p>
                  </a:txBody>
                  <a:tcPr marL="90000" marR="90000" marT="46800" marB="468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363636"/>
                          </a:solidFill>
                        </a:rPr>
                        <a:t>2.9（1.1、NE）</a:t>
                      </a:r>
                    </a:p>
                  </a:txBody>
                  <a:tcPr marL="90000" marR="90000" marT="46800" marB="468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rgbClr val="363636"/>
                          </a:solidFill>
                        </a:rPr>
                        <a:t>14（2、88）</a:t>
                      </a:r>
                    </a:p>
                  </a:txBody>
                  <a:tcPr marL="90000" marR="90000" marT="46800" marB="468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1958066"/>
                  </a:ext>
                </a:extLst>
              </a:tr>
            </a:tbl>
          </a:graphicData>
        </a:graphic>
      </p:graphicFrame>
      <p:sp>
        <p:nvSpPr>
          <p:cNvPr id="54" name="Freeform 21">
            <a:extLst>
              <a:ext uri="{FF2B5EF4-FFF2-40B4-BE49-F238E27FC236}">
                <a16:creationId xmlns:a16="http://schemas.microsoft.com/office/drawing/2014/main" id="{AAD7BCE9-EA5C-4CC0-9039-306ED84021CA}"/>
              </a:ext>
            </a:extLst>
          </p:cNvPr>
          <p:cNvSpPr>
            <a:spLocks/>
          </p:cNvSpPr>
          <p:nvPr/>
        </p:nvSpPr>
        <p:spPr bwMode="auto">
          <a:xfrm>
            <a:off x="7809998" y="1906774"/>
            <a:ext cx="3183192" cy="2700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grpSp>
        <p:nvGrpSpPr>
          <p:cNvPr id="55" name="Group 54">
            <a:extLst>
              <a:ext uri="{FF2B5EF4-FFF2-40B4-BE49-F238E27FC236}">
                <a16:creationId xmlns:a16="http://schemas.microsoft.com/office/drawing/2014/main" id="{97D52889-5880-4AF6-A542-ADC43DCFFCEC}"/>
              </a:ext>
            </a:extLst>
          </p:cNvPr>
          <p:cNvGrpSpPr/>
          <p:nvPr/>
        </p:nvGrpSpPr>
        <p:grpSpPr>
          <a:xfrm>
            <a:off x="7058814" y="1743603"/>
            <a:ext cx="751062" cy="3006155"/>
            <a:chOff x="1233293" y="1274320"/>
            <a:chExt cx="751062" cy="2841412"/>
          </a:xfrm>
        </p:grpSpPr>
        <p:sp>
          <p:nvSpPr>
            <p:cNvPr id="56" name="TextBox 55">
              <a:extLst>
                <a:ext uri="{FF2B5EF4-FFF2-40B4-BE49-F238E27FC236}">
                  <a16:creationId xmlns:a16="http://schemas.microsoft.com/office/drawing/2014/main" id="{A7FA3385-7963-4727-BC05-B04711A09F9F}"/>
                </a:ext>
              </a:extLst>
            </p:cNvPr>
            <p:cNvSpPr txBox="1"/>
            <p:nvPr/>
          </p:nvSpPr>
          <p:spPr>
            <a:xfrm rot="16200000">
              <a:off x="1054454" y="2569414"/>
              <a:ext cx="66545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OS, %</a:t>
              </a:r>
            </a:p>
          </p:txBody>
        </p:sp>
        <p:sp>
          <p:nvSpPr>
            <p:cNvPr id="57" name="TextBox 56">
              <a:extLst>
                <a:ext uri="{FF2B5EF4-FFF2-40B4-BE49-F238E27FC236}">
                  <a16:creationId xmlns:a16="http://schemas.microsoft.com/office/drawing/2014/main" id="{A0AB1A85-F079-4AEB-BB37-F56EE932AC6A}"/>
                </a:ext>
              </a:extLst>
            </p:cNvPr>
            <p:cNvSpPr txBox="1"/>
            <p:nvPr/>
          </p:nvSpPr>
          <p:spPr>
            <a:xfrm>
              <a:off x="1431941" y="1274320"/>
              <a:ext cx="482824" cy="290910"/>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100</a:t>
              </a:r>
            </a:p>
          </p:txBody>
        </p:sp>
        <p:sp>
          <p:nvSpPr>
            <p:cNvPr id="58" name="Line 6">
              <a:extLst>
                <a:ext uri="{FF2B5EF4-FFF2-40B4-BE49-F238E27FC236}">
                  <a16:creationId xmlns:a16="http://schemas.microsoft.com/office/drawing/2014/main" id="{7F58DAFB-A46D-415C-A6C8-2E55DE9EFED8}"/>
                </a:ext>
              </a:extLst>
            </p:cNvPr>
            <p:cNvSpPr>
              <a:spLocks noChangeShapeType="1"/>
            </p:cNvSpPr>
            <p:nvPr/>
          </p:nvSpPr>
          <p:spPr bwMode="auto">
            <a:xfrm>
              <a:off x="1898121" y="1422545"/>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59" name="Line 7">
              <a:extLst>
                <a:ext uri="{FF2B5EF4-FFF2-40B4-BE49-F238E27FC236}">
                  <a16:creationId xmlns:a16="http://schemas.microsoft.com/office/drawing/2014/main" id="{2691E942-9374-4B4A-AE31-6F703064D230}"/>
                </a:ext>
              </a:extLst>
            </p:cNvPr>
            <p:cNvSpPr>
              <a:spLocks noChangeShapeType="1"/>
            </p:cNvSpPr>
            <p:nvPr/>
          </p:nvSpPr>
          <p:spPr bwMode="auto">
            <a:xfrm>
              <a:off x="1898121" y="194475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0" name="Line 8">
              <a:extLst>
                <a:ext uri="{FF2B5EF4-FFF2-40B4-BE49-F238E27FC236}">
                  <a16:creationId xmlns:a16="http://schemas.microsoft.com/office/drawing/2014/main" id="{46F88894-C491-4617-A83F-8CFC82FF824A}"/>
                </a:ext>
              </a:extLst>
            </p:cNvPr>
            <p:cNvSpPr>
              <a:spLocks noChangeShapeType="1"/>
            </p:cNvSpPr>
            <p:nvPr/>
          </p:nvSpPr>
          <p:spPr bwMode="auto">
            <a:xfrm>
              <a:off x="1898121" y="244351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1" name="Line 9">
              <a:extLst>
                <a:ext uri="{FF2B5EF4-FFF2-40B4-BE49-F238E27FC236}">
                  <a16:creationId xmlns:a16="http://schemas.microsoft.com/office/drawing/2014/main" id="{AA0CF45A-6476-4EBA-97FF-48F94D667D16}"/>
                </a:ext>
              </a:extLst>
            </p:cNvPr>
            <p:cNvSpPr>
              <a:spLocks noChangeShapeType="1"/>
            </p:cNvSpPr>
            <p:nvPr/>
          </p:nvSpPr>
          <p:spPr bwMode="auto">
            <a:xfrm>
              <a:off x="1898121" y="2958393"/>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2" name="Line 10">
              <a:extLst>
                <a:ext uri="{FF2B5EF4-FFF2-40B4-BE49-F238E27FC236}">
                  <a16:creationId xmlns:a16="http://schemas.microsoft.com/office/drawing/2014/main" id="{C3522179-FB0D-4412-B3CF-81EF112A698E}"/>
                </a:ext>
              </a:extLst>
            </p:cNvPr>
            <p:cNvSpPr>
              <a:spLocks noChangeShapeType="1"/>
            </p:cNvSpPr>
            <p:nvPr/>
          </p:nvSpPr>
          <p:spPr bwMode="auto">
            <a:xfrm>
              <a:off x="1898121" y="3462529"/>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3" name="Line 11">
              <a:extLst>
                <a:ext uri="{FF2B5EF4-FFF2-40B4-BE49-F238E27FC236}">
                  <a16:creationId xmlns:a16="http://schemas.microsoft.com/office/drawing/2014/main" id="{9260846C-30CF-41EF-B64C-CD35696813C2}"/>
                </a:ext>
              </a:extLst>
            </p:cNvPr>
            <p:cNvSpPr>
              <a:spLocks noChangeShapeType="1"/>
            </p:cNvSpPr>
            <p:nvPr/>
          </p:nvSpPr>
          <p:spPr bwMode="auto">
            <a:xfrm>
              <a:off x="1898121" y="3972037"/>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64" name="TextBox 63">
              <a:extLst>
                <a:ext uri="{FF2B5EF4-FFF2-40B4-BE49-F238E27FC236}">
                  <a16:creationId xmlns:a16="http://schemas.microsoft.com/office/drawing/2014/main" id="{F548D515-A833-4B15-AD55-315822C4D576}"/>
                </a:ext>
              </a:extLst>
            </p:cNvPr>
            <p:cNvSpPr txBox="1"/>
            <p:nvPr/>
          </p:nvSpPr>
          <p:spPr>
            <a:xfrm>
              <a:off x="1531332" y="1798459"/>
              <a:ext cx="383438" cy="290910"/>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80</a:t>
              </a:r>
            </a:p>
          </p:txBody>
        </p:sp>
        <p:sp>
          <p:nvSpPr>
            <p:cNvPr id="65" name="TextBox 64">
              <a:extLst>
                <a:ext uri="{FF2B5EF4-FFF2-40B4-BE49-F238E27FC236}">
                  <a16:creationId xmlns:a16="http://schemas.microsoft.com/office/drawing/2014/main" id="{8281FED5-EB7A-4A02-978C-C726177F0E0A}"/>
                </a:ext>
              </a:extLst>
            </p:cNvPr>
            <p:cNvSpPr txBox="1"/>
            <p:nvPr/>
          </p:nvSpPr>
          <p:spPr>
            <a:xfrm>
              <a:off x="1531332" y="2296990"/>
              <a:ext cx="383438" cy="290910"/>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60</a:t>
              </a:r>
            </a:p>
          </p:txBody>
        </p:sp>
        <p:sp>
          <p:nvSpPr>
            <p:cNvPr id="66" name="TextBox 65">
              <a:extLst>
                <a:ext uri="{FF2B5EF4-FFF2-40B4-BE49-F238E27FC236}">
                  <a16:creationId xmlns:a16="http://schemas.microsoft.com/office/drawing/2014/main" id="{10F991BE-5F0F-4833-BA70-A21B81DB9ED3}"/>
                </a:ext>
              </a:extLst>
            </p:cNvPr>
            <p:cNvSpPr txBox="1"/>
            <p:nvPr/>
          </p:nvSpPr>
          <p:spPr>
            <a:xfrm>
              <a:off x="1531332" y="2811643"/>
              <a:ext cx="383438" cy="290910"/>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40</a:t>
              </a:r>
            </a:p>
          </p:txBody>
        </p:sp>
        <p:sp>
          <p:nvSpPr>
            <p:cNvPr id="67" name="TextBox 66">
              <a:extLst>
                <a:ext uri="{FF2B5EF4-FFF2-40B4-BE49-F238E27FC236}">
                  <a16:creationId xmlns:a16="http://schemas.microsoft.com/office/drawing/2014/main" id="{623730F1-44BF-4B34-A372-84F81EC0CC49}"/>
                </a:ext>
              </a:extLst>
            </p:cNvPr>
            <p:cNvSpPr txBox="1"/>
            <p:nvPr/>
          </p:nvSpPr>
          <p:spPr>
            <a:xfrm>
              <a:off x="1531332" y="3315546"/>
              <a:ext cx="383438" cy="290910"/>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20</a:t>
              </a:r>
            </a:p>
          </p:txBody>
        </p:sp>
        <p:sp>
          <p:nvSpPr>
            <p:cNvPr id="68" name="TextBox 67">
              <a:extLst>
                <a:ext uri="{FF2B5EF4-FFF2-40B4-BE49-F238E27FC236}">
                  <a16:creationId xmlns:a16="http://schemas.microsoft.com/office/drawing/2014/main" id="{8BC857A0-C998-40C8-9195-A5635010C2B6}"/>
                </a:ext>
              </a:extLst>
            </p:cNvPr>
            <p:cNvSpPr txBox="1"/>
            <p:nvPr/>
          </p:nvSpPr>
          <p:spPr>
            <a:xfrm>
              <a:off x="1630726" y="3824822"/>
              <a:ext cx="284052" cy="290910"/>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a:t>
              </a:r>
            </a:p>
          </p:txBody>
        </p:sp>
      </p:grpSp>
      <p:grpSp>
        <p:nvGrpSpPr>
          <p:cNvPr id="69" name="Group 68">
            <a:extLst>
              <a:ext uri="{FF2B5EF4-FFF2-40B4-BE49-F238E27FC236}">
                <a16:creationId xmlns:a16="http://schemas.microsoft.com/office/drawing/2014/main" id="{ED55BBA6-85B2-47C3-BF1A-07A0CEEC7072}"/>
              </a:ext>
            </a:extLst>
          </p:cNvPr>
          <p:cNvGrpSpPr/>
          <p:nvPr/>
        </p:nvGrpSpPr>
        <p:grpSpPr>
          <a:xfrm>
            <a:off x="7727426" y="4603794"/>
            <a:ext cx="3402000" cy="562237"/>
            <a:chOff x="1548031" y="4939133"/>
            <a:chExt cx="2410245" cy="562237"/>
          </a:xfrm>
        </p:grpSpPr>
        <p:sp>
          <p:nvSpPr>
            <p:cNvPr id="70" name="TextBox 69">
              <a:extLst>
                <a:ext uri="{FF2B5EF4-FFF2-40B4-BE49-F238E27FC236}">
                  <a16:creationId xmlns:a16="http://schemas.microsoft.com/office/drawing/2014/main" id="{F3C17711-0239-478F-9096-29AFD3961F96}"/>
                </a:ext>
              </a:extLst>
            </p:cNvPr>
            <p:cNvSpPr txBox="1"/>
            <p:nvPr/>
          </p:nvSpPr>
          <p:spPr>
            <a:xfrm>
              <a:off x="2285312" y="5193593"/>
              <a:ext cx="898561"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経過期間、月</a:t>
              </a:r>
            </a:p>
          </p:txBody>
        </p:sp>
        <p:sp>
          <p:nvSpPr>
            <p:cNvPr id="71" name="Line 21">
              <a:extLst>
                <a:ext uri="{FF2B5EF4-FFF2-40B4-BE49-F238E27FC236}">
                  <a16:creationId xmlns:a16="http://schemas.microsoft.com/office/drawing/2014/main" id="{327880F2-6D9E-4D1F-9149-8FE2ABDA913F}"/>
                </a:ext>
              </a:extLst>
            </p:cNvPr>
            <p:cNvSpPr>
              <a:spLocks noChangeShapeType="1"/>
            </p:cNvSpPr>
            <p:nvPr/>
          </p:nvSpPr>
          <p:spPr bwMode="auto">
            <a:xfrm>
              <a:off x="3865652"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2" name="TextBox 71">
              <a:extLst>
                <a:ext uri="{FF2B5EF4-FFF2-40B4-BE49-F238E27FC236}">
                  <a16:creationId xmlns:a16="http://schemas.microsoft.com/office/drawing/2014/main" id="{3BC867B0-AF2D-4F59-A087-8F8DC4A1AC8B}"/>
                </a:ext>
              </a:extLst>
            </p:cNvPr>
            <p:cNvSpPr txBox="1"/>
            <p:nvPr/>
          </p:nvSpPr>
          <p:spPr>
            <a:xfrm>
              <a:off x="3766805" y="5011133"/>
              <a:ext cx="191471"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12</a:t>
              </a:r>
            </a:p>
          </p:txBody>
        </p:sp>
        <p:sp>
          <p:nvSpPr>
            <p:cNvPr id="73" name="Line 21">
              <a:extLst>
                <a:ext uri="{FF2B5EF4-FFF2-40B4-BE49-F238E27FC236}">
                  <a16:creationId xmlns:a16="http://schemas.microsoft.com/office/drawing/2014/main" id="{72C5C1E3-73BD-420E-BA9B-EB91AD83BCE0}"/>
                </a:ext>
              </a:extLst>
            </p:cNvPr>
            <p:cNvSpPr>
              <a:spLocks noChangeShapeType="1"/>
            </p:cNvSpPr>
            <p:nvPr/>
          </p:nvSpPr>
          <p:spPr bwMode="auto">
            <a:xfrm>
              <a:off x="3490015"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4" name="TextBox 73">
              <a:extLst>
                <a:ext uri="{FF2B5EF4-FFF2-40B4-BE49-F238E27FC236}">
                  <a16:creationId xmlns:a16="http://schemas.microsoft.com/office/drawing/2014/main" id="{9304981E-9B19-4733-AE15-EE5CF33746D6}"/>
                </a:ext>
              </a:extLst>
            </p:cNvPr>
            <p:cNvSpPr txBox="1"/>
            <p:nvPr/>
          </p:nvSpPr>
          <p:spPr>
            <a:xfrm>
              <a:off x="3391168" y="5011133"/>
              <a:ext cx="191471"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10</a:t>
              </a:r>
            </a:p>
          </p:txBody>
        </p:sp>
        <p:sp>
          <p:nvSpPr>
            <p:cNvPr id="75" name="Line 21">
              <a:extLst>
                <a:ext uri="{FF2B5EF4-FFF2-40B4-BE49-F238E27FC236}">
                  <a16:creationId xmlns:a16="http://schemas.microsoft.com/office/drawing/2014/main" id="{56A32CA1-04BB-4F7E-8100-A86D44761252}"/>
                </a:ext>
              </a:extLst>
            </p:cNvPr>
            <p:cNvSpPr>
              <a:spLocks noChangeShapeType="1"/>
            </p:cNvSpPr>
            <p:nvPr/>
          </p:nvSpPr>
          <p:spPr bwMode="auto">
            <a:xfrm>
              <a:off x="3114378"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6" name="TextBox 75">
              <a:extLst>
                <a:ext uri="{FF2B5EF4-FFF2-40B4-BE49-F238E27FC236}">
                  <a16:creationId xmlns:a16="http://schemas.microsoft.com/office/drawing/2014/main" id="{A72420D8-D9CC-4527-8BDC-CA9CAD3E20CC}"/>
                </a:ext>
              </a:extLst>
            </p:cNvPr>
            <p:cNvSpPr txBox="1"/>
            <p:nvPr/>
          </p:nvSpPr>
          <p:spPr>
            <a:xfrm>
              <a:off x="3050579" y="5011133"/>
              <a:ext cx="121374"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8</a:t>
              </a:r>
            </a:p>
          </p:txBody>
        </p:sp>
        <p:sp>
          <p:nvSpPr>
            <p:cNvPr id="77" name="Line 21">
              <a:extLst>
                <a:ext uri="{FF2B5EF4-FFF2-40B4-BE49-F238E27FC236}">
                  <a16:creationId xmlns:a16="http://schemas.microsoft.com/office/drawing/2014/main" id="{3A3C1DE7-FEE4-438D-9C1A-1A9C101A1D4F}"/>
                </a:ext>
              </a:extLst>
            </p:cNvPr>
            <p:cNvSpPr>
              <a:spLocks noChangeShapeType="1"/>
            </p:cNvSpPr>
            <p:nvPr/>
          </p:nvSpPr>
          <p:spPr bwMode="auto">
            <a:xfrm>
              <a:off x="2738741"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78" name="TextBox 77">
              <a:extLst>
                <a:ext uri="{FF2B5EF4-FFF2-40B4-BE49-F238E27FC236}">
                  <a16:creationId xmlns:a16="http://schemas.microsoft.com/office/drawing/2014/main" id="{BB3ADF6E-9D76-42FF-92A2-9980C0565A33}"/>
                </a:ext>
              </a:extLst>
            </p:cNvPr>
            <p:cNvSpPr txBox="1"/>
            <p:nvPr/>
          </p:nvSpPr>
          <p:spPr>
            <a:xfrm>
              <a:off x="2674942" y="5011133"/>
              <a:ext cx="121374"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6</a:t>
              </a:r>
            </a:p>
          </p:txBody>
        </p:sp>
        <p:sp>
          <p:nvSpPr>
            <p:cNvPr id="79" name="Line 21">
              <a:extLst>
                <a:ext uri="{FF2B5EF4-FFF2-40B4-BE49-F238E27FC236}">
                  <a16:creationId xmlns:a16="http://schemas.microsoft.com/office/drawing/2014/main" id="{719C8EB6-F127-4D6A-A0AF-E60B51CFC578}"/>
                </a:ext>
              </a:extLst>
            </p:cNvPr>
            <p:cNvSpPr>
              <a:spLocks noChangeShapeType="1"/>
            </p:cNvSpPr>
            <p:nvPr/>
          </p:nvSpPr>
          <p:spPr bwMode="auto">
            <a:xfrm>
              <a:off x="2363104"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0" name="TextBox 79">
              <a:extLst>
                <a:ext uri="{FF2B5EF4-FFF2-40B4-BE49-F238E27FC236}">
                  <a16:creationId xmlns:a16="http://schemas.microsoft.com/office/drawing/2014/main" id="{C9C989D3-CB18-426E-9AA4-165B9A661C4B}"/>
                </a:ext>
              </a:extLst>
            </p:cNvPr>
            <p:cNvSpPr txBox="1"/>
            <p:nvPr/>
          </p:nvSpPr>
          <p:spPr>
            <a:xfrm>
              <a:off x="2299305" y="5011133"/>
              <a:ext cx="121374"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4</a:t>
              </a:r>
            </a:p>
          </p:txBody>
        </p:sp>
        <p:sp>
          <p:nvSpPr>
            <p:cNvPr id="81" name="Line 21">
              <a:extLst>
                <a:ext uri="{FF2B5EF4-FFF2-40B4-BE49-F238E27FC236}">
                  <a16:creationId xmlns:a16="http://schemas.microsoft.com/office/drawing/2014/main" id="{2B0AACFD-0940-4CBD-A947-2A1F2A0E83BE}"/>
                </a:ext>
              </a:extLst>
            </p:cNvPr>
            <p:cNvSpPr>
              <a:spLocks noChangeShapeType="1"/>
            </p:cNvSpPr>
            <p:nvPr/>
          </p:nvSpPr>
          <p:spPr bwMode="auto">
            <a:xfrm>
              <a:off x="1987467"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2" name="TextBox 81">
              <a:extLst>
                <a:ext uri="{FF2B5EF4-FFF2-40B4-BE49-F238E27FC236}">
                  <a16:creationId xmlns:a16="http://schemas.microsoft.com/office/drawing/2014/main" id="{60902DB2-9F61-4445-8FFB-8953AC33231C}"/>
                </a:ext>
              </a:extLst>
            </p:cNvPr>
            <p:cNvSpPr txBox="1"/>
            <p:nvPr/>
          </p:nvSpPr>
          <p:spPr>
            <a:xfrm>
              <a:off x="1923668" y="5011133"/>
              <a:ext cx="121374"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2</a:t>
              </a:r>
            </a:p>
          </p:txBody>
        </p:sp>
        <p:sp>
          <p:nvSpPr>
            <p:cNvPr id="83" name="Line 21">
              <a:extLst>
                <a:ext uri="{FF2B5EF4-FFF2-40B4-BE49-F238E27FC236}">
                  <a16:creationId xmlns:a16="http://schemas.microsoft.com/office/drawing/2014/main" id="{ED1F3059-87CC-49B5-8E62-6A61DD767788}"/>
                </a:ext>
              </a:extLst>
            </p:cNvPr>
            <p:cNvSpPr>
              <a:spLocks noChangeShapeType="1"/>
            </p:cNvSpPr>
            <p:nvPr/>
          </p:nvSpPr>
          <p:spPr bwMode="auto">
            <a:xfrm>
              <a:off x="1611830" y="4939133"/>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cs typeface="Arial" panose="020B0604020202020204" pitchFamily="34" charset="0"/>
              </a:endParaRPr>
            </a:p>
          </p:txBody>
        </p:sp>
        <p:sp>
          <p:nvSpPr>
            <p:cNvPr id="84" name="TextBox 83">
              <a:extLst>
                <a:ext uri="{FF2B5EF4-FFF2-40B4-BE49-F238E27FC236}">
                  <a16:creationId xmlns:a16="http://schemas.microsoft.com/office/drawing/2014/main" id="{F12176C4-F64D-420A-81DF-62D7318FB4E9}"/>
                </a:ext>
              </a:extLst>
            </p:cNvPr>
            <p:cNvSpPr txBox="1"/>
            <p:nvPr/>
          </p:nvSpPr>
          <p:spPr>
            <a:xfrm>
              <a:off x="1548031" y="5011133"/>
              <a:ext cx="121374"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0</a:t>
              </a:r>
            </a:p>
          </p:txBody>
        </p:sp>
      </p:grpSp>
      <p:grpSp>
        <p:nvGrpSpPr>
          <p:cNvPr id="86" name="Group 85">
            <a:extLst>
              <a:ext uri="{FF2B5EF4-FFF2-40B4-BE49-F238E27FC236}">
                <a16:creationId xmlns:a16="http://schemas.microsoft.com/office/drawing/2014/main" id="{E02F8B12-C8BC-4FD8-9B80-5C8F93D9FD7A}"/>
              </a:ext>
            </a:extLst>
          </p:cNvPr>
          <p:cNvGrpSpPr/>
          <p:nvPr/>
        </p:nvGrpSpPr>
        <p:grpSpPr>
          <a:xfrm>
            <a:off x="7818151" y="1897492"/>
            <a:ext cx="3183192" cy="718575"/>
            <a:chOff x="4086225" y="3005137"/>
            <a:chExt cx="4023493" cy="863718"/>
          </a:xfrm>
        </p:grpSpPr>
        <p:sp>
          <p:nvSpPr>
            <p:cNvPr id="87" name="Freeform: Shape 107">
              <a:extLst>
                <a:ext uri="{FF2B5EF4-FFF2-40B4-BE49-F238E27FC236}">
                  <a16:creationId xmlns:a16="http://schemas.microsoft.com/office/drawing/2014/main" id="{75CF8684-A2BD-4078-82CC-ECD231C4C260}"/>
                </a:ext>
              </a:extLst>
            </p:cNvPr>
            <p:cNvSpPr/>
            <p:nvPr/>
          </p:nvSpPr>
          <p:spPr>
            <a:xfrm>
              <a:off x="4086225" y="3005137"/>
              <a:ext cx="4023493" cy="808803"/>
            </a:xfrm>
            <a:custGeom>
              <a:avLst/>
              <a:gdLst>
                <a:gd name="connsiteX0" fmla="*/ 4023493 w 4023493"/>
                <a:gd name="connsiteY0" fmla="*/ 808804 h 808803"/>
                <a:gd name="connsiteX1" fmla="*/ 3370698 w 4023493"/>
                <a:gd name="connsiteY1" fmla="*/ 808804 h 808803"/>
                <a:gd name="connsiteX2" fmla="*/ 3370698 w 4023493"/>
                <a:gd name="connsiteY2" fmla="*/ 619946 h 808803"/>
                <a:gd name="connsiteX3" fmla="*/ 2869816 w 4023493"/>
                <a:gd name="connsiteY3" fmla="*/ 619946 h 808803"/>
                <a:gd name="connsiteX4" fmla="*/ 2869816 w 4023493"/>
                <a:gd name="connsiteY4" fmla="*/ 418771 h 808803"/>
                <a:gd name="connsiteX5" fmla="*/ 1683296 w 4023493"/>
                <a:gd name="connsiteY5" fmla="*/ 418771 h 808803"/>
                <a:gd name="connsiteX6" fmla="*/ 1683296 w 4023493"/>
                <a:gd name="connsiteY6" fmla="*/ 258653 h 808803"/>
                <a:gd name="connsiteX7" fmla="*/ 1100299 w 4023493"/>
                <a:gd name="connsiteY7" fmla="*/ 258653 h 808803"/>
                <a:gd name="connsiteX8" fmla="*/ 1100299 w 4023493"/>
                <a:gd name="connsiteY8" fmla="*/ 123168 h 808803"/>
                <a:gd name="connsiteX9" fmla="*/ 504989 w 4023493"/>
                <a:gd name="connsiteY9" fmla="*/ 123168 h 808803"/>
                <a:gd name="connsiteX10" fmla="*/ 504989 w 4023493"/>
                <a:gd name="connsiteY10" fmla="*/ 0 h 808803"/>
                <a:gd name="connsiteX11" fmla="*/ 0 w 4023493"/>
                <a:gd name="connsiteY11" fmla="*/ 0 h 80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23493" h="808803">
                  <a:moveTo>
                    <a:pt x="4023493" y="808804"/>
                  </a:moveTo>
                  <a:lnTo>
                    <a:pt x="3370698" y="808804"/>
                  </a:lnTo>
                  <a:lnTo>
                    <a:pt x="3370698" y="619946"/>
                  </a:lnTo>
                  <a:lnTo>
                    <a:pt x="2869816" y="619946"/>
                  </a:lnTo>
                  <a:lnTo>
                    <a:pt x="2869816" y="418771"/>
                  </a:lnTo>
                  <a:lnTo>
                    <a:pt x="1683296" y="418771"/>
                  </a:lnTo>
                  <a:lnTo>
                    <a:pt x="1683296" y="258653"/>
                  </a:lnTo>
                  <a:lnTo>
                    <a:pt x="1100299" y="258653"/>
                  </a:lnTo>
                  <a:lnTo>
                    <a:pt x="1100299" y="123168"/>
                  </a:lnTo>
                  <a:lnTo>
                    <a:pt x="504989" y="123168"/>
                  </a:lnTo>
                  <a:lnTo>
                    <a:pt x="504989" y="0"/>
                  </a:lnTo>
                  <a:lnTo>
                    <a:pt x="0" y="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8" name="Freeform: Shape 108">
              <a:extLst>
                <a:ext uri="{FF2B5EF4-FFF2-40B4-BE49-F238E27FC236}">
                  <a16:creationId xmlns:a16="http://schemas.microsoft.com/office/drawing/2014/main" id="{7AF51951-232C-482A-9EC3-2BE3E1396CE9}"/>
                </a:ext>
              </a:extLst>
            </p:cNvPr>
            <p:cNvSpPr/>
            <p:nvPr/>
          </p:nvSpPr>
          <p:spPr>
            <a:xfrm>
              <a:off x="5042506" y="306283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89" name="Freeform: Shape 109">
              <a:extLst>
                <a:ext uri="{FF2B5EF4-FFF2-40B4-BE49-F238E27FC236}">
                  <a16:creationId xmlns:a16="http://schemas.microsoft.com/office/drawing/2014/main" id="{02AFDA1A-2F58-4F6E-B546-32BFA3BCEC76}"/>
                </a:ext>
              </a:extLst>
            </p:cNvPr>
            <p:cNvSpPr/>
            <p:nvPr/>
          </p:nvSpPr>
          <p:spPr>
            <a:xfrm>
              <a:off x="5118706" y="3062839"/>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0" name="Freeform: Shape 110">
              <a:extLst>
                <a:ext uri="{FF2B5EF4-FFF2-40B4-BE49-F238E27FC236}">
                  <a16:creationId xmlns:a16="http://schemas.microsoft.com/office/drawing/2014/main" id="{8AB9EE09-70EC-4681-A416-59A757BCA908}"/>
                </a:ext>
              </a:extLst>
            </p:cNvPr>
            <p:cNvSpPr/>
            <p:nvPr/>
          </p:nvSpPr>
          <p:spPr>
            <a:xfrm>
              <a:off x="5233006" y="321524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1" name="Freeform: Shape 111">
              <a:extLst>
                <a:ext uri="{FF2B5EF4-FFF2-40B4-BE49-F238E27FC236}">
                  <a16:creationId xmlns:a16="http://schemas.microsoft.com/office/drawing/2014/main" id="{D2963971-4427-47B3-A6E4-531C601BE9AA}"/>
                </a:ext>
              </a:extLst>
            </p:cNvPr>
            <p:cNvSpPr/>
            <p:nvPr/>
          </p:nvSpPr>
          <p:spPr>
            <a:xfrm>
              <a:off x="5728306" y="321524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Freeform: Shape 112">
              <a:extLst>
                <a:ext uri="{FF2B5EF4-FFF2-40B4-BE49-F238E27FC236}">
                  <a16:creationId xmlns:a16="http://schemas.microsoft.com/office/drawing/2014/main" id="{C786CD04-7A15-44E9-87E5-3B91201C1B2C}"/>
                </a:ext>
              </a:extLst>
            </p:cNvPr>
            <p:cNvSpPr/>
            <p:nvPr/>
          </p:nvSpPr>
          <p:spPr>
            <a:xfrm>
              <a:off x="5937856" y="33676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3" name="Freeform: Shape 113">
              <a:extLst>
                <a:ext uri="{FF2B5EF4-FFF2-40B4-BE49-F238E27FC236}">
                  <a16:creationId xmlns:a16="http://schemas.microsoft.com/office/drawing/2014/main" id="{D1B6D3C9-CF82-48D2-876D-F94C229E710E}"/>
                </a:ext>
              </a:extLst>
            </p:cNvPr>
            <p:cNvSpPr/>
            <p:nvPr/>
          </p:nvSpPr>
          <p:spPr>
            <a:xfrm>
              <a:off x="5975956" y="33676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4" name="Freeform: Shape 114">
              <a:extLst>
                <a:ext uri="{FF2B5EF4-FFF2-40B4-BE49-F238E27FC236}">
                  <a16:creationId xmlns:a16="http://schemas.microsoft.com/office/drawing/2014/main" id="{759D7FE0-45CA-4A5A-BCB9-295AF28B2866}"/>
                </a:ext>
              </a:extLst>
            </p:cNvPr>
            <p:cNvSpPr/>
            <p:nvPr/>
          </p:nvSpPr>
          <p:spPr>
            <a:xfrm>
              <a:off x="6109306" y="33676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5" name="Freeform: Shape 115">
              <a:extLst>
                <a:ext uri="{FF2B5EF4-FFF2-40B4-BE49-F238E27FC236}">
                  <a16:creationId xmlns:a16="http://schemas.microsoft.com/office/drawing/2014/main" id="{B31EFDE9-3568-4656-B7AF-7EC6682A047B}"/>
                </a:ext>
              </a:extLst>
            </p:cNvPr>
            <p:cNvSpPr/>
            <p:nvPr/>
          </p:nvSpPr>
          <p:spPr>
            <a:xfrm>
              <a:off x="6642706" y="3367641"/>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96" name="Freeform: Shape 116">
              <a:extLst>
                <a:ext uri="{FF2B5EF4-FFF2-40B4-BE49-F238E27FC236}">
                  <a16:creationId xmlns:a16="http://schemas.microsoft.com/office/drawing/2014/main" id="{683C14CE-5839-4F5F-8F19-0644FB03B9BF}"/>
                </a:ext>
              </a:extLst>
            </p:cNvPr>
            <p:cNvSpPr/>
            <p:nvPr/>
          </p:nvSpPr>
          <p:spPr>
            <a:xfrm>
              <a:off x="7614265" y="376085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chemeClr val="accent3"/>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97" name="TextBox 96">
            <a:extLst>
              <a:ext uri="{FF2B5EF4-FFF2-40B4-BE49-F238E27FC236}">
                <a16:creationId xmlns:a16="http://schemas.microsoft.com/office/drawing/2014/main" id="{18DF2F43-903F-450A-BD70-910B973ADA13}"/>
              </a:ext>
            </a:extLst>
          </p:cNvPr>
          <p:cNvSpPr txBox="1"/>
          <p:nvPr/>
        </p:nvSpPr>
        <p:spPr>
          <a:xfrm>
            <a:off x="10772874" y="2274734"/>
            <a:ext cx="612668" cy="276999"/>
          </a:xfrm>
          <a:prstGeom prst="rect">
            <a:avLst/>
          </a:prstGeom>
          <a:noFill/>
        </p:spPr>
        <p:txBody>
          <a:bodyPr wrap="none" rtlCol="0">
            <a:spAutoFit/>
          </a:bodyPr>
          <a:lstStyle/>
          <a:p>
            <a:r>
              <a:rPr lang="ja-JP" sz="1200">
                <a:solidFill>
                  <a:schemeClr val="tx1"/>
                </a:solidFill>
              </a:rPr>
              <a:t>EGFR</a:t>
            </a:r>
          </a:p>
        </p:txBody>
      </p:sp>
      <p:sp>
        <p:nvSpPr>
          <p:cNvPr id="98" name="TextBox 97">
            <a:extLst>
              <a:ext uri="{FF2B5EF4-FFF2-40B4-BE49-F238E27FC236}">
                <a16:creationId xmlns:a16="http://schemas.microsoft.com/office/drawing/2014/main" id="{00B0B51B-EC68-4F26-ADA1-6C3C004F0A20}"/>
              </a:ext>
            </a:extLst>
          </p:cNvPr>
          <p:cNvSpPr txBox="1"/>
          <p:nvPr/>
        </p:nvSpPr>
        <p:spPr>
          <a:xfrm>
            <a:off x="10772874" y="3936491"/>
            <a:ext cx="474810" cy="276999"/>
          </a:xfrm>
          <a:prstGeom prst="rect">
            <a:avLst/>
          </a:prstGeom>
          <a:noFill/>
        </p:spPr>
        <p:txBody>
          <a:bodyPr wrap="none" rtlCol="0">
            <a:spAutoFit/>
          </a:bodyPr>
          <a:lstStyle/>
          <a:p>
            <a:r>
              <a:rPr lang="ja-JP" sz="1200">
                <a:solidFill>
                  <a:schemeClr val="tx1"/>
                </a:solidFill>
              </a:rPr>
              <a:t>ALK</a:t>
            </a:r>
          </a:p>
        </p:txBody>
      </p:sp>
      <p:sp>
        <p:nvSpPr>
          <p:cNvPr id="99" name="Graphic 122">
            <a:extLst>
              <a:ext uri="{FF2B5EF4-FFF2-40B4-BE49-F238E27FC236}">
                <a16:creationId xmlns:a16="http://schemas.microsoft.com/office/drawing/2014/main" id="{4D99583F-807B-48C2-9804-C30F66A1E77E}"/>
              </a:ext>
            </a:extLst>
          </p:cNvPr>
          <p:cNvSpPr/>
          <p:nvPr/>
        </p:nvSpPr>
        <p:spPr>
          <a:xfrm>
            <a:off x="7818151" y="1897492"/>
            <a:ext cx="3175039" cy="2331360"/>
          </a:xfrm>
          <a:custGeom>
            <a:avLst/>
            <a:gdLst>
              <a:gd name="connsiteX0" fmla="*/ 4003329 w 4003328"/>
              <a:gd name="connsiteY0" fmla="*/ 2871864 h 2871863"/>
              <a:gd name="connsiteX1" fmla="*/ 3583658 w 4003328"/>
              <a:gd name="connsiteY1" fmla="*/ 2871864 h 2871863"/>
              <a:gd name="connsiteX2" fmla="*/ 3583658 w 4003328"/>
              <a:gd name="connsiteY2" fmla="*/ 2390480 h 2871863"/>
              <a:gd name="connsiteX3" fmla="*/ 2036636 w 4003328"/>
              <a:gd name="connsiteY3" fmla="*/ 2390480 h 2871863"/>
              <a:gd name="connsiteX4" fmla="*/ 2036636 w 4003328"/>
              <a:gd name="connsiteY4" fmla="*/ 1921431 h 2871863"/>
              <a:gd name="connsiteX5" fmla="*/ 983342 w 4003328"/>
              <a:gd name="connsiteY5" fmla="*/ 1921431 h 2871863"/>
              <a:gd name="connsiteX6" fmla="*/ 983342 w 4003328"/>
              <a:gd name="connsiteY6" fmla="*/ 1440047 h 2871863"/>
              <a:gd name="connsiteX7" fmla="*/ 662421 w 4003328"/>
              <a:gd name="connsiteY7" fmla="*/ 1440047 h 2871863"/>
              <a:gd name="connsiteX8" fmla="*/ 662421 w 4003328"/>
              <a:gd name="connsiteY8" fmla="*/ 958663 h 2871863"/>
              <a:gd name="connsiteX9" fmla="*/ 403213 w 4003328"/>
              <a:gd name="connsiteY9" fmla="*/ 958663 h 2871863"/>
              <a:gd name="connsiteX10" fmla="*/ 403213 w 4003328"/>
              <a:gd name="connsiteY10" fmla="*/ 485502 h 2871863"/>
              <a:gd name="connsiteX11" fmla="*/ 213950 w 4003328"/>
              <a:gd name="connsiteY11" fmla="*/ 485502 h 2871863"/>
              <a:gd name="connsiteX12" fmla="*/ 213950 w 4003328"/>
              <a:gd name="connsiteY12" fmla="*/ 0 h 2871863"/>
              <a:gd name="connsiteX13" fmla="*/ 0 w 4003328"/>
              <a:gd name="connsiteY13" fmla="*/ 0 h 2871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03328" h="2871863">
                <a:moveTo>
                  <a:pt x="4003329" y="2871864"/>
                </a:moveTo>
                <a:lnTo>
                  <a:pt x="3583658" y="2871864"/>
                </a:lnTo>
                <a:lnTo>
                  <a:pt x="3583658" y="2390480"/>
                </a:lnTo>
                <a:lnTo>
                  <a:pt x="2036636" y="2390480"/>
                </a:lnTo>
                <a:lnTo>
                  <a:pt x="2036636" y="1921431"/>
                </a:lnTo>
                <a:lnTo>
                  <a:pt x="983342" y="1921431"/>
                </a:lnTo>
                <a:lnTo>
                  <a:pt x="983342" y="1440047"/>
                </a:lnTo>
                <a:lnTo>
                  <a:pt x="662421" y="1440047"/>
                </a:lnTo>
                <a:lnTo>
                  <a:pt x="662421" y="958663"/>
                </a:lnTo>
                <a:lnTo>
                  <a:pt x="403213" y="958663"/>
                </a:lnTo>
                <a:lnTo>
                  <a:pt x="403213" y="485502"/>
                </a:lnTo>
                <a:lnTo>
                  <a:pt x="213950" y="485502"/>
                </a:lnTo>
                <a:lnTo>
                  <a:pt x="213950" y="0"/>
                </a:lnTo>
                <a:lnTo>
                  <a:pt x="0" y="0"/>
                </a:lnTo>
              </a:path>
            </a:pathLst>
          </a:custGeom>
          <a:noFill/>
          <a:ln w="25400" cap="flat">
            <a:solidFill>
              <a:schemeClr val="bg2"/>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aphicFrame>
        <p:nvGraphicFramePr>
          <p:cNvPr id="100" name="Table 59">
            <a:extLst>
              <a:ext uri="{FF2B5EF4-FFF2-40B4-BE49-F238E27FC236}">
                <a16:creationId xmlns:a16="http://schemas.microsoft.com/office/drawing/2014/main" id="{560A4413-5E99-4AEB-BFAC-FFE079C939FB}"/>
              </a:ext>
            </a:extLst>
          </p:cNvPr>
          <p:cNvGraphicFramePr>
            <a:graphicFrameLocks noGrp="1"/>
          </p:cNvGraphicFramePr>
          <p:nvPr>
            <p:extLst>
              <p:ext uri="{D42A27DB-BD31-4B8C-83A1-F6EECF244321}">
                <p14:modId xmlns:p14="http://schemas.microsoft.com/office/powerpoint/2010/main" val="1876398577"/>
              </p:ext>
            </p:extLst>
          </p:nvPr>
        </p:nvGraphicFramePr>
        <p:xfrm>
          <a:off x="7387526" y="5201908"/>
          <a:ext cx="3783717" cy="1017700"/>
        </p:xfrm>
        <a:graphic>
          <a:graphicData uri="http://schemas.openxmlformats.org/drawingml/2006/table">
            <a:tbl>
              <a:tblPr firstRow="1" bandRow="1">
                <a:tableStyleId>{5C22544A-7EE6-4342-B048-85BDC9FD1C3A}</a:tableStyleId>
              </a:tblPr>
              <a:tblGrid>
                <a:gridCol w="791467">
                  <a:extLst>
                    <a:ext uri="{9D8B030D-6E8A-4147-A177-3AD203B41FA5}">
                      <a16:colId xmlns:a16="http://schemas.microsoft.com/office/drawing/2014/main" val="830269915"/>
                    </a:ext>
                  </a:extLst>
                </a:gridCol>
                <a:gridCol w="1447229">
                  <a:extLst>
                    <a:ext uri="{9D8B030D-6E8A-4147-A177-3AD203B41FA5}">
                      <a16:colId xmlns:a16="http://schemas.microsoft.com/office/drawing/2014/main" val="1572185929"/>
                    </a:ext>
                  </a:extLst>
                </a:gridCol>
                <a:gridCol w="1545021">
                  <a:extLst>
                    <a:ext uri="{9D8B030D-6E8A-4147-A177-3AD203B41FA5}">
                      <a16:colId xmlns:a16="http://schemas.microsoft.com/office/drawing/2014/main" val="4240406207"/>
                    </a:ext>
                  </a:extLst>
                </a:gridCol>
              </a:tblGrid>
              <a:tr h="370840">
                <a:tc>
                  <a:txBody>
                    <a:bodyPr/>
                    <a:lstStyle/>
                    <a:p>
                      <a:pPr algn="l"/>
                      <a:r>
                        <a:rPr lang="ja-JP" sz="1200">
                          <a:solidFill>
                            <a:schemeClr val="tx2"/>
                          </a:solidFill>
                        </a:rPr>
                        <a:t>グループ</a:t>
                      </a:r>
                    </a:p>
                  </a:txBody>
                  <a:tcPr marL="90000" marR="90000" marT="46800" marB="46800" anchor="b">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ja-JP" sz="1200">
                          <a:solidFill>
                            <a:schemeClr val="tx2"/>
                          </a:solidFill>
                        </a:rPr>
                        <a:t>mOS、月（95%CI）</a:t>
                      </a:r>
                    </a:p>
                  </a:txBody>
                  <a:tcPr marL="90000" marR="90000" marT="46800" marB="46800" anchor="b">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chemeClr val="tx2"/>
                          </a:solidFill>
                        </a:rPr>
                        <a:t>12か月のOS、</a:t>
                      </a:r>
                      <a:r>
                        <a:rPr lang="ja-JP" sz="1200" baseline="0" dirty="0">
                          <a:solidFill>
                            <a:schemeClr val="tx2"/>
                          </a:solidFill>
                        </a:rPr>
                        <a:t>%</a:t>
                      </a:r>
                      <a:r>
                        <a:rPr lang="ja-JP" sz="1200" dirty="0">
                          <a:solidFill>
                            <a:schemeClr val="tx2"/>
                          </a:solidFill>
                        </a:rPr>
                        <a:t>（95％CI）</a:t>
                      </a:r>
                    </a:p>
                  </a:txBody>
                  <a:tcPr marL="90000" marR="90000" marT="46800" marB="46800" anchor="b">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609283743"/>
                  </a:ext>
                </a:extLst>
              </a:tr>
              <a:tr h="226685">
                <a:tc>
                  <a:txBody>
                    <a:bodyPr/>
                    <a:lstStyle/>
                    <a:p>
                      <a:pPr algn="l"/>
                      <a:r>
                        <a:rPr lang="ja-JP" sz="1200">
                          <a:solidFill>
                            <a:srgbClr val="363636"/>
                          </a:solidFill>
                        </a:rPr>
                        <a:t>EGFR</a:t>
                      </a:r>
                    </a:p>
                  </a:txBody>
                  <a:tcPr marL="90000" marR="90000" marT="46800" marB="46800"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363636"/>
                          </a:solidFill>
                        </a:rPr>
                        <a:t>22.2（20.6、NE）</a:t>
                      </a:r>
                    </a:p>
                  </a:txBody>
                  <a:tcPr marL="90000" marR="90000" marT="46800" marB="46800"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363636"/>
                          </a:solidFill>
                        </a:rPr>
                        <a:t>76（59、97）</a:t>
                      </a:r>
                    </a:p>
                  </a:txBody>
                  <a:tcPr marL="90000" marR="90000" marT="46800" marB="46800"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1953029"/>
                  </a:ext>
                </a:extLst>
              </a:tr>
              <a:tr h="281860">
                <a:tc>
                  <a:txBody>
                    <a:bodyPr/>
                    <a:lstStyle/>
                    <a:p>
                      <a:pPr algn="l"/>
                      <a:r>
                        <a:rPr lang="ja-JP" sz="1200">
                          <a:solidFill>
                            <a:srgbClr val="363636"/>
                          </a:solidFill>
                        </a:rPr>
                        <a:t>ALK</a:t>
                      </a:r>
                    </a:p>
                  </a:txBody>
                  <a:tcPr marL="90000" marR="90000" marT="46800" marB="468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a:solidFill>
                            <a:srgbClr val="363636"/>
                          </a:solidFill>
                        </a:rPr>
                        <a:t>2.9（1.1、NE）</a:t>
                      </a:r>
                    </a:p>
                  </a:txBody>
                  <a:tcPr marL="90000" marR="90000" marT="46800" marB="468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dirty="0">
                          <a:solidFill>
                            <a:srgbClr val="363636"/>
                          </a:solidFill>
                        </a:rPr>
                        <a:t>14（2、88）</a:t>
                      </a:r>
                    </a:p>
                  </a:txBody>
                  <a:tcPr marL="90000" marR="90000" marT="46800" marB="468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1958066"/>
                  </a:ext>
                </a:extLst>
              </a:tr>
            </a:tbl>
          </a:graphicData>
        </a:graphic>
      </p:graphicFrame>
    </p:spTree>
    <p:extLst>
      <p:ext uri="{BB962C8B-B14F-4D97-AF65-F5344CB8AC3E}">
        <p14:creationId xmlns:p14="http://schemas.microsoft.com/office/powerpoint/2010/main" val="40352617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a:t>OA09.03：再発性EGFR/ALK陽性非小細胞肺がん（NSCLC）におけるプラチナベースの化学療法と組み合わせたペムブロリズマブ – Gadgeel SM、他</a:t>
            </a:r>
          </a:p>
        </p:txBody>
      </p:sp>
      <p:sp>
        <p:nvSpPr>
          <p:cNvPr id="3" name="Content Placeholder 2"/>
          <p:cNvSpPr>
            <a:spLocks noGrp="1"/>
          </p:cNvSpPr>
          <p:nvPr>
            <p:ph idx="1"/>
          </p:nvPr>
        </p:nvSpPr>
        <p:spPr/>
        <p:txBody>
          <a:bodyPr/>
          <a:lstStyle/>
          <a:p>
            <a:r>
              <a:rPr lang="ja-JP" b="1"/>
              <a:t>主要な結果（続き）</a:t>
            </a:r>
          </a:p>
          <a:p>
            <a:pPr>
              <a:spcBef>
                <a:spcPts val="25200"/>
              </a:spcBef>
            </a:pPr>
            <a:r>
              <a:rPr lang="ja-JP" b="1"/>
              <a:t>結論</a:t>
            </a:r>
          </a:p>
          <a:p>
            <a:pPr lvl="1"/>
            <a:r>
              <a:rPr lang="ja-JP"/>
              <a:t>再発性EGFR陽性NSCLC患者においては、ペムブロリズマブ+プラチナベースの化学療法が臨床活性を示しましたが、ALK+NSCLCの再発患者では活性が限定的でした</a:t>
            </a:r>
          </a:p>
        </p:txBody>
      </p:sp>
      <p:sp>
        <p:nvSpPr>
          <p:cNvPr id="5" name="Text Placeholder 4"/>
          <p:cNvSpPr>
            <a:spLocks noGrp="1"/>
          </p:cNvSpPr>
          <p:nvPr>
            <p:ph type="body" sz="quarter" idx="11"/>
          </p:nvPr>
        </p:nvSpPr>
        <p:spPr/>
        <p:txBody>
          <a:bodyPr/>
          <a:lstStyle/>
          <a:p>
            <a:r>
              <a:rPr lang="ja-JP"/>
              <a:t>Gadgeel SM、他J Thorac Oncol 2021年16（補遺）：抄録番号 OA09.03</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3216496002"/>
              </p:ext>
            </p:extLst>
          </p:nvPr>
        </p:nvGraphicFramePr>
        <p:xfrm>
          <a:off x="3583223" y="1643013"/>
          <a:ext cx="5025554" cy="3017520"/>
        </p:xfrm>
        <a:graphic>
          <a:graphicData uri="http://schemas.openxmlformats.org/drawingml/2006/table">
            <a:tbl>
              <a:tblPr>
                <a:tableStyleId>{BC89EF96-8CEA-46FF-86C4-4CE0E7609802}</a:tableStyleId>
              </a:tblPr>
              <a:tblGrid>
                <a:gridCol w="2952497">
                  <a:extLst>
                    <a:ext uri="{9D8B030D-6E8A-4147-A177-3AD203B41FA5}">
                      <a16:colId xmlns:a16="http://schemas.microsoft.com/office/drawing/2014/main" val="571746565"/>
                    </a:ext>
                  </a:extLst>
                </a:gridCol>
                <a:gridCol w="2073057">
                  <a:extLst>
                    <a:ext uri="{9D8B030D-6E8A-4147-A177-3AD203B41FA5}">
                      <a16:colId xmlns:a16="http://schemas.microsoft.com/office/drawing/2014/main" val="3673068908"/>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b="1" u="none" strike="noStrike">
                          <a:solidFill>
                            <a:schemeClr val="tx2"/>
                          </a:solidFill>
                          <a:latin typeface="+mn-lt"/>
                          <a:ea typeface="MS Mincho"/>
                        </a:rPr>
                        <a:t>グレード3/4 AE、n（%）</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a:solidFill>
                            <a:schemeClr val="tx2"/>
                          </a:solidFill>
                          <a:latin typeface="+mn-lt"/>
                          <a:ea typeface="MS Mincho"/>
                        </a:rPr>
                        <a:t>n=33</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血栓塞栓症</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3（9）</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白血球減少症</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3（9）</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リンパ球の</a:t>
                      </a:r>
                      <a:r>
                        <a:rPr lang="ja-JP" sz="1600" u="none" strike="noStrike" baseline="0">
                          <a:latin typeface="+mn-lt"/>
                          <a:ea typeface="MS Mincho"/>
                        </a:rPr>
                        <a:t>減少</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3（9）</a:t>
                      </a:r>
                    </a:p>
                  </a:txBody>
                  <a:tcPr anchor="b"/>
                </a:tc>
                <a:extLst>
                  <a:ext uri="{0D108BD9-81ED-4DB2-BD59-A6C34878D82A}">
                    <a16:rowId xmlns:a16="http://schemas.microsoft.com/office/drawing/2014/main" val="2402340285"/>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血小板減少症</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3（9）</a:t>
                      </a:r>
                    </a:p>
                  </a:txBody>
                  <a:tcPr anchor="b"/>
                </a:tc>
                <a:extLst>
                  <a:ext uri="{0D108BD9-81ED-4DB2-BD59-A6C34878D82A}">
                    <a16:rowId xmlns:a16="http://schemas.microsoft.com/office/drawing/2014/main" val="41990948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好中球減少症</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2（6）</a:t>
                      </a:r>
                    </a:p>
                  </a:txBody>
                  <a:tcPr anchor="b"/>
                </a:tc>
                <a:extLst>
                  <a:ext uri="{0D108BD9-81ED-4DB2-BD59-A6C34878D82A}">
                    <a16:rowId xmlns:a16="http://schemas.microsoft.com/office/drawing/2014/main" val="86543339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疲労</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1（3）</a:t>
                      </a:r>
                    </a:p>
                  </a:txBody>
                  <a:tcPr anchor="b"/>
                </a:tc>
                <a:extLst>
                  <a:ext uri="{0D108BD9-81ED-4DB2-BD59-A6C34878D82A}">
                    <a16:rowId xmlns:a16="http://schemas.microsoft.com/office/drawing/2014/main" val="149141342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吐き気</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1（3）</a:t>
                      </a:r>
                    </a:p>
                  </a:txBody>
                  <a:tcPr anchor="b"/>
                </a:tc>
                <a:extLst>
                  <a:ext uri="{0D108BD9-81ED-4DB2-BD59-A6C34878D82A}">
                    <a16:rowId xmlns:a16="http://schemas.microsoft.com/office/drawing/2014/main" val="765341001"/>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AST/ALT増加</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1（3）</a:t>
                      </a:r>
                    </a:p>
                  </a:txBody>
                  <a:tcPr anchor="b"/>
                </a:tc>
                <a:extLst>
                  <a:ext uri="{0D108BD9-81ED-4DB2-BD59-A6C34878D82A}">
                    <a16:rowId xmlns:a16="http://schemas.microsoft.com/office/drawing/2014/main" val="3275970984"/>
                  </a:ext>
                </a:extLst>
              </a:tr>
            </a:tbl>
          </a:graphicData>
        </a:graphic>
      </p:graphicFrame>
    </p:spTree>
    <p:extLst>
      <p:ext uri="{BB962C8B-B14F-4D97-AF65-F5344CB8AC3E}">
        <p14:creationId xmlns:p14="http://schemas.microsoft.com/office/powerpoint/2010/main" val="19554929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OA15.01：EGFR TKIによる前治療で疾患が管理されているEGFRエクソン20挿入陽性の転移性NSCLC患者におけるモボセルチニブ – Spira A、他</a:t>
            </a:r>
          </a:p>
        </p:txBody>
      </p:sp>
      <p:sp>
        <p:nvSpPr>
          <p:cNvPr id="3" name="Content Placeholder 2"/>
          <p:cNvSpPr>
            <a:spLocks noGrp="1"/>
          </p:cNvSpPr>
          <p:nvPr>
            <p:ph idx="1"/>
          </p:nvPr>
        </p:nvSpPr>
        <p:spPr/>
        <p:txBody>
          <a:bodyPr/>
          <a:lstStyle/>
          <a:p>
            <a:r>
              <a:rPr lang="ja-JP" b="1" dirty="0"/>
              <a:t>治験の目的</a:t>
            </a:r>
          </a:p>
          <a:p>
            <a:pPr lvl="1"/>
            <a:r>
              <a:rPr lang="ja-JP" dirty="0"/>
              <a:t>EXCLAIM試験のコホート5において、エクソン20挿入陽性の転移性NSCLC患者におけるモボセルチニブの有効性と安全性を評価する</a:t>
            </a:r>
          </a:p>
        </p:txBody>
      </p:sp>
      <p:sp>
        <p:nvSpPr>
          <p:cNvPr id="5" name="Text Placeholder 4"/>
          <p:cNvSpPr>
            <a:spLocks noGrp="1"/>
          </p:cNvSpPr>
          <p:nvPr>
            <p:ph type="body" sz="quarter" idx="11"/>
          </p:nvPr>
        </p:nvSpPr>
        <p:spPr/>
        <p:txBody>
          <a:bodyPr/>
          <a:lstStyle/>
          <a:p>
            <a:r>
              <a:rPr lang="ja-JP"/>
              <a:t>Spira A、他J Thorac Oncol 2021年16（補遺）：抄録番号 OA15.01</a:t>
            </a:r>
          </a:p>
        </p:txBody>
      </p:sp>
      <p:sp>
        <p:nvSpPr>
          <p:cNvPr id="6" name="AutoShape 12"/>
          <p:cNvSpPr>
            <a:spLocks noChangeArrowheads="1"/>
          </p:cNvSpPr>
          <p:nvPr/>
        </p:nvSpPr>
        <p:spPr bwMode="auto">
          <a:xfrm>
            <a:off x="6856655" y="3187092"/>
            <a:ext cx="2960778" cy="1102242"/>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noProof="0" dirty="0">
                <a:solidFill>
                  <a:srgbClr val="FFFFFF"/>
                </a:solidFill>
                <a:ea typeface="SimSun" pitchFamily="2" charset="-122"/>
              </a:rPr>
              <a:t>モボセルチニブ</a:t>
            </a:r>
            <a:br>
              <a:rPr lang="ja-JP" noProof="0" dirty="0">
                <a:solidFill>
                  <a:srgbClr val="FFFFFF"/>
                </a:solidFill>
                <a:ea typeface="SimSun" pitchFamily="2" charset="-122"/>
              </a:rPr>
            </a:br>
            <a:r>
              <a:rPr lang="ja-JP" noProof="0" dirty="0">
                <a:solidFill>
                  <a:srgbClr val="FFFFFF"/>
                </a:solidFill>
                <a:ea typeface="SimSun" pitchFamily="2" charset="-122"/>
              </a:rPr>
              <a:t>160mg/日</a:t>
            </a:r>
          </a:p>
        </p:txBody>
      </p:sp>
      <p:cxnSp>
        <p:nvCxnSpPr>
          <p:cNvPr id="7" name="AutoShape 19"/>
          <p:cNvCxnSpPr>
            <a:cxnSpLocks noChangeShapeType="1"/>
            <a:stCxn id="8" idx="3"/>
            <a:endCxn id="6" idx="1"/>
          </p:cNvCxnSpPr>
          <p:nvPr/>
        </p:nvCxnSpPr>
        <p:spPr bwMode="auto">
          <a:xfrm flipV="1">
            <a:off x="6379633" y="3738213"/>
            <a:ext cx="477022" cy="1572"/>
          </a:xfrm>
          <a:prstGeom prst="straightConnector1">
            <a:avLst/>
          </a:prstGeom>
          <a:noFill/>
          <a:ln w="38100">
            <a:solidFill>
              <a:schemeClr val="bg1"/>
            </a:solidFill>
            <a:round/>
            <a:headEnd/>
            <a:tailEnd type="triangle" w="med" len="med"/>
          </a:ln>
        </p:spPr>
      </p:cxnSp>
      <p:sp>
        <p:nvSpPr>
          <p:cNvPr id="8" name="AutoShape 9"/>
          <p:cNvSpPr>
            <a:spLocks noChangeArrowheads="1"/>
          </p:cNvSpPr>
          <p:nvPr/>
        </p:nvSpPr>
        <p:spPr bwMode="auto">
          <a:xfrm>
            <a:off x="1976846" y="2595688"/>
            <a:ext cx="4402787" cy="228819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1" i="0" u="none" strike="noStrike" cap="none" normalizeH="0" baseline="0" noProof="0" dirty="0">
                <a:ln>
                  <a:noFill/>
                </a:ln>
                <a:solidFill>
                  <a:srgbClr val="FFFFFF"/>
                </a:solidFill>
                <a:uLnTx/>
                <a:uFillTx/>
                <a:ea typeface="SimSun" pitchFamily="2" charset="-122"/>
              </a:rPr>
              <a:t>主要な患者選択基準</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kumimoji="0" lang="ja-JP" sz="1600" b="0" i="0" u="none" strike="noStrike" cap="none" normalizeH="0" baseline="0" noProof="0" dirty="0">
                <a:ln>
                  <a:noFill/>
                </a:ln>
                <a:solidFill>
                  <a:srgbClr val="FFFFFF"/>
                </a:solidFill>
                <a:uLnTx/>
                <a:uFillTx/>
                <a:ea typeface="SimSun" pitchFamily="2" charset="-122"/>
              </a:rPr>
              <a:t>難治性の進行NSCLC</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ea typeface="SimSun" pitchFamily="2" charset="-122"/>
              </a:rPr>
              <a:t>EGFRエクソン20挿入</a:t>
            </a:r>
          </a:p>
          <a:p>
            <a:pPr marL="228600" marR="0" lvl="0" indent="-228600" algn="l" defTabSz="892175" rtl="0" eaLnBrk="0" fontAlgn="base" latinLnBrk="0" hangingPunct="0">
              <a:lnSpc>
                <a:spcPct val="100000"/>
              </a:lnSpc>
              <a:spcBef>
                <a:spcPct val="0"/>
              </a:spcBef>
              <a:spcAft>
                <a:spcPct val="30000"/>
              </a:spcAft>
              <a:buClrTx/>
              <a:buSzTx/>
              <a:buFont typeface="Arial" pitchFamily="34" charset="0"/>
              <a:buChar char="•"/>
              <a:tabLst/>
              <a:defRPr/>
            </a:pPr>
            <a:r>
              <a:rPr lang="ja-JP" sz="1600" dirty="0">
                <a:solidFill>
                  <a:srgbClr val="FFFFFF"/>
                </a:solidFill>
                <a:ea typeface="SimSun" pitchFamily="2" charset="-122"/>
              </a:rPr>
              <a:t>EGFR TKIによる前治療で客観的奏効または病勢安定が6ヶ月以上続いた後で進行</a:t>
            </a:r>
          </a:p>
          <a:p>
            <a:pPr marL="228600" lvl="0" indent="-228600" defTabSz="892175" eaLnBrk="0" hangingPunct="0">
              <a:spcAft>
                <a:spcPct val="30000"/>
              </a:spcAft>
              <a:buFont typeface="Arial" pitchFamily="34" charset="0"/>
              <a:buChar char="•"/>
              <a:defRPr/>
            </a:pPr>
            <a:r>
              <a:rPr lang="ja-JP" sz="1600" dirty="0">
                <a:solidFill>
                  <a:srgbClr val="FFFFFF"/>
                </a:solidFill>
                <a:ea typeface="SimSun" pitchFamily="2" charset="-122"/>
              </a:rPr>
              <a:t>ECOG PS &lt;2</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dirty="0">
                <a:ln>
                  <a:noFill/>
                </a:ln>
                <a:solidFill>
                  <a:srgbClr val="FFFFFF"/>
                </a:solidFill>
                <a:uLnTx/>
                <a:uFillTx/>
                <a:ea typeface="SimSun" pitchFamily="2" charset="-122"/>
              </a:rPr>
              <a:t>（n=20）</a:t>
            </a:r>
          </a:p>
        </p:txBody>
      </p:sp>
      <p:sp>
        <p:nvSpPr>
          <p:cNvPr id="9" name="Rectangle 9"/>
          <p:cNvSpPr txBox="1">
            <a:spLocks noChangeArrowheads="1"/>
          </p:cNvSpPr>
          <p:nvPr/>
        </p:nvSpPr>
        <p:spPr bwMode="auto">
          <a:xfrm>
            <a:off x="719519" y="5192425"/>
            <a:ext cx="5002012" cy="77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ja-JP" sz="1600" b="1" i="0" u="none" strike="noStrike" cap="none" normalizeH="0" baseline="0" noProof="0" dirty="0">
                <a:ln>
                  <a:noFill/>
                </a:ln>
                <a:solidFill>
                  <a:srgbClr val="363636"/>
                </a:solidFill>
                <a:uLnTx/>
                <a:uFillTx/>
                <a:latin typeface="Arial"/>
                <a:ea typeface="MS Mincho"/>
                <a:cs typeface="Arial"/>
              </a:rPr>
              <a:t>主要評価項目</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kumimoji="0" lang="ja-JP" sz="1600" b="0" i="0" u="none" strike="noStrike" cap="none" normalizeH="0" baseline="0" noProof="0" dirty="0">
                <a:ln>
                  <a:noFill/>
                </a:ln>
                <a:solidFill>
                  <a:srgbClr val="363636"/>
                </a:solidFill>
                <a:uLnTx/>
                <a:uFillTx/>
                <a:latin typeface="Arial"/>
                <a:ea typeface="MS Mincho"/>
                <a:cs typeface="Arial"/>
              </a:rPr>
              <a:t>ORR（治験責任医師による評価、RECIST</a:t>
            </a:r>
            <a:r>
              <a:rPr kumimoji="0" lang="ja-JP" sz="1600" b="0" i="0" u="none" strike="noStrike" cap="none" normalizeH="0" noProof="0" dirty="0">
                <a:ln>
                  <a:noFill/>
                </a:ln>
                <a:solidFill>
                  <a:srgbClr val="363636"/>
                </a:solidFill>
                <a:uLnTx/>
                <a:uFillTx/>
                <a:latin typeface="Arial"/>
                <a:ea typeface="MS Mincho"/>
                <a:cs typeface="Arial"/>
              </a:rPr>
              <a:t> v1.1）</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endParaRPr kumimoji="0" lang="en-US"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0" name="Content Placeholder 26"/>
          <p:cNvSpPr txBox="1">
            <a:spLocks/>
          </p:cNvSpPr>
          <p:nvPr/>
        </p:nvSpPr>
        <p:spPr>
          <a:xfrm>
            <a:off x="5976995" y="5192425"/>
            <a:ext cx="5344147" cy="778812"/>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
                <a:srgbClr val="002850"/>
              </a:buClr>
              <a:buSzPct val="110000"/>
              <a:buFontTx/>
              <a:buNone/>
              <a:tabLst/>
              <a:defRPr/>
            </a:pPr>
            <a:r>
              <a:rPr kumimoji="0" lang="ja-JP" sz="1600" b="1" i="0" u="none" strike="noStrike" cap="none" normalizeH="0" baseline="0" noProof="0" dirty="0">
                <a:ln>
                  <a:noFill/>
                </a:ln>
                <a:solidFill>
                  <a:srgbClr val="363636"/>
                </a:solidFill>
                <a:uLnTx/>
                <a:uFillTx/>
                <a:latin typeface="Arial"/>
                <a:ea typeface="MS Mincho"/>
                <a:cs typeface="Arial"/>
              </a:rPr>
              <a:t>副次評価項目</a:t>
            </a:r>
          </a:p>
          <a:p>
            <a:pPr lvl="0">
              <a:buClr>
                <a:srgbClr val="002850"/>
              </a:buClr>
              <a:defRPr/>
            </a:pPr>
            <a:r>
              <a:rPr lang="ja-JP" sz="1600" dirty="0">
                <a:solidFill>
                  <a:srgbClr val="363636"/>
                </a:solidFill>
              </a:rPr>
              <a:t>BOR、DCR、DoR、TTR、PFS、OS、安全性</a:t>
            </a:r>
          </a:p>
        </p:txBody>
      </p:sp>
    </p:spTree>
    <p:extLst>
      <p:ext uri="{BB962C8B-B14F-4D97-AF65-F5344CB8AC3E}">
        <p14:creationId xmlns:p14="http://schemas.microsoft.com/office/powerpoint/2010/main" val="22572407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a:t>OA15.01：EGFR TKIによる前治療で疾患が管理されているEGFRエクソン20挿入陽性の転移性NSCLC患者におけるモボセルチニブ – Spira A、他</a:t>
            </a:r>
          </a:p>
        </p:txBody>
      </p:sp>
      <p:sp>
        <p:nvSpPr>
          <p:cNvPr id="3" name="Content Placeholder 2"/>
          <p:cNvSpPr>
            <a:spLocks noGrp="1"/>
          </p:cNvSpPr>
          <p:nvPr>
            <p:ph idx="1"/>
          </p:nvPr>
        </p:nvSpPr>
        <p:spPr>
          <a:xfrm>
            <a:off x="345403" y="1196421"/>
            <a:ext cx="11582400" cy="5055650"/>
          </a:xfrm>
        </p:spPr>
        <p:txBody>
          <a:bodyPr/>
          <a:lstStyle/>
          <a:p>
            <a:r>
              <a:rPr lang="ja-JP" b="1"/>
              <a:t>主要な結果</a:t>
            </a:r>
          </a:p>
        </p:txBody>
      </p:sp>
      <p:sp>
        <p:nvSpPr>
          <p:cNvPr id="5" name="Text Placeholder 4"/>
          <p:cNvSpPr>
            <a:spLocks noGrp="1"/>
          </p:cNvSpPr>
          <p:nvPr>
            <p:ph type="body" sz="quarter" idx="11"/>
          </p:nvPr>
        </p:nvSpPr>
        <p:spPr/>
        <p:txBody>
          <a:bodyPr/>
          <a:lstStyle/>
          <a:p>
            <a:r>
              <a:rPr lang="ja-JP"/>
              <a:t>Spira A、他J Thorac Oncol 2021年16（補遺）：抄録番号 OA15.01</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1829173647"/>
              </p:ext>
            </p:extLst>
          </p:nvPr>
        </p:nvGraphicFramePr>
        <p:xfrm>
          <a:off x="602028" y="1869791"/>
          <a:ext cx="5025554" cy="3505200"/>
        </p:xfrm>
        <a:graphic>
          <a:graphicData uri="http://schemas.openxmlformats.org/drawingml/2006/table">
            <a:tbl>
              <a:tblPr>
                <a:tableStyleId>{BC89EF96-8CEA-46FF-86C4-4CE0E7609802}</a:tableStyleId>
              </a:tblPr>
              <a:tblGrid>
                <a:gridCol w="2952497">
                  <a:extLst>
                    <a:ext uri="{9D8B030D-6E8A-4147-A177-3AD203B41FA5}">
                      <a16:colId xmlns:a16="http://schemas.microsoft.com/office/drawing/2014/main" val="571746565"/>
                    </a:ext>
                  </a:extLst>
                </a:gridCol>
                <a:gridCol w="2073057">
                  <a:extLst>
                    <a:ext uri="{9D8B030D-6E8A-4147-A177-3AD203B41FA5}">
                      <a16:colId xmlns:a16="http://schemas.microsoft.com/office/drawing/2014/main" val="3673068908"/>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600" b="1" u="none" strike="noStrike" kern="1200" dirty="0">
                        <a:solidFill>
                          <a:schemeClr val="tx2"/>
                        </a:solidFill>
                        <a:effectLst/>
                        <a:latin typeface="+mn-lt"/>
                        <a:ea typeface="+mn-ea"/>
                        <a:cs typeface="+mn-cs"/>
                      </a:endParaRP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dirty="0">
                          <a:solidFill>
                            <a:schemeClr val="tx2"/>
                          </a:solidFill>
                          <a:latin typeface="+mn-lt"/>
                          <a:ea typeface="MS Mincho"/>
                        </a:rPr>
                        <a:t>n=20</a:t>
                      </a:r>
                    </a:p>
                  </a:txBody>
                  <a:tcPr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ORR、n（%）[95%CI]</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8（40）[19.1、63.9]</a:t>
                      </a:r>
                    </a:p>
                  </a:txBody>
                  <a:tcPr anchor="b"/>
                </a:tc>
                <a:extLst>
                  <a:ext uri="{0D108BD9-81ED-4DB2-BD59-A6C34878D82A}">
                    <a16:rowId xmlns:a16="http://schemas.microsoft.com/office/drawing/2014/main" val="3839025594"/>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BOR、n (%)</a:t>
                      </a:r>
                    </a:p>
                    <a:p>
                      <a:pPr marL="180975" indent="0" algn="l" defTabSz="914400" rtl="0" eaLnBrk="1" fontAlgn="b" latinLnBrk="0" hangingPunct="1">
                        <a:lnSpc>
                          <a:spcPct val="100000"/>
                        </a:lnSpc>
                      </a:pPr>
                      <a:r>
                        <a:rPr lang="ja-JP" sz="1600" u="none" strike="noStrike">
                          <a:solidFill>
                            <a:schemeClr val="tx1"/>
                          </a:solidFill>
                          <a:latin typeface="+mn-lt"/>
                          <a:ea typeface="MS Mincho"/>
                          <a:cs typeface="+mn-cs"/>
                        </a:rPr>
                        <a:t>PR</a:t>
                      </a:r>
                    </a:p>
                    <a:p>
                      <a:pPr marL="180975" indent="0" algn="l" defTabSz="914400" rtl="0" eaLnBrk="1" fontAlgn="b" latinLnBrk="0" hangingPunct="1">
                        <a:lnSpc>
                          <a:spcPct val="100000"/>
                        </a:lnSpc>
                      </a:pPr>
                      <a:r>
                        <a:rPr lang="ja-JP" sz="1600" u="none" strike="noStrike">
                          <a:solidFill>
                            <a:schemeClr val="tx1"/>
                          </a:solidFill>
                          <a:latin typeface="+mn-lt"/>
                          <a:ea typeface="MS Mincho"/>
                          <a:cs typeface="+mn-cs"/>
                        </a:rPr>
                        <a:t>SD</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8（40）</a:t>
                      </a:r>
                    </a:p>
                    <a:p>
                      <a:pPr marL="0" algn="ctr" defTabSz="914400" rtl="0" eaLnBrk="1" fontAlgn="b" latinLnBrk="0" hangingPunct="1">
                        <a:lnSpc>
                          <a:spcPct val="100000"/>
                        </a:lnSpc>
                      </a:pPr>
                      <a:r>
                        <a:rPr lang="ja-JP" sz="1600" u="none" strike="noStrike">
                          <a:solidFill>
                            <a:schemeClr val="tx1"/>
                          </a:solidFill>
                          <a:latin typeface="+mn-lt"/>
                          <a:ea typeface="MS Mincho"/>
                          <a:cs typeface="+mn-cs"/>
                        </a:rPr>
                        <a:t>10（50）</a:t>
                      </a:r>
                    </a:p>
                  </a:txBody>
                  <a:tcPr anchor="b"/>
                </a:tc>
                <a:extLst>
                  <a:ext uri="{0D108BD9-81ED-4DB2-BD59-A6C34878D82A}">
                    <a16:rowId xmlns:a16="http://schemas.microsoft.com/office/drawing/2014/main" val="182635959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DCR、n (%) [95%CI]</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18 (90) [68.3、98.8]</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mDoR、月（95%CI）</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13.0（5.6、13.5）</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Arial" panose="020B0604020202020204" pitchFamily="34" charset="0"/>
                          <a:ea typeface="MS Mincho"/>
                          <a:cs typeface="Arial" panose="020B0604020202020204" pitchFamily="34" charset="0"/>
                        </a:rPr>
                        <a:t>mPFS、月（95%CI）</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7.3（3.6、13.0）</a:t>
                      </a:r>
                    </a:p>
                  </a:txBody>
                  <a:tcPr anchor="b"/>
                </a:tc>
                <a:extLst>
                  <a:ext uri="{0D108BD9-81ED-4DB2-BD59-A6C34878D82A}">
                    <a16:rowId xmlns:a16="http://schemas.microsoft.com/office/drawing/2014/main" val="2402340285"/>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Arial" panose="020B0604020202020204" pitchFamily="34" charset="0"/>
                          <a:ea typeface="MS Mincho"/>
                          <a:cs typeface="Arial" panose="020B0604020202020204" pitchFamily="34" charset="0"/>
                        </a:rPr>
                        <a:t>mOS、月数（95%CI）</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NR (14.7、NR)</a:t>
                      </a:r>
                    </a:p>
                  </a:txBody>
                  <a:tcPr anchor="b"/>
                </a:tc>
                <a:extLst>
                  <a:ext uri="{0D108BD9-81ED-4DB2-BD59-A6C34878D82A}">
                    <a16:rowId xmlns:a16="http://schemas.microsoft.com/office/drawing/2014/main" val="41990948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6ヵ月のOS率、%</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94.7</a:t>
                      </a:r>
                    </a:p>
                  </a:txBody>
                  <a:tcPr anchor="b"/>
                </a:tc>
                <a:extLst>
                  <a:ext uri="{0D108BD9-81ED-4DB2-BD59-A6C34878D82A}">
                    <a16:rowId xmlns:a16="http://schemas.microsoft.com/office/drawing/2014/main" val="86543339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12ヶ月のOS率、%</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dirty="0">
                          <a:solidFill>
                            <a:schemeClr val="tx1"/>
                          </a:solidFill>
                          <a:latin typeface="+mn-lt"/>
                          <a:ea typeface="MS Mincho"/>
                          <a:cs typeface="+mn-cs"/>
                        </a:rPr>
                        <a:t>78.6</a:t>
                      </a:r>
                    </a:p>
                  </a:txBody>
                  <a:tcPr anchor="b"/>
                </a:tc>
                <a:extLst>
                  <a:ext uri="{0D108BD9-81ED-4DB2-BD59-A6C34878D82A}">
                    <a16:rowId xmlns:a16="http://schemas.microsoft.com/office/drawing/2014/main" val="1491413421"/>
                  </a:ext>
                </a:extLst>
              </a:tr>
            </a:tbl>
          </a:graphicData>
        </a:graphic>
      </p:graphicFrame>
      <p:sp>
        <p:nvSpPr>
          <p:cNvPr id="7" name="Freeform 21">
            <a:extLst>
              <a:ext uri="{FF2B5EF4-FFF2-40B4-BE49-F238E27FC236}">
                <a16:creationId xmlns:a16="http://schemas.microsoft.com/office/drawing/2014/main" id="{232BF5C8-E402-4F28-B9D9-B4CB0F415231}"/>
              </a:ext>
            </a:extLst>
          </p:cNvPr>
          <p:cNvSpPr>
            <a:spLocks/>
          </p:cNvSpPr>
          <p:nvPr/>
        </p:nvSpPr>
        <p:spPr bwMode="auto">
          <a:xfrm>
            <a:off x="7122834" y="2217088"/>
            <a:ext cx="4557889" cy="2089441"/>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8" name="Group 7">
            <a:extLst>
              <a:ext uri="{FF2B5EF4-FFF2-40B4-BE49-F238E27FC236}">
                <a16:creationId xmlns:a16="http://schemas.microsoft.com/office/drawing/2014/main" id="{F6E101A6-6D20-4C91-8310-F0C47044F1FC}"/>
              </a:ext>
            </a:extLst>
          </p:cNvPr>
          <p:cNvGrpSpPr/>
          <p:nvPr/>
        </p:nvGrpSpPr>
        <p:grpSpPr>
          <a:xfrm>
            <a:off x="6300070" y="2053147"/>
            <a:ext cx="827541" cy="2395808"/>
            <a:chOff x="1576101" y="1304040"/>
            <a:chExt cx="827541" cy="2926447"/>
          </a:xfrm>
        </p:grpSpPr>
        <p:sp>
          <p:nvSpPr>
            <p:cNvPr id="9" name="Line 6">
              <a:extLst>
                <a:ext uri="{FF2B5EF4-FFF2-40B4-BE49-F238E27FC236}">
                  <a16:creationId xmlns:a16="http://schemas.microsoft.com/office/drawing/2014/main" id="{AD7F1FE8-A58B-4E50-ABA9-E6603AC19EE7}"/>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0" name="Line 7">
              <a:extLst>
                <a:ext uri="{FF2B5EF4-FFF2-40B4-BE49-F238E27FC236}">
                  <a16:creationId xmlns:a16="http://schemas.microsoft.com/office/drawing/2014/main" id="{FBE6E0F4-5795-4F8E-9CD8-B7CED339A488}"/>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1" name="Line 8">
              <a:extLst>
                <a:ext uri="{FF2B5EF4-FFF2-40B4-BE49-F238E27FC236}">
                  <a16:creationId xmlns:a16="http://schemas.microsoft.com/office/drawing/2014/main" id="{18476FF1-E582-4754-B312-2D99BC99DD68}"/>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2" name="Line 9">
              <a:extLst>
                <a:ext uri="{FF2B5EF4-FFF2-40B4-BE49-F238E27FC236}">
                  <a16:creationId xmlns:a16="http://schemas.microsoft.com/office/drawing/2014/main" id="{DF2E179F-85B6-4811-A07D-5278663B5434}"/>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3" name="Line 10">
              <a:extLst>
                <a:ext uri="{FF2B5EF4-FFF2-40B4-BE49-F238E27FC236}">
                  <a16:creationId xmlns:a16="http://schemas.microsoft.com/office/drawing/2014/main" id="{B55B08EC-88EA-40D5-B4F0-225794353022}"/>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4" name="Line 11">
              <a:extLst>
                <a:ext uri="{FF2B5EF4-FFF2-40B4-BE49-F238E27FC236}">
                  <a16:creationId xmlns:a16="http://schemas.microsoft.com/office/drawing/2014/main" id="{68E98902-2D0B-4DEC-86B2-48EEA8BF1144}"/>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endParaRPr>
            </a:p>
          </p:txBody>
        </p:sp>
        <p:sp>
          <p:nvSpPr>
            <p:cNvPr id="15" name="TextBox 14">
              <a:extLst>
                <a:ext uri="{FF2B5EF4-FFF2-40B4-BE49-F238E27FC236}">
                  <a16:creationId xmlns:a16="http://schemas.microsoft.com/office/drawing/2014/main" id="{FB379372-75F6-467A-824C-BBBC581795FA}"/>
                </a:ext>
              </a:extLst>
            </p:cNvPr>
            <p:cNvSpPr txBox="1"/>
            <p:nvPr/>
          </p:nvSpPr>
          <p:spPr>
            <a:xfrm rot="16200000">
              <a:off x="740980" y="2641651"/>
              <a:ext cx="1978019"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PFSの確率</a:t>
              </a:r>
            </a:p>
          </p:txBody>
        </p:sp>
        <p:sp>
          <p:nvSpPr>
            <p:cNvPr id="16" name="TextBox 15">
              <a:extLst>
                <a:ext uri="{FF2B5EF4-FFF2-40B4-BE49-F238E27FC236}">
                  <a16:creationId xmlns:a16="http://schemas.microsoft.com/office/drawing/2014/main" id="{AEA1BACA-8B68-45D6-AF23-397D98278EA5}"/>
                </a:ext>
              </a:extLst>
            </p:cNvPr>
            <p:cNvSpPr txBox="1"/>
            <p:nvPr/>
          </p:nvSpPr>
          <p:spPr>
            <a:xfrm>
              <a:off x="1861761" y="1304040"/>
              <a:ext cx="433132" cy="375946"/>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1.0</a:t>
              </a:r>
            </a:p>
          </p:txBody>
        </p:sp>
        <p:sp>
          <p:nvSpPr>
            <p:cNvPr id="17" name="TextBox 16">
              <a:extLst>
                <a:ext uri="{FF2B5EF4-FFF2-40B4-BE49-F238E27FC236}">
                  <a16:creationId xmlns:a16="http://schemas.microsoft.com/office/drawing/2014/main" id="{0400435B-DA74-435C-AAEC-C4DB868AA207}"/>
                </a:ext>
              </a:extLst>
            </p:cNvPr>
            <p:cNvSpPr txBox="1"/>
            <p:nvPr/>
          </p:nvSpPr>
          <p:spPr>
            <a:xfrm>
              <a:off x="1861766" y="1828179"/>
              <a:ext cx="433132" cy="375945"/>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0.8</a:t>
              </a:r>
            </a:p>
          </p:txBody>
        </p:sp>
        <p:sp>
          <p:nvSpPr>
            <p:cNvPr id="18" name="TextBox 17">
              <a:extLst>
                <a:ext uri="{FF2B5EF4-FFF2-40B4-BE49-F238E27FC236}">
                  <a16:creationId xmlns:a16="http://schemas.microsoft.com/office/drawing/2014/main" id="{36E41760-F289-49F6-8A5E-79506444E8A7}"/>
                </a:ext>
              </a:extLst>
            </p:cNvPr>
            <p:cNvSpPr txBox="1"/>
            <p:nvPr/>
          </p:nvSpPr>
          <p:spPr>
            <a:xfrm>
              <a:off x="1861766" y="2326710"/>
              <a:ext cx="433132" cy="375945"/>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0.6</a:t>
              </a:r>
            </a:p>
          </p:txBody>
        </p:sp>
        <p:sp>
          <p:nvSpPr>
            <p:cNvPr id="19" name="TextBox 18">
              <a:extLst>
                <a:ext uri="{FF2B5EF4-FFF2-40B4-BE49-F238E27FC236}">
                  <a16:creationId xmlns:a16="http://schemas.microsoft.com/office/drawing/2014/main" id="{20CE36C7-23B6-4F23-B9A7-1345817F1BD8}"/>
                </a:ext>
              </a:extLst>
            </p:cNvPr>
            <p:cNvSpPr txBox="1"/>
            <p:nvPr/>
          </p:nvSpPr>
          <p:spPr>
            <a:xfrm>
              <a:off x="1861766" y="2841363"/>
              <a:ext cx="433132" cy="375945"/>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0.4</a:t>
              </a:r>
            </a:p>
          </p:txBody>
        </p:sp>
        <p:sp>
          <p:nvSpPr>
            <p:cNvPr id="20" name="TextBox 19">
              <a:extLst>
                <a:ext uri="{FF2B5EF4-FFF2-40B4-BE49-F238E27FC236}">
                  <a16:creationId xmlns:a16="http://schemas.microsoft.com/office/drawing/2014/main" id="{AD14D8A7-426A-4578-960C-0D5530524041}"/>
                </a:ext>
              </a:extLst>
            </p:cNvPr>
            <p:cNvSpPr txBox="1"/>
            <p:nvPr/>
          </p:nvSpPr>
          <p:spPr>
            <a:xfrm>
              <a:off x="1861766" y="3345265"/>
              <a:ext cx="433132" cy="375945"/>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0.2</a:t>
              </a:r>
            </a:p>
          </p:txBody>
        </p:sp>
        <p:sp>
          <p:nvSpPr>
            <p:cNvPr id="21" name="TextBox 20">
              <a:extLst>
                <a:ext uri="{FF2B5EF4-FFF2-40B4-BE49-F238E27FC236}">
                  <a16:creationId xmlns:a16="http://schemas.microsoft.com/office/drawing/2014/main" id="{04B7A296-3F1F-498F-9DA3-5B04E3913564}"/>
                </a:ext>
              </a:extLst>
            </p:cNvPr>
            <p:cNvSpPr txBox="1"/>
            <p:nvPr/>
          </p:nvSpPr>
          <p:spPr>
            <a:xfrm>
              <a:off x="2010854" y="3854542"/>
              <a:ext cx="284052" cy="375945"/>
            </a:xfrm>
            <a:prstGeom prst="rect">
              <a:avLst/>
            </a:prstGeom>
            <a:noFill/>
          </p:spPr>
          <p:txBody>
            <a:bodyPr wrap="none" rtlCol="0" anchor="ctr" anchorCtr="0">
              <a:spAutoFit/>
            </a:bodyPr>
            <a:lstStyle/>
            <a:p>
              <a:pPr algn="r"/>
              <a:r>
                <a:rPr lang="ja-JP" sz="1400">
                  <a:solidFill>
                    <a:srgbClr val="363636"/>
                  </a:solidFill>
                  <a:cs typeface="Arial" panose="020B0604020202020204" pitchFamily="34" charset="0"/>
                </a:rPr>
                <a:t>0</a:t>
              </a:r>
            </a:p>
          </p:txBody>
        </p:sp>
      </p:grpSp>
      <p:grpSp>
        <p:nvGrpSpPr>
          <p:cNvPr id="22" name="Group 21">
            <a:extLst>
              <a:ext uri="{FF2B5EF4-FFF2-40B4-BE49-F238E27FC236}">
                <a16:creationId xmlns:a16="http://schemas.microsoft.com/office/drawing/2014/main" id="{8FF4B716-F879-45A4-AB4C-74ABAD588B33}"/>
              </a:ext>
            </a:extLst>
          </p:cNvPr>
          <p:cNvGrpSpPr/>
          <p:nvPr/>
        </p:nvGrpSpPr>
        <p:grpSpPr>
          <a:xfrm>
            <a:off x="7031748" y="4306529"/>
            <a:ext cx="4313020" cy="360147"/>
            <a:chOff x="1575683" y="4356522"/>
            <a:chExt cx="1188001" cy="360147"/>
          </a:xfrm>
        </p:grpSpPr>
        <p:sp>
          <p:nvSpPr>
            <p:cNvPr id="23" name="Line 21">
              <a:extLst>
                <a:ext uri="{FF2B5EF4-FFF2-40B4-BE49-F238E27FC236}">
                  <a16:creationId xmlns:a16="http://schemas.microsoft.com/office/drawing/2014/main" id="{16FC195F-EDCC-45F5-B7A4-D3251B77B129}"/>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223697A9-74AC-45C1-BDF7-653DAF213164}"/>
                </a:ext>
              </a:extLst>
            </p:cNvPr>
            <p:cNvSpPr txBox="1"/>
            <p:nvPr/>
          </p:nvSpPr>
          <p:spPr>
            <a:xfrm>
              <a:off x="2688907" y="4428522"/>
              <a:ext cx="7477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18</a:t>
              </a:r>
            </a:p>
          </p:txBody>
        </p:sp>
        <p:sp>
          <p:nvSpPr>
            <p:cNvPr id="25" name="Line 21">
              <a:extLst>
                <a:ext uri="{FF2B5EF4-FFF2-40B4-BE49-F238E27FC236}">
                  <a16:creationId xmlns:a16="http://schemas.microsoft.com/office/drawing/2014/main" id="{D9AF49C8-D370-4B08-A552-AF7B58EE3471}"/>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87C64F1E-21C1-4F24-8697-62C987E621A9}"/>
                </a:ext>
              </a:extLst>
            </p:cNvPr>
            <p:cNvSpPr txBox="1"/>
            <p:nvPr/>
          </p:nvSpPr>
          <p:spPr>
            <a:xfrm>
              <a:off x="2313269" y="4428522"/>
              <a:ext cx="74777"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12</a:t>
              </a:r>
            </a:p>
          </p:txBody>
        </p:sp>
        <p:sp>
          <p:nvSpPr>
            <p:cNvPr id="27" name="Line 21">
              <a:extLst>
                <a:ext uri="{FF2B5EF4-FFF2-40B4-BE49-F238E27FC236}">
                  <a16:creationId xmlns:a16="http://schemas.microsoft.com/office/drawing/2014/main" id="{78BE03B9-4712-4D37-9CFB-0186BA8BA861}"/>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1851F99E-AEC5-430B-8091-D6F119A7379C}"/>
                </a:ext>
              </a:extLst>
            </p:cNvPr>
            <p:cNvSpPr txBox="1"/>
            <p:nvPr/>
          </p:nvSpPr>
          <p:spPr>
            <a:xfrm>
              <a:off x="1951320" y="4428522"/>
              <a:ext cx="47401"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6</a:t>
              </a:r>
            </a:p>
          </p:txBody>
        </p:sp>
        <p:sp>
          <p:nvSpPr>
            <p:cNvPr id="29" name="Line 21">
              <a:extLst>
                <a:ext uri="{FF2B5EF4-FFF2-40B4-BE49-F238E27FC236}">
                  <a16:creationId xmlns:a16="http://schemas.microsoft.com/office/drawing/2014/main" id="{6FF09C55-1DA2-4E66-89F8-207AAD952831}"/>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400">
                <a:solidFill>
                  <a:srgbClr val="363636"/>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D662573B-4733-40AA-9393-47D477DFFACB}"/>
                </a:ext>
              </a:extLst>
            </p:cNvPr>
            <p:cNvSpPr txBox="1"/>
            <p:nvPr/>
          </p:nvSpPr>
          <p:spPr>
            <a:xfrm>
              <a:off x="1575683" y="4428522"/>
              <a:ext cx="47401" cy="288147"/>
            </a:xfrm>
            <a:prstGeom prst="rect">
              <a:avLst/>
            </a:prstGeom>
            <a:noFill/>
          </p:spPr>
          <p:txBody>
            <a:bodyPr wrap="none" lIns="36000" tIns="36000" rIns="36000" bIns="36000" rtlCol="0" anchor="t" anchorCtr="0">
              <a:spAutoFit/>
            </a:bodyPr>
            <a:lstStyle/>
            <a:p>
              <a:pPr algn="ctr"/>
              <a:r>
                <a:rPr lang="ja-JP" sz="1400">
                  <a:solidFill>
                    <a:srgbClr val="363636"/>
                  </a:solidFill>
                  <a:latin typeface="Arial" panose="020B0604020202020204" pitchFamily="34" charset="0"/>
                  <a:ea typeface="MS Mincho"/>
                  <a:cs typeface="Arial" panose="020B0604020202020204" pitchFamily="34" charset="0"/>
                </a:rPr>
                <a:t>0</a:t>
              </a:r>
            </a:p>
          </p:txBody>
        </p:sp>
      </p:grpSp>
      <p:sp>
        <p:nvSpPr>
          <p:cNvPr id="31" name="TextBox 30">
            <a:extLst>
              <a:ext uri="{FF2B5EF4-FFF2-40B4-BE49-F238E27FC236}">
                <a16:creationId xmlns:a16="http://schemas.microsoft.com/office/drawing/2014/main" id="{86C40B17-86A6-44F2-9EC6-24713A7F4B5A}"/>
              </a:ext>
            </a:extLst>
          </p:cNvPr>
          <p:cNvSpPr txBox="1"/>
          <p:nvPr/>
        </p:nvSpPr>
        <p:spPr>
          <a:xfrm>
            <a:off x="8569068" y="4592259"/>
            <a:ext cx="1268296" cy="307777"/>
          </a:xfrm>
          <a:prstGeom prst="rect">
            <a:avLst/>
          </a:prstGeom>
          <a:noFill/>
        </p:spPr>
        <p:txBody>
          <a:bodyPr wrap="none" rtlCol="0">
            <a:spAutoFit/>
          </a:bodyPr>
          <a:lstStyle/>
          <a:p>
            <a:pPr algn="ctr" fontAlgn="base">
              <a:spcBef>
                <a:spcPct val="0"/>
              </a:spcBef>
              <a:spcAft>
                <a:spcPct val="0"/>
              </a:spcAft>
            </a:pPr>
            <a:r>
              <a:rPr lang="ja-JP" sz="1400">
                <a:solidFill>
                  <a:srgbClr val="363636"/>
                </a:solidFill>
                <a:cs typeface="Arial" panose="020B0604020202020204" pitchFamily="34" charset="0"/>
              </a:rPr>
              <a:t>経過期間、月</a:t>
            </a:r>
          </a:p>
        </p:txBody>
      </p:sp>
      <p:grpSp>
        <p:nvGrpSpPr>
          <p:cNvPr id="32" name="Group 31">
            <a:extLst>
              <a:ext uri="{FF2B5EF4-FFF2-40B4-BE49-F238E27FC236}">
                <a16:creationId xmlns:a16="http://schemas.microsoft.com/office/drawing/2014/main" id="{F64C14BE-5FAF-44F1-B43A-87694131DEAA}"/>
              </a:ext>
            </a:extLst>
          </p:cNvPr>
          <p:cNvGrpSpPr/>
          <p:nvPr/>
        </p:nvGrpSpPr>
        <p:grpSpPr>
          <a:xfrm>
            <a:off x="6987749" y="4972101"/>
            <a:ext cx="4332533" cy="288147"/>
            <a:chOff x="7023015" y="5071960"/>
            <a:chExt cx="4296429" cy="288147"/>
          </a:xfrm>
        </p:grpSpPr>
        <p:sp>
          <p:nvSpPr>
            <p:cNvPr id="33" name="TextBox 32">
              <a:extLst>
                <a:ext uri="{FF2B5EF4-FFF2-40B4-BE49-F238E27FC236}">
                  <a16:creationId xmlns:a16="http://schemas.microsoft.com/office/drawing/2014/main" id="{540A4A86-5F90-4912-B8B4-9045676527D0}"/>
                </a:ext>
              </a:extLst>
            </p:cNvPr>
            <p:cNvSpPr txBox="1"/>
            <p:nvPr/>
          </p:nvSpPr>
          <p:spPr>
            <a:xfrm>
              <a:off x="11148789" y="5071960"/>
              <a:ext cx="170655"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a:t>
              </a:r>
            </a:p>
          </p:txBody>
        </p:sp>
        <p:sp>
          <p:nvSpPr>
            <p:cNvPr id="34" name="TextBox 33">
              <a:extLst>
                <a:ext uri="{FF2B5EF4-FFF2-40B4-BE49-F238E27FC236}">
                  <a16:creationId xmlns:a16="http://schemas.microsoft.com/office/drawing/2014/main" id="{139D04C8-5755-48EF-9E2E-C2D724C5AF0B}"/>
                </a:ext>
              </a:extLst>
            </p:cNvPr>
            <p:cNvSpPr txBox="1"/>
            <p:nvPr/>
          </p:nvSpPr>
          <p:spPr>
            <a:xfrm>
              <a:off x="10695845" y="5071960"/>
              <a:ext cx="170655"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a:t>
              </a:r>
            </a:p>
          </p:txBody>
        </p:sp>
        <p:sp>
          <p:nvSpPr>
            <p:cNvPr id="35" name="TextBox 34">
              <a:extLst>
                <a:ext uri="{FF2B5EF4-FFF2-40B4-BE49-F238E27FC236}">
                  <a16:creationId xmlns:a16="http://schemas.microsoft.com/office/drawing/2014/main" id="{FF66D2BD-723C-48A7-BD26-FBAF737FE567}"/>
                </a:ext>
              </a:extLst>
            </p:cNvPr>
            <p:cNvSpPr txBox="1"/>
            <p:nvPr/>
          </p:nvSpPr>
          <p:spPr>
            <a:xfrm>
              <a:off x="10242901" y="5071960"/>
              <a:ext cx="170655"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4</a:t>
              </a:r>
            </a:p>
          </p:txBody>
        </p:sp>
        <p:sp>
          <p:nvSpPr>
            <p:cNvPr id="36" name="TextBox 35">
              <a:extLst>
                <a:ext uri="{FF2B5EF4-FFF2-40B4-BE49-F238E27FC236}">
                  <a16:creationId xmlns:a16="http://schemas.microsoft.com/office/drawing/2014/main" id="{B514FD8C-B12F-45D2-92AE-01FA87C4D89B}"/>
                </a:ext>
              </a:extLst>
            </p:cNvPr>
            <p:cNvSpPr txBox="1"/>
            <p:nvPr/>
          </p:nvSpPr>
          <p:spPr>
            <a:xfrm>
              <a:off x="9789958" y="5071960"/>
              <a:ext cx="170656"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5</a:t>
              </a:r>
            </a:p>
          </p:txBody>
        </p:sp>
        <p:sp>
          <p:nvSpPr>
            <p:cNvPr id="37" name="TextBox 36">
              <a:extLst>
                <a:ext uri="{FF2B5EF4-FFF2-40B4-BE49-F238E27FC236}">
                  <a16:creationId xmlns:a16="http://schemas.microsoft.com/office/drawing/2014/main" id="{85DC7685-CE04-4387-8E64-BE95F4D5336E}"/>
                </a:ext>
              </a:extLst>
            </p:cNvPr>
            <p:cNvSpPr txBox="1"/>
            <p:nvPr/>
          </p:nvSpPr>
          <p:spPr>
            <a:xfrm>
              <a:off x="9337013" y="5071960"/>
              <a:ext cx="170655"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6</a:t>
              </a:r>
            </a:p>
          </p:txBody>
        </p:sp>
        <p:sp>
          <p:nvSpPr>
            <p:cNvPr id="38" name="TextBox 37">
              <a:extLst>
                <a:ext uri="{FF2B5EF4-FFF2-40B4-BE49-F238E27FC236}">
                  <a16:creationId xmlns:a16="http://schemas.microsoft.com/office/drawing/2014/main" id="{64952EF6-2DF7-462B-B43C-EF5CB70880AA}"/>
                </a:ext>
              </a:extLst>
            </p:cNvPr>
            <p:cNvSpPr txBox="1"/>
            <p:nvPr/>
          </p:nvSpPr>
          <p:spPr>
            <a:xfrm>
              <a:off x="8884069" y="5071960"/>
              <a:ext cx="170655"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7</a:t>
              </a:r>
            </a:p>
          </p:txBody>
        </p:sp>
        <p:sp>
          <p:nvSpPr>
            <p:cNvPr id="39" name="TextBox 38">
              <a:extLst>
                <a:ext uri="{FF2B5EF4-FFF2-40B4-BE49-F238E27FC236}">
                  <a16:creationId xmlns:a16="http://schemas.microsoft.com/office/drawing/2014/main" id="{DF477C49-A4D6-40C1-92C3-DFD2CA86775A}"/>
                </a:ext>
              </a:extLst>
            </p:cNvPr>
            <p:cNvSpPr txBox="1"/>
            <p:nvPr/>
          </p:nvSpPr>
          <p:spPr>
            <a:xfrm>
              <a:off x="8381847" y="5071960"/>
              <a:ext cx="26921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10</a:t>
              </a:r>
            </a:p>
          </p:txBody>
        </p:sp>
        <p:sp>
          <p:nvSpPr>
            <p:cNvPr id="40" name="TextBox 39">
              <a:extLst>
                <a:ext uri="{FF2B5EF4-FFF2-40B4-BE49-F238E27FC236}">
                  <a16:creationId xmlns:a16="http://schemas.microsoft.com/office/drawing/2014/main" id="{F1D5FB8B-319F-4E31-BBCB-9A1EBBC91A9F}"/>
                </a:ext>
              </a:extLst>
            </p:cNvPr>
            <p:cNvSpPr txBox="1"/>
            <p:nvPr/>
          </p:nvSpPr>
          <p:spPr>
            <a:xfrm>
              <a:off x="7935516" y="5071960"/>
              <a:ext cx="255988"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11</a:t>
              </a:r>
            </a:p>
          </p:txBody>
        </p:sp>
        <p:sp>
          <p:nvSpPr>
            <p:cNvPr id="41" name="TextBox 40">
              <a:extLst>
                <a:ext uri="{FF2B5EF4-FFF2-40B4-BE49-F238E27FC236}">
                  <a16:creationId xmlns:a16="http://schemas.microsoft.com/office/drawing/2014/main" id="{7B3E0FD4-2E69-4335-A8D0-72503205FE5C}"/>
                </a:ext>
              </a:extLst>
            </p:cNvPr>
            <p:cNvSpPr txBox="1"/>
            <p:nvPr/>
          </p:nvSpPr>
          <p:spPr>
            <a:xfrm>
              <a:off x="7475959" y="5071960"/>
              <a:ext cx="269214"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17</a:t>
              </a:r>
            </a:p>
          </p:txBody>
        </p:sp>
        <p:sp>
          <p:nvSpPr>
            <p:cNvPr id="42" name="TextBox 41">
              <a:extLst>
                <a:ext uri="{FF2B5EF4-FFF2-40B4-BE49-F238E27FC236}">
                  <a16:creationId xmlns:a16="http://schemas.microsoft.com/office/drawing/2014/main" id="{1445AB08-2298-4668-B5BD-10D700A18EEF}"/>
                </a:ext>
              </a:extLst>
            </p:cNvPr>
            <p:cNvSpPr txBox="1"/>
            <p:nvPr/>
          </p:nvSpPr>
          <p:spPr>
            <a:xfrm>
              <a:off x="7023015" y="5071960"/>
              <a:ext cx="269213" cy="288147"/>
            </a:xfrm>
            <a:prstGeom prst="rect">
              <a:avLst/>
            </a:prstGeom>
            <a:noFill/>
          </p:spPr>
          <p:txBody>
            <a:bodyPr wrap="none" lIns="36000" tIns="36000" rIns="36000" bIns="36000" rtlCol="0" anchor="t" anchorCtr="0">
              <a:spAutoFit/>
            </a:bodyPr>
            <a:lstStyle/>
            <a:p>
              <a:pPr algn="ctr"/>
              <a:r>
                <a:rPr lang="ja-JP" sz="1400">
                  <a:solidFill>
                    <a:srgbClr val="363636"/>
                  </a:solidFill>
                  <a:cs typeface="Arial" panose="020B0604020202020204" pitchFamily="34" charset="0"/>
                </a:rPr>
                <a:t>20</a:t>
              </a:r>
            </a:p>
          </p:txBody>
        </p:sp>
      </p:grpSp>
      <p:sp>
        <p:nvSpPr>
          <p:cNvPr id="43" name="TextBox 42">
            <a:extLst>
              <a:ext uri="{FF2B5EF4-FFF2-40B4-BE49-F238E27FC236}">
                <a16:creationId xmlns:a16="http://schemas.microsoft.com/office/drawing/2014/main" id="{5C9822B9-26BD-4AC7-93BC-72D5759E0D47}"/>
              </a:ext>
            </a:extLst>
          </p:cNvPr>
          <p:cNvSpPr txBox="1"/>
          <p:nvPr/>
        </p:nvSpPr>
        <p:spPr>
          <a:xfrm>
            <a:off x="6136603" y="4750687"/>
            <a:ext cx="990977" cy="307777"/>
          </a:xfrm>
          <a:prstGeom prst="rect">
            <a:avLst/>
          </a:prstGeom>
          <a:noFill/>
        </p:spPr>
        <p:txBody>
          <a:bodyPr wrap="none" rtlCol="0">
            <a:spAutoFit/>
          </a:bodyPr>
          <a:lstStyle/>
          <a:p>
            <a:pPr algn="r"/>
            <a:r>
              <a:rPr lang="ja-JP" sz="1400">
                <a:solidFill>
                  <a:schemeClr val="tx1"/>
                </a:solidFill>
              </a:rPr>
              <a:t>リスク有患者数</a:t>
            </a:r>
          </a:p>
        </p:txBody>
      </p:sp>
      <p:sp>
        <p:nvSpPr>
          <p:cNvPr id="44" name="TextBox 43">
            <a:extLst>
              <a:ext uri="{FF2B5EF4-FFF2-40B4-BE49-F238E27FC236}">
                <a16:creationId xmlns:a16="http://schemas.microsoft.com/office/drawing/2014/main" id="{BB2ECF8C-F112-4A45-BFEE-72B73FCA1AA9}"/>
              </a:ext>
            </a:extLst>
          </p:cNvPr>
          <p:cNvSpPr txBox="1"/>
          <p:nvPr/>
        </p:nvSpPr>
        <p:spPr>
          <a:xfrm>
            <a:off x="8333478" y="2483233"/>
            <a:ext cx="3169457" cy="307777"/>
          </a:xfrm>
          <a:prstGeom prst="rect">
            <a:avLst/>
          </a:prstGeom>
          <a:noFill/>
        </p:spPr>
        <p:txBody>
          <a:bodyPr wrap="none" rtlCol="0">
            <a:spAutoFit/>
          </a:bodyPr>
          <a:lstStyle/>
          <a:p>
            <a:r>
              <a:rPr lang="ja-JP" sz="1400">
                <a:solidFill>
                  <a:schemeClr val="tx1"/>
                </a:solidFill>
              </a:rPr>
              <a:t>mPFS 7.3か月（95％CI 3.6、13.0）</a:t>
            </a:r>
          </a:p>
        </p:txBody>
      </p:sp>
      <p:grpSp>
        <p:nvGrpSpPr>
          <p:cNvPr id="45" name="Group 44">
            <a:extLst>
              <a:ext uri="{FF2B5EF4-FFF2-40B4-BE49-F238E27FC236}">
                <a16:creationId xmlns:a16="http://schemas.microsoft.com/office/drawing/2014/main" id="{34EAB446-C2C3-4106-B72C-2D7D4C73AB9B}"/>
              </a:ext>
            </a:extLst>
          </p:cNvPr>
          <p:cNvGrpSpPr/>
          <p:nvPr/>
        </p:nvGrpSpPr>
        <p:grpSpPr>
          <a:xfrm>
            <a:off x="7117792" y="2135104"/>
            <a:ext cx="4226976" cy="1957351"/>
            <a:chOff x="3446539" y="2214562"/>
            <a:chExt cx="5300334" cy="2426084"/>
          </a:xfrm>
        </p:grpSpPr>
        <p:sp>
          <p:nvSpPr>
            <p:cNvPr id="46" name="Freeform: Shape 58">
              <a:extLst>
                <a:ext uri="{FF2B5EF4-FFF2-40B4-BE49-F238E27FC236}">
                  <a16:creationId xmlns:a16="http://schemas.microsoft.com/office/drawing/2014/main" id="{A223DF14-B866-4B53-B6C6-6EA12BDAA07B}"/>
                </a:ext>
              </a:extLst>
            </p:cNvPr>
            <p:cNvSpPr/>
            <p:nvPr/>
          </p:nvSpPr>
          <p:spPr>
            <a:xfrm>
              <a:off x="3446539" y="2304562"/>
              <a:ext cx="5300334" cy="2336084"/>
            </a:xfrm>
            <a:custGeom>
              <a:avLst/>
              <a:gdLst>
                <a:gd name="connsiteX0" fmla="*/ 5300334 w 5300334"/>
                <a:gd name="connsiteY0" fmla="*/ 2274505 h 2336084"/>
                <a:gd name="connsiteX1" fmla="*/ 5300334 w 5300334"/>
                <a:gd name="connsiteY1" fmla="*/ 2336084 h 2336084"/>
                <a:gd name="connsiteX2" fmla="*/ 4360150 w 5300334"/>
                <a:gd name="connsiteY2" fmla="*/ 2336084 h 2336084"/>
                <a:gd name="connsiteX3" fmla="*/ 4360150 w 5300334"/>
                <a:gd name="connsiteY3" fmla="*/ 2073328 h 2336084"/>
                <a:gd name="connsiteX4" fmla="*/ 4163078 w 5300334"/>
                <a:gd name="connsiteY4" fmla="*/ 2073328 h 2336084"/>
                <a:gd name="connsiteX5" fmla="*/ 4163078 w 5300334"/>
                <a:gd name="connsiteY5" fmla="*/ 1896791 h 2336084"/>
                <a:gd name="connsiteX6" fmla="*/ 3695048 w 5300334"/>
                <a:gd name="connsiteY6" fmla="*/ 1896791 h 2336084"/>
                <a:gd name="connsiteX7" fmla="*/ 3695048 w 5300334"/>
                <a:gd name="connsiteY7" fmla="*/ 1728456 h 2336084"/>
                <a:gd name="connsiteX8" fmla="*/ 3128472 w 5300334"/>
                <a:gd name="connsiteY8" fmla="*/ 1728456 h 2336084"/>
                <a:gd name="connsiteX9" fmla="*/ 3128472 w 5300334"/>
                <a:gd name="connsiteY9" fmla="*/ 1556025 h 2336084"/>
                <a:gd name="connsiteX10" fmla="*/ 2093857 w 5300334"/>
                <a:gd name="connsiteY10" fmla="*/ 1556025 h 2336084"/>
                <a:gd name="connsiteX11" fmla="*/ 2093857 w 5300334"/>
                <a:gd name="connsiteY11" fmla="*/ 1404120 h 2336084"/>
                <a:gd name="connsiteX12" fmla="*/ 2077436 w 5300334"/>
                <a:gd name="connsiteY12" fmla="*/ 1404120 h 2336084"/>
                <a:gd name="connsiteX13" fmla="*/ 2077436 w 5300334"/>
                <a:gd name="connsiteY13" fmla="*/ 1243995 h 2336084"/>
                <a:gd name="connsiteX14" fmla="*/ 1966584 w 5300334"/>
                <a:gd name="connsiteY14" fmla="*/ 1243995 h 2336084"/>
                <a:gd name="connsiteX15" fmla="*/ 1966584 w 5300334"/>
                <a:gd name="connsiteY15" fmla="*/ 1112617 h 2336084"/>
                <a:gd name="connsiteX16" fmla="*/ 1539598 w 5300334"/>
                <a:gd name="connsiteY16" fmla="*/ 1112617 h 2336084"/>
                <a:gd name="connsiteX17" fmla="*/ 1539598 w 5300334"/>
                <a:gd name="connsiteY17" fmla="*/ 952502 h 2336084"/>
                <a:gd name="connsiteX18" fmla="*/ 1096199 w 5300334"/>
                <a:gd name="connsiteY18" fmla="*/ 952502 h 2336084"/>
                <a:gd name="connsiteX19" fmla="*/ 1096199 w 5300334"/>
                <a:gd name="connsiteY19" fmla="*/ 817015 h 2336084"/>
                <a:gd name="connsiteX20" fmla="*/ 1030505 w 5300334"/>
                <a:gd name="connsiteY20" fmla="*/ 817015 h 2336084"/>
                <a:gd name="connsiteX21" fmla="*/ 1030505 w 5300334"/>
                <a:gd name="connsiteY21" fmla="*/ 673319 h 2336084"/>
                <a:gd name="connsiteX22" fmla="*/ 1009979 w 5300334"/>
                <a:gd name="connsiteY22" fmla="*/ 673319 h 2336084"/>
                <a:gd name="connsiteX23" fmla="*/ 1009979 w 5300334"/>
                <a:gd name="connsiteY23" fmla="*/ 529623 h 2336084"/>
                <a:gd name="connsiteX24" fmla="*/ 977137 w 5300334"/>
                <a:gd name="connsiteY24" fmla="*/ 529623 h 2336084"/>
                <a:gd name="connsiteX25" fmla="*/ 977137 w 5300334"/>
                <a:gd name="connsiteY25" fmla="*/ 394138 h 2336084"/>
                <a:gd name="connsiteX26" fmla="*/ 808804 w 5300334"/>
                <a:gd name="connsiteY26" fmla="*/ 394138 h 2336084"/>
                <a:gd name="connsiteX27" fmla="*/ 808804 w 5300334"/>
                <a:gd name="connsiteY27" fmla="*/ 262758 h 2336084"/>
                <a:gd name="connsiteX28" fmla="*/ 484462 w 5300334"/>
                <a:gd name="connsiteY28" fmla="*/ 262758 h 2336084"/>
                <a:gd name="connsiteX29" fmla="*/ 484462 w 5300334"/>
                <a:gd name="connsiteY29" fmla="*/ 131379 h 2336084"/>
                <a:gd name="connsiteX30" fmla="*/ 377716 w 5300334"/>
                <a:gd name="connsiteY30" fmla="*/ 131379 h 2336084"/>
                <a:gd name="connsiteX31" fmla="*/ 377716 w 5300334"/>
                <a:gd name="connsiteY31" fmla="*/ 0 h 2336084"/>
                <a:gd name="connsiteX32" fmla="*/ 0 w 5300334"/>
                <a:gd name="connsiteY32" fmla="*/ 0 h 233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00334" h="2336084">
                  <a:moveTo>
                    <a:pt x="5300334" y="2274505"/>
                  </a:moveTo>
                  <a:lnTo>
                    <a:pt x="5300334" y="2336084"/>
                  </a:lnTo>
                  <a:lnTo>
                    <a:pt x="4360150" y="2336084"/>
                  </a:lnTo>
                  <a:lnTo>
                    <a:pt x="4360150" y="2073328"/>
                  </a:lnTo>
                  <a:lnTo>
                    <a:pt x="4163078" y="2073328"/>
                  </a:lnTo>
                  <a:lnTo>
                    <a:pt x="4163078" y="1896791"/>
                  </a:lnTo>
                  <a:lnTo>
                    <a:pt x="3695048" y="1896791"/>
                  </a:lnTo>
                  <a:lnTo>
                    <a:pt x="3695048" y="1728456"/>
                  </a:lnTo>
                  <a:lnTo>
                    <a:pt x="3128472" y="1728456"/>
                  </a:lnTo>
                  <a:lnTo>
                    <a:pt x="3128472" y="1556025"/>
                  </a:lnTo>
                  <a:lnTo>
                    <a:pt x="2093857" y="1556025"/>
                  </a:lnTo>
                  <a:lnTo>
                    <a:pt x="2093857" y="1404120"/>
                  </a:lnTo>
                  <a:lnTo>
                    <a:pt x="2077436" y="1404120"/>
                  </a:lnTo>
                  <a:lnTo>
                    <a:pt x="2077436" y="1243995"/>
                  </a:lnTo>
                  <a:lnTo>
                    <a:pt x="1966584" y="1243995"/>
                  </a:lnTo>
                  <a:lnTo>
                    <a:pt x="1966584" y="1112617"/>
                  </a:lnTo>
                  <a:lnTo>
                    <a:pt x="1539598" y="1112617"/>
                  </a:lnTo>
                  <a:lnTo>
                    <a:pt x="1539598" y="952502"/>
                  </a:lnTo>
                  <a:lnTo>
                    <a:pt x="1096199" y="952502"/>
                  </a:lnTo>
                  <a:lnTo>
                    <a:pt x="1096199" y="817015"/>
                  </a:lnTo>
                  <a:lnTo>
                    <a:pt x="1030505" y="817015"/>
                  </a:lnTo>
                  <a:lnTo>
                    <a:pt x="1030505" y="673319"/>
                  </a:lnTo>
                  <a:lnTo>
                    <a:pt x="1009979" y="673319"/>
                  </a:lnTo>
                  <a:lnTo>
                    <a:pt x="1009979" y="529623"/>
                  </a:lnTo>
                  <a:lnTo>
                    <a:pt x="977137" y="529623"/>
                  </a:lnTo>
                  <a:lnTo>
                    <a:pt x="977137" y="394138"/>
                  </a:lnTo>
                  <a:lnTo>
                    <a:pt x="808804" y="394138"/>
                  </a:lnTo>
                  <a:lnTo>
                    <a:pt x="808804" y="262758"/>
                  </a:lnTo>
                  <a:lnTo>
                    <a:pt x="484462" y="262758"/>
                  </a:lnTo>
                  <a:lnTo>
                    <a:pt x="484462" y="131379"/>
                  </a:lnTo>
                  <a:lnTo>
                    <a:pt x="377716" y="131379"/>
                  </a:lnTo>
                  <a:lnTo>
                    <a:pt x="377716" y="0"/>
                  </a:lnTo>
                  <a:lnTo>
                    <a:pt x="0" y="0"/>
                  </a:lnTo>
                </a:path>
              </a:pathLst>
            </a:custGeom>
            <a:noFill/>
            <a:ln w="25400" cap="flat">
              <a:solidFill>
                <a:schemeClr val="accent1"/>
              </a:solidFill>
              <a:prstDash val="solid"/>
              <a:miter/>
            </a:ln>
          </p:spPr>
          <p:txBody>
            <a:bodyPr rtlCol="0" anchor="ctr"/>
            <a:lstStyle/>
            <a:p>
              <a:endParaRPr lang="en-GB"/>
            </a:p>
          </p:txBody>
        </p:sp>
        <p:sp>
          <p:nvSpPr>
            <p:cNvPr id="47" name="Freeform: Shape 59">
              <a:extLst>
                <a:ext uri="{FF2B5EF4-FFF2-40B4-BE49-F238E27FC236}">
                  <a16:creationId xmlns:a16="http://schemas.microsoft.com/office/drawing/2014/main" id="{9336FF85-A888-43C1-9A3D-6F65358D52D6}"/>
                </a:ext>
              </a:extLst>
            </p:cNvPr>
            <p:cNvSpPr/>
            <p:nvPr/>
          </p:nvSpPr>
          <p:spPr>
            <a:xfrm>
              <a:off x="3446539" y="2214562"/>
              <a:ext cx="9525" cy="90000"/>
            </a:xfrm>
            <a:custGeom>
              <a:avLst/>
              <a:gdLst>
                <a:gd name="connsiteX0" fmla="*/ 0 w 9525"/>
                <a:gd name="connsiteY0" fmla="*/ 0 h 90000"/>
                <a:gd name="connsiteX1" fmla="*/ 0 w 9525"/>
                <a:gd name="connsiteY1" fmla="*/ 90000 h 90000"/>
              </a:gdLst>
              <a:ahLst/>
              <a:cxnLst>
                <a:cxn ang="0">
                  <a:pos x="connsiteX0" y="connsiteY0"/>
                </a:cxn>
                <a:cxn ang="0">
                  <a:pos x="connsiteX1" y="connsiteY1"/>
                </a:cxn>
              </a:cxnLst>
              <a:rect l="l" t="t" r="r" b="b"/>
              <a:pathLst>
                <a:path w="9525" h="90000">
                  <a:moveTo>
                    <a:pt x="0" y="0"/>
                  </a:moveTo>
                  <a:lnTo>
                    <a:pt x="0" y="90000"/>
                  </a:lnTo>
                </a:path>
              </a:pathLst>
            </a:custGeom>
            <a:noFill/>
            <a:ln w="25400" cap="flat">
              <a:solidFill>
                <a:schemeClr val="accent1"/>
              </a:solidFill>
              <a:prstDash val="solid"/>
              <a:miter/>
            </a:ln>
          </p:spPr>
          <p:txBody>
            <a:bodyPr rtlCol="0" anchor="ctr"/>
            <a:lstStyle/>
            <a:p>
              <a:endParaRPr lang="en-GB"/>
            </a:p>
          </p:txBody>
        </p:sp>
        <p:sp>
          <p:nvSpPr>
            <p:cNvPr id="48" name="Freeform: Shape 60">
              <a:extLst>
                <a:ext uri="{FF2B5EF4-FFF2-40B4-BE49-F238E27FC236}">
                  <a16:creationId xmlns:a16="http://schemas.microsoft.com/office/drawing/2014/main" id="{A676FCCB-DB36-4F7C-9FCC-7E46B8101C5F}"/>
                </a:ext>
              </a:extLst>
            </p:cNvPr>
            <p:cNvSpPr/>
            <p:nvPr/>
          </p:nvSpPr>
          <p:spPr>
            <a:xfrm>
              <a:off x="3922792" y="2347912"/>
              <a:ext cx="9525" cy="89999"/>
            </a:xfrm>
            <a:custGeom>
              <a:avLst/>
              <a:gdLst>
                <a:gd name="connsiteX0" fmla="*/ 0 w 9525"/>
                <a:gd name="connsiteY0" fmla="*/ 0 h 89999"/>
                <a:gd name="connsiteX1" fmla="*/ 0 w 9525"/>
                <a:gd name="connsiteY1" fmla="*/ 90000 h 89999"/>
              </a:gdLst>
              <a:ahLst/>
              <a:cxnLst>
                <a:cxn ang="0">
                  <a:pos x="connsiteX0" y="connsiteY0"/>
                </a:cxn>
                <a:cxn ang="0">
                  <a:pos x="connsiteX1" y="connsiteY1"/>
                </a:cxn>
              </a:cxnLst>
              <a:rect l="l" t="t" r="r" b="b"/>
              <a:pathLst>
                <a:path w="9525" h="89999">
                  <a:moveTo>
                    <a:pt x="0" y="0"/>
                  </a:moveTo>
                  <a:lnTo>
                    <a:pt x="0" y="90000"/>
                  </a:lnTo>
                </a:path>
              </a:pathLst>
            </a:custGeom>
            <a:noFill/>
            <a:ln w="25400" cap="flat">
              <a:solidFill>
                <a:schemeClr val="accent1"/>
              </a:solidFill>
              <a:prstDash val="solid"/>
              <a:miter/>
            </a:ln>
          </p:spPr>
          <p:txBody>
            <a:bodyPr rtlCol="0" anchor="ctr"/>
            <a:lstStyle/>
            <a:p>
              <a:endParaRPr lang="en-GB"/>
            </a:p>
          </p:txBody>
        </p:sp>
        <p:sp>
          <p:nvSpPr>
            <p:cNvPr id="49" name="Freeform: Shape 61">
              <a:extLst>
                <a:ext uri="{FF2B5EF4-FFF2-40B4-BE49-F238E27FC236}">
                  <a16:creationId xmlns:a16="http://schemas.microsoft.com/office/drawing/2014/main" id="{6DE6E4A6-D700-450D-9015-2C782E6E40E1}"/>
                </a:ext>
              </a:extLst>
            </p:cNvPr>
            <p:cNvSpPr/>
            <p:nvPr/>
          </p:nvSpPr>
          <p:spPr>
            <a:xfrm>
              <a:off x="4513344" y="3033716"/>
              <a:ext cx="9525" cy="90000"/>
            </a:xfrm>
            <a:custGeom>
              <a:avLst/>
              <a:gdLst>
                <a:gd name="connsiteX0" fmla="*/ 0 w 9525"/>
                <a:gd name="connsiteY0" fmla="*/ 0 h 90000"/>
                <a:gd name="connsiteX1" fmla="*/ 0 w 9525"/>
                <a:gd name="connsiteY1" fmla="*/ 90001 h 90000"/>
              </a:gdLst>
              <a:ahLst/>
              <a:cxnLst>
                <a:cxn ang="0">
                  <a:pos x="connsiteX0" y="connsiteY0"/>
                </a:cxn>
                <a:cxn ang="0">
                  <a:pos x="connsiteX1" y="connsiteY1"/>
                </a:cxn>
              </a:cxnLst>
              <a:rect l="l" t="t" r="r" b="b"/>
              <a:pathLst>
                <a:path w="9525" h="90000">
                  <a:moveTo>
                    <a:pt x="0" y="0"/>
                  </a:moveTo>
                  <a:lnTo>
                    <a:pt x="0" y="90001"/>
                  </a:lnTo>
                </a:path>
              </a:pathLst>
            </a:custGeom>
            <a:noFill/>
            <a:ln w="25400" cap="flat">
              <a:solidFill>
                <a:schemeClr val="accent1"/>
              </a:solidFill>
              <a:prstDash val="solid"/>
              <a:miter/>
            </a:ln>
          </p:spPr>
          <p:txBody>
            <a:bodyPr rtlCol="0" anchor="ctr"/>
            <a:lstStyle/>
            <a:p>
              <a:endParaRPr lang="en-GB"/>
            </a:p>
          </p:txBody>
        </p:sp>
        <p:sp>
          <p:nvSpPr>
            <p:cNvPr id="50" name="Freeform: Shape 62">
              <a:extLst>
                <a:ext uri="{FF2B5EF4-FFF2-40B4-BE49-F238E27FC236}">
                  <a16:creationId xmlns:a16="http://schemas.microsoft.com/office/drawing/2014/main" id="{013B982D-C496-4758-A04B-F72D6EDB9D3F}"/>
                </a:ext>
              </a:extLst>
            </p:cNvPr>
            <p:cNvSpPr/>
            <p:nvPr/>
          </p:nvSpPr>
          <p:spPr>
            <a:xfrm>
              <a:off x="6037344" y="37576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51" name="Freeform: Shape 63">
              <a:extLst>
                <a:ext uri="{FF2B5EF4-FFF2-40B4-BE49-F238E27FC236}">
                  <a16:creationId xmlns:a16="http://schemas.microsoft.com/office/drawing/2014/main" id="{FC1A02DF-50EC-4455-823E-05E2312AE072}"/>
                </a:ext>
              </a:extLst>
            </p:cNvPr>
            <p:cNvSpPr/>
            <p:nvPr/>
          </p:nvSpPr>
          <p:spPr>
            <a:xfrm>
              <a:off x="7694694" y="4291021"/>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grpSp>
      <p:cxnSp>
        <p:nvCxnSpPr>
          <p:cNvPr id="52" name="Straight Connector 51">
            <a:extLst>
              <a:ext uri="{FF2B5EF4-FFF2-40B4-BE49-F238E27FC236}">
                <a16:creationId xmlns:a16="http://schemas.microsoft.com/office/drawing/2014/main" id="{9B70F45E-854C-4139-A0CD-878B753F6DB7}"/>
              </a:ext>
            </a:extLst>
          </p:cNvPr>
          <p:cNvCxnSpPr/>
          <p:nvPr/>
        </p:nvCxnSpPr>
        <p:spPr>
          <a:xfrm>
            <a:off x="7125573" y="3267505"/>
            <a:ext cx="4555150" cy="0"/>
          </a:xfrm>
          <a:prstGeom prst="line">
            <a:avLst/>
          </a:prstGeom>
          <a:ln w="22225">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6894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OA15.01：EGFR TKIによる前治療で疾患が管理されているEGFRエクソン20挿入陽性の転移性NSCLC患者におけるモボセルチニブ – Spira A、他</a:t>
            </a:r>
          </a:p>
        </p:txBody>
      </p:sp>
      <p:sp>
        <p:nvSpPr>
          <p:cNvPr id="3" name="Content Placeholder 2"/>
          <p:cNvSpPr>
            <a:spLocks noGrp="1"/>
          </p:cNvSpPr>
          <p:nvPr>
            <p:ph idx="1"/>
          </p:nvPr>
        </p:nvSpPr>
        <p:spPr/>
        <p:txBody>
          <a:bodyPr/>
          <a:lstStyle/>
          <a:p>
            <a:r>
              <a:rPr lang="ja-JP" b="1"/>
              <a:t>主要な結果（続き）</a:t>
            </a:r>
          </a:p>
          <a:p>
            <a:pPr>
              <a:spcBef>
                <a:spcPts val="25800"/>
              </a:spcBef>
            </a:pPr>
            <a:r>
              <a:rPr lang="ja-JP" b="1"/>
              <a:t>結論</a:t>
            </a:r>
          </a:p>
          <a:p>
            <a:pPr lvl="1"/>
            <a:r>
              <a:rPr lang="ja-JP"/>
              <a:t>EGFRエクソン20挿入陽性の転移性NSCLC患者において、EGFR TKIに対して疾患が管理されていたか、以前に反応があった患者では、モボセルチニブは有望な臨床活性を示し、管理可能な安全性プロファイルを示しました</a:t>
            </a:r>
          </a:p>
        </p:txBody>
      </p:sp>
      <p:sp>
        <p:nvSpPr>
          <p:cNvPr id="5" name="Text Placeholder 4"/>
          <p:cNvSpPr>
            <a:spLocks noGrp="1"/>
          </p:cNvSpPr>
          <p:nvPr>
            <p:ph type="body" sz="quarter" idx="11"/>
          </p:nvPr>
        </p:nvSpPr>
        <p:spPr/>
        <p:txBody>
          <a:bodyPr/>
          <a:lstStyle/>
          <a:p>
            <a:r>
              <a:rPr lang="ja-JP"/>
              <a:t>Spira A、他J Thorac Oncol 2021年16（補遺）：抄録番号 OA15.01</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403530324"/>
              </p:ext>
            </p:extLst>
          </p:nvPr>
        </p:nvGraphicFramePr>
        <p:xfrm>
          <a:off x="592244" y="1725742"/>
          <a:ext cx="5683950" cy="2682240"/>
        </p:xfrm>
        <a:graphic>
          <a:graphicData uri="http://schemas.openxmlformats.org/drawingml/2006/table">
            <a:tbl>
              <a:tblPr>
                <a:tableStyleId>{BC89EF96-8CEA-46FF-86C4-4CE0E7609802}</a:tableStyleId>
              </a:tblPr>
              <a:tblGrid>
                <a:gridCol w="3610893">
                  <a:extLst>
                    <a:ext uri="{9D8B030D-6E8A-4147-A177-3AD203B41FA5}">
                      <a16:colId xmlns:a16="http://schemas.microsoft.com/office/drawing/2014/main" val="571746565"/>
                    </a:ext>
                  </a:extLst>
                </a:gridCol>
                <a:gridCol w="2073057">
                  <a:extLst>
                    <a:ext uri="{9D8B030D-6E8A-4147-A177-3AD203B41FA5}">
                      <a16:colId xmlns:a16="http://schemas.microsoft.com/office/drawing/2014/main" val="3673068908"/>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b="1" u="none" strike="noStrike">
                          <a:solidFill>
                            <a:schemeClr val="tx2"/>
                          </a:solidFill>
                          <a:latin typeface="+mn-lt"/>
                          <a:ea typeface="MS Mincho"/>
                          <a:cs typeface="+mn-cs"/>
                        </a:rPr>
                        <a:t>AE、n（%）</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a:solidFill>
                            <a:schemeClr val="tx2"/>
                          </a:solidFill>
                          <a:latin typeface="+mn-lt"/>
                          <a:ea typeface="MS Mincho"/>
                        </a:rPr>
                        <a:t>n=20</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任意のTEAE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20（100）</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グレード ≥3 TEAE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10（50）</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Arial" panose="020B0604020202020204" pitchFamily="34" charset="0"/>
                          <a:ea typeface="MS Mincho"/>
                          <a:cs typeface="Arial" panose="020B0604020202020204" pitchFamily="34" charset="0"/>
                        </a:rPr>
                        <a:t>任意のTRAE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20（100）</a:t>
                      </a:r>
                    </a:p>
                  </a:txBody>
                  <a:tcPr anchor="b"/>
                </a:tc>
                <a:extLst>
                  <a:ext uri="{0D108BD9-81ED-4DB2-BD59-A6C34878D82A}">
                    <a16:rowId xmlns:a16="http://schemas.microsoft.com/office/drawing/2014/main" val="2402340285"/>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Arial" panose="020B0604020202020204" pitchFamily="34" charset="0"/>
                          <a:ea typeface="MS Mincho"/>
                          <a:cs typeface="Arial" panose="020B0604020202020204" pitchFamily="34" charset="0"/>
                        </a:rPr>
                        <a:t>グレード</a:t>
                      </a:r>
                      <a:r>
                        <a:rPr lang="ja-JP" sz="1600" u="none" strike="noStrike">
                          <a:solidFill>
                            <a:schemeClr val="tx1"/>
                          </a:solidFill>
                          <a:latin typeface="Calibri" panose="020F0502020204030204"/>
                          <a:ea typeface="MS Mincho"/>
                          <a:cs typeface="+mn-cs"/>
                        </a:rPr>
                        <a:t>3以上</a:t>
                      </a:r>
                      <a:r>
                        <a:rPr lang="ja-JP" sz="1600" u="none" strike="noStrike">
                          <a:solidFill>
                            <a:schemeClr val="tx1"/>
                          </a:solidFill>
                          <a:latin typeface="Arial" panose="020B0604020202020204" pitchFamily="34" charset="0"/>
                          <a:ea typeface="MS Mincho"/>
                          <a:cs typeface="Arial" panose="020B0604020202020204" pitchFamily="34" charset="0"/>
                        </a:rPr>
                        <a:t>のTRAE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4（20）</a:t>
                      </a:r>
                    </a:p>
                  </a:txBody>
                  <a:tcPr anchor="b"/>
                </a:tc>
                <a:extLst>
                  <a:ext uri="{0D108BD9-81ED-4DB2-BD59-A6C34878D82A}">
                    <a16:rowId xmlns:a16="http://schemas.microsoft.com/office/drawing/2014/main" val="41990948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SAE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7（35）</a:t>
                      </a:r>
                    </a:p>
                  </a:txBody>
                  <a:tcPr anchor="b"/>
                </a:tc>
                <a:extLst>
                  <a:ext uri="{0D108BD9-81ED-4DB2-BD59-A6C34878D82A}">
                    <a16:rowId xmlns:a16="http://schemas.microsoft.com/office/drawing/2014/main" val="86543339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baseline="0">
                          <a:solidFill>
                            <a:schemeClr val="tx1"/>
                          </a:solidFill>
                          <a:latin typeface="+mn-lt"/>
                          <a:ea typeface="MS Mincho"/>
                          <a:cs typeface="+mn-cs"/>
                        </a:rPr>
                        <a:t>投与減量</a:t>
                      </a:r>
                      <a:r>
                        <a:rPr lang="ja-JP" sz="1600" u="none" strike="noStrike">
                          <a:solidFill>
                            <a:schemeClr val="tx1"/>
                          </a:solidFill>
                          <a:latin typeface="+mn-lt"/>
                          <a:ea typeface="MS Mincho"/>
                          <a:cs typeface="+mn-cs"/>
                        </a:rPr>
                        <a:t>に至った</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4（20）</a:t>
                      </a:r>
                    </a:p>
                  </a:txBody>
                  <a:tcPr anchor="b"/>
                </a:tc>
                <a:extLst>
                  <a:ext uri="{0D108BD9-81ED-4DB2-BD59-A6C34878D82A}">
                    <a16:rowId xmlns:a16="http://schemas.microsoft.com/office/drawing/2014/main" val="1491413421"/>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治療中止に至った</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2（10）</a:t>
                      </a:r>
                    </a:p>
                  </a:txBody>
                  <a:tcPr anchor="b"/>
                </a:tc>
                <a:extLst>
                  <a:ext uri="{0D108BD9-81ED-4DB2-BD59-A6C34878D82A}">
                    <a16:rowId xmlns:a16="http://schemas.microsoft.com/office/drawing/2014/main" val="3554654604"/>
                  </a:ext>
                </a:extLst>
              </a:tr>
            </a:tbl>
          </a:graphicData>
        </a:graphic>
      </p:graphicFrame>
      <p:graphicFrame>
        <p:nvGraphicFramePr>
          <p:cNvPr id="7" name="Table 6">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367050152"/>
              </p:ext>
            </p:extLst>
          </p:nvPr>
        </p:nvGraphicFramePr>
        <p:xfrm>
          <a:off x="6381926" y="1725742"/>
          <a:ext cx="5683950" cy="3017520"/>
        </p:xfrm>
        <a:graphic>
          <a:graphicData uri="http://schemas.openxmlformats.org/drawingml/2006/table">
            <a:tbl>
              <a:tblPr>
                <a:tableStyleId>{BC89EF96-8CEA-46FF-86C4-4CE0E7609802}</a:tableStyleId>
              </a:tblPr>
              <a:tblGrid>
                <a:gridCol w="3610893">
                  <a:extLst>
                    <a:ext uri="{9D8B030D-6E8A-4147-A177-3AD203B41FA5}">
                      <a16:colId xmlns:a16="http://schemas.microsoft.com/office/drawing/2014/main" val="571746565"/>
                    </a:ext>
                  </a:extLst>
                </a:gridCol>
                <a:gridCol w="2073057">
                  <a:extLst>
                    <a:ext uri="{9D8B030D-6E8A-4147-A177-3AD203B41FA5}">
                      <a16:colId xmlns:a16="http://schemas.microsoft.com/office/drawing/2014/main" val="3673068908"/>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b="1" u="none" strike="noStrike">
                          <a:solidFill>
                            <a:schemeClr val="tx2"/>
                          </a:solidFill>
                          <a:latin typeface="+mn-lt"/>
                          <a:ea typeface="MS Mincho"/>
                          <a:cs typeface="+mn-cs"/>
                        </a:rPr>
                        <a:t>≥20%で発生するTRAE、%</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a:solidFill>
                            <a:schemeClr val="tx2"/>
                          </a:solidFill>
                          <a:latin typeface="+mn-lt"/>
                          <a:ea typeface="MS Mincho"/>
                        </a:rPr>
                        <a:t>n=20</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noProof="0">
                          <a:latin typeface="+mn-lt"/>
                          <a:ea typeface="MS Mincho"/>
                        </a:rPr>
                        <a:t>下痢</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90</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吐き気</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35</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Arial" panose="020B0604020202020204" pitchFamily="34" charset="0"/>
                          <a:ea typeface="MS Mincho"/>
                          <a:cs typeface="Arial" panose="020B0604020202020204" pitchFamily="34" charset="0"/>
                        </a:rPr>
                        <a:t>そう痒症</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30</a:t>
                      </a:r>
                    </a:p>
                  </a:txBody>
                  <a:tcPr anchor="b"/>
                </a:tc>
                <a:extLst>
                  <a:ext uri="{0D108BD9-81ED-4DB2-BD59-A6C34878D82A}">
                    <a16:rowId xmlns:a16="http://schemas.microsoft.com/office/drawing/2014/main" val="2402340285"/>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Arial" panose="020B0604020202020204" pitchFamily="34" charset="0"/>
                          <a:ea typeface="MS Mincho"/>
                          <a:cs typeface="Arial" panose="020B0604020202020204" pitchFamily="34" charset="0"/>
                        </a:rPr>
                        <a:t>発疹</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25</a:t>
                      </a:r>
                    </a:p>
                  </a:txBody>
                  <a:tcPr anchor="b"/>
                </a:tc>
                <a:extLst>
                  <a:ext uri="{0D108BD9-81ED-4DB2-BD59-A6C34878D82A}">
                    <a16:rowId xmlns:a16="http://schemas.microsoft.com/office/drawing/2014/main" val="41990948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貧血</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25</a:t>
                      </a:r>
                    </a:p>
                  </a:txBody>
                  <a:tcPr anchor="b"/>
                </a:tc>
                <a:extLst>
                  <a:ext uri="{0D108BD9-81ED-4DB2-BD59-A6C34878D82A}">
                    <a16:rowId xmlns:a16="http://schemas.microsoft.com/office/drawing/2014/main" val="86543339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嘔吐</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20</a:t>
                      </a:r>
                    </a:p>
                  </a:txBody>
                  <a:tcPr anchor="b"/>
                </a:tc>
                <a:extLst>
                  <a:ext uri="{0D108BD9-81ED-4DB2-BD59-A6C34878D82A}">
                    <a16:rowId xmlns:a16="http://schemas.microsoft.com/office/drawing/2014/main" val="1491413421"/>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ざ瘡様皮膚炎</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20</a:t>
                      </a:r>
                    </a:p>
                  </a:txBody>
                  <a:tcPr anchor="b"/>
                </a:tc>
                <a:extLst>
                  <a:ext uri="{0D108BD9-81ED-4DB2-BD59-A6C34878D82A}">
                    <a16:rowId xmlns:a16="http://schemas.microsoft.com/office/drawing/2014/main" val="3554654604"/>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疲労</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20</a:t>
                      </a:r>
                    </a:p>
                  </a:txBody>
                  <a:tcPr anchor="b"/>
                </a:tc>
                <a:extLst>
                  <a:ext uri="{0D108BD9-81ED-4DB2-BD59-A6C34878D82A}">
                    <a16:rowId xmlns:a16="http://schemas.microsoft.com/office/drawing/2014/main" val="3874758566"/>
                  </a:ext>
                </a:extLst>
              </a:tr>
            </a:tbl>
          </a:graphicData>
        </a:graphic>
      </p:graphicFrame>
    </p:spTree>
    <p:extLst>
      <p:ext uri="{BB962C8B-B14F-4D97-AF65-F5344CB8AC3E}">
        <p14:creationId xmlns:p14="http://schemas.microsoft.com/office/powerpoint/2010/main" val="41381279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a:t>OA15.02：EGFRエクソン20挿入変異を有する進行性NSCLCにおける経口選択的EGFR/ HER2阻害剤であるDZD9008の第I相試験 – Janne PA、他</a:t>
            </a:r>
          </a:p>
        </p:txBody>
      </p:sp>
      <p:sp>
        <p:nvSpPr>
          <p:cNvPr id="3" name="Content Placeholder 2"/>
          <p:cNvSpPr>
            <a:spLocks noGrp="1"/>
          </p:cNvSpPr>
          <p:nvPr>
            <p:ph idx="1"/>
          </p:nvPr>
        </p:nvSpPr>
        <p:spPr/>
        <p:txBody>
          <a:bodyPr/>
          <a:lstStyle/>
          <a:p>
            <a:r>
              <a:rPr lang="ja-JP" b="1"/>
              <a:t>治験の目的</a:t>
            </a:r>
          </a:p>
          <a:p>
            <a:pPr lvl="1"/>
            <a:r>
              <a:rPr lang="ja-JP"/>
              <a:t>NSCLCおよびEGFRエクソン20挿入変異を有する患者におけるEGFRエクソン20挿入阻害剤であるDZD9008の有効性と安全性を評価すること</a:t>
            </a:r>
          </a:p>
        </p:txBody>
      </p:sp>
      <p:sp>
        <p:nvSpPr>
          <p:cNvPr id="5" name="Text Placeholder 4"/>
          <p:cNvSpPr>
            <a:spLocks noGrp="1"/>
          </p:cNvSpPr>
          <p:nvPr>
            <p:ph type="body" sz="quarter" idx="11"/>
          </p:nvPr>
        </p:nvSpPr>
        <p:spPr/>
        <p:txBody>
          <a:bodyPr/>
          <a:lstStyle/>
          <a:p>
            <a:r>
              <a:rPr lang="ja-JP"/>
              <a:t>Janne PA、他J Thorac Oncol 2021年16（補遺）：抄録番号 OA15.02</a:t>
            </a:r>
          </a:p>
        </p:txBody>
      </p:sp>
      <p:sp>
        <p:nvSpPr>
          <p:cNvPr id="6" name="AutoShape 12"/>
          <p:cNvSpPr>
            <a:spLocks noChangeArrowheads="1"/>
          </p:cNvSpPr>
          <p:nvPr/>
        </p:nvSpPr>
        <p:spPr bwMode="auto">
          <a:xfrm>
            <a:off x="5199525" y="3312848"/>
            <a:ext cx="2447901" cy="1019816"/>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noProof="0">
                <a:solidFill>
                  <a:srgbClr val="FFFFFF"/>
                </a:solidFill>
                <a:ea typeface="SimSun" pitchFamily="2" charset="-122"/>
              </a:rPr>
              <a:t>DZD9008</a:t>
            </a:r>
            <a:br>
              <a:rPr lang="ja-JP" noProof="0">
                <a:solidFill>
                  <a:srgbClr val="FFFFFF"/>
                </a:solidFill>
                <a:ea typeface="SimSun" pitchFamily="2" charset="-122"/>
              </a:rPr>
            </a:br>
            <a:r>
              <a:rPr lang="ja-JP" noProof="0">
                <a:solidFill>
                  <a:srgbClr val="FFFFFF"/>
                </a:solidFill>
                <a:ea typeface="SimSun" pitchFamily="2" charset="-122"/>
              </a:rPr>
              <a:t> 50〜400mg /日</a:t>
            </a:r>
          </a:p>
        </p:txBody>
      </p:sp>
      <p:cxnSp>
        <p:nvCxnSpPr>
          <p:cNvPr id="7" name="AutoShape 19"/>
          <p:cNvCxnSpPr>
            <a:cxnSpLocks noChangeShapeType="1"/>
            <a:stCxn id="8" idx="3"/>
            <a:endCxn id="6" idx="1"/>
          </p:cNvCxnSpPr>
          <p:nvPr/>
        </p:nvCxnSpPr>
        <p:spPr bwMode="auto">
          <a:xfrm>
            <a:off x="4764309" y="3822756"/>
            <a:ext cx="435216" cy="0"/>
          </a:xfrm>
          <a:prstGeom prst="straightConnector1">
            <a:avLst/>
          </a:prstGeom>
          <a:noFill/>
          <a:ln w="38100">
            <a:solidFill>
              <a:schemeClr val="bg1"/>
            </a:solidFill>
            <a:round/>
            <a:headEnd/>
            <a:tailEnd type="triangle" w="med" len="med"/>
          </a:ln>
        </p:spPr>
      </p:cxnSp>
      <p:sp>
        <p:nvSpPr>
          <p:cNvPr id="8" name="AutoShape 9"/>
          <p:cNvSpPr>
            <a:spLocks noChangeArrowheads="1"/>
          </p:cNvSpPr>
          <p:nvPr/>
        </p:nvSpPr>
        <p:spPr bwMode="auto">
          <a:xfrm>
            <a:off x="210038" y="2343094"/>
            <a:ext cx="4554271" cy="2959324"/>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28600" marR="0" lvl="0" indent="-228600" defTabSz="892175" eaLnBrk="0" latinLnBrk="0" hangingPunct="0">
              <a:lnSpc>
                <a:spcPct val="100000"/>
              </a:lnSpc>
              <a:spcAft>
                <a:spcPct val="30000"/>
              </a:spcAft>
              <a:buClrTx/>
              <a:buSzTx/>
              <a:buFont typeface="Arial" pitchFamily="34" charset="0"/>
              <a:buChar char="•"/>
              <a:tabLst/>
              <a:defRPr/>
            </a:pPr>
            <a:r>
              <a:rPr lang="ja-JP" sz="1600" dirty="0">
                <a:solidFill>
                  <a:srgbClr val="FFFFFF"/>
                </a:solidFill>
                <a:ea typeface="SimSun" pitchFamily="2" charset="-122"/>
              </a:rPr>
              <a:t>高度な NSCLC</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EGFRまたはHER2変異（漸増）</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EGFRまたはHER2エクソン20挿入（拡張）</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治療歴あり </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脳転移が認められる患者</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2つの第1/2相試験（WU-KONG1およびWU-KONG2）のプール分析</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（n=102の安全性、</a:t>
            </a:r>
            <a:r>
              <a:rPr kumimoji="0" lang="ja-JP" sz="1600" b="0" i="0" u="none" strike="noStrike" cap="none" normalizeH="0" noProof="0" dirty="0">
                <a:ln>
                  <a:noFill/>
                </a:ln>
                <a:solidFill>
                  <a:srgbClr val="FFFFFF"/>
                </a:solidFill>
                <a:uLnTx/>
                <a:uFillTx/>
                <a:latin typeface="Arial" charset="0"/>
                <a:ea typeface="MS Mincho" pitchFamily="2" charset="-122"/>
                <a:cs typeface="Arial" charset="0"/>
              </a:rPr>
              <a:t>n=56の有効性</a:t>
            </a: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a:t>
            </a:r>
          </a:p>
        </p:txBody>
      </p:sp>
      <p:sp>
        <p:nvSpPr>
          <p:cNvPr id="9" name="AutoShape 12"/>
          <p:cNvSpPr>
            <a:spLocks noChangeArrowheads="1"/>
          </p:cNvSpPr>
          <p:nvPr/>
        </p:nvSpPr>
        <p:spPr bwMode="auto">
          <a:xfrm>
            <a:off x="11190760" y="3558438"/>
            <a:ext cx="693746"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PD</a:t>
            </a:r>
          </a:p>
        </p:txBody>
      </p:sp>
      <p:cxnSp>
        <p:nvCxnSpPr>
          <p:cNvPr id="10" name="AutoShape 21"/>
          <p:cNvCxnSpPr>
            <a:cxnSpLocks noChangeShapeType="1"/>
            <a:stCxn id="6" idx="3"/>
            <a:endCxn id="12" idx="1"/>
          </p:cNvCxnSpPr>
          <p:nvPr/>
        </p:nvCxnSpPr>
        <p:spPr bwMode="auto">
          <a:xfrm>
            <a:off x="7647426" y="3822756"/>
            <a:ext cx="330657" cy="1"/>
          </a:xfrm>
          <a:prstGeom prst="straightConnector1">
            <a:avLst/>
          </a:prstGeom>
          <a:noFill/>
          <a:ln w="38100">
            <a:solidFill>
              <a:schemeClr val="bg1"/>
            </a:solidFill>
            <a:round/>
            <a:headEnd/>
            <a:tailEnd type="triangle" w="med" len="med"/>
          </a:ln>
        </p:spPr>
      </p:cxnSp>
      <p:sp>
        <p:nvSpPr>
          <p:cNvPr id="11" name="Rectangle 9"/>
          <p:cNvSpPr txBox="1">
            <a:spLocks noChangeArrowheads="1"/>
          </p:cNvSpPr>
          <p:nvPr/>
        </p:nvSpPr>
        <p:spPr bwMode="auto">
          <a:xfrm>
            <a:off x="2599239" y="5374101"/>
            <a:ext cx="5778495" cy="77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ja-JP" sz="1600" b="1" i="0" u="none" strike="noStrike" cap="none" normalizeH="0" baseline="0" noProof="0">
                <a:ln>
                  <a:noFill/>
                </a:ln>
                <a:solidFill>
                  <a:srgbClr val="363636"/>
                </a:solidFill>
                <a:uLnTx/>
                <a:uFillTx/>
                <a:latin typeface="Arial"/>
                <a:ea typeface="MS Mincho"/>
                <a:cs typeface="Arial"/>
              </a:rPr>
              <a:t>主要</a:t>
            </a:r>
            <a:r>
              <a:rPr kumimoji="0" lang="ja-JP" sz="1600" b="1" i="0" u="none" strike="noStrike" cap="none" normalizeH="0" noProof="0">
                <a:ln>
                  <a:noFill/>
                </a:ln>
                <a:solidFill>
                  <a:srgbClr val="363636"/>
                </a:solidFill>
                <a:uLnTx/>
                <a:uFillTx/>
                <a:latin typeface="Arial"/>
                <a:ea typeface="MS Mincho"/>
                <a:cs typeface="Arial"/>
              </a:rPr>
              <a:t>評価項目*</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ja-JP" sz="1600" noProof="0">
                <a:solidFill>
                  <a:srgbClr val="363636"/>
                </a:solidFill>
                <a:latin typeface="Arial"/>
                <a:ea typeface="MS Mincho"/>
                <a:cs typeface="Arial"/>
              </a:rPr>
              <a:t>安全性</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2" name="AutoShape 12"/>
          <p:cNvSpPr>
            <a:spLocks noChangeArrowheads="1"/>
          </p:cNvSpPr>
          <p:nvPr/>
        </p:nvSpPr>
        <p:spPr bwMode="auto">
          <a:xfrm>
            <a:off x="7978083" y="3164575"/>
            <a:ext cx="2847703" cy="1316363"/>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noProof="0" dirty="0">
                <a:solidFill>
                  <a:srgbClr val="FFFFFF"/>
                </a:solidFill>
                <a:ea typeface="SimSun" pitchFamily="2" charset="-122"/>
              </a:rPr>
              <a:t>DZD9008</a:t>
            </a:r>
          </a:p>
          <a:p>
            <a:pPr marL="0" marR="0" lvl="0" indent="0" algn="ctr" defTabSz="892175" rtl="0" eaLnBrk="0" fontAlgn="base" latinLnBrk="0" hangingPunct="0">
              <a:lnSpc>
                <a:spcPct val="100000"/>
              </a:lnSpc>
              <a:spcBef>
                <a:spcPct val="0"/>
              </a:spcBef>
              <a:spcAft>
                <a:spcPct val="0"/>
              </a:spcAft>
              <a:buClrTx/>
              <a:buSzTx/>
              <a:buFontTx/>
              <a:buNone/>
              <a:tabLst/>
              <a:defRPr/>
            </a:pPr>
            <a:r>
              <a:rPr lang="ja-JP" dirty="0">
                <a:solidFill>
                  <a:srgbClr val="FFFFFF"/>
                </a:solidFill>
                <a:ea typeface="SimSun" pitchFamily="2" charset="-122"/>
              </a:rPr>
              <a:t>200mg/日（コホート1）</a:t>
            </a:r>
            <a:r>
              <a:rPr lang="ja-JP" noProof="0" dirty="0">
                <a:solidFill>
                  <a:srgbClr val="FFFFFF"/>
                </a:solidFill>
                <a:ea typeface="SimSun" pitchFamily="2" charset="-122"/>
              </a:rPr>
              <a:t/>
            </a:r>
            <a:br>
              <a:rPr lang="ja-JP" noProof="0" dirty="0">
                <a:solidFill>
                  <a:srgbClr val="FFFFFF"/>
                </a:solidFill>
                <a:ea typeface="SimSun" pitchFamily="2" charset="-122"/>
              </a:rPr>
            </a:br>
            <a:r>
              <a:rPr lang="ja-JP" noProof="0" dirty="0">
                <a:solidFill>
                  <a:srgbClr val="FFFFFF"/>
                </a:solidFill>
                <a:ea typeface="SimSun" pitchFamily="2" charset="-122"/>
              </a:rPr>
              <a:t>300mg/日（コホート2）</a:t>
            </a:r>
          </a:p>
          <a:p>
            <a:pPr marL="0" marR="0" lvl="0" indent="0" algn="ctr" defTabSz="892175" rtl="0" eaLnBrk="0" fontAlgn="base" latinLnBrk="0" hangingPunct="0">
              <a:lnSpc>
                <a:spcPct val="100000"/>
              </a:lnSpc>
              <a:spcBef>
                <a:spcPct val="0"/>
              </a:spcBef>
              <a:spcAft>
                <a:spcPct val="0"/>
              </a:spcAft>
              <a:buClrTx/>
              <a:buSzTx/>
              <a:buFontTx/>
              <a:buNone/>
              <a:tabLst/>
              <a:defRPr/>
            </a:pPr>
            <a:r>
              <a:rPr kumimoji="0" lang="ja-JP" b="0" i="0" u="none" strike="noStrike" cap="none" normalizeH="0" baseline="0" dirty="0">
                <a:ln>
                  <a:noFill/>
                </a:ln>
                <a:solidFill>
                  <a:srgbClr val="FFFFFF"/>
                </a:solidFill>
                <a:uLnTx/>
                <a:uFillTx/>
                <a:ea typeface="SimSun" pitchFamily="2" charset="-122"/>
              </a:rPr>
              <a:t>400mg/日</a:t>
            </a:r>
            <a:r>
              <a:rPr kumimoji="0" lang="ja-JP" b="0" i="0" u="none" strike="noStrike" cap="none" normalizeH="0" dirty="0">
                <a:ln>
                  <a:noFill/>
                </a:ln>
                <a:solidFill>
                  <a:srgbClr val="FFFFFF"/>
                </a:solidFill>
                <a:uLnTx/>
                <a:uFillTx/>
                <a:ea typeface="SimSun" pitchFamily="2" charset="-122"/>
              </a:rPr>
              <a:t>（コホート3）</a:t>
            </a:r>
          </a:p>
        </p:txBody>
      </p:sp>
      <p:cxnSp>
        <p:nvCxnSpPr>
          <p:cNvPr id="13" name="AutoShape 21"/>
          <p:cNvCxnSpPr>
            <a:cxnSpLocks noChangeShapeType="1"/>
            <a:stCxn id="12" idx="3"/>
            <a:endCxn id="9" idx="1"/>
          </p:cNvCxnSpPr>
          <p:nvPr/>
        </p:nvCxnSpPr>
        <p:spPr bwMode="auto">
          <a:xfrm>
            <a:off x="10825786" y="3822757"/>
            <a:ext cx="364974" cy="0"/>
          </a:xfrm>
          <a:prstGeom prst="straightConnector1">
            <a:avLst/>
          </a:prstGeom>
          <a:noFill/>
          <a:ln w="38100">
            <a:solidFill>
              <a:schemeClr val="bg1"/>
            </a:solidFill>
            <a:round/>
            <a:headEnd/>
            <a:tailEnd type="triangle" w="med" len="med"/>
          </a:ln>
        </p:spPr>
      </p:cxnSp>
      <p:sp>
        <p:nvSpPr>
          <p:cNvPr id="14" name="TextBox 13"/>
          <p:cNvSpPr txBox="1"/>
          <p:nvPr/>
        </p:nvSpPr>
        <p:spPr>
          <a:xfrm>
            <a:off x="5550479" y="2552190"/>
            <a:ext cx="1745991" cy="338554"/>
          </a:xfrm>
          <a:prstGeom prst="rect">
            <a:avLst/>
          </a:prstGeom>
          <a:noFill/>
        </p:spPr>
        <p:txBody>
          <a:bodyPr wrap="none" rtlCol="0">
            <a:spAutoFit/>
          </a:bodyPr>
          <a:lstStyle/>
          <a:p>
            <a:pPr algn="ctr"/>
            <a:r>
              <a:rPr lang="ja-JP" sz="1600" b="1">
                <a:solidFill>
                  <a:schemeClr val="tx1"/>
                </a:solidFill>
              </a:rPr>
              <a:t>用量漸増</a:t>
            </a:r>
          </a:p>
        </p:txBody>
      </p:sp>
      <p:sp>
        <p:nvSpPr>
          <p:cNvPr id="15" name="TextBox 14"/>
          <p:cNvSpPr txBox="1"/>
          <p:nvPr/>
        </p:nvSpPr>
        <p:spPr>
          <a:xfrm>
            <a:off x="8541288" y="2551185"/>
            <a:ext cx="1755609" cy="338554"/>
          </a:xfrm>
          <a:prstGeom prst="rect">
            <a:avLst/>
          </a:prstGeom>
          <a:noFill/>
        </p:spPr>
        <p:txBody>
          <a:bodyPr wrap="none" rtlCol="0">
            <a:spAutoFit/>
          </a:bodyPr>
          <a:lstStyle/>
          <a:p>
            <a:pPr algn="ctr"/>
            <a:r>
              <a:rPr lang="ja-JP" sz="1600" b="1">
                <a:solidFill>
                  <a:schemeClr val="tx1"/>
                </a:solidFill>
              </a:rPr>
              <a:t>用量拡大</a:t>
            </a:r>
          </a:p>
        </p:txBody>
      </p:sp>
      <p:sp>
        <p:nvSpPr>
          <p:cNvPr id="24" name="Content Placeholder 26"/>
          <p:cNvSpPr txBox="1">
            <a:spLocks/>
          </p:cNvSpPr>
          <p:nvPr/>
        </p:nvSpPr>
        <p:spPr>
          <a:xfrm>
            <a:off x="5976996" y="5374101"/>
            <a:ext cx="4267200" cy="778812"/>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
                <a:srgbClr val="002850"/>
              </a:buClr>
              <a:buSzPct val="110000"/>
              <a:buFontTx/>
              <a:buNone/>
              <a:tabLst/>
              <a:defRPr/>
            </a:pPr>
            <a:r>
              <a:rPr kumimoji="0" lang="ja-JP" sz="1600" b="1" i="0" u="none" strike="noStrike" cap="none" normalizeH="0" baseline="0" noProof="0">
                <a:ln>
                  <a:noFill/>
                </a:ln>
                <a:solidFill>
                  <a:srgbClr val="363636"/>
                </a:solidFill>
                <a:uLnTx/>
                <a:uFillTx/>
                <a:latin typeface="Arial"/>
                <a:ea typeface="MS Mincho"/>
                <a:cs typeface="Arial"/>
              </a:rPr>
              <a:t>副次評価項目*</a:t>
            </a:r>
          </a:p>
          <a:p>
            <a:pPr lvl="0">
              <a:buClr>
                <a:srgbClr val="002850"/>
              </a:buClr>
              <a:defRPr/>
            </a:pPr>
            <a:r>
              <a:rPr lang="ja-JP" sz="1600">
                <a:solidFill>
                  <a:srgbClr val="363636"/>
                </a:solidFill>
              </a:rPr>
              <a:t>ORR、DoR、DCR、PFS、薬物動態</a:t>
            </a:r>
          </a:p>
        </p:txBody>
      </p:sp>
      <p:sp>
        <p:nvSpPr>
          <p:cNvPr id="25" name="Text Placeholder 3"/>
          <p:cNvSpPr>
            <a:spLocks noGrp="1"/>
          </p:cNvSpPr>
          <p:nvPr>
            <p:ph type="body" sz="quarter" idx="10"/>
          </p:nvPr>
        </p:nvSpPr>
        <p:spPr>
          <a:xfrm>
            <a:off x="304800" y="6233974"/>
            <a:ext cx="5494751" cy="487363"/>
          </a:xfrm>
        </p:spPr>
        <p:txBody>
          <a:bodyPr/>
          <a:lstStyle/>
          <a:p>
            <a:r>
              <a:rPr lang="ja-JP"/>
              <a:t>*ASCO 2021で発表された主な安全性・有効性データ</a:t>
            </a:r>
          </a:p>
        </p:txBody>
      </p:sp>
    </p:spTree>
    <p:extLst>
      <p:ext uri="{BB962C8B-B14F-4D97-AF65-F5344CB8AC3E}">
        <p14:creationId xmlns:p14="http://schemas.microsoft.com/office/powerpoint/2010/main" val="23595111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OA15.02：EGFRエクソン20挿入変異を有する進行性NSCLCにおける経口選択的EGFR/ HER2阻害剤であるDZD9008の第I相試験 – Janne PA、他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Janne PA、他J Thorac Oncol 2021年16（補遺）：抄録番号 OA15.02</a:t>
            </a:r>
          </a:p>
        </p:txBody>
      </p:sp>
      <p:graphicFrame>
        <p:nvGraphicFramePr>
          <p:cNvPr id="7" name="Table 6">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2484834917"/>
              </p:ext>
            </p:extLst>
          </p:nvPr>
        </p:nvGraphicFramePr>
        <p:xfrm>
          <a:off x="1422441" y="1703232"/>
          <a:ext cx="9347118" cy="2590800"/>
        </p:xfrm>
        <a:graphic>
          <a:graphicData uri="http://schemas.openxmlformats.org/drawingml/2006/table">
            <a:tbl>
              <a:tblPr>
                <a:tableStyleId>{BC89EF96-8CEA-46FF-86C4-4CE0E7609802}</a:tableStyleId>
              </a:tblPr>
              <a:tblGrid>
                <a:gridCol w="3529642">
                  <a:extLst>
                    <a:ext uri="{9D8B030D-6E8A-4147-A177-3AD203B41FA5}">
                      <a16:colId xmlns:a16="http://schemas.microsoft.com/office/drawing/2014/main" val="571746565"/>
                    </a:ext>
                  </a:extLst>
                </a:gridCol>
                <a:gridCol w="956442">
                  <a:extLst>
                    <a:ext uri="{9D8B030D-6E8A-4147-A177-3AD203B41FA5}">
                      <a16:colId xmlns:a16="http://schemas.microsoft.com/office/drawing/2014/main" val="3826653751"/>
                    </a:ext>
                  </a:extLst>
                </a:gridCol>
                <a:gridCol w="2580289">
                  <a:extLst>
                    <a:ext uri="{9D8B030D-6E8A-4147-A177-3AD203B41FA5}">
                      <a16:colId xmlns:a16="http://schemas.microsoft.com/office/drawing/2014/main" val="3673068908"/>
                    </a:ext>
                  </a:extLst>
                </a:gridCol>
                <a:gridCol w="2280745">
                  <a:extLst>
                    <a:ext uri="{9D8B030D-6E8A-4147-A177-3AD203B41FA5}">
                      <a16:colId xmlns:a16="http://schemas.microsoft.com/office/drawing/2014/main" val="1987287568"/>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b="1" u="none" strike="noStrike" baseline="0" dirty="0">
                          <a:solidFill>
                            <a:schemeClr val="tx2"/>
                          </a:solidFill>
                          <a:latin typeface="+mn-lt"/>
                          <a:ea typeface="MS Mincho"/>
                          <a:cs typeface="+mn-cs"/>
                        </a:rPr>
                        <a:t>さまざまなEGFRエクソン20挿入の抗腫瘍活性（n=56）</a:t>
                      </a:r>
                    </a:p>
                  </a:txBody>
                  <a:tcPr anchor="b">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sz="1600" b="1" u="none" strike="noStrike">
                          <a:solidFill>
                            <a:schemeClr val="tx2"/>
                          </a:solidFill>
                          <a:latin typeface="+mn-lt"/>
                          <a:ea typeface="MS Mincho"/>
                          <a:cs typeface="+mn-cs"/>
                        </a:rPr>
                        <a:t>n</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a:solidFill>
                            <a:schemeClr val="tx2"/>
                          </a:solidFill>
                          <a:latin typeface="+mn-lt"/>
                          <a:ea typeface="MS Mincho"/>
                        </a:rPr>
                        <a:t>ORR、</a:t>
                      </a:r>
                      <a:r>
                        <a:rPr lang="ja-JP" sz="1600" b="1" u="none" strike="noStrike" baseline="0">
                          <a:solidFill>
                            <a:schemeClr val="tx2"/>
                          </a:solidFill>
                          <a:latin typeface="+mn-lt"/>
                          <a:ea typeface="MS Mincho"/>
                        </a:rPr>
                        <a:t>%</a:t>
                      </a:r>
                    </a:p>
                  </a:txBody>
                  <a:tcPr anchor="b">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sz="1600" b="1" u="none" strike="noStrike">
                          <a:solidFill>
                            <a:schemeClr val="tx2"/>
                          </a:solidFill>
                          <a:latin typeface="+mn-lt"/>
                          <a:ea typeface="MS Mincho"/>
                        </a:rPr>
                        <a:t>DCR、%</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l" defTabSz="914400" rtl="0" eaLnBrk="1" fontAlgn="b" latinLnBrk="0" hangingPunct="1">
                        <a:lnSpc>
                          <a:spcPct val="100000"/>
                        </a:lnSpc>
                      </a:pPr>
                      <a:r>
                        <a:rPr lang="ja-JP" sz="1600" u="none" strike="noStrike">
                          <a:latin typeface="+mn-lt"/>
                          <a:ea typeface="MS Mincho"/>
                        </a:rPr>
                        <a:t>らせん挿入</a:t>
                      </a:r>
                    </a:p>
                  </a:txBody>
                  <a:tcPr anchor="b"/>
                </a:tc>
                <a:tc>
                  <a:txBody>
                    <a:bodyPr/>
                    <a:lstStyle/>
                    <a:p>
                      <a:pPr marL="0" indent="0" algn="ctr" defTabSz="914400" rtl="0" eaLnBrk="1" fontAlgn="b" latinLnBrk="0" hangingPunct="1">
                        <a:lnSpc>
                          <a:spcPct val="100000"/>
                        </a:lnSpc>
                      </a:pPr>
                      <a:r>
                        <a:rPr lang="ja-JP" sz="1600" u="none" strike="noStrike">
                          <a:solidFill>
                            <a:schemeClr val="tx1"/>
                          </a:solidFill>
                          <a:latin typeface="+mn-lt"/>
                          <a:ea typeface="MS Mincho"/>
                          <a:cs typeface="+mn-cs"/>
                        </a:rPr>
                        <a:t>0</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anchor="b"/>
                </a:tc>
                <a:tc>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ニアループ</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40</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47.5</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90.0</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Arial" panose="020B0604020202020204" pitchFamily="34" charset="0"/>
                          <a:ea typeface="MS Mincho"/>
                          <a:cs typeface="Arial" panose="020B0604020202020204" pitchFamily="34" charset="0"/>
                        </a:rPr>
                        <a:t>V769_D770insASV</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Arial" panose="020B0604020202020204" pitchFamily="34" charset="0"/>
                          <a:ea typeface="MS Mincho"/>
                          <a:cs typeface="Arial" panose="020B0604020202020204" pitchFamily="34" charset="0"/>
                        </a:rPr>
                        <a:t>21</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38.1</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90.5</a:t>
                      </a:r>
                    </a:p>
                  </a:txBody>
                  <a:tcPr anchor="b"/>
                </a:tc>
                <a:extLst>
                  <a:ext uri="{0D108BD9-81ED-4DB2-BD59-A6C34878D82A}">
                    <a16:rowId xmlns:a16="http://schemas.microsoft.com/office/drawing/2014/main" val="2402340285"/>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Arial" panose="020B0604020202020204" pitchFamily="34" charset="0"/>
                          <a:ea typeface="MS Mincho"/>
                          <a:cs typeface="Arial" panose="020B0604020202020204" pitchFamily="34" charset="0"/>
                        </a:rPr>
                        <a:t>D770_N771insSVD</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Arial" panose="020B0604020202020204" pitchFamily="34" charset="0"/>
                          <a:ea typeface="MS Mincho"/>
                          <a:cs typeface="Arial" panose="020B0604020202020204" pitchFamily="34" charset="0"/>
                        </a:rPr>
                        <a:t>10</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70.0</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100</a:t>
                      </a:r>
                    </a:p>
                  </a:txBody>
                  <a:tcPr anchor="b"/>
                </a:tc>
                <a:extLst>
                  <a:ext uri="{0D108BD9-81ED-4DB2-BD59-A6C34878D82A}">
                    <a16:rowId xmlns:a16="http://schemas.microsoft.com/office/drawing/2014/main" val="2039288206"/>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Arial" panose="020B0604020202020204" pitchFamily="34" charset="0"/>
                          <a:ea typeface="MS Mincho"/>
                          <a:cs typeface="Arial" panose="020B0604020202020204" pitchFamily="34" charset="0"/>
                        </a:rPr>
                        <a:t>ファーループ </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Arial" panose="020B0604020202020204" pitchFamily="34" charset="0"/>
                          <a:ea typeface="MS Mincho"/>
                          <a:cs typeface="Arial" panose="020B0604020202020204" pitchFamily="34" charset="0"/>
                        </a:rPr>
                        <a:t>11</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36.4</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81.8</a:t>
                      </a:r>
                    </a:p>
                  </a:txBody>
                  <a:tcPr anchor="b"/>
                </a:tc>
                <a:extLst>
                  <a:ext uri="{0D108BD9-81ED-4DB2-BD59-A6C34878D82A}">
                    <a16:rowId xmlns:a16="http://schemas.microsoft.com/office/drawing/2014/main" val="4046741177"/>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Arial" panose="020B0604020202020204" pitchFamily="34" charset="0"/>
                          <a:ea typeface="MS Mincho"/>
                          <a:cs typeface="Arial" panose="020B0604020202020204" pitchFamily="34" charset="0"/>
                        </a:rPr>
                        <a:t>EGFRエクソン20挿入</a:t>
                      </a:r>
                      <a:r>
                        <a:rPr lang="ja-JP" sz="1600" u="none" strike="noStrike" baseline="0">
                          <a:solidFill>
                            <a:schemeClr val="tx1"/>
                          </a:solidFill>
                          <a:latin typeface="Arial" panose="020B0604020202020204" pitchFamily="34" charset="0"/>
                          <a:ea typeface="MS Mincho"/>
                          <a:cs typeface="Arial" panose="020B0604020202020204" pitchFamily="34" charset="0"/>
                        </a:rPr>
                        <a:t>が識別不可能</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Arial" panose="020B0604020202020204" pitchFamily="34" charset="0"/>
                          <a:ea typeface="MS Mincho"/>
                          <a:cs typeface="Arial" panose="020B0604020202020204" pitchFamily="34" charset="0"/>
                        </a:rPr>
                        <a:t>5</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0</a:t>
                      </a:r>
                    </a:p>
                  </a:txBody>
                  <a:tcPr anchor="b"/>
                </a:tc>
                <a:tc>
                  <a:txBody>
                    <a:bodyPr/>
                    <a:lstStyle/>
                    <a:p>
                      <a:pPr marL="0" algn="ctr" defTabSz="914400" rtl="0" eaLnBrk="1" fontAlgn="b" latinLnBrk="0" hangingPunct="1">
                        <a:lnSpc>
                          <a:spcPct val="100000"/>
                        </a:lnSpc>
                      </a:pPr>
                      <a:r>
                        <a:rPr lang="ja-JP" sz="1600" u="none" strike="noStrike" dirty="0">
                          <a:solidFill>
                            <a:schemeClr val="tx1"/>
                          </a:solidFill>
                          <a:latin typeface="+mn-lt"/>
                          <a:ea typeface="MS Mincho"/>
                          <a:cs typeface="+mn-cs"/>
                        </a:rPr>
                        <a:t>80.0</a:t>
                      </a:r>
                    </a:p>
                  </a:txBody>
                  <a:tcPr anchor="b"/>
                </a:tc>
                <a:extLst>
                  <a:ext uri="{0D108BD9-81ED-4DB2-BD59-A6C34878D82A}">
                    <a16:rowId xmlns:a16="http://schemas.microsoft.com/office/drawing/2014/main" val="2679439712"/>
                  </a:ext>
                </a:extLst>
              </a:tr>
            </a:tbl>
          </a:graphicData>
        </a:graphic>
      </p:graphicFrame>
    </p:spTree>
    <p:extLst>
      <p:ext uri="{BB962C8B-B14F-4D97-AF65-F5344CB8AC3E}">
        <p14:creationId xmlns:p14="http://schemas.microsoft.com/office/powerpoint/2010/main" val="13328041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OA15.02：EGFRエクソン20挿入変異を有する進行性NSCLCにおける経口選択的EGFR/ HER2阻害剤であるDZD9008の第I相試験 – Janne PA、他</a:t>
            </a:r>
          </a:p>
        </p:txBody>
      </p:sp>
      <p:sp>
        <p:nvSpPr>
          <p:cNvPr id="3" name="Content Placeholder 2"/>
          <p:cNvSpPr>
            <a:spLocks noGrp="1"/>
          </p:cNvSpPr>
          <p:nvPr>
            <p:ph idx="1"/>
          </p:nvPr>
        </p:nvSpPr>
        <p:spPr/>
        <p:txBody>
          <a:bodyPr/>
          <a:lstStyle/>
          <a:p>
            <a:r>
              <a:rPr lang="ja-JP" b="1" dirty="0"/>
              <a:t>主要な結果（続き）</a:t>
            </a:r>
          </a:p>
          <a:p>
            <a:pPr>
              <a:spcBef>
                <a:spcPts val="23400"/>
              </a:spcBef>
            </a:pPr>
            <a:r>
              <a:rPr lang="ja-JP" b="1" dirty="0"/>
              <a:t>結論</a:t>
            </a:r>
          </a:p>
          <a:p>
            <a:pPr lvl="1"/>
            <a:r>
              <a:rPr lang="ja-JP" dirty="0"/>
              <a:t>進行性NSCLCおよびエクソン20挿入変異を有する治療歴のある患者において、DZD9008は、異なるサブタイプにわたって、脳転移の有無にかかわらず、有望な抗腫瘍活性を示しました</a:t>
            </a:r>
          </a:p>
        </p:txBody>
      </p:sp>
      <p:sp>
        <p:nvSpPr>
          <p:cNvPr id="5" name="Text Placeholder 4"/>
          <p:cNvSpPr>
            <a:spLocks noGrp="1"/>
          </p:cNvSpPr>
          <p:nvPr>
            <p:ph type="body" sz="quarter" idx="11"/>
          </p:nvPr>
        </p:nvSpPr>
        <p:spPr/>
        <p:txBody>
          <a:bodyPr/>
          <a:lstStyle/>
          <a:p>
            <a:r>
              <a:rPr lang="ja-JP"/>
              <a:t>Janne PA、他J Thorac Oncol 2021年16（補遺）：抄録番号 OA15.02</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3290416117"/>
              </p:ext>
            </p:extLst>
          </p:nvPr>
        </p:nvGraphicFramePr>
        <p:xfrm>
          <a:off x="842661" y="1703232"/>
          <a:ext cx="10506679" cy="2560320"/>
        </p:xfrm>
        <a:graphic>
          <a:graphicData uri="http://schemas.openxmlformats.org/drawingml/2006/table">
            <a:tbl>
              <a:tblPr>
                <a:tableStyleId>{BC89EF96-8CEA-46FF-86C4-4CE0E7609802}</a:tableStyleId>
              </a:tblPr>
              <a:tblGrid>
                <a:gridCol w="1767328">
                  <a:extLst>
                    <a:ext uri="{9D8B030D-6E8A-4147-A177-3AD203B41FA5}">
                      <a16:colId xmlns:a16="http://schemas.microsoft.com/office/drawing/2014/main" val="571746565"/>
                    </a:ext>
                  </a:extLst>
                </a:gridCol>
                <a:gridCol w="2913117">
                  <a:extLst>
                    <a:ext uri="{9D8B030D-6E8A-4147-A177-3AD203B41FA5}">
                      <a16:colId xmlns:a16="http://schemas.microsoft.com/office/drawing/2014/main" val="3673068908"/>
                    </a:ext>
                  </a:extLst>
                </a:gridCol>
                <a:gridCol w="2913117">
                  <a:extLst>
                    <a:ext uri="{9D8B030D-6E8A-4147-A177-3AD203B41FA5}">
                      <a16:colId xmlns:a16="http://schemas.microsoft.com/office/drawing/2014/main" val="1987287568"/>
                    </a:ext>
                  </a:extLst>
                </a:gridCol>
                <a:gridCol w="2913117">
                  <a:extLst>
                    <a:ext uri="{9D8B030D-6E8A-4147-A177-3AD203B41FA5}">
                      <a16:colId xmlns:a16="http://schemas.microsoft.com/office/drawing/2014/main" val="37751254"/>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600" b="1" u="none" strike="noStrike" kern="1200" dirty="0">
                        <a:solidFill>
                          <a:schemeClr val="tx2"/>
                        </a:solidFill>
                        <a:effectLst/>
                        <a:latin typeface="+mn-lt"/>
                        <a:ea typeface="+mn-ea"/>
                        <a:cs typeface="+mn-cs"/>
                      </a:endParaRP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a:solidFill>
                            <a:schemeClr val="tx2"/>
                          </a:solidFill>
                          <a:latin typeface="+mn-lt"/>
                          <a:ea typeface="MS Mincho"/>
                        </a:rPr>
                        <a:t>DZD9008 ≥100mg</a:t>
                      </a:r>
                      <a:br>
                        <a:rPr lang="ja-JP" sz="1600" b="1" u="none" strike="noStrike">
                          <a:solidFill>
                            <a:schemeClr val="tx2"/>
                          </a:solidFill>
                          <a:latin typeface="+mn-lt"/>
                          <a:ea typeface="MS Mincho"/>
                        </a:rPr>
                      </a:br>
                      <a:r>
                        <a:rPr lang="ja-JP" sz="1600" b="1" u="none" strike="noStrike">
                          <a:solidFill>
                            <a:schemeClr val="tx2"/>
                          </a:solidFill>
                          <a:latin typeface="+mn-lt"/>
                          <a:ea typeface="MS Mincho"/>
                        </a:rPr>
                        <a:t>脳</a:t>
                      </a:r>
                      <a:r>
                        <a:rPr lang="ja-JP" sz="1600" b="1" u="none" strike="noStrike" baseline="0">
                          <a:solidFill>
                            <a:schemeClr val="tx2"/>
                          </a:solidFill>
                          <a:latin typeface="+mn-lt"/>
                          <a:ea typeface="MS Mincho"/>
                        </a:rPr>
                        <a:t>転移なし</a:t>
                      </a:r>
                      <a:br>
                        <a:rPr lang="ja-JP" sz="1600" b="1" u="none" strike="noStrike" baseline="0">
                          <a:solidFill>
                            <a:schemeClr val="tx2"/>
                          </a:solidFill>
                          <a:latin typeface="+mn-lt"/>
                          <a:ea typeface="MS Mincho"/>
                        </a:rPr>
                      </a:br>
                      <a:r>
                        <a:rPr lang="ja-JP" sz="1600" b="1" u="none" strike="noStrike" baseline="0">
                          <a:solidFill>
                            <a:schemeClr val="tx2"/>
                          </a:solidFill>
                          <a:latin typeface="+mn-lt"/>
                          <a:ea typeface="MS Mincho"/>
                        </a:rPr>
                        <a:t>（n=31）</a:t>
                      </a:r>
                      <a:r>
                        <a:rPr lang="ja-JP" sz="1600" b="1" u="none" strike="noStrike">
                          <a:solidFill>
                            <a:schemeClr val="tx2"/>
                          </a:solidFill>
                          <a:latin typeface="+mn-lt"/>
                          <a:ea typeface="MS Mincho"/>
                        </a:rPr>
                        <a:t> </a:t>
                      </a:r>
                    </a:p>
                  </a:txBody>
                  <a:tcPr anchor="b">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sz="1600" b="1" u="none" strike="noStrike">
                          <a:solidFill>
                            <a:schemeClr val="tx2"/>
                          </a:solidFill>
                          <a:latin typeface="+mn-lt"/>
                          <a:ea typeface="MS Mincho"/>
                        </a:rPr>
                        <a:t>DZD9008 ≥100 mg</a:t>
                      </a:r>
                      <a:br>
                        <a:rPr lang="ja-JP" sz="1600" b="1" u="none" strike="noStrike">
                          <a:solidFill>
                            <a:schemeClr val="tx2"/>
                          </a:solidFill>
                          <a:latin typeface="+mn-lt"/>
                          <a:ea typeface="MS Mincho"/>
                        </a:rPr>
                      </a:br>
                      <a:r>
                        <a:rPr lang="ja-JP" sz="1600" b="1" u="none" strike="noStrike">
                          <a:solidFill>
                            <a:schemeClr val="tx2"/>
                          </a:solidFill>
                          <a:latin typeface="+mn-lt"/>
                          <a:ea typeface="MS Mincho"/>
                        </a:rPr>
                        <a:t>脳</a:t>
                      </a:r>
                      <a:r>
                        <a:rPr lang="ja-JP" sz="1600" b="1" u="none" strike="noStrike" baseline="0">
                          <a:solidFill>
                            <a:schemeClr val="tx2"/>
                          </a:solidFill>
                          <a:latin typeface="+mn-lt"/>
                          <a:ea typeface="MS Mincho"/>
                        </a:rPr>
                        <a:t>転移あり</a:t>
                      </a:r>
                      <a:br>
                        <a:rPr lang="ja-JP" sz="1600" b="1" u="none" strike="noStrike" baseline="0">
                          <a:solidFill>
                            <a:schemeClr val="tx2"/>
                          </a:solidFill>
                          <a:latin typeface="+mn-lt"/>
                          <a:ea typeface="MS Mincho"/>
                        </a:rPr>
                      </a:br>
                      <a:r>
                        <a:rPr lang="ja-JP" sz="1600" b="1" u="none" strike="noStrike" baseline="0">
                          <a:solidFill>
                            <a:schemeClr val="tx2"/>
                          </a:solidFill>
                          <a:latin typeface="+mn-lt"/>
                          <a:ea typeface="MS Mincho"/>
                        </a:rPr>
                        <a:t>（n=22）</a:t>
                      </a:r>
                      <a:r>
                        <a:rPr lang="ja-JP" sz="1600" b="1" u="none" strike="noStrike">
                          <a:solidFill>
                            <a:schemeClr val="tx2"/>
                          </a:solidFill>
                          <a:latin typeface="+mn-lt"/>
                          <a:ea typeface="MS Mincho"/>
                        </a:rPr>
                        <a:t> </a:t>
                      </a:r>
                    </a:p>
                  </a:txBody>
                  <a:tcPr anchor="b">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sz="1600" b="1" u="none" strike="noStrike">
                          <a:solidFill>
                            <a:schemeClr val="tx2"/>
                          </a:solidFill>
                          <a:latin typeface="+mn-lt"/>
                          <a:ea typeface="MS Mincho"/>
                        </a:rPr>
                        <a:t>DZD9008 ≥100 mg</a:t>
                      </a:r>
                      <a:br>
                        <a:rPr lang="ja-JP" sz="1600" b="1" u="none" strike="noStrike">
                          <a:solidFill>
                            <a:schemeClr val="tx2"/>
                          </a:solidFill>
                          <a:latin typeface="+mn-lt"/>
                          <a:ea typeface="MS Mincho"/>
                        </a:rPr>
                      </a:br>
                      <a:r>
                        <a:rPr lang="ja-JP" sz="1600" b="1" u="none" strike="noStrike" baseline="0">
                          <a:solidFill>
                            <a:schemeClr val="tx2"/>
                          </a:solidFill>
                          <a:latin typeface="+mn-lt"/>
                          <a:ea typeface="MS Mincho"/>
                        </a:rPr>
                        <a:t>（n=53）</a:t>
                      </a:r>
                      <a:r>
                        <a:rPr lang="ja-JP" sz="1600" b="1" u="none" strike="noStrike">
                          <a:solidFill>
                            <a:schemeClr val="tx2"/>
                          </a:solidFill>
                          <a:latin typeface="+mn-lt"/>
                          <a:ea typeface="MS Mincho"/>
                        </a:rPr>
                        <a:t> </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indent="0" algn="l" defTabSz="914400" rtl="0" eaLnBrk="1" fontAlgn="b" latinLnBrk="0" hangingPunct="1">
                        <a:lnSpc>
                          <a:spcPct val="100000"/>
                        </a:lnSpc>
                      </a:pPr>
                      <a:r>
                        <a:rPr lang="ja-JP" sz="1600" u="none" strike="noStrike">
                          <a:latin typeface="+mn-lt"/>
                          <a:ea typeface="MS Mincho"/>
                        </a:rPr>
                        <a:t>BOR、n (%)</a:t>
                      </a:r>
                    </a:p>
                    <a:p>
                      <a:pPr marL="179388" indent="0" algn="l" defTabSz="914400" rtl="0" eaLnBrk="1" fontAlgn="b" latinLnBrk="0" hangingPunct="1">
                        <a:lnSpc>
                          <a:spcPct val="100000"/>
                        </a:lnSpc>
                      </a:pPr>
                      <a:r>
                        <a:rPr lang="ja-JP" sz="1600" u="none" strike="noStrike">
                          <a:latin typeface="+mn-lt"/>
                          <a:ea typeface="MS Mincho"/>
                        </a:rPr>
                        <a:t>PR</a:t>
                      </a:r>
                    </a:p>
                    <a:p>
                      <a:pPr marL="179388" indent="0" algn="l" defTabSz="914400" rtl="0" eaLnBrk="1" fontAlgn="b" latinLnBrk="0" hangingPunct="1">
                        <a:lnSpc>
                          <a:spcPct val="100000"/>
                        </a:lnSpc>
                      </a:pPr>
                      <a:r>
                        <a:rPr lang="ja-JP" sz="1600" u="none" strike="noStrike">
                          <a:solidFill>
                            <a:schemeClr val="tx1"/>
                          </a:solidFill>
                          <a:latin typeface="+mn-lt"/>
                          <a:ea typeface="MS Mincho"/>
                          <a:cs typeface="+mn-cs"/>
                        </a:rPr>
                        <a:t>SD</a:t>
                      </a:r>
                    </a:p>
                    <a:p>
                      <a:pPr marL="179388" indent="0" algn="l" defTabSz="914400" rtl="0" eaLnBrk="1" fontAlgn="b" latinLnBrk="0" hangingPunct="1">
                        <a:lnSpc>
                          <a:spcPct val="100000"/>
                        </a:lnSpc>
                      </a:pPr>
                      <a:r>
                        <a:rPr lang="ja-JP" sz="1600" u="none" strike="noStrike">
                          <a:solidFill>
                            <a:schemeClr val="tx1"/>
                          </a:solidFill>
                          <a:latin typeface="+mn-lt"/>
                          <a:ea typeface="MS Mincho"/>
                          <a:cs typeface="+mn-cs"/>
                        </a:rPr>
                        <a:t>PD</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endParaRPr lang="en-US" sz="1600" u="none" strike="noStrike" kern="1200" dirty="0">
                        <a:effectLst/>
                        <a:latin typeface="+mn-lt"/>
                      </a:endParaRPr>
                    </a:p>
                    <a:p>
                      <a:pPr marL="0" algn="ctr" defTabSz="914400" rtl="0" eaLnBrk="1" fontAlgn="b" latinLnBrk="0" hangingPunct="1">
                        <a:lnSpc>
                          <a:spcPct val="100000"/>
                        </a:lnSpc>
                      </a:pPr>
                      <a:r>
                        <a:rPr lang="ja-JP" sz="1600" u="none" strike="noStrike">
                          <a:latin typeface="+mn-lt"/>
                          <a:ea typeface="MS Mincho"/>
                        </a:rPr>
                        <a:t>16（51.6）</a:t>
                      </a:r>
                    </a:p>
                    <a:p>
                      <a:pPr marL="0" algn="ctr" defTabSz="914400" rtl="0" eaLnBrk="1" fontAlgn="b" latinLnBrk="0" hangingPunct="1">
                        <a:lnSpc>
                          <a:spcPct val="100000"/>
                        </a:lnSpc>
                      </a:pPr>
                      <a:r>
                        <a:rPr lang="ja-JP" sz="1600" u="none" strike="noStrike">
                          <a:latin typeface="+mn-lt"/>
                          <a:ea typeface="MS Mincho"/>
                        </a:rPr>
                        <a:t>12（38.7）</a:t>
                      </a:r>
                    </a:p>
                    <a:p>
                      <a:pPr marL="0" algn="ctr" defTabSz="914400" rtl="0" eaLnBrk="1" fontAlgn="b" latinLnBrk="0" hangingPunct="1">
                        <a:lnSpc>
                          <a:spcPct val="100000"/>
                        </a:lnSpc>
                      </a:pPr>
                      <a:r>
                        <a:rPr lang="ja-JP" sz="1600" u="none" strike="noStrike">
                          <a:latin typeface="+mn-lt"/>
                          <a:ea typeface="MS Mincho"/>
                        </a:rPr>
                        <a:t>3（9.7）</a:t>
                      </a:r>
                    </a:p>
                  </a:txBody>
                  <a:tcPr anchor="b"/>
                </a:tc>
                <a:tc>
                  <a:txBody>
                    <a:bodyPr/>
                    <a:lstStyle/>
                    <a:p>
                      <a:pPr marL="0" algn="l" defTabSz="914400" rtl="0" eaLnBrk="1" fontAlgn="b" latinLnBrk="0" hangingPunct="1">
                        <a:lnSpc>
                          <a:spcPct val="100000"/>
                        </a:lnSpc>
                      </a:pPr>
                      <a:endParaRPr lang="en-GB" sz="1600" u="none" strike="noStrike" kern="1200" dirty="0">
                        <a:solidFill>
                          <a:schemeClr val="tx1"/>
                        </a:solidFill>
                        <a:effectLst/>
                        <a:latin typeface="+mn-lt"/>
                        <a:ea typeface="+mn-ea"/>
                        <a:cs typeface="+mn-cs"/>
                      </a:endParaRPr>
                    </a:p>
                    <a:p>
                      <a:pPr marL="0" algn="ctr" defTabSz="914400" rtl="0" eaLnBrk="1" fontAlgn="b" latinLnBrk="0" hangingPunct="1">
                        <a:lnSpc>
                          <a:spcPct val="100000"/>
                        </a:lnSpc>
                      </a:pPr>
                      <a:r>
                        <a:rPr lang="ja-JP" sz="1600" u="none" strike="noStrike">
                          <a:solidFill>
                            <a:schemeClr val="tx1"/>
                          </a:solidFill>
                          <a:latin typeface="+mn-lt"/>
                          <a:ea typeface="MS Mincho"/>
                          <a:cs typeface="+mn-cs"/>
                        </a:rPr>
                        <a:t>5（22.7）</a:t>
                      </a:r>
                    </a:p>
                    <a:p>
                      <a:pPr marL="0" algn="ctr" defTabSz="914400" rtl="0" eaLnBrk="1" fontAlgn="b" latinLnBrk="0" hangingPunct="1">
                        <a:lnSpc>
                          <a:spcPct val="100000"/>
                        </a:lnSpc>
                      </a:pPr>
                      <a:r>
                        <a:rPr lang="ja-JP" sz="1600" u="none" strike="noStrike">
                          <a:solidFill>
                            <a:schemeClr val="tx1"/>
                          </a:solidFill>
                          <a:latin typeface="+mn-lt"/>
                          <a:ea typeface="MS Mincho"/>
                          <a:cs typeface="+mn-cs"/>
                        </a:rPr>
                        <a:t>13（59.1）</a:t>
                      </a:r>
                    </a:p>
                    <a:p>
                      <a:pPr marL="0" algn="ctr" defTabSz="914400" rtl="0" eaLnBrk="1" fontAlgn="b" latinLnBrk="0" hangingPunct="1">
                        <a:lnSpc>
                          <a:spcPct val="100000"/>
                        </a:lnSpc>
                      </a:pPr>
                      <a:r>
                        <a:rPr lang="ja-JP" sz="1600" u="none" strike="noStrike">
                          <a:solidFill>
                            <a:schemeClr val="tx1"/>
                          </a:solidFill>
                          <a:latin typeface="+mn-lt"/>
                          <a:ea typeface="MS Mincho"/>
                          <a:cs typeface="+mn-cs"/>
                        </a:rPr>
                        <a:t>4（18.2）</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21（39.6）</a:t>
                      </a:r>
                    </a:p>
                    <a:p>
                      <a:pPr marL="0" algn="ctr" defTabSz="914400" rtl="0" eaLnBrk="1" fontAlgn="b" latinLnBrk="0" hangingPunct="1">
                        <a:lnSpc>
                          <a:spcPct val="100000"/>
                        </a:lnSpc>
                      </a:pPr>
                      <a:r>
                        <a:rPr lang="ja-JP" sz="1600" u="none" strike="noStrike">
                          <a:solidFill>
                            <a:schemeClr val="tx1"/>
                          </a:solidFill>
                          <a:latin typeface="+mn-lt"/>
                          <a:ea typeface="MS Mincho"/>
                          <a:cs typeface="+mn-cs"/>
                        </a:rPr>
                        <a:t>25（47.2）</a:t>
                      </a:r>
                    </a:p>
                    <a:p>
                      <a:pPr marL="0" algn="ctr" defTabSz="914400" rtl="0" eaLnBrk="1" fontAlgn="b" latinLnBrk="0" hangingPunct="1">
                        <a:lnSpc>
                          <a:spcPct val="100000"/>
                        </a:lnSpc>
                      </a:pPr>
                      <a:r>
                        <a:rPr lang="ja-JP" sz="1600" u="none" strike="noStrike">
                          <a:solidFill>
                            <a:schemeClr val="tx1"/>
                          </a:solidFill>
                          <a:latin typeface="+mn-lt"/>
                          <a:ea typeface="MS Mincho"/>
                          <a:cs typeface="+mn-cs"/>
                        </a:rPr>
                        <a:t>7（13.2）</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ORR、n（%）</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16（51.6）</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5（22.7）</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21（39.6）</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Arial" panose="020B0604020202020204" pitchFamily="34" charset="0"/>
                          <a:ea typeface="MS Mincho"/>
                          <a:cs typeface="Arial" panose="020B0604020202020204" pitchFamily="34" charset="0"/>
                        </a:rPr>
                        <a:t>DCR、</a:t>
                      </a:r>
                      <a:r>
                        <a:rPr lang="ja-JP" sz="1600" u="none" strike="noStrike" baseline="0">
                          <a:solidFill>
                            <a:schemeClr val="tx1"/>
                          </a:solidFill>
                          <a:latin typeface="Arial" panose="020B0604020202020204" pitchFamily="34" charset="0"/>
                          <a:ea typeface="MS Mincho"/>
                          <a:cs typeface="Arial" panose="020B0604020202020204" pitchFamily="34" charset="0"/>
                        </a:rPr>
                        <a:t>n（％）</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28（90.3）</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18（81.8）</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46（86.8）</a:t>
                      </a:r>
                    </a:p>
                  </a:txBody>
                  <a:tcPr anchor="b"/>
                </a:tc>
                <a:extLst>
                  <a:ext uri="{0D108BD9-81ED-4DB2-BD59-A6C34878D82A}">
                    <a16:rowId xmlns:a16="http://schemas.microsoft.com/office/drawing/2014/main" val="2402340285"/>
                  </a:ext>
                </a:extLst>
              </a:tr>
            </a:tbl>
          </a:graphicData>
        </a:graphic>
      </p:graphicFrame>
    </p:spTree>
    <p:extLst>
      <p:ext uri="{BB962C8B-B14F-4D97-AF65-F5344CB8AC3E}">
        <p14:creationId xmlns:p14="http://schemas.microsoft.com/office/powerpoint/2010/main" val="7567524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OA15.03：METエクソン14スキッピング（METex14）変異を有する非小細胞肺がん（NSCLC）におけるアミバンタマブ：CHRYSALIS試験の初期成績 – Spira A、他</a:t>
            </a:r>
          </a:p>
        </p:txBody>
      </p:sp>
      <p:sp>
        <p:nvSpPr>
          <p:cNvPr id="3" name="Content Placeholder 2"/>
          <p:cNvSpPr>
            <a:spLocks noGrp="1"/>
          </p:cNvSpPr>
          <p:nvPr>
            <p:ph idx="1"/>
          </p:nvPr>
        </p:nvSpPr>
        <p:spPr/>
        <p:txBody>
          <a:bodyPr/>
          <a:lstStyle/>
          <a:p>
            <a:r>
              <a:rPr lang="ja-JP" b="1" dirty="0"/>
              <a:t>治験の目的</a:t>
            </a:r>
          </a:p>
          <a:p>
            <a:pPr lvl="1"/>
            <a:r>
              <a:rPr lang="ja-JP" dirty="0"/>
              <a:t>NSCLCおよびMETエクソン14スキッピング変異患者におけるアミバンタマブの有効性と安全性を評価する</a:t>
            </a:r>
          </a:p>
        </p:txBody>
      </p:sp>
      <p:sp>
        <p:nvSpPr>
          <p:cNvPr id="5" name="Text Placeholder 4"/>
          <p:cNvSpPr>
            <a:spLocks noGrp="1"/>
          </p:cNvSpPr>
          <p:nvPr>
            <p:ph type="body" sz="quarter" idx="11"/>
          </p:nvPr>
        </p:nvSpPr>
        <p:spPr/>
        <p:txBody>
          <a:bodyPr/>
          <a:lstStyle/>
          <a:p>
            <a:r>
              <a:rPr lang="ja-JP"/>
              <a:t>Spira A、他J Thorac Oncol 2021年16（補遺）：抄録番号 OA15.03</a:t>
            </a:r>
          </a:p>
        </p:txBody>
      </p:sp>
      <p:sp>
        <p:nvSpPr>
          <p:cNvPr id="8" name="AutoShape 9"/>
          <p:cNvSpPr>
            <a:spLocks noChangeArrowheads="1"/>
          </p:cNvSpPr>
          <p:nvPr/>
        </p:nvSpPr>
        <p:spPr bwMode="auto">
          <a:xfrm>
            <a:off x="100933" y="2927484"/>
            <a:ext cx="4465640" cy="1694499"/>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1" i="0" u="none" strike="noStrike" cap="none" normalizeH="0" baseline="0" noProof="0" dirty="0">
                <a:ln>
                  <a:noFill/>
                </a:ln>
                <a:solidFill>
                  <a:srgbClr val="FFFFFF"/>
                </a:solidFill>
                <a:uLnTx/>
                <a:uFillTx/>
                <a:latin typeface="Arial" charset="0"/>
                <a:ea typeface="MS Mincho" pitchFamily="2" charset="-122"/>
                <a:cs typeface="Arial" charset="0"/>
              </a:rPr>
              <a:t>主要な患者選択基準</a:t>
            </a:r>
          </a:p>
          <a:p>
            <a:pPr marL="228600" marR="0" lvl="0" indent="-228600" defTabSz="892175" eaLnBrk="0" latinLnBrk="0" hangingPunct="0">
              <a:lnSpc>
                <a:spcPct val="100000"/>
              </a:lnSpc>
              <a:spcAft>
                <a:spcPct val="30000"/>
              </a:spcAft>
              <a:buClrTx/>
              <a:buSzTx/>
              <a:buFont typeface="Arial" pitchFamily="34" charset="0"/>
              <a:buChar char="•"/>
              <a:tabLst/>
              <a:defRPr/>
            </a:pPr>
            <a:r>
              <a:rPr lang="ja-JP" sz="1600" dirty="0">
                <a:solidFill>
                  <a:srgbClr val="FFFFFF"/>
                </a:solidFill>
                <a:ea typeface="SimSun" pitchFamily="2" charset="-122"/>
              </a:rPr>
              <a:t>転移性/切除不能なNSCLC</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METエクソン14スキッピング変異（NGS）</a:t>
            </a:r>
          </a:p>
          <a:p>
            <a:pPr marL="228600" indent="-228600" defTabSz="892175" eaLnBrk="0" hangingPunct="0">
              <a:spcAft>
                <a:spcPct val="30000"/>
              </a:spcAft>
              <a:buFont typeface="Arial" pitchFamily="34" charset="0"/>
              <a:buChar char="•"/>
              <a:defRPr/>
            </a:pPr>
            <a:r>
              <a:rPr lang="ja-JP" sz="1600" dirty="0">
                <a:solidFill>
                  <a:srgbClr val="FFFFFF"/>
                </a:solidFill>
                <a:ea typeface="SimSun" pitchFamily="2" charset="-122"/>
              </a:rPr>
              <a:t>SoCの後に進行した、または減少</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dirty="0">
                <a:ln>
                  <a:noFill/>
                </a:ln>
                <a:solidFill>
                  <a:srgbClr val="FFFFFF"/>
                </a:solidFill>
                <a:uLnTx/>
                <a:uFillTx/>
                <a:latin typeface="Arial" charset="0"/>
                <a:ea typeface="MS Mincho" pitchFamily="2" charset="-122"/>
                <a:cs typeface="Arial" charset="0"/>
              </a:rPr>
              <a:t>（n～100）</a:t>
            </a:r>
          </a:p>
        </p:txBody>
      </p:sp>
      <p:sp>
        <p:nvSpPr>
          <p:cNvPr id="11" name="Rectangle 9"/>
          <p:cNvSpPr txBox="1">
            <a:spLocks noChangeArrowheads="1"/>
          </p:cNvSpPr>
          <p:nvPr/>
        </p:nvSpPr>
        <p:spPr bwMode="auto">
          <a:xfrm>
            <a:off x="1407495" y="5036384"/>
            <a:ext cx="5778495" cy="77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ja-JP" sz="1600" b="1" i="0" u="none" strike="noStrike" cap="none" normalizeH="0" baseline="0" noProof="0">
                <a:ln>
                  <a:noFill/>
                </a:ln>
                <a:solidFill>
                  <a:srgbClr val="363636"/>
                </a:solidFill>
                <a:uLnTx/>
                <a:uFillTx/>
                <a:latin typeface="Arial"/>
                <a:ea typeface="MS Mincho"/>
                <a:cs typeface="Arial"/>
              </a:rPr>
              <a:t>評価項目</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ja-JP" sz="1600" noProof="0">
                <a:solidFill>
                  <a:srgbClr val="363636"/>
                </a:solidFill>
                <a:latin typeface="Arial"/>
                <a:ea typeface="MS Mincho"/>
                <a:cs typeface="Arial"/>
              </a:rPr>
              <a:t>用量漸増：RP2D</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kumimoji="0" lang="ja-JP" sz="1600" b="0" i="0" u="none" strike="noStrike" cap="none" normalizeH="0" baseline="0">
                <a:ln>
                  <a:noFill/>
                </a:ln>
                <a:solidFill>
                  <a:srgbClr val="363636"/>
                </a:solidFill>
                <a:uLnTx/>
                <a:uFillTx/>
                <a:latin typeface="Arial"/>
                <a:ea typeface="MS Mincho"/>
                <a:cs typeface="Arial"/>
              </a:rPr>
              <a:t>用量</a:t>
            </a:r>
            <a:r>
              <a:rPr kumimoji="0" lang="ja-JP" sz="1600" b="0" i="0" u="none" strike="noStrike" cap="none" normalizeH="0">
                <a:ln>
                  <a:noFill/>
                </a:ln>
                <a:solidFill>
                  <a:srgbClr val="363636"/>
                </a:solidFill>
                <a:uLnTx/>
                <a:uFillTx/>
                <a:latin typeface="Arial"/>
                <a:ea typeface="MS Mincho"/>
                <a:cs typeface="Arial"/>
              </a:rPr>
              <a:t>拡大：有効性と安全性</a:t>
            </a:r>
          </a:p>
        </p:txBody>
      </p:sp>
      <p:sp>
        <p:nvSpPr>
          <p:cNvPr id="13" name="AutoShape 12"/>
          <p:cNvSpPr>
            <a:spLocks noChangeArrowheads="1"/>
          </p:cNvSpPr>
          <p:nvPr/>
        </p:nvSpPr>
        <p:spPr bwMode="auto">
          <a:xfrm>
            <a:off x="4872824" y="3264825"/>
            <a:ext cx="2447901" cy="1019816"/>
          </a:xfrm>
          <a:prstGeom prst="roundRect">
            <a:avLst>
              <a:gd name="adj" fmla="val 16667"/>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noProof="0" dirty="0">
                <a:solidFill>
                  <a:srgbClr val="FFFFFF"/>
                </a:solidFill>
                <a:ea typeface="SimSun" pitchFamily="2" charset="-122"/>
              </a:rPr>
              <a:t>アミバンタマブ</a:t>
            </a:r>
            <a:br>
              <a:rPr lang="ja-JP" noProof="0" dirty="0">
                <a:solidFill>
                  <a:srgbClr val="FFFFFF"/>
                </a:solidFill>
                <a:ea typeface="SimSun" pitchFamily="2" charset="-122"/>
              </a:rPr>
            </a:br>
            <a:r>
              <a:rPr lang="ja-JP" noProof="0" dirty="0">
                <a:solidFill>
                  <a:srgbClr val="FFFFFF"/>
                </a:solidFill>
                <a:ea typeface="SimSun" pitchFamily="2" charset="-122"/>
              </a:rPr>
              <a:t>140〜1750mg/日</a:t>
            </a:r>
          </a:p>
        </p:txBody>
      </p:sp>
      <p:cxnSp>
        <p:nvCxnSpPr>
          <p:cNvPr id="14" name="AutoShape 19"/>
          <p:cNvCxnSpPr>
            <a:cxnSpLocks noChangeShapeType="1"/>
            <a:stCxn id="8" idx="3"/>
            <a:endCxn id="13" idx="1"/>
          </p:cNvCxnSpPr>
          <p:nvPr/>
        </p:nvCxnSpPr>
        <p:spPr bwMode="auto">
          <a:xfrm flipV="1">
            <a:off x="4566573" y="3774733"/>
            <a:ext cx="306251" cy="1"/>
          </a:xfrm>
          <a:prstGeom prst="straightConnector1">
            <a:avLst/>
          </a:prstGeom>
          <a:noFill/>
          <a:ln w="38100">
            <a:solidFill>
              <a:schemeClr val="bg1"/>
            </a:solidFill>
            <a:round/>
            <a:headEnd/>
            <a:tailEnd type="triangle" w="med" len="med"/>
          </a:ln>
        </p:spPr>
      </p:cxnSp>
      <p:cxnSp>
        <p:nvCxnSpPr>
          <p:cNvPr id="16" name="AutoShape 21"/>
          <p:cNvCxnSpPr>
            <a:cxnSpLocks noChangeShapeType="1"/>
            <a:stCxn id="13" idx="3"/>
            <a:endCxn id="17" idx="1"/>
          </p:cNvCxnSpPr>
          <p:nvPr/>
        </p:nvCxnSpPr>
        <p:spPr bwMode="auto">
          <a:xfrm>
            <a:off x="7320725" y="3774733"/>
            <a:ext cx="306252" cy="0"/>
          </a:xfrm>
          <a:prstGeom prst="straightConnector1">
            <a:avLst/>
          </a:prstGeom>
          <a:noFill/>
          <a:ln w="38100">
            <a:solidFill>
              <a:schemeClr val="bg1"/>
            </a:solidFill>
            <a:round/>
            <a:headEnd/>
            <a:tailEnd type="triangle" w="med" len="med"/>
          </a:ln>
        </p:spPr>
      </p:cxnSp>
      <p:sp>
        <p:nvSpPr>
          <p:cNvPr id="17" name="AutoShape 12"/>
          <p:cNvSpPr>
            <a:spLocks noChangeArrowheads="1"/>
          </p:cNvSpPr>
          <p:nvPr/>
        </p:nvSpPr>
        <p:spPr bwMode="auto">
          <a:xfrm>
            <a:off x="7626977" y="3145902"/>
            <a:ext cx="4465640" cy="1257662"/>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a:r>
              <a:rPr lang="ja-JP" dirty="0">
                <a:solidFill>
                  <a:srgbClr val="FFFFFF"/>
                </a:solidFill>
                <a:ea typeface="SimSun" pitchFamily="2" charset="-122"/>
              </a:rPr>
              <a:t>アミバンタマブ</a:t>
            </a:r>
            <a:br>
              <a:rPr lang="ja-JP" dirty="0">
                <a:solidFill>
                  <a:srgbClr val="FFFFFF"/>
                </a:solidFill>
                <a:ea typeface="SimSun" pitchFamily="2" charset="-122"/>
              </a:rPr>
            </a:br>
            <a:r>
              <a:rPr lang="ja-JP" dirty="0">
                <a:solidFill>
                  <a:srgbClr val="FFFFFF"/>
                </a:solidFill>
                <a:ea typeface="SimSun" pitchFamily="2" charset="-122"/>
              </a:rPr>
              <a:t>1050mg（&lt;80 kg）/1400mg（≥80kg）iv</a:t>
            </a:r>
            <a:br>
              <a:rPr lang="ja-JP" dirty="0">
                <a:solidFill>
                  <a:srgbClr val="FFFFFF"/>
                </a:solidFill>
                <a:ea typeface="SimSun" pitchFamily="2" charset="-122"/>
              </a:rPr>
            </a:br>
            <a:r>
              <a:rPr lang="ja-JP" dirty="0">
                <a:solidFill>
                  <a:srgbClr val="FFFFFF"/>
                </a:solidFill>
                <a:ea typeface="SimSun" pitchFamily="2" charset="-122"/>
              </a:rPr>
              <a:t>サイクル1qw、次にq2w</a:t>
            </a:r>
            <a:br>
              <a:rPr lang="ja-JP" dirty="0">
                <a:solidFill>
                  <a:srgbClr val="FFFFFF"/>
                </a:solidFill>
                <a:ea typeface="SimSun" pitchFamily="2" charset="-122"/>
              </a:rPr>
            </a:br>
            <a:r>
              <a:rPr lang="ja-JP" dirty="0">
                <a:solidFill>
                  <a:srgbClr val="FFFFFF"/>
                </a:solidFill>
                <a:ea typeface="SimSun" pitchFamily="2" charset="-122"/>
              </a:rPr>
              <a:t> （n=19）</a:t>
            </a:r>
          </a:p>
        </p:txBody>
      </p:sp>
      <p:sp>
        <p:nvSpPr>
          <p:cNvPr id="19" name="TextBox 18"/>
          <p:cNvSpPr txBox="1"/>
          <p:nvPr/>
        </p:nvSpPr>
        <p:spPr>
          <a:xfrm>
            <a:off x="5188942" y="2552190"/>
            <a:ext cx="1745991" cy="338554"/>
          </a:xfrm>
          <a:prstGeom prst="rect">
            <a:avLst/>
          </a:prstGeom>
          <a:noFill/>
        </p:spPr>
        <p:txBody>
          <a:bodyPr wrap="none" rtlCol="0">
            <a:spAutoFit/>
          </a:bodyPr>
          <a:lstStyle/>
          <a:p>
            <a:pPr algn="ctr"/>
            <a:r>
              <a:rPr lang="ja-JP" sz="1600" b="1">
                <a:solidFill>
                  <a:schemeClr val="tx1"/>
                </a:solidFill>
              </a:rPr>
              <a:t>用量漸増</a:t>
            </a:r>
          </a:p>
        </p:txBody>
      </p:sp>
      <p:sp>
        <p:nvSpPr>
          <p:cNvPr id="20" name="TextBox 19"/>
          <p:cNvSpPr txBox="1"/>
          <p:nvPr/>
        </p:nvSpPr>
        <p:spPr>
          <a:xfrm>
            <a:off x="8845126" y="2551185"/>
            <a:ext cx="1755609" cy="338554"/>
          </a:xfrm>
          <a:prstGeom prst="rect">
            <a:avLst/>
          </a:prstGeom>
          <a:noFill/>
        </p:spPr>
        <p:txBody>
          <a:bodyPr wrap="none" rtlCol="0">
            <a:spAutoFit/>
          </a:bodyPr>
          <a:lstStyle/>
          <a:p>
            <a:pPr algn="ctr"/>
            <a:r>
              <a:rPr lang="ja-JP" sz="1600" b="1">
                <a:solidFill>
                  <a:schemeClr val="tx1"/>
                </a:solidFill>
              </a:rPr>
              <a:t>用量拡大</a:t>
            </a:r>
          </a:p>
        </p:txBody>
      </p:sp>
    </p:spTree>
    <p:extLst>
      <p:ext uri="{BB962C8B-B14F-4D97-AF65-F5344CB8AC3E}">
        <p14:creationId xmlns:p14="http://schemas.microsoft.com/office/powerpoint/2010/main" val="2200754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OA15.03：METエクソン14スキッピング（METex14）変異を有する非小細胞肺がん（NSCLC）におけるアミバンタマブ：CHRYSALIS試験の初期成績 – Spira A、他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Spira A、他J Thorac Oncol 2021年16（補遺）：抄録番号 OA15.03</a:t>
            </a:r>
          </a:p>
        </p:txBody>
      </p:sp>
      <p:sp>
        <p:nvSpPr>
          <p:cNvPr id="6" name="TextBox 5">
            <a:extLst>
              <a:ext uri="{FF2B5EF4-FFF2-40B4-BE49-F238E27FC236}">
                <a16:creationId xmlns:a16="http://schemas.microsoft.com/office/drawing/2014/main" id="{B2CD968F-6907-4471-B1A6-06712FF496DF}"/>
              </a:ext>
            </a:extLst>
          </p:cNvPr>
          <p:cNvSpPr txBox="1"/>
          <p:nvPr/>
        </p:nvSpPr>
        <p:spPr>
          <a:xfrm>
            <a:off x="4148191" y="1615009"/>
            <a:ext cx="3895618" cy="338554"/>
          </a:xfrm>
          <a:prstGeom prst="rect">
            <a:avLst/>
          </a:prstGeom>
          <a:noFill/>
        </p:spPr>
        <p:txBody>
          <a:bodyPr wrap="none" rtlCol="0">
            <a:spAutoFit/>
          </a:bodyPr>
          <a:lstStyle/>
          <a:p>
            <a:pPr algn="ctr"/>
            <a:r>
              <a:rPr lang="ja-JP" sz="1600" b="1">
                <a:solidFill>
                  <a:schemeClr val="tx1"/>
                </a:solidFill>
              </a:rPr>
              <a:t>以前の治療による抗腫瘍活性</a:t>
            </a:r>
          </a:p>
        </p:txBody>
      </p:sp>
      <p:grpSp>
        <p:nvGrpSpPr>
          <p:cNvPr id="7" name="Group 6">
            <a:extLst>
              <a:ext uri="{FF2B5EF4-FFF2-40B4-BE49-F238E27FC236}">
                <a16:creationId xmlns:a16="http://schemas.microsoft.com/office/drawing/2014/main" id="{BE10D753-A908-4E8A-9A5C-0A45C26266F5}"/>
              </a:ext>
            </a:extLst>
          </p:cNvPr>
          <p:cNvGrpSpPr/>
          <p:nvPr/>
        </p:nvGrpSpPr>
        <p:grpSpPr>
          <a:xfrm>
            <a:off x="956687" y="1917528"/>
            <a:ext cx="11235313" cy="4109497"/>
            <a:chOff x="1647805" y="1917528"/>
            <a:chExt cx="11235313" cy="4109497"/>
          </a:xfrm>
        </p:grpSpPr>
        <p:graphicFrame>
          <p:nvGraphicFramePr>
            <p:cNvPr id="8" name="Chart 7">
              <a:extLst>
                <a:ext uri="{FF2B5EF4-FFF2-40B4-BE49-F238E27FC236}">
                  <a16:creationId xmlns:a16="http://schemas.microsoft.com/office/drawing/2014/main" id="{43F8D1B4-4F0F-48C4-BEE3-DBFBA7ABE91E}"/>
                </a:ext>
              </a:extLst>
            </p:cNvPr>
            <p:cNvGraphicFramePr/>
            <p:nvPr>
              <p:extLst>
                <p:ext uri="{D42A27DB-BD31-4B8C-83A1-F6EECF244321}">
                  <p14:modId xmlns:p14="http://schemas.microsoft.com/office/powerpoint/2010/main" val="3309859159"/>
                </p:ext>
              </p:extLst>
            </p:nvPr>
          </p:nvGraphicFramePr>
          <p:xfrm>
            <a:off x="2121337" y="1917528"/>
            <a:ext cx="8128000" cy="2572892"/>
          </p:xfrm>
          <a:graphic>
            <a:graphicData uri="http://schemas.openxmlformats.org/drawingml/2006/chart">
              <c:chart xmlns:c="http://schemas.openxmlformats.org/drawingml/2006/chart" xmlns:r="http://schemas.openxmlformats.org/officeDocument/2006/relationships" r:id="rId3"/>
            </a:graphicData>
          </a:graphic>
        </p:graphicFrame>
        <p:sp>
          <p:nvSpPr>
            <p:cNvPr id="9" name="Freeform 21">
              <a:extLst>
                <a:ext uri="{FF2B5EF4-FFF2-40B4-BE49-F238E27FC236}">
                  <a16:creationId xmlns:a16="http://schemas.microsoft.com/office/drawing/2014/main" id="{445E020F-082D-4FF0-BE2D-5495EF26D9F4}"/>
                </a:ext>
              </a:extLst>
            </p:cNvPr>
            <p:cNvSpPr>
              <a:spLocks/>
            </p:cNvSpPr>
            <p:nvPr/>
          </p:nvSpPr>
          <p:spPr bwMode="auto">
            <a:xfrm flipV="1">
              <a:off x="2472175" y="2070495"/>
              <a:ext cx="7697059" cy="2294676"/>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sp>
          <p:nvSpPr>
            <p:cNvPr id="10" name="TextBox 9">
              <a:extLst>
                <a:ext uri="{FF2B5EF4-FFF2-40B4-BE49-F238E27FC236}">
                  <a16:creationId xmlns:a16="http://schemas.microsoft.com/office/drawing/2014/main" id="{5D499FBC-B56A-4F9F-9EEF-A76765E41B0B}"/>
                </a:ext>
              </a:extLst>
            </p:cNvPr>
            <p:cNvSpPr txBox="1"/>
            <p:nvPr/>
          </p:nvSpPr>
          <p:spPr>
            <a:xfrm>
              <a:off x="2699656" y="2082583"/>
              <a:ext cx="284052" cy="307777"/>
            </a:xfrm>
            <a:prstGeom prst="rect">
              <a:avLst/>
            </a:prstGeom>
            <a:noFill/>
          </p:spPr>
          <p:txBody>
            <a:bodyPr wrap="none" rtlCol="0">
              <a:spAutoFit/>
            </a:bodyPr>
            <a:lstStyle/>
            <a:p>
              <a:r>
                <a:rPr lang="ja-JP" sz="1400">
                  <a:solidFill>
                    <a:schemeClr val="tx1"/>
                  </a:solidFill>
                </a:rPr>
                <a:t>0</a:t>
              </a:r>
            </a:p>
          </p:txBody>
        </p:sp>
        <p:sp>
          <p:nvSpPr>
            <p:cNvPr id="11" name="TextBox 10">
              <a:extLst>
                <a:ext uri="{FF2B5EF4-FFF2-40B4-BE49-F238E27FC236}">
                  <a16:creationId xmlns:a16="http://schemas.microsoft.com/office/drawing/2014/main" id="{E33CA049-45F7-48A5-B38C-F658C0C730F7}"/>
                </a:ext>
              </a:extLst>
            </p:cNvPr>
            <p:cNvSpPr txBox="1"/>
            <p:nvPr/>
          </p:nvSpPr>
          <p:spPr>
            <a:xfrm>
              <a:off x="9696944" y="4212938"/>
              <a:ext cx="274434" cy="369332"/>
            </a:xfrm>
            <a:prstGeom prst="rect">
              <a:avLst/>
            </a:prstGeom>
            <a:noFill/>
          </p:spPr>
          <p:txBody>
            <a:bodyPr wrap="none" rtlCol="0">
              <a:spAutoFit/>
            </a:bodyPr>
            <a:lstStyle/>
            <a:p>
              <a:r>
                <a:rPr lang="ja-JP">
                  <a:solidFill>
                    <a:schemeClr val="tx1"/>
                  </a:solidFill>
                </a:rPr>
                <a:t>*</a:t>
              </a:r>
            </a:p>
          </p:txBody>
        </p:sp>
        <p:sp>
          <p:nvSpPr>
            <p:cNvPr id="12" name="TextBox 11">
              <a:extLst>
                <a:ext uri="{FF2B5EF4-FFF2-40B4-BE49-F238E27FC236}">
                  <a16:creationId xmlns:a16="http://schemas.microsoft.com/office/drawing/2014/main" id="{39E7F14E-A7E1-43F6-A2D6-85A524785EF7}"/>
                </a:ext>
              </a:extLst>
            </p:cNvPr>
            <p:cNvSpPr txBox="1"/>
            <p:nvPr/>
          </p:nvSpPr>
          <p:spPr>
            <a:xfrm>
              <a:off x="8651914" y="3459342"/>
              <a:ext cx="274434" cy="369332"/>
            </a:xfrm>
            <a:prstGeom prst="rect">
              <a:avLst/>
            </a:prstGeom>
            <a:noFill/>
          </p:spPr>
          <p:txBody>
            <a:bodyPr wrap="none" rtlCol="0">
              <a:spAutoFit/>
            </a:bodyPr>
            <a:lstStyle/>
            <a:p>
              <a:r>
                <a:rPr lang="ja-JP">
                  <a:solidFill>
                    <a:schemeClr val="tx1"/>
                  </a:solidFill>
                </a:rPr>
                <a:t>*</a:t>
              </a:r>
            </a:p>
          </p:txBody>
        </p:sp>
        <p:sp>
          <p:nvSpPr>
            <p:cNvPr id="13" name="TextBox 12">
              <a:extLst>
                <a:ext uri="{FF2B5EF4-FFF2-40B4-BE49-F238E27FC236}">
                  <a16:creationId xmlns:a16="http://schemas.microsoft.com/office/drawing/2014/main" id="{CE5E70F3-6F7D-4901-88D3-57C740D4056B}"/>
                </a:ext>
              </a:extLst>
            </p:cNvPr>
            <p:cNvSpPr txBox="1"/>
            <p:nvPr/>
          </p:nvSpPr>
          <p:spPr>
            <a:xfrm>
              <a:off x="7581582" y="3323448"/>
              <a:ext cx="274434" cy="369332"/>
            </a:xfrm>
            <a:prstGeom prst="rect">
              <a:avLst/>
            </a:prstGeom>
            <a:noFill/>
          </p:spPr>
          <p:txBody>
            <a:bodyPr wrap="none" rtlCol="0">
              <a:spAutoFit/>
            </a:bodyPr>
            <a:lstStyle/>
            <a:p>
              <a:r>
                <a:rPr lang="ja-JP">
                  <a:solidFill>
                    <a:schemeClr val="tx1"/>
                  </a:solidFill>
                </a:rPr>
                <a:t>*</a:t>
              </a:r>
            </a:p>
          </p:txBody>
        </p:sp>
        <p:sp>
          <p:nvSpPr>
            <p:cNvPr id="14" name="TextBox 13">
              <a:extLst>
                <a:ext uri="{FF2B5EF4-FFF2-40B4-BE49-F238E27FC236}">
                  <a16:creationId xmlns:a16="http://schemas.microsoft.com/office/drawing/2014/main" id="{B4532247-A820-4223-8BA6-10EC2360B064}"/>
                </a:ext>
              </a:extLst>
            </p:cNvPr>
            <p:cNvSpPr txBox="1"/>
            <p:nvPr/>
          </p:nvSpPr>
          <p:spPr>
            <a:xfrm>
              <a:off x="7037209" y="3337992"/>
              <a:ext cx="274434" cy="369332"/>
            </a:xfrm>
            <a:prstGeom prst="rect">
              <a:avLst/>
            </a:prstGeom>
            <a:noFill/>
          </p:spPr>
          <p:txBody>
            <a:bodyPr wrap="none" rtlCol="0">
              <a:spAutoFit/>
            </a:bodyPr>
            <a:lstStyle/>
            <a:p>
              <a:r>
                <a:rPr lang="ja-JP">
                  <a:solidFill>
                    <a:schemeClr val="tx1"/>
                  </a:solidFill>
                </a:rPr>
                <a:t>*</a:t>
              </a:r>
            </a:p>
          </p:txBody>
        </p:sp>
        <p:sp>
          <p:nvSpPr>
            <p:cNvPr id="15" name="TextBox 14">
              <a:extLst>
                <a:ext uri="{FF2B5EF4-FFF2-40B4-BE49-F238E27FC236}">
                  <a16:creationId xmlns:a16="http://schemas.microsoft.com/office/drawing/2014/main" id="{73D53058-8E41-4771-96BC-74D9DD0C3CD9}"/>
                </a:ext>
              </a:extLst>
            </p:cNvPr>
            <p:cNvSpPr txBox="1"/>
            <p:nvPr/>
          </p:nvSpPr>
          <p:spPr>
            <a:xfrm>
              <a:off x="10276605" y="3326179"/>
              <a:ext cx="274434" cy="369332"/>
            </a:xfrm>
            <a:prstGeom prst="rect">
              <a:avLst/>
            </a:prstGeom>
            <a:noFill/>
          </p:spPr>
          <p:txBody>
            <a:bodyPr wrap="none" rtlCol="0">
              <a:spAutoFit/>
            </a:bodyPr>
            <a:lstStyle/>
            <a:p>
              <a:r>
                <a:rPr lang="ja-JP">
                  <a:solidFill>
                    <a:schemeClr val="tx1"/>
                  </a:solidFill>
                </a:rPr>
                <a:t>*</a:t>
              </a:r>
            </a:p>
          </p:txBody>
        </p:sp>
        <p:sp>
          <p:nvSpPr>
            <p:cNvPr id="16" name="Rectangle 15">
              <a:extLst>
                <a:ext uri="{FF2B5EF4-FFF2-40B4-BE49-F238E27FC236}">
                  <a16:creationId xmlns:a16="http://schemas.microsoft.com/office/drawing/2014/main" id="{FAE80F43-1B4E-46A8-BC2E-BF97CD0763A2}"/>
                </a:ext>
              </a:extLst>
            </p:cNvPr>
            <p:cNvSpPr>
              <a:spLocks noChangeAspect="1"/>
            </p:cNvSpPr>
            <p:nvPr/>
          </p:nvSpPr>
          <p:spPr>
            <a:xfrm>
              <a:off x="10271348" y="2761250"/>
              <a:ext cx="252000" cy="25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32185EF-809F-41DC-A716-73CA131A61AA}"/>
                </a:ext>
              </a:extLst>
            </p:cNvPr>
            <p:cNvSpPr>
              <a:spLocks noChangeAspect="1"/>
            </p:cNvSpPr>
            <p:nvPr/>
          </p:nvSpPr>
          <p:spPr>
            <a:xfrm>
              <a:off x="10271348" y="3095295"/>
              <a:ext cx="252000" cy="238451"/>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C3E825D6-4222-4488-8444-370B6B3AC153}"/>
                </a:ext>
              </a:extLst>
            </p:cNvPr>
            <p:cNvSpPr txBox="1"/>
            <p:nvPr/>
          </p:nvSpPr>
          <p:spPr>
            <a:xfrm>
              <a:off x="10215284" y="2082583"/>
              <a:ext cx="1685077" cy="584775"/>
            </a:xfrm>
            <a:prstGeom prst="rect">
              <a:avLst/>
            </a:prstGeom>
            <a:noFill/>
          </p:spPr>
          <p:txBody>
            <a:bodyPr wrap="none" rtlCol="0">
              <a:spAutoFit/>
            </a:bodyPr>
            <a:lstStyle/>
            <a:p>
              <a:pPr algn="ctr"/>
              <a:r>
                <a:rPr lang="ja-JP" sz="1600">
                  <a:solidFill>
                    <a:schemeClr val="tx1"/>
                  </a:solidFill>
                </a:rPr>
                <a:t>最良総合</a:t>
              </a:r>
            </a:p>
            <a:p>
              <a:pPr algn="ctr"/>
              <a:r>
                <a:rPr lang="ja-JP" sz="1600">
                  <a:solidFill>
                    <a:schemeClr val="tx1"/>
                  </a:solidFill>
                </a:rPr>
                <a:t>結果（n=14）</a:t>
              </a:r>
            </a:p>
          </p:txBody>
        </p:sp>
        <p:sp>
          <p:nvSpPr>
            <p:cNvPr id="19" name="TextBox 18">
              <a:extLst>
                <a:ext uri="{FF2B5EF4-FFF2-40B4-BE49-F238E27FC236}">
                  <a16:creationId xmlns:a16="http://schemas.microsoft.com/office/drawing/2014/main" id="{427AAFE7-0F42-459B-B1E2-C4D5F8F23547}"/>
                </a:ext>
              </a:extLst>
            </p:cNvPr>
            <p:cNvSpPr txBox="1"/>
            <p:nvPr/>
          </p:nvSpPr>
          <p:spPr>
            <a:xfrm>
              <a:off x="10589397" y="2741744"/>
              <a:ext cx="2293721" cy="911019"/>
            </a:xfrm>
            <a:prstGeom prst="rect">
              <a:avLst/>
            </a:prstGeom>
            <a:noFill/>
          </p:spPr>
          <p:txBody>
            <a:bodyPr wrap="square" rtlCol="0">
              <a:spAutoFit/>
            </a:bodyPr>
            <a:lstStyle/>
            <a:p>
              <a:pPr>
                <a:lnSpc>
                  <a:spcPct val="114000"/>
                </a:lnSpc>
              </a:pPr>
              <a:r>
                <a:rPr lang="ja-JP" sz="1600">
                  <a:solidFill>
                    <a:schemeClr val="tx1"/>
                  </a:solidFill>
                </a:rPr>
                <a:t>PR</a:t>
              </a:r>
            </a:p>
            <a:p>
              <a:pPr>
                <a:lnSpc>
                  <a:spcPct val="114000"/>
                </a:lnSpc>
              </a:pPr>
              <a:r>
                <a:rPr lang="ja-JP" sz="1600">
                  <a:solidFill>
                    <a:schemeClr val="tx1"/>
                  </a:solidFill>
                </a:rPr>
                <a:t>SD</a:t>
              </a:r>
            </a:p>
            <a:p>
              <a:pPr>
                <a:lnSpc>
                  <a:spcPct val="114000"/>
                </a:lnSpc>
              </a:pPr>
              <a:r>
                <a:rPr lang="ja-JP" sz="1600">
                  <a:solidFill>
                    <a:schemeClr val="tx1"/>
                  </a:solidFill>
                </a:rPr>
                <a:t>確認待ち</a:t>
              </a:r>
            </a:p>
          </p:txBody>
        </p:sp>
        <p:grpSp>
          <p:nvGrpSpPr>
            <p:cNvPr id="20" name="Group 19">
              <a:extLst>
                <a:ext uri="{FF2B5EF4-FFF2-40B4-BE49-F238E27FC236}">
                  <a16:creationId xmlns:a16="http://schemas.microsoft.com/office/drawing/2014/main" id="{CD3D9CD1-E178-4C88-AC4C-6C820CBDC573}"/>
                </a:ext>
              </a:extLst>
            </p:cNvPr>
            <p:cNvGrpSpPr/>
            <p:nvPr/>
          </p:nvGrpSpPr>
          <p:grpSpPr>
            <a:xfrm>
              <a:off x="10060272" y="5490839"/>
              <a:ext cx="1954381" cy="307777"/>
              <a:chOff x="9989519" y="5448704"/>
              <a:chExt cx="1954381" cy="307777"/>
            </a:xfrm>
          </p:grpSpPr>
          <p:sp>
            <p:nvSpPr>
              <p:cNvPr id="62" name="Rectangle 61">
                <a:extLst>
                  <a:ext uri="{FF2B5EF4-FFF2-40B4-BE49-F238E27FC236}">
                    <a16:creationId xmlns:a16="http://schemas.microsoft.com/office/drawing/2014/main" id="{723A27FB-6111-41B0-BC06-5C93089E1FB0}"/>
                  </a:ext>
                </a:extLst>
              </p:cNvPr>
              <p:cNvSpPr/>
              <p:nvPr/>
            </p:nvSpPr>
            <p:spPr>
              <a:xfrm>
                <a:off x="10046221" y="5513782"/>
                <a:ext cx="1840979" cy="19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63" name="TextBox 62">
                <a:extLst>
                  <a:ext uri="{FF2B5EF4-FFF2-40B4-BE49-F238E27FC236}">
                    <a16:creationId xmlns:a16="http://schemas.microsoft.com/office/drawing/2014/main" id="{8C828022-C9BB-4B3E-A117-C5CA7D5CB557}"/>
                  </a:ext>
                </a:extLst>
              </p:cNvPr>
              <p:cNvSpPr txBox="1"/>
              <p:nvPr/>
            </p:nvSpPr>
            <p:spPr>
              <a:xfrm>
                <a:off x="9989519" y="5448704"/>
                <a:ext cx="1954381" cy="307777"/>
              </a:xfrm>
              <a:prstGeom prst="rect">
                <a:avLst/>
              </a:prstGeom>
              <a:noFill/>
            </p:spPr>
            <p:txBody>
              <a:bodyPr wrap="none" rtlCol="0">
                <a:spAutoFit/>
              </a:bodyPr>
              <a:lstStyle/>
              <a:p>
                <a:pPr algn="r"/>
                <a:r>
                  <a:rPr lang="ja-JP" sz="1400">
                    <a:solidFill>
                      <a:schemeClr val="tx2"/>
                    </a:solidFill>
                  </a:rPr>
                  <a:t>化学療法/その他</a:t>
                </a:r>
              </a:p>
            </p:txBody>
          </p:sp>
        </p:grpSp>
        <p:grpSp>
          <p:nvGrpSpPr>
            <p:cNvPr id="21" name="Group 20">
              <a:extLst>
                <a:ext uri="{FF2B5EF4-FFF2-40B4-BE49-F238E27FC236}">
                  <a16:creationId xmlns:a16="http://schemas.microsoft.com/office/drawing/2014/main" id="{EDC388AC-EA38-4386-830E-9ED9AF57038C}"/>
                </a:ext>
              </a:extLst>
            </p:cNvPr>
            <p:cNvGrpSpPr/>
            <p:nvPr/>
          </p:nvGrpSpPr>
          <p:grpSpPr>
            <a:xfrm>
              <a:off x="10116974" y="4819387"/>
              <a:ext cx="1889966" cy="307777"/>
              <a:chOff x="10046221" y="4846156"/>
              <a:chExt cx="1889966" cy="307777"/>
            </a:xfrm>
          </p:grpSpPr>
          <p:sp>
            <p:nvSpPr>
              <p:cNvPr id="60" name="Rectangle 59">
                <a:extLst>
                  <a:ext uri="{FF2B5EF4-FFF2-40B4-BE49-F238E27FC236}">
                    <a16:creationId xmlns:a16="http://schemas.microsoft.com/office/drawing/2014/main" id="{D86876B9-13F9-4AED-BB2E-8FB4CC7C7802}"/>
                  </a:ext>
                </a:extLst>
              </p:cNvPr>
              <p:cNvSpPr/>
              <p:nvPr/>
            </p:nvSpPr>
            <p:spPr>
              <a:xfrm>
                <a:off x="10046221" y="4903495"/>
                <a:ext cx="1840979" cy="193099"/>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61" name="TextBox 60">
                <a:extLst>
                  <a:ext uri="{FF2B5EF4-FFF2-40B4-BE49-F238E27FC236}">
                    <a16:creationId xmlns:a16="http://schemas.microsoft.com/office/drawing/2014/main" id="{F440E79F-A575-4936-9BC3-E2E8F3726C3D}"/>
                  </a:ext>
                </a:extLst>
              </p:cNvPr>
              <p:cNvSpPr txBox="1"/>
              <p:nvPr/>
            </p:nvSpPr>
            <p:spPr>
              <a:xfrm>
                <a:off x="11051137" y="4846156"/>
                <a:ext cx="885050" cy="307777"/>
              </a:xfrm>
              <a:prstGeom prst="rect">
                <a:avLst/>
              </a:prstGeom>
              <a:noFill/>
            </p:spPr>
            <p:txBody>
              <a:bodyPr wrap="none" rtlCol="0">
                <a:spAutoFit/>
              </a:bodyPr>
              <a:lstStyle/>
              <a:p>
                <a:pPr algn="r"/>
                <a:r>
                  <a:rPr lang="ja-JP" sz="1400">
                    <a:solidFill>
                      <a:schemeClr val="tx2"/>
                    </a:solidFill>
                  </a:rPr>
                  <a:t>MET TKI</a:t>
                </a:r>
              </a:p>
            </p:txBody>
          </p:sp>
        </p:grpSp>
        <p:grpSp>
          <p:nvGrpSpPr>
            <p:cNvPr id="22" name="Group 21">
              <a:extLst>
                <a:ext uri="{FF2B5EF4-FFF2-40B4-BE49-F238E27FC236}">
                  <a16:creationId xmlns:a16="http://schemas.microsoft.com/office/drawing/2014/main" id="{54CB4569-1FFA-4529-BAC9-15361323B8F7}"/>
                </a:ext>
              </a:extLst>
            </p:cNvPr>
            <p:cNvGrpSpPr/>
            <p:nvPr/>
          </p:nvGrpSpPr>
          <p:grpSpPr>
            <a:xfrm>
              <a:off x="10116974" y="5025431"/>
              <a:ext cx="1889966" cy="307777"/>
              <a:chOff x="10046221" y="5036317"/>
              <a:chExt cx="1889966" cy="307777"/>
            </a:xfrm>
          </p:grpSpPr>
          <p:sp>
            <p:nvSpPr>
              <p:cNvPr id="58" name="Rectangle 57">
                <a:extLst>
                  <a:ext uri="{FF2B5EF4-FFF2-40B4-BE49-F238E27FC236}">
                    <a16:creationId xmlns:a16="http://schemas.microsoft.com/office/drawing/2014/main" id="{DFE4600D-C48C-4F77-A8F8-A65EC74C065A}"/>
                  </a:ext>
                </a:extLst>
              </p:cNvPr>
              <p:cNvSpPr/>
              <p:nvPr/>
            </p:nvSpPr>
            <p:spPr>
              <a:xfrm>
                <a:off x="10046221" y="5109421"/>
                <a:ext cx="1840979" cy="193099"/>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59" name="TextBox 58">
                <a:extLst>
                  <a:ext uri="{FF2B5EF4-FFF2-40B4-BE49-F238E27FC236}">
                    <a16:creationId xmlns:a16="http://schemas.microsoft.com/office/drawing/2014/main" id="{D3E4F112-AB0C-4770-A554-27433997812F}"/>
                  </a:ext>
                </a:extLst>
              </p:cNvPr>
              <p:cNvSpPr txBox="1"/>
              <p:nvPr/>
            </p:nvSpPr>
            <p:spPr>
              <a:xfrm>
                <a:off x="10281631" y="5036317"/>
                <a:ext cx="1654556" cy="307777"/>
              </a:xfrm>
              <a:prstGeom prst="rect">
                <a:avLst/>
              </a:prstGeom>
              <a:noFill/>
            </p:spPr>
            <p:txBody>
              <a:bodyPr wrap="none" rtlCol="0">
                <a:spAutoFit/>
              </a:bodyPr>
              <a:lstStyle/>
              <a:p>
                <a:pPr algn="r"/>
                <a:r>
                  <a:rPr lang="ja-JP" sz="1400">
                    <a:solidFill>
                      <a:schemeClr val="tx2"/>
                    </a:solidFill>
                  </a:rPr>
                  <a:t>抗MET抗体</a:t>
                </a:r>
              </a:p>
            </p:txBody>
          </p:sp>
        </p:grpSp>
        <p:grpSp>
          <p:nvGrpSpPr>
            <p:cNvPr id="23" name="Group 22">
              <a:extLst>
                <a:ext uri="{FF2B5EF4-FFF2-40B4-BE49-F238E27FC236}">
                  <a16:creationId xmlns:a16="http://schemas.microsoft.com/office/drawing/2014/main" id="{CA08F553-792A-48D1-B1FC-9B5F4B2ECF2C}"/>
                </a:ext>
              </a:extLst>
            </p:cNvPr>
            <p:cNvGrpSpPr/>
            <p:nvPr/>
          </p:nvGrpSpPr>
          <p:grpSpPr>
            <a:xfrm>
              <a:off x="10116974" y="5270566"/>
              <a:ext cx="1889966" cy="307777"/>
              <a:chOff x="10046221" y="5263309"/>
              <a:chExt cx="1889966" cy="307777"/>
            </a:xfrm>
          </p:grpSpPr>
          <p:sp>
            <p:nvSpPr>
              <p:cNvPr id="56" name="Rectangle 55">
                <a:extLst>
                  <a:ext uri="{FF2B5EF4-FFF2-40B4-BE49-F238E27FC236}">
                    <a16:creationId xmlns:a16="http://schemas.microsoft.com/office/drawing/2014/main" id="{A81E3F6B-0E01-481A-ACD5-CE6664088298}"/>
                  </a:ext>
                </a:extLst>
              </p:cNvPr>
              <p:cNvSpPr/>
              <p:nvPr/>
            </p:nvSpPr>
            <p:spPr>
              <a:xfrm>
                <a:off x="10046221" y="5320648"/>
                <a:ext cx="1840979" cy="1930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57" name="TextBox 56">
                <a:extLst>
                  <a:ext uri="{FF2B5EF4-FFF2-40B4-BE49-F238E27FC236}">
                    <a16:creationId xmlns:a16="http://schemas.microsoft.com/office/drawing/2014/main" id="{552B2822-4987-47DB-89DF-AE80D1FF7A29}"/>
                  </a:ext>
                </a:extLst>
              </p:cNvPr>
              <p:cNvSpPr txBox="1"/>
              <p:nvPr/>
            </p:nvSpPr>
            <p:spPr>
              <a:xfrm>
                <a:off x="11522291" y="5263309"/>
                <a:ext cx="413896" cy="307777"/>
              </a:xfrm>
              <a:prstGeom prst="rect">
                <a:avLst/>
              </a:prstGeom>
              <a:noFill/>
            </p:spPr>
            <p:txBody>
              <a:bodyPr wrap="none" rtlCol="0">
                <a:spAutoFit/>
              </a:bodyPr>
              <a:lstStyle/>
              <a:p>
                <a:pPr algn="r"/>
                <a:r>
                  <a:rPr lang="ja-JP" sz="1400">
                    <a:solidFill>
                      <a:schemeClr val="tx2"/>
                    </a:solidFill>
                  </a:rPr>
                  <a:t>ICI</a:t>
                </a:r>
              </a:p>
            </p:txBody>
          </p:sp>
        </p:grpSp>
        <p:grpSp>
          <p:nvGrpSpPr>
            <p:cNvPr id="24" name="Group 23">
              <a:extLst>
                <a:ext uri="{FF2B5EF4-FFF2-40B4-BE49-F238E27FC236}">
                  <a16:creationId xmlns:a16="http://schemas.microsoft.com/office/drawing/2014/main" id="{04742172-A4DF-4FF7-9F5B-0B0CCAEAD71B}"/>
                </a:ext>
              </a:extLst>
            </p:cNvPr>
            <p:cNvGrpSpPr/>
            <p:nvPr/>
          </p:nvGrpSpPr>
          <p:grpSpPr>
            <a:xfrm>
              <a:off x="10116974" y="5719248"/>
              <a:ext cx="1889966" cy="307777"/>
              <a:chOff x="10046221" y="5845345"/>
              <a:chExt cx="1889966" cy="307777"/>
            </a:xfrm>
          </p:grpSpPr>
          <p:sp>
            <p:nvSpPr>
              <p:cNvPr id="54" name="Rectangle 53">
                <a:extLst>
                  <a:ext uri="{FF2B5EF4-FFF2-40B4-BE49-F238E27FC236}">
                    <a16:creationId xmlns:a16="http://schemas.microsoft.com/office/drawing/2014/main" id="{7DF546EF-381C-462A-BBBA-FB82F8F5ED0D}"/>
                  </a:ext>
                </a:extLst>
              </p:cNvPr>
              <p:cNvSpPr/>
              <p:nvPr/>
            </p:nvSpPr>
            <p:spPr>
              <a:xfrm>
                <a:off x="10046221" y="5915590"/>
                <a:ext cx="1840979" cy="1930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55" name="TextBox 54">
                <a:extLst>
                  <a:ext uri="{FF2B5EF4-FFF2-40B4-BE49-F238E27FC236}">
                    <a16:creationId xmlns:a16="http://schemas.microsoft.com/office/drawing/2014/main" id="{006BD726-BC77-444B-9690-9341E733F802}"/>
                  </a:ext>
                </a:extLst>
              </p:cNvPr>
              <p:cNvSpPr txBox="1"/>
              <p:nvPr/>
            </p:nvSpPr>
            <p:spPr>
              <a:xfrm>
                <a:off x="10456551" y="5845345"/>
                <a:ext cx="1479636" cy="307777"/>
              </a:xfrm>
              <a:prstGeom prst="rect">
                <a:avLst/>
              </a:prstGeom>
              <a:noFill/>
            </p:spPr>
            <p:txBody>
              <a:bodyPr wrap="none" rtlCol="0">
                <a:spAutoFit/>
              </a:bodyPr>
              <a:lstStyle/>
              <a:p>
                <a:pPr algn="r"/>
                <a:r>
                  <a:rPr lang="ja-JP" sz="1400">
                    <a:solidFill>
                      <a:schemeClr val="tx2"/>
                    </a:solidFill>
                  </a:rPr>
                  <a:t>治療歴なし</a:t>
                </a:r>
              </a:p>
            </p:txBody>
          </p:sp>
        </p:grpSp>
        <p:sp>
          <p:nvSpPr>
            <p:cNvPr id="25" name="Rectangle 24">
              <a:extLst>
                <a:ext uri="{FF2B5EF4-FFF2-40B4-BE49-F238E27FC236}">
                  <a16:creationId xmlns:a16="http://schemas.microsoft.com/office/drawing/2014/main" id="{42B1A690-6C52-4C0B-89A9-AC9EEB1536CD}"/>
                </a:ext>
              </a:extLst>
            </p:cNvPr>
            <p:cNvSpPr/>
            <p:nvPr/>
          </p:nvSpPr>
          <p:spPr>
            <a:xfrm>
              <a:off x="9617881" y="5330425"/>
              <a:ext cx="432000" cy="19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26" name="Rectangle 25">
              <a:extLst>
                <a:ext uri="{FF2B5EF4-FFF2-40B4-BE49-F238E27FC236}">
                  <a16:creationId xmlns:a16="http://schemas.microsoft.com/office/drawing/2014/main" id="{6C1EC9AE-ED29-4BF7-8B29-0AD20F4527E1}"/>
                </a:ext>
              </a:extLst>
            </p:cNvPr>
            <p:cNvSpPr/>
            <p:nvPr/>
          </p:nvSpPr>
          <p:spPr>
            <a:xfrm>
              <a:off x="9617881" y="5554866"/>
              <a:ext cx="432000" cy="19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27" name="Rectangle 26">
              <a:extLst>
                <a:ext uri="{FF2B5EF4-FFF2-40B4-BE49-F238E27FC236}">
                  <a16:creationId xmlns:a16="http://schemas.microsoft.com/office/drawing/2014/main" id="{1D03A448-6D61-4BD3-99BE-25A4408BD1DB}"/>
                </a:ext>
              </a:extLst>
            </p:cNvPr>
            <p:cNvSpPr/>
            <p:nvPr/>
          </p:nvSpPr>
          <p:spPr>
            <a:xfrm>
              <a:off x="3148070" y="5097234"/>
              <a:ext cx="432000" cy="194400"/>
            </a:xfrm>
            <a:prstGeom prst="rect">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28" name="Rectangle 27">
              <a:extLst>
                <a:ext uri="{FF2B5EF4-FFF2-40B4-BE49-F238E27FC236}">
                  <a16:creationId xmlns:a16="http://schemas.microsoft.com/office/drawing/2014/main" id="{267D4A5E-3E49-41BE-A27D-0CBDD4380633}"/>
                </a:ext>
              </a:extLst>
            </p:cNvPr>
            <p:cNvSpPr/>
            <p:nvPr/>
          </p:nvSpPr>
          <p:spPr>
            <a:xfrm>
              <a:off x="9617881" y="4879246"/>
              <a:ext cx="432000" cy="1944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29" name="TextBox 28">
              <a:extLst>
                <a:ext uri="{FF2B5EF4-FFF2-40B4-BE49-F238E27FC236}">
                  <a16:creationId xmlns:a16="http://schemas.microsoft.com/office/drawing/2014/main" id="{1B10C275-51E5-46F4-97D2-B4F2D7C03E3C}"/>
                </a:ext>
              </a:extLst>
            </p:cNvPr>
            <p:cNvSpPr txBox="1"/>
            <p:nvPr/>
          </p:nvSpPr>
          <p:spPr>
            <a:xfrm>
              <a:off x="10318147" y="4496312"/>
              <a:ext cx="1518364" cy="338554"/>
            </a:xfrm>
            <a:prstGeom prst="rect">
              <a:avLst/>
            </a:prstGeom>
            <a:noFill/>
          </p:spPr>
          <p:txBody>
            <a:bodyPr wrap="none" rtlCol="0">
              <a:spAutoFit/>
            </a:bodyPr>
            <a:lstStyle/>
            <a:p>
              <a:pPr algn="ctr"/>
              <a:r>
                <a:rPr lang="ja-JP" sz="1600">
                  <a:solidFill>
                    <a:schemeClr val="tx1"/>
                  </a:solidFill>
                </a:rPr>
                <a:t>以前の治療法</a:t>
              </a:r>
            </a:p>
          </p:txBody>
        </p:sp>
        <p:sp>
          <p:nvSpPr>
            <p:cNvPr id="30" name="Rectangle 29">
              <a:extLst>
                <a:ext uri="{FF2B5EF4-FFF2-40B4-BE49-F238E27FC236}">
                  <a16:creationId xmlns:a16="http://schemas.microsoft.com/office/drawing/2014/main" id="{02BF3B6C-750C-4FC0-B0D9-94F7447F912C}"/>
                </a:ext>
              </a:extLst>
            </p:cNvPr>
            <p:cNvSpPr/>
            <p:nvPr/>
          </p:nvSpPr>
          <p:spPr>
            <a:xfrm>
              <a:off x="3148070" y="5551045"/>
              <a:ext cx="432000" cy="19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31" name="Rectangle 30">
              <a:extLst>
                <a:ext uri="{FF2B5EF4-FFF2-40B4-BE49-F238E27FC236}">
                  <a16:creationId xmlns:a16="http://schemas.microsoft.com/office/drawing/2014/main" id="{CD67363C-F181-4DB5-B29A-E8220DDB5471}"/>
                </a:ext>
              </a:extLst>
            </p:cNvPr>
            <p:cNvSpPr/>
            <p:nvPr/>
          </p:nvSpPr>
          <p:spPr>
            <a:xfrm>
              <a:off x="3687296" y="4875425"/>
              <a:ext cx="432000" cy="1944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32" name="Rectangle 31">
              <a:extLst>
                <a:ext uri="{FF2B5EF4-FFF2-40B4-BE49-F238E27FC236}">
                  <a16:creationId xmlns:a16="http://schemas.microsoft.com/office/drawing/2014/main" id="{D9DE09EC-B909-47E4-8178-80623FE473F4}"/>
                </a:ext>
              </a:extLst>
            </p:cNvPr>
            <p:cNvSpPr/>
            <p:nvPr/>
          </p:nvSpPr>
          <p:spPr>
            <a:xfrm>
              <a:off x="3148070" y="4875425"/>
              <a:ext cx="432000" cy="1944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33" name="TextBox 32">
              <a:extLst>
                <a:ext uri="{FF2B5EF4-FFF2-40B4-BE49-F238E27FC236}">
                  <a16:creationId xmlns:a16="http://schemas.microsoft.com/office/drawing/2014/main" id="{B4F814F8-4723-4895-B4B6-437353391E8E}"/>
                </a:ext>
              </a:extLst>
            </p:cNvPr>
            <p:cNvSpPr txBox="1"/>
            <p:nvPr/>
          </p:nvSpPr>
          <p:spPr>
            <a:xfrm rot="16200000">
              <a:off x="878203" y="2950639"/>
              <a:ext cx="2000869" cy="461665"/>
            </a:xfrm>
            <a:prstGeom prst="rect">
              <a:avLst/>
            </a:prstGeom>
            <a:noFill/>
          </p:spPr>
          <p:txBody>
            <a:bodyPr wrap="none" rtlCol="0">
              <a:spAutoFit/>
            </a:bodyPr>
            <a:lstStyle/>
            <a:p>
              <a:pPr algn="ctr"/>
              <a:r>
                <a:rPr lang="ja-JP" sz="1200">
                  <a:solidFill>
                    <a:schemeClr val="tx1"/>
                  </a:solidFill>
                </a:rPr>
                <a:t>標的病変のベースライン</a:t>
              </a:r>
              <a:br>
                <a:rPr lang="ja-JP" sz="1200">
                  <a:solidFill>
                    <a:schemeClr val="tx1"/>
                  </a:solidFill>
                </a:rPr>
              </a:br>
              <a:r>
                <a:rPr lang="ja-JP" sz="1200">
                  <a:solidFill>
                    <a:schemeClr val="tx1"/>
                  </a:solidFill>
                </a:rPr>
                <a:t>SoDからの最良変化</a:t>
              </a:r>
            </a:p>
          </p:txBody>
        </p:sp>
        <p:sp>
          <p:nvSpPr>
            <p:cNvPr id="34" name="Rectangle 33">
              <a:extLst>
                <a:ext uri="{FF2B5EF4-FFF2-40B4-BE49-F238E27FC236}">
                  <a16:creationId xmlns:a16="http://schemas.microsoft.com/office/drawing/2014/main" id="{9B95849C-39C0-4854-9FAA-EEBB41D7060B}"/>
                </a:ext>
              </a:extLst>
            </p:cNvPr>
            <p:cNvSpPr/>
            <p:nvPr/>
          </p:nvSpPr>
          <p:spPr>
            <a:xfrm>
              <a:off x="2618547" y="4877337"/>
              <a:ext cx="432000" cy="1944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35" name="Rectangle 34">
              <a:extLst>
                <a:ext uri="{FF2B5EF4-FFF2-40B4-BE49-F238E27FC236}">
                  <a16:creationId xmlns:a16="http://schemas.microsoft.com/office/drawing/2014/main" id="{F562EE9B-EB95-4DEC-8A05-4226030EFD52}"/>
                </a:ext>
              </a:extLst>
            </p:cNvPr>
            <p:cNvSpPr/>
            <p:nvPr/>
          </p:nvSpPr>
          <p:spPr>
            <a:xfrm>
              <a:off x="2618547" y="5328516"/>
              <a:ext cx="432000" cy="19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36" name="Rectangle 35">
              <a:extLst>
                <a:ext uri="{FF2B5EF4-FFF2-40B4-BE49-F238E27FC236}">
                  <a16:creationId xmlns:a16="http://schemas.microsoft.com/office/drawing/2014/main" id="{8A0DABC1-5BFE-45E4-8016-642922481A2F}"/>
                </a:ext>
              </a:extLst>
            </p:cNvPr>
            <p:cNvSpPr/>
            <p:nvPr/>
          </p:nvSpPr>
          <p:spPr>
            <a:xfrm>
              <a:off x="2618547" y="5552957"/>
              <a:ext cx="432000" cy="19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37" name="Rectangle 36">
              <a:extLst>
                <a:ext uri="{FF2B5EF4-FFF2-40B4-BE49-F238E27FC236}">
                  <a16:creationId xmlns:a16="http://schemas.microsoft.com/office/drawing/2014/main" id="{43EAF6A4-EEF5-4950-816A-C0D5B69E6D44}"/>
                </a:ext>
              </a:extLst>
            </p:cNvPr>
            <p:cNvSpPr/>
            <p:nvPr/>
          </p:nvSpPr>
          <p:spPr>
            <a:xfrm>
              <a:off x="9083639" y="5788106"/>
              <a:ext cx="432000" cy="19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38" name="Rectangle 37">
              <a:extLst>
                <a:ext uri="{FF2B5EF4-FFF2-40B4-BE49-F238E27FC236}">
                  <a16:creationId xmlns:a16="http://schemas.microsoft.com/office/drawing/2014/main" id="{A88156A1-3F1E-4A0A-9039-C0E61DCB4D66}"/>
                </a:ext>
              </a:extLst>
            </p:cNvPr>
            <p:cNvSpPr/>
            <p:nvPr/>
          </p:nvSpPr>
          <p:spPr>
            <a:xfrm>
              <a:off x="8552396" y="5326604"/>
              <a:ext cx="432000" cy="19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39" name="Rectangle 38">
              <a:extLst>
                <a:ext uri="{FF2B5EF4-FFF2-40B4-BE49-F238E27FC236}">
                  <a16:creationId xmlns:a16="http://schemas.microsoft.com/office/drawing/2014/main" id="{67FB0CDD-A5E4-4D73-B724-94D20C861BEA}"/>
                </a:ext>
              </a:extLst>
            </p:cNvPr>
            <p:cNvSpPr/>
            <p:nvPr/>
          </p:nvSpPr>
          <p:spPr>
            <a:xfrm>
              <a:off x="8552396" y="5551695"/>
              <a:ext cx="432000" cy="19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40" name="Rectangle 39">
              <a:extLst>
                <a:ext uri="{FF2B5EF4-FFF2-40B4-BE49-F238E27FC236}">
                  <a16:creationId xmlns:a16="http://schemas.microsoft.com/office/drawing/2014/main" id="{08673A97-C0A5-4850-A46D-7EC717905C9C}"/>
                </a:ext>
              </a:extLst>
            </p:cNvPr>
            <p:cNvSpPr/>
            <p:nvPr/>
          </p:nvSpPr>
          <p:spPr>
            <a:xfrm>
              <a:off x="8010593" y="5551695"/>
              <a:ext cx="432000" cy="19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41" name="Rectangle 40">
              <a:extLst>
                <a:ext uri="{FF2B5EF4-FFF2-40B4-BE49-F238E27FC236}">
                  <a16:creationId xmlns:a16="http://schemas.microsoft.com/office/drawing/2014/main" id="{CCD448BB-D846-44E8-980D-F4DAE4798B0F}"/>
                </a:ext>
              </a:extLst>
            </p:cNvPr>
            <p:cNvSpPr/>
            <p:nvPr/>
          </p:nvSpPr>
          <p:spPr>
            <a:xfrm>
              <a:off x="7464014" y="5551045"/>
              <a:ext cx="432000" cy="19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42" name="Rectangle 41">
              <a:extLst>
                <a:ext uri="{FF2B5EF4-FFF2-40B4-BE49-F238E27FC236}">
                  <a16:creationId xmlns:a16="http://schemas.microsoft.com/office/drawing/2014/main" id="{4653A337-C965-4D5E-8C4A-4F5281BD18CB}"/>
                </a:ext>
              </a:extLst>
            </p:cNvPr>
            <p:cNvSpPr/>
            <p:nvPr/>
          </p:nvSpPr>
          <p:spPr>
            <a:xfrm>
              <a:off x="7464014" y="5326604"/>
              <a:ext cx="432000" cy="19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43" name="Rectangle 42">
              <a:extLst>
                <a:ext uri="{FF2B5EF4-FFF2-40B4-BE49-F238E27FC236}">
                  <a16:creationId xmlns:a16="http://schemas.microsoft.com/office/drawing/2014/main" id="{564F7DD0-A95B-4F5C-BC3E-DF82321005A3}"/>
                </a:ext>
              </a:extLst>
            </p:cNvPr>
            <p:cNvSpPr/>
            <p:nvPr/>
          </p:nvSpPr>
          <p:spPr>
            <a:xfrm>
              <a:off x="6929074" y="4875425"/>
              <a:ext cx="432000" cy="1944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44" name="Rectangle 43">
              <a:extLst>
                <a:ext uri="{FF2B5EF4-FFF2-40B4-BE49-F238E27FC236}">
                  <a16:creationId xmlns:a16="http://schemas.microsoft.com/office/drawing/2014/main" id="{5D931FC2-8EC9-4887-BD5D-09A648208C1A}"/>
                </a:ext>
              </a:extLst>
            </p:cNvPr>
            <p:cNvSpPr/>
            <p:nvPr/>
          </p:nvSpPr>
          <p:spPr>
            <a:xfrm>
              <a:off x="6393690" y="4875425"/>
              <a:ext cx="432000" cy="1944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45" name="Rectangle 44">
              <a:extLst>
                <a:ext uri="{FF2B5EF4-FFF2-40B4-BE49-F238E27FC236}">
                  <a16:creationId xmlns:a16="http://schemas.microsoft.com/office/drawing/2014/main" id="{B2EA1BF6-2BA7-4437-B6B6-5344030E9B01}"/>
                </a:ext>
              </a:extLst>
            </p:cNvPr>
            <p:cNvSpPr/>
            <p:nvPr/>
          </p:nvSpPr>
          <p:spPr>
            <a:xfrm>
              <a:off x="6393690" y="5551045"/>
              <a:ext cx="432000" cy="19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46" name="Rectangle 45">
              <a:extLst>
                <a:ext uri="{FF2B5EF4-FFF2-40B4-BE49-F238E27FC236}">
                  <a16:creationId xmlns:a16="http://schemas.microsoft.com/office/drawing/2014/main" id="{B8FC94F3-3133-45D6-9D98-E294B162ACB7}"/>
                </a:ext>
              </a:extLst>
            </p:cNvPr>
            <p:cNvSpPr/>
            <p:nvPr/>
          </p:nvSpPr>
          <p:spPr>
            <a:xfrm>
              <a:off x="6393690" y="5326604"/>
              <a:ext cx="432000" cy="19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47" name="Rectangle 46">
              <a:extLst>
                <a:ext uri="{FF2B5EF4-FFF2-40B4-BE49-F238E27FC236}">
                  <a16:creationId xmlns:a16="http://schemas.microsoft.com/office/drawing/2014/main" id="{9C13D826-DB3C-440D-83BF-C098C5E6818D}"/>
                </a:ext>
              </a:extLst>
            </p:cNvPr>
            <p:cNvSpPr/>
            <p:nvPr/>
          </p:nvSpPr>
          <p:spPr>
            <a:xfrm>
              <a:off x="5847160" y="5558956"/>
              <a:ext cx="432000" cy="19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48" name="Rectangle 47">
              <a:extLst>
                <a:ext uri="{FF2B5EF4-FFF2-40B4-BE49-F238E27FC236}">
                  <a16:creationId xmlns:a16="http://schemas.microsoft.com/office/drawing/2014/main" id="{6A75503F-B727-45C7-90FA-964E46D0BEF0}"/>
                </a:ext>
              </a:extLst>
            </p:cNvPr>
            <p:cNvSpPr/>
            <p:nvPr/>
          </p:nvSpPr>
          <p:spPr>
            <a:xfrm>
              <a:off x="5847160" y="5334515"/>
              <a:ext cx="432000" cy="19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49" name="Rectangle 48">
              <a:extLst>
                <a:ext uri="{FF2B5EF4-FFF2-40B4-BE49-F238E27FC236}">
                  <a16:creationId xmlns:a16="http://schemas.microsoft.com/office/drawing/2014/main" id="{1A16C73B-880D-4E52-BC7F-DE7F8A5827BA}"/>
                </a:ext>
              </a:extLst>
            </p:cNvPr>
            <p:cNvSpPr/>
            <p:nvPr/>
          </p:nvSpPr>
          <p:spPr>
            <a:xfrm>
              <a:off x="5308168" y="5551045"/>
              <a:ext cx="432000" cy="19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50" name="Rectangle 49">
              <a:extLst>
                <a:ext uri="{FF2B5EF4-FFF2-40B4-BE49-F238E27FC236}">
                  <a16:creationId xmlns:a16="http://schemas.microsoft.com/office/drawing/2014/main" id="{081CCB97-BBC3-42AA-B067-D24A98B4D77E}"/>
                </a:ext>
              </a:extLst>
            </p:cNvPr>
            <p:cNvSpPr/>
            <p:nvPr/>
          </p:nvSpPr>
          <p:spPr>
            <a:xfrm>
              <a:off x="5308168" y="5326604"/>
              <a:ext cx="432000" cy="194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51" name="Rectangle 50">
              <a:extLst>
                <a:ext uri="{FF2B5EF4-FFF2-40B4-BE49-F238E27FC236}">
                  <a16:creationId xmlns:a16="http://schemas.microsoft.com/office/drawing/2014/main" id="{6A8DD872-3413-46D1-9D1F-4FC02518501F}"/>
                </a:ext>
              </a:extLst>
            </p:cNvPr>
            <p:cNvSpPr/>
            <p:nvPr/>
          </p:nvSpPr>
          <p:spPr>
            <a:xfrm>
              <a:off x="4768585" y="5788106"/>
              <a:ext cx="432000" cy="1944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p>
          </p:txBody>
        </p:sp>
        <p:sp>
          <p:nvSpPr>
            <p:cNvPr id="52" name="Rectangle 51">
              <a:extLst>
                <a:ext uri="{FF2B5EF4-FFF2-40B4-BE49-F238E27FC236}">
                  <a16:creationId xmlns:a16="http://schemas.microsoft.com/office/drawing/2014/main" id="{08FA93B2-2912-4744-963E-4B9FC5C5A453}"/>
                </a:ext>
              </a:extLst>
            </p:cNvPr>
            <p:cNvSpPr/>
            <p:nvPr/>
          </p:nvSpPr>
          <p:spPr>
            <a:xfrm>
              <a:off x="5308168" y="4875425"/>
              <a:ext cx="432000" cy="1944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sp>
          <p:nvSpPr>
            <p:cNvPr id="53" name="Rectangle 52">
              <a:extLst>
                <a:ext uri="{FF2B5EF4-FFF2-40B4-BE49-F238E27FC236}">
                  <a16:creationId xmlns:a16="http://schemas.microsoft.com/office/drawing/2014/main" id="{F88B43BF-9855-40CB-A923-40569FAF97E3}"/>
                </a:ext>
              </a:extLst>
            </p:cNvPr>
            <p:cNvSpPr/>
            <p:nvPr/>
          </p:nvSpPr>
          <p:spPr>
            <a:xfrm>
              <a:off x="4224879" y="5551045"/>
              <a:ext cx="432000" cy="194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a:solidFill>
                  <a:schemeClr val="tx2"/>
                </a:solidFill>
              </a:endParaRPr>
            </a:p>
          </p:txBody>
        </p:sp>
      </p:grpSp>
    </p:spTree>
    <p:extLst>
      <p:ext uri="{BB962C8B-B14F-4D97-AF65-F5344CB8AC3E}">
        <p14:creationId xmlns:p14="http://schemas.microsoft.com/office/powerpoint/2010/main" val="261320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MA03.06：PD-(L)1阻害剤を投与したNSCLC患者における予測バイオマーカーとしてのctDNA質量調整bTMB – Nie W、他</a:t>
            </a:r>
          </a:p>
        </p:txBody>
      </p:sp>
      <p:sp>
        <p:nvSpPr>
          <p:cNvPr id="3" name="Content Placeholder 2"/>
          <p:cNvSpPr>
            <a:spLocks noGrp="1"/>
          </p:cNvSpPr>
          <p:nvPr>
            <p:ph idx="1"/>
          </p:nvPr>
        </p:nvSpPr>
        <p:spPr/>
        <p:txBody>
          <a:bodyPr/>
          <a:lstStyle/>
          <a:p>
            <a:r>
              <a:rPr lang="ja-JP" b="1" dirty="0"/>
              <a:t>主要な結果（続き）</a:t>
            </a:r>
          </a:p>
          <a:p>
            <a:pPr>
              <a:spcBef>
                <a:spcPts val="16200"/>
              </a:spcBef>
            </a:pPr>
            <a:r>
              <a:rPr lang="ja-JP" b="1" dirty="0"/>
              <a:t>結論</a:t>
            </a:r>
          </a:p>
          <a:p>
            <a:pPr lvl="1"/>
            <a:r>
              <a:rPr lang="ja-JP" dirty="0"/>
              <a:t>NSCLCの患者においては、ctDNA abTMBは、ICIの恩恵を受ける患者を決定するための潜在的な予測バイオマーカーである可能性がありますが、これにはさらなる検証が必要です</a:t>
            </a:r>
          </a:p>
        </p:txBody>
      </p:sp>
      <p:sp>
        <p:nvSpPr>
          <p:cNvPr id="5" name="Text Placeholder 4"/>
          <p:cNvSpPr>
            <a:spLocks noGrp="1"/>
          </p:cNvSpPr>
          <p:nvPr>
            <p:ph type="body" sz="quarter" idx="11"/>
          </p:nvPr>
        </p:nvSpPr>
        <p:spPr/>
        <p:txBody>
          <a:bodyPr/>
          <a:lstStyle/>
          <a:p>
            <a:r>
              <a:rPr lang="ja-JP"/>
              <a:t>Nie W、他J Thorac Oncol 2021年16（補遺）：抄録番号 MA03.06</a:t>
            </a:r>
          </a:p>
        </p:txBody>
      </p:sp>
      <p:graphicFrame>
        <p:nvGraphicFramePr>
          <p:cNvPr id="6" name="Table 9220">
            <a:extLst>
              <a:ext uri="{FF2B5EF4-FFF2-40B4-BE49-F238E27FC236}">
                <a16:creationId xmlns:a16="http://schemas.microsoft.com/office/drawing/2014/main" id="{1BC6D1F3-87C5-48A0-92AB-7A72C59CF791}"/>
              </a:ext>
            </a:extLst>
          </p:cNvPr>
          <p:cNvGraphicFramePr>
            <a:graphicFrameLocks noGrp="1"/>
          </p:cNvGraphicFramePr>
          <p:nvPr>
            <p:extLst>
              <p:ext uri="{D42A27DB-BD31-4B8C-83A1-F6EECF244321}">
                <p14:modId xmlns:p14="http://schemas.microsoft.com/office/powerpoint/2010/main" val="1775903233"/>
              </p:ext>
            </p:extLst>
          </p:nvPr>
        </p:nvGraphicFramePr>
        <p:xfrm>
          <a:off x="609221" y="1755227"/>
          <a:ext cx="10973560" cy="1687200"/>
        </p:xfrm>
        <a:graphic>
          <a:graphicData uri="http://schemas.openxmlformats.org/drawingml/2006/table">
            <a:tbl>
              <a:tblPr firstRow="1" bandRow="1">
                <a:tableStyleId>{69012ECD-51FC-41F1-AA8D-1B2483CD663E}</a:tableStyleId>
              </a:tblPr>
              <a:tblGrid>
                <a:gridCol w="4164798">
                  <a:extLst>
                    <a:ext uri="{9D8B030D-6E8A-4147-A177-3AD203B41FA5}">
                      <a16:colId xmlns:a16="http://schemas.microsoft.com/office/drawing/2014/main" val="2074325119"/>
                    </a:ext>
                  </a:extLst>
                </a:gridCol>
                <a:gridCol w="1424762">
                  <a:extLst>
                    <a:ext uri="{9D8B030D-6E8A-4147-A177-3AD203B41FA5}">
                      <a16:colId xmlns:a16="http://schemas.microsoft.com/office/drawing/2014/main" val="1122956845"/>
                    </a:ext>
                  </a:extLst>
                </a:gridCol>
                <a:gridCol w="1531089">
                  <a:extLst>
                    <a:ext uri="{9D8B030D-6E8A-4147-A177-3AD203B41FA5}">
                      <a16:colId xmlns:a16="http://schemas.microsoft.com/office/drawing/2014/main" val="1206796129"/>
                    </a:ext>
                  </a:extLst>
                </a:gridCol>
                <a:gridCol w="1594883">
                  <a:extLst>
                    <a:ext uri="{9D8B030D-6E8A-4147-A177-3AD203B41FA5}">
                      <a16:colId xmlns:a16="http://schemas.microsoft.com/office/drawing/2014/main" val="242530517"/>
                    </a:ext>
                  </a:extLst>
                </a:gridCol>
                <a:gridCol w="2258028">
                  <a:extLst>
                    <a:ext uri="{9D8B030D-6E8A-4147-A177-3AD203B41FA5}">
                      <a16:colId xmlns:a16="http://schemas.microsoft.com/office/drawing/2014/main" val="3810192181"/>
                    </a:ext>
                  </a:extLst>
                </a:gridCol>
              </a:tblGrid>
              <a:tr h="192830">
                <a:tc>
                  <a:txBody>
                    <a:bodyPr/>
                    <a:lstStyle/>
                    <a:p>
                      <a:r>
                        <a:rPr lang="ja-JP" sz="1600" baseline="0" noProof="0">
                          <a:solidFill>
                            <a:schemeClr val="tx2"/>
                          </a:solidFill>
                        </a:rPr>
                        <a:t>国立がんセンターのコホートを用いて</a:t>
                      </a:r>
                      <a:r>
                        <a:rPr lang="ja-JP" sz="1600" noProof="0">
                          <a:solidFill>
                            <a:schemeClr val="tx2"/>
                          </a:solidFill>
                        </a:rPr>
                        <a:t>検証</a:t>
                      </a:r>
                    </a:p>
                  </a:txBody>
                  <a:tcPr marL="90000" marR="90000" marT="46800" marB="46800" anchor="b">
                    <a:lnB w="12700" cap="flat" cmpd="sng" algn="ctr">
                      <a:noFill/>
                      <a:prstDash val="solid"/>
                      <a:round/>
                      <a:headEnd type="none" w="med" len="med"/>
                      <a:tailEnd type="none" w="med" len="med"/>
                    </a:lnB>
                  </a:tcPr>
                </a:tc>
                <a:tc>
                  <a:txBody>
                    <a:bodyPr/>
                    <a:lstStyle/>
                    <a:p>
                      <a:pPr algn="l" rtl="0"/>
                      <a:endParaRPr lang="en-GB" sz="1600" dirty="0"/>
                    </a:p>
                  </a:txBody>
                  <a:tcPr marL="90000" marR="90000" marT="46800" marB="46800" anchor="b">
                    <a:lnB w="9525" cap="flat" cmpd="sng" algn="ctr">
                      <a:no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noProof="0">
                          <a:solidFill>
                            <a:schemeClr val="tx2"/>
                          </a:solidFill>
                        </a:rPr>
                        <a:t>bTMB-高</a:t>
                      </a:r>
                    </a:p>
                  </a:txBody>
                  <a:tcPr marL="90000" marR="90000" marT="46800" marB="46800" anchor="b">
                    <a:lnB w="9525" cap="flat" cmpd="sng" algn="ctr">
                      <a:no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noProof="0">
                          <a:solidFill>
                            <a:schemeClr val="tx2"/>
                          </a:solidFill>
                        </a:rPr>
                        <a:t>bTMB-低</a:t>
                      </a:r>
                    </a:p>
                  </a:txBody>
                  <a:tcPr marL="90000" marR="90000" marT="46800" marB="46800" anchor="b">
                    <a:lnB w="9525" cap="flat" cmpd="sng" algn="ctr">
                      <a:noFill/>
                      <a:prstDash val="soli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noProof="0">
                          <a:solidFill>
                            <a:schemeClr val="tx2"/>
                          </a:solidFill>
                        </a:rPr>
                        <a:t>HR（CI）</a:t>
                      </a:r>
                    </a:p>
                  </a:txBody>
                  <a:tcPr marL="90000" marR="90000" marT="46800" marB="46800" anchor="b">
                    <a:lnB w="9525" cap="flat" cmpd="sng" algn="ctr">
                      <a:noFill/>
                      <a:prstDash val="solid"/>
                    </a:lnB>
                  </a:tcPr>
                </a:tc>
                <a:extLst>
                  <a:ext uri="{0D108BD9-81ED-4DB2-BD59-A6C34878D82A}">
                    <a16:rowId xmlns:a16="http://schemas.microsoft.com/office/drawing/2014/main" val="146232869"/>
                  </a:ext>
                </a:extLst>
              </a:tr>
              <a:tr h="240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noProof="0">
                          <a:solidFill>
                            <a:schemeClr val="tx1"/>
                          </a:solidFill>
                          <a:latin typeface="+mn-lt"/>
                          <a:ea typeface="MS Mincho"/>
                          <a:cs typeface="+mn-cs"/>
                        </a:rPr>
                        <a:t>ctDNA調整前</a:t>
                      </a:r>
                    </a:p>
                  </a:txBody>
                  <a:tcPr marL="90000" marR="90000" marT="46800" marB="468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algn="l" defTabSz="914400" rtl="0" eaLnBrk="1" latinLnBrk="0" hangingPunct="1"/>
                      <a:r>
                        <a:rPr lang="ja-JP" sz="1600" baseline="0">
                          <a:solidFill>
                            <a:schemeClr val="tx1"/>
                          </a:solidFill>
                          <a:latin typeface="+mn-lt"/>
                          <a:ea typeface="MS Mincho"/>
                          <a:cs typeface="+mn-cs"/>
                        </a:rPr>
                        <a:t>患者数、n</a:t>
                      </a:r>
                    </a:p>
                  </a:txBody>
                  <a:tcPr marL="90000" marR="90000" marT="46800" marB="468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600" noProof="0">
                          <a:solidFill>
                            <a:schemeClr val="tx1"/>
                          </a:solidFill>
                        </a:rPr>
                        <a:t>28</a:t>
                      </a:r>
                    </a:p>
                  </a:txBody>
                  <a:tcPr marL="90000" marR="90000" marT="46800" marB="468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600" noProof="0">
                          <a:solidFill>
                            <a:schemeClr val="tx1"/>
                          </a:solidFill>
                        </a:rPr>
                        <a:t>19</a:t>
                      </a:r>
                    </a:p>
                  </a:txBody>
                  <a:tcPr marL="90000" marR="90000" marT="46800" marB="468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l" rtl="0"/>
                      <a:endParaRPr lang="en-US" sz="1600" noProof="0" dirty="0">
                        <a:solidFill>
                          <a:schemeClr val="tx1"/>
                        </a:solidFill>
                      </a:endParaRPr>
                    </a:p>
                  </a:txBody>
                  <a:tcPr marL="90000" marR="90000" marT="46800" marB="46800" anchor="ctr">
                    <a:lnT w="12700" cap="flat" cmpd="sng" algn="ctr">
                      <a:no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471766"/>
                  </a:ext>
                </a:extLst>
              </a:tr>
              <a:tr h="2401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noProof="0" dirty="0">
                        <a:solidFill>
                          <a:schemeClr val="tx1"/>
                        </a:solidFill>
                        <a:latin typeface="+mn-lt"/>
                        <a:ea typeface="+mn-ea"/>
                        <a:cs typeface="+mn-cs"/>
                      </a:endParaRP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l"/>
                      <a:r>
                        <a:rPr lang="ja-JP" sz="1600" noProof="0">
                          <a:solidFill>
                            <a:schemeClr val="tx1"/>
                          </a:solidFill>
                        </a:rPr>
                        <a:t>mOS、月数</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600" noProof="0">
                          <a:solidFill>
                            <a:schemeClr val="tx1"/>
                          </a:solidFill>
                        </a:rPr>
                        <a:t>16.0</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600" noProof="0">
                          <a:solidFill>
                            <a:schemeClr val="tx1"/>
                          </a:solidFill>
                        </a:rPr>
                        <a:t>NR</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noProof="0">
                          <a:solidFill>
                            <a:schemeClr val="tx1"/>
                          </a:solidFill>
                        </a:rPr>
                        <a:t>0.72（0.24、2.16）</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1815728"/>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sz="1600" noProof="0">
                          <a:solidFill>
                            <a:schemeClr val="tx1"/>
                          </a:solidFill>
                          <a:latin typeface="+mn-lt"/>
                          <a:ea typeface="MS Mincho"/>
                          <a:cs typeface="+mn-cs"/>
                        </a:rPr>
                        <a:t>ctDNA調整後</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algn="l" defTabSz="914400" rtl="0" eaLnBrk="1" latinLnBrk="0" hangingPunct="1"/>
                      <a:r>
                        <a:rPr lang="ja-JP" sz="1600" baseline="0">
                          <a:solidFill>
                            <a:schemeClr val="tx1"/>
                          </a:solidFill>
                          <a:latin typeface="+mn-lt"/>
                          <a:ea typeface="MS Mincho"/>
                          <a:cs typeface="+mn-cs"/>
                        </a:rPr>
                        <a:t>患者数、n</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600" noProof="0">
                          <a:solidFill>
                            <a:schemeClr val="tx1"/>
                          </a:solidFill>
                        </a:rPr>
                        <a:t>13</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600" noProof="0">
                          <a:solidFill>
                            <a:schemeClr val="tx1"/>
                          </a:solidFill>
                        </a:rPr>
                        <a:t>34</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l" rtl="0"/>
                      <a:endParaRPr lang="en-US" sz="1600" noProof="0" dirty="0">
                        <a:solidFill>
                          <a:schemeClr val="tx1"/>
                        </a:solidFill>
                      </a:endParaRP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35113787"/>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noProof="0" dirty="0">
                        <a:solidFill>
                          <a:schemeClr val="tx1"/>
                        </a:solidFill>
                        <a:latin typeface="+mn-lt"/>
                        <a:ea typeface="+mn-ea"/>
                        <a:cs typeface="+mn-cs"/>
                      </a:endParaRP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l"/>
                      <a:r>
                        <a:rPr lang="ja-JP" sz="1600" noProof="0">
                          <a:solidFill>
                            <a:schemeClr val="tx1"/>
                          </a:solidFill>
                        </a:rPr>
                        <a:t>mOS、月数</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600" noProof="0" dirty="0">
                          <a:solidFill>
                            <a:schemeClr val="tx1"/>
                          </a:solidFill>
                        </a:rPr>
                        <a:t>28.5</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algn="ctr"/>
                      <a:r>
                        <a:rPr lang="ja-JP" sz="1600" noProof="0">
                          <a:solidFill>
                            <a:schemeClr val="tx1"/>
                          </a:solidFill>
                        </a:rPr>
                        <a:t>13.0</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noProof="0" dirty="0">
                          <a:solidFill>
                            <a:schemeClr val="tx1"/>
                          </a:solidFill>
                        </a:rPr>
                        <a:t>0.21（0.05、0.90）</a:t>
                      </a:r>
                    </a:p>
                  </a:txBody>
                  <a:tcPr marL="90000" marR="90000" marT="46800" marB="4680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14082276"/>
                  </a:ext>
                </a:extLst>
              </a:tr>
            </a:tbl>
          </a:graphicData>
        </a:graphic>
      </p:graphicFrame>
    </p:spTree>
    <p:extLst>
      <p:ext uri="{BB962C8B-B14F-4D97-AF65-F5344CB8AC3E}">
        <p14:creationId xmlns:p14="http://schemas.microsoft.com/office/powerpoint/2010/main" val="28145318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OA15.03：METエクソン14スキッピング（METex14）変異を有する非小細胞肺がん（NSCLC）におけるアミバンタマブ：CHRYSALIS試験の初期成績 – Spira A、他</a:t>
            </a:r>
          </a:p>
        </p:txBody>
      </p:sp>
      <p:sp>
        <p:nvSpPr>
          <p:cNvPr id="3" name="Content Placeholder 2"/>
          <p:cNvSpPr>
            <a:spLocks noGrp="1"/>
          </p:cNvSpPr>
          <p:nvPr>
            <p:ph idx="1"/>
          </p:nvPr>
        </p:nvSpPr>
        <p:spPr/>
        <p:txBody>
          <a:bodyPr/>
          <a:lstStyle/>
          <a:p>
            <a:r>
              <a:rPr lang="ja-JP" b="1"/>
              <a:t>主要な結果（続き）</a:t>
            </a:r>
          </a:p>
        </p:txBody>
      </p:sp>
      <p:sp>
        <p:nvSpPr>
          <p:cNvPr id="5" name="Text Placeholder 4"/>
          <p:cNvSpPr>
            <a:spLocks noGrp="1"/>
          </p:cNvSpPr>
          <p:nvPr>
            <p:ph type="body" sz="quarter" idx="11"/>
          </p:nvPr>
        </p:nvSpPr>
        <p:spPr/>
        <p:txBody>
          <a:bodyPr/>
          <a:lstStyle/>
          <a:p>
            <a:r>
              <a:rPr lang="ja-JP"/>
              <a:t>Spira A、他J Thorac Oncol 2021年16（補遺）：抄録番号 OA15.03</a:t>
            </a:r>
          </a:p>
        </p:txBody>
      </p:sp>
      <p:grpSp>
        <p:nvGrpSpPr>
          <p:cNvPr id="6" name="Group 5">
            <a:extLst>
              <a:ext uri="{FF2B5EF4-FFF2-40B4-BE49-F238E27FC236}">
                <a16:creationId xmlns:a16="http://schemas.microsoft.com/office/drawing/2014/main" id="{C0C6FC71-519D-4D34-8579-747895BE888B}"/>
              </a:ext>
            </a:extLst>
          </p:cNvPr>
          <p:cNvGrpSpPr/>
          <p:nvPr/>
        </p:nvGrpSpPr>
        <p:grpSpPr>
          <a:xfrm>
            <a:off x="1724350" y="2446267"/>
            <a:ext cx="1008000" cy="2830601"/>
            <a:chOff x="1724350" y="2446267"/>
            <a:chExt cx="1008000" cy="2830601"/>
          </a:xfrm>
          <a:solidFill>
            <a:srgbClr val="C0C0C0"/>
          </a:solidFill>
        </p:grpSpPr>
        <p:sp>
          <p:nvSpPr>
            <p:cNvPr id="7" name="Rectangle 6">
              <a:extLst>
                <a:ext uri="{FF2B5EF4-FFF2-40B4-BE49-F238E27FC236}">
                  <a16:creationId xmlns:a16="http://schemas.microsoft.com/office/drawing/2014/main" id="{3459BC24-42D6-4DF7-BE6F-6A7483024DD1}"/>
                </a:ext>
              </a:extLst>
            </p:cNvPr>
            <p:cNvSpPr/>
            <p:nvPr/>
          </p:nvSpPr>
          <p:spPr>
            <a:xfrm>
              <a:off x="1724350" y="2446267"/>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81422A7-9BF9-4176-ADC4-66CEE4CF3DEF}"/>
                </a:ext>
              </a:extLst>
            </p:cNvPr>
            <p:cNvSpPr/>
            <p:nvPr/>
          </p:nvSpPr>
          <p:spPr>
            <a:xfrm>
              <a:off x="1724350" y="2651544"/>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111BBC7-0DE9-43B6-9CB5-6B52BA55858F}"/>
                </a:ext>
              </a:extLst>
            </p:cNvPr>
            <p:cNvSpPr/>
            <p:nvPr/>
          </p:nvSpPr>
          <p:spPr>
            <a:xfrm>
              <a:off x="1724350" y="2856821"/>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3BA9C7C-B906-41D7-BE8E-9D66778AD916}"/>
                </a:ext>
              </a:extLst>
            </p:cNvPr>
            <p:cNvSpPr/>
            <p:nvPr/>
          </p:nvSpPr>
          <p:spPr>
            <a:xfrm>
              <a:off x="1724350" y="3062098"/>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45A3FE2-02A9-42AC-AE47-AD4943410DE5}"/>
                </a:ext>
              </a:extLst>
            </p:cNvPr>
            <p:cNvSpPr/>
            <p:nvPr/>
          </p:nvSpPr>
          <p:spPr>
            <a:xfrm>
              <a:off x="1724350" y="3267375"/>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1BC0AA2-C657-4174-8966-B8F4B883648F}"/>
                </a:ext>
              </a:extLst>
            </p:cNvPr>
            <p:cNvSpPr/>
            <p:nvPr/>
          </p:nvSpPr>
          <p:spPr>
            <a:xfrm>
              <a:off x="1724350" y="3472652"/>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09191D3D-0A83-44A2-AB00-0F188423F3C7}"/>
                </a:ext>
              </a:extLst>
            </p:cNvPr>
            <p:cNvSpPr/>
            <p:nvPr/>
          </p:nvSpPr>
          <p:spPr>
            <a:xfrm>
              <a:off x="1724350" y="3677929"/>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D690042-F58E-455D-9D49-7AEB079E720B}"/>
                </a:ext>
              </a:extLst>
            </p:cNvPr>
            <p:cNvSpPr/>
            <p:nvPr/>
          </p:nvSpPr>
          <p:spPr>
            <a:xfrm>
              <a:off x="1724350" y="3883206"/>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F8C0B13-B84E-495E-AC62-7E1481F27907}"/>
                </a:ext>
              </a:extLst>
            </p:cNvPr>
            <p:cNvSpPr/>
            <p:nvPr/>
          </p:nvSpPr>
          <p:spPr>
            <a:xfrm>
              <a:off x="1724350" y="4088483"/>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14116E0-6B4F-4A0B-B982-62371A76BA57}"/>
                </a:ext>
              </a:extLst>
            </p:cNvPr>
            <p:cNvSpPr/>
            <p:nvPr/>
          </p:nvSpPr>
          <p:spPr>
            <a:xfrm>
              <a:off x="1724350" y="4293760"/>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3D355873-D248-48E4-8FE8-14B059A9B572}"/>
                </a:ext>
              </a:extLst>
            </p:cNvPr>
            <p:cNvSpPr/>
            <p:nvPr/>
          </p:nvSpPr>
          <p:spPr>
            <a:xfrm>
              <a:off x="1724350" y="4499037"/>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87A573B0-9F3E-4664-A9D3-7FE1D3FF37B6}"/>
                </a:ext>
              </a:extLst>
            </p:cNvPr>
            <p:cNvSpPr/>
            <p:nvPr/>
          </p:nvSpPr>
          <p:spPr>
            <a:xfrm>
              <a:off x="1724350" y="4704314"/>
              <a:ext cx="1008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44B54779-643C-4DE4-83D9-E8331F34B5F6}"/>
                </a:ext>
              </a:extLst>
            </p:cNvPr>
            <p:cNvSpPr/>
            <p:nvPr/>
          </p:nvSpPr>
          <p:spPr>
            <a:xfrm>
              <a:off x="1724350" y="4909591"/>
              <a:ext cx="972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4658CC29-515B-42B7-B60C-3304A8965195}"/>
                </a:ext>
              </a:extLst>
            </p:cNvPr>
            <p:cNvSpPr/>
            <p:nvPr/>
          </p:nvSpPr>
          <p:spPr>
            <a:xfrm>
              <a:off x="1724350" y="5114868"/>
              <a:ext cx="972000" cy="162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Box 20">
            <a:extLst>
              <a:ext uri="{FF2B5EF4-FFF2-40B4-BE49-F238E27FC236}">
                <a16:creationId xmlns:a16="http://schemas.microsoft.com/office/drawing/2014/main" id="{42F59A09-9222-4BEF-903F-497492532796}"/>
              </a:ext>
            </a:extLst>
          </p:cNvPr>
          <p:cNvSpPr txBox="1"/>
          <p:nvPr/>
        </p:nvSpPr>
        <p:spPr>
          <a:xfrm>
            <a:off x="4209641" y="1600603"/>
            <a:ext cx="3780587" cy="338554"/>
          </a:xfrm>
          <a:prstGeom prst="rect">
            <a:avLst/>
          </a:prstGeom>
          <a:noFill/>
        </p:spPr>
        <p:txBody>
          <a:bodyPr wrap="none" rtlCol="0">
            <a:spAutoFit/>
          </a:bodyPr>
          <a:lstStyle/>
          <a:p>
            <a:pPr algn="ctr"/>
            <a:r>
              <a:rPr lang="ja-JP" sz="1600" b="1">
                <a:solidFill>
                  <a:schemeClr val="tx1"/>
                </a:solidFill>
              </a:rPr>
              <a:t>時間の経過に伴うアミバンタマブへの反応</a:t>
            </a:r>
          </a:p>
        </p:txBody>
      </p:sp>
      <p:sp>
        <p:nvSpPr>
          <p:cNvPr id="22" name="Freeform 21">
            <a:extLst>
              <a:ext uri="{FF2B5EF4-FFF2-40B4-BE49-F238E27FC236}">
                <a16:creationId xmlns:a16="http://schemas.microsoft.com/office/drawing/2014/main" id="{E5262BA6-DFC4-4D1E-A457-CADC487B3E22}"/>
              </a:ext>
            </a:extLst>
          </p:cNvPr>
          <p:cNvSpPr>
            <a:spLocks/>
          </p:cNvSpPr>
          <p:nvPr/>
        </p:nvSpPr>
        <p:spPr bwMode="auto">
          <a:xfrm>
            <a:off x="1724351" y="2446267"/>
            <a:ext cx="8993267" cy="3061398"/>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363636"/>
              </a:solidFill>
            </a:endParaRPr>
          </a:p>
        </p:txBody>
      </p:sp>
      <p:grpSp>
        <p:nvGrpSpPr>
          <p:cNvPr id="23" name="Group 22">
            <a:extLst>
              <a:ext uri="{FF2B5EF4-FFF2-40B4-BE49-F238E27FC236}">
                <a16:creationId xmlns:a16="http://schemas.microsoft.com/office/drawing/2014/main" id="{76DEC324-86B2-4108-A82A-2BBDC9746D37}"/>
              </a:ext>
            </a:extLst>
          </p:cNvPr>
          <p:cNvGrpSpPr/>
          <p:nvPr/>
        </p:nvGrpSpPr>
        <p:grpSpPr>
          <a:xfrm>
            <a:off x="1621394" y="5507665"/>
            <a:ext cx="9248957" cy="390924"/>
            <a:chOff x="1621394" y="5507665"/>
            <a:chExt cx="9248957" cy="390924"/>
          </a:xfrm>
        </p:grpSpPr>
        <p:sp>
          <p:nvSpPr>
            <p:cNvPr id="24" name="Line 21">
              <a:extLst>
                <a:ext uri="{FF2B5EF4-FFF2-40B4-BE49-F238E27FC236}">
                  <a16:creationId xmlns:a16="http://schemas.microsoft.com/office/drawing/2014/main" id="{D33BBA35-8EBC-44CE-82BA-F11A5952B651}"/>
                </a:ext>
              </a:extLst>
            </p:cNvPr>
            <p:cNvSpPr>
              <a:spLocks noChangeShapeType="1"/>
            </p:cNvSpPr>
            <p:nvPr/>
          </p:nvSpPr>
          <p:spPr bwMode="auto">
            <a:xfrm>
              <a:off x="10725159"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349A208D-F8DA-4510-B05F-B3AFEABC1ADE}"/>
                </a:ext>
              </a:extLst>
            </p:cNvPr>
            <p:cNvSpPr txBox="1"/>
            <p:nvPr/>
          </p:nvSpPr>
          <p:spPr>
            <a:xfrm>
              <a:off x="10570021" y="5579665"/>
              <a:ext cx="300330"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15</a:t>
              </a:r>
            </a:p>
          </p:txBody>
        </p:sp>
        <p:sp>
          <p:nvSpPr>
            <p:cNvPr id="26" name="Line 21">
              <a:extLst>
                <a:ext uri="{FF2B5EF4-FFF2-40B4-BE49-F238E27FC236}">
                  <a16:creationId xmlns:a16="http://schemas.microsoft.com/office/drawing/2014/main" id="{F2FFCBE7-08B4-46B1-86C5-6429E62EDE1B}"/>
                </a:ext>
              </a:extLst>
            </p:cNvPr>
            <p:cNvSpPr>
              <a:spLocks noChangeShapeType="1"/>
            </p:cNvSpPr>
            <p:nvPr/>
          </p:nvSpPr>
          <p:spPr bwMode="auto">
            <a:xfrm>
              <a:off x="10124790"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69218400-B871-4408-936B-34AAED2BEB55}"/>
                </a:ext>
              </a:extLst>
            </p:cNvPr>
            <p:cNvSpPr txBox="1"/>
            <p:nvPr/>
          </p:nvSpPr>
          <p:spPr>
            <a:xfrm>
              <a:off x="9969652" y="5579665"/>
              <a:ext cx="300330"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14</a:t>
              </a:r>
            </a:p>
          </p:txBody>
        </p:sp>
        <p:sp>
          <p:nvSpPr>
            <p:cNvPr id="28" name="Line 21">
              <a:extLst>
                <a:ext uri="{FF2B5EF4-FFF2-40B4-BE49-F238E27FC236}">
                  <a16:creationId xmlns:a16="http://schemas.microsoft.com/office/drawing/2014/main" id="{059B17AE-4D30-4BFC-8AA1-FDDC8C696F27}"/>
                </a:ext>
              </a:extLst>
            </p:cNvPr>
            <p:cNvSpPr>
              <a:spLocks noChangeShapeType="1"/>
            </p:cNvSpPr>
            <p:nvPr/>
          </p:nvSpPr>
          <p:spPr bwMode="auto">
            <a:xfrm>
              <a:off x="9524421"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59746FDF-24F9-4A7F-A89C-8B95891FDC33}"/>
                </a:ext>
              </a:extLst>
            </p:cNvPr>
            <p:cNvSpPr txBox="1"/>
            <p:nvPr/>
          </p:nvSpPr>
          <p:spPr>
            <a:xfrm>
              <a:off x="9369283" y="5579665"/>
              <a:ext cx="300330"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13</a:t>
              </a:r>
            </a:p>
          </p:txBody>
        </p:sp>
        <p:sp>
          <p:nvSpPr>
            <p:cNvPr id="30" name="Line 21">
              <a:extLst>
                <a:ext uri="{FF2B5EF4-FFF2-40B4-BE49-F238E27FC236}">
                  <a16:creationId xmlns:a16="http://schemas.microsoft.com/office/drawing/2014/main" id="{0CE2A466-E175-4488-BF93-F06EA0FA9099}"/>
                </a:ext>
              </a:extLst>
            </p:cNvPr>
            <p:cNvSpPr>
              <a:spLocks noChangeShapeType="1"/>
            </p:cNvSpPr>
            <p:nvPr/>
          </p:nvSpPr>
          <p:spPr bwMode="auto">
            <a:xfrm>
              <a:off x="8924052"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846ED3EE-DD65-4E4A-A698-737B86203360}"/>
                </a:ext>
              </a:extLst>
            </p:cNvPr>
            <p:cNvSpPr txBox="1"/>
            <p:nvPr/>
          </p:nvSpPr>
          <p:spPr>
            <a:xfrm>
              <a:off x="8768914" y="5579665"/>
              <a:ext cx="300330"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12</a:t>
              </a:r>
            </a:p>
          </p:txBody>
        </p:sp>
        <p:sp>
          <p:nvSpPr>
            <p:cNvPr id="32" name="Line 21">
              <a:extLst>
                <a:ext uri="{FF2B5EF4-FFF2-40B4-BE49-F238E27FC236}">
                  <a16:creationId xmlns:a16="http://schemas.microsoft.com/office/drawing/2014/main" id="{5DE4D037-24D1-4212-BA21-BD9E8D3CD168}"/>
                </a:ext>
              </a:extLst>
            </p:cNvPr>
            <p:cNvSpPr>
              <a:spLocks noChangeShapeType="1"/>
            </p:cNvSpPr>
            <p:nvPr/>
          </p:nvSpPr>
          <p:spPr bwMode="auto">
            <a:xfrm>
              <a:off x="8323684"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274436EC-1D04-4384-8E91-F8841A670635}"/>
                </a:ext>
              </a:extLst>
            </p:cNvPr>
            <p:cNvSpPr txBox="1"/>
            <p:nvPr/>
          </p:nvSpPr>
          <p:spPr>
            <a:xfrm>
              <a:off x="8176176" y="5579665"/>
              <a:ext cx="285070"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11</a:t>
              </a:r>
            </a:p>
          </p:txBody>
        </p:sp>
        <p:sp>
          <p:nvSpPr>
            <p:cNvPr id="34" name="Line 21">
              <a:extLst>
                <a:ext uri="{FF2B5EF4-FFF2-40B4-BE49-F238E27FC236}">
                  <a16:creationId xmlns:a16="http://schemas.microsoft.com/office/drawing/2014/main" id="{7CCA3E80-FAE8-473D-BCB1-84A2DCCEAA07}"/>
                </a:ext>
              </a:extLst>
            </p:cNvPr>
            <p:cNvSpPr>
              <a:spLocks noChangeShapeType="1"/>
            </p:cNvSpPr>
            <p:nvPr/>
          </p:nvSpPr>
          <p:spPr bwMode="auto">
            <a:xfrm>
              <a:off x="7723315"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3DE0420-03D6-4247-BAC0-6622944900F4}"/>
                </a:ext>
              </a:extLst>
            </p:cNvPr>
            <p:cNvSpPr txBox="1"/>
            <p:nvPr/>
          </p:nvSpPr>
          <p:spPr>
            <a:xfrm>
              <a:off x="7568177" y="5579665"/>
              <a:ext cx="300330"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10</a:t>
              </a:r>
            </a:p>
          </p:txBody>
        </p:sp>
        <p:sp>
          <p:nvSpPr>
            <p:cNvPr id="36" name="Line 21">
              <a:extLst>
                <a:ext uri="{FF2B5EF4-FFF2-40B4-BE49-F238E27FC236}">
                  <a16:creationId xmlns:a16="http://schemas.microsoft.com/office/drawing/2014/main" id="{3F846528-909F-4FC6-B247-ECCD62612DBC}"/>
                </a:ext>
              </a:extLst>
            </p:cNvPr>
            <p:cNvSpPr>
              <a:spLocks noChangeShapeType="1"/>
            </p:cNvSpPr>
            <p:nvPr/>
          </p:nvSpPr>
          <p:spPr bwMode="auto">
            <a:xfrm>
              <a:off x="7122946"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B16C0B37-BA85-4549-9857-F0813B82C791}"/>
                </a:ext>
              </a:extLst>
            </p:cNvPr>
            <p:cNvSpPr txBox="1"/>
            <p:nvPr/>
          </p:nvSpPr>
          <p:spPr>
            <a:xfrm>
              <a:off x="7024714" y="5579665"/>
              <a:ext cx="186517"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9</a:t>
              </a:r>
            </a:p>
          </p:txBody>
        </p:sp>
        <p:sp>
          <p:nvSpPr>
            <p:cNvPr id="38" name="Line 21">
              <a:extLst>
                <a:ext uri="{FF2B5EF4-FFF2-40B4-BE49-F238E27FC236}">
                  <a16:creationId xmlns:a16="http://schemas.microsoft.com/office/drawing/2014/main" id="{E24319B1-4A48-4A4F-91E2-E3A1A7A149B0}"/>
                </a:ext>
              </a:extLst>
            </p:cNvPr>
            <p:cNvSpPr>
              <a:spLocks noChangeShapeType="1"/>
            </p:cNvSpPr>
            <p:nvPr/>
          </p:nvSpPr>
          <p:spPr bwMode="auto">
            <a:xfrm>
              <a:off x="6522577"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9CAC7006-EE38-4A57-BC9E-2ACF337E8ABC}"/>
                </a:ext>
              </a:extLst>
            </p:cNvPr>
            <p:cNvSpPr txBox="1"/>
            <p:nvPr/>
          </p:nvSpPr>
          <p:spPr>
            <a:xfrm>
              <a:off x="6424345" y="5579665"/>
              <a:ext cx="186517"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8</a:t>
              </a:r>
            </a:p>
          </p:txBody>
        </p:sp>
        <p:sp>
          <p:nvSpPr>
            <p:cNvPr id="40" name="Line 21">
              <a:extLst>
                <a:ext uri="{FF2B5EF4-FFF2-40B4-BE49-F238E27FC236}">
                  <a16:creationId xmlns:a16="http://schemas.microsoft.com/office/drawing/2014/main" id="{5FF44EEC-AA36-4621-858B-722D52505A14}"/>
                </a:ext>
              </a:extLst>
            </p:cNvPr>
            <p:cNvSpPr>
              <a:spLocks noChangeShapeType="1"/>
            </p:cNvSpPr>
            <p:nvPr/>
          </p:nvSpPr>
          <p:spPr bwMode="auto">
            <a:xfrm>
              <a:off x="5922208"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600EB9B5-197D-49E5-B4D9-F880BCC67EB3}"/>
                </a:ext>
              </a:extLst>
            </p:cNvPr>
            <p:cNvSpPr txBox="1"/>
            <p:nvPr/>
          </p:nvSpPr>
          <p:spPr>
            <a:xfrm>
              <a:off x="5823976" y="5579665"/>
              <a:ext cx="186517"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7</a:t>
              </a:r>
            </a:p>
          </p:txBody>
        </p:sp>
        <p:sp>
          <p:nvSpPr>
            <p:cNvPr id="42" name="Line 21">
              <a:extLst>
                <a:ext uri="{FF2B5EF4-FFF2-40B4-BE49-F238E27FC236}">
                  <a16:creationId xmlns:a16="http://schemas.microsoft.com/office/drawing/2014/main" id="{0C591EFA-E67D-4C17-8888-40199A8B612C}"/>
                </a:ext>
              </a:extLst>
            </p:cNvPr>
            <p:cNvSpPr>
              <a:spLocks noChangeShapeType="1"/>
            </p:cNvSpPr>
            <p:nvPr/>
          </p:nvSpPr>
          <p:spPr bwMode="auto">
            <a:xfrm>
              <a:off x="5321839"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478C61EE-DF30-49DA-A9B4-185CB33964FB}"/>
                </a:ext>
              </a:extLst>
            </p:cNvPr>
            <p:cNvSpPr txBox="1"/>
            <p:nvPr/>
          </p:nvSpPr>
          <p:spPr>
            <a:xfrm>
              <a:off x="5223607" y="5579665"/>
              <a:ext cx="186517"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6</a:t>
              </a:r>
            </a:p>
          </p:txBody>
        </p:sp>
        <p:sp>
          <p:nvSpPr>
            <p:cNvPr id="44" name="Line 21">
              <a:extLst>
                <a:ext uri="{FF2B5EF4-FFF2-40B4-BE49-F238E27FC236}">
                  <a16:creationId xmlns:a16="http://schemas.microsoft.com/office/drawing/2014/main" id="{55C677DD-A2EF-4FFC-BDD7-4C6C36A68399}"/>
                </a:ext>
              </a:extLst>
            </p:cNvPr>
            <p:cNvSpPr>
              <a:spLocks noChangeShapeType="1"/>
            </p:cNvSpPr>
            <p:nvPr/>
          </p:nvSpPr>
          <p:spPr bwMode="auto">
            <a:xfrm>
              <a:off x="4721471"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45" name="TextBox 44">
              <a:extLst>
                <a:ext uri="{FF2B5EF4-FFF2-40B4-BE49-F238E27FC236}">
                  <a16:creationId xmlns:a16="http://schemas.microsoft.com/office/drawing/2014/main" id="{F6617AC1-AEB2-41DC-8A87-8D26DBC1C48A}"/>
                </a:ext>
              </a:extLst>
            </p:cNvPr>
            <p:cNvSpPr txBox="1"/>
            <p:nvPr/>
          </p:nvSpPr>
          <p:spPr>
            <a:xfrm>
              <a:off x="4623238" y="5579665"/>
              <a:ext cx="186517"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5</a:t>
              </a:r>
            </a:p>
          </p:txBody>
        </p:sp>
        <p:sp>
          <p:nvSpPr>
            <p:cNvPr id="46" name="Line 21">
              <a:extLst>
                <a:ext uri="{FF2B5EF4-FFF2-40B4-BE49-F238E27FC236}">
                  <a16:creationId xmlns:a16="http://schemas.microsoft.com/office/drawing/2014/main" id="{AD571EFC-BC78-452F-A685-43F13097BA8D}"/>
                </a:ext>
              </a:extLst>
            </p:cNvPr>
            <p:cNvSpPr>
              <a:spLocks noChangeShapeType="1"/>
            </p:cNvSpPr>
            <p:nvPr/>
          </p:nvSpPr>
          <p:spPr bwMode="auto">
            <a:xfrm>
              <a:off x="4121102"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47" name="TextBox 46">
              <a:extLst>
                <a:ext uri="{FF2B5EF4-FFF2-40B4-BE49-F238E27FC236}">
                  <a16:creationId xmlns:a16="http://schemas.microsoft.com/office/drawing/2014/main" id="{AF35B0AF-C8A9-4259-B11E-5C9EEED58B4B}"/>
                </a:ext>
              </a:extLst>
            </p:cNvPr>
            <p:cNvSpPr txBox="1"/>
            <p:nvPr/>
          </p:nvSpPr>
          <p:spPr>
            <a:xfrm>
              <a:off x="4022869" y="5579665"/>
              <a:ext cx="186517"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4</a:t>
              </a:r>
            </a:p>
          </p:txBody>
        </p:sp>
        <p:sp>
          <p:nvSpPr>
            <p:cNvPr id="48" name="Line 21">
              <a:extLst>
                <a:ext uri="{FF2B5EF4-FFF2-40B4-BE49-F238E27FC236}">
                  <a16:creationId xmlns:a16="http://schemas.microsoft.com/office/drawing/2014/main" id="{5206BA03-EA7F-4689-85D5-A79B87068061}"/>
                </a:ext>
              </a:extLst>
            </p:cNvPr>
            <p:cNvSpPr>
              <a:spLocks noChangeShapeType="1"/>
            </p:cNvSpPr>
            <p:nvPr/>
          </p:nvSpPr>
          <p:spPr bwMode="auto">
            <a:xfrm>
              <a:off x="3520733"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11E0F981-978A-4447-A97A-C3C2C558C9B5}"/>
                </a:ext>
              </a:extLst>
            </p:cNvPr>
            <p:cNvSpPr txBox="1"/>
            <p:nvPr/>
          </p:nvSpPr>
          <p:spPr>
            <a:xfrm>
              <a:off x="3422501" y="5579665"/>
              <a:ext cx="186517"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3</a:t>
              </a:r>
            </a:p>
          </p:txBody>
        </p:sp>
        <p:sp>
          <p:nvSpPr>
            <p:cNvPr id="50" name="Line 21">
              <a:extLst>
                <a:ext uri="{FF2B5EF4-FFF2-40B4-BE49-F238E27FC236}">
                  <a16:creationId xmlns:a16="http://schemas.microsoft.com/office/drawing/2014/main" id="{ACFF876D-AABF-4A2C-953C-58EDF8D708B8}"/>
                </a:ext>
              </a:extLst>
            </p:cNvPr>
            <p:cNvSpPr>
              <a:spLocks noChangeShapeType="1"/>
            </p:cNvSpPr>
            <p:nvPr/>
          </p:nvSpPr>
          <p:spPr bwMode="auto">
            <a:xfrm>
              <a:off x="2920364"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0182A751-2B75-4A41-9549-25119B919388}"/>
                </a:ext>
              </a:extLst>
            </p:cNvPr>
            <p:cNvSpPr txBox="1"/>
            <p:nvPr/>
          </p:nvSpPr>
          <p:spPr>
            <a:xfrm>
              <a:off x="2822132" y="5579665"/>
              <a:ext cx="186517"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2</a:t>
              </a:r>
            </a:p>
          </p:txBody>
        </p:sp>
        <p:sp>
          <p:nvSpPr>
            <p:cNvPr id="52" name="Line 21">
              <a:extLst>
                <a:ext uri="{FF2B5EF4-FFF2-40B4-BE49-F238E27FC236}">
                  <a16:creationId xmlns:a16="http://schemas.microsoft.com/office/drawing/2014/main" id="{C6B25EF4-8686-441B-A270-C3AA64B5446C}"/>
                </a:ext>
              </a:extLst>
            </p:cNvPr>
            <p:cNvSpPr>
              <a:spLocks noChangeShapeType="1"/>
            </p:cNvSpPr>
            <p:nvPr/>
          </p:nvSpPr>
          <p:spPr bwMode="auto">
            <a:xfrm>
              <a:off x="2319995"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CF03F769-C684-438E-9137-7AFFBBF09EBC}"/>
                </a:ext>
              </a:extLst>
            </p:cNvPr>
            <p:cNvSpPr txBox="1"/>
            <p:nvPr/>
          </p:nvSpPr>
          <p:spPr>
            <a:xfrm>
              <a:off x="2221763" y="5579665"/>
              <a:ext cx="186517"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1</a:t>
              </a:r>
            </a:p>
          </p:txBody>
        </p:sp>
        <p:sp>
          <p:nvSpPr>
            <p:cNvPr id="54" name="Line 21">
              <a:extLst>
                <a:ext uri="{FF2B5EF4-FFF2-40B4-BE49-F238E27FC236}">
                  <a16:creationId xmlns:a16="http://schemas.microsoft.com/office/drawing/2014/main" id="{1B0F95B1-2FB1-4766-80D6-87DA41D03813}"/>
                </a:ext>
              </a:extLst>
            </p:cNvPr>
            <p:cNvSpPr>
              <a:spLocks noChangeShapeType="1"/>
            </p:cNvSpPr>
            <p:nvPr/>
          </p:nvSpPr>
          <p:spPr bwMode="auto">
            <a:xfrm>
              <a:off x="1719626" y="5507665"/>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D20466A1-616A-4149-BE13-84B399D22793}"/>
                </a:ext>
              </a:extLst>
            </p:cNvPr>
            <p:cNvSpPr txBox="1"/>
            <p:nvPr/>
          </p:nvSpPr>
          <p:spPr>
            <a:xfrm>
              <a:off x="1621394" y="5579665"/>
              <a:ext cx="186517"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0</a:t>
              </a:r>
            </a:p>
          </p:txBody>
        </p:sp>
      </p:grpSp>
      <p:sp>
        <p:nvSpPr>
          <p:cNvPr id="56" name="TextBox 55">
            <a:extLst>
              <a:ext uri="{FF2B5EF4-FFF2-40B4-BE49-F238E27FC236}">
                <a16:creationId xmlns:a16="http://schemas.microsoft.com/office/drawing/2014/main" id="{367E4D99-C4DC-40F0-9C60-1F81B1C9D8C9}"/>
              </a:ext>
            </a:extLst>
          </p:cNvPr>
          <p:cNvSpPr txBox="1"/>
          <p:nvPr/>
        </p:nvSpPr>
        <p:spPr>
          <a:xfrm>
            <a:off x="5522280" y="5928727"/>
            <a:ext cx="1428596" cy="338554"/>
          </a:xfrm>
          <a:prstGeom prst="rect">
            <a:avLst/>
          </a:prstGeom>
          <a:noFill/>
        </p:spPr>
        <p:txBody>
          <a:bodyPr wrap="none" rtlCol="0">
            <a:spAutoFit/>
          </a:bodyPr>
          <a:lstStyle/>
          <a:p>
            <a:pPr algn="ctr" fontAlgn="base">
              <a:spcBef>
                <a:spcPct val="0"/>
              </a:spcBef>
              <a:spcAft>
                <a:spcPct val="0"/>
              </a:spcAft>
            </a:pPr>
            <a:r>
              <a:rPr lang="ja-JP" sz="1600">
                <a:solidFill>
                  <a:srgbClr val="363636"/>
                </a:solidFill>
                <a:latin typeface="Arial" panose="020B0604020202020204" pitchFamily="34" charset="0"/>
                <a:ea typeface="MS Mincho"/>
                <a:cs typeface="Arial" panose="020B0604020202020204" pitchFamily="34" charset="0"/>
              </a:rPr>
              <a:t>経過期間、月</a:t>
            </a:r>
          </a:p>
        </p:txBody>
      </p:sp>
      <p:sp>
        <p:nvSpPr>
          <p:cNvPr id="57" name="TextBox 56">
            <a:extLst>
              <a:ext uri="{FF2B5EF4-FFF2-40B4-BE49-F238E27FC236}">
                <a16:creationId xmlns:a16="http://schemas.microsoft.com/office/drawing/2014/main" id="{5A77290E-0F02-4DDE-A24A-E3705B3722B5}"/>
              </a:ext>
            </a:extLst>
          </p:cNvPr>
          <p:cNvSpPr txBox="1"/>
          <p:nvPr/>
        </p:nvSpPr>
        <p:spPr>
          <a:xfrm>
            <a:off x="8628539" y="3429000"/>
            <a:ext cx="2449710" cy="1815882"/>
          </a:xfrm>
          <a:prstGeom prst="rect">
            <a:avLst/>
          </a:prstGeom>
          <a:noFill/>
        </p:spPr>
        <p:txBody>
          <a:bodyPr wrap="none" rtlCol="0">
            <a:spAutoFit/>
          </a:bodyPr>
          <a:lstStyle/>
          <a:p>
            <a:r>
              <a:rPr lang="ja-JP" sz="1600">
                <a:solidFill>
                  <a:schemeClr val="tx1"/>
                </a:solidFill>
              </a:rPr>
              <a:t>PR</a:t>
            </a:r>
          </a:p>
          <a:p>
            <a:r>
              <a:rPr lang="ja-JP" sz="1600">
                <a:solidFill>
                  <a:schemeClr val="tx1"/>
                </a:solidFill>
              </a:rPr>
              <a:t>SD</a:t>
            </a:r>
          </a:p>
          <a:p>
            <a:r>
              <a:rPr lang="ja-JP" sz="1600">
                <a:solidFill>
                  <a:schemeClr val="tx1"/>
                </a:solidFill>
              </a:rPr>
              <a:t>確認待ち</a:t>
            </a:r>
          </a:p>
          <a:p>
            <a:r>
              <a:rPr lang="ja-JP" sz="1600">
                <a:solidFill>
                  <a:schemeClr val="tx1"/>
                </a:solidFill>
              </a:rPr>
              <a:t>治療中</a:t>
            </a:r>
          </a:p>
          <a:p>
            <a:r>
              <a:rPr lang="ja-JP" sz="1600">
                <a:solidFill>
                  <a:schemeClr val="tx1"/>
                </a:solidFill>
              </a:rPr>
              <a:t>用量の減量</a:t>
            </a:r>
          </a:p>
          <a:p>
            <a:r>
              <a:rPr lang="ja-JP" sz="1600">
                <a:solidFill>
                  <a:schemeClr val="tx1"/>
                </a:solidFill>
              </a:rPr>
              <a:t>D/C – AE</a:t>
            </a:r>
          </a:p>
          <a:p>
            <a:r>
              <a:rPr lang="ja-JP" sz="1600">
                <a:solidFill>
                  <a:schemeClr val="tx1"/>
                </a:solidFill>
              </a:rPr>
              <a:t>D/C –医師の判断</a:t>
            </a:r>
          </a:p>
        </p:txBody>
      </p:sp>
      <p:cxnSp>
        <p:nvCxnSpPr>
          <p:cNvPr id="58" name="Straight Arrow Connector 57">
            <a:extLst>
              <a:ext uri="{FF2B5EF4-FFF2-40B4-BE49-F238E27FC236}">
                <a16:creationId xmlns:a16="http://schemas.microsoft.com/office/drawing/2014/main" id="{967C595A-132D-4EDC-A0DE-561D443F4ACC}"/>
              </a:ext>
            </a:extLst>
          </p:cNvPr>
          <p:cNvCxnSpPr>
            <a:cxnSpLocks/>
          </p:cNvCxnSpPr>
          <p:nvPr/>
        </p:nvCxnSpPr>
        <p:spPr>
          <a:xfrm>
            <a:off x="6397424" y="2736463"/>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97415CD-B740-4B6A-B729-9E4F24446671}"/>
              </a:ext>
            </a:extLst>
          </p:cNvPr>
          <p:cNvCxnSpPr>
            <a:cxnSpLocks/>
          </p:cNvCxnSpPr>
          <p:nvPr/>
        </p:nvCxnSpPr>
        <p:spPr>
          <a:xfrm>
            <a:off x="6060737" y="2941740"/>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3F81418-FB64-41D6-A4EF-7B3E210A0C39}"/>
              </a:ext>
            </a:extLst>
          </p:cNvPr>
          <p:cNvCxnSpPr>
            <a:cxnSpLocks/>
          </p:cNvCxnSpPr>
          <p:nvPr/>
        </p:nvCxnSpPr>
        <p:spPr>
          <a:xfrm>
            <a:off x="5789366" y="3151396"/>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A1BADA0A-591F-4797-9D17-5348E0BAE61E}"/>
              </a:ext>
            </a:extLst>
          </p:cNvPr>
          <p:cNvCxnSpPr>
            <a:cxnSpLocks/>
          </p:cNvCxnSpPr>
          <p:nvPr/>
        </p:nvCxnSpPr>
        <p:spPr>
          <a:xfrm>
            <a:off x="4396766" y="3367789"/>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76FD34BA-E04D-4D3E-8E0C-F36E146070D0}"/>
              </a:ext>
            </a:extLst>
          </p:cNvPr>
          <p:cNvCxnSpPr/>
          <p:nvPr/>
        </p:nvCxnSpPr>
        <p:spPr>
          <a:xfrm>
            <a:off x="3766170" y="3562410"/>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64C42BFA-4CD4-490C-ABBD-9A73ED4B0761}"/>
              </a:ext>
            </a:extLst>
          </p:cNvPr>
          <p:cNvCxnSpPr/>
          <p:nvPr/>
        </p:nvCxnSpPr>
        <p:spPr>
          <a:xfrm>
            <a:off x="3134802" y="3965182"/>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E13BD50F-1D53-4D88-B0FB-178427A9902F}"/>
              </a:ext>
            </a:extLst>
          </p:cNvPr>
          <p:cNvCxnSpPr/>
          <p:nvPr/>
        </p:nvCxnSpPr>
        <p:spPr>
          <a:xfrm>
            <a:off x="3030421" y="4382598"/>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527C5B78-491E-487A-8CF6-DE99353734E6}"/>
              </a:ext>
            </a:extLst>
          </p:cNvPr>
          <p:cNvCxnSpPr/>
          <p:nvPr/>
        </p:nvCxnSpPr>
        <p:spPr>
          <a:xfrm>
            <a:off x="3021352" y="4595121"/>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E91D0D2C-3D81-4BA4-8422-1AD1453C16F6}"/>
              </a:ext>
            </a:extLst>
          </p:cNvPr>
          <p:cNvCxnSpPr/>
          <p:nvPr/>
        </p:nvCxnSpPr>
        <p:spPr>
          <a:xfrm>
            <a:off x="2847623" y="4766575"/>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69264D9E-D275-4FAB-B889-F8A272F67043}"/>
              </a:ext>
            </a:extLst>
          </p:cNvPr>
          <p:cNvCxnSpPr/>
          <p:nvPr/>
        </p:nvCxnSpPr>
        <p:spPr>
          <a:xfrm>
            <a:off x="2837179" y="4992459"/>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676C976-BC93-4B3B-8537-675BBDD989F8}"/>
              </a:ext>
            </a:extLst>
          </p:cNvPr>
          <p:cNvCxnSpPr/>
          <p:nvPr/>
        </p:nvCxnSpPr>
        <p:spPr>
          <a:xfrm>
            <a:off x="2728761" y="5196571"/>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83A547E9-37DE-4193-B97C-3A0DA0F1AF8A}"/>
              </a:ext>
            </a:extLst>
          </p:cNvPr>
          <p:cNvSpPr/>
          <p:nvPr/>
        </p:nvSpPr>
        <p:spPr>
          <a:xfrm>
            <a:off x="2689699" y="2444410"/>
            <a:ext cx="4968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E90F3120-CEC4-4CB1-A3B6-D5A6B248DF67}"/>
              </a:ext>
            </a:extLst>
          </p:cNvPr>
          <p:cNvSpPr/>
          <p:nvPr/>
        </p:nvSpPr>
        <p:spPr>
          <a:xfrm>
            <a:off x="2567133" y="2655463"/>
            <a:ext cx="1728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7BBD726F-CCF5-4AE2-B2AB-B9C1FA040C47}"/>
              </a:ext>
            </a:extLst>
          </p:cNvPr>
          <p:cNvSpPr/>
          <p:nvPr/>
        </p:nvSpPr>
        <p:spPr>
          <a:xfrm>
            <a:off x="2701421" y="2860740"/>
            <a:ext cx="3420000" cy="1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396DECCF-44F2-4CCB-AD99-D225E33A86C7}"/>
              </a:ext>
            </a:extLst>
          </p:cNvPr>
          <p:cNvSpPr/>
          <p:nvPr/>
        </p:nvSpPr>
        <p:spPr>
          <a:xfrm>
            <a:off x="2531955" y="3062098"/>
            <a:ext cx="1728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EA3A6366-6167-4A97-9499-E716442203C6}"/>
              </a:ext>
            </a:extLst>
          </p:cNvPr>
          <p:cNvSpPr/>
          <p:nvPr/>
        </p:nvSpPr>
        <p:spPr>
          <a:xfrm>
            <a:off x="2695557" y="3267375"/>
            <a:ext cx="1800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D15C99B-A6A6-41B9-9F54-9A4D57D4D8DD}"/>
              </a:ext>
            </a:extLst>
          </p:cNvPr>
          <p:cNvSpPr/>
          <p:nvPr/>
        </p:nvSpPr>
        <p:spPr>
          <a:xfrm>
            <a:off x="2462655" y="3472652"/>
            <a:ext cx="1296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C645B6C9-A5CE-4B73-8588-20831D438584}"/>
              </a:ext>
            </a:extLst>
          </p:cNvPr>
          <p:cNvSpPr/>
          <p:nvPr/>
        </p:nvSpPr>
        <p:spPr>
          <a:xfrm>
            <a:off x="2537657" y="3690507"/>
            <a:ext cx="1116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95ABC7A2-37DF-44EF-82BF-67CDC14F6D7E}"/>
              </a:ext>
            </a:extLst>
          </p:cNvPr>
          <p:cNvSpPr/>
          <p:nvPr/>
        </p:nvSpPr>
        <p:spPr>
          <a:xfrm>
            <a:off x="2449955" y="3883206"/>
            <a:ext cx="792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4DC0C73-5FC2-4600-BD13-0B85B1DC5308}"/>
              </a:ext>
            </a:extLst>
          </p:cNvPr>
          <p:cNvSpPr/>
          <p:nvPr/>
        </p:nvSpPr>
        <p:spPr>
          <a:xfrm>
            <a:off x="2434321" y="4088483"/>
            <a:ext cx="720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74989DC2-609F-409F-A4D0-20413BE386E3}"/>
              </a:ext>
            </a:extLst>
          </p:cNvPr>
          <p:cNvSpPr/>
          <p:nvPr/>
        </p:nvSpPr>
        <p:spPr>
          <a:xfrm>
            <a:off x="2584193" y="4293760"/>
            <a:ext cx="504000" cy="1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0D183517-9418-4AEF-B983-0DEAB391DB63}"/>
              </a:ext>
            </a:extLst>
          </p:cNvPr>
          <p:cNvSpPr/>
          <p:nvPr/>
        </p:nvSpPr>
        <p:spPr>
          <a:xfrm>
            <a:off x="2584193" y="4499037"/>
            <a:ext cx="468000" cy="1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AC11FF71-29E6-4A8C-B666-B88DD297ABAF}"/>
              </a:ext>
            </a:extLst>
          </p:cNvPr>
          <p:cNvSpPr/>
          <p:nvPr/>
        </p:nvSpPr>
        <p:spPr>
          <a:xfrm>
            <a:off x="2710993" y="4704314"/>
            <a:ext cx="180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AEE6C57E-9CBC-43F1-9264-145208EE0560}"/>
              </a:ext>
            </a:extLst>
          </p:cNvPr>
          <p:cNvSpPr/>
          <p:nvPr/>
        </p:nvSpPr>
        <p:spPr>
          <a:xfrm>
            <a:off x="2584193" y="4909591"/>
            <a:ext cx="252000" cy="162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37741451-0AFC-43F0-A3C4-3FFD3775E762}"/>
              </a:ext>
            </a:extLst>
          </p:cNvPr>
          <p:cNvSpPr/>
          <p:nvPr/>
        </p:nvSpPr>
        <p:spPr>
          <a:xfrm>
            <a:off x="2541013" y="5114868"/>
            <a:ext cx="216000" cy="16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C01053FF-D76C-4C55-83EA-44D29A9A5332}"/>
              </a:ext>
            </a:extLst>
          </p:cNvPr>
          <p:cNvSpPr>
            <a:spLocks noChangeAspect="1"/>
          </p:cNvSpPr>
          <p:nvPr/>
        </p:nvSpPr>
        <p:spPr>
          <a:xfrm>
            <a:off x="8380298" y="3521529"/>
            <a:ext cx="144000" cy="1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70009C76-E04A-4238-A087-905AD2D83F69}"/>
              </a:ext>
            </a:extLst>
          </p:cNvPr>
          <p:cNvSpPr>
            <a:spLocks noChangeAspect="1"/>
          </p:cNvSpPr>
          <p:nvPr/>
        </p:nvSpPr>
        <p:spPr>
          <a:xfrm>
            <a:off x="8380298" y="3774734"/>
            <a:ext cx="144000" cy="14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352BC313-A261-46C4-A28A-57165A501483}"/>
              </a:ext>
            </a:extLst>
          </p:cNvPr>
          <p:cNvSpPr>
            <a:spLocks noChangeAspect="1"/>
          </p:cNvSpPr>
          <p:nvPr/>
        </p:nvSpPr>
        <p:spPr>
          <a:xfrm rot="2700000">
            <a:off x="8380297" y="4727233"/>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ABDED19D-66BA-47DB-8AC3-7391DCA12C99}"/>
              </a:ext>
            </a:extLst>
          </p:cNvPr>
          <p:cNvSpPr>
            <a:spLocks noChangeAspect="1"/>
          </p:cNvSpPr>
          <p:nvPr/>
        </p:nvSpPr>
        <p:spPr>
          <a:xfrm rot="2700000">
            <a:off x="8380298" y="5008825"/>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Star: 5 Points 63">
            <a:extLst>
              <a:ext uri="{FF2B5EF4-FFF2-40B4-BE49-F238E27FC236}">
                <a16:creationId xmlns:a16="http://schemas.microsoft.com/office/drawing/2014/main" id="{076F5E39-7209-42F1-9CE9-8F0D1BA7DAAC}"/>
              </a:ext>
            </a:extLst>
          </p:cNvPr>
          <p:cNvSpPr>
            <a:spLocks noChangeAspect="1"/>
          </p:cNvSpPr>
          <p:nvPr/>
        </p:nvSpPr>
        <p:spPr>
          <a:xfrm>
            <a:off x="8380298" y="4022909"/>
            <a:ext cx="144000" cy="144000"/>
          </a:xfrm>
          <a:prstGeom prst="star5">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8" name="Straight Arrow Connector 87">
            <a:extLst>
              <a:ext uri="{FF2B5EF4-FFF2-40B4-BE49-F238E27FC236}">
                <a16:creationId xmlns:a16="http://schemas.microsoft.com/office/drawing/2014/main" id="{AA906D0B-E8E4-4B6F-B8DF-E50D8259184B}"/>
              </a:ext>
            </a:extLst>
          </p:cNvPr>
          <p:cNvCxnSpPr/>
          <p:nvPr/>
        </p:nvCxnSpPr>
        <p:spPr>
          <a:xfrm>
            <a:off x="8301289" y="4350388"/>
            <a:ext cx="252000" cy="0"/>
          </a:xfrm>
          <a:prstGeom prst="straightConnector1">
            <a:avLst/>
          </a:prstGeom>
          <a:ln w="25400">
            <a:solidFill>
              <a:srgbClr val="002850"/>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5A890BEC-AD25-4A2D-A5C7-0B817C68069B}"/>
              </a:ext>
            </a:extLst>
          </p:cNvPr>
          <p:cNvCxnSpPr>
            <a:cxnSpLocks/>
          </p:cNvCxnSpPr>
          <p:nvPr/>
        </p:nvCxnSpPr>
        <p:spPr>
          <a:xfrm rot="5400000">
            <a:off x="8301289" y="4571409"/>
            <a:ext cx="252000" cy="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a:extLst>
              <a:ext uri="{FF2B5EF4-FFF2-40B4-BE49-F238E27FC236}">
                <a16:creationId xmlns:a16="http://schemas.microsoft.com/office/drawing/2014/main" id="{57FFF17C-F45D-407A-BC54-E0544CD1C7B3}"/>
              </a:ext>
            </a:extLst>
          </p:cNvPr>
          <p:cNvSpPr txBox="1"/>
          <p:nvPr/>
        </p:nvSpPr>
        <p:spPr>
          <a:xfrm>
            <a:off x="7137529" y="3580180"/>
            <a:ext cx="1106392" cy="338554"/>
          </a:xfrm>
          <a:prstGeom prst="rect">
            <a:avLst/>
          </a:prstGeom>
          <a:noFill/>
        </p:spPr>
        <p:txBody>
          <a:bodyPr wrap="none" rtlCol="0">
            <a:spAutoFit/>
          </a:bodyPr>
          <a:lstStyle/>
          <a:p>
            <a:pPr algn="r"/>
            <a:r>
              <a:rPr lang="ja-JP" sz="1600">
                <a:solidFill>
                  <a:schemeClr val="tx1"/>
                </a:solidFill>
              </a:rPr>
              <a:t>奏効</a:t>
            </a:r>
          </a:p>
        </p:txBody>
      </p:sp>
      <p:sp>
        <p:nvSpPr>
          <p:cNvPr id="91" name="TextBox 90">
            <a:extLst>
              <a:ext uri="{FF2B5EF4-FFF2-40B4-BE49-F238E27FC236}">
                <a16:creationId xmlns:a16="http://schemas.microsoft.com/office/drawing/2014/main" id="{943393CC-35BF-41C2-855B-CA07CAFA4FC9}"/>
              </a:ext>
            </a:extLst>
          </p:cNvPr>
          <p:cNvSpPr txBox="1"/>
          <p:nvPr/>
        </p:nvSpPr>
        <p:spPr>
          <a:xfrm>
            <a:off x="6349556" y="4425844"/>
            <a:ext cx="1894365" cy="338554"/>
          </a:xfrm>
          <a:prstGeom prst="rect">
            <a:avLst/>
          </a:prstGeom>
          <a:noFill/>
        </p:spPr>
        <p:txBody>
          <a:bodyPr wrap="square">
            <a:spAutoFit/>
          </a:bodyPr>
          <a:lstStyle/>
          <a:p>
            <a:pPr algn="r"/>
            <a:r>
              <a:rPr lang="ja-JP" sz="1600">
                <a:solidFill>
                  <a:schemeClr val="tx1"/>
                </a:solidFill>
              </a:rPr>
              <a:t>用量の減量</a:t>
            </a:r>
          </a:p>
        </p:txBody>
      </p:sp>
      <p:sp>
        <p:nvSpPr>
          <p:cNvPr id="92" name="TextBox 91">
            <a:extLst>
              <a:ext uri="{FF2B5EF4-FFF2-40B4-BE49-F238E27FC236}">
                <a16:creationId xmlns:a16="http://schemas.microsoft.com/office/drawing/2014/main" id="{CE4B9C5B-3FE5-4D5C-A1C6-CACC6E23D5FC}"/>
              </a:ext>
            </a:extLst>
          </p:cNvPr>
          <p:cNvSpPr txBox="1"/>
          <p:nvPr/>
        </p:nvSpPr>
        <p:spPr>
          <a:xfrm>
            <a:off x="5633096" y="4754405"/>
            <a:ext cx="2610825" cy="338554"/>
          </a:xfrm>
          <a:prstGeom prst="rect">
            <a:avLst/>
          </a:prstGeom>
          <a:noFill/>
        </p:spPr>
        <p:txBody>
          <a:bodyPr wrap="square">
            <a:spAutoFit/>
          </a:bodyPr>
          <a:lstStyle/>
          <a:p>
            <a:pPr algn="r"/>
            <a:r>
              <a:rPr lang="ja-JP" sz="1600">
                <a:solidFill>
                  <a:schemeClr val="tx1"/>
                </a:solidFill>
              </a:rPr>
              <a:t>治療終了後の状況</a:t>
            </a:r>
          </a:p>
        </p:txBody>
      </p:sp>
      <p:sp>
        <p:nvSpPr>
          <p:cNvPr id="93" name="Rectangle 92">
            <a:extLst>
              <a:ext uri="{FF2B5EF4-FFF2-40B4-BE49-F238E27FC236}">
                <a16:creationId xmlns:a16="http://schemas.microsoft.com/office/drawing/2014/main" id="{BB208B28-A3C9-48F1-BAA3-4DA50E23AD79}"/>
              </a:ext>
            </a:extLst>
          </p:cNvPr>
          <p:cNvSpPr/>
          <p:nvPr/>
        </p:nvSpPr>
        <p:spPr>
          <a:xfrm>
            <a:off x="7632583" y="2444410"/>
            <a:ext cx="1944000" cy="1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Rectangle 93">
            <a:extLst>
              <a:ext uri="{FF2B5EF4-FFF2-40B4-BE49-F238E27FC236}">
                <a16:creationId xmlns:a16="http://schemas.microsoft.com/office/drawing/2014/main" id="{BCCC7DF6-22DC-499B-AD6E-4F9A845046E6}"/>
              </a:ext>
            </a:extLst>
          </p:cNvPr>
          <p:cNvSpPr/>
          <p:nvPr/>
        </p:nvSpPr>
        <p:spPr>
          <a:xfrm>
            <a:off x="4212377" y="2655463"/>
            <a:ext cx="2232000" cy="1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872A6234-9BCE-43DC-8FF4-8FA098ED3BB8}"/>
              </a:ext>
            </a:extLst>
          </p:cNvPr>
          <p:cNvSpPr/>
          <p:nvPr/>
        </p:nvSpPr>
        <p:spPr>
          <a:xfrm>
            <a:off x="2696350" y="2860739"/>
            <a:ext cx="3427655" cy="1623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870E6533-7691-47E9-BADC-02BA08C842B9}"/>
              </a:ext>
            </a:extLst>
          </p:cNvPr>
          <p:cNvSpPr/>
          <p:nvPr/>
        </p:nvSpPr>
        <p:spPr>
          <a:xfrm>
            <a:off x="4260844" y="3064681"/>
            <a:ext cx="1620000" cy="1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1171B29E-8B61-4D9E-86DC-D074CE4F5EBA}"/>
              </a:ext>
            </a:extLst>
          </p:cNvPr>
          <p:cNvSpPr/>
          <p:nvPr/>
        </p:nvSpPr>
        <p:spPr>
          <a:xfrm>
            <a:off x="3343651" y="3269958"/>
            <a:ext cx="1152000" cy="1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0623A4A9-B585-42B8-B425-1EF705928AD5}"/>
              </a:ext>
            </a:extLst>
          </p:cNvPr>
          <p:cNvSpPr/>
          <p:nvPr/>
        </p:nvSpPr>
        <p:spPr>
          <a:xfrm>
            <a:off x="3332649" y="3468972"/>
            <a:ext cx="504000" cy="1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AD2F4FF2-F303-4129-A9EF-3A81E5E45603}"/>
              </a:ext>
            </a:extLst>
          </p:cNvPr>
          <p:cNvSpPr/>
          <p:nvPr/>
        </p:nvSpPr>
        <p:spPr>
          <a:xfrm>
            <a:off x="2588967" y="4296343"/>
            <a:ext cx="504000" cy="1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249931D3-EDA9-4DDA-8084-CE644AF9F1D6}"/>
              </a:ext>
            </a:extLst>
          </p:cNvPr>
          <p:cNvSpPr/>
          <p:nvPr/>
        </p:nvSpPr>
        <p:spPr>
          <a:xfrm>
            <a:off x="2588967" y="4501620"/>
            <a:ext cx="468000" cy="1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32E15B73-4075-46AE-9366-27EC11C55E94}"/>
              </a:ext>
            </a:extLst>
          </p:cNvPr>
          <p:cNvSpPr/>
          <p:nvPr/>
        </p:nvSpPr>
        <p:spPr>
          <a:xfrm>
            <a:off x="2584894" y="4913182"/>
            <a:ext cx="252000" cy="1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2D0155E9-33A7-4768-8CDB-151FCBBBEBAA}"/>
              </a:ext>
            </a:extLst>
          </p:cNvPr>
          <p:cNvSpPr>
            <a:spLocks noChangeAspect="1"/>
          </p:cNvSpPr>
          <p:nvPr/>
        </p:nvSpPr>
        <p:spPr>
          <a:xfrm rot="2700000">
            <a:off x="9486035" y="2453410"/>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A90661EA-E2B6-4FFF-81F2-EC33E7FED17F}"/>
              </a:ext>
            </a:extLst>
          </p:cNvPr>
          <p:cNvSpPr>
            <a:spLocks noChangeAspect="1"/>
          </p:cNvSpPr>
          <p:nvPr/>
        </p:nvSpPr>
        <p:spPr>
          <a:xfrm rot="2700000">
            <a:off x="3543104" y="3699507"/>
            <a:ext cx="144000" cy="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4" name="Straight Arrow Connector 103">
            <a:extLst>
              <a:ext uri="{FF2B5EF4-FFF2-40B4-BE49-F238E27FC236}">
                <a16:creationId xmlns:a16="http://schemas.microsoft.com/office/drawing/2014/main" id="{C3F0FF3C-0BAF-436B-9187-D1FC7DC4BF64}"/>
              </a:ext>
            </a:extLst>
          </p:cNvPr>
          <p:cNvCxnSpPr>
            <a:cxnSpLocks/>
          </p:cNvCxnSpPr>
          <p:nvPr/>
        </p:nvCxnSpPr>
        <p:spPr>
          <a:xfrm rot="5400000">
            <a:off x="5953316" y="2525410"/>
            <a:ext cx="180000" cy="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5" name="Rectangle 104">
            <a:extLst>
              <a:ext uri="{FF2B5EF4-FFF2-40B4-BE49-F238E27FC236}">
                <a16:creationId xmlns:a16="http://schemas.microsoft.com/office/drawing/2014/main" id="{C3831EC1-F1D0-45D9-AB6F-583D5CE588BE}"/>
              </a:ext>
            </a:extLst>
          </p:cNvPr>
          <p:cNvSpPr>
            <a:spLocks noChangeAspect="1"/>
          </p:cNvSpPr>
          <p:nvPr/>
        </p:nvSpPr>
        <p:spPr>
          <a:xfrm rot="2700000">
            <a:off x="3107675" y="4103103"/>
            <a:ext cx="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Star: 5 Points 136">
            <a:extLst>
              <a:ext uri="{FF2B5EF4-FFF2-40B4-BE49-F238E27FC236}">
                <a16:creationId xmlns:a16="http://schemas.microsoft.com/office/drawing/2014/main" id="{48E77754-1834-4B8C-A94B-BAF922045E9B}"/>
              </a:ext>
            </a:extLst>
          </p:cNvPr>
          <p:cNvSpPr>
            <a:spLocks noChangeAspect="1"/>
          </p:cNvSpPr>
          <p:nvPr/>
        </p:nvSpPr>
        <p:spPr>
          <a:xfrm>
            <a:off x="3274462" y="3468349"/>
            <a:ext cx="144000" cy="144000"/>
          </a:xfrm>
          <a:prstGeom prst="star5">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Star: 5 Points 137">
            <a:extLst>
              <a:ext uri="{FF2B5EF4-FFF2-40B4-BE49-F238E27FC236}">
                <a16:creationId xmlns:a16="http://schemas.microsoft.com/office/drawing/2014/main" id="{CFF5F294-610C-4C93-9B5F-217161831B0F}"/>
              </a:ext>
            </a:extLst>
          </p:cNvPr>
          <p:cNvSpPr>
            <a:spLocks noChangeAspect="1"/>
          </p:cNvSpPr>
          <p:nvPr/>
        </p:nvSpPr>
        <p:spPr>
          <a:xfrm>
            <a:off x="2604272" y="4296448"/>
            <a:ext cx="144000" cy="144000"/>
          </a:xfrm>
          <a:prstGeom prst="star5">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Star: 5 Points 138">
            <a:extLst>
              <a:ext uri="{FF2B5EF4-FFF2-40B4-BE49-F238E27FC236}">
                <a16:creationId xmlns:a16="http://schemas.microsoft.com/office/drawing/2014/main" id="{B5DDAB56-221E-4D45-A732-2D5C7FD7B39F}"/>
              </a:ext>
            </a:extLst>
          </p:cNvPr>
          <p:cNvSpPr>
            <a:spLocks noChangeAspect="1"/>
          </p:cNvSpPr>
          <p:nvPr/>
        </p:nvSpPr>
        <p:spPr>
          <a:xfrm>
            <a:off x="2617793" y="4476974"/>
            <a:ext cx="144000" cy="144000"/>
          </a:xfrm>
          <a:prstGeom prst="star5">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Star: 5 Points 139">
            <a:extLst>
              <a:ext uri="{FF2B5EF4-FFF2-40B4-BE49-F238E27FC236}">
                <a16:creationId xmlns:a16="http://schemas.microsoft.com/office/drawing/2014/main" id="{5F15D5E7-F962-465D-AA08-2C1EC86687F4}"/>
              </a:ext>
            </a:extLst>
          </p:cNvPr>
          <p:cNvSpPr>
            <a:spLocks noChangeAspect="1"/>
          </p:cNvSpPr>
          <p:nvPr/>
        </p:nvSpPr>
        <p:spPr>
          <a:xfrm>
            <a:off x="2617699" y="4917429"/>
            <a:ext cx="144000" cy="144000"/>
          </a:xfrm>
          <a:prstGeom prst="star5">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0" name="Straight Arrow Connector 109">
            <a:extLst>
              <a:ext uri="{FF2B5EF4-FFF2-40B4-BE49-F238E27FC236}">
                <a16:creationId xmlns:a16="http://schemas.microsoft.com/office/drawing/2014/main" id="{A00E0286-F909-4141-8667-4FC08671F3F8}"/>
              </a:ext>
            </a:extLst>
          </p:cNvPr>
          <p:cNvCxnSpPr>
            <a:cxnSpLocks/>
          </p:cNvCxnSpPr>
          <p:nvPr/>
        </p:nvCxnSpPr>
        <p:spPr>
          <a:xfrm rot="5400000">
            <a:off x="3024636" y="3550340"/>
            <a:ext cx="180000" cy="0"/>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92112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a:t>OA15.03：METエクソン14スキッピング（METex14）変異を有する非小細胞肺がん（NSCLC）におけるアミバンタマブ：CHRYSALIS試験の初期成績 – Spira A、他</a:t>
            </a:r>
          </a:p>
        </p:txBody>
      </p:sp>
      <p:sp>
        <p:nvSpPr>
          <p:cNvPr id="3" name="Content Placeholder 2"/>
          <p:cNvSpPr>
            <a:spLocks noGrp="1"/>
          </p:cNvSpPr>
          <p:nvPr>
            <p:ph idx="1"/>
          </p:nvPr>
        </p:nvSpPr>
        <p:spPr/>
        <p:txBody>
          <a:bodyPr/>
          <a:lstStyle/>
          <a:p>
            <a:r>
              <a:rPr lang="ja-JP" b="1"/>
              <a:t>主要な結果（続き）</a:t>
            </a:r>
          </a:p>
          <a:p>
            <a:pPr>
              <a:spcBef>
                <a:spcPts val="26400"/>
              </a:spcBef>
            </a:pPr>
            <a:r>
              <a:rPr lang="ja-JP" b="1"/>
              <a:t>結論</a:t>
            </a:r>
          </a:p>
          <a:p>
            <a:pPr lvl="1"/>
            <a:r>
              <a:rPr lang="ja-JP"/>
              <a:t>NSCLCおよびMETex14変異を有する患者において、アミバンタマブは、EGFR変異NSCLCを有する患者における以前の発見と一致する安全性プロファイルを備えた有望な抗腫瘍活性を示しました</a:t>
            </a:r>
          </a:p>
        </p:txBody>
      </p:sp>
      <p:sp>
        <p:nvSpPr>
          <p:cNvPr id="5" name="Text Placeholder 4"/>
          <p:cNvSpPr>
            <a:spLocks noGrp="1"/>
          </p:cNvSpPr>
          <p:nvPr>
            <p:ph type="body" sz="quarter" idx="11"/>
          </p:nvPr>
        </p:nvSpPr>
        <p:spPr/>
        <p:txBody>
          <a:bodyPr/>
          <a:lstStyle/>
          <a:p>
            <a:r>
              <a:rPr lang="ja-JP"/>
              <a:t>Spira A、他J Thorac Oncol 2021年16（補遺）：抄録番号 OA15.03</a:t>
            </a:r>
          </a:p>
        </p:txBody>
      </p:sp>
      <p:graphicFrame>
        <p:nvGraphicFramePr>
          <p:cNvPr id="6" name="Table 5">
            <a:extLst>
              <a:ext uri="{FF2B5EF4-FFF2-40B4-BE49-F238E27FC236}">
                <a16:creationId xmlns:a16="http://schemas.microsoft.com/office/drawing/2014/main" id="{19FD0FBD-C3A9-46D5-83DB-3C49D9729D0C}"/>
              </a:ext>
            </a:extLst>
          </p:cNvPr>
          <p:cNvGraphicFramePr>
            <a:graphicFrameLocks noGrp="1"/>
          </p:cNvGraphicFramePr>
          <p:nvPr>
            <p:extLst>
              <p:ext uri="{D42A27DB-BD31-4B8C-83A1-F6EECF244321}">
                <p14:modId xmlns:p14="http://schemas.microsoft.com/office/powerpoint/2010/main" val="42862486"/>
              </p:ext>
            </p:extLst>
          </p:nvPr>
        </p:nvGraphicFramePr>
        <p:xfrm>
          <a:off x="1967740" y="1670502"/>
          <a:ext cx="8256521" cy="3097097"/>
        </p:xfrm>
        <a:graphic>
          <a:graphicData uri="http://schemas.openxmlformats.org/drawingml/2006/table">
            <a:tbl>
              <a:tblPr firstRow="1" firstCol="1" bandRow="1">
                <a:tableStyleId>{69012ECD-51FC-41F1-AA8D-1B2483CD663E}</a:tableStyleId>
              </a:tblPr>
              <a:tblGrid>
                <a:gridCol w="3663623">
                  <a:extLst>
                    <a:ext uri="{9D8B030D-6E8A-4147-A177-3AD203B41FA5}">
                      <a16:colId xmlns:a16="http://schemas.microsoft.com/office/drawing/2014/main" val="1824644394"/>
                    </a:ext>
                  </a:extLst>
                </a:gridCol>
                <a:gridCol w="2278159">
                  <a:extLst>
                    <a:ext uri="{9D8B030D-6E8A-4147-A177-3AD203B41FA5}">
                      <a16:colId xmlns:a16="http://schemas.microsoft.com/office/drawing/2014/main" val="1247284710"/>
                    </a:ext>
                  </a:extLst>
                </a:gridCol>
                <a:gridCol w="2314739">
                  <a:extLst>
                    <a:ext uri="{9D8B030D-6E8A-4147-A177-3AD203B41FA5}">
                      <a16:colId xmlns:a16="http://schemas.microsoft.com/office/drawing/2014/main" val="1989234949"/>
                    </a:ext>
                  </a:extLst>
                </a:gridCol>
              </a:tblGrid>
              <a:tr h="313433">
                <a:tc>
                  <a:txBody>
                    <a:bodyPr/>
                    <a:lstStyle/>
                    <a:p>
                      <a:pPr marL="0" marR="0" algn="l">
                        <a:lnSpc>
                          <a:spcPct val="107000"/>
                        </a:lnSpc>
                        <a:spcBef>
                          <a:spcPts val="0"/>
                        </a:spcBef>
                        <a:spcAft>
                          <a:spcPts val="0"/>
                        </a:spcAft>
                      </a:pPr>
                      <a:r>
                        <a:rPr lang="ja-JP" sz="1600">
                          <a:solidFill>
                            <a:schemeClr val="tx2"/>
                          </a:solidFill>
                        </a:rPr>
                        <a:t>グレード</a:t>
                      </a:r>
                      <a:r>
                        <a:rPr lang="ja-JP" sz="1600" baseline="0">
                          <a:solidFill>
                            <a:schemeClr val="tx2"/>
                          </a:solidFill>
                        </a:rPr>
                        <a:t>3以上</a:t>
                      </a:r>
                      <a:r>
                        <a:rPr lang="ja-JP" sz="1600">
                          <a:solidFill>
                            <a:schemeClr val="tx2"/>
                          </a:solidFill>
                        </a:rPr>
                        <a:t>のTEAE、n（%）</a:t>
                      </a:r>
                    </a:p>
                  </a:txBody>
                  <a:tcPr marL="90000" marR="90000" marT="46800" marB="46800" anchor="b"/>
                </a:tc>
                <a:tc>
                  <a:txBody>
                    <a:bodyPr/>
                    <a:lstStyle/>
                    <a:p>
                      <a:pPr marL="0" marR="0" algn="ctr">
                        <a:lnSpc>
                          <a:spcPct val="107000"/>
                        </a:lnSpc>
                        <a:spcBef>
                          <a:spcPts val="0"/>
                        </a:spcBef>
                        <a:spcAft>
                          <a:spcPts val="0"/>
                        </a:spcAft>
                      </a:pPr>
                      <a:r>
                        <a:rPr lang="ja-JP" sz="1600">
                          <a:solidFill>
                            <a:schemeClr val="tx2"/>
                          </a:solidFill>
                        </a:rPr>
                        <a:t>RP2Dで治療</a:t>
                      </a:r>
                    </a:p>
                    <a:p>
                      <a:pPr marL="0" marR="0" algn="ctr">
                        <a:lnSpc>
                          <a:spcPct val="107000"/>
                        </a:lnSpc>
                        <a:spcBef>
                          <a:spcPts val="0"/>
                        </a:spcBef>
                        <a:spcAft>
                          <a:spcPts val="0"/>
                        </a:spcAft>
                      </a:pPr>
                      <a:r>
                        <a:rPr lang="ja-JP" sz="1600">
                          <a:solidFill>
                            <a:schemeClr val="tx2"/>
                          </a:solidFill>
                        </a:rPr>
                        <a:t>（n = 258）</a:t>
                      </a:r>
                    </a:p>
                  </a:txBody>
                  <a:tcPr marL="90000" marR="90000" marT="46800" marB="46800" anchor="b"/>
                </a:tc>
                <a:tc>
                  <a:txBody>
                    <a:bodyPr/>
                    <a:lstStyle/>
                    <a:p>
                      <a:pPr marL="0" marR="0" algn="ctr">
                        <a:lnSpc>
                          <a:spcPct val="107000"/>
                        </a:lnSpc>
                        <a:spcBef>
                          <a:spcPts val="0"/>
                        </a:spcBef>
                        <a:spcAft>
                          <a:spcPts val="0"/>
                        </a:spcAft>
                      </a:pPr>
                      <a:r>
                        <a:rPr lang="ja-JP" sz="1600">
                          <a:solidFill>
                            <a:schemeClr val="tx2"/>
                          </a:solidFill>
                        </a:rPr>
                        <a:t>METex14</a:t>
                      </a:r>
                    </a:p>
                    <a:p>
                      <a:pPr marL="0" marR="0" algn="ctr">
                        <a:lnSpc>
                          <a:spcPct val="107000"/>
                        </a:lnSpc>
                        <a:spcBef>
                          <a:spcPts val="0"/>
                        </a:spcBef>
                        <a:spcAft>
                          <a:spcPts val="0"/>
                        </a:spcAft>
                      </a:pPr>
                      <a:r>
                        <a:rPr lang="ja-JP" sz="1600">
                          <a:solidFill>
                            <a:schemeClr val="tx2"/>
                          </a:solidFill>
                        </a:rPr>
                        <a:t>（n = 19）</a:t>
                      </a:r>
                    </a:p>
                  </a:txBody>
                  <a:tcPr marL="90000" marR="90000" marT="46800" marB="46800" anchor="b"/>
                </a:tc>
                <a:extLst>
                  <a:ext uri="{0D108BD9-81ED-4DB2-BD59-A6C34878D82A}">
                    <a16:rowId xmlns:a16="http://schemas.microsoft.com/office/drawing/2014/main" val="2025907356"/>
                  </a:ext>
                </a:extLst>
              </a:tr>
              <a:tr h="123024">
                <a:tc>
                  <a:txBody>
                    <a:bodyPr/>
                    <a:lstStyle/>
                    <a:p>
                      <a:pPr marL="0" marR="0" algn="l">
                        <a:lnSpc>
                          <a:spcPct val="107000"/>
                        </a:lnSpc>
                        <a:spcBef>
                          <a:spcPts val="0"/>
                        </a:spcBef>
                        <a:spcAft>
                          <a:spcPts val="0"/>
                        </a:spcAft>
                      </a:pPr>
                      <a:r>
                        <a:rPr lang="ja-JP" sz="1600" b="0"/>
                        <a:t>呼吸困難</a:t>
                      </a:r>
                    </a:p>
                  </a:txBody>
                  <a:tcPr marL="90000" marR="90000" marT="46800" marB="46800" anchor="ctr"/>
                </a:tc>
                <a:tc>
                  <a:txBody>
                    <a:bodyPr/>
                    <a:lstStyle/>
                    <a:p>
                      <a:pPr marL="0" marR="0" algn="ctr">
                        <a:lnSpc>
                          <a:spcPct val="107000"/>
                        </a:lnSpc>
                        <a:spcBef>
                          <a:spcPts val="0"/>
                        </a:spcBef>
                        <a:spcAft>
                          <a:spcPts val="0"/>
                        </a:spcAft>
                      </a:pPr>
                      <a:r>
                        <a:rPr lang="ja-JP" sz="1600"/>
                        <a:t>11（4）</a:t>
                      </a:r>
                    </a:p>
                  </a:txBody>
                  <a:tcPr marL="90000" marR="90000" marT="46800" marB="46800" anchor="ctr"/>
                </a:tc>
                <a:tc>
                  <a:txBody>
                    <a:bodyPr/>
                    <a:lstStyle/>
                    <a:p>
                      <a:pPr marL="0" marR="0" algn="ctr">
                        <a:lnSpc>
                          <a:spcPct val="107000"/>
                        </a:lnSpc>
                        <a:spcBef>
                          <a:spcPts val="0"/>
                        </a:spcBef>
                        <a:spcAft>
                          <a:spcPts val="0"/>
                        </a:spcAft>
                      </a:pPr>
                      <a:r>
                        <a:rPr lang="ja-JP" sz="1600"/>
                        <a:t>1（5）</a:t>
                      </a:r>
                    </a:p>
                  </a:txBody>
                  <a:tcPr marL="90000" marR="90000" marT="46800" marB="46800" anchor="ctr"/>
                </a:tc>
                <a:extLst>
                  <a:ext uri="{0D108BD9-81ED-4DB2-BD59-A6C34878D82A}">
                    <a16:rowId xmlns:a16="http://schemas.microsoft.com/office/drawing/2014/main" val="1270237912"/>
                  </a:ext>
                </a:extLst>
              </a:tr>
              <a:tr h="123024">
                <a:tc>
                  <a:txBody>
                    <a:bodyPr/>
                    <a:lstStyle/>
                    <a:p>
                      <a:pPr marL="0" marR="0" algn="l">
                        <a:lnSpc>
                          <a:spcPct val="107000"/>
                        </a:lnSpc>
                        <a:spcBef>
                          <a:spcPts val="0"/>
                        </a:spcBef>
                        <a:spcAft>
                          <a:spcPts val="0"/>
                        </a:spcAft>
                      </a:pPr>
                      <a:r>
                        <a:rPr lang="ja-JP" sz="1600" b="0"/>
                        <a:t>発疹 </a:t>
                      </a:r>
                    </a:p>
                  </a:txBody>
                  <a:tcPr marL="90000" marR="90000" marT="46800" marB="46800" anchor="ctr"/>
                </a:tc>
                <a:tc>
                  <a:txBody>
                    <a:bodyPr/>
                    <a:lstStyle/>
                    <a:p>
                      <a:pPr marL="0" marR="0" algn="ctr">
                        <a:lnSpc>
                          <a:spcPct val="107000"/>
                        </a:lnSpc>
                        <a:spcBef>
                          <a:spcPts val="0"/>
                        </a:spcBef>
                        <a:spcAft>
                          <a:spcPts val="0"/>
                        </a:spcAft>
                      </a:pPr>
                      <a:r>
                        <a:rPr lang="ja-JP" sz="1600"/>
                        <a:t>7（3）</a:t>
                      </a:r>
                    </a:p>
                  </a:txBody>
                  <a:tcPr marL="90000" marR="90000" marT="46800" marB="46800" anchor="ctr"/>
                </a:tc>
                <a:tc>
                  <a:txBody>
                    <a:bodyPr/>
                    <a:lstStyle/>
                    <a:p>
                      <a:pPr marL="0" marR="0" algn="ctr">
                        <a:lnSpc>
                          <a:spcPct val="107000"/>
                        </a:lnSpc>
                        <a:spcBef>
                          <a:spcPts val="0"/>
                        </a:spcBef>
                        <a:spcAft>
                          <a:spcPts val="0"/>
                        </a:spcAft>
                      </a:pPr>
                      <a:r>
                        <a:rPr lang="ja-JP" sz="1600"/>
                        <a:t>1（5）</a:t>
                      </a:r>
                    </a:p>
                  </a:txBody>
                  <a:tcPr marL="90000" marR="90000" marT="46800" marB="46800" anchor="ctr"/>
                </a:tc>
                <a:extLst>
                  <a:ext uri="{0D108BD9-81ED-4DB2-BD59-A6C34878D82A}">
                    <a16:rowId xmlns:a16="http://schemas.microsoft.com/office/drawing/2014/main" val="3306689409"/>
                  </a:ext>
                </a:extLst>
              </a:tr>
              <a:tr h="123024">
                <a:tc>
                  <a:txBody>
                    <a:bodyPr/>
                    <a:lstStyle/>
                    <a:p>
                      <a:pPr marL="0" marR="0" algn="l">
                        <a:lnSpc>
                          <a:spcPct val="107000"/>
                        </a:lnSpc>
                        <a:spcBef>
                          <a:spcPts val="0"/>
                        </a:spcBef>
                        <a:spcAft>
                          <a:spcPts val="0"/>
                        </a:spcAft>
                      </a:pPr>
                      <a:r>
                        <a:rPr lang="ja-JP" sz="1600" b="0"/>
                        <a:t>輸液関連の反応</a:t>
                      </a:r>
                    </a:p>
                  </a:txBody>
                  <a:tcPr marL="90000" marR="90000" marT="46800" marB="46800" anchor="ctr"/>
                </a:tc>
                <a:tc>
                  <a:txBody>
                    <a:bodyPr/>
                    <a:lstStyle/>
                    <a:p>
                      <a:pPr marL="0" marR="0" algn="ctr">
                        <a:lnSpc>
                          <a:spcPct val="107000"/>
                        </a:lnSpc>
                        <a:spcBef>
                          <a:spcPts val="0"/>
                        </a:spcBef>
                        <a:spcAft>
                          <a:spcPts val="0"/>
                        </a:spcAft>
                      </a:pPr>
                      <a:r>
                        <a:rPr lang="ja-JP" sz="1600"/>
                        <a:t>6（2）</a:t>
                      </a:r>
                    </a:p>
                  </a:txBody>
                  <a:tcPr marL="90000" marR="90000" marT="46800" marB="46800" anchor="ctr"/>
                </a:tc>
                <a:tc>
                  <a:txBody>
                    <a:bodyPr/>
                    <a:lstStyle/>
                    <a:p>
                      <a:pPr marL="0" marR="0" algn="ctr">
                        <a:lnSpc>
                          <a:spcPct val="107000"/>
                        </a:lnSpc>
                        <a:spcBef>
                          <a:spcPts val="0"/>
                        </a:spcBef>
                        <a:spcAft>
                          <a:spcPts val="0"/>
                        </a:spcAft>
                      </a:pPr>
                      <a:r>
                        <a:rPr lang="ja-JP" sz="1600"/>
                        <a:t>0</a:t>
                      </a:r>
                    </a:p>
                  </a:txBody>
                  <a:tcPr marL="90000" marR="90000" marT="46800" marB="46800" anchor="ctr"/>
                </a:tc>
                <a:extLst>
                  <a:ext uri="{0D108BD9-81ED-4DB2-BD59-A6C34878D82A}">
                    <a16:rowId xmlns:a16="http://schemas.microsoft.com/office/drawing/2014/main" val="949631506"/>
                  </a:ext>
                </a:extLst>
              </a:tr>
              <a:tr h="123024">
                <a:tc>
                  <a:txBody>
                    <a:bodyPr/>
                    <a:lstStyle/>
                    <a:p>
                      <a:pPr marL="0" marR="0" algn="l">
                        <a:lnSpc>
                          <a:spcPct val="107000"/>
                        </a:lnSpc>
                        <a:spcBef>
                          <a:spcPts val="0"/>
                        </a:spcBef>
                        <a:spcAft>
                          <a:spcPts val="0"/>
                        </a:spcAft>
                      </a:pPr>
                      <a:r>
                        <a:rPr lang="ja-JP" sz="1600" b="0"/>
                        <a:t>低アルブミン血症</a:t>
                      </a:r>
                    </a:p>
                  </a:txBody>
                  <a:tcPr marL="90000" marR="90000" marT="46800" marB="46800" anchor="ctr"/>
                </a:tc>
                <a:tc>
                  <a:txBody>
                    <a:bodyPr/>
                    <a:lstStyle/>
                    <a:p>
                      <a:pPr marL="0" marR="0" algn="ctr">
                        <a:lnSpc>
                          <a:spcPct val="107000"/>
                        </a:lnSpc>
                        <a:spcBef>
                          <a:spcPts val="0"/>
                        </a:spcBef>
                        <a:spcAft>
                          <a:spcPts val="0"/>
                        </a:spcAft>
                      </a:pPr>
                      <a:r>
                        <a:rPr lang="ja-JP" sz="1600"/>
                        <a:t>4（2）</a:t>
                      </a:r>
                    </a:p>
                  </a:txBody>
                  <a:tcPr marL="90000" marR="90000" marT="46800" marB="46800"/>
                </a:tc>
                <a:tc>
                  <a:txBody>
                    <a:bodyPr/>
                    <a:lstStyle/>
                    <a:p>
                      <a:pPr marL="0" marR="0" algn="ctr">
                        <a:lnSpc>
                          <a:spcPct val="107000"/>
                        </a:lnSpc>
                        <a:spcBef>
                          <a:spcPts val="0"/>
                        </a:spcBef>
                        <a:spcAft>
                          <a:spcPts val="0"/>
                        </a:spcAft>
                      </a:pPr>
                      <a:r>
                        <a:rPr lang="ja-JP" sz="1600"/>
                        <a:t>1（5）</a:t>
                      </a:r>
                    </a:p>
                  </a:txBody>
                  <a:tcPr marL="90000" marR="90000" marT="46800" marB="46800"/>
                </a:tc>
                <a:extLst>
                  <a:ext uri="{0D108BD9-81ED-4DB2-BD59-A6C34878D82A}">
                    <a16:rowId xmlns:a16="http://schemas.microsoft.com/office/drawing/2014/main" val="1503817867"/>
                  </a:ext>
                </a:extLst>
              </a:tr>
              <a:tr h="123024">
                <a:tc>
                  <a:txBody>
                    <a:bodyPr/>
                    <a:lstStyle/>
                    <a:p>
                      <a:pPr marL="0" marR="0" algn="l">
                        <a:lnSpc>
                          <a:spcPct val="107000"/>
                        </a:lnSpc>
                        <a:spcBef>
                          <a:spcPts val="0"/>
                        </a:spcBef>
                        <a:spcAft>
                          <a:spcPts val="0"/>
                        </a:spcAft>
                      </a:pPr>
                      <a:r>
                        <a:rPr lang="ja-JP" sz="1600" b="0"/>
                        <a:t>爪囲炎</a:t>
                      </a:r>
                    </a:p>
                  </a:txBody>
                  <a:tcPr marL="90000" marR="90000" marT="46800" marB="46800" anchor="ctr"/>
                </a:tc>
                <a:tc>
                  <a:txBody>
                    <a:bodyPr/>
                    <a:lstStyle/>
                    <a:p>
                      <a:pPr marL="0" marR="0" algn="ctr">
                        <a:lnSpc>
                          <a:spcPct val="107000"/>
                        </a:lnSpc>
                        <a:spcBef>
                          <a:spcPts val="0"/>
                        </a:spcBef>
                        <a:spcAft>
                          <a:spcPts val="0"/>
                        </a:spcAft>
                      </a:pPr>
                      <a:r>
                        <a:rPr lang="ja-JP" sz="1600"/>
                        <a:t>3（1）</a:t>
                      </a:r>
                    </a:p>
                  </a:txBody>
                  <a:tcPr marL="90000" marR="90000" marT="46800" marB="46800" anchor="ctr"/>
                </a:tc>
                <a:tc>
                  <a:txBody>
                    <a:bodyPr/>
                    <a:lstStyle/>
                    <a:p>
                      <a:pPr marL="0" marR="0" algn="ctr">
                        <a:lnSpc>
                          <a:spcPct val="107000"/>
                        </a:lnSpc>
                        <a:spcBef>
                          <a:spcPts val="0"/>
                        </a:spcBef>
                        <a:spcAft>
                          <a:spcPts val="0"/>
                        </a:spcAft>
                      </a:pPr>
                      <a:r>
                        <a:rPr lang="ja-JP" sz="1600"/>
                        <a:t>0</a:t>
                      </a:r>
                    </a:p>
                  </a:txBody>
                  <a:tcPr marL="90000" marR="90000" marT="46800" marB="46800" anchor="ctr"/>
                </a:tc>
                <a:extLst>
                  <a:ext uri="{0D108BD9-81ED-4DB2-BD59-A6C34878D82A}">
                    <a16:rowId xmlns:a16="http://schemas.microsoft.com/office/drawing/2014/main" val="4087121525"/>
                  </a:ext>
                </a:extLst>
              </a:tr>
              <a:tr h="209729">
                <a:tc>
                  <a:txBody>
                    <a:bodyPr/>
                    <a:lstStyle/>
                    <a:p>
                      <a:pPr marL="0" marR="0" algn="l">
                        <a:lnSpc>
                          <a:spcPct val="107000"/>
                        </a:lnSpc>
                        <a:spcBef>
                          <a:spcPts val="0"/>
                        </a:spcBef>
                        <a:spcAft>
                          <a:spcPts val="0"/>
                        </a:spcAft>
                      </a:pPr>
                      <a:r>
                        <a:rPr lang="ja-JP" sz="1600" b="0">
                          <a:solidFill>
                            <a:schemeClr val="tx1"/>
                          </a:solidFill>
                          <a:latin typeface="+mn-lt"/>
                          <a:ea typeface="MS Mincho"/>
                          <a:cs typeface="+mn-cs"/>
                        </a:rPr>
                        <a:t>末梢浮腫</a:t>
                      </a:r>
                    </a:p>
                  </a:txBody>
                  <a:tcPr marL="90000" marR="90000" marT="46800" marB="46800" anchor="ctr"/>
                </a:tc>
                <a:tc>
                  <a:txBody>
                    <a:bodyPr/>
                    <a:lstStyle/>
                    <a:p>
                      <a:pPr marL="0" marR="0" algn="ctr" defTabSz="914400" rtl="0" eaLnBrk="1" latinLnBrk="0" hangingPunct="1">
                        <a:lnSpc>
                          <a:spcPct val="107000"/>
                        </a:lnSpc>
                        <a:spcBef>
                          <a:spcPts val="0"/>
                        </a:spcBef>
                        <a:spcAft>
                          <a:spcPts val="0"/>
                        </a:spcAft>
                      </a:pPr>
                      <a:r>
                        <a:rPr lang="ja-JP" sz="1600">
                          <a:solidFill>
                            <a:schemeClr val="tx1"/>
                          </a:solidFill>
                          <a:latin typeface="+mn-lt"/>
                          <a:ea typeface="MS Mincho"/>
                          <a:cs typeface="+mn-cs"/>
                        </a:rPr>
                        <a:t>2（1）</a:t>
                      </a:r>
                    </a:p>
                  </a:txBody>
                  <a:tcPr marL="90000" marR="90000" marT="46800" marB="46800" anchor="ctr"/>
                </a:tc>
                <a:tc>
                  <a:txBody>
                    <a:bodyPr/>
                    <a:lstStyle/>
                    <a:p>
                      <a:pPr marL="0" marR="0" algn="ctr" defTabSz="914400" rtl="0" eaLnBrk="1" latinLnBrk="0" hangingPunct="1">
                        <a:lnSpc>
                          <a:spcPct val="107000"/>
                        </a:lnSpc>
                        <a:spcBef>
                          <a:spcPts val="0"/>
                        </a:spcBef>
                        <a:spcAft>
                          <a:spcPts val="0"/>
                        </a:spcAft>
                      </a:pPr>
                      <a:r>
                        <a:rPr lang="ja-JP" sz="1600">
                          <a:solidFill>
                            <a:schemeClr val="tx1"/>
                          </a:solidFill>
                          <a:latin typeface="+mn-lt"/>
                          <a:ea typeface="MS Mincho"/>
                          <a:cs typeface="+mn-cs"/>
                        </a:rPr>
                        <a:t>0</a:t>
                      </a:r>
                    </a:p>
                  </a:txBody>
                  <a:tcPr marL="90000" marR="90000" marT="46800" marB="46800" anchor="ctr"/>
                </a:tc>
                <a:extLst>
                  <a:ext uri="{0D108BD9-81ED-4DB2-BD59-A6C34878D82A}">
                    <a16:rowId xmlns:a16="http://schemas.microsoft.com/office/drawing/2014/main" val="109084628"/>
                  </a:ext>
                </a:extLst>
              </a:tr>
              <a:tr h="209729">
                <a:tc>
                  <a:txBody>
                    <a:bodyPr/>
                    <a:lstStyle/>
                    <a:p>
                      <a:pPr marL="0" marR="0" algn="l">
                        <a:lnSpc>
                          <a:spcPct val="107000"/>
                        </a:lnSpc>
                        <a:spcBef>
                          <a:spcPts val="0"/>
                        </a:spcBef>
                        <a:spcAft>
                          <a:spcPts val="0"/>
                        </a:spcAft>
                      </a:pPr>
                      <a:r>
                        <a:rPr lang="ja-JP" sz="1600" b="0"/>
                        <a:t>吐き気</a:t>
                      </a:r>
                    </a:p>
                  </a:txBody>
                  <a:tcPr marL="90000" marR="90000" marT="46800" marB="46800" anchor="ctr"/>
                </a:tc>
                <a:tc>
                  <a:txBody>
                    <a:bodyPr/>
                    <a:lstStyle/>
                    <a:p>
                      <a:pPr marL="0" marR="0" algn="ctr">
                        <a:lnSpc>
                          <a:spcPct val="107000"/>
                        </a:lnSpc>
                        <a:spcBef>
                          <a:spcPts val="0"/>
                        </a:spcBef>
                        <a:spcAft>
                          <a:spcPts val="0"/>
                        </a:spcAft>
                      </a:pPr>
                      <a:r>
                        <a:rPr lang="ja-JP" sz="1600"/>
                        <a:t>1（0.4）</a:t>
                      </a:r>
                    </a:p>
                  </a:txBody>
                  <a:tcPr marL="90000" marR="90000" marT="46800" marB="46800" anchor="ctr"/>
                </a:tc>
                <a:tc>
                  <a:txBody>
                    <a:bodyPr/>
                    <a:lstStyle/>
                    <a:p>
                      <a:pPr marL="0" marR="0" algn="ctr">
                        <a:lnSpc>
                          <a:spcPct val="107000"/>
                        </a:lnSpc>
                        <a:spcBef>
                          <a:spcPts val="0"/>
                        </a:spcBef>
                        <a:spcAft>
                          <a:spcPts val="0"/>
                        </a:spcAft>
                      </a:pPr>
                      <a:r>
                        <a:rPr lang="ja-JP" sz="1600"/>
                        <a:t>0</a:t>
                      </a:r>
                    </a:p>
                  </a:txBody>
                  <a:tcPr marL="90000" marR="90000" marT="46800" marB="46800" anchor="ctr"/>
                </a:tc>
                <a:extLst>
                  <a:ext uri="{0D108BD9-81ED-4DB2-BD59-A6C34878D82A}">
                    <a16:rowId xmlns:a16="http://schemas.microsoft.com/office/drawing/2014/main" val="841810937"/>
                  </a:ext>
                </a:extLst>
              </a:tr>
            </a:tbl>
          </a:graphicData>
        </a:graphic>
      </p:graphicFrame>
    </p:spTree>
    <p:extLst>
      <p:ext uri="{BB962C8B-B14F-4D97-AF65-F5344CB8AC3E}">
        <p14:creationId xmlns:p14="http://schemas.microsoft.com/office/powerpoint/2010/main" val="28074845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OA15.04：治療歴のあるc-Met+進行性非小細胞肺がん患者におけるテリソツズマブベドチン（teliso-v）単剤療法 – Camidge DR、他</a:t>
            </a:r>
          </a:p>
        </p:txBody>
      </p:sp>
      <p:sp>
        <p:nvSpPr>
          <p:cNvPr id="3" name="Content Placeholder 2"/>
          <p:cNvSpPr>
            <a:spLocks noGrp="1"/>
          </p:cNvSpPr>
          <p:nvPr>
            <p:ph idx="1"/>
          </p:nvPr>
        </p:nvSpPr>
        <p:spPr/>
        <p:txBody>
          <a:bodyPr/>
          <a:lstStyle/>
          <a:p>
            <a:r>
              <a:rPr lang="ja-JP" b="1"/>
              <a:t>治験の目的</a:t>
            </a:r>
          </a:p>
          <a:p>
            <a:pPr lvl="1"/>
            <a:r>
              <a:rPr lang="ja-JP"/>
              <a:t>治療歴のあるc-Met+進行性NSCLC患者におけるテリソツズマブベドチンの有効性と安全性を評価する</a:t>
            </a:r>
          </a:p>
        </p:txBody>
      </p:sp>
      <p:sp>
        <p:nvSpPr>
          <p:cNvPr id="5" name="Text Placeholder 4"/>
          <p:cNvSpPr>
            <a:spLocks noGrp="1"/>
          </p:cNvSpPr>
          <p:nvPr>
            <p:ph type="body" sz="quarter" idx="11"/>
          </p:nvPr>
        </p:nvSpPr>
        <p:spPr/>
        <p:txBody>
          <a:bodyPr/>
          <a:lstStyle/>
          <a:p>
            <a:r>
              <a:rPr lang="ja-JP"/>
              <a:t>Camidge DR、他J Thorac Oncol 2021年16（補遺）：抄録番号 OA15.04</a:t>
            </a:r>
          </a:p>
        </p:txBody>
      </p:sp>
      <p:sp>
        <p:nvSpPr>
          <p:cNvPr id="6" name="AutoShape 12"/>
          <p:cNvSpPr>
            <a:spLocks noChangeArrowheads="1"/>
          </p:cNvSpPr>
          <p:nvPr/>
        </p:nvSpPr>
        <p:spPr bwMode="auto">
          <a:xfrm>
            <a:off x="4156796" y="2423706"/>
            <a:ext cx="2222837" cy="609771"/>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noProof="0" dirty="0">
                <a:solidFill>
                  <a:srgbClr val="FFFFFF"/>
                </a:solidFill>
                <a:ea typeface="SimSun" pitchFamily="2" charset="-122"/>
              </a:rPr>
              <a:t>NSQ EGFR WT</a:t>
            </a:r>
            <a:r>
              <a:rPr lang="en-US" altLang="ja-JP" noProof="0" dirty="0">
                <a:solidFill>
                  <a:srgbClr val="FFFFFF"/>
                </a:solidFill>
                <a:ea typeface="SimSun" pitchFamily="2" charset="-122"/>
              </a:rPr>
              <a:t/>
            </a:r>
            <a:br>
              <a:rPr lang="en-US" altLang="ja-JP" noProof="0" dirty="0">
                <a:solidFill>
                  <a:srgbClr val="FFFFFF"/>
                </a:solidFill>
                <a:ea typeface="SimSun" pitchFamily="2" charset="-122"/>
              </a:rPr>
            </a:br>
            <a:r>
              <a:rPr lang="ja-JP" noProof="0" dirty="0">
                <a:solidFill>
                  <a:srgbClr val="FFFFFF"/>
                </a:solidFill>
                <a:ea typeface="SimSun" pitchFamily="2" charset="-122"/>
              </a:rPr>
              <a:t>（n～60）</a:t>
            </a:r>
          </a:p>
        </p:txBody>
      </p:sp>
      <p:cxnSp>
        <p:nvCxnSpPr>
          <p:cNvPr id="7" name="AutoShape 19"/>
          <p:cNvCxnSpPr>
            <a:cxnSpLocks noChangeShapeType="1"/>
            <a:stCxn id="8" idx="3"/>
            <a:endCxn id="24" idx="1"/>
          </p:cNvCxnSpPr>
          <p:nvPr/>
        </p:nvCxnSpPr>
        <p:spPr bwMode="auto">
          <a:xfrm>
            <a:off x="3788979" y="4109197"/>
            <a:ext cx="367817" cy="0"/>
          </a:xfrm>
          <a:prstGeom prst="straightConnector1">
            <a:avLst/>
          </a:prstGeom>
          <a:noFill/>
          <a:ln w="38100">
            <a:solidFill>
              <a:schemeClr val="bg1"/>
            </a:solidFill>
            <a:round/>
            <a:headEnd/>
            <a:tailEnd type="triangle" w="med" len="med"/>
          </a:ln>
        </p:spPr>
      </p:cxnSp>
      <p:sp>
        <p:nvSpPr>
          <p:cNvPr id="8" name="AutoShape 9"/>
          <p:cNvSpPr>
            <a:spLocks noChangeArrowheads="1"/>
          </p:cNvSpPr>
          <p:nvPr/>
        </p:nvSpPr>
        <p:spPr bwMode="auto">
          <a:xfrm>
            <a:off x="304799" y="3094164"/>
            <a:ext cx="3484180" cy="2030065"/>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主要な患者選択基準</a:t>
            </a:r>
          </a:p>
          <a:p>
            <a:pPr marL="228600" marR="0" lvl="0" indent="-228600" defTabSz="892175" eaLnBrk="0" latinLnBrk="0" hangingPunct="0">
              <a:lnSpc>
                <a:spcPct val="100000"/>
              </a:lnSpc>
              <a:spcAft>
                <a:spcPct val="30000"/>
              </a:spcAft>
              <a:buClrTx/>
              <a:buSzTx/>
              <a:buFont typeface="Arial" pitchFamily="34" charset="0"/>
              <a:buChar char="•"/>
              <a:tabLst/>
              <a:defRPr/>
            </a:pPr>
            <a:r>
              <a:rPr lang="ja-JP" sz="1600">
                <a:solidFill>
                  <a:srgbClr val="FFFFFF"/>
                </a:solidFill>
                <a:ea typeface="SimSun" pitchFamily="2" charset="-122"/>
              </a:rPr>
              <a:t>進行性または転移性NSCLC</a:t>
            </a:r>
          </a:p>
          <a:p>
            <a:pPr marL="228600" indent="-228600" defTabSz="892175" eaLnBrk="0" hangingPunct="0">
              <a:spcAft>
                <a:spcPct val="30000"/>
              </a:spcAft>
              <a:buFont typeface="Arial" pitchFamily="34" charset="0"/>
              <a:buChar char="•"/>
              <a:defRPr/>
            </a:pPr>
            <a:r>
              <a:rPr lang="ja-JP" sz="1600">
                <a:solidFill>
                  <a:srgbClr val="FFFFFF"/>
                </a:solidFill>
                <a:ea typeface="SimSun" pitchFamily="2" charset="-122"/>
              </a:rPr>
              <a:t>c-Met+（IHC）*</a:t>
            </a:r>
          </a:p>
          <a:p>
            <a:pPr marL="228600" indent="-228600" defTabSz="892175" eaLnBrk="0" hangingPunct="0">
              <a:spcAft>
                <a:spcPct val="30000"/>
              </a:spcAft>
              <a:buFont typeface="Arial" pitchFamily="34" charset="0"/>
              <a:buChar char="•"/>
              <a:defRPr/>
            </a:pPr>
            <a:r>
              <a:rPr lang="ja-JP" sz="1600">
                <a:solidFill>
                  <a:srgbClr val="FFFFFF"/>
                </a:solidFill>
                <a:ea typeface="SimSun" pitchFamily="2" charset="-122"/>
              </a:rPr>
              <a:t>全身療法の2以下の前のライン</a:t>
            </a:r>
          </a:p>
          <a:p>
            <a:pPr marL="228600" indent="-228600" defTabSz="892175" eaLnBrk="0" hangingPunct="0">
              <a:spcAft>
                <a:spcPct val="30000"/>
              </a:spcAft>
              <a:buFont typeface="Arial" pitchFamily="34" charset="0"/>
              <a:buChar char="•"/>
              <a:defRPr/>
            </a:pPr>
            <a:r>
              <a:rPr lang="ja-JP" sz="1600">
                <a:solidFill>
                  <a:srgbClr val="FFFFFF"/>
                </a:solidFill>
                <a:ea typeface="SimSun" pitchFamily="2" charset="-122"/>
              </a:rPr>
              <a:t>ECOG PS 0–1</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（n=841）</a:t>
            </a:r>
          </a:p>
        </p:txBody>
      </p:sp>
      <p:sp>
        <p:nvSpPr>
          <p:cNvPr id="11" name="Rectangle 9"/>
          <p:cNvSpPr txBox="1">
            <a:spLocks noChangeArrowheads="1"/>
          </p:cNvSpPr>
          <p:nvPr/>
        </p:nvSpPr>
        <p:spPr bwMode="auto">
          <a:xfrm>
            <a:off x="2599239" y="5462570"/>
            <a:ext cx="5788016" cy="78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marR="0" lvl="0" indent="0" algn="l" defTabSz="914400" rtl="0" eaLnBrk="1" fontAlgn="base" latinLnBrk="0" hangingPunct="1">
              <a:lnSpc>
                <a:spcPct val="100000"/>
              </a:lnSpc>
              <a:spcBef>
                <a:spcPts val="0"/>
              </a:spcBef>
              <a:spcAft>
                <a:spcPts val="600"/>
              </a:spcAft>
              <a:buClr>
                <a:srgbClr val="002850"/>
              </a:buClr>
              <a:buSzPct val="110000"/>
              <a:buFontTx/>
              <a:buNone/>
              <a:tabLst/>
              <a:defRPr/>
            </a:pPr>
            <a:r>
              <a:rPr kumimoji="0" lang="ja-JP" sz="1600" b="1" i="0" u="none" strike="noStrike" cap="none" normalizeH="0" noProof="0" dirty="0">
                <a:ln>
                  <a:noFill/>
                </a:ln>
                <a:solidFill>
                  <a:srgbClr val="363636"/>
                </a:solidFill>
                <a:uLnTx/>
                <a:uFillTx/>
                <a:latin typeface="Arial"/>
                <a:ea typeface="MS Mincho"/>
                <a:cs typeface="Arial"/>
              </a:rPr>
              <a:t>評価項目</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r>
              <a:rPr lang="ja-JP" sz="1600" noProof="0" dirty="0">
                <a:solidFill>
                  <a:srgbClr val="363636"/>
                </a:solidFill>
                <a:latin typeface="Arial"/>
                <a:ea typeface="MS Mincho"/>
                <a:cs typeface="Arial"/>
              </a:rPr>
              <a:t>ORR、DoR、DCR、安全性</a:t>
            </a:r>
          </a:p>
          <a:p>
            <a:pPr marL="250825" marR="0" lvl="0" indent="-250825" algn="l" defTabSz="914400" rtl="0" eaLnBrk="1" fontAlgn="base" latinLnBrk="0" hangingPunct="1">
              <a:lnSpc>
                <a:spcPct val="100000"/>
              </a:lnSpc>
              <a:spcBef>
                <a:spcPts val="0"/>
              </a:spcBef>
              <a:spcAft>
                <a:spcPts val="600"/>
              </a:spcAft>
              <a:buClr>
                <a:srgbClr val="002850"/>
              </a:buClr>
              <a:buSzPct val="110000"/>
              <a:buFontTx/>
              <a:buChar char="•"/>
              <a:tabLst/>
              <a:defRPr/>
            </a:pPr>
            <a:endParaRPr kumimoji="0" lang="en-GB" sz="1600" b="0" i="0" u="none" strike="noStrike" kern="1200" cap="none" spc="0" normalizeH="0" baseline="0" noProof="0" dirty="0">
              <a:ln>
                <a:noFill/>
              </a:ln>
              <a:solidFill>
                <a:srgbClr val="363636"/>
              </a:solidFill>
              <a:effectLst/>
              <a:uLnTx/>
              <a:uFillTx/>
              <a:latin typeface="Arial"/>
              <a:ea typeface="+mn-ea"/>
              <a:cs typeface="Arial"/>
            </a:endParaRPr>
          </a:p>
        </p:txBody>
      </p:sp>
      <p:sp>
        <p:nvSpPr>
          <p:cNvPr id="12" name="AutoShape 12"/>
          <p:cNvSpPr>
            <a:spLocks noChangeArrowheads="1"/>
          </p:cNvSpPr>
          <p:nvPr/>
        </p:nvSpPr>
        <p:spPr bwMode="auto">
          <a:xfrm>
            <a:off x="9392974" y="3072125"/>
            <a:ext cx="2672902" cy="1316363"/>
          </a:xfrm>
          <a:prstGeom prst="roundRect">
            <a:avLst>
              <a:gd name="adj" fmla="val 16667"/>
            </a:avLst>
          </a:prstGeom>
          <a:solidFill>
            <a:schemeClr val="accent1"/>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noProof="0">
                <a:solidFill>
                  <a:srgbClr val="FFFFFF"/>
                </a:solidFill>
                <a:ea typeface="SimSun" pitchFamily="2" charset="-122"/>
              </a:rPr>
              <a:t>テリソツズマブベドチン1.9mg/kg q2w</a:t>
            </a:r>
          </a:p>
        </p:txBody>
      </p:sp>
      <p:sp>
        <p:nvSpPr>
          <p:cNvPr id="24" name="AutoShape 12"/>
          <p:cNvSpPr>
            <a:spLocks noChangeArrowheads="1"/>
          </p:cNvSpPr>
          <p:nvPr/>
        </p:nvSpPr>
        <p:spPr bwMode="auto">
          <a:xfrm>
            <a:off x="4156796" y="3804311"/>
            <a:ext cx="2222837" cy="609771"/>
          </a:xfrm>
          <a:prstGeom prst="roundRect">
            <a:avLst>
              <a:gd name="adj" fmla="val 16667"/>
            </a:avLst>
          </a:prstGeom>
          <a:solidFill>
            <a:schemeClr val="accent3"/>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noProof="0">
                <a:solidFill>
                  <a:srgbClr val="FFFFFF"/>
                </a:solidFill>
                <a:ea typeface="SimSun" pitchFamily="2" charset="-122"/>
              </a:rPr>
              <a:t>NSQ EGFR変異体（n〜60）</a:t>
            </a:r>
          </a:p>
        </p:txBody>
      </p:sp>
      <p:sp>
        <p:nvSpPr>
          <p:cNvPr id="25" name="AutoShape 12"/>
          <p:cNvSpPr>
            <a:spLocks noChangeArrowheads="1"/>
          </p:cNvSpPr>
          <p:nvPr/>
        </p:nvSpPr>
        <p:spPr bwMode="auto">
          <a:xfrm>
            <a:off x="4156796" y="4846035"/>
            <a:ext cx="2222837" cy="609771"/>
          </a:xfrm>
          <a:prstGeom prst="roundRect">
            <a:avLst>
              <a:gd name="adj" fmla="val 16667"/>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noProof="0">
                <a:solidFill>
                  <a:srgbClr val="FFFFFF"/>
                </a:solidFill>
                <a:ea typeface="SimSun" pitchFamily="2" charset="-122"/>
              </a:rPr>
              <a:t>SQ</a:t>
            </a:r>
            <a:br>
              <a:rPr lang="ja-JP" noProof="0">
                <a:solidFill>
                  <a:srgbClr val="FFFFFF"/>
                </a:solidFill>
                <a:ea typeface="SimSun" pitchFamily="2" charset="-122"/>
              </a:rPr>
            </a:br>
            <a:r>
              <a:rPr lang="ja-JP" noProof="0">
                <a:solidFill>
                  <a:srgbClr val="FFFFFF"/>
                </a:solidFill>
                <a:ea typeface="SimSun" pitchFamily="2" charset="-122"/>
              </a:rPr>
              <a:t> （n〜30）</a:t>
            </a:r>
          </a:p>
        </p:txBody>
      </p:sp>
      <p:cxnSp>
        <p:nvCxnSpPr>
          <p:cNvPr id="35" name="AutoShape 15"/>
          <p:cNvCxnSpPr>
            <a:cxnSpLocks noChangeShapeType="1"/>
            <a:stCxn id="8" idx="3"/>
            <a:endCxn id="6" idx="1"/>
          </p:cNvCxnSpPr>
          <p:nvPr/>
        </p:nvCxnSpPr>
        <p:spPr bwMode="auto">
          <a:xfrm flipV="1">
            <a:off x="3788979" y="2728592"/>
            <a:ext cx="367817" cy="1380605"/>
          </a:xfrm>
          <a:prstGeom prst="bentConnector3">
            <a:avLst>
              <a:gd name="adj1" fmla="val 50000"/>
            </a:avLst>
          </a:prstGeom>
          <a:noFill/>
          <a:ln w="38100">
            <a:solidFill>
              <a:schemeClr val="bg1"/>
            </a:solidFill>
            <a:miter lim="800000"/>
            <a:headEnd/>
            <a:tailEnd type="triangle" w="med" len="med"/>
          </a:ln>
        </p:spPr>
      </p:cxnSp>
      <p:cxnSp>
        <p:nvCxnSpPr>
          <p:cNvPr id="38" name="AutoShape 15"/>
          <p:cNvCxnSpPr>
            <a:cxnSpLocks noChangeShapeType="1"/>
            <a:stCxn id="8" idx="3"/>
            <a:endCxn id="25" idx="1"/>
          </p:cNvCxnSpPr>
          <p:nvPr/>
        </p:nvCxnSpPr>
        <p:spPr bwMode="auto">
          <a:xfrm>
            <a:off x="3788979" y="4109197"/>
            <a:ext cx="367817" cy="1041724"/>
          </a:xfrm>
          <a:prstGeom prst="bentConnector3">
            <a:avLst>
              <a:gd name="adj1" fmla="val 50000"/>
            </a:avLst>
          </a:prstGeom>
          <a:noFill/>
          <a:ln w="38100">
            <a:solidFill>
              <a:schemeClr val="bg1"/>
            </a:solidFill>
            <a:miter lim="800000"/>
            <a:headEnd/>
            <a:tailEnd type="triangle" w="med" len="med"/>
          </a:ln>
        </p:spPr>
      </p:cxnSp>
      <p:sp>
        <p:nvSpPr>
          <p:cNvPr id="42" name="AutoShape 12"/>
          <p:cNvSpPr>
            <a:spLocks noChangeArrowheads="1"/>
          </p:cNvSpPr>
          <p:nvPr/>
        </p:nvSpPr>
        <p:spPr bwMode="auto">
          <a:xfrm>
            <a:off x="6677299" y="2105517"/>
            <a:ext cx="2224964" cy="609771"/>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a:solidFill>
                  <a:srgbClr val="FFFFFF"/>
                </a:solidFill>
                <a:ea typeface="SimSun" pitchFamily="2" charset="-122"/>
              </a:rPr>
              <a:t>c</a:t>
            </a:r>
            <a:r>
              <a:rPr lang="ja-JP" noProof="0">
                <a:solidFill>
                  <a:srgbClr val="FFFFFF"/>
                </a:solidFill>
                <a:ea typeface="SimSun" pitchFamily="2" charset="-122"/>
              </a:rPr>
              <a:t>-Met </a:t>
            </a:r>
            <a:r>
              <a:rPr lang="ja-JP">
                <a:solidFill>
                  <a:srgbClr val="FFFFFF"/>
                </a:solidFill>
                <a:ea typeface="SimSun" pitchFamily="2" charset="-122"/>
              </a:rPr>
              <a:t>高値</a:t>
            </a:r>
            <a:br>
              <a:rPr lang="ja-JP">
                <a:solidFill>
                  <a:srgbClr val="FFFFFF"/>
                </a:solidFill>
                <a:ea typeface="SimSun" pitchFamily="2" charset="-122"/>
              </a:rPr>
            </a:br>
            <a:r>
              <a:rPr lang="ja-JP" noProof="0">
                <a:solidFill>
                  <a:srgbClr val="FFFFFF"/>
                </a:solidFill>
                <a:ea typeface="SimSun" pitchFamily="2" charset="-122"/>
              </a:rPr>
              <a:t>（n～30）</a:t>
            </a:r>
          </a:p>
        </p:txBody>
      </p:sp>
      <p:sp>
        <p:nvSpPr>
          <p:cNvPr id="43" name="AutoShape 12"/>
          <p:cNvSpPr>
            <a:spLocks noChangeArrowheads="1"/>
          </p:cNvSpPr>
          <p:nvPr/>
        </p:nvSpPr>
        <p:spPr bwMode="auto">
          <a:xfrm>
            <a:off x="6677299" y="2764750"/>
            <a:ext cx="2224964" cy="609771"/>
          </a:xfrm>
          <a:prstGeom prst="roundRect">
            <a:avLst>
              <a:gd name="adj" fmla="val 16667"/>
            </a:avLst>
          </a:prstGeom>
          <a:solidFill>
            <a:schemeClr val="accent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a:solidFill>
                  <a:srgbClr val="FFFFFF"/>
                </a:solidFill>
                <a:ea typeface="SimSun" pitchFamily="2" charset="-122"/>
              </a:rPr>
              <a:t>c</a:t>
            </a:r>
            <a:r>
              <a:rPr lang="ja-JP" noProof="0">
                <a:solidFill>
                  <a:srgbClr val="FFFFFF"/>
                </a:solidFill>
                <a:ea typeface="SimSun" pitchFamily="2" charset="-122"/>
              </a:rPr>
              <a:t>-Met 中間値</a:t>
            </a:r>
            <a:br>
              <a:rPr lang="ja-JP" noProof="0">
                <a:solidFill>
                  <a:srgbClr val="FFFFFF"/>
                </a:solidFill>
                <a:ea typeface="SimSun" pitchFamily="2" charset="-122"/>
              </a:rPr>
            </a:br>
            <a:r>
              <a:rPr lang="ja-JP" noProof="0">
                <a:solidFill>
                  <a:srgbClr val="FFFFFF"/>
                </a:solidFill>
                <a:ea typeface="SimSun" pitchFamily="2" charset="-122"/>
              </a:rPr>
              <a:t>（n〜30）</a:t>
            </a:r>
          </a:p>
        </p:txBody>
      </p:sp>
      <p:sp>
        <p:nvSpPr>
          <p:cNvPr id="45" name="AutoShape 12"/>
          <p:cNvSpPr>
            <a:spLocks noChangeArrowheads="1"/>
          </p:cNvSpPr>
          <p:nvPr/>
        </p:nvSpPr>
        <p:spPr bwMode="auto">
          <a:xfrm>
            <a:off x="6682700" y="3468426"/>
            <a:ext cx="2224964" cy="609771"/>
          </a:xfrm>
          <a:prstGeom prst="roundRect">
            <a:avLst>
              <a:gd name="adj" fmla="val 16667"/>
            </a:avLst>
          </a:prstGeom>
          <a:solidFill>
            <a:schemeClr val="accent3"/>
          </a:solidFill>
          <a:ln w="9525" algn="ctr">
            <a:noFill/>
            <a:round/>
            <a:headEnd/>
            <a:tailEnd/>
          </a:ln>
        </p:spPr>
        <p:txBody>
          <a:bodyPr lIns="90488" tIns="0" rIns="90488" bIns="0" anchor="ctr"/>
          <a:lstStyle/>
          <a:p>
            <a:pPr lvl="0" algn="ctr" defTabSz="892175" eaLnBrk="0" fontAlgn="base">
              <a:spcBef>
                <a:spcPct val="0"/>
              </a:spcBef>
              <a:spcAft>
                <a:spcPct val="0"/>
              </a:spcAft>
              <a:defRPr/>
            </a:pPr>
            <a:r>
              <a:rPr lang="ja-JP">
                <a:solidFill>
                  <a:srgbClr val="FFFFFF"/>
                </a:solidFill>
                <a:ea typeface="SimSun" pitchFamily="2" charset="-122"/>
              </a:rPr>
              <a:t>c-Met 高値</a:t>
            </a:r>
            <a:br>
              <a:rPr lang="ja-JP">
                <a:solidFill>
                  <a:srgbClr val="FFFFFF"/>
                </a:solidFill>
                <a:ea typeface="SimSun" pitchFamily="2" charset="-122"/>
              </a:rPr>
            </a:br>
            <a:r>
              <a:rPr lang="ja-JP">
                <a:solidFill>
                  <a:srgbClr val="FFFFFF"/>
                </a:solidFill>
                <a:ea typeface="SimSun" pitchFamily="2" charset="-122"/>
              </a:rPr>
              <a:t>（n～30）</a:t>
            </a:r>
          </a:p>
        </p:txBody>
      </p:sp>
      <p:sp>
        <p:nvSpPr>
          <p:cNvPr id="46" name="AutoShape 12"/>
          <p:cNvSpPr>
            <a:spLocks noChangeArrowheads="1"/>
          </p:cNvSpPr>
          <p:nvPr/>
        </p:nvSpPr>
        <p:spPr bwMode="auto">
          <a:xfrm>
            <a:off x="6677299" y="4127659"/>
            <a:ext cx="2224964" cy="609771"/>
          </a:xfrm>
          <a:prstGeom prst="roundRect">
            <a:avLst>
              <a:gd name="adj" fmla="val 16667"/>
            </a:avLst>
          </a:prstGeom>
          <a:solidFill>
            <a:schemeClr val="accent3"/>
          </a:solidFill>
          <a:ln w="9525" algn="ctr">
            <a:noFill/>
            <a:round/>
            <a:headEnd/>
            <a:tailEnd/>
          </a:ln>
        </p:spPr>
        <p:txBody>
          <a:bodyPr lIns="90488" tIns="0" rIns="90488" bIns="0" anchor="ctr"/>
          <a:lstStyle/>
          <a:p>
            <a:pPr lvl="0" algn="ctr" defTabSz="892175" eaLnBrk="0" fontAlgn="base">
              <a:spcBef>
                <a:spcPct val="0"/>
              </a:spcBef>
              <a:spcAft>
                <a:spcPct val="0"/>
              </a:spcAft>
              <a:defRPr/>
            </a:pPr>
            <a:r>
              <a:rPr lang="ja-JP">
                <a:solidFill>
                  <a:srgbClr val="FFFFFF"/>
                </a:solidFill>
                <a:ea typeface="SimSun" pitchFamily="2" charset="-122"/>
              </a:rPr>
              <a:t>c-Met 中間値</a:t>
            </a:r>
            <a:br>
              <a:rPr lang="ja-JP">
                <a:solidFill>
                  <a:srgbClr val="FFFFFF"/>
                </a:solidFill>
                <a:ea typeface="SimSun" pitchFamily="2" charset="-122"/>
              </a:rPr>
            </a:br>
            <a:r>
              <a:rPr lang="ja-JP">
                <a:solidFill>
                  <a:srgbClr val="FFFFFF"/>
                </a:solidFill>
                <a:ea typeface="SimSun" pitchFamily="2" charset="-122"/>
              </a:rPr>
              <a:t>（n〜30）</a:t>
            </a:r>
          </a:p>
        </p:txBody>
      </p:sp>
      <p:cxnSp>
        <p:nvCxnSpPr>
          <p:cNvPr id="60" name="AutoShape 19"/>
          <p:cNvCxnSpPr>
            <a:cxnSpLocks noChangeShapeType="1"/>
            <a:stCxn id="6" idx="3"/>
            <a:endCxn id="42" idx="1"/>
          </p:cNvCxnSpPr>
          <p:nvPr/>
        </p:nvCxnSpPr>
        <p:spPr bwMode="auto">
          <a:xfrm flipV="1">
            <a:off x="6379633" y="2410403"/>
            <a:ext cx="297666" cy="318189"/>
          </a:xfrm>
          <a:prstGeom prst="straightConnector1">
            <a:avLst/>
          </a:prstGeom>
          <a:noFill/>
          <a:ln w="38100">
            <a:solidFill>
              <a:schemeClr val="bg1"/>
            </a:solidFill>
            <a:round/>
            <a:headEnd/>
            <a:tailEnd type="triangle" w="med" len="med"/>
          </a:ln>
        </p:spPr>
      </p:cxnSp>
      <p:cxnSp>
        <p:nvCxnSpPr>
          <p:cNvPr id="63" name="AutoShape 19"/>
          <p:cNvCxnSpPr>
            <a:cxnSpLocks noChangeShapeType="1"/>
            <a:stCxn id="6" idx="3"/>
            <a:endCxn id="43" idx="1"/>
          </p:cNvCxnSpPr>
          <p:nvPr/>
        </p:nvCxnSpPr>
        <p:spPr bwMode="auto">
          <a:xfrm>
            <a:off x="6379633" y="2728592"/>
            <a:ext cx="297666" cy="341044"/>
          </a:xfrm>
          <a:prstGeom prst="straightConnector1">
            <a:avLst/>
          </a:prstGeom>
          <a:noFill/>
          <a:ln w="38100">
            <a:solidFill>
              <a:schemeClr val="bg1"/>
            </a:solidFill>
            <a:round/>
            <a:headEnd/>
            <a:tailEnd type="triangle" w="med" len="med"/>
          </a:ln>
        </p:spPr>
      </p:cxnSp>
      <p:cxnSp>
        <p:nvCxnSpPr>
          <p:cNvPr id="66" name="AutoShape 19"/>
          <p:cNvCxnSpPr>
            <a:cxnSpLocks noChangeShapeType="1"/>
            <a:stCxn id="24" idx="3"/>
            <a:endCxn id="45" idx="1"/>
          </p:cNvCxnSpPr>
          <p:nvPr/>
        </p:nvCxnSpPr>
        <p:spPr bwMode="auto">
          <a:xfrm flipV="1">
            <a:off x="6379633" y="3773312"/>
            <a:ext cx="303067" cy="335885"/>
          </a:xfrm>
          <a:prstGeom prst="straightConnector1">
            <a:avLst/>
          </a:prstGeom>
          <a:noFill/>
          <a:ln w="38100">
            <a:solidFill>
              <a:schemeClr val="bg1"/>
            </a:solidFill>
            <a:round/>
            <a:headEnd/>
            <a:tailEnd type="triangle" w="med" len="med"/>
          </a:ln>
        </p:spPr>
      </p:cxnSp>
      <p:cxnSp>
        <p:nvCxnSpPr>
          <p:cNvPr id="69" name="AutoShape 19"/>
          <p:cNvCxnSpPr>
            <a:cxnSpLocks noChangeShapeType="1"/>
            <a:stCxn id="24" idx="3"/>
            <a:endCxn id="46" idx="1"/>
          </p:cNvCxnSpPr>
          <p:nvPr/>
        </p:nvCxnSpPr>
        <p:spPr bwMode="auto">
          <a:xfrm>
            <a:off x="6379633" y="4109197"/>
            <a:ext cx="297666" cy="323348"/>
          </a:xfrm>
          <a:prstGeom prst="straightConnector1">
            <a:avLst/>
          </a:prstGeom>
          <a:noFill/>
          <a:ln w="38100">
            <a:solidFill>
              <a:schemeClr val="bg1"/>
            </a:solidFill>
            <a:round/>
            <a:headEnd/>
            <a:tailEnd type="triangle" w="med" len="med"/>
          </a:ln>
        </p:spPr>
      </p:cxnSp>
      <p:cxnSp>
        <p:nvCxnSpPr>
          <p:cNvPr id="79" name="AutoShape 15"/>
          <p:cNvCxnSpPr>
            <a:cxnSpLocks noChangeShapeType="1"/>
            <a:endCxn id="12" idx="1"/>
          </p:cNvCxnSpPr>
          <p:nvPr/>
        </p:nvCxnSpPr>
        <p:spPr bwMode="auto">
          <a:xfrm>
            <a:off x="8970287" y="2146155"/>
            <a:ext cx="422687" cy="1584152"/>
          </a:xfrm>
          <a:prstGeom prst="bentConnector3">
            <a:avLst>
              <a:gd name="adj1" fmla="val 50000"/>
            </a:avLst>
          </a:prstGeom>
          <a:noFill/>
          <a:ln w="38100">
            <a:solidFill>
              <a:schemeClr val="bg1"/>
            </a:solidFill>
            <a:miter lim="800000"/>
            <a:headEnd/>
            <a:tailEnd type="triangle" w="med" len="med"/>
          </a:ln>
        </p:spPr>
      </p:cxnSp>
      <p:cxnSp>
        <p:nvCxnSpPr>
          <p:cNvPr id="82" name="AutoShape 15"/>
          <p:cNvCxnSpPr>
            <a:cxnSpLocks noChangeShapeType="1"/>
            <a:endCxn id="12" idx="1"/>
          </p:cNvCxnSpPr>
          <p:nvPr/>
        </p:nvCxnSpPr>
        <p:spPr bwMode="auto">
          <a:xfrm flipV="1">
            <a:off x="8970287" y="3730307"/>
            <a:ext cx="422687" cy="1665277"/>
          </a:xfrm>
          <a:prstGeom prst="bentConnector3">
            <a:avLst>
              <a:gd name="adj1" fmla="val 50000"/>
            </a:avLst>
          </a:prstGeom>
          <a:noFill/>
          <a:ln w="38100">
            <a:solidFill>
              <a:schemeClr val="bg1"/>
            </a:solidFill>
            <a:miter lim="800000"/>
            <a:headEnd/>
            <a:tailEnd type="triangle" w="med" len="med"/>
          </a:ln>
        </p:spPr>
      </p:cxnSp>
      <p:sp>
        <p:nvSpPr>
          <p:cNvPr id="85" name="Text Placeholder 3"/>
          <p:cNvSpPr>
            <a:spLocks noGrp="1"/>
          </p:cNvSpPr>
          <p:nvPr>
            <p:ph type="body" sz="quarter" idx="10"/>
          </p:nvPr>
        </p:nvSpPr>
        <p:spPr>
          <a:xfrm>
            <a:off x="304800" y="6233974"/>
            <a:ext cx="5938345" cy="487363"/>
          </a:xfrm>
        </p:spPr>
        <p:txBody>
          <a:bodyPr/>
          <a:lstStyle/>
          <a:p>
            <a:r>
              <a:rPr lang="ja-JP"/>
              <a:t>* 3+の強度で腫瘍細胞の25%がNSQ、3+の強度で50%以上の膜染色がある場合を高値、3+の強度で25%以上50%未満の膜染色がある場合を中間地、</a:t>
            </a:r>
            <a:br>
              <a:rPr lang="ja-JP"/>
            </a:br>
            <a:r>
              <a:rPr lang="ja-JP"/>
              <a:t>1+の強度で75%以上の腫瘍細胞がある場合をSQと定義</a:t>
            </a:r>
          </a:p>
        </p:txBody>
      </p:sp>
    </p:spTree>
    <p:extLst>
      <p:ext uri="{BB962C8B-B14F-4D97-AF65-F5344CB8AC3E}">
        <p14:creationId xmlns:p14="http://schemas.microsoft.com/office/powerpoint/2010/main" val="29107562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OA15.04：治療歴のあるc-Met+進行性非小細胞肺がん患者におけるテリソツズマブベドチン（teliso-v）単剤療法 – Camidge DR、他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Camidge DR、他J Thorac Oncol 2021年16（補遺）：抄録番号 OA15.04</a:t>
            </a:r>
          </a:p>
        </p:txBody>
      </p:sp>
      <p:graphicFrame>
        <p:nvGraphicFramePr>
          <p:cNvPr id="6" name="Table 5">
            <a:extLst>
              <a:ext uri="{FF2B5EF4-FFF2-40B4-BE49-F238E27FC236}">
                <a16:creationId xmlns:a16="http://schemas.microsoft.com/office/drawing/2014/main" id="{8DB437B5-3AF9-4058-B1D0-1504D027E78D}"/>
              </a:ext>
            </a:extLst>
          </p:cNvPr>
          <p:cNvGraphicFramePr>
            <a:graphicFrameLocks noGrp="1"/>
          </p:cNvGraphicFramePr>
          <p:nvPr>
            <p:extLst>
              <p:ext uri="{D42A27DB-BD31-4B8C-83A1-F6EECF244321}">
                <p14:modId xmlns:p14="http://schemas.microsoft.com/office/powerpoint/2010/main" val="80700378"/>
              </p:ext>
            </p:extLst>
          </p:nvPr>
        </p:nvGraphicFramePr>
        <p:xfrm>
          <a:off x="588724" y="1833853"/>
          <a:ext cx="11016641" cy="3154430"/>
        </p:xfrm>
        <a:graphic>
          <a:graphicData uri="http://schemas.openxmlformats.org/drawingml/2006/table">
            <a:tbl>
              <a:tblPr firstRow="1" firstCol="1" bandRow="1">
                <a:tableStyleId>{69012ECD-51FC-41F1-AA8D-1B2483CD663E}</a:tableStyleId>
              </a:tblPr>
              <a:tblGrid>
                <a:gridCol w="1853851">
                  <a:extLst>
                    <a:ext uri="{9D8B030D-6E8A-4147-A177-3AD203B41FA5}">
                      <a16:colId xmlns:a16="http://schemas.microsoft.com/office/drawing/2014/main" val="1163820885"/>
                    </a:ext>
                  </a:extLst>
                </a:gridCol>
                <a:gridCol w="2608546">
                  <a:extLst>
                    <a:ext uri="{9D8B030D-6E8A-4147-A177-3AD203B41FA5}">
                      <a16:colId xmlns:a16="http://schemas.microsoft.com/office/drawing/2014/main" val="4124102803"/>
                    </a:ext>
                  </a:extLst>
                </a:gridCol>
                <a:gridCol w="2608546">
                  <a:extLst>
                    <a:ext uri="{9D8B030D-6E8A-4147-A177-3AD203B41FA5}">
                      <a16:colId xmlns:a16="http://schemas.microsoft.com/office/drawing/2014/main" val="752825781"/>
                    </a:ext>
                  </a:extLst>
                </a:gridCol>
                <a:gridCol w="1972849">
                  <a:extLst>
                    <a:ext uri="{9D8B030D-6E8A-4147-A177-3AD203B41FA5}">
                      <a16:colId xmlns:a16="http://schemas.microsoft.com/office/drawing/2014/main" val="1778283110"/>
                    </a:ext>
                  </a:extLst>
                </a:gridCol>
                <a:gridCol w="1972849">
                  <a:extLst>
                    <a:ext uri="{9D8B030D-6E8A-4147-A177-3AD203B41FA5}">
                      <a16:colId xmlns:a16="http://schemas.microsoft.com/office/drawing/2014/main" val="1689494543"/>
                    </a:ext>
                  </a:extLst>
                </a:gridCol>
              </a:tblGrid>
              <a:tr h="539829">
                <a:tc>
                  <a:txBody>
                    <a:bodyPr/>
                    <a:lstStyle/>
                    <a:p>
                      <a:pPr marL="0" marR="0" algn="just">
                        <a:lnSpc>
                          <a:spcPct val="114000"/>
                        </a:lnSpc>
                        <a:spcBef>
                          <a:spcPts val="0"/>
                        </a:spcBef>
                        <a:spcAft>
                          <a:spcPts val="0"/>
                        </a:spcAft>
                      </a:pPr>
                      <a:r>
                        <a:rPr lang="ja-JP" sz="1600">
                          <a:solidFill>
                            <a:schemeClr val="tx2"/>
                          </a:solidFill>
                        </a:rPr>
                        <a:t>NSCLCグループ</a:t>
                      </a:r>
                    </a:p>
                  </a:txBody>
                  <a:tcPr marL="90000" marR="90000" marT="46800" marB="46800" anchor="b"/>
                </a:tc>
                <a:tc>
                  <a:txBody>
                    <a:bodyPr/>
                    <a:lstStyle/>
                    <a:p>
                      <a:pPr marL="0" marR="0" algn="ctr">
                        <a:lnSpc>
                          <a:spcPct val="114000"/>
                        </a:lnSpc>
                        <a:spcBef>
                          <a:spcPts val="0"/>
                        </a:spcBef>
                        <a:spcAft>
                          <a:spcPts val="0"/>
                        </a:spcAft>
                      </a:pPr>
                      <a:r>
                        <a:rPr lang="ja-JP" sz="1600">
                          <a:solidFill>
                            <a:schemeClr val="tx2"/>
                          </a:solidFill>
                        </a:rPr>
                        <a:t>ICRによるORR（CR+PR）、</a:t>
                      </a:r>
                      <a:br>
                        <a:rPr lang="ja-JP" sz="1600">
                          <a:solidFill>
                            <a:schemeClr val="tx2"/>
                          </a:solidFill>
                        </a:rPr>
                      </a:br>
                      <a:r>
                        <a:rPr lang="ja-JP" sz="1600">
                          <a:solidFill>
                            <a:schemeClr val="tx2"/>
                          </a:solidFill>
                        </a:rPr>
                        <a:t>n/N（％）[95％CI]</a:t>
                      </a:r>
                    </a:p>
                  </a:txBody>
                  <a:tcPr marL="90000" marR="90000" marT="46800" marB="46800" anchor="b"/>
                </a:tc>
                <a:tc>
                  <a:txBody>
                    <a:bodyPr/>
                    <a:lstStyle/>
                    <a:p>
                      <a:pPr marL="0" marR="0" algn="ctr">
                        <a:lnSpc>
                          <a:spcPct val="114000"/>
                        </a:lnSpc>
                        <a:spcBef>
                          <a:spcPts val="0"/>
                        </a:spcBef>
                        <a:spcAft>
                          <a:spcPts val="0"/>
                        </a:spcAft>
                      </a:pPr>
                      <a:r>
                        <a:rPr lang="ja-JP" sz="1600" dirty="0">
                          <a:solidFill>
                            <a:schemeClr val="tx2"/>
                          </a:solidFill>
                        </a:rPr>
                        <a:t>INVによるORR（CR+PR）、n/N（%）[95％CI]</a:t>
                      </a:r>
                    </a:p>
                  </a:txBody>
                  <a:tcPr marL="90000" marR="90000" marT="46800" marB="46800" anchor="b"/>
                </a:tc>
                <a:tc>
                  <a:txBody>
                    <a:bodyPr/>
                    <a:lstStyle/>
                    <a:p>
                      <a:pPr marL="0" marR="0" algn="ctr">
                        <a:lnSpc>
                          <a:spcPct val="114000"/>
                        </a:lnSpc>
                        <a:spcBef>
                          <a:spcPts val="0"/>
                        </a:spcBef>
                        <a:spcAft>
                          <a:spcPts val="0"/>
                        </a:spcAft>
                      </a:pPr>
                      <a:r>
                        <a:rPr lang="ja-JP" sz="1600">
                          <a:solidFill>
                            <a:schemeClr val="tx2"/>
                          </a:solidFill>
                        </a:rPr>
                        <a:t>ICRによるmDoR、月（95％CI）</a:t>
                      </a:r>
                    </a:p>
                  </a:txBody>
                  <a:tcPr marL="90000" marR="90000" marT="46800" marB="46800" anchor="b"/>
                </a:tc>
                <a:tc>
                  <a:txBody>
                    <a:bodyPr/>
                    <a:lstStyle/>
                    <a:p>
                      <a:pPr marL="0" marR="0" algn="ctr">
                        <a:lnSpc>
                          <a:spcPct val="114000"/>
                        </a:lnSpc>
                        <a:spcBef>
                          <a:spcPts val="0"/>
                        </a:spcBef>
                        <a:spcAft>
                          <a:spcPts val="0"/>
                        </a:spcAft>
                      </a:pPr>
                      <a:r>
                        <a:rPr lang="ja-JP" sz="1600">
                          <a:solidFill>
                            <a:schemeClr val="tx2"/>
                          </a:solidFill>
                        </a:rPr>
                        <a:t>INVによるmDoR、月（95％CI）</a:t>
                      </a:r>
                    </a:p>
                  </a:txBody>
                  <a:tcPr marL="90000" marR="90000" marT="46800" marB="46800" anchor="b"/>
                </a:tc>
                <a:extLst>
                  <a:ext uri="{0D108BD9-81ED-4DB2-BD59-A6C34878D82A}">
                    <a16:rowId xmlns:a16="http://schemas.microsoft.com/office/drawing/2014/main" val="1571213383"/>
                  </a:ext>
                </a:extLst>
              </a:tr>
              <a:tr h="0">
                <a:tc>
                  <a:txBody>
                    <a:bodyPr/>
                    <a:lstStyle/>
                    <a:p>
                      <a:pPr marL="0" marR="0" algn="just">
                        <a:lnSpc>
                          <a:spcPct val="114000"/>
                        </a:lnSpc>
                        <a:spcBef>
                          <a:spcPts val="0"/>
                        </a:spcBef>
                        <a:spcAft>
                          <a:spcPts val="0"/>
                        </a:spcAft>
                      </a:pPr>
                      <a:r>
                        <a:rPr lang="ja-JP" sz="1600" b="0"/>
                        <a:t>NSQ EGFR WT</a:t>
                      </a:r>
                    </a:p>
                    <a:p>
                      <a:pPr marL="180975" marR="0" indent="0" algn="just">
                        <a:lnSpc>
                          <a:spcPct val="114000"/>
                        </a:lnSpc>
                        <a:spcBef>
                          <a:spcPts val="0"/>
                        </a:spcBef>
                        <a:spcAft>
                          <a:spcPts val="0"/>
                        </a:spcAft>
                      </a:pPr>
                      <a:r>
                        <a:rPr lang="ja-JP" sz="1600" b="0"/>
                        <a:t>c-Met 高値</a:t>
                      </a:r>
                    </a:p>
                    <a:p>
                      <a:pPr marL="180975" marR="0" indent="0" algn="just">
                        <a:lnSpc>
                          <a:spcPct val="114000"/>
                        </a:lnSpc>
                        <a:spcBef>
                          <a:spcPts val="0"/>
                        </a:spcBef>
                        <a:spcAft>
                          <a:spcPts val="0"/>
                        </a:spcAft>
                      </a:pPr>
                      <a:r>
                        <a:rPr lang="ja-JP" sz="1600" b="0"/>
                        <a:t>c-Met 中間値</a:t>
                      </a:r>
                    </a:p>
                  </a:txBody>
                  <a:tcPr marL="90000" marR="90000" marT="46800" marB="46800"/>
                </a:tc>
                <a:tc>
                  <a:txBody>
                    <a:bodyPr/>
                    <a:lstStyle/>
                    <a:p>
                      <a:pPr marL="0" marR="0" algn="ctr">
                        <a:lnSpc>
                          <a:spcPct val="114000"/>
                        </a:lnSpc>
                        <a:spcBef>
                          <a:spcPts val="0"/>
                        </a:spcBef>
                        <a:spcAft>
                          <a:spcPts val="0"/>
                        </a:spcAft>
                      </a:pPr>
                      <a:r>
                        <a:rPr lang="ja-JP" sz="1600"/>
                        <a:t>13/37（35.1）[20.2、52.5]</a:t>
                      </a:r>
                    </a:p>
                    <a:p>
                      <a:pPr marL="0" marR="0" algn="ctr">
                        <a:lnSpc>
                          <a:spcPct val="114000"/>
                        </a:lnSpc>
                        <a:spcBef>
                          <a:spcPts val="0"/>
                        </a:spcBef>
                        <a:spcAft>
                          <a:spcPts val="0"/>
                        </a:spcAft>
                      </a:pPr>
                      <a:r>
                        <a:rPr lang="ja-JP" sz="1600"/>
                        <a:t>7/13（53.8）[25.1、80.8]</a:t>
                      </a:r>
                    </a:p>
                    <a:p>
                      <a:pPr marL="0" marR="0" algn="ctr">
                        <a:lnSpc>
                          <a:spcPct val="114000"/>
                        </a:lnSpc>
                        <a:spcBef>
                          <a:spcPts val="0"/>
                        </a:spcBef>
                        <a:spcAft>
                          <a:spcPts val="0"/>
                        </a:spcAft>
                      </a:pPr>
                      <a:r>
                        <a:rPr lang="ja-JP" sz="1600"/>
                        <a:t>6/24（25.0）[9.8、46.7]</a:t>
                      </a:r>
                    </a:p>
                  </a:txBody>
                  <a:tcPr marL="90000" marR="90000" marT="46800" marB="46800"/>
                </a:tc>
                <a:tc>
                  <a:txBody>
                    <a:bodyPr/>
                    <a:lstStyle/>
                    <a:p>
                      <a:pPr marL="0" marR="0" algn="ctr">
                        <a:lnSpc>
                          <a:spcPct val="114000"/>
                        </a:lnSpc>
                        <a:spcBef>
                          <a:spcPts val="0"/>
                        </a:spcBef>
                        <a:spcAft>
                          <a:spcPts val="0"/>
                        </a:spcAft>
                      </a:pPr>
                      <a:r>
                        <a:rPr lang="ja-JP" sz="1600"/>
                        <a:t>13/36（36.1）[20.8、53.8]</a:t>
                      </a:r>
                    </a:p>
                    <a:p>
                      <a:pPr marL="0" marR="0" algn="ctr">
                        <a:lnSpc>
                          <a:spcPct val="114000"/>
                        </a:lnSpc>
                        <a:spcBef>
                          <a:spcPts val="0"/>
                        </a:spcBef>
                        <a:spcAft>
                          <a:spcPts val="0"/>
                        </a:spcAft>
                      </a:pPr>
                      <a:r>
                        <a:rPr lang="ja-JP" sz="1600"/>
                        <a:t>6/12（50.0）[21.1、78.9]</a:t>
                      </a:r>
                    </a:p>
                    <a:p>
                      <a:pPr marL="0" marR="0" algn="ctr">
                        <a:lnSpc>
                          <a:spcPct val="114000"/>
                        </a:lnSpc>
                        <a:spcBef>
                          <a:spcPts val="0"/>
                        </a:spcBef>
                        <a:spcAft>
                          <a:spcPts val="0"/>
                        </a:spcAft>
                      </a:pPr>
                      <a:r>
                        <a:rPr lang="ja-JP" sz="1600"/>
                        <a:t>7/24（29.2）[12.6、51.1]</a:t>
                      </a:r>
                    </a:p>
                  </a:txBody>
                  <a:tcPr marL="90000" marR="90000" marT="46800" marB="46800"/>
                </a:tc>
                <a:tc>
                  <a:txBody>
                    <a:bodyPr/>
                    <a:lstStyle/>
                    <a:p>
                      <a:pPr marL="0" marR="0" algn="ctr">
                        <a:lnSpc>
                          <a:spcPct val="114000"/>
                        </a:lnSpc>
                        <a:spcBef>
                          <a:spcPts val="0"/>
                        </a:spcBef>
                        <a:spcAft>
                          <a:spcPts val="0"/>
                        </a:spcAft>
                      </a:pPr>
                      <a:r>
                        <a:rPr lang="ja-JP" sz="1600"/>
                        <a:t>6.9（3.8、-）</a:t>
                      </a:r>
                    </a:p>
                    <a:p>
                      <a:pPr marL="0" marR="0" algn="ctr">
                        <a:lnSpc>
                          <a:spcPct val="114000"/>
                        </a:lnSpc>
                        <a:spcBef>
                          <a:spcPts val="0"/>
                        </a:spcBef>
                        <a:spcAft>
                          <a:spcPts val="0"/>
                        </a:spcAft>
                      </a:pPr>
                      <a:r>
                        <a:rPr lang="ja-JP" sz="1600"/>
                        <a:t>---</a:t>
                      </a:r>
                    </a:p>
                    <a:p>
                      <a:pPr marL="0" marR="0" algn="ctr">
                        <a:lnSpc>
                          <a:spcPct val="114000"/>
                        </a:lnSpc>
                        <a:spcBef>
                          <a:spcPts val="0"/>
                        </a:spcBef>
                        <a:spcAft>
                          <a:spcPts val="0"/>
                        </a:spcAft>
                      </a:pPr>
                      <a:r>
                        <a:rPr lang="ja-JP" sz="1600"/>
                        <a:t>---</a:t>
                      </a:r>
                    </a:p>
                  </a:txBody>
                  <a:tcPr marL="90000" marR="90000" marT="46800" marB="46800"/>
                </a:tc>
                <a:tc>
                  <a:txBody>
                    <a:bodyPr/>
                    <a:lstStyle/>
                    <a:p>
                      <a:pPr marL="0" marR="0" algn="ctr">
                        <a:lnSpc>
                          <a:spcPct val="114000"/>
                        </a:lnSpc>
                        <a:spcBef>
                          <a:spcPts val="0"/>
                        </a:spcBef>
                        <a:spcAft>
                          <a:spcPts val="0"/>
                        </a:spcAft>
                      </a:pPr>
                      <a:r>
                        <a:rPr lang="ja-JP" sz="1600"/>
                        <a:t>5.5（4.2、9.6）</a:t>
                      </a:r>
                    </a:p>
                    <a:p>
                      <a:pPr marL="0" marR="0" algn="ctr">
                        <a:lnSpc>
                          <a:spcPct val="114000"/>
                        </a:lnSpc>
                        <a:spcBef>
                          <a:spcPts val="0"/>
                        </a:spcBef>
                        <a:spcAft>
                          <a:spcPts val="0"/>
                        </a:spcAft>
                      </a:pPr>
                      <a:r>
                        <a:rPr lang="ja-JP" sz="1600"/>
                        <a:t>---</a:t>
                      </a:r>
                    </a:p>
                    <a:p>
                      <a:pPr marL="0" marR="0" algn="ctr">
                        <a:lnSpc>
                          <a:spcPct val="114000"/>
                        </a:lnSpc>
                        <a:spcBef>
                          <a:spcPts val="0"/>
                        </a:spcBef>
                        <a:spcAft>
                          <a:spcPts val="0"/>
                        </a:spcAft>
                      </a:pPr>
                      <a:r>
                        <a:rPr lang="ja-JP" sz="1600"/>
                        <a:t>---</a:t>
                      </a:r>
                    </a:p>
                  </a:txBody>
                  <a:tcPr marL="90000" marR="90000" marT="46800" marB="46800"/>
                </a:tc>
                <a:extLst>
                  <a:ext uri="{0D108BD9-81ED-4DB2-BD59-A6C34878D82A}">
                    <a16:rowId xmlns:a16="http://schemas.microsoft.com/office/drawing/2014/main" val="312284094"/>
                  </a:ext>
                </a:extLst>
              </a:tr>
              <a:tr h="0">
                <a:tc>
                  <a:txBody>
                    <a:bodyPr/>
                    <a:lstStyle/>
                    <a:p>
                      <a:pPr marL="0" marR="0" algn="just">
                        <a:lnSpc>
                          <a:spcPct val="114000"/>
                        </a:lnSpc>
                        <a:spcBef>
                          <a:spcPts val="0"/>
                        </a:spcBef>
                        <a:spcAft>
                          <a:spcPts val="0"/>
                        </a:spcAft>
                      </a:pPr>
                      <a:r>
                        <a:rPr lang="ja-JP" sz="1600" b="0"/>
                        <a:t>NSQ EGFR変異</a:t>
                      </a:r>
                    </a:p>
                    <a:p>
                      <a:pPr marL="180975" marR="0" indent="0" algn="just">
                        <a:lnSpc>
                          <a:spcPct val="114000"/>
                        </a:lnSpc>
                        <a:spcBef>
                          <a:spcPts val="0"/>
                        </a:spcBef>
                        <a:spcAft>
                          <a:spcPts val="0"/>
                        </a:spcAft>
                      </a:pPr>
                      <a:r>
                        <a:rPr lang="ja-JP" sz="1600" b="0"/>
                        <a:t>c-Met 高値</a:t>
                      </a:r>
                    </a:p>
                    <a:p>
                      <a:pPr marL="180975" marR="0" indent="0" algn="just">
                        <a:lnSpc>
                          <a:spcPct val="114000"/>
                        </a:lnSpc>
                        <a:spcBef>
                          <a:spcPts val="0"/>
                        </a:spcBef>
                        <a:spcAft>
                          <a:spcPts val="0"/>
                        </a:spcAft>
                      </a:pPr>
                      <a:r>
                        <a:rPr lang="ja-JP" sz="1600" b="0"/>
                        <a:t>c-Met 中間値</a:t>
                      </a:r>
                    </a:p>
                  </a:txBody>
                  <a:tcPr marL="90000" marR="90000" marT="46800" marB="46800"/>
                </a:tc>
                <a:tc>
                  <a:txBody>
                    <a:bodyPr/>
                    <a:lstStyle/>
                    <a:p>
                      <a:pPr marL="0" marR="0" algn="ctr">
                        <a:lnSpc>
                          <a:spcPct val="114000"/>
                        </a:lnSpc>
                        <a:spcBef>
                          <a:spcPts val="0"/>
                        </a:spcBef>
                        <a:spcAft>
                          <a:spcPts val="0"/>
                        </a:spcAft>
                      </a:pPr>
                      <a:r>
                        <a:rPr lang="ja-JP" sz="1600"/>
                        <a:t>4/30（13.3）[3.8、30.7]</a:t>
                      </a:r>
                    </a:p>
                    <a:p>
                      <a:pPr marL="0" marR="0" algn="ctr">
                        <a:lnSpc>
                          <a:spcPct val="114000"/>
                        </a:lnSpc>
                        <a:spcBef>
                          <a:spcPts val="0"/>
                        </a:spcBef>
                        <a:spcAft>
                          <a:spcPts val="0"/>
                        </a:spcAft>
                      </a:pPr>
                      <a:r>
                        <a:rPr lang="ja-JP" sz="1600"/>
                        <a:t>4/22（18.2）[5.2、40.3]</a:t>
                      </a:r>
                    </a:p>
                    <a:p>
                      <a:pPr marL="0" marR="0" algn="ctr">
                        <a:lnSpc>
                          <a:spcPct val="114000"/>
                        </a:lnSpc>
                        <a:spcBef>
                          <a:spcPts val="0"/>
                        </a:spcBef>
                        <a:spcAft>
                          <a:spcPts val="0"/>
                        </a:spcAft>
                      </a:pPr>
                      <a:r>
                        <a:rPr lang="ja-JP" sz="1600"/>
                        <a:t>0/8（0）[-、-]</a:t>
                      </a:r>
                    </a:p>
                  </a:txBody>
                  <a:tcPr marL="90000" marR="90000" marT="46800" marB="46800"/>
                </a:tc>
                <a:tc>
                  <a:txBody>
                    <a:bodyPr/>
                    <a:lstStyle/>
                    <a:p>
                      <a:pPr marL="0" marR="0" algn="ctr">
                        <a:lnSpc>
                          <a:spcPct val="114000"/>
                        </a:lnSpc>
                        <a:spcBef>
                          <a:spcPts val="0"/>
                        </a:spcBef>
                        <a:spcAft>
                          <a:spcPts val="0"/>
                        </a:spcAft>
                      </a:pPr>
                      <a:r>
                        <a:rPr lang="ja-JP" sz="1600"/>
                        <a:t>8/31（25.8）[11.9、44.6]</a:t>
                      </a:r>
                    </a:p>
                    <a:p>
                      <a:pPr marL="0" marR="0" algn="ctr">
                        <a:lnSpc>
                          <a:spcPct val="114000"/>
                        </a:lnSpc>
                        <a:spcBef>
                          <a:spcPts val="0"/>
                        </a:spcBef>
                        <a:spcAft>
                          <a:spcPts val="0"/>
                        </a:spcAft>
                      </a:pPr>
                      <a:r>
                        <a:rPr lang="ja-JP" sz="1600"/>
                        <a:t>8/22（36.4）[17.2、59.3]</a:t>
                      </a:r>
                    </a:p>
                    <a:p>
                      <a:pPr marL="0" marR="0" algn="ctr">
                        <a:lnSpc>
                          <a:spcPct val="114000"/>
                        </a:lnSpc>
                        <a:spcBef>
                          <a:spcPts val="0"/>
                        </a:spcBef>
                        <a:spcAft>
                          <a:spcPts val="0"/>
                        </a:spcAft>
                      </a:pPr>
                      <a:r>
                        <a:rPr lang="ja-JP" sz="1600"/>
                        <a:t>0/9（0）[-、-]</a:t>
                      </a:r>
                    </a:p>
                  </a:txBody>
                  <a:tcPr marL="90000" marR="90000" marT="46800" marB="46800"/>
                </a:tc>
                <a:tc>
                  <a:txBody>
                    <a:bodyPr/>
                    <a:lstStyle/>
                    <a:p>
                      <a:pPr marL="0" marR="0" algn="ctr">
                        <a:lnSpc>
                          <a:spcPct val="114000"/>
                        </a:lnSpc>
                        <a:spcBef>
                          <a:spcPts val="0"/>
                        </a:spcBef>
                        <a:spcAft>
                          <a:spcPts val="0"/>
                        </a:spcAft>
                      </a:pPr>
                      <a:r>
                        <a:rPr lang="ja-JP" sz="1600"/>
                        <a:t>NA</a:t>
                      </a:r>
                    </a:p>
                    <a:p>
                      <a:pPr marL="0" marR="0" algn="ctr">
                        <a:lnSpc>
                          <a:spcPct val="114000"/>
                        </a:lnSpc>
                        <a:spcBef>
                          <a:spcPts val="0"/>
                        </a:spcBef>
                        <a:spcAft>
                          <a:spcPts val="0"/>
                        </a:spcAft>
                      </a:pPr>
                      <a:r>
                        <a:rPr lang="ja-JP" sz="1600"/>
                        <a:t>---</a:t>
                      </a:r>
                    </a:p>
                    <a:p>
                      <a:pPr marL="0" marR="0" algn="ctr">
                        <a:lnSpc>
                          <a:spcPct val="114000"/>
                        </a:lnSpc>
                        <a:spcBef>
                          <a:spcPts val="0"/>
                        </a:spcBef>
                        <a:spcAft>
                          <a:spcPts val="0"/>
                        </a:spcAft>
                      </a:pPr>
                      <a:r>
                        <a:rPr lang="ja-JP" sz="1600"/>
                        <a:t>---</a:t>
                      </a:r>
                    </a:p>
                  </a:txBody>
                  <a:tcPr marL="90000" marR="90000" marT="46800" marB="46800"/>
                </a:tc>
                <a:tc>
                  <a:txBody>
                    <a:bodyPr/>
                    <a:lstStyle/>
                    <a:p>
                      <a:pPr marL="0" marR="0" algn="ctr">
                        <a:lnSpc>
                          <a:spcPct val="114000"/>
                        </a:lnSpc>
                        <a:spcBef>
                          <a:spcPts val="0"/>
                        </a:spcBef>
                        <a:spcAft>
                          <a:spcPts val="0"/>
                        </a:spcAft>
                      </a:pPr>
                      <a:r>
                        <a:rPr lang="ja-JP" sz="1600"/>
                        <a:t>5.9（2.6、-）</a:t>
                      </a:r>
                    </a:p>
                    <a:p>
                      <a:pPr marL="0" marR="0" algn="ctr">
                        <a:lnSpc>
                          <a:spcPct val="114000"/>
                        </a:lnSpc>
                        <a:spcBef>
                          <a:spcPts val="0"/>
                        </a:spcBef>
                        <a:spcAft>
                          <a:spcPts val="0"/>
                        </a:spcAft>
                      </a:pPr>
                      <a:r>
                        <a:rPr lang="ja-JP" sz="1600"/>
                        <a:t>---</a:t>
                      </a:r>
                    </a:p>
                    <a:p>
                      <a:pPr marL="0" marR="0" algn="ctr">
                        <a:lnSpc>
                          <a:spcPct val="114000"/>
                        </a:lnSpc>
                        <a:spcBef>
                          <a:spcPts val="0"/>
                        </a:spcBef>
                        <a:spcAft>
                          <a:spcPts val="0"/>
                        </a:spcAft>
                      </a:pPr>
                      <a:r>
                        <a:rPr lang="ja-JP" sz="1600"/>
                        <a:t>---</a:t>
                      </a:r>
                    </a:p>
                  </a:txBody>
                  <a:tcPr marL="90000" marR="90000" marT="46800" marB="46800"/>
                </a:tc>
                <a:extLst>
                  <a:ext uri="{0D108BD9-81ED-4DB2-BD59-A6C34878D82A}">
                    <a16:rowId xmlns:a16="http://schemas.microsoft.com/office/drawing/2014/main" val="1661065343"/>
                  </a:ext>
                </a:extLst>
              </a:tr>
              <a:tr h="0">
                <a:tc>
                  <a:txBody>
                    <a:bodyPr/>
                    <a:lstStyle/>
                    <a:p>
                      <a:pPr marL="0" marR="0">
                        <a:lnSpc>
                          <a:spcPct val="114000"/>
                        </a:lnSpc>
                        <a:spcBef>
                          <a:spcPts val="0"/>
                        </a:spcBef>
                        <a:spcAft>
                          <a:spcPts val="0"/>
                        </a:spcAft>
                      </a:pPr>
                      <a:r>
                        <a:rPr lang="ja-JP" sz="1600" b="0"/>
                        <a:t>SQ</a:t>
                      </a:r>
                    </a:p>
                  </a:txBody>
                  <a:tcPr marL="90000" marR="90000" marT="46800" marB="46800" anchor="ctr"/>
                </a:tc>
                <a:tc>
                  <a:txBody>
                    <a:bodyPr/>
                    <a:lstStyle/>
                    <a:p>
                      <a:pPr marL="0" marR="0" algn="ctr">
                        <a:lnSpc>
                          <a:spcPct val="114000"/>
                        </a:lnSpc>
                        <a:spcBef>
                          <a:spcPts val="0"/>
                        </a:spcBef>
                        <a:spcAft>
                          <a:spcPts val="0"/>
                        </a:spcAft>
                      </a:pPr>
                      <a:r>
                        <a:rPr lang="ja-JP" sz="1600"/>
                        <a:t>3/21（14.3）[3.0、36.3]</a:t>
                      </a:r>
                    </a:p>
                  </a:txBody>
                  <a:tcPr marL="90000" marR="90000" marT="46800" marB="46800" anchor="ctr"/>
                </a:tc>
                <a:tc>
                  <a:txBody>
                    <a:bodyPr/>
                    <a:lstStyle/>
                    <a:p>
                      <a:pPr marL="0" marR="0" algn="ctr">
                        <a:lnSpc>
                          <a:spcPct val="114000"/>
                        </a:lnSpc>
                        <a:spcBef>
                          <a:spcPts val="0"/>
                        </a:spcBef>
                        <a:spcAft>
                          <a:spcPts val="0"/>
                        </a:spcAft>
                      </a:pPr>
                      <a:r>
                        <a:rPr lang="ja-JP" sz="1600"/>
                        <a:t>1/22（4.5）[0.1、22.8]</a:t>
                      </a:r>
                    </a:p>
                  </a:txBody>
                  <a:tcPr marL="90000" marR="90000" marT="46800" marB="46800" anchor="ctr"/>
                </a:tc>
                <a:tc>
                  <a:txBody>
                    <a:bodyPr/>
                    <a:lstStyle/>
                    <a:p>
                      <a:pPr marL="0" marR="0" algn="ctr">
                        <a:lnSpc>
                          <a:spcPct val="114000"/>
                        </a:lnSpc>
                        <a:spcBef>
                          <a:spcPts val="0"/>
                        </a:spcBef>
                        <a:spcAft>
                          <a:spcPts val="0"/>
                        </a:spcAft>
                      </a:pPr>
                      <a:r>
                        <a:rPr lang="ja-JP" sz="1600"/>
                        <a:t>4.4（3.0、-）</a:t>
                      </a:r>
                    </a:p>
                  </a:txBody>
                  <a:tcPr marL="90000" marR="90000" marT="46800" marB="46800" anchor="ctr"/>
                </a:tc>
                <a:tc>
                  <a:txBody>
                    <a:bodyPr/>
                    <a:lstStyle/>
                    <a:p>
                      <a:pPr marL="0" marR="0" algn="ctr">
                        <a:lnSpc>
                          <a:spcPct val="114000"/>
                        </a:lnSpc>
                        <a:spcBef>
                          <a:spcPts val="0"/>
                        </a:spcBef>
                        <a:spcAft>
                          <a:spcPts val="0"/>
                        </a:spcAft>
                      </a:pPr>
                      <a:r>
                        <a:rPr lang="ja-JP" sz="1600" dirty="0"/>
                        <a:t>4.4（-, -）</a:t>
                      </a:r>
                    </a:p>
                  </a:txBody>
                  <a:tcPr marL="90000" marR="90000" marT="46800" marB="46800" anchor="ctr"/>
                </a:tc>
                <a:extLst>
                  <a:ext uri="{0D108BD9-81ED-4DB2-BD59-A6C34878D82A}">
                    <a16:rowId xmlns:a16="http://schemas.microsoft.com/office/drawing/2014/main" val="2719509692"/>
                  </a:ext>
                </a:extLst>
              </a:tr>
            </a:tbl>
          </a:graphicData>
        </a:graphic>
      </p:graphicFrame>
    </p:spTree>
    <p:extLst>
      <p:ext uri="{BB962C8B-B14F-4D97-AF65-F5344CB8AC3E}">
        <p14:creationId xmlns:p14="http://schemas.microsoft.com/office/powerpoint/2010/main" val="378851896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a:t>OA15.04：治療歴のあるc-Met+進行性非小細胞肺がん患者におけるテリソツズマブベドチン（teliso-v）単剤療法 – Camidge DR、他</a:t>
            </a:r>
          </a:p>
        </p:txBody>
      </p:sp>
      <p:sp>
        <p:nvSpPr>
          <p:cNvPr id="3" name="Content Placeholder 2"/>
          <p:cNvSpPr>
            <a:spLocks noGrp="1"/>
          </p:cNvSpPr>
          <p:nvPr>
            <p:ph idx="1"/>
          </p:nvPr>
        </p:nvSpPr>
        <p:spPr/>
        <p:txBody>
          <a:bodyPr/>
          <a:lstStyle/>
          <a:p>
            <a:r>
              <a:rPr lang="ja-JP" b="1"/>
              <a:t>主要な結果（続き）</a:t>
            </a:r>
          </a:p>
          <a:p>
            <a:pPr>
              <a:spcBef>
                <a:spcPts val="25000"/>
              </a:spcBef>
            </a:pPr>
            <a:r>
              <a:rPr lang="ja-JP" b="1"/>
              <a:t>結論</a:t>
            </a:r>
          </a:p>
          <a:p>
            <a:pPr lvl="1"/>
            <a:r>
              <a:rPr lang="ja-JP"/>
              <a:t>治療歴のあるc-Met+進行性非扁平上皮EGFR WT NSCLC患者においては、テリソツズマブベドチンは有望な活性を示し、管理可能な安全性プロファイルを示しました</a:t>
            </a:r>
          </a:p>
        </p:txBody>
      </p:sp>
      <p:sp>
        <p:nvSpPr>
          <p:cNvPr id="5" name="Text Placeholder 4"/>
          <p:cNvSpPr>
            <a:spLocks noGrp="1"/>
          </p:cNvSpPr>
          <p:nvPr>
            <p:ph type="body" sz="quarter" idx="11"/>
          </p:nvPr>
        </p:nvSpPr>
        <p:spPr/>
        <p:txBody>
          <a:bodyPr/>
          <a:lstStyle/>
          <a:p>
            <a:r>
              <a:rPr lang="ja-JP"/>
              <a:t>Camidge DR、他J Thorac Oncol 2021年16（補遺）：抄録番号 OA15.04</a:t>
            </a:r>
          </a:p>
        </p:txBody>
      </p:sp>
      <p:graphicFrame>
        <p:nvGraphicFramePr>
          <p:cNvPr id="6" name="Table 5">
            <a:extLst>
              <a:ext uri="{FF2B5EF4-FFF2-40B4-BE49-F238E27FC236}">
                <a16:creationId xmlns:a16="http://schemas.microsoft.com/office/drawing/2014/main" id="{19FD0FBD-C3A9-46D5-83DB-3C49D9729D0C}"/>
              </a:ext>
            </a:extLst>
          </p:cNvPr>
          <p:cNvGraphicFramePr>
            <a:graphicFrameLocks noGrp="1"/>
          </p:cNvGraphicFramePr>
          <p:nvPr>
            <p:extLst>
              <p:ext uri="{D42A27DB-BD31-4B8C-83A1-F6EECF244321}">
                <p14:modId xmlns:p14="http://schemas.microsoft.com/office/powerpoint/2010/main" val="2294810962"/>
              </p:ext>
            </p:extLst>
          </p:nvPr>
        </p:nvGraphicFramePr>
        <p:xfrm>
          <a:off x="999514" y="1838669"/>
          <a:ext cx="10192971" cy="2742575"/>
        </p:xfrm>
        <a:graphic>
          <a:graphicData uri="http://schemas.openxmlformats.org/drawingml/2006/table">
            <a:tbl>
              <a:tblPr firstRow="1" firstCol="1" bandRow="1">
                <a:tableStyleId>{69012ECD-51FC-41F1-AA8D-1B2483CD663E}</a:tableStyleId>
              </a:tblPr>
              <a:tblGrid>
                <a:gridCol w="3663623">
                  <a:extLst>
                    <a:ext uri="{9D8B030D-6E8A-4147-A177-3AD203B41FA5}">
                      <a16:colId xmlns:a16="http://schemas.microsoft.com/office/drawing/2014/main" val="1824644394"/>
                    </a:ext>
                  </a:extLst>
                </a:gridCol>
                <a:gridCol w="2278159">
                  <a:extLst>
                    <a:ext uri="{9D8B030D-6E8A-4147-A177-3AD203B41FA5}">
                      <a16:colId xmlns:a16="http://schemas.microsoft.com/office/drawing/2014/main" val="1247284710"/>
                    </a:ext>
                  </a:extLst>
                </a:gridCol>
                <a:gridCol w="2314739">
                  <a:extLst>
                    <a:ext uri="{9D8B030D-6E8A-4147-A177-3AD203B41FA5}">
                      <a16:colId xmlns:a16="http://schemas.microsoft.com/office/drawing/2014/main" val="1989234949"/>
                    </a:ext>
                  </a:extLst>
                </a:gridCol>
                <a:gridCol w="1936450">
                  <a:extLst>
                    <a:ext uri="{9D8B030D-6E8A-4147-A177-3AD203B41FA5}">
                      <a16:colId xmlns:a16="http://schemas.microsoft.com/office/drawing/2014/main" val="987197450"/>
                    </a:ext>
                  </a:extLst>
                </a:gridCol>
              </a:tblGrid>
              <a:tr h="313433">
                <a:tc>
                  <a:txBody>
                    <a:bodyPr/>
                    <a:lstStyle/>
                    <a:p>
                      <a:pPr marL="0" marR="0" algn="l">
                        <a:lnSpc>
                          <a:spcPct val="107000"/>
                        </a:lnSpc>
                        <a:spcBef>
                          <a:spcPts val="0"/>
                        </a:spcBef>
                        <a:spcAft>
                          <a:spcPts val="0"/>
                        </a:spcAft>
                      </a:pPr>
                      <a:r>
                        <a:rPr lang="ja-JP" sz="1600">
                          <a:solidFill>
                            <a:schemeClr val="tx2"/>
                          </a:solidFill>
                        </a:rPr>
                        <a:t>TEAE、n (%)</a:t>
                      </a:r>
                    </a:p>
                  </a:txBody>
                  <a:tcPr marL="90000" marR="90000" marT="46800" marB="46800" anchor="b"/>
                </a:tc>
                <a:tc>
                  <a:txBody>
                    <a:bodyPr/>
                    <a:lstStyle/>
                    <a:p>
                      <a:pPr marL="0" marR="0" algn="ctr">
                        <a:lnSpc>
                          <a:spcPct val="107000"/>
                        </a:lnSpc>
                        <a:spcBef>
                          <a:spcPts val="0"/>
                        </a:spcBef>
                        <a:spcAft>
                          <a:spcPts val="0"/>
                        </a:spcAft>
                      </a:pPr>
                      <a:r>
                        <a:rPr lang="ja-JP" sz="1600">
                          <a:solidFill>
                            <a:schemeClr val="tx2"/>
                          </a:solidFill>
                        </a:rPr>
                        <a:t>NSQ EGFR WT</a:t>
                      </a:r>
                    </a:p>
                    <a:p>
                      <a:pPr marL="0" marR="0" algn="ctr">
                        <a:lnSpc>
                          <a:spcPct val="107000"/>
                        </a:lnSpc>
                        <a:spcBef>
                          <a:spcPts val="0"/>
                        </a:spcBef>
                        <a:spcAft>
                          <a:spcPts val="0"/>
                        </a:spcAft>
                      </a:pPr>
                      <a:r>
                        <a:rPr lang="ja-JP" sz="1600">
                          <a:solidFill>
                            <a:schemeClr val="tx2"/>
                          </a:solidFill>
                        </a:rPr>
                        <a:t>（n=47）</a:t>
                      </a:r>
                    </a:p>
                  </a:txBody>
                  <a:tcPr marL="90000" marR="90000" marT="46800" marB="46800" anchor="b"/>
                </a:tc>
                <a:tc>
                  <a:txBody>
                    <a:bodyPr/>
                    <a:lstStyle/>
                    <a:p>
                      <a:pPr marL="0" marR="0" algn="ctr">
                        <a:lnSpc>
                          <a:spcPct val="107000"/>
                        </a:lnSpc>
                        <a:spcBef>
                          <a:spcPts val="0"/>
                        </a:spcBef>
                        <a:spcAft>
                          <a:spcPts val="0"/>
                        </a:spcAft>
                      </a:pPr>
                      <a:r>
                        <a:rPr lang="ja-JP" sz="1600">
                          <a:solidFill>
                            <a:schemeClr val="tx2"/>
                          </a:solidFill>
                        </a:rPr>
                        <a:t>NSQ EGFR変異</a:t>
                      </a:r>
                    </a:p>
                    <a:p>
                      <a:pPr marL="0" marR="0" algn="ctr">
                        <a:lnSpc>
                          <a:spcPct val="107000"/>
                        </a:lnSpc>
                        <a:spcBef>
                          <a:spcPts val="0"/>
                        </a:spcBef>
                        <a:spcAft>
                          <a:spcPts val="0"/>
                        </a:spcAft>
                      </a:pPr>
                      <a:r>
                        <a:rPr lang="ja-JP" sz="1600">
                          <a:solidFill>
                            <a:schemeClr val="tx2"/>
                          </a:solidFill>
                        </a:rPr>
                        <a:t>（n=38）</a:t>
                      </a:r>
                    </a:p>
                  </a:txBody>
                  <a:tcPr marL="90000" marR="90000" marT="46800" marB="46800" anchor="b"/>
                </a:tc>
                <a:tc>
                  <a:txBody>
                    <a:bodyPr/>
                    <a:lstStyle/>
                    <a:p>
                      <a:pPr marL="0" marR="0" algn="ctr">
                        <a:lnSpc>
                          <a:spcPct val="107000"/>
                        </a:lnSpc>
                        <a:spcBef>
                          <a:spcPts val="0"/>
                        </a:spcBef>
                        <a:spcAft>
                          <a:spcPts val="0"/>
                        </a:spcAft>
                      </a:pPr>
                      <a:r>
                        <a:rPr lang="ja-JP" sz="1600">
                          <a:solidFill>
                            <a:schemeClr val="tx2"/>
                          </a:solidFill>
                        </a:rPr>
                        <a:t>SQ</a:t>
                      </a:r>
                    </a:p>
                    <a:p>
                      <a:pPr marL="0" marR="0" algn="ctr">
                        <a:lnSpc>
                          <a:spcPct val="107000"/>
                        </a:lnSpc>
                        <a:spcBef>
                          <a:spcPts val="0"/>
                        </a:spcBef>
                        <a:spcAft>
                          <a:spcPts val="0"/>
                        </a:spcAft>
                      </a:pPr>
                      <a:r>
                        <a:rPr lang="ja-JP" sz="1600">
                          <a:solidFill>
                            <a:schemeClr val="tx2"/>
                          </a:solidFill>
                        </a:rPr>
                        <a:t>（n=28）</a:t>
                      </a:r>
                    </a:p>
                  </a:txBody>
                  <a:tcPr marL="90000" marR="90000" marT="46800" marB="46800" anchor="b"/>
                </a:tc>
                <a:extLst>
                  <a:ext uri="{0D108BD9-81ED-4DB2-BD59-A6C34878D82A}">
                    <a16:rowId xmlns:a16="http://schemas.microsoft.com/office/drawing/2014/main" val="2025907356"/>
                  </a:ext>
                </a:extLst>
              </a:tr>
              <a:tr h="123024">
                <a:tc>
                  <a:txBody>
                    <a:bodyPr/>
                    <a:lstStyle/>
                    <a:p>
                      <a:pPr marL="0" marR="0" algn="l">
                        <a:lnSpc>
                          <a:spcPct val="107000"/>
                        </a:lnSpc>
                        <a:spcBef>
                          <a:spcPts val="0"/>
                        </a:spcBef>
                        <a:spcAft>
                          <a:spcPts val="0"/>
                        </a:spcAft>
                      </a:pPr>
                      <a:r>
                        <a:rPr lang="ja-JP" sz="1600" b="0"/>
                        <a:t>任意 </a:t>
                      </a:r>
                    </a:p>
                  </a:txBody>
                  <a:tcPr marL="90000" marR="90000" marT="46800" marB="46800" anchor="ctr"/>
                </a:tc>
                <a:tc>
                  <a:txBody>
                    <a:bodyPr/>
                    <a:lstStyle/>
                    <a:p>
                      <a:pPr marL="0" marR="0" algn="ctr">
                        <a:lnSpc>
                          <a:spcPct val="107000"/>
                        </a:lnSpc>
                        <a:spcBef>
                          <a:spcPts val="0"/>
                        </a:spcBef>
                        <a:spcAft>
                          <a:spcPts val="0"/>
                        </a:spcAft>
                      </a:pPr>
                      <a:r>
                        <a:rPr lang="ja-JP" sz="1600"/>
                        <a:t>44（94）</a:t>
                      </a:r>
                    </a:p>
                  </a:txBody>
                  <a:tcPr marL="90000" marR="90000" marT="46800" marB="46800" anchor="ctr"/>
                </a:tc>
                <a:tc>
                  <a:txBody>
                    <a:bodyPr/>
                    <a:lstStyle/>
                    <a:p>
                      <a:pPr marL="0" marR="0" algn="ctr">
                        <a:lnSpc>
                          <a:spcPct val="107000"/>
                        </a:lnSpc>
                        <a:spcBef>
                          <a:spcPts val="0"/>
                        </a:spcBef>
                        <a:spcAft>
                          <a:spcPts val="0"/>
                        </a:spcAft>
                      </a:pPr>
                      <a:r>
                        <a:rPr lang="ja-JP" sz="1600"/>
                        <a:t>37（97）</a:t>
                      </a:r>
                    </a:p>
                  </a:txBody>
                  <a:tcPr marL="90000" marR="90000" marT="46800" marB="46800" anchor="ctr"/>
                </a:tc>
                <a:tc>
                  <a:txBody>
                    <a:bodyPr/>
                    <a:lstStyle/>
                    <a:p>
                      <a:pPr marL="0" marR="0" algn="ctr">
                        <a:lnSpc>
                          <a:spcPct val="107000"/>
                        </a:lnSpc>
                        <a:spcBef>
                          <a:spcPts val="0"/>
                        </a:spcBef>
                        <a:spcAft>
                          <a:spcPts val="0"/>
                        </a:spcAft>
                      </a:pPr>
                      <a:r>
                        <a:rPr lang="ja-JP" sz="1600"/>
                        <a:t>27（96）</a:t>
                      </a:r>
                    </a:p>
                  </a:txBody>
                  <a:tcPr marL="90000" marR="90000" marT="46800" marB="46800" anchor="ctr"/>
                </a:tc>
                <a:extLst>
                  <a:ext uri="{0D108BD9-81ED-4DB2-BD59-A6C34878D82A}">
                    <a16:rowId xmlns:a16="http://schemas.microsoft.com/office/drawing/2014/main" val="3306689409"/>
                  </a:ext>
                </a:extLst>
              </a:tr>
              <a:tr h="123024">
                <a:tc>
                  <a:txBody>
                    <a:bodyPr/>
                    <a:lstStyle/>
                    <a:p>
                      <a:pPr marL="0" marR="0" algn="l">
                        <a:lnSpc>
                          <a:spcPct val="107000"/>
                        </a:lnSpc>
                        <a:spcBef>
                          <a:spcPts val="0"/>
                        </a:spcBef>
                        <a:spcAft>
                          <a:spcPts val="0"/>
                        </a:spcAft>
                      </a:pPr>
                      <a:r>
                        <a:rPr lang="ja-JP" sz="1600" b="0"/>
                        <a:t>薬剤に関連ある</a:t>
                      </a:r>
                    </a:p>
                  </a:txBody>
                  <a:tcPr marL="90000" marR="90000" marT="46800" marB="46800" anchor="ctr"/>
                </a:tc>
                <a:tc>
                  <a:txBody>
                    <a:bodyPr/>
                    <a:lstStyle/>
                    <a:p>
                      <a:pPr marL="0" marR="0" algn="ctr">
                        <a:lnSpc>
                          <a:spcPct val="107000"/>
                        </a:lnSpc>
                        <a:spcBef>
                          <a:spcPts val="0"/>
                        </a:spcBef>
                        <a:spcAft>
                          <a:spcPts val="0"/>
                        </a:spcAft>
                      </a:pPr>
                      <a:r>
                        <a:rPr lang="ja-JP" sz="1600"/>
                        <a:t>32（68）</a:t>
                      </a:r>
                    </a:p>
                  </a:txBody>
                  <a:tcPr marL="90000" marR="90000" marT="46800" marB="46800" anchor="ctr"/>
                </a:tc>
                <a:tc>
                  <a:txBody>
                    <a:bodyPr/>
                    <a:lstStyle/>
                    <a:p>
                      <a:pPr marL="0" marR="0" algn="ctr">
                        <a:lnSpc>
                          <a:spcPct val="107000"/>
                        </a:lnSpc>
                        <a:spcBef>
                          <a:spcPts val="0"/>
                        </a:spcBef>
                        <a:spcAft>
                          <a:spcPts val="0"/>
                        </a:spcAft>
                      </a:pPr>
                      <a:r>
                        <a:rPr lang="ja-JP" sz="1600"/>
                        <a:t>33（87）</a:t>
                      </a:r>
                    </a:p>
                  </a:txBody>
                  <a:tcPr marL="90000" marR="90000" marT="46800" marB="46800" anchor="ctr"/>
                </a:tc>
                <a:tc>
                  <a:txBody>
                    <a:bodyPr/>
                    <a:lstStyle/>
                    <a:p>
                      <a:pPr marL="0" marR="0" algn="ctr">
                        <a:lnSpc>
                          <a:spcPct val="107000"/>
                        </a:lnSpc>
                        <a:spcBef>
                          <a:spcPts val="0"/>
                        </a:spcBef>
                        <a:spcAft>
                          <a:spcPts val="0"/>
                        </a:spcAft>
                      </a:pPr>
                      <a:r>
                        <a:rPr lang="ja-JP" sz="1600"/>
                        <a:t>16（57）</a:t>
                      </a:r>
                    </a:p>
                  </a:txBody>
                  <a:tcPr marL="90000" marR="90000" marT="46800" marB="46800" anchor="ctr"/>
                </a:tc>
                <a:extLst>
                  <a:ext uri="{0D108BD9-81ED-4DB2-BD59-A6C34878D82A}">
                    <a16:rowId xmlns:a16="http://schemas.microsoft.com/office/drawing/2014/main" val="949631506"/>
                  </a:ext>
                </a:extLst>
              </a:tr>
              <a:tr h="123024">
                <a:tc>
                  <a:txBody>
                    <a:bodyPr/>
                    <a:lstStyle/>
                    <a:p>
                      <a:pPr marL="0" marR="0" algn="l">
                        <a:lnSpc>
                          <a:spcPct val="107000"/>
                        </a:lnSpc>
                        <a:spcBef>
                          <a:spcPts val="0"/>
                        </a:spcBef>
                        <a:spcAft>
                          <a:spcPts val="0"/>
                        </a:spcAft>
                      </a:pPr>
                      <a:r>
                        <a:rPr lang="ja-JP" sz="1600" b="0"/>
                        <a:t>グレード3以上</a:t>
                      </a:r>
                    </a:p>
                  </a:txBody>
                  <a:tcPr marL="90000" marR="90000" marT="46800" marB="46800" anchor="ctr"/>
                </a:tc>
                <a:tc>
                  <a:txBody>
                    <a:bodyPr/>
                    <a:lstStyle/>
                    <a:p>
                      <a:pPr marL="0" marR="0" algn="ctr">
                        <a:lnSpc>
                          <a:spcPct val="107000"/>
                        </a:lnSpc>
                        <a:spcBef>
                          <a:spcPts val="0"/>
                        </a:spcBef>
                        <a:spcAft>
                          <a:spcPts val="0"/>
                        </a:spcAft>
                      </a:pPr>
                      <a:r>
                        <a:rPr lang="ja-JP" sz="1600"/>
                        <a:t>24（51）</a:t>
                      </a:r>
                    </a:p>
                  </a:txBody>
                  <a:tcPr marL="90000" marR="90000" marT="46800" marB="46800" anchor="ctr"/>
                </a:tc>
                <a:tc>
                  <a:txBody>
                    <a:bodyPr/>
                    <a:lstStyle/>
                    <a:p>
                      <a:pPr marL="0" marR="0" algn="ctr">
                        <a:lnSpc>
                          <a:spcPct val="107000"/>
                        </a:lnSpc>
                        <a:spcBef>
                          <a:spcPts val="0"/>
                        </a:spcBef>
                        <a:spcAft>
                          <a:spcPts val="0"/>
                        </a:spcAft>
                      </a:pPr>
                      <a:r>
                        <a:rPr lang="ja-JP" sz="1600"/>
                        <a:t>13（34）</a:t>
                      </a:r>
                    </a:p>
                  </a:txBody>
                  <a:tcPr marL="90000" marR="90000" marT="46800" marB="46800" anchor="ctr"/>
                </a:tc>
                <a:tc>
                  <a:txBody>
                    <a:bodyPr/>
                    <a:lstStyle/>
                    <a:p>
                      <a:pPr marL="0" marR="0" algn="ctr">
                        <a:lnSpc>
                          <a:spcPct val="107000"/>
                        </a:lnSpc>
                        <a:spcBef>
                          <a:spcPts val="0"/>
                        </a:spcBef>
                        <a:spcAft>
                          <a:spcPts val="0"/>
                        </a:spcAft>
                      </a:pPr>
                      <a:r>
                        <a:rPr lang="ja-JP" sz="1600"/>
                        <a:t>13（46）</a:t>
                      </a:r>
                    </a:p>
                  </a:txBody>
                  <a:tcPr marL="90000" marR="90000" marT="46800" marB="46800" anchor="ctr"/>
                </a:tc>
                <a:extLst>
                  <a:ext uri="{0D108BD9-81ED-4DB2-BD59-A6C34878D82A}">
                    <a16:rowId xmlns:a16="http://schemas.microsoft.com/office/drawing/2014/main" val="4087121525"/>
                  </a:ext>
                </a:extLst>
              </a:tr>
              <a:tr h="123024">
                <a:tc>
                  <a:txBody>
                    <a:bodyPr/>
                    <a:lstStyle/>
                    <a:p>
                      <a:pPr marL="0" marR="0" algn="l">
                        <a:lnSpc>
                          <a:spcPct val="107000"/>
                        </a:lnSpc>
                        <a:spcBef>
                          <a:spcPts val="0"/>
                        </a:spcBef>
                        <a:spcAft>
                          <a:spcPts val="0"/>
                        </a:spcAft>
                      </a:pPr>
                      <a:r>
                        <a:rPr lang="ja-JP" sz="1600" b="0"/>
                        <a:t>重篤</a:t>
                      </a:r>
                    </a:p>
                  </a:txBody>
                  <a:tcPr marL="90000" marR="90000" marT="46800" marB="46800" anchor="ctr"/>
                </a:tc>
                <a:tc>
                  <a:txBody>
                    <a:bodyPr/>
                    <a:lstStyle/>
                    <a:p>
                      <a:pPr marL="0" marR="0" algn="ctr">
                        <a:lnSpc>
                          <a:spcPct val="107000"/>
                        </a:lnSpc>
                        <a:spcBef>
                          <a:spcPts val="0"/>
                        </a:spcBef>
                        <a:spcAft>
                          <a:spcPts val="0"/>
                        </a:spcAft>
                      </a:pPr>
                      <a:r>
                        <a:rPr lang="ja-JP" sz="1600"/>
                        <a:t>19（40）</a:t>
                      </a:r>
                    </a:p>
                  </a:txBody>
                  <a:tcPr marL="90000" marR="90000" marT="46800" marB="46800"/>
                </a:tc>
                <a:tc>
                  <a:txBody>
                    <a:bodyPr/>
                    <a:lstStyle/>
                    <a:p>
                      <a:pPr marL="0" marR="0" algn="ctr">
                        <a:lnSpc>
                          <a:spcPct val="107000"/>
                        </a:lnSpc>
                        <a:spcBef>
                          <a:spcPts val="0"/>
                        </a:spcBef>
                        <a:spcAft>
                          <a:spcPts val="0"/>
                        </a:spcAft>
                      </a:pPr>
                      <a:r>
                        <a:rPr lang="ja-JP" sz="1600"/>
                        <a:t>8（21）</a:t>
                      </a:r>
                    </a:p>
                  </a:txBody>
                  <a:tcPr marL="90000" marR="90000" marT="46800" marB="46800"/>
                </a:tc>
                <a:tc>
                  <a:txBody>
                    <a:bodyPr/>
                    <a:lstStyle/>
                    <a:p>
                      <a:pPr marL="0" marR="0" algn="ctr">
                        <a:lnSpc>
                          <a:spcPct val="107000"/>
                        </a:lnSpc>
                        <a:spcBef>
                          <a:spcPts val="0"/>
                        </a:spcBef>
                        <a:spcAft>
                          <a:spcPts val="0"/>
                        </a:spcAft>
                      </a:pPr>
                      <a:r>
                        <a:rPr lang="ja-JP" sz="1600"/>
                        <a:t>7（25）</a:t>
                      </a:r>
                    </a:p>
                  </a:txBody>
                  <a:tcPr marL="90000" marR="90000" marT="46800" marB="46800"/>
                </a:tc>
                <a:extLst>
                  <a:ext uri="{0D108BD9-81ED-4DB2-BD59-A6C34878D82A}">
                    <a16:rowId xmlns:a16="http://schemas.microsoft.com/office/drawing/2014/main" val="3649866578"/>
                  </a:ext>
                </a:extLst>
              </a:tr>
              <a:tr h="209729">
                <a:tc>
                  <a:txBody>
                    <a:bodyPr/>
                    <a:lstStyle/>
                    <a:p>
                      <a:pPr marL="0" marR="0" algn="l">
                        <a:lnSpc>
                          <a:spcPct val="107000"/>
                        </a:lnSpc>
                        <a:spcBef>
                          <a:spcPts val="0"/>
                        </a:spcBef>
                        <a:spcAft>
                          <a:spcPts val="0"/>
                        </a:spcAft>
                      </a:pPr>
                      <a:r>
                        <a:rPr lang="ja-JP" sz="1600" b="0"/>
                        <a:t>teliso-vの中止に至った</a:t>
                      </a:r>
                    </a:p>
                  </a:txBody>
                  <a:tcPr marL="90000" marR="90000" marT="46800" marB="46800" anchor="ctr"/>
                </a:tc>
                <a:tc>
                  <a:txBody>
                    <a:bodyPr/>
                    <a:lstStyle/>
                    <a:p>
                      <a:pPr marL="0" marR="0" algn="ctr">
                        <a:lnSpc>
                          <a:spcPct val="107000"/>
                        </a:lnSpc>
                        <a:spcBef>
                          <a:spcPts val="0"/>
                        </a:spcBef>
                        <a:spcAft>
                          <a:spcPts val="0"/>
                        </a:spcAft>
                      </a:pPr>
                      <a:r>
                        <a:rPr lang="ja-JP" sz="1600"/>
                        <a:t>16（34）</a:t>
                      </a:r>
                    </a:p>
                  </a:txBody>
                  <a:tcPr marL="90000" marR="90000" marT="46800" marB="46800" anchor="ctr"/>
                </a:tc>
                <a:tc>
                  <a:txBody>
                    <a:bodyPr/>
                    <a:lstStyle/>
                    <a:p>
                      <a:pPr marL="0" marR="0" algn="ctr">
                        <a:lnSpc>
                          <a:spcPct val="107000"/>
                        </a:lnSpc>
                        <a:spcBef>
                          <a:spcPts val="0"/>
                        </a:spcBef>
                        <a:spcAft>
                          <a:spcPts val="0"/>
                        </a:spcAft>
                      </a:pPr>
                      <a:r>
                        <a:rPr lang="ja-JP" sz="1600"/>
                        <a:t>8（21）</a:t>
                      </a:r>
                    </a:p>
                  </a:txBody>
                  <a:tcPr marL="90000" marR="90000" marT="46800" marB="46800" anchor="ctr"/>
                </a:tc>
                <a:tc>
                  <a:txBody>
                    <a:bodyPr/>
                    <a:lstStyle/>
                    <a:p>
                      <a:pPr marL="0" marR="0" algn="ctr">
                        <a:lnSpc>
                          <a:spcPct val="107000"/>
                        </a:lnSpc>
                        <a:spcBef>
                          <a:spcPts val="0"/>
                        </a:spcBef>
                        <a:spcAft>
                          <a:spcPts val="0"/>
                        </a:spcAft>
                      </a:pPr>
                      <a:r>
                        <a:rPr lang="ja-JP" sz="1600"/>
                        <a:t>10（36）</a:t>
                      </a:r>
                    </a:p>
                  </a:txBody>
                  <a:tcPr marL="90000" marR="90000" marT="46800" marB="46800" anchor="ctr"/>
                </a:tc>
                <a:extLst>
                  <a:ext uri="{0D108BD9-81ED-4DB2-BD59-A6C34878D82A}">
                    <a16:rowId xmlns:a16="http://schemas.microsoft.com/office/drawing/2014/main" val="841810937"/>
                  </a:ext>
                </a:extLst>
              </a:tr>
              <a:tr h="209729">
                <a:tc>
                  <a:txBody>
                    <a:bodyPr/>
                    <a:lstStyle/>
                    <a:p>
                      <a:pPr marL="0" marR="0" algn="l">
                        <a:lnSpc>
                          <a:spcPct val="107000"/>
                        </a:lnSpc>
                        <a:spcBef>
                          <a:spcPts val="0"/>
                        </a:spcBef>
                        <a:spcAft>
                          <a:spcPts val="0"/>
                        </a:spcAft>
                      </a:pPr>
                      <a:r>
                        <a:rPr lang="ja-JP" sz="1600" b="0"/>
                        <a:t>おそらく薬剤関連で死亡に至った</a:t>
                      </a:r>
                    </a:p>
                  </a:txBody>
                  <a:tcPr marL="90000" marR="90000" marT="46800" marB="46800" anchor="ctr"/>
                </a:tc>
                <a:tc>
                  <a:txBody>
                    <a:bodyPr/>
                    <a:lstStyle/>
                    <a:p>
                      <a:pPr marL="0" marR="0" algn="ctr">
                        <a:lnSpc>
                          <a:spcPct val="107000"/>
                        </a:lnSpc>
                        <a:spcBef>
                          <a:spcPts val="0"/>
                        </a:spcBef>
                        <a:spcAft>
                          <a:spcPts val="0"/>
                        </a:spcAft>
                      </a:pPr>
                      <a:r>
                        <a:rPr lang="ja-JP" sz="1600"/>
                        <a:t>1（2）</a:t>
                      </a:r>
                    </a:p>
                  </a:txBody>
                  <a:tcPr marL="90000" marR="90000" marT="46800" marB="46800" anchor="ctr"/>
                </a:tc>
                <a:tc>
                  <a:txBody>
                    <a:bodyPr/>
                    <a:lstStyle/>
                    <a:p>
                      <a:pPr marL="0" marR="0" algn="ctr">
                        <a:lnSpc>
                          <a:spcPct val="107000"/>
                        </a:lnSpc>
                        <a:spcBef>
                          <a:spcPts val="0"/>
                        </a:spcBef>
                        <a:spcAft>
                          <a:spcPts val="0"/>
                        </a:spcAft>
                      </a:pPr>
                      <a:r>
                        <a:rPr lang="ja-JP" sz="1600"/>
                        <a:t>0</a:t>
                      </a:r>
                    </a:p>
                  </a:txBody>
                  <a:tcPr marL="90000" marR="90000" marT="46800" marB="46800" anchor="ctr"/>
                </a:tc>
                <a:tc>
                  <a:txBody>
                    <a:bodyPr/>
                    <a:lstStyle/>
                    <a:p>
                      <a:pPr marL="0" marR="0" algn="ctr">
                        <a:lnSpc>
                          <a:spcPct val="107000"/>
                        </a:lnSpc>
                        <a:spcBef>
                          <a:spcPts val="0"/>
                        </a:spcBef>
                        <a:spcAft>
                          <a:spcPts val="0"/>
                        </a:spcAft>
                      </a:pPr>
                      <a:r>
                        <a:rPr lang="ja-JP" sz="1600"/>
                        <a:t>2（7）</a:t>
                      </a:r>
                    </a:p>
                  </a:txBody>
                  <a:tcPr marL="90000" marR="90000" marT="46800" marB="46800" anchor="ctr"/>
                </a:tc>
                <a:extLst>
                  <a:ext uri="{0D108BD9-81ED-4DB2-BD59-A6C34878D82A}">
                    <a16:rowId xmlns:a16="http://schemas.microsoft.com/office/drawing/2014/main" val="2213484804"/>
                  </a:ext>
                </a:extLst>
              </a:tr>
            </a:tbl>
          </a:graphicData>
        </a:graphic>
      </p:graphicFrame>
    </p:spTree>
    <p:extLst>
      <p:ext uri="{BB962C8B-B14F-4D97-AF65-F5344CB8AC3E}">
        <p14:creationId xmlns:p14="http://schemas.microsoft.com/office/powerpoint/2010/main" val="319048258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a:t>MA13.02：再発性非小細胞肺がんに対するニボルマブおよびイピリムマブとニンテダニブを組み合わせた第II相試験 – Puri S、他</a:t>
            </a:r>
          </a:p>
        </p:txBody>
      </p:sp>
      <p:sp>
        <p:nvSpPr>
          <p:cNvPr id="3" name="Content Placeholder 2"/>
          <p:cNvSpPr>
            <a:spLocks noGrp="1"/>
          </p:cNvSpPr>
          <p:nvPr>
            <p:ph idx="1"/>
          </p:nvPr>
        </p:nvSpPr>
        <p:spPr/>
        <p:txBody>
          <a:bodyPr/>
          <a:lstStyle/>
          <a:p>
            <a:r>
              <a:rPr lang="ja-JP" b="1"/>
              <a:t>治験の目的</a:t>
            </a:r>
          </a:p>
          <a:p>
            <a:pPr lvl="1"/>
            <a:r>
              <a:rPr lang="ja-JP"/>
              <a:t>再発性NSCLC患者におけるニボルマブ+イピリムマブ+ニンテダニブの有効性と安全性を評価する</a:t>
            </a:r>
          </a:p>
        </p:txBody>
      </p:sp>
      <p:sp>
        <p:nvSpPr>
          <p:cNvPr id="5" name="Text Placeholder 4"/>
          <p:cNvSpPr>
            <a:spLocks noGrp="1"/>
          </p:cNvSpPr>
          <p:nvPr>
            <p:ph type="body" sz="quarter" idx="11"/>
          </p:nvPr>
        </p:nvSpPr>
        <p:spPr/>
        <p:txBody>
          <a:bodyPr/>
          <a:lstStyle/>
          <a:p>
            <a:r>
              <a:rPr lang="ja-JP"/>
              <a:t>Puri S、他J Thorac Oncol 2021年16（補遺）：抄録番号 MA13.02</a:t>
            </a:r>
          </a:p>
        </p:txBody>
      </p:sp>
      <p:cxnSp>
        <p:nvCxnSpPr>
          <p:cNvPr id="7" name="AutoShape 15"/>
          <p:cNvCxnSpPr>
            <a:cxnSpLocks noChangeShapeType="1"/>
            <a:stCxn id="15" idx="3"/>
            <a:endCxn id="17" idx="1"/>
          </p:cNvCxnSpPr>
          <p:nvPr/>
        </p:nvCxnSpPr>
        <p:spPr bwMode="auto">
          <a:xfrm flipV="1">
            <a:off x="4594244" y="2889917"/>
            <a:ext cx="1055235" cy="840732"/>
          </a:xfrm>
          <a:prstGeom prst="bentConnector3">
            <a:avLst>
              <a:gd name="adj1" fmla="val 50000"/>
            </a:avLst>
          </a:prstGeom>
          <a:noFill/>
          <a:ln w="38100">
            <a:solidFill>
              <a:schemeClr val="bg1"/>
            </a:solidFill>
            <a:miter lim="800000"/>
            <a:headEnd/>
            <a:tailEnd type="triangle" w="med" len="med"/>
          </a:ln>
        </p:spPr>
      </p:cxnSp>
      <p:cxnSp>
        <p:nvCxnSpPr>
          <p:cNvPr id="8" name="AutoShape 16"/>
          <p:cNvCxnSpPr>
            <a:cxnSpLocks noChangeShapeType="1"/>
            <a:stCxn id="15" idx="3"/>
            <a:endCxn id="16" idx="1"/>
          </p:cNvCxnSpPr>
          <p:nvPr/>
        </p:nvCxnSpPr>
        <p:spPr bwMode="auto">
          <a:xfrm>
            <a:off x="4594244" y="3730649"/>
            <a:ext cx="1055235" cy="904189"/>
          </a:xfrm>
          <a:prstGeom prst="bentConnector3">
            <a:avLst>
              <a:gd name="adj1" fmla="val 50000"/>
            </a:avLst>
          </a:prstGeom>
          <a:noFill/>
          <a:ln w="38100">
            <a:solidFill>
              <a:schemeClr val="bg1"/>
            </a:solidFill>
            <a:miter lim="800000"/>
            <a:headEnd/>
            <a:tailEnd type="triangle" w="med" len="med"/>
          </a:ln>
        </p:spPr>
      </p:cxnSp>
      <p:sp>
        <p:nvSpPr>
          <p:cNvPr id="9" name="AutoShape 12"/>
          <p:cNvSpPr>
            <a:spLocks noChangeArrowheads="1"/>
          </p:cNvSpPr>
          <p:nvPr/>
        </p:nvSpPr>
        <p:spPr bwMode="auto">
          <a:xfrm>
            <a:off x="9844923" y="4370518"/>
            <a:ext cx="1836964"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a:r>
              <a:rPr lang="ja-JP" sz="1600">
                <a:solidFill>
                  <a:srgbClr val="FFFFFF"/>
                </a:solidFill>
                <a:ea typeface="SimSun" pitchFamily="2" charset="-122"/>
              </a:rPr>
              <a:t>PD/効果の喪失</a:t>
            </a:r>
          </a:p>
        </p:txBody>
      </p:sp>
      <p:sp>
        <p:nvSpPr>
          <p:cNvPr id="10" name="AutoShape 12"/>
          <p:cNvSpPr>
            <a:spLocks noChangeArrowheads="1"/>
          </p:cNvSpPr>
          <p:nvPr/>
        </p:nvSpPr>
        <p:spPr bwMode="auto">
          <a:xfrm>
            <a:off x="9844922" y="2625599"/>
            <a:ext cx="1836965"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PD/効果の喪失</a:t>
            </a:r>
          </a:p>
        </p:txBody>
      </p:sp>
      <p:cxnSp>
        <p:nvCxnSpPr>
          <p:cNvPr id="13" name="AutoShape 20"/>
          <p:cNvCxnSpPr>
            <a:cxnSpLocks noChangeShapeType="1"/>
            <a:stCxn id="16" idx="3"/>
            <a:endCxn id="9" idx="1"/>
          </p:cNvCxnSpPr>
          <p:nvPr/>
        </p:nvCxnSpPr>
        <p:spPr bwMode="auto">
          <a:xfrm flipV="1">
            <a:off x="9450887" y="4634837"/>
            <a:ext cx="394036" cy="1"/>
          </a:xfrm>
          <a:prstGeom prst="straightConnector1">
            <a:avLst/>
          </a:prstGeom>
          <a:noFill/>
          <a:ln w="38100">
            <a:solidFill>
              <a:schemeClr val="bg1"/>
            </a:solidFill>
            <a:prstDash val="dash"/>
            <a:round/>
            <a:headEnd/>
            <a:tailEnd type="triangle" w="med" len="med"/>
          </a:ln>
        </p:spPr>
      </p:cxnSp>
      <p:cxnSp>
        <p:nvCxnSpPr>
          <p:cNvPr id="14" name="AutoShape 21"/>
          <p:cNvCxnSpPr>
            <a:cxnSpLocks noChangeShapeType="1"/>
            <a:stCxn id="17" idx="3"/>
            <a:endCxn id="10" idx="1"/>
          </p:cNvCxnSpPr>
          <p:nvPr/>
        </p:nvCxnSpPr>
        <p:spPr bwMode="auto">
          <a:xfrm>
            <a:off x="9453131" y="2889917"/>
            <a:ext cx="391791" cy="1"/>
          </a:xfrm>
          <a:prstGeom prst="straightConnector1">
            <a:avLst/>
          </a:prstGeom>
          <a:noFill/>
          <a:ln w="38100">
            <a:solidFill>
              <a:schemeClr val="bg1"/>
            </a:solidFill>
            <a:round/>
            <a:headEnd/>
            <a:tailEnd type="triangle" w="med" len="med"/>
          </a:ln>
        </p:spPr>
      </p:cxnSp>
      <p:sp>
        <p:nvSpPr>
          <p:cNvPr id="15" name="AutoShape 9"/>
          <p:cNvSpPr>
            <a:spLocks noChangeArrowheads="1"/>
          </p:cNvSpPr>
          <p:nvPr/>
        </p:nvSpPr>
        <p:spPr bwMode="auto">
          <a:xfrm>
            <a:off x="388307" y="2586552"/>
            <a:ext cx="4205937" cy="2288193"/>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dirty="0">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局所進行NSCLCまたは転移性NSCLC</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新たに診断された、または治療歴あり</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中枢神経系転移は、安定した状態で2週間以上の治療歴があれば承認</a:t>
            </a:r>
          </a:p>
          <a:p>
            <a:pPr marL="228600" indent="-228600" defTabSz="892175" eaLnBrk="0" hangingPunct="0">
              <a:spcAft>
                <a:spcPct val="30000"/>
              </a:spcAft>
              <a:buFont typeface="Arial" pitchFamily="34" charset="0"/>
              <a:buChar char="•"/>
            </a:pPr>
            <a:r>
              <a:rPr lang="ja-JP" sz="1600" dirty="0">
                <a:solidFill>
                  <a:srgbClr val="FFFFFF"/>
                </a:solidFill>
                <a:ea typeface="SimSun" pitchFamily="2" charset="-122"/>
              </a:rPr>
              <a:t>ECOG PS 0–1</a:t>
            </a:r>
          </a:p>
          <a:p>
            <a:pPr defTabSz="892175" eaLnBrk="0" hangingPunct="0">
              <a:spcAft>
                <a:spcPct val="30000"/>
              </a:spcAft>
            </a:pPr>
            <a:r>
              <a:rPr lang="ja-JP" sz="1600" dirty="0">
                <a:solidFill>
                  <a:srgbClr val="FFFFFF"/>
                </a:solidFill>
                <a:ea typeface="SimSun" pitchFamily="2" charset="-122"/>
              </a:rPr>
              <a:t>（n=80）</a:t>
            </a:r>
          </a:p>
        </p:txBody>
      </p:sp>
      <p:sp>
        <p:nvSpPr>
          <p:cNvPr id="16" name="AutoShape 12"/>
          <p:cNvSpPr>
            <a:spLocks noChangeArrowheads="1"/>
          </p:cNvSpPr>
          <p:nvPr/>
        </p:nvSpPr>
        <p:spPr bwMode="auto">
          <a:xfrm>
            <a:off x="5649479" y="3936512"/>
            <a:ext cx="3801408" cy="1396651"/>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a:r>
              <a:rPr lang="ja-JP" u="sng">
                <a:solidFill>
                  <a:srgbClr val="FFFFFF"/>
                </a:solidFill>
                <a:ea typeface="SimSun" pitchFamily="2" charset="-122"/>
              </a:rPr>
              <a:t>B群：</a:t>
            </a:r>
            <a:r>
              <a:rPr lang="ja-JP">
                <a:solidFill>
                  <a:srgbClr val="FFFFFF"/>
                </a:solidFill>
                <a:ea typeface="SimSun" pitchFamily="2" charset="-122"/>
              </a:rPr>
              <a:t>免疫療法の治療歴あり</a:t>
            </a:r>
            <a:br>
              <a:rPr lang="ja-JP">
                <a:solidFill>
                  <a:srgbClr val="FFFFFF"/>
                </a:solidFill>
                <a:ea typeface="SimSun" pitchFamily="2" charset="-122"/>
              </a:rPr>
            </a:br>
            <a:r>
              <a:rPr lang="ja-JP">
                <a:solidFill>
                  <a:srgbClr val="FFFFFF"/>
                </a:solidFill>
                <a:ea typeface="SimSun" pitchFamily="2" charset="-122"/>
              </a:rPr>
              <a:t>ニボルマブ3mg/kg q2w+イピリムマブ1mg/kg q6w+ニンテダニブ150mg/日</a:t>
            </a:r>
          </a:p>
          <a:p>
            <a:pPr algn="ctr" defTabSz="892175" eaLnBrk="0" hangingPunct="0"/>
            <a:r>
              <a:rPr lang="ja-JP">
                <a:solidFill>
                  <a:srgbClr val="FFFFFF"/>
                </a:solidFill>
                <a:ea typeface="SimSun" pitchFamily="2" charset="-122"/>
              </a:rPr>
              <a:t>（n=40）</a:t>
            </a:r>
          </a:p>
        </p:txBody>
      </p:sp>
      <p:sp>
        <p:nvSpPr>
          <p:cNvPr id="17" name="AutoShape 8"/>
          <p:cNvSpPr>
            <a:spLocks noChangeArrowheads="1"/>
          </p:cNvSpPr>
          <p:nvPr/>
        </p:nvSpPr>
        <p:spPr bwMode="auto">
          <a:xfrm>
            <a:off x="5649479" y="2191591"/>
            <a:ext cx="3803652" cy="1396652"/>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hangingPunct="0"/>
            <a:r>
              <a:rPr lang="ja-JP" u="sng">
                <a:solidFill>
                  <a:srgbClr val="FFFFFF"/>
                </a:solidFill>
                <a:ea typeface="SimSun" pitchFamily="2" charset="-122"/>
              </a:rPr>
              <a:t>A群：</a:t>
            </a:r>
            <a:r>
              <a:rPr lang="ja-JP">
                <a:solidFill>
                  <a:srgbClr val="FFFFFF"/>
                </a:solidFill>
                <a:ea typeface="SimSun" pitchFamily="2" charset="-122"/>
              </a:rPr>
              <a:t>治療歴なし</a:t>
            </a:r>
            <a:br>
              <a:rPr lang="ja-JP">
                <a:solidFill>
                  <a:srgbClr val="FFFFFF"/>
                </a:solidFill>
                <a:ea typeface="SimSun" pitchFamily="2" charset="-122"/>
              </a:rPr>
            </a:br>
            <a:r>
              <a:rPr lang="ja-JP">
                <a:solidFill>
                  <a:srgbClr val="FFFFFF"/>
                </a:solidFill>
                <a:ea typeface="SimSun" pitchFamily="2" charset="-122"/>
              </a:rPr>
              <a:t>ニボルマブ3mg/kg q2w+イピリムマブ1mg/kg q6w +ニンテダニブ150mg/日</a:t>
            </a:r>
          </a:p>
          <a:p>
            <a:pPr algn="ctr" defTabSz="892175" eaLnBrk="0" hangingPunct="0"/>
            <a:r>
              <a:rPr lang="ja-JP">
                <a:solidFill>
                  <a:srgbClr val="FFFFFF"/>
                </a:solidFill>
                <a:ea typeface="SimSun" pitchFamily="2" charset="-122"/>
              </a:rPr>
              <a:t>（n=40）</a:t>
            </a:r>
          </a:p>
        </p:txBody>
      </p:sp>
      <p:sp>
        <p:nvSpPr>
          <p:cNvPr id="18" name="Rectangle 9"/>
          <p:cNvSpPr txBox="1">
            <a:spLocks noChangeArrowheads="1"/>
          </p:cNvSpPr>
          <p:nvPr/>
        </p:nvSpPr>
        <p:spPr bwMode="auto">
          <a:xfrm>
            <a:off x="1894417" y="5551916"/>
            <a:ext cx="4267200" cy="102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主要評価項目</a:t>
            </a:r>
          </a:p>
          <a:p>
            <a:r>
              <a:rPr lang="ja-JP" sz="1600"/>
              <a:t>ORR</a:t>
            </a:r>
          </a:p>
        </p:txBody>
      </p:sp>
      <p:sp>
        <p:nvSpPr>
          <p:cNvPr id="19" name="Content Placeholder 26"/>
          <p:cNvSpPr txBox="1">
            <a:spLocks/>
          </p:cNvSpPr>
          <p:nvPr/>
        </p:nvSpPr>
        <p:spPr>
          <a:xfrm>
            <a:off x="6314017" y="5551916"/>
            <a:ext cx="4267200" cy="102240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副次評価項目</a:t>
            </a:r>
          </a:p>
          <a:p>
            <a:r>
              <a:rPr lang="ja-JP" sz="1600"/>
              <a:t>OS、RR、DCR、PFS、DoR、安全性</a:t>
            </a:r>
          </a:p>
        </p:txBody>
      </p:sp>
      <p:sp>
        <p:nvSpPr>
          <p:cNvPr id="42" name="Rectangle 41"/>
          <p:cNvSpPr/>
          <p:nvPr/>
        </p:nvSpPr>
        <p:spPr>
          <a:xfrm>
            <a:off x="5442559" y="3852561"/>
            <a:ext cx="4133709" cy="15837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4592944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MA13.02：再発性非小細胞肺がんに対するニボルマブおよびイピリムマブとニンテダニブを組み合わせた第II相試験 – Puri S、他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Puri S、他J Thorac Oncol 2021年16（補遺）：抄録番号 MA13.02</a:t>
            </a:r>
          </a:p>
        </p:txBody>
      </p:sp>
      <p:sp>
        <p:nvSpPr>
          <p:cNvPr id="7" name="Freeform 21">
            <a:extLst>
              <a:ext uri="{FF2B5EF4-FFF2-40B4-BE49-F238E27FC236}">
                <a16:creationId xmlns:a16="http://schemas.microsoft.com/office/drawing/2014/main" id="{7BB854F1-B7E0-4093-A0C0-A5CB8589FF97}"/>
              </a:ext>
            </a:extLst>
          </p:cNvPr>
          <p:cNvSpPr>
            <a:spLocks/>
          </p:cNvSpPr>
          <p:nvPr/>
        </p:nvSpPr>
        <p:spPr bwMode="auto">
          <a:xfrm>
            <a:off x="1433368" y="2135897"/>
            <a:ext cx="4127677" cy="255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8" name="Group 7">
            <a:extLst>
              <a:ext uri="{FF2B5EF4-FFF2-40B4-BE49-F238E27FC236}">
                <a16:creationId xmlns:a16="http://schemas.microsoft.com/office/drawing/2014/main" id="{7D298BFF-1EEB-47B0-B613-A62DF1D7B9C0}"/>
              </a:ext>
            </a:extLst>
          </p:cNvPr>
          <p:cNvGrpSpPr/>
          <p:nvPr/>
        </p:nvGrpSpPr>
        <p:grpSpPr>
          <a:xfrm>
            <a:off x="586301" y="1985781"/>
            <a:ext cx="842929" cy="2747821"/>
            <a:chOff x="1560713" y="1312812"/>
            <a:chExt cx="842929" cy="2908904"/>
          </a:xfrm>
        </p:grpSpPr>
        <p:sp>
          <p:nvSpPr>
            <p:cNvPr id="9" name="Line 6">
              <a:extLst>
                <a:ext uri="{FF2B5EF4-FFF2-40B4-BE49-F238E27FC236}">
                  <a16:creationId xmlns:a16="http://schemas.microsoft.com/office/drawing/2014/main" id="{212CB119-5940-4DA5-9403-B5D873BC8E55}"/>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0" name="Line 7">
              <a:extLst>
                <a:ext uri="{FF2B5EF4-FFF2-40B4-BE49-F238E27FC236}">
                  <a16:creationId xmlns:a16="http://schemas.microsoft.com/office/drawing/2014/main" id="{14B423A5-5250-46CD-B5E9-B55060611205}"/>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1" name="Line 8">
              <a:extLst>
                <a:ext uri="{FF2B5EF4-FFF2-40B4-BE49-F238E27FC236}">
                  <a16:creationId xmlns:a16="http://schemas.microsoft.com/office/drawing/2014/main" id="{7144F4A4-FCEB-41D8-B7DD-F15279ABAC0A}"/>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2" name="Line 9">
              <a:extLst>
                <a:ext uri="{FF2B5EF4-FFF2-40B4-BE49-F238E27FC236}">
                  <a16:creationId xmlns:a16="http://schemas.microsoft.com/office/drawing/2014/main" id="{FB98DED4-C21E-46EE-BA76-FBA6FF7A95E0}"/>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3" name="Line 10">
              <a:extLst>
                <a:ext uri="{FF2B5EF4-FFF2-40B4-BE49-F238E27FC236}">
                  <a16:creationId xmlns:a16="http://schemas.microsoft.com/office/drawing/2014/main" id="{5BB930B0-E161-4919-B23F-4255041FB740}"/>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4" name="Line 11">
              <a:extLst>
                <a:ext uri="{FF2B5EF4-FFF2-40B4-BE49-F238E27FC236}">
                  <a16:creationId xmlns:a16="http://schemas.microsoft.com/office/drawing/2014/main" id="{A9B425DE-20A5-4ECF-AC7A-3CCD4FE9F56D}"/>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5" name="TextBox 14">
              <a:extLst>
                <a:ext uri="{FF2B5EF4-FFF2-40B4-BE49-F238E27FC236}">
                  <a16:creationId xmlns:a16="http://schemas.microsoft.com/office/drawing/2014/main" id="{2D18D7EF-E723-4799-8062-2EF959A15A0A}"/>
                </a:ext>
              </a:extLst>
            </p:cNvPr>
            <p:cNvSpPr txBox="1"/>
            <p:nvPr/>
          </p:nvSpPr>
          <p:spPr>
            <a:xfrm rot="16200000">
              <a:off x="897454" y="2626263"/>
              <a:ext cx="1665071" cy="338554"/>
            </a:xfrm>
            <a:prstGeom prst="rect">
              <a:avLst/>
            </a:prstGeom>
            <a:noFill/>
          </p:spPr>
          <p:txBody>
            <a:bodyPr wrap="none" rtlCol="0">
              <a:spAutoFit/>
            </a:bodyPr>
            <a:lstStyle/>
            <a:p>
              <a:pPr algn="ctr" fontAlgn="base">
                <a:spcBef>
                  <a:spcPct val="0"/>
                </a:spcBef>
                <a:spcAft>
                  <a:spcPct val="0"/>
                </a:spcAft>
              </a:pPr>
              <a:r>
                <a:rPr lang="ja-JP" sz="1600">
                  <a:solidFill>
                    <a:srgbClr val="363636"/>
                  </a:solidFill>
                  <a:cs typeface="Arial" panose="020B0604020202020204" pitchFamily="34" charset="0"/>
                </a:rPr>
                <a:t>PFSの可能性</a:t>
              </a:r>
            </a:p>
          </p:txBody>
        </p:sp>
        <p:sp>
          <p:nvSpPr>
            <p:cNvPr id="16" name="TextBox 15">
              <a:extLst>
                <a:ext uri="{FF2B5EF4-FFF2-40B4-BE49-F238E27FC236}">
                  <a16:creationId xmlns:a16="http://schemas.microsoft.com/office/drawing/2014/main" id="{B0DCEC76-D099-407A-8526-563BCC431A67}"/>
                </a:ext>
              </a:extLst>
            </p:cNvPr>
            <p:cNvSpPr txBox="1"/>
            <p:nvPr/>
          </p:nvSpPr>
          <p:spPr>
            <a:xfrm>
              <a:off x="1824892" y="1312812"/>
              <a:ext cx="470001"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1.0</a:t>
              </a:r>
            </a:p>
          </p:txBody>
        </p:sp>
        <p:sp>
          <p:nvSpPr>
            <p:cNvPr id="17" name="TextBox 16">
              <a:extLst>
                <a:ext uri="{FF2B5EF4-FFF2-40B4-BE49-F238E27FC236}">
                  <a16:creationId xmlns:a16="http://schemas.microsoft.com/office/drawing/2014/main" id="{70A33259-4EA0-4220-9F28-D5D20D9AF119}"/>
                </a:ext>
              </a:extLst>
            </p:cNvPr>
            <p:cNvSpPr txBox="1"/>
            <p:nvPr/>
          </p:nvSpPr>
          <p:spPr>
            <a:xfrm>
              <a:off x="1824897" y="1836953"/>
              <a:ext cx="470001"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0.8</a:t>
              </a:r>
            </a:p>
          </p:txBody>
        </p:sp>
        <p:sp>
          <p:nvSpPr>
            <p:cNvPr id="18" name="TextBox 17">
              <a:extLst>
                <a:ext uri="{FF2B5EF4-FFF2-40B4-BE49-F238E27FC236}">
                  <a16:creationId xmlns:a16="http://schemas.microsoft.com/office/drawing/2014/main" id="{268C0B82-CE88-4B0F-9CCE-55C074FC98D4}"/>
                </a:ext>
              </a:extLst>
            </p:cNvPr>
            <p:cNvSpPr txBox="1"/>
            <p:nvPr/>
          </p:nvSpPr>
          <p:spPr>
            <a:xfrm>
              <a:off x="1824897" y="2335483"/>
              <a:ext cx="470001"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0.6</a:t>
              </a:r>
            </a:p>
          </p:txBody>
        </p:sp>
        <p:sp>
          <p:nvSpPr>
            <p:cNvPr id="19" name="TextBox 18">
              <a:extLst>
                <a:ext uri="{FF2B5EF4-FFF2-40B4-BE49-F238E27FC236}">
                  <a16:creationId xmlns:a16="http://schemas.microsoft.com/office/drawing/2014/main" id="{E04810B9-5BDD-4FE2-A4AB-1D85C95E45BD}"/>
                </a:ext>
              </a:extLst>
            </p:cNvPr>
            <p:cNvSpPr txBox="1"/>
            <p:nvPr/>
          </p:nvSpPr>
          <p:spPr>
            <a:xfrm>
              <a:off x="1824897" y="2850137"/>
              <a:ext cx="470001"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0.4</a:t>
              </a:r>
            </a:p>
          </p:txBody>
        </p:sp>
        <p:sp>
          <p:nvSpPr>
            <p:cNvPr id="20" name="TextBox 19">
              <a:extLst>
                <a:ext uri="{FF2B5EF4-FFF2-40B4-BE49-F238E27FC236}">
                  <a16:creationId xmlns:a16="http://schemas.microsoft.com/office/drawing/2014/main" id="{7A41CE37-C6B5-49E6-9A87-CA727C915F87}"/>
                </a:ext>
              </a:extLst>
            </p:cNvPr>
            <p:cNvSpPr txBox="1"/>
            <p:nvPr/>
          </p:nvSpPr>
          <p:spPr>
            <a:xfrm>
              <a:off x="1824897" y="3354040"/>
              <a:ext cx="470001"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0.2</a:t>
              </a:r>
            </a:p>
          </p:txBody>
        </p:sp>
        <p:sp>
          <p:nvSpPr>
            <p:cNvPr id="21" name="TextBox 20">
              <a:extLst>
                <a:ext uri="{FF2B5EF4-FFF2-40B4-BE49-F238E27FC236}">
                  <a16:creationId xmlns:a16="http://schemas.microsoft.com/office/drawing/2014/main" id="{6C4C41FD-F047-468B-B984-4BE579373B91}"/>
                </a:ext>
              </a:extLst>
            </p:cNvPr>
            <p:cNvSpPr txBox="1"/>
            <p:nvPr/>
          </p:nvSpPr>
          <p:spPr>
            <a:xfrm>
              <a:off x="1996426" y="3863315"/>
              <a:ext cx="298480"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a:t>
              </a:r>
            </a:p>
          </p:txBody>
        </p:sp>
      </p:grpSp>
      <p:sp>
        <p:nvSpPr>
          <p:cNvPr id="22" name="TextBox 21">
            <a:extLst>
              <a:ext uri="{FF2B5EF4-FFF2-40B4-BE49-F238E27FC236}">
                <a16:creationId xmlns:a16="http://schemas.microsoft.com/office/drawing/2014/main" id="{17DDEB7A-E757-495D-8D4F-65E3DA867591}"/>
              </a:ext>
            </a:extLst>
          </p:cNvPr>
          <p:cNvSpPr txBox="1"/>
          <p:nvPr/>
        </p:nvSpPr>
        <p:spPr>
          <a:xfrm>
            <a:off x="2796649" y="5062708"/>
            <a:ext cx="1428596" cy="338554"/>
          </a:xfrm>
          <a:prstGeom prst="rect">
            <a:avLst/>
          </a:prstGeom>
          <a:noFill/>
        </p:spPr>
        <p:txBody>
          <a:bodyPr wrap="none" rtlCol="0">
            <a:spAutoFit/>
          </a:bodyPr>
          <a:lstStyle/>
          <a:p>
            <a:pPr algn="ctr" fontAlgn="base">
              <a:spcBef>
                <a:spcPct val="0"/>
              </a:spcBef>
              <a:spcAft>
                <a:spcPct val="0"/>
              </a:spcAft>
            </a:pPr>
            <a:r>
              <a:rPr lang="ja-JP" sz="1600">
                <a:solidFill>
                  <a:srgbClr val="363636"/>
                </a:solidFill>
                <a:cs typeface="Arial" panose="020B0604020202020204" pitchFamily="34" charset="0"/>
              </a:rPr>
              <a:t>経過期間、月</a:t>
            </a:r>
          </a:p>
        </p:txBody>
      </p:sp>
      <p:grpSp>
        <p:nvGrpSpPr>
          <p:cNvPr id="23" name="Group 22">
            <a:extLst>
              <a:ext uri="{FF2B5EF4-FFF2-40B4-BE49-F238E27FC236}">
                <a16:creationId xmlns:a16="http://schemas.microsoft.com/office/drawing/2014/main" id="{72F668DF-7D8C-45C2-ACBC-A0476B6F1D9E}"/>
              </a:ext>
            </a:extLst>
          </p:cNvPr>
          <p:cNvGrpSpPr/>
          <p:nvPr/>
        </p:nvGrpSpPr>
        <p:grpSpPr>
          <a:xfrm>
            <a:off x="1514817" y="4681540"/>
            <a:ext cx="3994997" cy="390924"/>
            <a:chOff x="1494585" y="5471106"/>
            <a:chExt cx="2800073" cy="390924"/>
          </a:xfrm>
        </p:grpSpPr>
        <p:sp>
          <p:nvSpPr>
            <p:cNvPr id="24" name="Line 21">
              <a:extLst>
                <a:ext uri="{FF2B5EF4-FFF2-40B4-BE49-F238E27FC236}">
                  <a16:creationId xmlns:a16="http://schemas.microsoft.com/office/drawing/2014/main" id="{B56B7820-0212-4867-8F90-81C6352EC635}"/>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25" name="TextBox 24">
              <a:extLst>
                <a:ext uri="{FF2B5EF4-FFF2-40B4-BE49-F238E27FC236}">
                  <a16:creationId xmlns:a16="http://schemas.microsoft.com/office/drawing/2014/main" id="{E0F725CE-1369-407C-9090-FBF58C3363DE}"/>
                </a:ext>
              </a:extLst>
            </p:cNvPr>
            <p:cNvSpPr txBox="1"/>
            <p:nvPr/>
          </p:nvSpPr>
          <p:spPr>
            <a:xfrm>
              <a:off x="4084158" y="5543106"/>
              <a:ext cx="210500"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21</a:t>
              </a:r>
            </a:p>
          </p:txBody>
        </p:sp>
        <p:sp>
          <p:nvSpPr>
            <p:cNvPr id="26" name="Line 21">
              <a:extLst>
                <a:ext uri="{FF2B5EF4-FFF2-40B4-BE49-F238E27FC236}">
                  <a16:creationId xmlns:a16="http://schemas.microsoft.com/office/drawing/2014/main" id="{242E3EB5-C22F-4603-89F6-943D9D9D1EA4}"/>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27" name="TextBox 26">
              <a:extLst>
                <a:ext uri="{FF2B5EF4-FFF2-40B4-BE49-F238E27FC236}">
                  <a16:creationId xmlns:a16="http://schemas.microsoft.com/office/drawing/2014/main" id="{2164AEE9-B7F6-4B89-B4FB-4379647AEA86}"/>
                </a:ext>
              </a:extLst>
            </p:cNvPr>
            <p:cNvSpPr txBox="1"/>
            <p:nvPr/>
          </p:nvSpPr>
          <p:spPr>
            <a:xfrm>
              <a:off x="3708521" y="5543106"/>
              <a:ext cx="210500"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18</a:t>
              </a:r>
            </a:p>
          </p:txBody>
        </p:sp>
        <p:sp>
          <p:nvSpPr>
            <p:cNvPr id="28" name="Line 21">
              <a:extLst>
                <a:ext uri="{FF2B5EF4-FFF2-40B4-BE49-F238E27FC236}">
                  <a16:creationId xmlns:a16="http://schemas.microsoft.com/office/drawing/2014/main" id="{30002F7B-D8F4-4D9C-94F7-2CBA8BAB95D7}"/>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29" name="TextBox 28">
              <a:extLst>
                <a:ext uri="{FF2B5EF4-FFF2-40B4-BE49-F238E27FC236}">
                  <a16:creationId xmlns:a16="http://schemas.microsoft.com/office/drawing/2014/main" id="{97A0EA18-8458-41E9-8B23-43CDC46057A5}"/>
                </a:ext>
              </a:extLst>
            </p:cNvPr>
            <p:cNvSpPr txBox="1"/>
            <p:nvPr/>
          </p:nvSpPr>
          <p:spPr>
            <a:xfrm>
              <a:off x="3332884" y="5543106"/>
              <a:ext cx="210500"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15</a:t>
              </a:r>
            </a:p>
          </p:txBody>
        </p:sp>
        <p:sp>
          <p:nvSpPr>
            <p:cNvPr id="30" name="Line 21">
              <a:extLst>
                <a:ext uri="{FF2B5EF4-FFF2-40B4-BE49-F238E27FC236}">
                  <a16:creationId xmlns:a16="http://schemas.microsoft.com/office/drawing/2014/main" id="{147128F5-20CC-4526-971C-D46A7E7888EA}"/>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1" name="TextBox 30">
              <a:extLst>
                <a:ext uri="{FF2B5EF4-FFF2-40B4-BE49-F238E27FC236}">
                  <a16:creationId xmlns:a16="http://schemas.microsoft.com/office/drawing/2014/main" id="{144F25B4-CF7A-42CC-932A-6C2CE97B0655}"/>
                </a:ext>
              </a:extLst>
            </p:cNvPr>
            <p:cNvSpPr txBox="1"/>
            <p:nvPr/>
          </p:nvSpPr>
          <p:spPr>
            <a:xfrm>
              <a:off x="2957247" y="5543106"/>
              <a:ext cx="210500"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12</a:t>
              </a:r>
            </a:p>
          </p:txBody>
        </p:sp>
        <p:sp>
          <p:nvSpPr>
            <p:cNvPr id="32" name="Line 21">
              <a:extLst>
                <a:ext uri="{FF2B5EF4-FFF2-40B4-BE49-F238E27FC236}">
                  <a16:creationId xmlns:a16="http://schemas.microsoft.com/office/drawing/2014/main" id="{141AF9C4-7A02-43DA-992D-4A93EF76A233}"/>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3" name="TextBox 32">
              <a:extLst>
                <a:ext uri="{FF2B5EF4-FFF2-40B4-BE49-F238E27FC236}">
                  <a16:creationId xmlns:a16="http://schemas.microsoft.com/office/drawing/2014/main" id="{B5BD2D7D-8C7A-4B04-BC3D-915F0D734A36}"/>
                </a:ext>
              </a:extLst>
            </p:cNvPr>
            <p:cNvSpPr txBox="1"/>
            <p:nvPr/>
          </p:nvSpPr>
          <p:spPr>
            <a:xfrm>
              <a:off x="2621496" y="5543106"/>
              <a:ext cx="130729"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9</a:t>
              </a:r>
            </a:p>
          </p:txBody>
        </p:sp>
        <p:sp>
          <p:nvSpPr>
            <p:cNvPr id="34" name="Line 21">
              <a:extLst>
                <a:ext uri="{FF2B5EF4-FFF2-40B4-BE49-F238E27FC236}">
                  <a16:creationId xmlns:a16="http://schemas.microsoft.com/office/drawing/2014/main" id="{1B4F6EAD-10B4-4CD4-B835-20E996AAEA0B}"/>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5" name="TextBox 34">
              <a:extLst>
                <a:ext uri="{FF2B5EF4-FFF2-40B4-BE49-F238E27FC236}">
                  <a16:creationId xmlns:a16="http://schemas.microsoft.com/office/drawing/2014/main" id="{48EC1464-A861-4AB4-91C6-3F7D5B9A667B}"/>
                </a:ext>
              </a:extLst>
            </p:cNvPr>
            <p:cNvSpPr txBox="1"/>
            <p:nvPr/>
          </p:nvSpPr>
          <p:spPr>
            <a:xfrm>
              <a:off x="2245859" y="5543106"/>
              <a:ext cx="130729"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6</a:t>
              </a:r>
            </a:p>
          </p:txBody>
        </p:sp>
        <p:sp>
          <p:nvSpPr>
            <p:cNvPr id="36" name="Line 21">
              <a:extLst>
                <a:ext uri="{FF2B5EF4-FFF2-40B4-BE49-F238E27FC236}">
                  <a16:creationId xmlns:a16="http://schemas.microsoft.com/office/drawing/2014/main" id="{21F7CF9B-54F7-4D58-8924-C52430665560}"/>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7" name="TextBox 36">
              <a:extLst>
                <a:ext uri="{FF2B5EF4-FFF2-40B4-BE49-F238E27FC236}">
                  <a16:creationId xmlns:a16="http://schemas.microsoft.com/office/drawing/2014/main" id="{FF62414C-EF14-45E6-82D9-D360CDB884D7}"/>
                </a:ext>
              </a:extLst>
            </p:cNvPr>
            <p:cNvSpPr txBox="1"/>
            <p:nvPr/>
          </p:nvSpPr>
          <p:spPr>
            <a:xfrm>
              <a:off x="1870222" y="5543106"/>
              <a:ext cx="130729"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3</a:t>
              </a:r>
            </a:p>
          </p:txBody>
        </p:sp>
        <p:sp>
          <p:nvSpPr>
            <p:cNvPr id="38" name="Line 21">
              <a:extLst>
                <a:ext uri="{FF2B5EF4-FFF2-40B4-BE49-F238E27FC236}">
                  <a16:creationId xmlns:a16="http://schemas.microsoft.com/office/drawing/2014/main" id="{F186A89C-9B92-4EDC-BEBC-C036D3D2F860}"/>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39" name="TextBox 38">
              <a:extLst>
                <a:ext uri="{FF2B5EF4-FFF2-40B4-BE49-F238E27FC236}">
                  <a16:creationId xmlns:a16="http://schemas.microsoft.com/office/drawing/2014/main" id="{1D966253-B775-472F-8AA7-92CA7FC924FD}"/>
                </a:ext>
              </a:extLst>
            </p:cNvPr>
            <p:cNvSpPr txBox="1"/>
            <p:nvPr/>
          </p:nvSpPr>
          <p:spPr>
            <a:xfrm>
              <a:off x="1494585" y="5543106"/>
              <a:ext cx="130729"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0</a:t>
              </a:r>
            </a:p>
          </p:txBody>
        </p:sp>
      </p:grpSp>
      <p:sp>
        <p:nvSpPr>
          <p:cNvPr id="40" name="TextBox 39">
            <a:extLst>
              <a:ext uri="{FF2B5EF4-FFF2-40B4-BE49-F238E27FC236}">
                <a16:creationId xmlns:a16="http://schemas.microsoft.com/office/drawing/2014/main" id="{32AA10A5-091C-4E64-B10C-28DD11DF41B1}"/>
              </a:ext>
            </a:extLst>
          </p:cNvPr>
          <p:cNvSpPr txBox="1"/>
          <p:nvPr/>
        </p:nvSpPr>
        <p:spPr>
          <a:xfrm>
            <a:off x="534828" y="5307091"/>
            <a:ext cx="1109599" cy="338554"/>
          </a:xfrm>
          <a:prstGeom prst="rect">
            <a:avLst/>
          </a:prstGeom>
          <a:noFill/>
        </p:spPr>
        <p:txBody>
          <a:bodyPr wrap="none" rtlCol="0">
            <a:spAutoFit/>
          </a:bodyPr>
          <a:lstStyle/>
          <a:p>
            <a:pPr algn="r"/>
            <a:r>
              <a:rPr lang="ja-JP" sz="1600">
                <a:solidFill>
                  <a:schemeClr val="tx1"/>
                </a:solidFill>
              </a:rPr>
              <a:t>リスク有患者数</a:t>
            </a:r>
          </a:p>
        </p:txBody>
      </p:sp>
      <p:grpSp>
        <p:nvGrpSpPr>
          <p:cNvPr id="41" name="Group 40">
            <a:extLst>
              <a:ext uri="{FF2B5EF4-FFF2-40B4-BE49-F238E27FC236}">
                <a16:creationId xmlns:a16="http://schemas.microsoft.com/office/drawing/2014/main" id="{A47023C5-C961-4223-BCF1-0BF866AB1B1F}"/>
              </a:ext>
            </a:extLst>
          </p:cNvPr>
          <p:cNvGrpSpPr/>
          <p:nvPr/>
        </p:nvGrpSpPr>
        <p:grpSpPr>
          <a:xfrm>
            <a:off x="1457910" y="5562228"/>
            <a:ext cx="3994995" cy="318924"/>
            <a:chOff x="1468083" y="6158485"/>
            <a:chExt cx="3994995" cy="318924"/>
          </a:xfrm>
        </p:grpSpPr>
        <p:sp>
          <p:nvSpPr>
            <p:cNvPr id="42" name="TextBox 41">
              <a:extLst>
                <a:ext uri="{FF2B5EF4-FFF2-40B4-BE49-F238E27FC236}">
                  <a16:creationId xmlns:a16="http://schemas.microsoft.com/office/drawing/2014/main" id="{C7E94D72-2D47-4ED1-9DC0-B9AE31AD5772}"/>
                </a:ext>
              </a:extLst>
            </p:cNvPr>
            <p:cNvSpPr txBox="1"/>
            <p:nvPr/>
          </p:nvSpPr>
          <p:spPr>
            <a:xfrm>
              <a:off x="5276561" y="6158485"/>
              <a:ext cx="186517" cy="318924"/>
            </a:xfrm>
            <a:prstGeom prst="rect">
              <a:avLst/>
            </a:prstGeom>
            <a:noFill/>
          </p:spPr>
          <p:txBody>
            <a:bodyPr wrap="none" lIns="36000" tIns="36000" rIns="36000" bIns="36000" rtlCol="0" anchor="t" anchorCtr="0">
              <a:spAutoFit/>
            </a:bodyPr>
            <a:lstStyle/>
            <a:p>
              <a:pPr algn="ctr"/>
              <a:r>
                <a:rPr lang="ja-JP" sz="1600">
                  <a:solidFill>
                    <a:schemeClr val="tx1"/>
                  </a:solidFill>
                  <a:cs typeface="Arial" panose="020B0604020202020204" pitchFamily="34" charset="0"/>
                </a:rPr>
                <a:t>1</a:t>
              </a:r>
            </a:p>
          </p:txBody>
        </p:sp>
        <p:sp>
          <p:nvSpPr>
            <p:cNvPr id="43" name="TextBox 42">
              <a:extLst>
                <a:ext uri="{FF2B5EF4-FFF2-40B4-BE49-F238E27FC236}">
                  <a16:creationId xmlns:a16="http://schemas.microsoft.com/office/drawing/2014/main" id="{EEA25FE9-7F68-4FDD-B01C-555BC6250F41}"/>
                </a:ext>
              </a:extLst>
            </p:cNvPr>
            <p:cNvSpPr txBox="1"/>
            <p:nvPr/>
          </p:nvSpPr>
          <p:spPr>
            <a:xfrm>
              <a:off x="4740622" y="6158485"/>
              <a:ext cx="186517" cy="318924"/>
            </a:xfrm>
            <a:prstGeom prst="rect">
              <a:avLst/>
            </a:prstGeom>
            <a:noFill/>
          </p:spPr>
          <p:txBody>
            <a:bodyPr wrap="none" lIns="36000" tIns="36000" rIns="36000" bIns="36000" rtlCol="0" anchor="t" anchorCtr="0">
              <a:spAutoFit/>
            </a:bodyPr>
            <a:lstStyle/>
            <a:p>
              <a:pPr algn="ctr"/>
              <a:r>
                <a:rPr lang="ja-JP" sz="1600">
                  <a:solidFill>
                    <a:schemeClr val="tx1"/>
                  </a:solidFill>
                  <a:cs typeface="Arial" panose="020B0604020202020204" pitchFamily="34" charset="0"/>
                </a:rPr>
                <a:t>2</a:t>
              </a:r>
            </a:p>
          </p:txBody>
        </p:sp>
        <p:sp>
          <p:nvSpPr>
            <p:cNvPr id="44" name="TextBox 43">
              <a:extLst>
                <a:ext uri="{FF2B5EF4-FFF2-40B4-BE49-F238E27FC236}">
                  <a16:creationId xmlns:a16="http://schemas.microsoft.com/office/drawing/2014/main" id="{22E108B8-F102-466D-A2B6-7F5AEEF1BAD8}"/>
                </a:ext>
              </a:extLst>
            </p:cNvPr>
            <p:cNvSpPr txBox="1"/>
            <p:nvPr/>
          </p:nvSpPr>
          <p:spPr>
            <a:xfrm>
              <a:off x="4204683" y="6158485"/>
              <a:ext cx="186517" cy="318924"/>
            </a:xfrm>
            <a:prstGeom prst="rect">
              <a:avLst/>
            </a:prstGeom>
            <a:noFill/>
          </p:spPr>
          <p:txBody>
            <a:bodyPr wrap="none" lIns="36000" tIns="36000" rIns="36000" bIns="36000" rtlCol="0" anchor="t" anchorCtr="0">
              <a:spAutoFit/>
            </a:bodyPr>
            <a:lstStyle/>
            <a:p>
              <a:pPr algn="ctr"/>
              <a:r>
                <a:rPr lang="ja-JP" sz="1600">
                  <a:solidFill>
                    <a:schemeClr val="tx1"/>
                  </a:solidFill>
                  <a:cs typeface="Arial" panose="020B0604020202020204" pitchFamily="34" charset="0"/>
                </a:rPr>
                <a:t>4</a:t>
              </a:r>
            </a:p>
          </p:txBody>
        </p:sp>
        <p:sp>
          <p:nvSpPr>
            <p:cNvPr id="45" name="TextBox 44">
              <a:extLst>
                <a:ext uri="{FF2B5EF4-FFF2-40B4-BE49-F238E27FC236}">
                  <a16:creationId xmlns:a16="http://schemas.microsoft.com/office/drawing/2014/main" id="{E6C98986-7373-475A-A24C-CED9D5A182B8}"/>
                </a:ext>
              </a:extLst>
            </p:cNvPr>
            <p:cNvSpPr txBox="1"/>
            <p:nvPr/>
          </p:nvSpPr>
          <p:spPr>
            <a:xfrm>
              <a:off x="3668744" y="6158485"/>
              <a:ext cx="186517" cy="318924"/>
            </a:xfrm>
            <a:prstGeom prst="rect">
              <a:avLst/>
            </a:prstGeom>
            <a:noFill/>
          </p:spPr>
          <p:txBody>
            <a:bodyPr wrap="none" lIns="36000" tIns="36000" rIns="36000" bIns="36000" rtlCol="0" anchor="t" anchorCtr="0">
              <a:spAutoFit/>
            </a:bodyPr>
            <a:lstStyle/>
            <a:p>
              <a:pPr algn="ctr"/>
              <a:r>
                <a:rPr lang="ja-JP" sz="1600">
                  <a:solidFill>
                    <a:schemeClr val="tx1"/>
                  </a:solidFill>
                  <a:cs typeface="Arial" panose="020B0604020202020204" pitchFamily="34" charset="0"/>
                </a:rPr>
                <a:t>7</a:t>
              </a:r>
            </a:p>
          </p:txBody>
        </p:sp>
        <p:sp>
          <p:nvSpPr>
            <p:cNvPr id="46" name="TextBox 45">
              <a:extLst>
                <a:ext uri="{FF2B5EF4-FFF2-40B4-BE49-F238E27FC236}">
                  <a16:creationId xmlns:a16="http://schemas.microsoft.com/office/drawing/2014/main" id="{E1CC3E90-DD26-43D2-A8A7-9575766F674D}"/>
                </a:ext>
              </a:extLst>
            </p:cNvPr>
            <p:cNvSpPr txBox="1"/>
            <p:nvPr/>
          </p:nvSpPr>
          <p:spPr>
            <a:xfrm>
              <a:off x="3132806" y="6158485"/>
              <a:ext cx="186517" cy="318924"/>
            </a:xfrm>
            <a:prstGeom prst="rect">
              <a:avLst/>
            </a:prstGeom>
            <a:noFill/>
          </p:spPr>
          <p:txBody>
            <a:bodyPr wrap="none" lIns="36000" tIns="36000" rIns="36000" bIns="36000" rtlCol="0" anchor="t" anchorCtr="0">
              <a:spAutoFit/>
            </a:bodyPr>
            <a:lstStyle/>
            <a:p>
              <a:pPr algn="ctr"/>
              <a:r>
                <a:rPr lang="ja-JP" sz="1600">
                  <a:solidFill>
                    <a:schemeClr val="tx1"/>
                  </a:solidFill>
                  <a:cs typeface="Arial" panose="020B0604020202020204" pitchFamily="34" charset="0"/>
                </a:rPr>
                <a:t>7</a:t>
              </a:r>
            </a:p>
          </p:txBody>
        </p:sp>
        <p:sp>
          <p:nvSpPr>
            <p:cNvPr id="47" name="TextBox 46">
              <a:extLst>
                <a:ext uri="{FF2B5EF4-FFF2-40B4-BE49-F238E27FC236}">
                  <a16:creationId xmlns:a16="http://schemas.microsoft.com/office/drawing/2014/main" id="{0356322E-9B92-41F3-BE45-4D39F68778A1}"/>
                </a:ext>
              </a:extLst>
            </p:cNvPr>
            <p:cNvSpPr txBox="1"/>
            <p:nvPr/>
          </p:nvSpPr>
          <p:spPr>
            <a:xfrm>
              <a:off x="2539961" y="6158485"/>
              <a:ext cx="300330" cy="318924"/>
            </a:xfrm>
            <a:prstGeom prst="rect">
              <a:avLst/>
            </a:prstGeom>
            <a:noFill/>
          </p:spPr>
          <p:txBody>
            <a:bodyPr wrap="none" lIns="36000" tIns="36000" rIns="36000" bIns="36000" rtlCol="0" anchor="t" anchorCtr="0">
              <a:spAutoFit/>
            </a:bodyPr>
            <a:lstStyle/>
            <a:p>
              <a:pPr algn="ctr"/>
              <a:r>
                <a:rPr lang="ja-JP" sz="1600">
                  <a:solidFill>
                    <a:schemeClr val="tx1"/>
                  </a:solidFill>
                  <a:cs typeface="Arial" panose="020B0604020202020204" pitchFamily="34" charset="0"/>
                </a:rPr>
                <a:t>11</a:t>
              </a:r>
            </a:p>
          </p:txBody>
        </p:sp>
        <p:sp>
          <p:nvSpPr>
            <p:cNvPr id="48" name="TextBox 47">
              <a:extLst>
                <a:ext uri="{FF2B5EF4-FFF2-40B4-BE49-F238E27FC236}">
                  <a16:creationId xmlns:a16="http://schemas.microsoft.com/office/drawing/2014/main" id="{CE344C2D-C2DB-41B9-BBBA-B58B72730854}"/>
                </a:ext>
              </a:extLst>
            </p:cNvPr>
            <p:cNvSpPr txBox="1"/>
            <p:nvPr/>
          </p:nvSpPr>
          <p:spPr>
            <a:xfrm>
              <a:off x="2004022" y="6158485"/>
              <a:ext cx="300330" cy="318924"/>
            </a:xfrm>
            <a:prstGeom prst="rect">
              <a:avLst/>
            </a:prstGeom>
            <a:noFill/>
          </p:spPr>
          <p:txBody>
            <a:bodyPr wrap="none" lIns="36000" tIns="36000" rIns="36000" bIns="36000" rtlCol="0" anchor="t" anchorCtr="0">
              <a:spAutoFit/>
            </a:bodyPr>
            <a:lstStyle/>
            <a:p>
              <a:pPr algn="ctr"/>
              <a:r>
                <a:rPr lang="ja-JP" sz="1600">
                  <a:solidFill>
                    <a:schemeClr val="tx1"/>
                  </a:solidFill>
                  <a:cs typeface="Arial" panose="020B0604020202020204" pitchFamily="34" charset="0"/>
                </a:rPr>
                <a:t>16</a:t>
              </a:r>
            </a:p>
          </p:txBody>
        </p:sp>
        <p:sp>
          <p:nvSpPr>
            <p:cNvPr id="49" name="TextBox 48">
              <a:extLst>
                <a:ext uri="{FF2B5EF4-FFF2-40B4-BE49-F238E27FC236}">
                  <a16:creationId xmlns:a16="http://schemas.microsoft.com/office/drawing/2014/main" id="{04C08170-330E-4FD2-ACCC-8FE7636B1E5E}"/>
                </a:ext>
              </a:extLst>
            </p:cNvPr>
            <p:cNvSpPr txBox="1"/>
            <p:nvPr/>
          </p:nvSpPr>
          <p:spPr>
            <a:xfrm>
              <a:off x="1468083" y="6158485"/>
              <a:ext cx="300330" cy="318924"/>
            </a:xfrm>
            <a:prstGeom prst="rect">
              <a:avLst/>
            </a:prstGeom>
            <a:noFill/>
          </p:spPr>
          <p:txBody>
            <a:bodyPr wrap="none" lIns="36000" tIns="36000" rIns="36000" bIns="36000" rtlCol="0" anchor="t" anchorCtr="0">
              <a:spAutoFit/>
            </a:bodyPr>
            <a:lstStyle/>
            <a:p>
              <a:pPr algn="ctr"/>
              <a:r>
                <a:rPr lang="ja-JP" sz="1600">
                  <a:solidFill>
                    <a:schemeClr val="tx1"/>
                  </a:solidFill>
                  <a:cs typeface="Arial" panose="020B0604020202020204" pitchFamily="34" charset="0"/>
                </a:rPr>
                <a:t>20</a:t>
              </a:r>
            </a:p>
          </p:txBody>
        </p:sp>
      </p:grpSp>
      <p:cxnSp>
        <p:nvCxnSpPr>
          <p:cNvPr id="50" name="Straight Connector 49">
            <a:extLst>
              <a:ext uri="{FF2B5EF4-FFF2-40B4-BE49-F238E27FC236}">
                <a16:creationId xmlns:a16="http://schemas.microsoft.com/office/drawing/2014/main" id="{FEA0B8D4-55DE-4FF5-A257-8274CB38BE28}"/>
              </a:ext>
            </a:extLst>
          </p:cNvPr>
          <p:cNvCxnSpPr/>
          <p:nvPr/>
        </p:nvCxnSpPr>
        <p:spPr>
          <a:xfrm>
            <a:off x="1457910" y="3364629"/>
            <a:ext cx="726163" cy="0"/>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31DCFB-27B5-427F-A7C7-2390CDFE816F}"/>
              </a:ext>
            </a:extLst>
          </p:cNvPr>
          <p:cNvCxnSpPr/>
          <p:nvPr/>
        </p:nvCxnSpPr>
        <p:spPr>
          <a:xfrm>
            <a:off x="2159299" y="3386401"/>
            <a:ext cx="0" cy="1295139"/>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AA1499B6-6AED-499C-8C39-E4D0145402A4}"/>
              </a:ext>
            </a:extLst>
          </p:cNvPr>
          <p:cNvSpPr txBox="1"/>
          <p:nvPr/>
        </p:nvSpPr>
        <p:spPr>
          <a:xfrm>
            <a:off x="2744881" y="2364404"/>
            <a:ext cx="2536272" cy="338554"/>
          </a:xfrm>
          <a:prstGeom prst="rect">
            <a:avLst/>
          </a:prstGeom>
          <a:noFill/>
        </p:spPr>
        <p:txBody>
          <a:bodyPr wrap="none" rtlCol="0">
            <a:spAutoFit/>
          </a:bodyPr>
          <a:lstStyle/>
          <a:p>
            <a:r>
              <a:rPr lang="ja-JP" sz="1600">
                <a:solidFill>
                  <a:srgbClr val="363636"/>
                </a:solidFill>
              </a:rPr>
              <a:t>mPFS 3か月（1.4、NE）</a:t>
            </a:r>
          </a:p>
        </p:txBody>
      </p:sp>
      <p:grpSp>
        <p:nvGrpSpPr>
          <p:cNvPr id="53" name="Group 52">
            <a:extLst>
              <a:ext uri="{FF2B5EF4-FFF2-40B4-BE49-F238E27FC236}">
                <a16:creationId xmlns:a16="http://schemas.microsoft.com/office/drawing/2014/main" id="{17252F3C-AFFF-48AC-A764-3CD5A0C9F5E5}"/>
              </a:ext>
            </a:extLst>
          </p:cNvPr>
          <p:cNvGrpSpPr/>
          <p:nvPr/>
        </p:nvGrpSpPr>
        <p:grpSpPr>
          <a:xfrm>
            <a:off x="1632014" y="2151627"/>
            <a:ext cx="3929023" cy="2040150"/>
            <a:chOff x="3624262" y="2152649"/>
            <a:chExt cx="4947494" cy="2554747"/>
          </a:xfrm>
        </p:grpSpPr>
        <p:sp>
          <p:nvSpPr>
            <p:cNvPr id="54" name="Freeform: Shape 66">
              <a:extLst>
                <a:ext uri="{FF2B5EF4-FFF2-40B4-BE49-F238E27FC236}">
                  <a16:creationId xmlns:a16="http://schemas.microsoft.com/office/drawing/2014/main" id="{CCFABC9D-109C-4EBD-AC74-B9FC97B82567}"/>
                </a:ext>
              </a:extLst>
            </p:cNvPr>
            <p:cNvSpPr/>
            <p:nvPr/>
          </p:nvSpPr>
          <p:spPr>
            <a:xfrm>
              <a:off x="3624262" y="2152649"/>
              <a:ext cx="4947494" cy="2511132"/>
            </a:xfrm>
            <a:custGeom>
              <a:avLst/>
              <a:gdLst>
                <a:gd name="connsiteX0" fmla="*/ 4947495 w 4947494"/>
                <a:gd name="connsiteY0" fmla="*/ 2511133 h 2511132"/>
                <a:gd name="connsiteX1" fmla="*/ 3794255 w 4947494"/>
                <a:gd name="connsiteY1" fmla="*/ 2511133 h 2511132"/>
                <a:gd name="connsiteX2" fmla="*/ 3794255 w 4947494"/>
                <a:gd name="connsiteY2" fmla="*/ 2271046 h 2511132"/>
                <a:gd name="connsiteX3" fmla="*/ 1302801 w 4947494"/>
                <a:gd name="connsiteY3" fmla="*/ 2271046 h 2511132"/>
                <a:gd name="connsiteX4" fmla="*/ 1302801 w 4947494"/>
                <a:gd name="connsiteY4" fmla="*/ 2117541 h 2511132"/>
                <a:gd name="connsiteX5" fmla="*/ 1259500 w 4947494"/>
                <a:gd name="connsiteY5" fmla="*/ 2117541 h 2511132"/>
                <a:gd name="connsiteX6" fmla="*/ 1259500 w 4947494"/>
                <a:gd name="connsiteY6" fmla="*/ 1975847 h 2511132"/>
                <a:gd name="connsiteX7" fmla="*/ 980056 w 4947494"/>
                <a:gd name="connsiteY7" fmla="*/ 1975847 h 2511132"/>
                <a:gd name="connsiteX8" fmla="*/ 980056 w 4947494"/>
                <a:gd name="connsiteY8" fmla="*/ 1798730 h 2511132"/>
                <a:gd name="connsiteX9" fmla="*/ 956434 w 4947494"/>
                <a:gd name="connsiteY9" fmla="*/ 1798730 h 2511132"/>
                <a:gd name="connsiteX10" fmla="*/ 956434 w 4947494"/>
                <a:gd name="connsiteY10" fmla="*/ 1653102 h 2511132"/>
                <a:gd name="connsiteX11" fmla="*/ 747831 w 4947494"/>
                <a:gd name="connsiteY11" fmla="*/ 1653102 h 2511132"/>
                <a:gd name="connsiteX12" fmla="*/ 747831 w 4947494"/>
                <a:gd name="connsiteY12" fmla="*/ 1503531 h 2511132"/>
                <a:gd name="connsiteX13" fmla="*/ 610072 w 4947494"/>
                <a:gd name="connsiteY13" fmla="*/ 1503531 h 2511132"/>
                <a:gd name="connsiteX14" fmla="*/ 610072 w 4947494"/>
                <a:gd name="connsiteY14" fmla="*/ 1212275 h 2511132"/>
                <a:gd name="connsiteX15" fmla="*/ 582520 w 4947494"/>
                <a:gd name="connsiteY15" fmla="*/ 1212275 h 2511132"/>
                <a:gd name="connsiteX16" fmla="*/ 582520 w 4947494"/>
                <a:gd name="connsiteY16" fmla="*/ 1074515 h 2511132"/>
                <a:gd name="connsiteX17" fmla="*/ 350300 w 4947494"/>
                <a:gd name="connsiteY17" fmla="*/ 1074515 h 2511132"/>
                <a:gd name="connsiteX18" fmla="*/ 350300 w 4947494"/>
                <a:gd name="connsiteY18" fmla="*/ 743895 h 2511132"/>
                <a:gd name="connsiteX19" fmla="*/ 314876 w 4947494"/>
                <a:gd name="connsiteY19" fmla="*/ 743895 h 2511132"/>
                <a:gd name="connsiteX20" fmla="*/ 314876 w 4947494"/>
                <a:gd name="connsiteY20" fmla="*/ 307004 h 2511132"/>
                <a:gd name="connsiteX21" fmla="*/ 283389 w 4947494"/>
                <a:gd name="connsiteY21" fmla="*/ 307004 h 2511132"/>
                <a:gd name="connsiteX22" fmla="*/ 283389 w 4947494"/>
                <a:gd name="connsiteY22" fmla="*/ 161374 h 2511132"/>
                <a:gd name="connsiteX23" fmla="*/ 200734 w 4947494"/>
                <a:gd name="connsiteY23" fmla="*/ 161374 h 2511132"/>
                <a:gd name="connsiteX24" fmla="*/ 200734 w 4947494"/>
                <a:gd name="connsiteY24" fmla="*/ 0 h 2511132"/>
                <a:gd name="connsiteX25" fmla="*/ 0 w 4947494"/>
                <a:gd name="connsiteY25" fmla="*/ 0 h 251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47494" h="2511132">
                  <a:moveTo>
                    <a:pt x="4947495" y="2511133"/>
                  </a:moveTo>
                  <a:lnTo>
                    <a:pt x="3794255" y="2511133"/>
                  </a:lnTo>
                  <a:lnTo>
                    <a:pt x="3794255" y="2271046"/>
                  </a:lnTo>
                  <a:lnTo>
                    <a:pt x="1302801" y="2271046"/>
                  </a:lnTo>
                  <a:lnTo>
                    <a:pt x="1302801" y="2117541"/>
                  </a:lnTo>
                  <a:lnTo>
                    <a:pt x="1259500" y="2117541"/>
                  </a:lnTo>
                  <a:lnTo>
                    <a:pt x="1259500" y="1975847"/>
                  </a:lnTo>
                  <a:lnTo>
                    <a:pt x="980056" y="1975847"/>
                  </a:lnTo>
                  <a:lnTo>
                    <a:pt x="980056" y="1798730"/>
                  </a:lnTo>
                  <a:lnTo>
                    <a:pt x="956434" y="1798730"/>
                  </a:lnTo>
                  <a:lnTo>
                    <a:pt x="956434" y="1653102"/>
                  </a:lnTo>
                  <a:lnTo>
                    <a:pt x="747831" y="1653102"/>
                  </a:lnTo>
                  <a:lnTo>
                    <a:pt x="747831" y="1503531"/>
                  </a:lnTo>
                  <a:lnTo>
                    <a:pt x="610072" y="1503531"/>
                  </a:lnTo>
                  <a:lnTo>
                    <a:pt x="610072" y="1212275"/>
                  </a:lnTo>
                  <a:lnTo>
                    <a:pt x="582520" y="1212275"/>
                  </a:lnTo>
                  <a:lnTo>
                    <a:pt x="582520" y="1074515"/>
                  </a:lnTo>
                  <a:lnTo>
                    <a:pt x="350300" y="1074515"/>
                  </a:lnTo>
                  <a:lnTo>
                    <a:pt x="350300" y="743895"/>
                  </a:lnTo>
                  <a:lnTo>
                    <a:pt x="314876" y="743895"/>
                  </a:lnTo>
                  <a:lnTo>
                    <a:pt x="314876" y="307004"/>
                  </a:lnTo>
                  <a:lnTo>
                    <a:pt x="283389" y="307004"/>
                  </a:lnTo>
                  <a:lnTo>
                    <a:pt x="283389" y="161374"/>
                  </a:lnTo>
                  <a:lnTo>
                    <a:pt x="200734" y="161374"/>
                  </a:lnTo>
                  <a:lnTo>
                    <a:pt x="200734" y="0"/>
                  </a:lnTo>
                  <a:lnTo>
                    <a:pt x="0" y="0"/>
                  </a:lnTo>
                </a:path>
              </a:pathLst>
            </a:custGeom>
            <a:noFill/>
            <a:ln w="25400" cap="flat">
              <a:solidFill>
                <a:srgbClr val="FF6600"/>
              </a:solidFill>
              <a:prstDash val="solid"/>
              <a:miter/>
            </a:ln>
          </p:spPr>
          <p:txBody>
            <a:bodyPr rtlCol="0" anchor="ctr"/>
            <a:lstStyle/>
            <a:p>
              <a:endParaRPr lang="en-GB"/>
            </a:p>
          </p:txBody>
        </p:sp>
        <p:sp>
          <p:nvSpPr>
            <p:cNvPr id="55" name="Freeform: Shape 67">
              <a:extLst>
                <a:ext uri="{FF2B5EF4-FFF2-40B4-BE49-F238E27FC236}">
                  <a16:creationId xmlns:a16="http://schemas.microsoft.com/office/drawing/2014/main" id="{911B7834-D86D-4194-BB92-DE98D0EA790E}"/>
                </a:ext>
              </a:extLst>
            </p:cNvPr>
            <p:cNvSpPr/>
            <p:nvPr/>
          </p:nvSpPr>
          <p:spPr>
            <a:xfrm>
              <a:off x="5493838" y="437079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a:p>
          </p:txBody>
        </p:sp>
        <p:sp>
          <p:nvSpPr>
            <p:cNvPr id="56" name="Freeform: Shape 68">
              <a:extLst>
                <a:ext uri="{FF2B5EF4-FFF2-40B4-BE49-F238E27FC236}">
                  <a16:creationId xmlns:a16="http://schemas.microsoft.com/office/drawing/2014/main" id="{3959003C-AE69-48B0-801D-4E64B128DEE8}"/>
                </a:ext>
              </a:extLst>
            </p:cNvPr>
            <p:cNvSpPr/>
            <p:nvPr/>
          </p:nvSpPr>
          <p:spPr>
            <a:xfrm>
              <a:off x="7246448" y="437079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a:p>
          </p:txBody>
        </p:sp>
        <p:sp>
          <p:nvSpPr>
            <p:cNvPr id="57" name="Freeform: Shape 69">
              <a:extLst>
                <a:ext uri="{FF2B5EF4-FFF2-40B4-BE49-F238E27FC236}">
                  <a16:creationId xmlns:a16="http://schemas.microsoft.com/office/drawing/2014/main" id="{4EE58757-2A4A-458E-BF89-3DE1F10365E6}"/>
                </a:ext>
              </a:extLst>
            </p:cNvPr>
            <p:cNvSpPr/>
            <p:nvPr/>
          </p:nvSpPr>
          <p:spPr>
            <a:xfrm>
              <a:off x="7817948" y="4599393"/>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tlCol="0" anchor="ctr"/>
            <a:lstStyle/>
            <a:p>
              <a:endParaRPr lang="en-GB"/>
            </a:p>
          </p:txBody>
        </p:sp>
      </p:grpSp>
      <p:sp>
        <p:nvSpPr>
          <p:cNvPr id="58" name="TextBox 57">
            <a:extLst>
              <a:ext uri="{FF2B5EF4-FFF2-40B4-BE49-F238E27FC236}">
                <a16:creationId xmlns:a16="http://schemas.microsoft.com/office/drawing/2014/main" id="{FD76B1E6-C2B3-4F7D-B97C-2B29519B6BBC}"/>
              </a:ext>
            </a:extLst>
          </p:cNvPr>
          <p:cNvSpPr txBox="1"/>
          <p:nvPr/>
        </p:nvSpPr>
        <p:spPr>
          <a:xfrm>
            <a:off x="2156879" y="1588704"/>
            <a:ext cx="2659702" cy="338554"/>
          </a:xfrm>
          <a:prstGeom prst="rect">
            <a:avLst/>
          </a:prstGeom>
          <a:noFill/>
        </p:spPr>
        <p:txBody>
          <a:bodyPr wrap="none" rtlCol="0">
            <a:spAutoFit/>
          </a:bodyPr>
          <a:lstStyle/>
          <a:p>
            <a:pPr algn="ctr"/>
            <a:r>
              <a:rPr lang="ja-JP" sz="1600" b="1">
                <a:solidFill>
                  <a:schemeClr val="tx1"/>
                </a:solidFill>
              </a:rPr>
              <a:t>無増悪生存期間</a:t>
            </a:r>
          </a:p>
        </p:txBody>
      </p:sp>
      <p:sp>
        <p:nvSpPr>
          <p:cNvPr id="59" name="Freeform 21">
            <a:extLst>
              <a:ext uri="{FF2B5EF4-FFF2-40B4-BE49-F238E27FC236}">
                <a16:creationId xmlns:a16="http://schemas.microsoft.com/office/drawing/2014/main" id="{320C88A6-AB7F-4B77-9F10-DFCB56651A15}"/>
              </a:ext>
            </a:extLst>
          </p:cNvPr>
          <p:cNvSpPr>
            <a:spLocks/>
          </p:cNvSpPr>
          <p:nvPr/>
        </p:nvSpPr>
        <p:spPr bwMode="auto">
          <a:xfrm>
            <a:off x="7340305" y="2135897"/>
            <a:ext cx="4127677" cy="2556000"/>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60" name="Group 59">
            <a:extLst>
              <a:ext uri="{FF2B5EF4-FFF2-40B4-BE49-F238E27FC236}">
                <a16:creationId xmlns:a16="http://schemas.microsoft.com/office/drawing/2014/main" id="{6222CCB2-A067-4C49-9AA8-C5139A8EA9CC}"/>
              </a:ext>
            </a:extLst>
          </p:cNvPr>
          <p:cNvGrpSpPr/>
          <p:nvPr/>
        </p:nvGrpSpPr>
        <p:grpSpPr>
          <a:xfrm>
            <a:off x="6493237" y="1985781"/>
            <a:ext cx="842930" cy="2747821"/>
            <a:chOff x="1560712" y="1312812"/>
            <a:chExt cx="842930" cy="2908904"/>
          </a:xfrm>
        </p:grpSpPr>
        <p:sp>
          <p:nvSpPr>
            <p:cNvPr id="61" name="Line 6">
              <a:extLst>
                <a:ext uri="{FF2B5EF4-FFF2-40B4-BE49-F238E27FC236}">
                  <a16:creationId xmlns:a16="http://schemas.microsoft.com/office/drawing/2014/main" id="{0BBAD060-DA60-4849-A8FA-C39378C43304}"/>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62" name="Line 7">
              <a:extLst>
                <a:ext uri="{FF2B5EF4-FFF2-40B4-BE49-F238E27FC236}">
                  <a16:creationId xmlns:a16="http://schemas.microsoft.com/office/drawing/2014/main" id="{47C1AE04-0BC1-4ED7-8C56-AFB6A66D6510}"/>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63" name="Line 8">
              <a:extLst>
                <a:ext uri="{FF2B5EF4-FFF2-40B4-BE49-F238E27FC236}">
                  <a16:creationId xmlns:a16="http://schemas.microsoft.com/office/drawing/2014/main" id="{D66D7121-C72E-439E-B77B-825DA0842D16}"/>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64" name="Line 9">
              <a:extLst>
                <a:ext uri="{FF2B5EF4-FFF2-40B4-BE49-F238E27FC236}">
                  <a16:creationId xmlns:a16="http://schemas.microsoft.com/office/drawing/2014/main" id="{77138A80-EC96-4B6A-AA68-97ABFD2BD48C}"/>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65" name="Line 10">
              <a:extLst>
                <a:ext uri="{FF2B5EF4-FFF2-40B4-BE49-F238E27FC236}">
                  <a16:creationId xmlns:a16="http://schemas.microsoft.com/office/drawing/2014/main" id="{8E9D2AC1-0FEE-4237-971B-FA9B03D90599}"/>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66" name="Line 11">
              <a:extLst>
                <a:ext uri="{FF2B5EF4-FFF2-40B4-BE49-F238E27FC236}">
                  <a16:creationId xmlns:a16="http://schemas.microsoft.com/office/drawing/2014/main" id="{27B0E3CF-6B55-48D5-BD3E-D5074BD8ECA9}"/>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67" name="TextBox 66">
              <a:extLst>
                <a:ext uri="{FF2B5EF4-FFF2-40B4-BE49-F238E27FC236}">
                  <a16:creationId xmlns:a16="http://schemas.microsoft.com/office/drawing/2014/main" id="{6665F951-CFF5-4FBE-8090-9D83DF75C7E5}"/>
                </a:ext>
              </a:extLst>
            </p:cNvPr>
            <p:cNvSpPr txBox="1"/>
            <p:nvPr/>
          </p:nvSpPr>
          <p:spPr>
            <a:xfrm rot="16200000">
              <a:off x="950907" y="2626263"/>
              <a:ext cx="1558163" cy="338554"/>
            </a:xfrm>
            <a:prstGeom prst="rect">
              <a:avLst/>
            </a:prstGeom>
            <a:noFill/>
          </p:spPr>
          <p:txBody>
            <a:bodyPr wrap="none" rtlCol="0">
              <a:spAutoFit/>
            </a:bodyPr>
            <a:lstStyle/>
            <a:p>
              <a:pPr algn="ctr" fontAlgn="base">
                <a:spcBef>
                  <a:spcPct val="0"/>
                </a:spcBef>
                <a:spcAft>
                  <a:spcPct val="0"/>
                </a:spcAft>
              </a:pPr>
              <a:r>
                <a:rPr lang="ja-JP" sz="1600">
                  <a:solidFill>
                    <a:srgbClr val="363636"/>
                  </a:solidFill>
                  <a:cs typeface="Arial" panose="020B0604020202020204" pitchFamily="34" charset="0"/>
                </a:rPr>
                <a:t>OSの可能性</a:t>
              </a:r>
            </a:p>
          </p:txBody>
        </p:sp>
        <p:sp>
          <p:nvSpPr>
            <p:cNvPr id="68" name="TextBox 67">
              <a:extLst>
                <a:ext uri="{FF2B5EF4-FFF2-40B4-BE49-F238E27FC236}">
                  <a16:creationId xmlns:a16="http://schemas.microsoft.com/office/drawing/2014/main" id="{7CEAB702-8F27-40B2-A1EC-FFD43A6E9255}"/>
                </a:ext>
              </a:extLst>
            </p:cNvPr>
            <p:cNvSpPr txBox="1"/>
            <p:nvPr/>
          </p:nvSpPr>
          <p:spPr>
            <a:xfrm>
              <a:off x="1824892" y="1312812"/>
              <a:ext cx="470001"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1.0</a:t>
              </a:r>
            </a:p>
          </p:txBody>
        </p:sp>
        <p:sp>
          <p:nvSpPr>
            <p:cNvPr id="69" name="TextBox 68">
              <a:extLst>
                <a:ext uri="{FF2B5EF4-FFF2-40B4-BE49-F238E27FC236}">
                  <a16:creationId xmlns:a16="http://schemas.microsoft.com/office/drawing/2014/main" id="{204FC058-1A91-4127-9516-3B4F9B727136}"/>
                </a:ext>
              </a:extLst>
            </p:cNvPr>
            <p:cNvSpPr txBox="1"/>
            <p:nvPr/>
          </p:nvSpPr>
          <p:spPr>
            <a:xfrm>
              <a:off x="1824897" y="1836953"/>
              <a:ext cx="470001"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0.8</a:t>
              </a:r>
            </a:p>
          </p:txBody>
        </p:sp>
        <p:sp>
          <p:nvSpPr>
            <p:cNvPr id="70" name="TextBox 69">
              <a:extLst>
                <a:ext uri="{FF2B5EF4-FFF2-40B4-BE49-F238E27FC236}">
                  <a16:creationId xmlns:a16="http://schemas.microsoft.com/office/drawing/2014/main" id="{6DCD28B7-A507-493D-B470-6169460F8D4C}"/>
                </a:ext>
              </a:extLst>
            </p:cNvPr>
            <p:cNvSpPr txBox="1"/>
            <p:nvPr/>
          </p:nvSpPr>
          <p:spPr>
            <a:xfrm>
              <a:off x="1824897" y="2335483"/>
              <a:ext cx="470001"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0.6</a:t>
              </a:r>
            </a:p>
          </p:txBody>
        </p:sp>
        <p:sp>
          <p:nvSpPr>
            <p:cNvPr id="71" name="TextBox 70">
              <a:extLst>
                <a:ext uri="{FF2B5EF4-FFF2-40B4-BE49-F238E27FC236}">
                  <a16:creationId xmlns:a16="http://schemas.microsoft.com/office/drawing/2014/main" id="{D9BA0505-2D54-4384-AFF4-87C0CC059C9C}"/>
                </a:ext>
              </a:extLst>
            </p:cNvPr>
            <p:cNvSpPr txBox="1"/>
            <p:nvPr/>
          </p:nvSpPr>
          <p:spPr>
            <a:xfrm>
              <a:off x="1824897" y="2850137"/>
              <a:ext cx="470001"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0.4</a:t>
              </a:r>
            </a:p>
          </p:txBody>
        </p:sp>
        <p:sp>
          <p:nvSpPr>
            <p:cNvPr id="72" name="TextBox 71">
              <a:extLst>
                <a:ext uri="{FF2B5EF4-FFF2-40B4-BE49-F238E27FC236}">
                  <a16:creationId xmlns:a16="http://schemas.microsoft.com/office/drawing/2014/main" id="{7EA4290A-FF9F-4A68-B684-311EEEF6E30B}"/>
                </a:ext>
              </a:extLst>
            </p:cNvPr>
            <p:cNvSpPr txBox="1"/>
            <p:nvPr/>
          </p:nvSpPr>
          <p:spPr>
            <a:xfrm>
              <a:off x="1824897" y="3354040"/>
              <a:ext cx="470001"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0.2</a:t>
              </a:r>
            </a:p>
          </p:txBody>
        </p:sp>
        <p:sp>
          <p:nvSpPr>
            <p:cNvPr id="73" name="TextBox 72">
              <a:extLst>
                <a:ext uri="{FF2B5EF4-FFF2-40B4-BE49-F238E27FC236}">
                  <a16:creationId xmlns:a16="http://schemas.microsoft.com/office/drawing/2014/main" id="{D534DC3A-BAF8-4411-BF8F-010F1DFB1592}"/>
                </a:ext>
              </a:extLst>
            </p:cNvPr>
            <p:cNvSpPr txBox="1"/>
            <p:nvPr/>
          </p:nvSpPr>
          <p:spPr>
            <a:xfrm>
              <a:off x="1996426" y="3863315"/>
              <a:ext cx="298480" cy="358401"/>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a:t>
              </a:r>
            </a:p>
          </p:txBody>
        </p:sp>
      </p:grpSp>
      <p:sp>
        <p:nvSpPr>
          <p:cNvPr id="74" name="TextBox 73">
            <a:extLst>
              <a:ext uri="{FF2B5EF4-FFF2-40B4-BE49-F238E27FC236}">
                <a16:creationId xmlns:a16="http://schemas.microsoft.com/office/drawing/2014/main" id="{219CD31F-E469-4A95-94EF-4E7B6341EC53}"/>
              </a:ext>
            </a:extLst>
          </p:cNvPr>
          <p:cNvSpPr txBox="1"/>
          <p:nvPr/>
        </p:nvSpPr>
        <p:spPr>
          <a:xfrm>
            <a:off x="8703586" y="5062708"/>
            <a:ext cx="1428596" cy="338554"/>
          </a:xfrm>
          <a:prstGeom prst="rect">
            <a:avLst/>
          </a:prstGeom>
          <a:noFill/>
        </p:spPr>
        <p:txBody>
          <a:bodyPr wrap="none" rtlCol="0">
            <a:spAutoFit/>
          </a:bodyPr>
          <a:lstStyle/>
          <a:p>
            <a:pPr algn="ctr" fontAlgn="base">
              <a:spcBef>
                <a:spcPct val="0"/>
              </a:spcBef>
              <a:spcAft>
                <a:spcPct val="0"/>
              </a:spcAft>
            </a:pPr>
            <a:r>
              <a:rPr lang="ja-JP" sz="1600">
                <a:solidFill>
                  <a:srgbClr val="363636"/>
                </a:solidFill>
                <a:cs typeface="Arial" panose="020B0604020202020204" pitchFamily="34" charset="0"/>
              </a:rPr>
              <a:t>経過期間、月</a:t>
            </a:r>
          </a:p>
        </p:txBody>
      </p:sp>
      <p:grpSp>
        <p:nvGrpSpPr>
          <p:cNvPr id="75" name="Group 74">
            <a:extLst>
              <a:ext uri="{FF2B5EF4-FFF2-40B4-BE49-F238E27FC236}">
                <a16:creationId xmlns:a16="http://schemas.microsoft.com/office/drawing/2014/main" id="{777C19B7-F550-4F6F-96C7-349F82BA73B8}"/>
              </a:ext>
            </a:extLst>
          </p:cNvPr>
          <p:cNvGrpSpPr/>
          <p:nvPr/>
        </p:nvGrpSpPr>
        <p:grpSpPr>
          <a:xfrm>
            <a:off x="7421754" y="4681540"/>
            <a:ext cx="3994997" cy="390924"/>
            <a:chOff x="1494585" y="5471106"/>
            <a:chExt cx="2800073" cy="390924"/>
          </a:xfrm>
        </p:grpSpPr>
        <p:sp>
          <p:nvSpPr>
            <p:cNvPr id="76" name="Line 21">
              <a:extLst>
                <a:ext uri="{FF2B5EF4-FFF2-40B4-BE49-F238E27FC236}">
                  <a16:creationId xmlns:a16="http://schemas.microsoft.com/office/drawing/2014/main" id="{9C0D14B4-7238-4D62-AE00-B37F543E4458}"/>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77" name="TextBox 76">
              <a:extLst>
                <a:ext uri="{FF2B5EF4-FFF2-40B4-BE49-F238E27FC236}">
                  <a16:creationId xmlns:a16="http://schemas.microsoft.com/office/drawing/2014/main" id="{BF63839A-82CD-4306-AF58-28DBA9D8D23A}"/>
                </a:ext>
              </a:extLst>
            </p:cNvPr>
            <p:cNvSpPr txBox="1"/>
            <p:nvPr/>
          </p:nvSpPr>
          <p:spPr>
            <a:xfrm>
              <a:off x="4084158" y="5543106"/>
              <a:ext cx="210500"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21</a:t>
              </a:r>
            </a:p>
          </p:txBody>
        </p:sp>
        <p:sp>
          <p:nvSpPr>
            <p:cNvPr id="78" name="Line 21">
              <a:extLst>
                <a:ext uri="{FF2B5EF4-FFF2-40B4-BE49-F238E27FC236}">
                  <a16:creationId xmlns:a16="http://schemas.microsoft.com/office/drawing/2014/main" id="{40E5835D-0ABD-4CDB-AB2F-574A891E19F8}"/>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79" name="TextBox 78">
              <a:extLst>
                <a:ext uri="{FF2B5EF4-FFF2-40B4-BE49-F238E27FC236}">
                  <a16:creationId xmlns:a16="http://schemas.microsoft.com/office/drawing/2014/main" id="{E46F51FF-2867-4C00-9C5F-027D3B9007E9}"/>
                </a:ext>
              </a:extLst>
            </p:cNvPr>
            <p:cNvSpPr txBox="1"/>
            <p:nvPr/>
          </p:nvSpPr>
          <p:spPr>
            <a:xfrm>
              <a:off x="3708521" y="5543106"/>
              <a:ext cx="210500"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18</a:t>
              </a:r>
            </a:p>
          </p:txBody>
        </p:sp>
        <p:sp>
          <p:nvSpPr>
            <p:cNvPr id="80" name="Line 21">
              <a:extLst>
                <a:ext uri="{FF2B5EF4-FFF2-40B4-BE49-F238E27FC236}">
                  <a16:creationId xmlns:a16="http://schemas.microsoft.com/office/drawing/2014/main" id="{9906420D-E908-4354-93F9-0E42AB3B74D7}"/>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81" name="TextBox 80">
              <a:extLst>
                <a:ext uri="{FF2B5EF4-FFF2-40B4-BE49-F238E27FC236}">
                  <a16:creationId xmlns:a16="http://schemas.microsoft.com/office/drawing/2014/main" id="{E37525DD-2D2E-46D4-9178-5C972BE5592D}"/>
                </a:ext>
              </a:extLst>
            </p:cNvPr>
            <p:cNvSpPr txBox="1"/>
            <p:nvPr/>
          </p:nvSpPr>
          <p:spPr>
            <a:xfrm>
              <a:off x="3332884" y="5543106"/>
              <a:ext cx="210500"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15</a:t>
              </a:r>
            </a:p>
          </p:txBody>
        </p:sp>
        <p:sp>
          <p:nvSpPr>
            <p:cNvPr id="82" name="Line 21">
              <a:extLst>
                <a:ext uri="{FF2B5EF4-FFF2-40B4-BE49-F238E27FC236}">
                  <a16:creationId xmlns:a16="http://schemas.microsoft.com/office/drawing/2014/main" id="{B498D65D-9DF5-48C1-9E68-3EE281324A9C}"/>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83" name="TextBox 82">
              <a:extLst>
                <a:ext uri="{FF2B5EF4-FFF2-40B4-BE49-F238E27FC236}">
                  <a16:creationId xmlns:a16="http://schemas.microsoft.com/office/drawing/2014/main" id="{8C8DC2C2-F80D-43D2-A317-94C89E1CBC74}"/>
                </a:ext>
              </a:extLst>
            </p:cNvPr>
            <p:cNvSpPr txBox="1"/>
            <p:nvPr/>
          </p:nvSpPr>
          <p:spPr>
            <a:xfrm>
              <a:off x="2957247" y="5543106"/>
              <a:ext cx="210500"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12</a:t>
              </a:r>
            </a:p>
          </p:txBody>
        </p:sp>
        <p:sp>
          <p:nvSpPr>
            <p:cNvPr id="84" name="Line 21">
              <a:extLst>
                <a:ext uri="{FF2B5EF4-FFF2-40B4-BE49-F238E27FC236}">
                  <a16:creationId xmlns:a16="http://schemas.microsoft.com/office/drawing/2014/main" id="{75DB8568-E865-488F-8FA8-C6BA026351C8}"/>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85" name="TextBox 84">
              <a:extLst>
                <a:ext uri="{FF2B5EF4-FFF2-40B4-BE49-F238E27FC236}">
                  <a16:creationId xmlns:a16="http://schemas.microsoft.com/office/drawing/2014/main" id="{4B943496-F5B3-40A2-8A02-8ABF33A6DD08}"/>
                </a:ext>
              </a:extLst>
            </p:cNvPr>
            <p:cNvSpPr txBox="1"/>
            <p:nvPr/>
          </p:nvSpPr>
          <p:spPr>
            <a:xfrm>
              <a:off x="2621496" y="5543106"/>
              <a:ext cx="130729"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9</a:t>
              </a:r>
            </a:p>
          </p:txBody>
        </p:sp>
        <p:sp>
          <p:nvSpPr>
            <p:cNvPr id="86" name="Line 21">
              <a:extLst>
                <a:ext uri="{FF2B5EF4-FFF2-40B4-BE49-F238E27FC236}">
                  <a16:creationId xmlns:a16="http://schemas.microsoft.com/office/drawing/2014/main" id="{62CC78A6-849D-44DE-93E1-0D0287D06F1B}"/>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87" name="TextBox 86">
              <a:extLst>
                <a:ext uri="{FF2B5EF4-FFF2-40B4-BE49-F238E27FC236}">
                  <a16:creationId xmlns:a16="http://schemas.microsoft.com/office/drawing/2014/main" id="{8C4BADA8-3AB1-46E3-BE38-35CC69A57F93}"/>
                </a:ext>
              </a:extLst>
            </p:cNvPr>
            <p:cNvSpPr txBox="1"/>
            <p:nvPr/>
          </p:nvSpPr>
          <p:spPr>
            <a:xfrm>
              <a:off x="2245859" y="5543106"/>
              <a:ext cx="130729"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6</a:t>
              </a:r>
            </a:p>
          </p:txBody>
        </p:sp>
        <p:sp>
          <p:nvSpPr>
            <p:cNvPr id="88" name="Line 21">
              <a:extLst>
                <a:ext uri="{FF2B5EF4-FFF2-40B4-BE49-F238E27FC236}">
                  <a16:creationId xmlns:a16="http://schemas.microsoft.com/office/drawing/2014/main" id="{BD8D0CF7-8BD8-4605-AE81-60CFA74FB2ED}"/>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89" name="TextBox 88">
              <a:extLst>
                <a:ext uri="{FF2B5EF4-FFF2-40B4-BE49-F238E27FC236}">
                  <a16:creationId xmlns:a16="http://schemas.microsoft.com/office/drawing/2014/main" id="{A1BADBC3-294E-4D64-8028-672E0DDAB41F}"/>
                </a:ext>
              </a:extLst>
            </p:cNvPr>
            <p:cNvSpPr txBox="1"/>
            <p:nvPr/>
          </p:nvSpPr>
          <p:spPr>
            <a:xfrm>
              <a:off x="1870222" y="5543106"/>
              <a:ext cx="130729"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3</a:t>
              </a:r>
            </a:p>
          </p:txBody>
        </p:sp>
        <p:sp>
          <p:nvSpPr>
            <p:cNvPr id="90" name="Line 21">
              <a:extLst>
                <a:ext uri="{FF2B5EF4-FFF2-40B4-BE49-F238E27FC236}">
                  <a16:creationId xmlns:a16="http://schemas.microsoft.com/office/drawing/2014/main" id="{654A33A7-F526-4AF5-8DA9-05B598B00495}"/>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91" name="TextBox 90">
              <a:extLst>
                <a:ext uri="{FF2B5EF4-FFF2-40B4-BE49-F238E27FC236}">
                  <a16:creationId xmlns:a16="http://schemas.microsoft.com/office/drawing/2014/main" id="{634C67DA-A524-4EDB-88EB-E6A359CAC8C3}"/>
                </a:ext>
              </a:extLst>
            </p:cNvPr>
            <p:cNvSpPr txBox="1"/>
            <p:nvPr/>
          </p:nvSpPr>
          <p:spPr>
            <a:xfrm>
              <a:off x="1494585" y="5543106"/>
              <a:ext cx="130729"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0</a:t>
              </a:r>
            </a:p>
          </p:txBody>
        </p:sp>
      </p:grpSp>
      <p:sp>
        <p:nvSpPr>
          <p:cNvPr id="92" name="TextBox 91">
            <a:extLst>
              <a:ext uri="{FF2B5EF4-FFF2-40B4-BE49-F238E27FC236}">
                <a16:creationId xmlns:a16="http://schemas.microsoft.com/office/drawing/2014/main" id="{A7030057-5BC7-43BA-9C92-A1AFF1C10F37}"/>
              </a:ext>
            </a:extLst>
          </p:cNvPr>
          <p:cNvSpPr txBox="1"/>
          <p:nvPr/>
        </p:nvSpPr>
        <p:spPr>
          <a:xfrm>
            <a:off x="6441765" y="5307091"/>
            <a:ext cx="1109599" cy="338554"/>
          </a:xfrm>
          <a:prstGeom prst="rect">
            <a:avLst/>
          </a:prstGeom>
          <a:noFill/>
        </p:spPr>
        <p:txBody>
          <a:bodyPr wrap="none" rtlCol="0">
            <a:spAutoFit/>
          </a:bodyPr>
          <a:lstStyle/>
          <a:p>
            <a:pPr algn="r"/>
            <a:r>
              <a:rPr lang="ja-JP" sz="1600">
                <a:solidFill>
                  <a:schemeClr val="tx1"/>
                </a:solidFill>
              </a:rPr>
              <a:t>リスク有患者数</a:t>
            </a:r>
          </a:p>
        </p:txBody>
      </p:sp>
      <p:grpSp>
        <p:nvGrpSpPr>
          <p:cNvPr id="93" name="Group 92">
            <a:extLst>
              <a:ext uri="{FF2B5EF4-FFF2-40B4-BE49-F238E27FC236}">
                <a16:creationId xmlns:a16="http://schemas.microsoft.com/office/drawing/2014/main" id="{E55E4F75-80DE-4371-B4EE-2E8DB6A642CC}"/>
              </a:ext>
            </a:extLst>
          </p:cNvPr>
          <p:cNvGrpSpPr/>
          <p:nvPr/>
        </p:nvGrpSpPr>
        <p:grpSpPr>
          <a:xfrm>
            <a:off x="7364847" y="5562228"/>
            <a:ext cx="3994995" cy="318924"/>
            <a:chOff x="1468083" y="6158485"/>
            <a:chExt cx="3994995" cy="318924"/>
          </a:xfrm>
        </p:grpSpPr>
        <p:sp>
          <p:nvSpPr>
            <p:cNvPr id="94" name="TextBox 93">
              <a:extLst>
                <a:ext uri="{FF2B5EF4-FFF2-40B4-BE49-F238E27FC236}">
                  <a16:creationId xmlns:a16="http://schemas.microsoft.com/office/drawing/2014/main" id="{E1312C83-64B2-4498-B850-875CBA0CDEED}"/>
                </a:ext>
              </a:extLst>
            </p:cNvPr>
            <p:cNvSpPr txBox="1"/>
            <p:nvPr/>
          </p:nvSpPr>
          <p:spPr>
            <a:xfrm>
              <a:off x="5276561" y="6158485"/>
              <a:ext cx="186517" cy="318924"/>
            </a:xfrm>
            <a:prstGeom prst="rect">
              <a:avLst/>
            </a:prstGeom>
            <a:noFill/>
          </p:spPr>
          <p:txBody>
            <a:bodyPr wrap="none" lIns="36000" tIns="36000" rIns="36000" bIns="36000" rtlCol="0" anchor="t" anchorCtr="0">
              <a:spAutoFit/>
            </a:bodyPr>
            <a:lstStyle/>
            <a:p>
              <a:pPr algn="ctr"/>
              <a:r>
                <a:rPr lang="ja-JP" sz="1600">
                  <a:solidFill>
                    <a:schemeClr val="tx1"/>
                  </a:solidFill>
                  <a:cs typeface="Arial" panose="020B0604020202020204" pitchFamily="34" charset="0"/>
                </a:rPr>
                <a:t>1</a:t>
              </a:r>
            </a:p>
          </p:txBody>
        </p:sp>
        <p:sp>
          <p:nvSpPr>
            <p:cNvPr id="95" name="TextBox 94">
              <a:extLst>
                <a:ext uri="{FF2B5EF4-FFF2-40B4-BE49-F238E27FC236}">
                  <a16:creationId xmlns:a16="http://schemas.microsoft.com/office/drawing/2014/main" id="{C27799E1-E364-4184-A146-E66F2D2CDAE5}"/>
                </a:ext>
              </a:extLst>
            </p:cNvPr>
            <p:cNvSpPr txBox="1"/>
            <p:nvPr/>
          </p:nvSpPr>
          <p:spPr>
            <a:xfrm>
              <a:off x="4740622" y="6158485"/>
              <a:ext cx="186517" cy="318924"/>
            </a:xfrm>
            <a:prstGeom prst="rect">
              <a:avLst/>
            </a:prstGeom>
            <a:noFill/>
          </p:spPr>
          <p:txBody>
            <a:bodyPr wrap="none" lIns="36000" tIns="36000" rIns="36000" bIns="36000" rtlCol="0" anchor="t" anchorCtr="0">
              <a:spAutoFit/>
            </a:bodyPr>
            <a:lstStyle/>
            <a:p>
              <a:pPr algn="ctr"/>
              <a:r>
                <a:rPr lang="ja-JP" sz="1600">
                  <a:solidFill>
                    <a:schemeClr val="tx1"/>
                  </a:solidFill>
                  <a:cs typeface="Arial" panose="020B0604020202020204" pitchFamily="34" charset="0"/>
                </a:rPr>
                <a:t>2</a:t>
              </a:r>
            </a:p>
          </p:txBody>
        </p:sp>
        <p:sp>
          <p:nvSpPr>
            <p:cNvPr id="96" name="TextBox 95">
              <a:extLst>
                <a:ext uri="{FF2B5EF4-FFF2-40B4-BE49-F238E27FC236}">
                  <a16:creationId xmlns:a16="http://schemas.microsoft.com/office/drawing/2014/main" id="{0DEA2E24-71DE-4031-83CD-D5D6BC082F38}"/>
                </a:ext>
              </a:extLst>
            </p:cNvPr>
            <p:cNvSpPr txBox="1"/>
            <p:nvPr/>
          </p:nvSpPr>
          <p:spPr>
            <a:xfrm>
              <a:off x="4204683" y="6158485"/>
              <a:ext cx="186517" cy="318924"/>
            </a:xfrm>
            <a:prstGeom prst="rect">
              <a:avLst/>
            </a:prstGeom>
            <a:noFill/>
          </p:spPr>
          <p:txBody>
            <a:bodyPr wrap="none" lIns="36000" tIns="36000" rIns="36000" bIns="36000" rtlCol="0" anchor="t" anchorCtr="0">
              <a:spAutoFit/>
            </a:bodyPr>
            <a:lstStyle/>
            <a:p>
              <a:pPr algn="ctr"/>
              <a:r>
                <a:rPr lang="ja-JP" sz="1600">
                  <a:solidFill>
                    <a:schemeClr val="tx1"/>
                  </a:solidFill>
                  <a:cs typeface="Arial" panose="020B0604020202020204" pitchFamily="34" charset="0"/>
                </a:rPr>
                <a:t>4</a:t>
              </a:r>
            </a:p>
          </p:txBody>
        </p:sp>
        <p:sp>
          <p:nvSpPr>
            <p:cNvPr id="97" name="TextBox 96">
              <a:extLst>
                <a:ext uri="{FF2B5EF4-FFF2-40B4-BE49-F238E27FC236}">
                  <a16:creationId xmlns:a16="http://schemas.microsoft.com/office/drawing/2014/main" id="{5460A4F0-0947-455A-A29E-E858C243BFED}"/>
                </a:ext>
              </a:extLst>
            </p:cNvPr>
            <p:cNvSpPr txBox="1"/>
            <p:nvPr/>
          </p:nvSpPr>
          <p:spPr>
            <a:xfrm>
              <a:off x="3668744" y="6158485"/>
              <a:ext cx="186517" cy="318924"/>
            </a:xfrm>
            <a:prstGeom prst="rect">
              <a:avLst/>
            </a:prstGeom>
            <a:noFill/>
          </p:spPr>
          <p:txBody>
            <a:bodyPr wrap="none" lIns="36000" tIns="36000" rIns="36000" bIns="36000" rtlCol="0" anchor="t" anchorCtr="0">
              <a:spAutoFit/>
            </a:bodyPr>
            <a:lstStyle/>
            <a:p>
              <a:pPr algn="ctr"/>
              <a:r>
                <a:rPr lang="ja-JP" sz="1600">
                  <a:solidFill>
                    <a:schemeClr val="tx1"/>
                  </a:solidFill>
                  <a:cs typeface="Arial" panose="020B0604020202020204" pitchFamily="34" charset="0"/>
                </a:rPr>
                <a:t>7</a:t>
              </a:r>
            </a:p>
          </p:txBody>
        </p:sp>
        <p:sp>
          <p:nvSpPr>
            <p:cNvPr id="98" name="TextBox 97">
              <a:extLst>
                <a:ext uri="{FF2B5EF4-FFF2-40B4-BE49-F238E27FC236}">
                  <a16:creationId xmlns:a16="http://schemas.microsoft.com/office/drawing/2014/main" id="{61E8B13D-5311-4664-9D7A-60E470E41C07}"/>
                </a:ext>
              </a:extLst>
            </p:cNvPr>
            <p:cNvSpPr txBox="1"/>
            <p:nvPr/>
          </p:nvSpPr>
          <p:spPr>
            <a:xfrm>
              <a:off x="3132806" y="6158485"/>
              <a:ext cx="186517" cy="318924"/>
            </a:xfrm>
            <a:prstGeom prst="rect">
              <a:avLst/>
            </a:prstGeom>
            <a:noFill/>
          </p:spPr>
          <p:txBody>
            <a:bodyPr wrap="none" lIns="36000" tIns="36000" rIns="36000" bIns="36000" rtlCol="0" anchor="t" anchorCtr="0">
              <a:spAutoFit/>
            </a:bodyPr>
            <a:lstStyle/>
            <a:p>
              <a:pPr algn="ctr"/>
              <a:r>
                <a:rPr lang="ja-JP" sz="1600">
                  <a:solidFill>
                    <a:schemeClr val="tx1"/>
                  </a:solidFill>
                  <a:cs typeface="Arial" panose="020B0604020202020204" pitchFamily="34" charset="0"/>
                </a:rPr>
                <a:t>7</a:t>
              </a:r>
            </a:p>
          </p:txBody>
        </p:sp>
        <p:sp>
          <p:nvSpPr>
            <p:cNvPr id="99" name="TextBox 98">
              <a:extLst>
                <a:ext uri="{FF2B5EF4-FFF2-40B4-BE49-F238E27FC236}">
                  <a16:creationId xmlns:a16="http://schemas.microsoft.com/office/drawing/2014/main" id="{B69F6DC2-C421-44B2-9A6E-16E770256BC0}"/>
                </a:ext>
              </a:extLst>
            </p:cNvPr>
            <p:cNvSpPr txBox="1"/>
            <p:nvPr/>
          </p:nvSpPr>
          <p:spPr>
            <a:xfrm>
              <a:off x="2539961" y="6158485"/>
              <a:ext cx="300330" cy="318924"/>
            </a:xfrm>
            <a:prstGeom prst="rect">
              <a:avLst/>
            </a:prstGeom>
            <a:noFill/>
          </p:spPr>
          <p:txBody>
            <a:bodyPr wrap="none" lIns="36000" tIns="36000" rIns="36000" bIns="36000" rtlCol="0" anchor="t" anchorCtr="0">
              <a:spAutoFit/>
            </a:bodyPr>
            <a:lstStyle/>
            <a:p>
              <a:pPr algn="ctr"/>
              <a:r>
                <a:rPr lang="ja-JP" sz="1600">
                  <a:solidFill>
                    <a:schemeClr val="tx1"/>
                  </a:solidFill>
                  <a:cs typeface="Arial" panose="020B0604020202020204" pitchFamily="34" charset="0"/>
                </a:rPr>
                <a:t>11</a:t>
              </a:r>
            </a:p>
          </p:txBody>
        </p:sp>
        <p:sp>
          <p:nvSpPr>
            <p:cNvPr id="100" name="TextBox 99">
              <a:extLst>
                <a:ext uri="{FF2B5EF4-FFF2-40B4-BE49-F238E27FC236}">
                  <a16:creationId xmlns:a16="http://schemas.microsoft.com/office/drawing/2014/main" id="{C381105D-4117-4B92-AC9F-4195E215A07A}"/>
                </a:ext>
              </a:extLst>
            </p:cNvPr>
            <p:cNvSpPr txBox="1"/>
            <p:nvPr/>
          </p:nvSpPr>
          <p:spPr>
            <a:xfrm>
              <a:off x="2004022" y="6158485"/>
              <a:ext cx="300330" cy="318924"/>
            </a:xfrm>
            <a:prstGeom prst="rect">
              <a:avLst/>
            </a:prstGeom>
            <a:noFill/>
          </p:spPr>
          <p:txBody>
            <a:bodyPr wrap="none" lIns="36000" tIns="36000" rIns="36000" bIns="36000" rtlCol="0" anchor="t" anchorCtr="0">
              <a:spAutoFit/>
            </a:bodyPr>
            <a:lstStyle/>
            <a:p>
              <a:pPr algn="ctr"/>
              <a:r>
                <a:rPr lang="ja-JP" sz="1600">
                  <a:solidFill>
                    <a:schemeClr val="tx1"/>
                  </a:solidFill>
                  <a:cs typeface="Arial" panose="020B0604020202020204" pitchFamily="34" charset="0"/>
                </a:rPr>
                <a:t>16</a:t>
              </a:r>
            </a:p>
          </p:txBody>
        </p:sp>
        <p:sp>
          <p:nvSpPr>
            <p:cNvPr id="101" name="TextBox 100">
              <a:extLst>
                <a:ext uri="{FF2B5EF4-FFF2-40B4-BE49-F238E27FC236}">
                  <a16:creationId xmlns:a16="http://schemas.microsoft.com/office/drawing/2014/main" id="{4877B543-0585-4093-B1AC-77D7C98B0D80}"/>
                </a:ext>
              </a:extLst>
            </p:cNvPr>
            <p:cNvSpPr txBox="1"/>
            <p:nvPr/>
          </p:nvSpPr>
          <p:spPr>
            <a:xfrm>
              <a:off x="1468083" y="6158485"/>
              <a:ext cx="300330" cy="318924"/>
            </a:xfrm>
            <a:prstGeom prst="rect">
              <a:avLst/>
            </a:prstGeom>
            <a:noFill/>
          </p:spPr>
          <p:txBody>
            <a:bodyPr wrap="none" lIns="36000" tIns="36000" rIns="36000" bIns="36000" rtlCol="0" anchor="t" anchorCtr="0">
              <a:spAutoFit/>
            </a:bodyPr>
            <a:lstStyle/>
            <a:p>
              <a:pPr algn="ctr"/>
              <a:r>
                <a:rPr lang="ja-JP" sz="1600">
                  <a:solidFill>
                    <a:schemeClr val="tx1"/>
                  </a:solidFill>
                  <a:cs typeface="Arial" panose="020B0604020202020204" pitchFamily="34" charset="0"/>
                </a:rPr>
                <a:t>20</a:t>
              </a:r>
            </a:p>
          </p:txBody>
        </p:sp>
      </p:grpSp>
      <p:cxnSp>
        <p:nvCxnSpPr>
          <p:cNvPr id="102" name="Straight Connector 101">
            <a:extLst>
              <a:ext uri="{FF2B5EF4-FFF2-40B4-BE49-F238E27FC236}">
                <a16:creationId xmlns:a16="http://schemas.microsoft.com/office/drawing/2014/main" id="{228D150B-D5D2-4D9D-97A0-7AA499CE62D0}"/>
              </a:ext>
            </a:extLst>
          </p:cNvPr>
          <p:cNvCxnSpPr/>
          <p:nvPr/>
        </p:nvCxnSpPr>
        <p:spPr>
          <a:xfrm>
            <a:off x="7336167" y="3364629"/>
            <a:ext cx="1582843" cy="0"/>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99488AD-B6F9-47D0-9F09-9D94A3B4D53E}"/>
              </a:ext>
            </a:extLst>
          </p:cNvPr>
          <p:cNvCxnSpPr/>
          <p:nvPr/>
        </p:nvCxnSpPr>
        <p:spPr>
          <a:xfrm>
            <a:off x="8920286" y="3386401"/>
            <a:ext cx="0" cy="1295139"/>
          </a:xfrm>
          <a:prstGeom prst="line">
            <a:avLst/>
          </a:prstGeom>
          <a:ln w="22225">
            <a:solidFill>
              <a:srgbClr val="363636"/>
            </a:solidFill>
            <a:prstDash val="dash"/>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305D00EE-C3F0-468B-8F18-FA46653B6924}"/>
              </a:ext>
            </a:extLst>
          </p:cNvPr>
          <p:cNvSpPr txBox="1"/>
          <p:nvPr/>
        </p:nvSpPr>
        <p:spPr>
          <a:xfrm>
            <a:off x="8766216" y="2364404"/>
            <a:ext cx="2606804" cy="338554"/>
          </a:xfrm>
          <a:prstGeom prst="rect">
            <a:avLst/>
          </a:prstGeom>
          <a:noFill/>
        </p:spPr>
        <p:txBody>
          <a:bodyPr wrap="none" rtlCol="0">
            <a:spAutoFit/>
          </a:bodyPr>
          <a:lstStyle/>
          <a:p>
            <a:r>
              <a:rPr lang="ja-JP" sz="1600">
                <a:solidFill>
                  <a:srgbClr val="363636"/>
                </a:solidFill>
              </a:rPr>
              <a:t>mOS 7.7か月（5.0、NE）</a:t>
            </a:r>
          </a:p>
        </p:txBody>
      </p:sp>
      <p:sp>
        <p:nvSpPr>
          <p:cNvPr id="105" name="TextBox 104">
            <a:extLst>
              <a:ext uri="{FF2B5EF4-FFF2-40B4-BE49-F238E27FC236}">
                <a16:creationId xmlns:a16="http://schemas.microsoft.com/office/drawing/2014/main" id="{06BE9286-EE33-4585-9454-1CE796FBEC91}"/>
              </a:ext>
            </a:extLst>
          </p:cNvPr>
          <p:cNvSpPr txBox="1"/>
          <p:nvPr/>
        </p:nvSpPr>
        <p:spPr>
          <a:xfrm>
            <a:off x="8535899" y="1588704"/>
            <a:ext cx="1715534" cy="338554"/>
          </a:xfrm>
          <a:prstGeom prst="rect">
            <a:avLst/>
          </a:prstGeom>
          <a:noFill/>
        </p:spPr>
        <p:txBody>
          <a:bodyPr wrap="none" rtlCol="0">
            <a:spAutoFit/>
          </a:bodyPr>
          <a:lstStyle/>
          <a:p>
            <a:pPr algn="ctr"/>
            <a:r>
              <a:rPr lang="ja-JP" sz="1600" b="1">
                <a:solidFill>
                  <a:schemeClr val="tx1"/>
                </a:solidFill>
              </a:rPr>
              <a:t>全体的生存</a:t>
            </a:r>
          </a:p>
        </p:txBody>
      </p:sp>
      <p:grpSp>
        <p:nvGrpSpPr>
          <p:cNvPr id="106" name="Group 105">
            <a:extLst>
              <a:ext uri="{FF2B5EF4-FFF2-40B4-BE49-F238E27FC236}">
                <a16:creationId xmlns:a16="http://schemas.microsoft.com/office/drawing/2014/main" id="{B9ED3593-BCBA-466D-9ECE-33EE1DE18BEC}"/>
              </a:ext>
            </a:extLst>
          </p:cNvPr>
          <p:cNvGrpSpPr/>
          <p:nvPr/>
        </p:nvGrpSpPr>
        <p:grpSpPr>
          <a:xfrm>
            <a:off x="7544678" y="2144367"/>
            <a:ext cx="3888000" cy="1716334"/>
            <a:chOff x="3643312" y="2224087"/>
            <a:chExt cx="4903679" cy="2132485"/>
          </a:xfrm>
        </p:grpSpPr>
        <p:sp>
          <p:nvSpPr>
            <p:cNvPr id="107" name="Freeform: Shape 131">
              <a:extLst>
                <a:ext uri="{FF2B5EF4-FFF2-40B4-BE49-F238E27FC236}">
                  <a16:creationId xmlns:a16="http://schemas.microsoft.com/office/drawing/2014/main" id="{C5695868-FBDF-48C8-B21D-37060A54B90D}"/>
                </a:ext>
              </a:extLst>
            </p:cNvPr>
            <p:cNvSpPr/>
            <p:nvPr/>
          </p:nvSpPr>
          <p:spPr>
            <a:xfrm>
              <a:off x="3643312" y="2224087"/>
              <a:ext cx="4903679" cy="2076821"/>
            </a:xfrm>
            <a:custGeom>
              <a:avLst/>
              <a:gdLst>
                <a:gd name="connsiteX0" fmla="*/ 4903680 w 4903679"/>
                <a:gd name="connsiteY0" fmla="*/ 2076822 h 2076821"/>
                <a:gd name="connsiteX1" fmla="*/ 3775462 w 4903679"/>
                <a:gd name="connsiteY1" fmla="*/ 2076822 h 2076821"/>
                <a:gd name="connsiteX2" fmla="*/ 3775462 w 4903679"/>
                <a:gd name="connsiteY2" fmla="*/ 1594647 h 2076821"/>
                <a:gd name="connsiteX3" fmla="*/ 1720701 w 4903679"/>
                <a:gd name="connsiteY3" fmla="*/ 1594647 h 2076821"/>
                <a:gd name="connsiteX4" fmla="*/ 1720701 w 4903679"/>
                <a:gd name="connsiteY4" fmla="*/ 1411862 h 2076821"/>
                <a:gd name="connsiteX5" fmla="*/ 1427617 w 4903679"/>
                <a:gd name="connsiteY5" fmla="*/ 1411862 h 2076821"/>
                <a:gd name="connsiteX6" fmla="*/ 1427617 w 4903679"/>
                <a:gd name="connsiteY6" fmla="*/ 1270044 h 2076821"/>
                <a:gd name="connsiteX7" fmla="*/ 1276340 w 4903679"/>
                <a:gd name="connsiteY7" fmla="*/ 1270044 h 2076821"/>
                <a:gd name="connsiteX8" fmla="*/ 1276340 w 4903679"/>
                <a:gd name="connsiteY8" fmla="*/ 1096709 h 2076821"/>
                <a:gd name="connsiteX9" fmla="*/ 1109320 w 4903679"/>
                <a:gd name="connsiteY9" fmla="*/ 1096709 h 2076821"/>
                <a:gd name="connsiteX10" fmla="*/ 1109320 w 4903679"/>
                <a:gd name="connsiteY10" fmla="*/ 942289 h 2076821"/>
                <a:gd name="connsiteX11" fmla="*/ 1011622 w 4903679"/>
                <a:gd name="connsiteY11" fmla="*/ 942289 h 2076821"/>
                <a:gd name="connsiteX12" fmla="*/ 1011622 w 4903679"/>
                <a:gd name="connsiteY12" fmla="*/ 784715 h 2076821"/>
                <a:gd name="connsiteX13" fmla="*/ 935986 w 4903679"/>
                <a:gd name="connsiteY13" fmla="*/ 784715 h 2076821"/>
                <a:gd name="connsiteX14" fmla="*/ 935986 w 4903679"/>
                <a:gd name="connsiteY14" fmla="*/ 633445 h 2076821"/>
                <a:gd name="connsiteX15" fmla="*/ 724837 w 4903679"/>
                <a:gd name="connsiteY15" fmla="*/ 633445 h 2076821"/>
                <a:gd name="connsiteX16" fmla="*/ 724837 w 4903679"/>
                <a:gd name="connsiteY16" fmla="*/ 469568 h 2076821"/>
                <a:gd name="connsiteX17" fmla="*/ 592476 w 4903679"/>
                <a:gd name="connsiteY17" fmla="*/ 469568 h 2076821"/>
                <a:gd name="connsiteX18" fmla="*/ 592476 w 4903679"/>
                <a:gd name="connsiteY18" fmla="*/ 305693 h 2076821"/>
                <a:gd name="connsiteX19" fmla="*/ 548355 w 4903679"/>
                <a:gd name="connsiteY19" fmla="*/ 305693 h 2076821"/>
                <a:gd name="connsiteX20" fmla="*/ 548355 w 4903679"/>
                <a:gd name="connsiteY20" fmla="*/ 157573 h 2076821"/>
                <a:gd name="connsiteX21" fmla="*/ 375025 w 4903679"/>
                <a:gd name="connsiteY21" fmla="*/ 157573 h 2076821"/>
                <a:gd name="connsiteX22" fmla="*/ 375025 w 4903679"/>
                <a:gd name="connsiteY22" fmla="*/ 0 h 2076821"/>
                <a:gd name="connsiteX23" fmla="*/ 0 w 4903679"/>
                <a:gd name="connsiteY23" fmla="*/ 0 h 2076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903679" h="2076821">
                  <a:moveTo>
                    <a:pt x="4903680" y="2076822"/>
                  </a:moveTo>
                  <a:lnTo>
                    <a:pt x="3775462" y="2076822"/>
                  </a:lnTo>
                  <a:lnTo>
                    <a:pt x="3775462" y="1594647"/>
                  </a:lnTo>
                  <a:lnTo>
                    <a:pt x="1720701" y="1594647"/>
                  </a:lnTo>
                  <a:lnTo>
                    <a:pt x="1720701" y="1411862"/>
                  </a:lnTo>
                  <a:lnTo>
                    <a:pt x="1427617" y="1411862"/>
                  </a:lnTo>
                  <a:lnTo>
                    <a:pt x="1427617" y="1270044"/>
                  </a:lnTo>
                  <a:lnTo>
                    <a:pt x="1276340" y="1270044"/>
                  </a:lnTo>
                  <a:lnTo>
                    <a:pt x="1276340" y="1096709"/>
                  </a:lnTo>
                  <a:lnTo>
                    <a:pt x="1109320" y="1096709"/>
                  </a:lnTo>
                  <a:lnTo>
                    <a:pt x="1109320" y="942289"/>
                  </a:lnTo>
                  <a:lnTo>
                    <a:pt x="1011622" y="942289"/>
                  </a:lnTo>
                  <a:lnTo>
                    <a:pt x="1011622" y="784715"/>
                  </a:lnTo>
                  <a:lnTo>
                    <a:pt x="935986" y="784715"/>
                  </a:lnTo>
                  <a:lnTo>
                    <a:pt x="935986" y="633445"/>
                  </a:lnTo>
                  <a:lnTo>
                    <a:pt x="724837" y="633445"/>
                  </a:lnTo>
                  <a:lnTo>
                    <a:pt x="724837" y="469568"/>
                  </a:lnTo>
                  <a:lnTo>
                    <a:pt x="592476" y="469568"/>
                  </a:lnTo>
                  <a:lnTo>
                    <a:pt x="592476" y="305693"/>
                  </a:lnTo>
                  <a:lnTo>
                    <a:pt x="548355" y="305693"/>
                  </a:lnTo>
                  <a:lnTo>
                    <a:pt x="548355" y="157573"/>
                  </a:lnTo>
                  <a:lnTo>
                    <a:pt x="375025" y="157573"/>
                  </a:lnTo>
                  <a:lnTo>
                    <a:pt x="375025" y="0"/>
                  </a:lnTo>
                  <a:lnTo>
                    <a:pt x="0" y="0"/>
                  </a:lnTo>
                </a:path>
              </a:pathLst>
            </a:custGeom>
            <a:noFill/>
            <a:ln w="2540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8" name="Freeform: Shape 132">
              <a:extLst>
                <a:ext uri="{FF2B5EF4-FFF2-40B4-BE49-F238E27FC236}">
                  <a16:creationId xmlns:a16="http://schemas.microsoft.com/office/drawing/2014/main" id="{0A89D619-E667-4BC8-8703-6F61D19B7059}"/>
                </a:ext>
              </a:extLst>
            </p:cNvPr>
            <p:cNvSpPr/>
            <p:nvPr/>
          </p:nvSpPr>
          <p:spPr>
            <a:xfrm>
              <a:off x="4191667" y="2324510"/>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540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Freeform: Shape 133">
              <a:extLst>
                <a:ext uri="{FF2B5EF4-FFF2-40B4-BE49-F238E27FC236}">
                  <a16:creationId xmlns:a16="http://schemas.microsoft.com/office/drawing/2014/main" id="{51201253-7C26-41F0-95AD-30D35A11CA66}"/>
                </a:ext>
              </a:extLst>
            </p:cNvPr>
            <p:cNvSpPr/>
            <p:nvPr/>
          </p:nvSpPr>
          <p:spPr>
            <a:xfrm>
              <a:off x="5315616" y="358181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 name="Freeform: Shape 134">
              <a:extLst>
                <a:ext uri="{FF2B5EF4-FFF2-40B4-BE49-F238E27FC236}">
                  <a16:creationId xmlns:a16="http://schemas.microsoft.com/office/drawing/2014/main" id="{02CB3A96-FD07-4F53-B45C-7A0683DCC77C}"/>
                </a:ext>
              </a:extLst>
            </p:cNvPr>
            <p:cNvSpPr/>
            <p:nvPr/>
          </p:nvSpPr>
          <p:spPr>
            <a:xfrm>
              <a:off x="5506116" y="377231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1" name="Freeform: Shape 135">
              <a:extLst>
                <a:ext uri="{FF2B5EF4-FFF2-40B4-BE49-F238E27FC236}">
                  <a16:creationId xmlns:a16="http://schemas.microsoft.com/office/drawing/2014/main" id="{5946C3DF-39E2-4B8C-8E67-EDABAE2B0E99}"/>
                </a:ext>
              </a:extLst>
            </p:cNvPr>
            <p:cNvSpPr/>
            <p:nvPr/>
          </p:nvSpPr>
          <p:spPr>
            <a:xfrm>
              <a:off x="6439575" y="377231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2" name="Freeform: Shape 136">
              <a:extLst>
                <a:ext uri="{FF2B5EF4-FFF2-40B4-BE49-F238E27FC236}">
                  <a16:creationId xmlns:a16="http://schemas.microsoft.com/office/drawing/2014/main" id="{C41CB06E-2044-456D-86EB-ACA14ABA783D}"/>
                </a:ext>
              </a:extLst>
            </p:cNvPr>
            <p:cNvSpPr/>
            <p:nvPr/>
          </p:nvSpPr>
          <p:spPr>
            <a:xfrm>
              <a:off x="6496725" y="377231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 name="Freeform: Shape 137">
              <a:extLst>
                <a:ext uri="{FF2B5EF4-FFF2-40B4-BE49-F238E27FC236}">
                  <a16:creationId xmlns:a16="http://schemas.microsoft.com/office/drawing/2014/main" id="{3F081707-C0A6-4151-B31D-15CE0B8BAC04}"/>
                </a:ext>
              </a:extLst>
            </p:cNvPr>
            <p:cNvSpPr/>
            <p:nvPr/>
          </p:nvSpPr>
          <p:spPr>
            <a:xfrm>
              <a:off x="6572925" y="377231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Freeform: Shape 138">
              <a:extLst>
                <a:ext uri="{FF2B5EF4-FFF2-40B4-BE49-F238E27FC236}">
                  <a16:creationId xmlns:a16="http://schemas.microsoft.com/office/drawing/2014/main" id="{85137A35-E6CB-4532-B06B-E57962FEFA31}"/>
                </a:ext>
              </a:extLst>
            </p:cNvPr>
            <p:cNvSpPr/>
            <p:nvPr/>
          </p:nvSpPr>
          <p:spPr>
            <a:xfrm>
              <a:off x="7239675" y="377231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sp>
          <p:nvSpPr>
            <p:cNvPr id="115" name="Freeform: Shape 139">
              <a:extLst>
                <a:ext uri="{FF2B5EF4-FFF2-40B4-BE49-F238E27FC236}">
                  <a16:creationId xmlns:a16="http://schemas.microsoft.com/office/drawing/2014/main" id="{6079D600-8C6F-4EB1-8023-BEE4E3048B88}"/>
                </a:ext>
              </a:extLst>
            </p:cNvPr>
            <p:cNvSpPr/>
            <p:nvPr/>
          </p:nvSpPr>
          <p:spPr>
            <a:xfrm>
              <a:off x="7811185" y="4248569"/>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5400" cap="flat">
              <a:solidFill>
                <a:srgbClr val="FF6600"/>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GB"/>
            </a:p>
          </p:txBody>
        </p:sp>
      </p:grpSp>
    </p:spTree>
    <p:extLst>
      <p:ext uri="{BB962C8B-B14F-4D97-AF65-F5344CB8AC3E}">
        <p14:creationId xmlns:p14="http://schemas.microsoft.com/office/powerpoint/2010/main" val="785112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MA13.02：再発性非小細胞肺がんに対するニボルマブおよびイピリムマブとニンテダニブを組み合わせた第II相試験 – Puri S、他</a:t>
            </a:r>
          </a:p>
        </p:txBody>
      </p:sp>
      <p:sp>
        <p:nvSpPr>
          <p:cNvPr id="3" name="Content Placeholder 2"/>
          <p:cNvSpPr>
            <a:spLocks noGrp="1"/>
          </p:cNvSpPr>
          <p:nvPr>
            <p:ph idx="1"/>
          </p:nvPr>
        </p:nvSpPr>
        <p:spPr/>
        <p:txBody>
          <a:bodyPr/>
          <a:lstStyle/>
          <a:p>
            <a:r>
              <a:rPr lang="ja-JP" b="1"/>
              <a:t>主要な結果（続き）</a:t>
            </a:r>
          </a:p>
          <a:p>
            <a:pPr>
              <a:spcBef>
                <a:spcPts val="25800"/>
              </a:spcBef>
            </a:pPr>
            <a:r>
              <a:rPr lang="ja-JP" b="1"/>
              <a:t>結論</a:t>
            </a:r>
          </a:p>
          <a:p>
            <a:pPr lvl="1"/>
            <a:r>
              <a:rPr lang="ja-JP"/>
              <a:t>再発性NSCLCの免疫療法の治療歴がある患者では、ニボルマブ+イピリムマブ+ニンテダニブが有望な抗腫瘍活性を示し、一般的に忍容性が良好でした</a:t>
            </a:r>
          </a:p>
        </p:txBody>
      </p:sp>
      <p:sp>
        <p:nvSpPr>
          <p:cNvPr id="5" name="Text Placeholder 4"/>
          <p:cNvSpPr>
            <a:spLocks noGrp="1"/>
          </p:cNvSpPr>
          <p:nvPr>
            <p:ph type="body" sz="quarter" idx="11"/>
          </p:nvPr>
        </p:nvSpPr>
        <p:spPr/>
        <p:txBody>
          <a:bodyPr/>
          <a:lstStyle/>
          <a:p>
            <a:r>
              <a:rPr lang="ja-JP"/>
              <a:t>Puri S、他J Thorac Oncol 2021年16（補遺）：抄録番号 MA13.02</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1622772982"/>
              </p:ext>
            </p:extLst>
          </p:nvPr>
        </p:nvGraphicFramePr>
        <p:xfrm>
          <a:off x="1200409" y="1733843"/>
          <a:ext cx="4298516" cy="2346960"/>
        </p:xfrm>
        <a:graphic>
          <a:graphicData uri="http://schemas.openxmlformats.org/drawingml/2006/table">
            <a:tbl>
              <a:tblPr>
                <a:tableStyleId>{BC89EF96-8CEA-46FF-86C4-4CE0E7609802}</a:tableStyleId>
              </a:tblPr>
              <a:tblGrid>
                <a:gridCol w="1918571">
                  <a:extLst>
                    <a:ext uri="{9D8B030D-6E8A-4147-A177-3AD203B41FA5}">
                      <a16:colId xmlns:a16="http://schemas.microsoft.com/office/drawing/2014/main" val="571746565"/>
                    </a:ext>
                  </a:extLst>
                </a:gridCol>
                <a:gridCol w="2379945">
                  <a:extLst>
                    <a:ext uri="{9D8B030D-6E8A-4147-A177-3AD203B41FA5}">
                      <a16:colId xmlns:a16="http://schemas.microsoft.com/office/drawing/2014/main" val="3673068908"/>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b="1" u="none" strike="noStrike">
                          <a:solidFill>
                            <a:schemeClr val="tx2"/>
                          </a:solidFill>
                          <a:latin typeface="+mn-lt"/>
                          <a:ea typeface="MS Mincho"/>
                        </a:rPr>
                        <a:t>奏功率、n (%)</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a:solidFill>
                            <a:schemeClr val="tx2"/>
                          </a:solidFill>
                          <a:latin typeface="+mn-lt"/>
                          <a:ea typeface="MS Mincho"/>
                        </a:rPr>
                        <a:t>n=18</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CR</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0</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PR</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4（22）</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SD</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7（39）</a:t>
                      </a:r>
                    </a:p>
                  </a:txBody>
                  <a:tcPr anchor="b"/>
                </a:tc>
                <a:extLst>
                  <a:ext uri="{0D108BD9-81ED-4DB2-BD59-A6C34878D82A}">
                    <a16:rowId xmlns:a16="http://schemas.microsoft.com/office/drawing/2014/main" val="2402340285"/>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PD</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7</a:t>
                      </a:r>
                      <a:r>
                        <a:rPr lang="ja-JP" sz="1600" u="none" strike="noStrike" baseline="0">
                          <a:solidFill>
                            <a:schemeClr val="tx1"/>
                          </a:solidFill>
                          <a:latin typeface="+mn-lt"/>
                          <a:ea typeface="MS Mincho"/>
                          <a:cs typeface="+mn-cs"/>
                        </a:rPr>
                        <a:t>（39）</a:t>
                      </a:r>
                    </a:p>
                  </a:txBody>
                  <a:tcPr anchor="b"/>
                </a:tc>
                <a:extLst>
                  <a:ext uri="{0D108BD9-81ED-4DB2-BD59-A6C34878D82A}">
                    <a16:rowId xmlns:a16="http://schemas.microsoft.com/office/drawing/2014/main" val="41990948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ORR</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4（22）</a:t>
                      </a:r>
                    </a:p>
                  </a:txBody>
                  <a:tcPr anchor="b"/>
                </a:tc>
                <a:extLst>
                  <a:ext uri="{0D108BD9-81ED-4DB2-BD59-A6C34878D82A}">
                    <a16:rowId xmlns:a16="http://schemas.microsoft.com/office/drawing/2014/main" val="86543339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DCR</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11（61）</a:t>
                      </a:r>
                    </a:p>
                  </a:txBody>
                  <a:tcPr anchor="b"/>
                </a:tc>
                <a:extLst>
                  <a:ext uri="{0D108BD9-81ED-4DB2-BD59-A6C34878D82A}">
                    <a16:rowId xmlns:a16="http://schemas.microsoft.com/office/drawing/2014/main" val="765341001"/>
                  </a:ext>
                </a:extLst>
              </a:tr>
            </a:tbl>
          </a:graphicData>
        </a:graphic>
      </p:graphicFrame>
      <p:graphicFrame>
        <p:nvGraphicFramePr>
          <p:cNvPr id="7" name="Table 6">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2557485737"/>
              </p:ext>
            </p:extLst>
          </p:nvPr>
        </p:nvGraphicFramePr>
        <p:xfrm>
          <a:off x="6106436" y="1733843"/>
          <a:ext cx="5022939" cy="3017520"/>
        </p:xfrm>
        <a:graphic>
          <a:graphicData uri="http://schemas.openxmlformats.org/drawingml/2006/table">
            <a:tbl>
              <a:tblPr>
                <a:tableStyleId>{BC89EF96-8CEA-46FF-86C4-4CE0E7609802}</a:tableStyleId>
              </a:tblPr>
              <a:tblGrid>
                <a:gridCol w="2135689">
                  <a:extLst>
                    <a:ext uri="{9D8B030D-6E8A-4147-A177-3AD203B41FA5}">
                      <a16:colId xmlns:a16="http://schemas.microsoft.com/office/drawing/2014/main" val="571746565"/>
                    </a:ext>
                  </a:extLst>
                </a:gridCol>
                <a:gridCol w="1335066">
                  <a:extLst>
                    <a:ext uri="{9D8B030D-6E8A-4147-A177-3AD203B41FA5}">
                      <a16:colId xmlns:a16="http://schemas.microsoft.com/office/drawing/2014/main" val="3673068908"/>
                    </a:ext>
                  </a:extLst>
                </a:gridCol>
                <a:gridCol w="1552184">
                  <a:extLst>
                    <a:ext uri="{9D8B030D-6E8A-4147-A177-3AD203B41FA5}">
                      <a16:colId xmlns:a16="http://schemas.microsoft.com/office/drawing/2014/main" val="2024540111"/>
                    </a:ext>
                  </a:extLst>
                </a:gridCol>
              </a:tblGrid>
              <a:tr h="326689">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b="1" u="none" strike="noStrike">
                          <a:solidFill>
                            <a:schemeClr val="tx2"/>
                          </a:solidFill>
                          <a:latin typeface="+mn-lt"/>
                          <a:ea typeface="MS Mincho"/>
                        </a:rPr>
                        <a:t>TRAE、n (%)</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a:solidFill>
                            <a:schemeClr val="tx2"/>
                          </a:solidFill>
                          <a:latin typeface="+mn-lt"/>
                          <a:ea typeface="MS Mincho"/>
                        </a:rPr>
                        <a:t>グレード</a:t>
                      </a:r>
                      <a:r>
                        <a:rPr lang="ja-JP" sz="1600" b="1" u="none" strike="noStrike" baseline="0">
                          <a:solidFill>
                            <a:schemeClr val="tx2"/>
                          </a:solidFill>
                          <a:latin typeface="+mn-lt"/>
                          <a:ea typeface="MS Mincho"/>
                        </a:rPr>
                        <a:t>3</a:t>
                      </a:r>
                    </a:p>
                  </a:txBody>
                  <a:tcPr anchor="b">
                    <a:solidFill>
                      <a:schemeClr val="accent1"/>
                    </a:solidFill>
                  </a:tcPr>
                </a:tc>
                <a:tc>
                  <a:txBody>
                    <a:bodyPr/>
                    <a:lstStyle/>
                    <a:p>
                      <a:pPr marL="0" algn="ctr" defTabSz="914400" rtl="0" eaLnBrk="1" fontAlgn="b" latinLnBrk="0" hangingPunct="1">
                        <a:lnSpc>
                          <a:spcPct val="100000"/>
                        </a:lnSpc>
                      </a:pPr>
                      <a:r>
                        <a:rPr lang="ja-JP" sz="1600" b="1" u="none" strike="noStrike">
                          <a:solidFill>
                            <a:schemeClr val="tx2"/>
                          </a:solidFill>
                          <a:latin typeface="+mn-lt"/>
                          <a:ea typeface="MS Mincho"/>
                        </a:rPr>
                        <a:t>グレード4</a:t>
                      </a:r>
                    </a:p>
                  </a:txBody>
                  <a:tcPr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低ナトリウム血症</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0</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1（5）</a:t>
                      </a:r>
                    </a:p>
                  </a:txBody>
                  <a:tcPr anchor="b"/>
                </a:tc>
                <a:extLst>
                  <a:ext uri="{0D108BD9-81ED-4DB2-BD59-A6C34878D82A}">
                    <a16:rowId xmlns:a16="http://schemas.microsoft.com/office/drawing/2014/main" val="2502918099"/>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ALT増加</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a:t>
                      </a:r>
                      <a:r>
                        <a:rPr lang="ja-JP" sz="1600" u="none" strike="noStrike" baseline="0">
                          <a:solidFill>
                            <a:schemeClr val="tx1"/>
                          </a:solidFill>
                          <a:latin typeface="+mn-lt"/>
                          <a:ea typeface="MS Mincho"/>
                          <a:cs typeface="+mn-cs"/>
                        </a:rPr>
                        <a:t>（10）</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0</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吐き気</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a:t>
                      </a:r>
                      <a:r>
                        <a:rPr lang="ja-JP" sz="1600" u="none" strike="noStrike" baseline="0">
                          <a:solidFill>
                            <a:schemeClr val="tx1"/>
                          </a:solidFill>
                          <a:latin typeface="+mn-lt"/>
                          <a:ea typeface="MS Mincho"/>
                          <a:cs typeface="+mn-cs"/>
                        </a:rPr>
                        <a:t>（10）</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0</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嘔吐</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2（10）</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0</a:t>
                      </a:r>
                    </a:p>
                  </a:txBody>
                  <a:tcPr anchor="b"/>
                </a:tc>
                <a:extLst>
                  <a:ext uri="{0D108BD9-81ED-4DB2-BD59-A6C34878D82A}">
                    <a16:rowId xmlns:a16="http://schemas.microsoft.com/office/drawing/2014/main" val="2402340285"/>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AST増加</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1（5）</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0</a:t>
                      </a:r>
                    </a:p>
                  </a:txBody>
                  <a:tcPr anchor="b"/>
                </a:tc>
                <a:extLst>
                  <a:ext uri="{0D108BD9-81ED-4DB2-BD59-A6C34878D82A}">
                    <a16:rowId xmlns:a16="http://schemas.microsoft.com/office/drawing/2014/main" val="41990948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下痢</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1（5）</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0</a:t>
                      </a:r>
                    </a:p>
                  </a:txBody>
                  <a:tcPr anchor="b"/>
                </a:tc>
                <a:extLst>
                  <a:ext uri="{0D108BD9-81ED-4DB2-BD59-A6C34878D82A}">
                    <a16:rowId xmlns:a16="http://schemas.microsoft.com/office/drawing/2014/main" val="865433391"/>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副腎皮質機能不全</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1（5）</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0</a:t>
                      </a:r>
                    </a:p>
                  </a:txBody>
                  <a:tcPr anchor="b"/>
                </a:tc>
                <a:extLst>
                  <a:ext uri="{0D108BD9-81ED-4DB2-BD59-A6C34878D82A}">
                    <a16:rowId xmlns:a16="http://schemas.microsoft.com/office/drawing/2014/main" val="765341001"/>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脱水</a:t>
                      </a:r>
                    </a:p>
                  </a:txBody>
                  <a:tcPr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sz="1600" u="none" strike="noStrike">
                          <a:solidFill>
                            <a:schemeClr val="tx1"/>
                          </a:solidFill>
                          <a:latin typeface="+mn-lt"/>
                          <a:ea typeface="MS Mincho"/>
                          <a:cs typeface="+mn-cs"/>
                        </a:rPr>
                        <a:t>1（5）</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0</a:t>
                      </a:r>
                    </a:p>
                  </a:txBody>
                  <a:tcPr anchor="b"/>
                </a:tc>
                <a:extLst>
                  <a:ext uri="{0D108BD9-81ED-4DB2-BD59-A6C34878D82A}">
                    <a16:rowId xmlns:a16="http://schemas.microsoft.com/office/drawing/2014/main" val="1302421107"/>
                  </a:ext>
                </a:extLst>
              </a:tr>
            </a:tbl>
          </a:graphicData>
        </a:graphic>
      </p:graphicFrame>
    </p:spTree>
    <p:extLst>
      <p:ext uri="{BB962C8B-B14F-4D97-AF65-F5344CB8AC3E}">
        <p14:creationId xmlns:p14="http://schemas.microsoft.com/office/powerpoint/2010/main" val="28520888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ja-JP"/>
              <a:t>その他の悪性腫瘍</a:t>
            </a:r>
          </a:p>
        </p:txBody>
      </p:sp>
      <p:sp>
        <p:nvSpPr>
          <p:cNvPr id="3" name="Subtitle 2"/>
          <p:cNvSpPr>
            <a:spLocks noGrp="1"/>
          </p:cNvSpPr>
          <p:nvPr>
            <p:ph type="subTitle" idx="1"/>
          </p:nvPr>
        </p:nvSpPr>
        <p:spPr/>
        <p:txBody>
          <a:bodyPr/>
          <a:lstStyle/>
          <a:p>
            <a:r>
              <a:rPr lang="ja-JP" sz="2800"/>
              <a:t>SCLC、中皮腫および胸腺上皮性腫瘍 </a:t>
            </a:r>
          </a:p>
        </p:txBody>
      </p:sp>
    </p:spTree>
    <p:extLst>
      <p:ext uri="{BB962C8B-B14F-4D97-AF65-F5344CB8AC3E}">
        <p14:creationId xmlns:p14="http://schemas.microsoft.com/office/powerpoint/2010/main" val="34603340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PL02.03：再発性SCLC患者におけるルルビネクチン/ドキソルビシン対CAVまたはトポテカン：第III相無作為化ATLANTIS試験 – Paz-Ares L、他</a:t>
            </a:r>
          </a:p>
        </p:txBody>
      </p:sp>
      <p:sp>
        <p:nvSpPr>
          <p:cNvPr id="3" name="Content Placeholder 2"/>
          <p:cNvSpPr>
            <a:spLocks noGrp="1"/>
          </p:cNvSpPr>
          <p:nvPr>
            <p:ph idx="1"/>
          </p:nvPr>
        </p:nvSpPr>
        <p:spPr/>
        <p:txBody>
          <a:bodyPr/>
          <a:lstStyle/>
          <a:p>
            <a:r>
              <a:rPr lang="ja-JP" b="1" dirty="0"/>
              <a:t>治験の目的</a:t>
            </a:r>
          </a:p>
          <a:p>
            <a:pPr lvl="1"/>
            <a:r>
              <a:rPr lang="ja-JP" dirty="0"/>
              <a:t>ATLANTIS試験において、再発性SCLC患者を対象とするルビネクチン+ドキソルビシンの有効性と安全性を評価する</a:t>
            </a:r>
          </a:p>
        </p:txBody>
      </p:sp>
      <p:sp>
        <p:nvSpPr>
          <p:cNvPr id="5" name="Text Placeholder 4"/>
          <p:cNvSpPr>
            <a:spLocks noGrp="1"/>
          </p:cNvSpPr>
          <p:nvPr>
            <p:ph type="body" sz="quarter" idx="11"/>
          </p:nvPr>
        </p:nvSpPr>
        <p:spPr/>
        <p:txBody>
          <a:bodyPr/>
          <a:lstStyle/>
          <a:p>
            <a:r>
              <a:rPr lang="ja-JP"/>
              <a:t>Paz-Ares L、他J Thorac Oncol 2021年16（補遺）：抄録番号 PL02.03</a:t>
            </a:r>
          </a:p>
        </p:txBody>
      </p:sp>
      <p:cxnSp>
        <p:nvCxnSpPr>
          <p:cNvPr id="7" name="AutoShape 15"/>
          <p:cNvCxnSpPr>
            <a:cxnSpLocks noChangeShapeType="1"/>
            <a:stCxn id="18" idx="0"/>
            <a:endCxn id="15" idx="1"/>
          </p:cNvCxnSpPr>
          <p:nvPr/>
        </p:nvCxnSpPr>
        <p:spPr bwMode="auto">
          <a:xfrm rot="5400000" flipH="1" flipV="1">
            <a:off x="4277213" y="3015185"/>
            <a:ext cx="937053" cy="508468"/>
          </a:xfrm>
          <a:prstGeom prst="bentConnector2">
            <a:avLst/>
          </a:prstGeom>
          <a:noFill/>
          <a:ln w="38100">
            <a:solidFill>
              <a:schemeClr val="bg1"/>
            </a:solidFill>
            <a:miter lim="800000"/>
            <a:headEnd/>
            <a:tailEnd type="triangle" w="med" len="med"/>
          </a:ln>
        </p:spPr>
      </p:cxnSp>
      <p:cxnSp>
        <p:nvCxnSpPr>
          <p:cNvPr id="8" name="AutoShape 16"/>
          <p:cNvCxnSpPr>
            <a:cxnSpLocks noChangeShapeType="1"/>
            <a:stCxn id="18" idx="4"/>
            <a:endCxn id="14" idx="1"/>
          </p:cNvCxnSpPr>
          <p:nvPr/>
        </p:nvCxnSpPr>
        <p:spPr bwMode="auto">
          <a:xfrm rot="16200000" flipH="1">
            <a:off x="4258387" y="4555263"/>
            <a:ext cx="974705" cy="508468"/>
          </a:xfrm>
          <a:prstGeom prst="bentConnector2">
            <a:avLst/>
          </a:prstGeom>
          <a:noFill/>
          <a:ln w="38100">
            <a:solidFill>
              <a:schemeClr val="bg1"/>
            </a:solidFill>
            <a:miter lim="800000"/>
            <a:headEnd/>
            <a:tailEnd type="triangle" w="med" len="med"/>
          </a:ln>
        </p:spPr>
      </p:cxnSp>
      <p:sp>
        <p:nvSpPr>
          <p:cNvPr id="9" name="AutoShape 12"/>
          <p:cNvSpPr>
            <a:spLocks noChangeArrowheads="1"/>
          </p:cNvSpPr>
          <p:nvPr/>
        </p:nvSpPr>
        <p:spPr bwMode="auto">
          <a:xfrm>
            <a:off x="9394522" y="5032530"/>
            <a:ext cx="1836964" cy="528638"/>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a:r>
              <a:rPr lang="ja-JP" sz="1600">
                <a:solidFill>
                  <a:srgbClr val="FFFFFF"/>
                </a:solidFill>
                <a:ea typeface="SimSun" pitchFamily="2" charset="-122"/>
              </a:rPr>
              <a:t>PD/毒性</a:t>
            </a:r>
          </a:p>
        </p:txBody>
      </p:sp>
      <p:sp>
        <p:nvSpPr>
          <p:cNvPr id="10" name="AutoShape 12"/>
          <p:cNvSpPr>
            <a:spLocks noChangeArrowheads="1"/>
          </p:cNvSpPr>
          <p:nvPr/>
        </p:nvSpPr>
        <p:spPr bwMode="auto">
          <a:xfrm>
            <a:off x="9394521" y="2536573"/>
            <a:ext cx="1836965"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PD/毒性</a:t>
            </a:r>
          </a:p>
        </p:txBody>
      </p:sp>
      <p:cxnSp>
        <p:nvCxnSpPr>
          <p:cNvPr id="11" name="AutoShape 20"/>
          <p:cNvCxnSpPr>
            <a:cxnSpLocks noChangeShapeType="1"/>
            <a:stCxn id="14" idx="3"/>
            <a:endCxn id="9" idx="1"/>
          </p:cNvCxnSpPr>
          <p:nvPr/>
        </p:nvCxnSpPr>
        <p:spPr bwMode="auto">
          <a:xfrm flipV="1">
            <a:off x="8801381" y="5296849"/>
            <a:ext cx="593141" cy="1"/>
          </a:xfrm>
          <a:prstGeom prst="straightConnector1">
            <a:avLst/>
          </a:prstGeom>
          <a:noFill/>
          <a:ln w="38100">
            <a:solidFill>
              <a:schemeClr val="bg1"/>
            </a:solidFill>
            <a:prstDash val="dash"/>
            <a:round/>
            <a:headEnd/>
            <a:tailEnd type="triangle" w="med" len="med"/>
          </a:ln>
        </p:spPr>
      </p:cxnSp>
      <p:cxnSp>
        <p:nvCxnSpPr>
          <p:cNvPr id="12" name="AutoShape 21"/>
          <p:cNvCxnSpPr>
            <a:cxnSpLocks noChangeShapeType="1"/>
            <a:stCxn id="15" idx="3"/>
            <a:endCxn id="10" idx="1"/>
          </p:cNvCxnSpPr>
          <p:nvPr/>
        </p:nvCxnSpPr>
        <p:spPr bwMode="auto">
          <a:xfrm>
            <a:off x="8803625" y="2800892"/>
            <a:ext cx="590896" cy="0"/>
          </a:xfrm>
          <a:prstGeom prst="straightConnector1">
            <a:avLst/>
          </a:prstGeom>
          <a:noFill/>
          <a:ln w="38100">
            <a:solidFill>
              <a:schemeClr val="bg1"/>
            </a:solidFill>
            <a:round/>
            <a:headEnd/>
            <a:tailEnd type="triangle" w="med" len="med"/>
          </a:ln>
        </p:spPr>
      </p:cxnSp>
      <p:sp>
        <p:nvSpPr>
          <p:cNvPr id="13" name="AutoShape 9"/>
          <p:cNvSpPr>
            <a:spLocks noChangeArrowheads="1"/>
          </p:cNvSpPr>
          <p:nvPr/>
        </p:nvSpPr>
        <p:spPr bwMode="auto">
          <a:xfrm>
            <a:off x="923910" y="3182796"/>
            <a:ext cx="3068877" cy="1694499"/>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defTabSz="892175" eaLnBrk="0" hangingPunct="0">
              <a:spcAft>
                <a:spcPct val="30000"/>
              </a:spcAft>
            </a:pPr>
            <a:r>
              <a:rPr lang="ja-JP" sz="1600" b="1">
                <a:solidFill>
                  <a:srgbClr val="FFFFFF"/>
                </a:solidFill>
                <a:ea typeface="SimSun" pitchFamily="2" charset="-122"/>
              </a:rPr>
              <a:t>主要な患者選択基準</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SCLC</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1つ前の化学療法ライン</a:t>
            </a:r>
          </a:p>
          <a:p>
            <a:pPr marL="228600" indent="-228600" defTabSz="892175" eaLnBrk="0" hangingPunct="0">
              <a:spcAft>
                <a:spcPct val="30000"/>
              </a:spcAft>
              <a:buFont typeface="Arial" pitchFamily="34" charset="0"/>
              <a:buChar char="•"/>
            </a:pPr>
            <a:r>
              <a:rPr lang="ja-JP" sz="1600">
                <a:solidFill>
                  <a:srgbClr val="FFFFFF"/>
                </a:solidFill>
                <a:ea typeface="SimSun" pitchFamily="2" charset="-122"/>
              </a:rPr>
              <a:t>ECOG PS2以下</a:t>
            </a:r>
          </a:p>
          <a:p>
            <a:pPr defTabSz="892175" eaLnBrk="0" hangingPunct="0">
              <a:spcAft>
                <a:spcPct val="30000"/>
              </a:spcAft>
            </a:pPr>
            <a:r>
              <a:rPr lang="ja-JP" sz="1600">
                <a:solidFill>
                  <a:srgbClr val="FFFFFF"/>
                </a:solidFill>
                <a:ea typeface="SimSun" pitchFamily="2" charset="-122"/>
              </a:rPr>
              <a:t>（n = 613）</a:t>
            </a:r>
          </a:p>
        </p:txBody>
      </p:sp>
      <p:sp>
        <p:nvSpPr>
          <p:cNvPr id="14" name="AutoShape 12"/>
          <p:cNvSpPr>
            <a:spLocks noChangeArrowheads="1"/>
          </p:cNvSpPr>
          <p:nvPr/>
        </p:nvSpPr>
        <p:spPr bwMode="auto">
          <a:xfrm>
            <a:off x="4999973" y="4864446"/>
            <a:ext cx="3801408" cy="864807"/>
          </a:xfrm>
          <a:prstGeom prst="roundRect">
            <a:avLst>
              <a:gd name="adj" fmla="val 16667"/>
            </a:avLst>
          </a:prstGeom>
          <a:solidFill>
            <a:schemeClr val="accent2"/>
          </a:solidFill>
          <a:ln w="9525" algn="ctr">
            <a:noFill/>
            <a:round/>
            <a:headEnd/>
            <a:tailEnd/>
          </a:ln>
        </p:spPr>
        <p:txBody>
          <a:bodyPr lIns="90488" tIns="0" rIns="90488" bIns="0" anchor="ctr"/>
          <a:lstStyle/>
          <a:p>
            <a:pPr algn="ctr" defTabSz="892175" eaLnBrk="0"/>
            <a:r>
              <a:rPr lang="ja-JP">
                <a:solidFill>
                  <a:srgbClr val="FFFFFF"/>
                </a:solidFill>
                <a:ea typeface="SimSun" pitchFamily="2" charset="-122"/>
              </a:rPr>
              <a:t>トポテカン1.5mg/m</a:t>
            </a:r>
            <a:r>
              <a:rPr lang="ja-JP" baseline="30000">
                <a:solidFill>
                  <a:srgbClr val="FFFFFF"/>
                </a:solidFill>
                <a:ea typeface="SimSun" pitchFamily="2" charset="-122"/>
              </a:rPr>
              <a:t>2</a:t>
            </a:r>
            <a:r>
              <a:rPr lang="ja-JP">
                <a:solidFill>
                  <a:srgbClr val="FFFFFF"/>
                </a:solidFill>
                <a:ea typeface="SimSun" pitchFamily="2" charset="-122"/>
              </a:rPr>
              <a:t> D1–5 q3wまたはCAVの組み合わせD1 q3w</a:t>
            </a:r>
            <a:br>
              <a:rPr lang="ja-JP">
                <a:solidFill>
                  <a:srgbClr val="FFFFFF"/>
                </a:solidFill>
                <a:ea typeface="SimSun" pitchFamily="2" charset="-122"/>
              </a:rPr>
            </a:br>
            <a:r>
              <a:rPr lang="ja-JP">
                <a:solidFill>
                  <a:srgbClr val="FFFFFF"/>
                </a:solidFill>
                <a:ea typeface="SimSun" pitchFamily="2" charset="-122"/>
              </a:rPr>
              <a:t> （n=306）</a:t>
            </a:r>
          </a:p>
        </p:txBody>
      </p:sp>
      <p:sp>
        <p:nvSpPr>
          <p:cNvPr id="15" name="AutoShape 8"/>
          <p:cNvSpPr>
            <a:spLocks noChangeArrowheads="1"/>
          </p:cNvSpPr>
          <p:nvPr/>
        </p:nvSpPr>
        <p:spPr bwMode="auto">
          <a:xfrm>
            <a:off x="4999973" y="2367909"/>
            <a:ext cx="3803652" cy="865965"/>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a:r>
              <a:rPr lang="ja-JP">
                <a:solidFill>
                  <a:srgbClr val="FFFFFF"/>
                </a:solidFill>
                <a:ea typeface="SimSun" pitchFamily="2" charset="-122"/>
              </a:rPr>
              <a:t>ルルビネクチン2mg/m</a:t>
            </a:r>
            <a:r>
              <a:rPr lang="ja-JP" baseline="30000">
                <a:solidFill>
                  <a:srgbClr val="FFFFFF"/>
                </a:solidFill>
                <a:ea typeface="SimSun" pitchFamily="2" charset="-122"/>
              </a:rPr>
              <a:t>2 </a:t>
            </a:r>
            <a:r>
              <a:rPr lang="ja-JP">
                <a:solidFill>
                  <a:srgbClr val="FFFFFF"/>
                </a:solidFill>
                <a:ea typeface="SimSun" pitchFamily="2" charset="-122"/>
              </a:rPr>
              <a:t>D1+ドキソルビシン40mg/m</a:t>
            </a:r>
            <a:r>
              <a:rPr lang="ja-JP" baseline="30000">
                <a:solidFill>
                  <a:srgbClr val="FFFFFF"/>
                </a:solidFill>
                <a:ea typeface="SimSun" pitchFamily="2" charset="-122"/>
              </a:rPr>
              <a:t>2</a:t>
            </a:r>
            <a:r>
              <a:rPr lang="ja-JP">
                <a:solidFill>
                  <a:srgbClr val="FFFFFF"/>
                </a:solidFill>
                <a:ea typeface="SimSun" pitchFamily="2" charset="-122"/>
              </a:rPr>
              <a:t>D1 q3 w</a:t>
            </a:r>
            <a:br>
              <a:rPr lang="ja-JP">
                <a:solidFill>
                  <a:srgbClr val="FFFFFF"/>
                </a:solidFill>
                <a:ea typeface="SimSun" pitchFamily="2" charset="-122"/>
              </a:rPr>
            </a:br>
            <a:r>
              <a:rPr lang="ja-JP">
                <a:solidFill>
                  <a:srgbClr val="FFFFFF"/>
                </a:solidFill>
                <a:ea typeface="SimSun" pitchFamily="2" charset="-122"/>
              </a:rPr>
              <a:t> （n=307）</a:t>
            </a:r>
          </a:p>
        </p:txBody>
      </p:sp>
      <p:sp>
        <p:nvSpPr>
          <p:cNvPr id="18" name="Oval 14"/>
          <p:cNvSpPr>
            <a:spLocks noChangeArrowheads="1"/>
          </p:cNvSpPr>
          <p:nvPr/>
        </p:nvSpPr>
        <p:spPr bwMode="auto">
          <a:xfrm>
            <a:off x="4199707" y="3737945"/>
            <a:ext cx="583595" cy="584200"/>
          </a:xfrm>
          <a:prstGeom prst="ellipse">
            <a:avLst/>
          </a:prstGeom>
          <a:noFill/>
          <a:ln w="38100">
            <a:solidFill>
              <a:schemeClr val="bg1"/>
            </a:solidFill>
            <a:round/>
            <a:headEnd/>
            <a:tailEnd/>
          </a:ln>
        </p:spPr>
        <p:txBody>
          <a:bodyPr wrap="none" anchor="ctr"/>
          <a:lstStyle/>
          <a:p>
            <a:pPr algn="ctr"/>
            <a:r>
              <a:rPr lang="ja-JP" sz="1600" b="1">
                <a:solidFill>
                  <a:srgbClr val="002850"/>
                </a:solidFill>
                <a:ea typeface="SimSun" pitchFamily="2" charset="-122"/>
              </a:rPr>
              <a:t>R</a:t>
            </a:r>
            <a:br>
              <a:rPr lang="ja-JP" sz="1600" b="1">
                <a:solidFill>
                  <a:srgbClr val="002850"/>
                </a:solidFill>
                <a:ea typeface="SimSun" pitchFamily="2" charset="-122"/>
              </a:rPr>
            </a:br>
            <a:r>
              <a:rPr lang="ja-JP" sz="1600" b="1">
                <a:solidFill>
                  <a:srgbClr val="002850"/>
                </a:solidFill>
                <a:ea typeface="SimSun" pitchFamily="2" charset="-122"/>
              </a:rPr>
              <a:t>1:1</a:t>
            </a:r>
          </a:p>
        </p:txBody>
      </p:sp>
      <p:sp>
        <p:nvSpPr>
          <p:cNvPr id="21" name="Rectangle 9"/>
          <p:cNvSpPr txBox="1">
            <a:spLocks noChangeArrowheads="1"/>
          </p:cNvSpPr>
          <p:nvPr/>
        </p:nvSpPr>
        <p:spPr bwMode="auto">
          <a:xfrm>
            <a:off x="1894417" y="5756621"/>
            <a:ext cx="4267200" cy="102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主要評価項目</a:t>
            </a:r>
          </a:p>
          <a:p>
            <a:r>
              <a:rPr lang="ja-JP" sz="1600"/>
              <a:t>OS</a:t>
            </a:r>
          </a:p>
        </p:txBody>
      </p:sp>
      <p:sp>
        <p:nvSpPr>
          <p:cNvPr id="22" name="Content Placeholder 26"/>
          <p:cNvSpPr txBox="1">
            <a:spLocks/>
          </p:cNvSpPr>
          <p:nvPr/>
        </p:nvSpPr>
        <p:spPr>
          <a:xfrm>
            <a:off x="6314017" y="5756621"/>
            <a:ext cx="4267200" cy="102240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副次評価項目</a:t>
            </a:r>
          </a:p>
          <a:p>
            <a:r>
              <a:rPr lang="ja-JP" sz="1600"/>
              <a:t>PFS、RR、DoR、安全性</a:t>
            </a:r>
          </a:p>
        </p:txBody>
      </p:sp>
      <p:cxnSp>
        <p:nvCxnSpPr>
          <p:cNvPr id="23" name="AutoShape 21"/>
          <p:cNvCxnSpPr>
            <a:cxnSpLocks noChangeShapeType="1"/>
            <a:stCxn id="13" idx="3"/>
            <a:endCxn id="18" idx="2"/>
          </p:cNvCxnSpPr>
          <p:nvPr/>
        </p:nvCxnSpPr>
        <p:spPr bwMode="auto">
          <a:xfrm flipV="1">
            <a:off x="3992787" y="4030045"/>
            <a:ext cx="206920" cy="1"/>
          </a:xfrm>
          <a:prstGeom prst="straightConnector1">
            <a:avLst/>
          </a:prstGeom>
          <a:noFill/>
          <a:ln w="38100">
            <a:solidFill>
              <a:schemeClr val="bg1"/>
            </a:solidFill>
            <a:round/>
            <a:headEnd type="none" w="med" len="med"/>
            <a:tailEnd type="none" w="med" len="med"/>
          </a:ln>
        </p:spPr>
      </p:cxnSp>
      <p:sp>
        <p:nvSpPr>
          <p:cNvPr id="55" name="Content Placeholder 26"/>
          <p:cNvSpPr txBox="1">
            <a:spLocks/>
          </p:cNvSpPr>
          <p:nvPr/>
        </p:nvSpPr>
        <p:spPr bwMode="auto">
          <a:xfrm>
            <a:off x="5075100" y="3233874"/>
            <a:ext cx="4292333" cy="892175"/>
          </a:xfrm>
          <a:prstGeom prst="rect">
            <a:avLst/>
          </a:prstGeom>
          <a:noFill/>
          <a:ln w="9525">
            <a:noFill/>
            <a:miter lim="800000"/>
            <a:headEnd/>
            <a:tailEnd/>
          </a:ln>
        </p:spPr>
        <p:txBody>
          <a:bodyPr/>
          <a:lstStyle/>
          <a:p>
            <a:pPr marL="190500" indent="-190500">
              <a:spcBef>
                <a:spcPts val="0"/>
              </a:spcBef>
              <a:spcAft>
                <a:spcPts val="400"/>
              </a:spcAft>
              <a:defRPr/>
            </a:pPr>
            <a:r>
              <a:rPr lang="ja-JP" sz="1400" b="1">
                <a:solidFill>
                  <a:schemeClr val="tx1"/>
                </a:solidFill>
                <a:latin typeface="Arial"/>
                <a:ea typeface="MS Mincho"/>
              </a:rPr>
              <a:t>層別化</a:t>
            </a:r>
          </a:p>
          <a:p>
            <a:pPr marL="203200" indent="-203200">
              <a:spcBef>
                <a:spcPts val="0"/>
              </a:spcBef>
              <a:spcAft>
                <a:spcPts val="400"/>
              </a:spcAft>
              <a:buFont typeface="Arial" pitchFamily="34" charset="0"/>
              <a:buChar char="•"/>
              <a:defRPr/>
            </a:pPr>
            <a:r>
              <a:rPr lang="ja-JP" sz="1400">
                <a:solidFill>
                  <a:schemeClr val="tx1"/>
                </a:solidFill>
              </a:rPr>
              <a:t>ECOG PS（0 対 ≥1）</a:t>
            </a:r>
          </a:p>
          <a:p>
            <a:pPr marL="203200" indent="-203200">
              <a:spcBef>
                <a:spcPts val="0"/>
              </a:spcBef>
              <a:spcAft>
                <a:spcPts val="400"/>
              </a:spcAft>
              <a:buFont typeface="Arial" pitchFamily="34" charset="0"/>
              <a:buChar char="•"/>
              <a:defRPr/>
            </a:pPr>
            <a:r>
              <a:rPr lang="ja-JP" sz="1400">
                <a:solidFill>
                  <a:schemeClr val="tx1"/>
                </a:solidFill>
              </a:rPr>
              <a:t>CTFI（180、179-90、&lt;90）</a:t>
            </a:r>
          </a:p>
          <a:p>
            <a:pPr marL="203200" indent="-203200">
              <a:spcBef>
                <a:spcPts val="0"/>
              </a:spcBef>
              <a:spcAft>
                <a:spcPts val="400"/>
              </a:spcAft>
              <a:buFont typeface="Arial" pitchFamily="34" charset="0"/>
              <a:buChar char="•"/>
              <a:defRPr/>
            </a:pPr>
            <a:r>
              <a:rPr lang="ja-JP" sz="1400">
                <a:solidFill>
                  <a:schemeClr val="tx1"/>
                </a:solidFill>
                <a:latin typeface="Arial"/>
                <a:ea typeface="MS Mincho"/>
              </a:rPr>
              <a:t>CNSの関与（はい 対 いいえ）</a:t>
            </a:r>
          </a:p>
          <a:p>
            <a:pPr marL="203200" indent="-203200">
              <a:spcBef>
                <a:spcPts val="0"/>
              </a:spcBef>
              <a:spcAft>
                <a:spcPts val="400"/>
              </a:spcAft>
              <a:buFont typeface="Arial" pitchFamily="34" charset="0"/>
              <a:buChar char="•"/>
              <a:defRPr/>
            </a:pPr>
            <a:r>
              <a:rPr lang="ja-JP" sz="1400">
                <a:solidFill>
                  <a:schemeClr val="tx1"/>
                </a:solidFill>
              </a:rPr>
              <a:t>以前のPD-（L）1（はい 対 いいえ）</a:t>
            </a:r>
          </a:p>
          <a:p>
            <a:pPr marL="203200" indent="-203200">
              <a:spcBef>
                <a:spcPts val="0"/>
              </a:spcBef>
              <a:spcAft>
                <a:spcPts val="400"/>
              </a:spcAft>
              <a:buFont typeface="Arial" pitchFamily="34" charset="0"/>
              <a:buChar char="•"/>
              <a:defRPr/>
            </a:pPr>
            <a:r>
              <a:rPr lang="ja-JP" sz="1400">
                <a:solidFill>
                  <a:schemeClr val="tx1"/>
                </a:solidFill>
              </a:rPr>
              <a:t>対照群に対する</a:t>
            </a:r>
            <a:r>
              <a:rPr lang="ja-JP" sz="1400">
                <a:solidFill>
                  <a:schemeClr val="tx1"/>
                </a:solidFill>
                <a:latin typeface="Arial"/>
                <a:ea typeface="MS Mincho"/>
              </a:rPr>
              <a:t>治験責任医師の選好</a:t>
            </a:r>
          </a:p>
        </p:txBody>
      </p:sp>
    </p:spTree>
    <p:extLst>
      <p:ext uri="{BB962C8B-B14F-4D97-AF65-F5344CB8AC3E}">
        <p14:creationId xmlns:p14="http://schemas.microsoft.com/office/powerpoint/2010/main" val="31695536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a:t>OA06.03：PL1/2ステータスは、T2非小細胞肺がんの生存率の低下と関連しています。T分類に新たなサブグループの必要性はあるのでしょうか？– Sarbay I、他</a:t>
            </a:r>
          </a:p>
        </p:txBody>
      </p:sp>
      <p:sp>
        <p:nvSpPr>
          <p:cNvPr id="3" name="Content Placeholder 2"/>
          <p:cNvSpPr>
            <a:spLocks noGrp="1"/>
          </p:cNvSpPr>
          <p:nvPr>
            <p:ph idx="1"/>
          </p:nvPr>
        </p:nvSpPr>
        <p:spPr/>
        <p:txBody>
          <a:bodyPr/>
          <a:lstStyle/>
          <a:p>
            <a:r>
              <a:rPr lang="ja-JP" b="1"/>
              <a:t>治験の目的</a:t>
            </a:r>
          </a:p>
          <a:p>
            <a:pPr lvl="1"/>
            <a:r>
              <a:rPr lang="ja-JP"/>
              <a:t>NSCLCおよびT2病期分類の患者を、胸膜浸潤（PL）スコアに従って新しいサブグループに再分類する必要性の有無を評価する</a:t>
            </a:r>
          </a:p>
          <a:p>
            <a:pPr>
              <a:spcBef>
                <a:spcPts val="1800"/>
              </a:spcBef>
            </a:pPr>
            <a:r>
              <a:rPr lang="ja-JP" b="1"/>
              <a:t>方法</a:t>
            </a:r>
          </a:p>
          <a:p>
            <a:pPr lvl="1"/>
            <a:r>
              <a:rPr lang="ja-JP"/>
              <a:t>2003年から2019年の間に切除手術を受けたNSCLC患者804人からデータを収集、203人がT2腫瘍患者と確認され、内訳は132人がPL1-2、71人がPL0</a:t>
            </a:r>
          </a:p>
          <a:p>
            <a:pPr lvl="1"/>
            <a:r>
              <a:rPr lang="ja-JP"/>
              <a:t>PLスコアと生存転帰との関連は、単変量ログランク検定と多変量Cox解析を使用して評価する</a:t>
            </a:r>
          </a:p>
        </p:txBody>
      </p:sp>
      <p:sp>
        <p:nvSpPr>
          <p:cNvPr id="5" name="Text Placeholder 4"/>
          <p:cNvSpPr>
            <a:spLocks noGrp="1"/>
          </p:cNvSpPr>
          <p:nvPr>
            <p:ph type="body" sz="quarter" idx="11"/>
          </p:nvPr>
        </p:nvSpPr>
        <p:spPr/>
        <p:txBody>
          <a:bodyPr/>
          <a:lstStyle/>
          <a:p>
            <a:r>
              <a:rPr lang="ja-JP"/>
              <a:t>Sarbay I、他J Thorac Oncol 2021年16（補遺）：抄録番号 OA06.03</a:t>
            </a:r>
          </a:p>
        </p:txBody>
      </p:sp>
    </p:spTree>
    <p:extLst>
      <p:ext uri="{BB962C8B-B14F-4D97-AF65-F5344CB8AC3E}">
        <p14:creationId xmlns:p14="http://schemas.microsoft.com/office/powerpoint/2010/main" val="32575128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PL02.03：再発性SCLC患者におけるルルビネクチン/ドキソルビシン対CAVまたはトポテカン：第III相無作為化ATLANTIS試験 – Paz-Ares L、他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Paz-Ares L、他J Thorac Oncol 2021年16（補遺）：抄録番号 PL02.03</a:t>
            </a:r>
          </a:p>
        </p:txBody>
      </p:sp>
      <p:sp>
        <p:nvSpPr>
          <p:cNvPr id="6" name="TextBox 5">
            <a:extLst>
              <a:ext uri="{FF2B5EF4-FFF2-40B4-BE49-F238E27FC236}">
                <a16:creationId xmlns:a16="http://schemas.microsoft.com/office/drawing/2014/main" id="{7E5663B6-F22E-40E4-9B3D-5568207C4243}"/>
              </a:ext>
            </a:extLst>
          </p:cNvPr>
          <p:cNvSpPr txBox="1"/>
          <p:nvPr/>
        </p:nvSpPr>
        <p:spPr>
          <a:xfrm>
            <a:off x="4441100" y="1603344"/>
            <a:ext cx="3324949" cy="338554"/>
          </a:xfrm>
          <a:prstGeom prst="rect">
            <a:avLst/>
          </a:prstGeom>
          <a:noFill/>
        </p:spPr>
        <p:txBody>
          <a:bodyPr wrap="none" rtlCol="0">
            <a:spAutoFit/>
          </a:bodyPr>
          <a:lstStyle/>
          <a:p>
            <a:pPr algn="ctr"/>
            <a:r>
              <a:rPr lang="ja-JP" sz="1600" b="1">
                <a:solidFill>
                  <a:schemeClr val="tx1"/>
                </a:solidFill>
              </a:rPr>
              <a:t>全生存期間（ITT人口）</a:t>
            </a:r>
          </a:p>
        </p:txBody>
      </p:sp>
      <p:grpSp>
        <p:nvGrpSpPr>
          <p:cNvPr id="7" name="Group 6">
            <a:extLst>
              <a:ext uri="{FF2B5EF4-FFF2-40B4-BE49-F238E27FC236}">
                <a16:creationId xmlns:a16="http://schemas.microsoft.com/office/drawing/2014/main" id="{0A11D000-4511-44B8-98D3-77CB8788A066}"/>
              </a:ext>
            </a:extLst>
          </p:cNvPr>
          <p:cNvGrpSpPr/>
          <p:nvPr/>
        </p:nvGrpSpPr>
        <p:grpSpPr>
          <a:xfrm>
            <a:off x="226106" y="1781032"/>
            <a:ext cx="6841402" cy="4824194"/>
            <a:chOff x="118199" y="1781032"/>
            <a:chExt cx="6841402" cy="4824194"/>
          </a:xfrm>
        </p:grpSpPr>
        <p:sp>
          <p:nvSpPr>
            <p:cNvPr id="8" name="Freeform 21">
              <a:extLst>
                <a:ext uri="{FF2B5EF4-FFF2-40B4-BE49-F238E27FC236}">
                  <a16:creationId xmlns:a16="http://schemas.microsoft.com/office/drawing/2014/main" id="{D0D0F272-E374-4AD0-B948-B22685ACB45C}"/>
                </a:ext>
              </a:extLst>
            </p:cNvPr>
            <p:cNvSpPr>
              <a:spLocks/>
            </p:cNvSpPr>
            <p:nvPr/>
          </p:nvSpPr>
          <p:spPr bwMode="auto">
            <a:xfrm>
              <a:off x="1724846" y="1963171"/>
              <a:ext cx="5097384" cy="304474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9" name="Group 8">
              <a:extLst>
                <a:ext uri="{FF2B5EF4-FFF2-40B4-BE49-F238E27FC236}">
                  <a16:creationId xmlns:a16="http://schemas.microsoft.com/office/drawing/2014/main" id="{049438D5-6F39-4B42-9D70-A5BA19C709BA}"/>
                </a:ext>
              </a:extLst>
            </p:cNvPr>
            <p:cNvGrpSpPr/>
            <p:nvPr/>
          </p:nvGrpSpPr>
          <p:grpSpPr>
            <a:xfrm>
              <a:off x="881915" y="1781032"/>
              <a:ext cx="842931" cy="3390291"/>
              <a:chOff x="1560711" y="1350538"/>
              <a:chExt cx="842931" cy="2833450"/>
            </a:xfrm>
          </p:grpSpPr>
          <p:sp>
            <p:nvSpPr>
              <p:cNvPr id="67" name="Line 6">
                <a:extLst>
                  <a:ext uri="{FF2B5EF4-FFF2-40B4-BE49-F238E27FC236}">
                    <a16:creationId xmlns:a16="http://schemas.microsoft.com/office/drawing/2014/main" id="{79624975-A5DC-4894-8954-2F3390680F5E}"/>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68" name="Line 7">
                <a:extLst>
                  <a:ext uri="{FF2B5EF4-FFF2-40B4-BE49-F238E27FC236}">
                    <a16:creationId xmlns:a16="http://schemas.microsoft.com/office/drawing/2014/main" id="{B04EDBC1-C9EE-40DE-B224-8A5CC2C422CF}"/>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69" name="Line 8">
                <a:extLst>
                  <a:ext uri="{FF2B5EF4-FFF2-40B4-BE49-F238E27FC236}">
                    <a16:creationId xmlns:a16="http://schemas.microsoft.com/office/drawing/2014/main" id="{C1CB3B43-E3AF-4951-9DE5-26EB05BC0D28}"/>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0" name="Line 9">
                <a:extLst>
                  <a:ext uri="{FF2B5EF4-FFF2-40B4-BE49-F238E27FC236}">
                    <a16:creationId xmlns:a16="http://schemas.microsoft.com/office/drawing/2014/main" id="{E2C9F01B-E27A-439E-8335-458A8E9270EA}"/>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1" name="Line 10">
                <a:extLst>
                  <a:ext uri="{FF2B5EF4-FFF2-40B4-BE49-F238E27FC236}">
                    <a16:creationId xmlns:a16="http://schemas.microsoft.com/office/drawing/2014/main" id="{419A5512-68E2-4711-930D-878419DAECDC}"/>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2" name="Line 11">
                <a:extLst>
                  <a:ext uri="{FF2B5EF4-FFF2-40B4-BE49-F238E27FC236}">
                    <a16:creationId xmlns:a16="http://schemas.microsoft.com/office/drawing/2014/main" id="{98F8B503-6451-4D50-9586-D3F178290374}"/>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3" name="TextBox 72">
                <a:extLst>
                  <a:ext uri="{FF2B5EF4-FFF2-40B4-BE49-F238E27FC236}">
                    <a16:creationId xmlns:a16="http://schemas.microsoft.com/office/drawing/2014/main" id="{BB4B5E27-FCFB-41AD-9E24-BCF63907AB92}"/>
                  </a:ext>
                </a:extLst>
              </p:cNvPr>
              <p:cNvSpPr txBox="1"/>
              <p:nvPr/>
            </p:nvSpPr>
            <p:spPr>
              <a:xfrm rot="16200000">
                <a:off x="810809" y="2626263"/>
                <a:ext cx="1838358" cy="338554"/>
              </a:xfrm>
              <a:prstGeom prst="rect">
                <a:avLst/>
              </a:prstGeom>
              <a:noFill/>
            </p:spPr>
            <p:txBody>
              <a:bodyPr wrap="none" rtlCol="0">
                <a:spAutoFit/>
              </a:bodyPr>
              <a:lstStyle/>
              <a:p>
                <a:pPr algn="ctr" fontAlgn="base">
                  <a:spcBef>
                    <a:spcPct val="0"/>
                  </a:spcBef>
                  <a:spcAft>
                    <a:spcPct val="0"/>
                  </a:spcAft>
                </a:pPr>
                <a:r>
                  <a:rPr lang="ja-JP" sz="1600">
                    <a:solidFill>
                      <a:srgbClr val="363636"/>
                    </a:solidFill>
                    <a:cs typeface="Arial" panose="020B0604020202020204" pitchFamily="34" charset="0"/>
                  </a:rPr>
                  <a:t>累積確率</a:t>
                </a:r>
              </a:p>
            </p:txBody>
          </p:sp>
          <p:sp>
            <p:nvSpPr>
              <p:cNvPr id="74" name="TextBox 73">
                <a:extLst>
                  <a:ext uri="{FF2B5EF4-FFF2-40B4-BE49-F238E27FC236}">
                    <a16:creationId xmlns:a16="http://schemas.microsoft.com/office/drawing/2014/main" id="{380EB4E9-32CB-4B70-B12C-E31FC86B47B9}"/>
                  </a:ext>
                </a:extLst>
              </p:cNvPr>
              <p:cNvSpPr txBox="1"/>
              <p:nvPr/>
            </p:nvSpPr>
            <p:spPr>
              <a:xfrm>
                <a:off x="1824892" y="1350538"/>
                <a:ext cx="470001" cy="282948"/>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1.0</a:t>
                </a:r>
              </a:p>
            </p:txBody>
          </p:sp>
          <p:sp>
            <p:nvSpPr>
              <p:cNvPr id="75" name="TextBox 74">
                <a:extLst>
                  <a:ext uri="{FF2B5EF4-FFF2-40B4-BE49-F238E27FC236}">
                    <a16:creationId xmlns:a16="http://schemas.microsoft.com/office/drawing/2014/main" id="{6B30A9B4-776B-4B6D-B656-E8EB3AD1A05F}"/>
                  </a:ext>
                </a:extLst>
              </p:cNvPr>
              <p:cNvSpPr txBox="1"/>
              <p:nvPr/>
            </p:nvSpPr>
            <p:spPr>
              <a:xfrm>
                <a:off x="1824897" y="1874677"/>
                <a:ext cx="470001" cy="282948"/>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0.8</a:t>
                </a:r>
              </a:p>
            </p:txBody>
          </p:sp>
          <p:sp>
            <p:nvSpPr>
              <p:cNvPr id="76" name="TextBox 75">
                <a:extLst>
                  <a:ext uri="{FF2B5EF4-FFF2-40B4-BE49-F238E27FC236}">
                    <a16:creationId xmlns:a16="http://schemas.microsoft.com/office/drawing/2014/main" id="{723B55CC-CD94-4D95-A97D-DE616CE744BC}"/>
                  </a:ext>
                </a:extLst>
              </p:cNvPr>
              <p:cNvSpPr txBox="1"/>
              <p:nvPr/>
            </p:nvSpPr>
            <p:spPr>
              <a:xfrm>
                <a:off x="1824897" y="2373209"/>
                <a:ext cx="470001" cy="282948"/>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0.6</a:t>
                </a:r>
              </a:p>
            </p:txBody>
          </p:sp>
          <p:sp>
            <p:nvSpPr>
              <p:cNvPr id="77" name="TextBox 76">
                <a:extLst>
                  <a:ext uri="{FF2B5EF4-FFF2-40B4-BE49-F238E27FC236}">
                    <a16:creationId xmlns:a16="http://schemas.microsoft.com/office/drawing/2014/main" id="{D2190946-9D7E-4097-9483-BFC06E578115}"/>
                  </a:ext>
                </a:extLst>
              </p:cNvPr>
              <p:cNvSpPr txBox="1"/>
              <p:nvPr/>
            </p:nvSpPr>
            <p:spPr>
              <a:xfrm>
                <a:off x="1824897" y="2887861"/>
                <a:ext cx="470001" cy="282948"/>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0.4</a:t>
                </a:r>
              </a:p>
            </p:txBody>
          </p:sp>
          <p:sp>
            <p:nvSpPr>
              <p:cNvPr id="78" name="TextBox 77">
                <a:extLst>
                  <a:ext uri="{FF2B5EF4-FFF2-40B4-BE49-F238E27FC236}">
                    <a16:creationId xmlns:a16="http://schemas.microsoft.com/office/drawing/2014/main" id="{49563FC5-99EC-4636-86A0-CD61922FC658}"/>
                  </a:ext>
                </a:extLst>
              </p:cNvPr>
              <p:cNvSpPr txBox="1"/>
              <p:nvPr/>
            </p:nvSpPr>
            <p:spPr>
              <a:xfrm>
                <a:off x="1824897" y="3391764"/>
                <a:ext cx="470001" cy="282948"/>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0.2</a:t>
                </a:r>
              </a:p>
            </p:txBody>
          </p:sp>
          <p:sp>
            <p:nvSpPr>
              <p:cNvPr id="79" name="TextBox 78">
                <a:extLst>
                  <a:ext uri="{FF2B5EF4-FFF2-40B4-BE49-F238E27FC236}">
                    <a16:creationId xmlns:a16="http://schemas.microsoft.com/office/drawing/2014/main" id="{894263F2-BEAD-4BC1-9AAD-256FA4081785}"/>
                  </a:ext>
                </a:extLst>
              </p:cNvPr>
              <p:cNvSpPr txBox="1"/>
              <p:nvPr/>
            </p:nvSpPr>
            <p:spPr>
              <a:xfrm>
                <a:off x="1996426" y="3901040"/>
                <a:ext cx="298480" cy="282948"/>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a:t>
                </a:r>
              </a:p>
            </p:txBody>
          </p:sp>
        </p:grpSp>
        <p:grpSp>
          <p:nvGrpSpPr>
            <p:cNvPr id="10" name="Group 9">
              <a:extLst>
                <a:ext uri="{FF2B5EF4-FFF2-40B4-BE49-F238E27FC236}">
                  <a16:creationId xmlns:a16="http://schemas.microsoft.com/office/drawing/2014/main" id="{5D44A30A-150D-4DFF-BAB6-D8FE699566FE}"/>
                </a:ext>
              </a:extLst>
            </p:cNvPr>
            <p:cNvGrpSpPr/>
            <p:nvPr/>
          </p:nvGrpSpPr>
          <p:grpSpPr>
            <a:xfrm>
              <a:off x="1632186" y="5017454"/>
              <a:ext cx="5327415" cy="691120"/>
              <a:chOff x="1477217" y="5471106"/>
              <a:chExt cx="4726114" cy="624882"/>
            </a:xfrm>
          </p:grpSpPr>
          <p:sp>
            <p:nvSpPr>
              <p:cNvPr id="40" name="TextBox 39">
                <a:extLst>
                  <a:ext uri="{FF2B5EF4-FFF2-40B4-BE49-F238E27FC236}">
                    <a16:creationId xmlns:a16="http://schemas.microsoft.com/office/drawing/2014/main" id="{8830FE4B-A43F-43EC-8194-3E04C18933E9}"/>
                  </a:ext>
                </a:extLst>
              </p:cNvPr>
              <p:cNvSpPr txBox="1"/>
              <p:nvPr/>
            </p:nvSpPr>
            <p:spPr>
              <a:xfrm>
                <a:off x="3186765" y="5789882"/>
                <a:ext cx="1267352" cy="306106"/>
              </a:xfrm>
              <a:prstGeom prst="rect">
                <a:avLst/>
              </a:prstGeom>
              <a:noFill/>
            </p:spPr>
            <p:txBody>
              <a:bodyPr wrap="none" rtlCol="0">
                <a:spAutoFit/>
              </a:bodyPr>
              <a:lstStyle/>
              <a:p>
                <a:pPr algn="ctr" fontAlgn="base">
                  <a:spcBef>
                    <a:spcPct val="0"/>
                  </a:spcBef>
                  <a:spcAft>
                    <a:spcPct val="0"/>
                  </a:spcAft>
                </a:pPr>
                <a:r>
                  <a:rPr lang="ja-JP" sz="1600">
                    <a:solidFill>
                      <a:srgbClr val="363636"/>
                    </a:solidFill>
                    <a:cs typeface="Arial" panose="020B0604020202020204" pitchFamily="34" charset="0"/>
                  </a:rPr>
                  <a:t>経過期間、月</a:t>
                </a:r>
              </a:p>
            </p:txBody>
          </p:sp>
          <p:sp>
            <p:nvSpPr>
              <p:cNvPr id="41" name="Line 21">
                <a:extLst>
                  <a:ext uri="{FF2B5EF4-FFF2-40B4-BE49-F238E27FC236}">
                    <a16:creationId xmlns:a16="http://schemas.microsoft.com/office/drawing/2014/main" id="{7EB024F8-9B38-4E20-9660-EB3FF0FA5416}"/>
                  </a:ext>
                </a:extLst>
              </p:cNvPr>
              <p:cNvSpPr>
                <a:spLocks noChangeShapeType="1"/>
              </p:cNvSpPr>
              <p:nvPr/>
            </p:nvSpPr>
            <p:spPr bwMode="auto">
              <a:xfrm>
                <a:off x="607070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42" name="TextBox 41">
                <a:extLst>
                  <a:ext uri="{FF2B5EF4-FFF2-40B4-BE49-F238E27FC236}">
                    <a16:creationId xmlns:a16="http://schemas.microsoft.com/office/drawing/2014/main" id="{C352B6B1-B320-4883-8F19-938EB897BFB6}"/>
                  </a:ext>
                </a:extLst>
              </p:cNvPr>
              <p:cNvSpPr txBox="1"/>
              <p:nvPr/>
            </p:nvSpPr>
            <p:spPr>
              <a:xfrm>
                <a:off x="5931856" y="5543106"/>
                <a:ext cx="271475" cy="288147"/>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36</a:t>
                </a:r>
              </a:p>
            </p:txBody>
          </p:sp>
          <p:sp>
            <p:nvSpPr>
              <p:cNvPr id="43" name="Line 21">
                <a:extLst>
                  <a:ext uri="{FF2B5EF4-FFF2-40B4-BE49-F238E27FC236}">
                    <a16:creationId xmlns:a16="http://schemas.microsoft.com/office/drawing/2014/main" id="{AA54169F-6513-4E5D-9CA7-C4F9C71A5EAD}"/>
                  </a:ext>
                </a:extLst>
              </p:cNvPr>
              <p:cNvSpPr>
                <a:spLocks noChangeShapeType="1"/>
              </p:cNvSpPr>
              <p:nvPr/>
            </p:nvSpPr>
            <p:spPr bwMode="auto">
              <a:xfrm>
                <a:off x="569506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44" name="TextBox 43">
                <a:extLst>
                  <a:ext uri="{FF2B5EF4-FFF2-40B4-BE49-F238E27FC236}">
                    <a16:creationId xmlns:a16="http://schemas.microsoft.com/office/drawing/2014/main" id="{83C71936-9552-4F81-A70F-930EF38E46B0}"/>
                  </a:ext>
                </a:extLst>
              </p:cNvPr>
              <p:cNvSpPr txBox="1"/>
              <p:nvPr/>
            </p:nvSpPr>
            <p:spPr>
              <a:xfrm>
                <a:off x="5556219" y="5543106"/>
                <a:ext cx="271475" cy="288147"/>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33</a:t>
                </a:r>
              </a:p>
            </p:txBody>
          </p:sp>
          <p:sp>
            <p:nvSpPr>
              <p:cNvPr id="45" name="Line 21">
                <a:extLst>
                  <a:ext uri="{FF2B5EF4-FFF2-40B4-BE49-F238E27FC236}">
                    <a16:creationId xmlns:a16="http://schemas.microsoft.com/office/drawing/2014/main" id="{AB1A313C-DB80-480B-8FCF-FAB5F0239058}"/>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46" name="TextBox 45">
                <a:extLst>
                  <a:ext uri="{FF2B5EF4-FFF2-40B4-BE49-F238E27FC236}">
                    <a16:creationId xmlns:a16="http://schemas.microsoft.com/office/drawing/2014/main" id="{72C6719F-A08B-4D1D-85BD-F19FF7DF0898}"/>
                  </a:ext>
                </a:extLst>
              </p:cNvPr>
              <p:cNvSpPr txBox="1"/>
              <p:nvPr/>
            </p:nvSpPr>
            <p:spPr>
              <a:xfrm>
                <a:off x="5180582" y="5543106"/>
                <a:ext cx="271475" cy="288147"/>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30</a:t>
                </a:r>
              </a:p>
            </p:txBody>
          </p:sp>
          <p:sp>
            <p:nvSpPr>
              <p:cNvPr id="47" name="Line 21">
                <a:extLst>
                  <a:ext uri="{FF2B5EF4-FFF2-40B4-BE49-F238E27FC236}">
                    <a16:creationId xmlns:a16="http://schemas.microsoft.com/office/drawing/2014/main" id="{8F8A49AE-BB4C-404E-B2F5-952D4D3C9C31}"/>
                  </a:ext>
                </a:extLst>
              </p:cNvPr>
              <p:cNvSpPr>
                <a:spLocks noChangeShapeType="1"/>
              </p:cNvSpPr>
              <p:nvPr/>
            </p:nvSpPr>
            <p:spPr bwMode="auto">
              <a:xfrm>
                <a:off x="4943794"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48" name="TextBox 47">
                <a:extLst>
                  <a:ext uri="{FF2B5EF4-FFF2-40B4-BE49-F238E27FC236}">
                    <a16:creationId xmlns:a16="http://schemas.microsoft.com/office/drawing/2014/main" id="{4C366782-4CC2-4D3E-8EF2-25F1BF1C67B5}"/>
                  </a:ext>
                </a:extLst>
              </p:cNvPr>
              <p:cNvSpPr txBox="1"/>
              <p:nvPr/>
            </p:nvSpPr>
            <p:spPr>
              <a:xfrm>
                <a:off x="4804945" y="5543106"/>
                <a:ext cx="271475" cy="288147"/>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27</a:t>
                </a:r>
              </a:p>
            </p:txBody>
          </p:sp>
          <p:sp>
            <p:nvSpPr>
              <p:cNvPr id="49" name="Line 21">
                <a:extLst>
                  <a:ext uri="{FF2B5EF4-FFF2-40B4-BE49-F238E27FC236}">
                    <a16:creationId xmlns:a16="http://schemas.microsoft.com/office/drawing/2014/main" id="{D4D6BED5-16FA-4ABD-AB72-C504DFB4546A}"/>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0" name="TextBox 49">
                <a:extLst>
                  <a:ext uri="{FF2B5EF4-FFF2-40B4-BE49-F238E27FC236}">
                    <a16:creationId xmlns:a16="http://schemas.microsoft.com/office/drawing/2014/main" id="{A2348263-5938-447C-9B5A-A5E03CF1F6FB}"/>
                  </a:ext>
                </a:extLst>
              </p:cNvPr>
              <p:cNvSpPr txBox="1"/>
              <p:nvPr/>
            </p:nvSpPr>
            <p:spPr>
              <a:xfrm>
                <a:off x="4429308" y="5543106"/>
                <a:ext cx="271475" cy="288147"/>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24</a:t>
                </a:r>
              </a:p>
            </p:txBody>
          </p:sp>
          <p:sp>
            <p:nvSpPr>
              <p:cNvPr id="51" name="Line 21">
                <a:extLst>
                  <a:ext uri="{FF2B5EF4-FFF2-40B4-BE49-F238E27FC236}">
                    <a16:creationId xmlns:a16="http://schemas.microsoft.com/office/drawing/2014/main" id="{0751B221-B259-4141-A5B5-E45942BCA780}"/>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2" name="TextBox 51">
                <a:extLst>
                  <a:ext uri="{FF2B5EF4-FFF2-40B4-BE49-F238E27FC236}">
                    <a16:creationId xmlns:a16="http://schemas.microsoft.com/office/drawing/2014/main" id="{66CFAE04-9055-401B-B9FB-94C9811CD9DE}"/>
                  </a:ext>
                </a:extLst>
              </p:cNvPr>
              <p:cNvSpPr txBox="1"/>
              <p:nvPr/>
            </p:nvSpPr>
            <p:spPr>
              <a:xfrm>
                <a:off x="4053671" y="5543106"/>
                <a:ext cx="271475" cy="288147"/>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21</a:t>
                </a:r>
              </a:p>
            </p:txBody>
          </p:sp>
          <p:sp>
            <p:nvSpPr>
              <p:cNvPr id="53" name="Line 21">
                <a:extLst>
                  <a:ext uri="{FF2B5EF4-FFF2-40B4-BE49-F238E27FC236}">
                    <a16:creationId xmlns:a16="http://schemas.microsoft.com/office/drawing/2014/main" id="{19B59927-F4C7-4D9A-93E8-9EC339E9266F}"/>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4" name="TextBox 53">
                <a:extLst>
                  <a:ext uri="{FF2B5EF4-FFF2-40B4-BE49-F238E27FC236}">
                    <a16:creationId xmlns:a16="http://schemas.microsoft.com/office/drawing/2014/main" id="{4EE9D6FA-840D-4544-A42C-FFB5752E1865}"/>
                  </a:ext>
                </a:extLst>
              </p:cNvPr>
              <p:cNvSpPr txBox="1"/>
              <p:nvPr/>
            </p:nvSpPr>
            <p:spPr>
              <a:xfrm>
                <a:off x="3678034" y="5543106"/>
                <a:ext cx="271475" cy="288147"/>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18</a:t>
                </a:r>
              </a:p>
            </p:txBody>
          </p:sp>
          <p:sp>
            <p:nvSpPr>
              <p:cNvPr id="55" name="Line 21">
                <a:extLst>
                  <a:ext uri="{FF2B5EF4-FFF2-40B4-BE49-F238E27FC236}">
                    <a16:creationId xmlns:a16="http://schemas.microsoft.com/office/drawing/2014/main" id="{E819E463-E7B5-48B0-A971-B10A2F581311}"/>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6" name="TextBox 55">
                <a:extLst>
                  <a:ext uri="{FF2B5EF4-FFF2-40B4-BE49-F238E27FC236}">
                    <a16:creationId xmlns:a16="http://schemas.microsoft.com/office/drawing/2014/main" id="{E15D1980-66EE-4E1E-8574-AF1FDA5FBADA}"/>
                  </a:ext>
                </a:extLst>
              </p:cNvPr>
              <p:cNvSpPr txBox="1"/>
              <p:nvPr/>
            </p:nvSpPr>
            <p:spPr>
              <a:xfrm>
                <a:off x="3302397" y="5543106"/>
                <a:ext cx="271475" cy="288147"/>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15</a:t>
                </a:r>
              </a:p>
            </p:txBody>
          </p:sp>
          <p:sp>
            <p:nvSpPr>
              <p:cNvPr id="57" name="Line 21">
                <a:extLst>
                  <a:ext uri="{FF2B5EF4-FFF2-40B4-BE49-F238E27FC236}">
                    <a16:creationId xmlns:a16="http://schemas.microsoft.com/office/drawing/2014/main" id="{2997E49E-32E3-433D-AC25-6FD486760F16}"/>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8" name="TextBox 57">
                <a:extLst>
                  <a:ext uri="{FF2B5EF4-FFF2-40B4-BE49-F238E27FC236}">
                    <a16:creationId xmlns:a16="http://schemas.microsoft.com/office/drawing/2014/main" id="{A8E7E46E-87E2-464F-88FC-F77B5368E9E5}"/>
                  </a:ext>
                </a:extLst>
              </p:cNvPr>
              <p:cNvSpPr txBox="1"/>
              <p:nvPr/>
            </p:nvSpPr>
            <p:spPr>
              <a:xfrm>
                <a:off x="2926760" y="5543106"/>
                <a:ext cx="271475" cy="288147"/>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12</a:t>
                </a:r>
              </a:p>
            </p:txBody>
          </p:sp>
          <p:sp>
            <p:nvSpPr>
              <p:cNvPr id="59" name="Line 21">
                <a:extLst>
                  <a:ext uri="{FF2B5EF4-FFF2-40B4-BE49-F238E27FC236}">
                    <a16:creationId xmlns:a16="http://schemas.microsoft.com/office/drawing/2014/main" id="{6143C961-A0CE-4C85-AB5A-8CE3A19AC7D9}"/>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0" name="TextBox 59">
                <a:extLst>
                  <a:ext uri="{FF2B5EF4-FFF2-40B4-BE49-F238E27FC236}">
                    <a16:creationId xmlns:a16="http://schemas.microsoft.com/office/drawing/2014/main" id="{DD993CA2-ADE1-40E1-999F-3E04C51E4F97}"/>
                  </a:ext>
                </a:extLst>
              </p:cNvPr>
              <p:cNvSpPr txBox="1"/>
              <p:nvPr/>
            </p:nvSpPr>
            <p:spPr>
              <a:xfrm>
                <a:off x="2604127" y="5543106"/>
                <a:ext cx="165465" cy="288358"/>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9</a:t>
                </a:r>
              </a:p>
            </p:txBody>
          </p:sp>
          <p:sp>
            <p:nvSpPr>
              <p:cNvPr id="61" name="Line 21">
                <a:extLst>
                  <a:ext uri="{FF2B5EF4-FFF2-40B4-BE49-F238E27FC236}">
                    <a16:creationId xmlns:a16="http://schemas.microsoft.com/office/drawing/2014/main" id="{7E5C8E5F-7837-4618-8702-8390C3377BDC}"/>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2" name="TextBox 61">
                <a:extLst>
                  <a:ext uri="{FF2B5EF4-FFF2-40B4-BE49-F238E27FC236}">
                    <a16:creationId xmlns:a16="http://schemas.microsoft.com/office/drawing/2014/main" id="{FBDDE9B9-A09C-4C77-870B-60437160A732}"/>
                  </a:ext>
                </a:extLst>
              </p:cNvPr>
              <p:cNvSpPr txBox="1"/>
              <p:nvPr/>
            </p:nvSpPr>
            <p:spPr>
              <a:xfrm>
                <a:off x="2228491" y="5543106"/>
                <a:ext cx="165465" cy="288358"/>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6</a:t>
                </a:r>
              </a:p>
            </p:txBody>
          </p:sp>
          <p:sp>
            <p:nvSpPr>
              <p:cNvPr id="63" name="Line 21">
                <a:extLst>
                  <a:ext uri="{FF2B5EF4-FFF2-40B4-BE49-F238E27FC236}">
                    <a16:creationId xmlns:a16="http://schemas.microsoft.com/office/drawing/2014/main" id="{8B773162-964E-4291-886E-D36C1D7B4211}"/>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4" name="TextBox 63">
                <a:extLst>
                  <a:ext uri="{FF2B5EF4-FFF2-40B4-BE49-F238E27FC236}">
                    <a16:creationId xmlns:a16="http://schemas.microsoft.com/office/drawing/2014/main" id="{E427836D-CDFC-45B7-A982-728BC3581BCA}"/>
                  </a:ext>
                </a:extLst>
              </p:cNvPr>
              <p:cNvSpPr txBox="1"/>
              <p:nvPr/>
            </p:nvSpPr>
            <p:spPr>
              <a:xfrm>
                <a:off x="1852854" y="5543106"/>
                <a:ext cx="165465" cy="288358"/>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3</a:t>
                </a:r>
              </a:p>
            </p:txBody>
          </p:sp>
          <p:sp>
            <p:nvSpPr>
              <p:cNvPr id="65" name="Line 21">
                <a:extLst>
                  <a:ext uri="{FF2B5EF4-FFF2-40B4-BE49-F238E27FC236}">
                    <a16:creationId xmlns:a16="http://schemas.microsoft.com/office/drawing/2014/main" id="{AEF75B57-3573-4CCE-A644-E71E692F40F5}"/>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6" name="TextBox 65">
                <a:extLst>
                  <a:ext uri="{FF2B5EF4-FFF2-40B4-BE49-F238E27FC236}">
                    <a16:creationId xmlns:a16="http://schemas.microsoft.com/office/drawing/2014/main" id="{498589EB-304B-42EC-9DC4-F59ACF3EDD93}"/>
                  </a:ext>
                </a:extLst>
              </p:cNvPr>
              <p:cNvSpPr txBox="1"/>
              <p:nvPr/>
            </p:nvSpPr>
            <p:spPr>
              <a:xfrm>
                <a:off x="1477217" y="5543106"/>
                <a:ext cx="165465" cy="288358"/>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0</a:t>
                </a:r>
              </a:p>
            </p:txBody>
          </p:sp>
        </p:grpSp>
        <p:grpSp>
          <p:nvGrpSpPr>
            <p:cNvPr id="11" name="Group 10">
              <a:extLst>
                <a:ext uri="{FF2B5EF4-FFF2-40B4-BE49-F238E27FC236}">
                  <a16:creationId xmlns:a16="http://schemas.microsoft.com/office/drawing/2014/main" id="{514E7A5D-688D-4307-838B-3B79C1B89F6B}"/>
                </a:ext>
              </a:extLst>
            </p:cNvPr>
            <p:cNvGrpSpPr/>
            <p:nvPr/>
          </p:nvGrpSpPr>
          <p:grpSpPr>
            <a:xfrm>
              <a:off x="1518373" y="5867622"/>
              <a:ext cx="4958050" cy="318924"/>
              <a:chOff x="950626" y="5909824"/>
              <a:chExt cx="4958050" cy="318924"/>
            </a:xfrm>
          </p:grpSpPr>
          <p:sp>
            <p:nvSpPr>
              <p:cNvPr id="28" name="TextBox 27">
                <a:extLst>
                  <a:ext uri="{FF2B5EF4-FFF2-40B4-BE49-F238E27FC236}">
                    <a16:creationId xmlns:a16="http://schemas.microsoft.com/office/drawing/2014/main" id="{E73B6AD6-6D8A-41E2-8E9D-09006C689524}"/>
                  </a:ext>
                </a:extLst>
              </p:cNvPr>
              <p:cNvSpPr txBox="1"/>
              <p:nvPr/>
            </p:nvSpPr>
            <p:spPr>
              <a:xfrm>
                <a:off x="5722159" y="5909824"/>
                <a:ext cx="186517"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5</a:t>
                </a:r>
              </a:p>
            </p:txBody>
          </p:sp>
          <p:sp>
            <p:nvSpPr>
              <p:cNvPr id="29" name="TextBox 28">
                <a:extLst>
                  <a:ext uri="{FF2B5EF4-FFF2-40B4-BE49-F238E27FC236}">
                    <a16:creationId xmlns:a16="http://schemas.microsoft.com/office/drawing/2014/main" id="{0AA4CE47-3524-46B0-A0F1-5146EEF0D0B2}"/>
                  </a:ext>
                </a:extLst>
              </p:cNvPr>
              <p:cNvSpPr txBox="1"/>
              <p:nvPr/>
            </p:nvSpPr>
            <p:spPr>
              <a:xfrm>
                <a:off x="5298730" y="5909824"/>
                <a:ext cx="186517"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9</a:t>
                </a:r>
              </a:p>
            </p:txBody>
          </p:sp>
          <p:sp>
            <p:nvSpPr>
              <p:cNvPr id="30" name="TextBox 29">
                <a:extLst>
                  <a:ext uri="{FF2B5EF4-FFF2-40B4-BE49-F238E27FC236}">
                    <a16:creationId xmlns:a16="http://schemas.microsoft.com/office/drawing/2014/main" id="{D196D85A-403C-4A83-A02F-C19BC5661046}"/>
                  </a:ext>
                </a:extLst>
              </p:cNvPr>
              <p:cNvSpPr txBox="1"/>
              <p:nvPr/>
            </p:nvSpPr>
            <p:spPr>
              <a:xfrm>
                <a:off x="4818394" y="5909824"/>
                <a:ext cx="300331"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10</a:t>
                </a:r>
              </a:p>
            </p:txBody>
          </p:sp>
          <p:sp>
            <p:nvSpPr>
              <p:cNvPr id="31" name="TextBox 30">
                <a:extLst>
                  <a:ext uri="{FF2B5EF4-FFF2-40B4-BE49-F238E27FC236}">
                    <a16:creationId xmlns:a16="http://schemas.microsoft.com/office/drawing/2014/main" id="{2B1A6CC8-9BDD-406C-9525-ED5A4F2CB214}"/>
                  </a:ext>
                </a:extLst>
              </p:cNvPr>
              <p:cNvSpPr txBox="1"/>
              <p:nvPr/>
            </p:nvSpPr>
            <p:spPr>
              <a:xfrm>
                <a:off x="4392123" y="5909824"/>
                <a:ext cx="306015" cy="318691"/>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14</a:t>
                </a:r>
              </a:p>
            </p:txBody>
          </p:sp>
          <p:sp>
            <p:nvSpPr>
              <p:cNvPr id="32" name="TextBox 31">
                <a:extLst>
                  <a:ext uri="{FF2B5EF4-FFF2-40B4-BE49-F238E27FC236}">
                    <a16:creationId xmlns:a16="http://schemas.microsoft.com/office/drawing/2014/main" id="{BD022306-E11F-47ED-8B2A-E79B5051A1BA}"/>
                  </a:ext>
                </a:extLst>
              </p:cNvPr>
              <p:cNvSpPr txBox="1"/>
              <p:nvPr/>
            </p:nvSpPr>
            <p:spPr>
              <a:xfrm>
                <a:off x="3971536" y="5909824"/>
                <a:ext cx="300331"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25</a:t>
                </a:r>
              </a:p>
            </p:txBody>
          </p:sp>
          <p:sp>
            <p:nvSpPr>
              <p:cNvPr id="33" name="TextBox 32">
                <a:extLst>
                  <a:ext uri="{FF2B5EF4-FFF2-40B4-BE49-F238E27FC236}">
                    <a16:creationId xmlns:a16="http://schemas.microsoft.com/office/drawing/2014/main" id="{0D4184F8-72BB-429C-8ED0-32922C405137}"/>
                  </a:ext>
                </a:extLst>
              </p:cNvPr>
              <p:cNvSpPr txBox="1"/>
              <p:nvPr/>
            </p:nvSpPr>
            <p:spPr>
              <a:xfrm>
                <a:off x="3548107" y="5909824"/>
                <a:ext cx="300331"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43</a:t>
                </a:r>
              </a:p>
            </p:txBody>
          </p:sp>
          <p:sp>
            <p:nvSpPr>
              <p:cNvPr id="34" name="TextBox 33">
                <a:extLst>
                  <a:ext uri="{FF2B5EF4-FFF2-40B4-BE49-F238E27FC236}">
                    <a16:creationId xmlns:a16="http://schemas.microsoft.com/office/drawing/2014/main" id="{A45A2AF0-4BB5-4143-AC9D-E9585C29DAD5}"/>
                  </a:ext>
                </a:extLst>
              </p:cNvPr>
              <p:cNvSpPr txBox="1"/>
              <p:nvPr/>
            </p:nvSpPr>
            <p:spPr>
              <a:xfrm>
                <a:off x="3124678" y="5909824"/>
                <a:ext cx="300331"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62</a:t>
                </a:r>
              </a:p>
            </p:txBody>
          </p:sp>
          <p:sp>
            <p:nvSpPr>
              <p:cNvPr id="35" name="TextBox 34">
                <a:extLst>
                  <a:ext uri="{FF2B5EF4-FFF2-40B4-BE49-F238E27FC236}">
                    <a16:creationId xmlns:a16="http://schemas.microsoft.com/office/drawing/2014/main" id="{7BC45C80-4F5A-4381-9763-CBA292331E7D}"/>
                  </a:ext>
                </a:extLst>
              </p:cNvPr>
              <p:cNvSpPr txBox="1"/>
              <p:nvPr/>
            </p:nvSpPr>
            <p:spPr>
              <a:xfrm>
                <a:off x="2701249" y="5909824"/>
                <a:ext cx="300331"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91</a:t>
                </a:r>
              </a:p>
            </p:txBody>
          </p:sp>
          <p:sp>
            <p:nvSpPr>
              <p:cNvPr id="36" name="TextBox 35">
                <a:extLst>
                  <a:ext uri="{FF2B5EF4-FFF2-40B4-BE49-F238E27FC236}">
                    <a16:creationId xmlns:a16="http://schemas.microsoft.com/office/drawing/2014/main" id="{9F4BEBB8-B076-411B-B4EF-5A6F6C4BA5B8}"/>
                  </a:ext>
                </a:extLst>
              </p:cNvPr>
              <p:cNvSpPr txBox="1"/>
              <p:nvPr/>
            </p:nvSpPr>
            <p:spPr>
              <a:xfrm>
                <a:off x="2220912" y="5909824"/>
                <a:ext cx="414143"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138</a:t>
                </a:r>
              </a:p>
            </p:txBody>
          </p:sp>
          <p:sp>
            <p:nvSpPr>
              <p:cNvPr id="37" name="TextBox 36">
                <a:extLst>
                  <a:ext uri="{FF2B5EF4-FFF2-40B4-BE49-F238E27FC236}">
                    <a16:creationId xmlns:a16="http://schemas.microsoft.com/office/drawing/2014/main" id="{7D2835D8-B1D6-4B4F-BB00-3A9F264DE0A7}"/>
                  </a:ext>
                </a:extLst>
              </p:cNvPr>
              <p:cNvSpPr txBox="1"/>
              <p:nvPr/>
            </p:nvSpPr>
            <p:spPr>
              <a:xfrm>
                <a:off x="1797484" y="5909824"/>
                <a:ext cx="414143"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188</a:t>
                </a:r>
              </a:p>
            </p:txBody>
          </p:sp>
          <p:sp>
            <p:nvSpPr>
              <p:cNvPr id="38" name="TextBox 37">
                <a:extLst>
                  <a:ext uri="{FF2B5EF4-FFF2-40B4-BE49-F238E27FC236}">
                    <a16:creationId xmlns:a16="http://schemas.microsoft.com/office/drawing/2014/main" id="{0ED1D313-E5A9-46E8-B4E9-888E30698D88}"/>
                  </a:ext>
                </a:extLst>
              </p:cNvPr>
              <p:cNvSpPr txBox="1"/>
              <p:nvPr/>
            </p:nvSpPr>
            <p:spPr>
              <a:xfrm>
                <a:off x="1374055" y="5909824"/>
                <a:ext cx="414143"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247</a:t>
                </a:r>
              </a:p>
            </p:txBody>
          </p:sp>
          <p:sp>
            <p:nvSpPr>
              <p:cNvPr id="39" name="TextBox 38">
                <a:extLst>
                  <a:ext uri="{FF2B5EF4-FFF2-40B4-BE49-F238E27FC236}">
                    <a16:creationId xmlns:a16="http://schemas.microsoft.com/office/drawing/2014/main" id="{E4C819B1-DFC6-4E24-9763-E47E7369748F}"/>
                  </a:ext>
                </a:extLst>
              </p:cNvPr>
              <p:cNvSpPr txBox="1"/>
              <p:nvPr/>
            </p:nvSpPr>
            <p:spPr>
              <a:xfrm>
                <a:off x="950626" y="5909824"/>
                <a:ext cx="414143"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307</a:t>
                </a:r>
              </a:p>
            </p:txBody>
          </p:sp>
        </p:grpSp>
        <p:grpSp>
          <p:nvGrpSpPr>
            <p:cNvPr id="12" name="Group 11">
              <a:extLst>
                <a:ext uri="{FF2B5EF4-FFF2-40B4-BE49-F238E27FC236}">
                  <a16:creationId xmlns:a16="http://schemas.microsoft.com/office/drawing/2014/main" id="{A12D670E-4BCA-4B2C-906B-91E5DA9EFA57}"/>
                </a:ext>
              </a:extLst>
            </p:cNvPr>
            <p:cNvGrpSpPr/>
            <p:nvPr/>
          </p:nvGrpSpPr>
          <p:grpSpPr>
            <a:xfrm>
              <a:off x="1518373" y="6276487"/>
              <a:ext cx="4958050" cy="318924"/>
              <a:chOff x="950626" y="5909824"/>
              <a:chExt cx="4958050" cy="318924"/>
            </a:xfrm>
          </p:grpSpPr>
          <p:sp>
            <p:nvSpPr>
              <p:cNvPr id="16" name="TextBox 15">
                <a:extLst>
                  <a:ext uri="{FF2B5EF4-FFF2-40B4-BE49-F238E27FC236}">
                    <a16:creationId xmlns:a16="http://schemas.microsoft.com/office/drawing/2014/main" id="{87A32AB5-C681-4E91-83B0-2D526610B465}"/>
                  </a:ext>
                </a:extLst>
              </p:cNvPr>
              <p:cNvSpPr txBox="1"/>
              <p:nvPr/>
            </p:nvSpPr>
            <p:spPr>
              <a:xfrm>
                <a:off x="5722159" y="5909824"/>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4</a:t>
                </a:r>
              </a:p>
            </p:txBody>
          </p:sp>
          <p:sp>
            <p:nvSpPr>
              <p:cNvPr id="17" name="TextBox 16">
                <a:extLst>
                  <a:ext uri="{FF2B5EF4-FFF2-40B4-BE49-F238E27FC236}">
                    <a16:creationId xmlns:a16="http://schemas.microsoft.com/office/drawing/2014/main" id="{49B64F41-C655-4024-AC98-E619400B654F}"/>
                  </a:ext>
                </a:extLst>
              </p:cNvPr>
              <p:cNvSpPr txBox="1"/>
              <p:nvPr/>
            </p:nvSpPr>
            <p:spPr>
              <a:xfrm>
                <a:off x="5298730" y="5909824"/>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6</a:t>
                </a:r>
              </a:p>
            </p:txBody>
          </p:sp>
          <p:sp>
            <p:nvSpPr>
              <p:cNvPr id="18" name="TextBox 17">
                <a:extLst>
                  <a:ext uri="{FF2B5EF4-FFF2-40B4-BE49-F238E27FC236}">
                    <a16:creationId xmlns:a16="http://schemas.microsoft.com/office/drawing/2014/main" id="{71D512B9-EDA3-4454-BAD3-2E633AFAFD67}"/>
                  </a:ext>
                </a:extLst>
              </p:cNvPr>
              <p:cNvSpPr txBox="1"/>
              <p:nvPr/>
            </p:nvSpPr>
            <p:spPr>
              <a:xfrm>
                <a:off x="4875301" y="5909824"/>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8</a:t>
                </a:r>
              </a:p>
            </p:txBody>
          </p:sp>
          <p:sp>
            <p:nvSpPr>
              <p:cNvPr id="19" name="TextBox 18">
                <a:extLst>
                  <a:ext uri="{FF2B5EF4-FFF2-40B4-BE49-F238E27FC236}">
                    <a16:creationId xmlns:a16="http://schemas.microsoft.com/office/drawing/2014/main" id="{05CCFA8E-255D-4EAC-A69C-B7FE1E09E916}"/>
                  </a:ext>
                </a:extLst>
              </p:cNvPr>
              <p:cNvSpPr txBox="1"/>
              <p:nvPr/>
            </p:nvSpPr>
            <p:spPr>
              <a:xfrm>
                <a:off x="4394965" y="5909824"/>
                <a:ext cx="300331"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15</a:t>
                </a:r>
              </a:p>
            </p:txBody>
          </p:sp>
          <p:sp>
            <p:nvSpPr>
              <p:cNvPr id="20" name="TextBox 19">
                <a:extLst>
                  <a:ext uri="{FF2B5EF4-FFF2-40B4-BE49-F238E27FC236}">
                    <a16:creationId xmlns:a16="http://schemas.microsoft.com/office/drawing/2014/main" id="{5A8B10E9-783D-4B92-9EB2-A54805CD5072}"/>
                  </a:ext>
                </a:extLst>
              </p:cNvPr>
              <p:cNvSpPr txBox="1"/>
              <p:nvPr/>
            </p:nvSpPr>
            <p:spPr>
              <a:xfrm>
                <a:off x="3971536" y="5909824"/>
                <a:ext cx="300331"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24</a:t>
                </a:r>
              </a:p>
            </p:txBody>
          </p:sp>
          <p:sp>
            <p:nvSpPr>
              <p:cNvPr id="21" name="TextBox 20">
                <a:extLst>
                  <a:ext uri="{FF2B5EF4-FFF2-40B4-BE49-F238E27FC236}">
                    <a16:creationId xmlns:a16="http://schemas.microsoft.com/office/drawing/2014/main" id="{74C2CC57-4A60-4C98-8171-6596FF659F35}"/>
                  </a:ext>
                </a:extLst>
              </p:cNvPr>
              <p:cNvSpPr txBox="1"/>
              <p:nvPr/>
            </p:nvSpPr>
            <p:spPr>
              <a:xfrm>
                <a:off x="3548107" y="5909824"/>
                <a:ext cx="300331"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42</a:t>
                </a:r>
              </a:p>
            </p:txBody>
          </p:sp>
          <p:sp>
            <p:nvSpPr>
              <p:cNvPr id="22" name="TextBox 21">
                <a:extLst>
                  <a:ext uri="{FF2B5EF4-FFF2-40B4-BE49-F238E27FC236}">
                    <a16:creationId xmlns:a16="http://schemas.microsoft.com/office/drawing/2014/main" id="{619C3F97-03A1-4A60-938F-FBE2B36EDAFC}"/>
                  </a:ext>
                </a:extLst>
              </p:cNvPr>
              <p:cNvSpPr txBox="1"/>
              <p:nvPr/>
            </p:nvSpPr>
            <p:spPr>
              <a:xfrm>
                <a:off x="3124678" y="5909824"/>
                <a:ext cx="300331"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62</a:t>
                </a:r>
              </a:p>
            </p:txBody>
          </p:sp>
          <p:sp>
            <p:nvSpPr>
              <p:cNvPr id="23" name="TextBox 22">
                <a:extLst>
                  <a:ext uri="{FF2B5EF4-FFF2-40B4-BE49-F238E27FC236}">
                    <a16:creationId xmlns:a16="http://schemas.microsoft.com/office/drawing/2014/main" id="{B92DC47F-6355-41BA-9801-6059915C2027}"/>
                  </a:ext>
                </a:extLst>
              </p:cNvPr>
              <p:cNvSpPr txBox="1"/>
              <p:nvPr/>
            </p:nvSpPr>
            <p:spPr>
              <a:xfrm>
                <a:off x="2701249" y="5909824"/>
                <a:ext cx="300331"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77</a:t>
                </a:r>
              </a:p>
            </p:txBody>
          </p:sp>
          <p:sp>
            <p:nvSpPr>
              <p:cNvPr id="24" name="TextBox 23">
                <a:extLst>
                  <a:ext uri="{FF2B5EF4-FFF2-40B4-BE49-F238E27FC236}">
                    <a16:creationId xmlns:a16="http://schemas.microsoft.com/office/drawing/2014/main" id="{9B42E83E-A2FB-4135-BB67-D61930FD98F4}"/>
                  </a:ext>
                </a:extLst>
              </p:cNvPr>
              <p:cNvSpPr txBox="1"/>
              <p:nvPr/>
            </p:nvSpPr>
            <p:spPr>
              <a:xfrm>
                <a:off x="2220913" y="5909824"/>
                <a:ext cx="414143"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111</a:t>
                </a:r>
              </a:p>
            </p:txBody>
          </p:sp>
          <p:sp>
            <p:nvSpPr>
              <p:cNvPr id="25" name="TextBox 24">
                <a:extLst>
                  <a:ext uri="{FF2B5EF4-FFF2-40B4-BE49-F238E27FC236}">
                    <a16:creationId xmlns:a16="http://schemas.microsoft.com/office/drawing/2014/main" id="{0E807642-5D80-46C8-A1A6-C6D5CCD18E19}"/>
                  </a:ext>
                </a:extLst>
              </p:cNvPr>
              <p:cNvSpPr txBox="1"/>
              <p:nvPr/>
            </p:nvSpPr>
            <p:spPr>
              <a:xfrm>
                <a:off x="1797484" y="5909824"/>
                <a:ext cx="414143"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168</a:t>
                </a:r>
              </a:p>
            </p:txBody>
          </p:sp>
          <p:sp>
            <p:nvSpPr>
              <p:cNvPr id="26" name="TextBox 25">
                <a:extLst>
                  <a:ext uri="{FF2B5EF4-FFF2-40B4-BE49-F238E27FC236}">
                    <a16:creationId xmlns:a16="http://schemas.microsoft.com/office/drawing/2014/main" id="{C99E121C-8656-4677-BF9C-0B8CEBD61334}"/>
                  </a:ext>
                </a:extLst>
              </p:cNvPr>
              <p:cNvSpPr txBox="1"/>
              <p:nvPr/>
            </p:nvSpPr>
            <p:spPr>
              <a:xfrm>
                <a:off x="1374055" y="5909824"/>
                <a:ext cx="414143"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244</a:t>
                </a:r>
              </a:p>
            </p:txBody>
          </p:sp>
          <p:sp>
            <p:nvSpPr>
              <p:cNvPr id="27" name="TextBox 26">
                <a:extLst>
                  <a:ext uri="{FF2B5EF4-FFF2-40B4-BE49-F238E27FC236}">
                    <a16:creationId xmlns:a16="http://schemas.microsoft.com/office/drawing/2014/main" id="{9E2F5E61-2108-4163-8CD0-836AB2B9FBD2}"/>
                  </a:ext>
                </a:extLst>
              </p:cNvPr>
              <p:cNvSpPr txBox="1"/>
              <p:nvPr/>
            </p:nvSpPr>
            <p:spPr>
              <a:xfrm>
                <a:off x="950626" y="5909824"/>
                <a:ext cx="414143"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306</a:t>
                </a:r>
              </a:p>
            </p:txBody>
          </p:sp>
        </p:grpSp>
        <p:sp>
          <p:nvSpPr>
            <p:cNvPr id="13" name="TextBox 12">
              <a:extLst>
                <a:ext uri="{FF2B5EF4-FFF2-40B4-BE49-F238E27FC236}">
                  <a16:creationId xmlns:a16="http://schemas.microsoft.com/office/drawing/2014/main" id="{4131E5B4-BFAA-4D3B-87CA-3061DB34E676}"/>
                </a:ext>
              </a:extLst>
            </p:cNvPr>
            <p:cNvSpPr txBox="1"/>
            <p:nvPr/>
          </p:nvSpPr>
          <p:spPr>
            <a:xfrm>
              <a:off x="118199" y="5719152"/>
              <a:ext cx="1414170" cy="584775"/>
            </a:xfrm>
            <a:prstGeom prst="rect">
              <a:avLst/>
            </a:prstGeom>
            <a:noFill/>
          </p:spPr>
          <p:txBody>
            <a:bodyPr wrap="none" rtlCol="0">
              <a:spAutoFit/>
            </a:bodyPr>
            <a:lstStyle/>
            <a:p>
              <a:pPr algn="r"/>
              <a:r>
                <a:rPr lang="ja-JP" sz="1600">
                  <a:solidFill>
                    <a:schemeClr val="accent1"/>
                  </a:solidFill>
                </a:rPr>
                <a:t>ルルビネクチン</a:t>
              </a:r>
              <a:br>
                <a:rPr lang="ja-JP" sz="1600">
                  <a:solidFill>
                    <a:schemeClr val="accent1"/>
                  </a:solidFill>
                </a:rPr>
              </a:br>
              <a:r>
                <a:rPr lang="ja-JP" sz="1600">
                  <a:solidFill>
                    <a:schemeClr val="accent1"/>
                  </a:solidFill>
                </a:rPr>
                <a:t>+DOX</a:t>
              </a:r>
            </a:p>
          </p:txBody>
        </p:sp>
        <p:sp>
          <p:nvSpPr>
            <p:cNvPr id="14" name="TextBox 13">
              <a:extLst>
                <a:ext uri="{FF2B5EF4-FFF2-40B4-BE49-F238E27FC236}">
                  <a16:creationId xmlns:a16="http://schemas.microsoft.com/office/drawing/2014/main" id="{CDBF8916-5BD4-407B-826A-798D5CF5DC97}"/>
                </a:ext>
              </a:extLst>
            </p:cNvPr>
            <p:cNvSpPr txBox="1"/>
            <p:nvPr/>
          </p:nvSpPr>
          <p:spPr>
            <a:xfrm>
              <a:off x="687266" y="6266672"/>
              <a:ext cx="845103" cy="338554"/>
            </a:xfrm>
            <a:prstGeom prst="rect">
              <a:avLst/>
            </a:prstGeom>
            <a:noFill/>
          </p:spPr>
          <p:txBody>
            <a:bodyPr wrap="none" rtlCol="0">
              <a:spAutoFit/>
            </a:bodyPr>
            <a:lstStyle/>
            <a:p>
              <a:pPr algn="r"/>
              <a:r>
                <a:rPr lang="ja-JP" sz="1600">
                  <a:solidFill>
                    <a:schemeClr val="accent2"/>
                  </a:solidFill>
                </a:rPr>
                <a:t>対照</a:t>
              </a:r>
            </a:p>
          </p:txBody>
        </p:sp>
        <p:sp>
          <p:nvSpPr>
            <p:cNvPr id="15" name="TextBox 14">
              <a:extLst>
                <a:ext uri="{FF2B5EF4-FFF2-40B4-BE49-F238E27FC236}">
                  <a16:creationId xmlns:a16="http://schemas.microsoft.com/office/drawing/2014/main" id="{BC3055BE-F003-4B66-9823-46745D67B22E}"/>
                </a:ext>
              </a:extLst>
            </p:cNvPr>
            <p:cNvSpPr txBox="1"/>
            <p:nvPr/>
          </p:nvSpPr>
          <p:spPr>
            <a:xfrm>
              <a:off x="422770" y="5484927"/>
              <a:ext cx="1109599" cy="338554"/>
            </a:xfrm>
            <a:prstGeom prst="rect">
              <a:avLst/>
            </a:prstGeom>
            <a:noFill/>
          </p:spPr>
          <p:txBody>
            <a:bodyPr wrap="none" rtlCol="0">
              <a:spAutoFit/>
            </a:bodyPr>
            <a:lstStyle/>
            <a:p>
              <a:pPr algn="r"/>
              <a:r>
                <a:rPr lang="ja-JP" sz="1600">
                  <a:solidFill>
                    <a:schemeClr val="tx1"/>
                  </a:solidFill>
                </a:rPr>
                <a:t>リスク有患者数</a:t>
              </a:r>
            </a:p>
          </p:txBody>
        </p:sp>
      </p:grpSp>
      <p:grpSp>
        <p:nvGrpSpPr>
          <p:cNvPr id="80" name="Group 79">
            <a:extLst>
              <a:ext uri="{FF2B5EF4-FFF2-40B4-BE49-F238E27FC236}">
                <a16:creationId xmlns:a16="http://schemas.microsoft.com/office/drawing/2014/main" id="{85938F65-97AF-4F60-A473-F36F3CDEA22B}"/>
              </a:ext>
            </a:extLst>
          </p:cNvPr>
          <p:cNvGrpSpPr/>
          <p:nvPr/>
        </p:nvGrpSpPr>
        <p:grpSpPr>
          <a:xfrm>
            <a:off x="1832753" y="1957629"/>
            <a:ext cx="4751577" cy="2946746"/>
            <a:chOff x="3119437" y="1628774"/>
            <a:chExt cx="5950896" cy="3607136"/>
          </a:xfrm>
        </p:grpSpPr>
        <p:sp>
          <p:nvSpPr>
            <p:cNvPr id="81" name="Freeform: Shape 99">
              <a:extLst>
                <a:ext uri="{FF2B5EF4-FFF2-40B4-BE49-F238E27FC236}">
                  <a16:creationId xmlns:a16="http://schemas.microsoft.com/office/drawing/2014/main" id="{562EE24A-D534-4B97-8218-2CA4B808CACD}"/>
                </a:ext>
              </a:extLst>
            </p:cNvPr>
            <p:cNvSpPr/>
            <p:nvPr/>
          </p:nvSpPr>
          <p:spPr>
            <a:xfrm>
              <a:off x="3119437" y="1628774"/>
              <a:ext cx="5950896" cy="3607136"/>
            </a:xfrm>
            <a:custGeom>
              <a:avLst/>
              <a:gdLst>
                <a:gd name="connsiteX0" fmla="*/ 5950896 w 5950896"/>
                <a:gd name="connsiteY0" fmla="*/ 3607137 h 3607136"/>
                <a:gd name="connsiteX1" fmla="*/ 5950896 w 5950896"/>
                <a:gd name="connsiteY1" fmla="*/ 3525812 h 3607136"/>
                <a:gd name="connsiteX2" fmla="*/ 5916044 w 5950896"/>
                <a:gd name="connsiteY2" fmla="*/ 3525812 h 3607136"/>
                <a:gd name="connsiteX3" fmla="*/ 5916044 w 5950896"/>
                <a:gd name="connsiteY3" fmla="*/ 3432877 h 3607136"/>
                <a:gd name="connsiteX4" fmla="*/ 4443565 w 5950896"/>
                <a:gd name="connsiteY4" fmla="*/ 3432877 h 3607136"/>
                <a:gd name="connsiteX5" fmla="*/ 4443565 w 5950896"/>
                <a:gd name="connsiteY5" fmla="*/ 3412541 h 3607136"/>
                <a:gd name="connsiteX6" fmla="*/ 4397102 w 5950896"/>
                <a:gd name="connsiteY6" fmla="*/ 3412541 h 3607136"/>
                <a:gd name="connsiteX7" fmla="*/ 4397102 w 5950896"/>
                <a:gd name="connsiteY7" fmla="*/ 3398025 h 3607136"/>
                <a:gd name="connsiteX8" fmla="*/ 4158949 w 5950896"/>
                <a:gd name="connsiteY8" fmla="*/ 3398025 h 3607136"/>
                <a:gd name="connsiteX9" fmla="*/ 4158949 w 5950896"/>
                <a:gd name="connsiteY9" fmla="*/ 3351552 h 3607136"/>
                <a:gd name="connsiteX10" fmla="*/ 3793008 w 5950896"/>
                <a:gd name="connsiteY10" fmla="*/ 3351552 h 3607136"/>
                <a:gd name="connsiteX11" fmla="*/ 3793008 w 5950896"/>
                <a:gd name="connsiteY11" fmla="*/ 3310900 h 3607136"/>
                <a:gd name="connsiteX12" fmla="*/ 3682641 w 5950896"/>
                <a:gd name="connsiteY12" fmla="*/ 3310900 h 3607136"/>
                <a:gd name="connsiteX13" fmla="*/ 3682641 w 5950896"/>
                <a:gd name="connsiteY13" fmla="*/ 3246996 h 3607136"/>
                <a:gd name="connsiteX14" fmla="*/ 3636178 w 5950896"/>
                <a:gd name="connsiteY14" fmla="*/ 3246996 h 3607136"/>
                <a:gd name="connsiteX15" fmla="*/ 3636178 w 5950896"/>
                <a:gd name="connsiteY15" fmla="*/ 3212144 h 3607136"/>
                <a:gd name="connsiteX16" fmla="*/ 3525812 w 5950896"/>
                <a:gd name="connsiteY16" fmla="*/ 3212144 h 3607136"/>
                <a:gd name="connsiteX17" fmla="*/ 3525812 w 5950896"/>
                <a:gd name="connsiteY17" fmla="*/ 3183103 h 3607136"/>
                <a:gd name="connsiteX18" fmla="*/ 3293469 w 5950896"/>
                <a:gd name="connsiteY18" fmla="*/ 3183103 h 3607136"/>
                <a:gd name="connsiteX19" fmla="*/ 3293469 w 5950896"/>
                <a:gd name="connsiteY19" fmla="*/ 3142450 h 3607136"/>
                <a:gd name="connsiteX20" fmla="*/ 3107598 w 5950896"/>
                <a:gd name="connsiteY20" fmla="*/ 3142450 h 3607136"/>
                <a:gd name="connsiteX21" fmla="*/ 3107598 w 5950896"/>
                <a:gd name="connsiteY21" fmla="*/ 3113399 h 3607136"/>
                <a:gd name="connsiteX22" fmla="*/ 3023368 w 5950896"/>
                <a:gd name="connsiteY22" fmla="*/ 3113399 h 3607136"/>
                <a:gd name="connsiteX23" fmla="*/ 3023368 w 5950896"/>
                <a:gd name="connsiteY23" fmla="*/ 3075651 h 3607136"/>
                <a:gd name="connsiteX24" fmla="*/ 2947854 w 5950896"/>
                <a:gd name="connsiteY24" fmla="*/ 3075651 h 3607136"/>
                <a:gd name="connsiteX25" fmla="*/ 2947854 w 5950896"/>
                <a:gd name="connsiteY25" fmla="*/ 3049505 h 3607136"/>
                <a:gd name="connsiteX26" fmla="*/ 2892676 w 5950896"/>
                <a:gd name="connsiteY26" fmla="*/ 3049505 h 3607136"/>
                <a:gd name="connsiteX27" fmla="*/ 2892676 w 5950896"/>
                <a:gd name="connsiteY27" fmla="*/ 3005947 h 3607136"/>
                <a:gd name="connsiteX28" fmla="*/ 2802646 w 5950896"/>
                <a:gd name="connsiteY28" fmla="*/ 3005947 h 3607136"/>
                <a:gd name="connsiteX29" fmla="*/ 2802646 w 5950896"/>
                <a:gd name="connsiteY29" fmla="*/ 2962380 h 3607136"/>
                <a:gd name="connsiteX30" fmla="*/ 2767794 w 5950896"/>
                <a:gd name="connsiteY30" fmla="*/ 2962380 h 3607136"/>
                <a:gd name="connsiteX31" fmla="*/ 2767794 w 5950896"/>
                <a:gd name="connsiteY31" fmla="*/ 2944959 h 3607136"/>
                <a:gd name="connsiteX32" fmla="*/ 2567397 w 5950896"/>
                <a:gd name="connsiteY32" fmla="*/ 2944959 h 3607136"/>
                <a:gd name="connsiteX33" fmla="*/ 2567397 w 5950896"/>
                <a:gd name="connsiteY33" fmla="*/ 2889771 h 3607136"/>
                <a:gd name="connsiteX34" fmla="*/ 2544166 w 5950896"/>
                <a:gd name="connsiteY34" fmla="*/ 2889771 h 3607136"/>
                <a:gd name="connsiteX35" fmla="*/ 2544166 w 5950896"/>
                <a:gd name="connsiteY35" fmla="*/ 2837498 h 3607136"/>
                <a:gd name="connsiteX36" fmla="*/ 2497693 w 5950896"/>
                <a:gd name="connsiteY36" fmla="*/ 2837498 h 3607136"/>
                <a:gd name="connsiteX37" fmla="*/ 2497693 w 5950896"/>
                <a:gd name="connsiteY37" fmla="*/ 2822972 h 3607136"/>
                <a:gd name="connsiteX38" fmla="*/ 2433800 w 5950896"/>
                <a:gd name="connsiteY38" fmla="*/ 2822972 h 3607136"/>
                <a:gd name="connsiteX39" fmla="*/ 2433800 w 5950896"/>
                <a:gd name="connsiteY39" fmla="*/ 2767794 h 3607136"/>
                <a:gd name="connsiteX40" fmla="*/ 2378621 w 5950896"/>
                <a:gd name="connsiteY40" fmla="*/ 2767794 h 3607136"/>
                <a:gd name="connsiteX41" fmla="*/ 2378621 w 5950896"/>
                <a:gd name="connsiteY41" fmla="*/ 2753268 h 3607136"/>
                <a:gd name="connsiteX42" fmla="*/ 2358285 w 5950896"/>
                <a:gd name="connsiteY42" fmla="*/ 2753268 h 3607136"/>
                <a:gd name="connsiteX43" fmla="*/ 2358285 w 5950896"/>
                <a:gd name="connsiteY43" fmla="*/ 2715511 h 3607136"/>
                <a:gd name="connsiteX44" fmla="*/ 2262445 w 5950896"/>
                <a:gd name="connsiteY44" fmla="*/ 2715511 h 3607136"/>
                <a:gd name="connsiteX45" fmla="*/ 2262445 w 5950896"/>
                <a:gd name="connsiteY45" fmla="*/ 2628386 h 3607136"/>
                <a:gd name="connsiteX46" fmla="*/ 2149173 w 5950896"/>
                <a:gd name="connsiteY46" fmla="*/ 2628386 h 3607136"/>
                <a:gd name="connsiteX47" fmla="*/ 2149173 w 5950896"/>
                <a:gd name="connsiteY47" fmla="*/ 2518020 h 3607136"/>
                <a:gd name="connsiteX48" fmla="*/ 2114322 w 5950896"/>
                <a:gd name="connsiteY48" fmla="*/ 2518020 h 3607136"/>
                <a:gd name="connsiteX49" fmla="*/ 2114322 w 5950896"/>
                <a:gd name="connsiteY49" fmla="*/ 2471557 h 3607136"/>
                <a:gd name="connsiteX50" fmla="*/ 2047523 w 5950896"/>
                <a:gd name="connsiteY50" fmla="*/ 2471557 h 3607136"/>
                <a:gd name="connsiteX51" fmla="*/ 2047523 w 5950896"/>
                <a:gd name="connsiteY51" fmla="*/ 2410568 h 3607136"/>
                <a:gd name="connsiteX52" fmla="*/ 1963303 w 5950896"/>
                <a:gd name="connsiteY52" fmla="*/ 2410568 h 3607136"/>
                <a:gd name="connsiteX53" fmla="*/ 1963303 w 5950896"/>
                <a:gd name="connsiteY53" fmla="*/ 2326339 h 3607136"/>
                <a:gd name="connsiteX54" fmla="*/ 1905219 w 5950896"/>
                <a:gd name="connsiteY54" fmla="*/ 2326339 h 3607136"/>
                <a:gd name="connsiteX55" fmla="*/ 1905219 w 5950896"/>
                <a:gd name="connsiteY55" fmla="*/ 2285676 h 3607136"/>
                <a:gd name="connsiteX56" fmla="*/ 1832610 w 5950896"/>
                <a:gd name="connsiteY56" fmla="*/ 2285676 h 3607136"/>
                <a:gd name="connsiteX57" fmla="*/ 1832610 w 5950896"/>
                <a:gd name="connsiteY57" fmla="*/ 2181120 h 3607136"/>
                <a:gd name="connsiteX58" fmla="*/ 1751286 w 5950896"/>
                <a:gd name="connsiteY58" fmla="*/ 2181120 h 3607136"/>
                <a:gd name="connsiteX59" fmla="*/ 1751286 w 5950896"/>
                <a:gd name="connsiteY59" fmla="*/ 2111426 h 3607136"/>
                <a:gd name="connsiteX60" fmla="*/ 1681582 w 5950896"/>
                <a:gd name="connsiteY60" fmla="*/ 2111426 h 3607136"/>
                <a:gd name="connsiteX61" fmla="*/ 1681582 w 5950896"/>
                <a:gd name="connsiteY61" fmla="*/ 2041722 h 3607136"/>
                <a:gd name="connsiteX62" fmla="*/ 1643834 w 5950896"/>
                <a:gd name="connsiteY62" fmla="*/ 2041722 h 3607136"/>
                <a:gd name="connsiteX63" fmla="*/ 1643834 w 5950896"/>
                <a:gd name="connsiteY63" fmla="*/ 1972018 h 3607136"/>
                <a:gd name="connsiteX64" fmla="*/ 1579940 w 5950896"/>
                <a:gd name="connsiteY64" fmla="*/ 1972018 h 3607136"/>
                <a:gd name="connsiteX65" fmla="*/ 1579940 w 5950896"/>
                <a:gd name="connsiteY65" fmla="*/ 1916830 h 3607136"/>
                <a:gd name="connsiteX66" fmla="*/ 1539278 w 5950896"/>
                <a:gd name="connsiteY66" fmla="*/ 1916830 h 3607136"/>
                <a:gd name="connsiteX67" fmla="*/ 1539278 w 5950896"/>
                <a:gd name="connsiteY67" fmla="*/ 1835515 h 3607136"/>
                <a:gd name="connsiteX68" fmla="*/ 1455049 w 5950896"/>
                <a:gd name="connsiteY68" fmla="*/ 1835515 h 3607136"/>
                <a:gd name="connsiteX69" fmla="*/ 1455049 w 5950896"/>
                <a:gd name="connsiteY69" fmla="*/ 1777432 h 3607136"/>
                <a:gd name="connsiteX70" fmla="*/ 1373734 w 5950896"/>
                <a:gd name="connsiteY70" fmla="*/ 1777432 h 3607136"/>
                <a:gd name="connsiteX71" fmla="*/ 1373734 w 5950896"/>
                <a:gd name="connsiteY71" fmla="*/ 1690297 h 3607136"/>
                <a:gd name="connsiteX72" fmla="*/ 1304030 w 5950896"/>
                <a:gd name="connsiteY72" fmla="*/ 1690297 h 3607136"/>
                <a:gd name="connsiteX73" fmla="*/ 1304030 w 5950896"/>
                <a:gd name="connsiteY73" fmla="*/ 1664160 h 3607136"/>
                <a:gd name="connsiteX74" fmla="*/ 1277893 w 5950896"/>
                <a:gd name="connsiteY74" fmla="*/ 1664160 h 3607136"/>
                <a:gd name="connsiteX75" fmla="*/ 1277893 w 5950896"/>
                <a:gd name="connsiteY75" fmla="*/ 1629308 h 3607136"/>
                <a:gd name="connsiteX76" fmla="*/ 1237231 w 5950896"/>
                <a:gd name="connsiteY76" fmla="*/ 1629308 h 3607136"/>
                <a:gd name="connsiteX77" fmla="*/ 1237231 w 5950896"/>
                <a:gd name="connsiteY77" fmla="*/ 1553794 h 3607136"/>
                <a:gd name="connsiteX78" fmla="*/ 1208189 w 5950896"/>
                <a:gd name="connsiteY78" fmla="*/ 1553794 h 3607136"/>
                <a:gd name="connsiteX79" fmla="*/ 1208189 w 5950896"/>
                <a:gd name="connsiteY79" fmla="*/ 1484090 h 3607136"/>
                <a:gd name="connsiteX80" fmla="*/ 1150096 w 5950896"/>
                <a:gd name="connsiteY80" fmla="*/ 1484090 h 3607136"/>
                <a:gd name="connsiteX81" fmla="*/ 1150096 w 5950896"/>
                <a:gd name="connsiteY81" fmla="*/ 1420197 h 3607136"/>
                <a:gd name="connsiteX82" fmla="*/ 1121054 w 5950896"/>
                <a:gd name="connsiteY82" fmla="*/ 1420197 h 3607136"/>
                <a:gd name="connsiteX83" fmla="*/ 1121054 w 5950896"/>
                <a:gd name="connsiteY83" fmla="*/ 1359208 h 3607136"/>
                <a:gd name="connsiteX84" fmla="*/ 1048455 w 5950896"/>
                <a:gd name="connsiteY84" fmla="*/ 1359208 h 3607136"/>
                <a:gd name="connsiteX85" fmla="*/ 1048455 w 5950896"/>
                <a:gd name="connsiteY85" fmla="*/ 1248842 h 3607136"/>
                <a:gd name="connsiteX86" fmla="*/ 1004888 w 5950896"/>
                <a:gd name="connsiteY86" fmla="*/ 1248842 h 3607136"/>
                <a:gd name="connsiteX87" fmla="*/ 1004888 w 5950896"/>
                <a:gd name="connsiteY87" fmla="*/ 1167527 h 3607136"/>
                <a:gd name="connsiteX88" fmla="*/ 932278 w 5950896"/>
                <a:gd name="connsiteY88" fmla="*/ 1167527 h 3607136"/>
                <a:gd name="connsiteX89" fmla="*/ 932278 w 5950896"/>
                <a:gd name="connsiteY89" fmla="*/ 1092013 h 3607136"/>
                <a:gd name="connsiteX90" fmla="*/ 862575 w 5950896"/>
                <a:gd name="connsiteY90" fmla="*/ 1092013 h 3607136"/>
                <a:gd name="connsiteX91" fmla="*/ 862575 w 5950896"/>
                <a:gd name="connsiteY91" fmla="*/ 1033929 h 3607136"/>
                <a:gd name="connsiteX92" fmla="*/ 810298 w 5950896"/>
                <a:gd name="connsiteY92" fmla="*/ 1033929 h 3607136"/>
                <a:gd name="connsiteX93" fmla="*/ 810298 w 5950896"/>
                <a:gd name="connsiteY93" fmla="*/ 972941 h 3607136"/>
                <a:gd name="connsiteX94" fmla="*/ 731882 w 5950896"/>
                <a:gd name="connsiteY94" fmla="*/ 972941 h 3607136"/>
                <a:gd name="connsiteX95" fmla="*/ 731882 w 5950896"/>
                <a:gd name="connsiteY95" fmla="*/ 813203 h 3607136"/>
                <a:gd name="connsiteX96" fmla="*/ 682509 w 5950896"/>
                <a:gd name="connsiteY96" fmla="*/ 813203 h 3607136"/>
                <a:gd name="connsiteX97" fmla="*/ 682509 w 5950896"/>
                <a:gd name="connsiteY97" fmla="*/ 749308 h 3607136"/>
                <a:gd name="connsiteX98" fmla="*/ 612806 w 5950896"/>
                <a:gd name="connsiteY98" fmla="*/ 749308 h 3607136"/>
                <a:gd name="connsiteX99" fmla="*/ 612806 w 5950896"/>
                <a:gd name="connsiteY99" fmla="*/ 699935 h 3607136"/>
                <a:gd name="connsiteX100" fmla="*/ 551816 w 5950896"/>
                <a:gd name="connsiteY100" fmla="*/ 699935 h 3607136"/>
                <a:gd name="connsiteX101" fmla="*/ 551816 w 5950896"/>
                <a:gd name="connsiteY101" fmla="*/ 633136 h 3607136"/>
                <a:gd name="connsiteX102" fmla="*/ 485017 w 5950896"/>
                <a:gd name="connsiteY102" fmla="*/ 633136 h 3607136"/>
                <a:gd name="connsiteX103" fmla="*/ 485017 w 5950896"/>
                <a:gd name="connsiteY103" fmla="*/ 551816 h 3607136"/>
                <a:gd name="connsiteX104" fmla="*/ 424027 w 5950896"/>
                <a:gd name="connsiteY104" fmla="*/ 551816 h 3607136"/>
                <a:gd name="connsiteX105" fmla="*/ 424027 w 5950896"/>
                <a:gd name="connsiteY105" fmla="*/ 365941 h 3607136"/>
                <a:gd name="connsiteX106" fmla="*/ 380463 w 5950896"/>
                <a:gd name="connsiteY106" fmla="*/ 365941 h 3607136"/>
                <a:gd name="connsiteX107" fmla="*/ 380463 w 5950896"/>
                <a:gd name="connsiteY107" fmla="*/ 281716 h 3607136"/>
                <a:gd name="connsiteX108" fmla="*/ 333994 w 5950896"/>
                <a:gd name="connsiteY108" fmla="*/ 281716 h 3607136"/>
                <a:gd name="connsiteX109" fmla="*/ 333994 w 5950896"/>
                <a:gd name="connsiteY109" fmla="*/ 185875 h 3607136"/>
                <a:gd name="connsiteX110" fmla="*/ 255578 w 5950896"/>
                <a:gd name="connsiteY110" fmla="*/ 185875 h 3607136"/>
                <a:gd name="connsiteX111" fmla="*/ 255578 w 5950896"/>
                <a:gd name="connsiteY111" fmla="*/ 136502 h 3607136"/>
                <a:gd name="connsiteX112" fmla="*/ 194588 w 5950896"/>
                <a:gd name="connsiteY112" fmla="*/ 136502 h 3607136"/>
                <a:gd name="connsiteX113" fmla="*/ 194588 w 5950896"/>
                <a:gd name="connsiteY113" fmla="*/ 92937 h 3607136"/>
                <a:gd name="connsiteX114" fmla="*/ 165544 w 5950896"/>
                <a:gd name="connsiteY114" fmla="*/ 92937 h 3607136"/>
                <a:gd name="connsiteX115" fmla="*/ 165544 w 5950896"/>
                <a:gd name="connsiteY115" fmla="*/ 55182 h 3607136"/>
                <a:gd name="connsiteX116" fmla="*/ 98746 w 5950896"/>
                <a:gd name="connsiteY116" fmla="*/ 55182 h 3607136"/>
                <a:gd name="connsiteX117" fmla="*/ 98746 w 5950896"/>
                <a:gd name="connsiteY117" fmla="*/ 0 h 3607136"/>
                <a:gd name="connsiteX118" fmla="*/ 0 w 5950896"/>
                <a:gd name="connsiteY118" fmla="*/ 0 h 36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Lst>
              <a:rect l="l" t="t" r="r" b="b"/>
              <a:pathLst>
                <a:path w="5950896" h="3607136">
                  <a:moveTo>
                    <a:pt x="5950896" y="3607137"/>
                  </a:moveTo>
                  <a:lnTo>
                    <a:pt x="5950896" y="3525812"/>
                  </a:lnTo>
                  <a:lnTo>
                    <a:pt x="5916044" y="3525812"/>
                  </a:lnTo>
                  <a:lnTo>
                    <a:pt x="5916044" y="3432877"/>
                  </a:lnTo>
                  <a:lnTo>
                    <a:pt x="4443565" y="3432877"/>
                  </a:lnTo>
                  <a:lnTo>
                    <a:pt x="4443565" y="3412541"/>
                  </a:lnTo>
                  <a:lnTo>
                    <a:pt x="4397102" y="3412541"/>
                  </a:lnTo>
                  <a:lnTo>
                    <a:pt x="4397102" y="3398025"/>
                  </a:lnTo>
                  <a:lnTo>
                    <a:pt x="4158949" y="3398025"/>
                  </a:lnTo>
                  <a:lnTo>
                    <a:pt x="4158949" y="3351552"/>
                  </a:lnTo>
                  <a:lnTo>
                    <a:pt x="3793008" y="3351552"/>
                  </a:lnTo>
                  <a:lnTo>
                    <a:pt x="3793008" y="3310900"/>
                  </a:lnTo>
                  <a:lnTo>
                    <a:pt x="3682641" y="3310900"/>
                  </a:lnTo>
                  <a:lnTo>
                    <a:pt x="3682641" y="3246996"/>
                  </a:lnTo>
                  <a:lnTo>
                    <a:pt x="3636178" y="3246996"/>
                  </a:lnTo>
                  <a:lnTo>
                    <a:pt x="3636178" y="3212144"/>
                  </a:lnTo>
                  <a:lnTo>
                    <a:pt x="3525812" y="3212144"/>
                  </a:lnTo>
                  <a:lnTo>
                    <a:pt x="3525812" y="3183103"/>
                  </a:lnTo>
                  <a:lnTo>
                    <a:pt x="3293469" y="3183103"/>
                  </a:lnTo>
                  <a:lnTo>
                    <a:pt x="3293469" y="3142450"/>
                  </a:lnTo>
                  <a:lnTo>
                    <a:pt x="3107598" y="3142450"/>
                  </a:lnTo>
                  <a:lnTo>
                    <a:pt x="3107598" y="3113399"/>
                  </a:lnTo>
                  <a:lnTo>
                    <a:pt x="3023368" y="3113399"/>
                  </a:lnTo>
                  <a:lnTo>
                    <a:pt x="3023368" y="3075651"/>
                  </a:lnTo>
                  <a:lnTo>
                    <a:pt x="2947854" y="3075651"/>
                  </a:lnTo>
                  <a:lnTo>
                    <a:pt x="2947854" y="3049505"/>
                  </a:lnTo>
                  <a:lnTo>
                    <a:pt x="2892676" y="3049505"/>
                  </a:lnTo>
                  <a:lnTo>
                    <a:pt x="2892676" y="3005947"/>
                  </a:lnTo>
                  <a:lnTo>
                    <a:pt x="2802646" y="3005947"/>
                  </a:lnTo>
                  <a:lnTo>
                    <a:pt x="2802646" y="2962380"/>
                  </a:lnTo>
                  <a:lnTo>
                    <a:pt x="2767794" y="2962380"/>
                  </a:lnTo>
                  <a:lnTo>
                    <a:pt x="2767794" y="2944959"/>
                  </a:lnTo>
                  <a:lnTo>
                    <a:pt x="2567397" y="2944959"/>
                  </a:lnTo>
                  <a:lnTo>
                    <a:pt x="2567397" y="2889771"/>
                  </a:lnTo>
                  <a:lnTo>
                    <a:pt x="2544166" y="2889771"/>
                  </a:lnTo>
                  <a:lnTo>
                    <a:pt x="2544166" y="2837498"/>
                  </a:lnTo>
                  <a:lnTo>
                    <a:pt x="2497693" y="2837498"/>
                  </a:lnTo>
                  <a:lnTo>
                    <a:pt x="2497693" y="2822972"/>
                  </a:lnTo>
                  <a:lnTo>
                    <a:pt x="2433800" y="2822972"/>
                  </a:lnTo>
                  <a:lnTo>
                    <a:pt x="2433800" y="2767794"/>
                  </a:lnTo>
                  <a:lnTo>
                    <a:pt x="2378621" y="2767794"/>
                  </a:lnTo>
                  <a:lnTo>
                    <a:pt x="2378621" y="2753268"/>
                  </a:lnTo>
                  <a:lnTo>
                    <a:pt x="2358285" y="2753268"/>
                  </a:lnTo>
                  <a:lnTo>
                    <a:pt x="2358285" y="2715511"/>
                  </a:lnTo>
                  <a:lnTo>
                    <a:pt x="2262445" y="2715511"/>
                  </a:lnTo>
                  <a:lnTo>
                    <a:pt x="2262445" y="2628386"/>
                  </a:lnTo>
                  <a:lnTo>
                    <a:pt x="2149173" y="2628386"/>
                  </a:lnTo>
                  <a:lnTo>
                    <a:pt x="2149173" y="2518020"/>
                  </a:lnTo>
                  <a:lnTo>
                    <a:pt x="2114322" y="2518020"/>
                  </a:lnTo>
                  <a:lnTo>
                    <a:pt x="2114322" y="2471557"/>
                  </a:lnTo>
                  <a:lnTo>
                    <a:pt x="2047523" y="2471557"/>
                  </a:lnTo>
                  <a:lnTo>
                    <a:pt x="2047523" y="2410568"/>
                  </a:lnTo>
                  <a:lnTo>
                    <a:pt x="1963303" y="2410568"/>
                  </a:lnTo>
                  <a:lnTo>
                    <a:pt x="1963303" y="2326339"/>
                  </a:lnTo>
                  <a:lnTo>
                    <a:pt x="1905219" y="2326339"/>
                  </a:lnTo>
                  <a:lnTo>
                    <a:pt x="1905219" y="2285676"/>
                  </a:lnTo>
                  <a:lnTo>
                    <a:pt x="1832610" y="2285676"/>
                  </a:lnTo>
                  <a:lnTo>
                    <a:pt x="1832610" y="2181120"/>
                  </a:lnTo>
                  <a:lnTo>
                    <a:pt x="1751286" y="2181120"/>
                  </a:lnTo>
                  <a:lnTo>
                    <a:pt x="1751286" y="2111426"/>
                  </a:lnTo>
                  <a:lnTo>
                    <a:pt x="1681582" y="2111426"/>
                  </a:lnTo>
                  <a:lnTo>
                    <a:pt x="1681582" y="2041722"/>
                  </a:lnTo>
                  <a:lnTo>
                    <a:pt x="1643834" y="2041722"/>
                  </a:lnTo>
                  <a:lnTo>
                    <a:pt x="1643834" y="1972018"/>
                  </a:lnTo>
                  <a:lnTo>
                    <a:pt x="1579940" y="1972018"/>
                  </a:lnTo>
                  <a:lnTo>
                    <a:pt x="1579940" y="1916830"/>
                  </a:lnTo>
                  <a:lnTo>
                    <a:pt x="1539278" y="1916830"/>
                  </a:lnTo>
                  <a:lnTo>
                    <a:pt x="1539278" y="1835515"/>
                  </a:lnTo>
                  <a:lnTo>
                    <a:pt x="1455049" y="1835515"/>
                  </a:lnTo>
                  <a:lnTo>
                    <a:pt x="1455049" y="1777432"/>
                  </a:lnTo>
                  <a:lnTo>
                    <a:pt x="1373734" y="1777432"/>
                  </a:lnTo>
                  <a:lnTo>
                    <a:pt x="1373734" y="1690297"/>
                  </a:lnTo>
                  <a:lnTo>
                    <a:pt x="1304030" y="1690297"/>
                  </a:lnTo>
                  <a:lnTo>
                    <a:pt x="1304030" y="1664160"/>
                  </a:lnTo>
                  <a:lnTo>
                    <a:pt x="1277893" y="1664160"/>
                  </a:lnTo>
                  <a:lnTo>
                    <a:pt x="1277893" y="1629308"/>
                  </a:lnTo>
                  <a:lnTo>
                    <a:pt x="1237231" y="1629308"/>
                  </a:lnTo>
                  <a:lnTo>
                    <a:pt x="1237231" y="1553794"/>
                  </a:lnTo>
                  <a:lnTo>
                    <a:pt x="1208189" y="1553794"/>
                  </a:lnTo>
                  <a:lnTo>
                    <a:pt x="1208189" y="1484090"/>
                  </a:lnTo>
                  <a:lnTo>
                    <a:pt x="1150096" y="1484090"/>
                  </a:lnTo>
                  <a:lnTo>
                    <a:pt x="1150096" y="1420197"/>
                  </a:lnTo>
                  <a:lnTo>
                    <a:pt x="1121054" y="1420197"/>
                  </a:lnTo>
                  <a:lnTo>
                    <a:pt x="1121054" y="1359208"/>
                  </a:lnTo>
                  <a:lnTo>
                    <a:pt x="1048455" y="1359208"/>
                  </a:lnTo>
                  <a:lnTo>
                    <a:pt x="1048455" y="1248842"/>
                  </a:lnTo>
                  <a:lnTo>
                    <a:pt x="1004888" y="1248842"/>
                  </a:lnTo>
                  <a:lnTo>
                    <a:pt x="1004888" y="1167527"/>
                  </a:lnTo>
                  <a:lnTo>
                    <a:pt x="932278" y="1167527"/>
                  </a:lnTo>
                  <a:lnTo>
                    <a:pt x="932278" y="1092013"/>
                  </a:lnTo>
                  <a:lnTo>
                    <a:pt x="862575" y="1092013"/>
                  </a:lnTo>
                  <a:lnTo>
                    <a:pt x="862575" y="1033929"/>
                  </a:lnTo>
                  <a:lnTo>
                    <a:pt x="810298" y="1033929"/>
                  </a:lnTo>
                  <a:lnTo>
                    <a:pt x="810298" y="972941"/>
                  </a:lnTo>
                  <a:lnTo>
                    <a:pt x="731882" y="972941"/>
                  </a:lnTo>
                  <a:lnTo>
                    <a:pt x="731882" y="813203"/>
                  </a:lnTo>
                  <a:lnTo>
                    <a:pt x="682509" y="813203"/>
                  </a:lnTo>
                  <a:lnTo>
                    <a:pt x="682509" y="749308"/>
                  </a:lnTo>
                  <a:lnTo>
                    <a:pt x="612806" y="749308"/>
                  </a:lnTo>
                  <a:lnTo>
                    <a:pt x="612806" y="699935"/>
                  </a:lnTo>
                  <a:lnTo>
                    <a:pt x="551816" y="699935"/>
                  </a:lnTo>
                  <a:lnTo>
                    <a:pt x="551816" y="633136"/>
                  </a:lnTo>
                  <a:lnTo>
                    <a:pt x="485017" y="633136"/>
                  </a:lnTo>
                  <a:lnTo>
                    <a:pt x="485017" y="551816"/>
                  </a:lnTo>
                  <a:lnTo>
                    <a:pt x="424027" y="551816"/>
                  </a:lnTo>
                  <a:lnTo>
                    <a:pt x="424027" y="365941"/>
                  </a:lnTo>
                  <a:lnTo>
                    <a:pt x="380463" y="365941"/>
                  </a:lnTo>
                  <a:lnTo>
                    <a:pt x="380463" y="281716"/>
                  </a:lnTo>
                  <a:lnTo>
                    <a:pt x="333994" y="281716"/>
                  </a:lnTo>
                  <a:lnTo>
                    <a:pt x="333994" y="185875"/>
                  </a:lnTo>
                  <a:lnTo>
                    <a:pt x="255578" y="185875"/>
                  </a:lnTo>
                  <a:lnTo>
                    <a:pt x="255578" y="136502"/>
                  </a:lnTo>
                  <a:lnTo>
                    <a:pt x="194588" y="136502"/>
                  </a:lnTo>
                  <a:lnTo>
                    <a:pt x="194588" y="92937"/>
                  </a:lnTo>
                  <a:lnTo>
                    <a:pt x="165544" y="92937"/>
                  </a:lnTo>
                  <a:lnTo>
                    <a:pt x="165544" y="55182"/>
                  </a:lnTo>
                  <a:lnTo>
                    <a:pt x="98746" y="55182"/>
                  </a:lnTo>
                  <a:lnTo>
                    <a:pt x="98746" y="0"/>
                  </a:lnTo>
                  <a:lnTo>
                    <a:pt x="0" y="0"/>
                  </a:lnTo>
                </a:path>
              </a:pathLst>
            </a:custGeom>
            <a:noFill/>
            <a:ln w="25400" cap="flat">
              <a:solidFill>
                <a:schemeClr val="accent1"/>
              </a:solidFill>
              <a:prstDash val="solid"/>
              <a:miter/>
            </a:ln>
          </p:spPr>
          <p:txBody>
            <a:bodyPr rtlCol="0" anchor="ctr"/>
            <a:lstStyle/>
            <a:p>
              <a:endParaRPr lang="en-GB"/>
            </a:p>
          </p:txBody>
        </p:sp>
        <p:sp>
          <p:nvSpPr>
            <p:cNvPr id="82" name="Freeform: Shape 100">
              <a:extLst>
                <a:ext uri="{FF2B5EF4-FFF2-40B4-BE49-F238E27FC236}">
                  <a16:creationId xmlns:a16="http://schemas.microsoft.com/office/drawing/2014/main" id="{190FE117-D89D-400E-B836-6ECA03F5D675}"/>
                </a:ext>
              </a:extLst>
            </p:cNvPr>
            <p:cNvSpPr/>
            <p:nvPr/>
          </p:nvSpPr>
          <p:spPr>
            <a:xfrm>
              <a:off x="6328685" y="47247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3" name="Freeform: Shape 101">
              <a:extLst>
                <a:ext uri="{FF2B5EF4-FFF2-40B4-BE49-F238E27FC236}">
                  <a16:creationId xmlns:a16="http://schemas.microsoft.com/office/drawing/2014/main" id="{B1982FED-0DFC-4D36-A5B4-91E97B060FE0}"/>
                </a:ext>
              </a:extLst>
            </p:cNvPr>
            <p:cNvSpPr/>
            <p:nvPr/>
          </p:nvSpPr>
          <p:spPr>
            <a:xfrm>
              <a:off x="6481085" y="4762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4" name="Freeform: Shape 102">
              <a:extLst>
                <a:ext uri="{FF2B5EF4-FFF2-40B4-BE49-F238E27FC236}">
                  <a16:creationId xmlns:a16="http://schemas.microsoft.com/office/drawing/2014/main" id="{DEB64EBB-4512-469A-B0DB-31AC1ABB2272}"/>
                </a:ext>
              </a:extLst>
            </p:cNvPr>
            <p:cNvSpPr/>
            <p:nvPr/>
          </p:nvSpPr>
          <p:spPr>
            <a:xfrm>
              <a:off x="6538235" y="4762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5" name="Freeform: Shape 103">
              <a:extLst>
                <a:ext uri="{FF2B5EF4-FFF2-40B4-BE49-F238E27FC236}">
                  <a16:creationId xmlns:a16="http://schemas.microsoft.com/office/drawing/2014/main" id="{917FDC4F-E7F2-49F2-8DC8-3616D498245E}"/>
                </a:ext>
              </a:extLst>
            </p:cNvPr>
            <p:cNvSpPr/>
            <p:nvPr/>
          </p:nvSpPr>
          <p:spPr>
            <a:xfrm>
              <a:off x="6595385" y="4762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6" name="Freeform: Shape 104">
              <a:extLst>
                <a:ext uri="{FF2B5EF4-FFF2-40B4-BE49-F238E27FC236}">
                  <a16:creationId xmlns:a16="http://schemas.microsoft.com/office/drawing/2014/main" id="{D44BE7C9-7744-4DEE-8F8A-677681D25632}"/>
                </a:ext>
              </a:extLst>
            </p:cNvPr>
            <p:cNvSpPr/>
            <p:nvPr/>
          </p:nvSpPr>
          <p:spPr>
            <a:xfrm>
              <a:off x="6633485" y="47628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7" name="Freeform: Shape 105">
              <a:extLst>
                <a:ext uri="{FF2B5EF4-FFF2-40B4-BE49-F238E27FC236}">
                  <a16:creationId xmlns:a16="http://schemas.microsoft.com/office/drawing/2014/main" id="{BB5FCFCE-5CDB-4438-ADF0-684BBBB62E53}"/>
                </a:ext>
              </a:extLst>
            </p:cNvPr>
            <p:cNvSpPr/>
            <p:nvPr/>
          </p:nvSpPr>
          <p:spPr>
            <a:xfrm>
              <a:off x="6690635" y="4800980"/>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88" name="Freeform: Shape 106">
              <a:extLst>
                <a:ext uri="{FF2B5EF4-FFF2-40B4-BE49-F238E27FC236}">
                  <a16:creationId xmlns:a16="http://schemas.microsoft.com/office/drawing/2014/main" id="{F4183038-BB59-4F37-A0AE-1EA6338FA65B}"/>
                </a:ext>
              </a:extLst>
            </p:cNvPr>
            <p:cNvSpPr/>
            <p:nvPr/>
          </p:nvSpPr>
          <p:spPr>
            <a:xfrm>
              <a:off x="6785885" y="483908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tlCol="0" anchor="ctr"/>
            <a:lstStyle/>
            <a:p>
              <a:endParaRPr lang="en-GB"/>
            </a:p>
          </p:txBody>
        </p:sp>
        <p:sp>
          <p:nvSpPr>
            <p:cNvPr id="89" name="Freeform: Shape 107">
              <a:extLst>
                <a:ext uri="{FF2B5EF4-FFF2-40B4-BE49-F238E27FC236}">
                  <a16:creationId xmlns:a16="http://schemas.microsoft.com/office/drawing/2014/main" id="{E5D9DC66-205F-4BB1-AA2E-8B4618AE8477}"/>
                </a:ext>
              </a:extLst>
            </p:cNvPr>
            <p:cNvSpPr/>
            <p:nvPr/>
          </p:nvSpPr>
          <p:spPr>
            <a:xfrm>
              <a:off x="7357385" y="499148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tlCol="0" anchor="ctr"/>
            <a:lstStyle/>
            <a:p>
              <a:endParaRPr lang="en-GB"/>
            </a:p>
          </p:txBody>
        </p:sp>
        <p:sp>
          <p:nvSpPr>
            <p:cNvPr id="90" name="Freeform: Shape 108">
              <a:extLst>
                <a:ext uri="{FF2B5EF4-FFF2-40B4-BE49-F238E27FC236}">
                  <a16:creationId xmlns:a16="http://schemas.microsoft.com/office/drawing/2014/main" id="{39A4C3FE-0172-4E50-9AD4-6D3F197D3B89}"/>
                </a:ext>
              </a:extLst>
            </p:cNvPr>
            <p:cNvSpPr/>
            <p:nvPr/>
          </p:nvSpPr>
          <p:spPr>
            <a:xfrm>
              <a:off x="7395485" y="499148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tlCol="0" anchor="ctr"/>
            <a:lstStyle/>
            <a:p>
              <a:endParaRPr lang="en-GB"/>
            </a:p>
          </p:txBody>
        </p:sp>
        <p:sp>
          <p:nvSpPr>
            <p:cNvPr id="91" name="Freeform: Shape 109">
              <a:extLst>
                <a:ext uri="{FF2B5EF4-FFF2-40B4-BE49-F238E27FC236}">
                  <a16:creationId xmlns:a16="http://schemas.microsoft.com/office/drawing/2014/main" id="{B5390A37-2E52-4130-92A0-86C28DFF0B08}"/>
                </a:ext>
              </a:extLst>
            </p:cNvPr>
            <p:cNvSpPr/>
            <p:nvPr/>
          </p:nvSpPr>
          <p:spPr>
            <a:xfrm>
              <a:off x="8519445" y="501053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tlCol="0" anchor="ctr"/>
            <a:lstStyle/>
            <a:p>
              <a:endParaRPr lang="en-GB"/>
            </a:p>
          </p:txBody>
        </p:sp>
        <p:sp>
          <p:nvSpPr>
            <p:cNvPr id="92" name="Freeform: Shape 110">
              <a:extLst>
                <a:ext uri="{FF2B5EF4-FFF2-40B4-BE49-F238E27FC236}">
                  <a16:creationId xmlns:a16="http://schemas.microsoft.com/office/drawing/2014/main" id="{8012C3A2-CCB8-4213-AE85-35DBB04D2BB8}"/>
                </a:ext>
              </a:extLst>
            </p:cNvPr>
            <p:cNvSpPr/>
            <p:nvPr/>
          </p:nvSpPr>
          <p:spPr>
            <a:xfrm>
              <a:off x="8557545" y="501053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tlCol="0" anchor="ctr"/>
            <a:lstStyle/>
            <a:p>
              <a:endParaRPr lang="en-GB"/>
            </a:p>
          </p:txBody>
        </p:sp>
        <p:sp>
          <p:nvSpPr>
            <p:cNvPr id="93" name="Freeform: Shape 111">
              <a:extLst>
                <a:ext uri="{FF2B5EF4-FFF2-40B4-BE49-F238E27FC236}">
                  <a16:creationId xmlns:a16="http://schemas.microsoft.com/office/drawing/2014/main" id="{5B81598A-0772-42FF-A7AB-69CD872B556D}"/>
                </a:ext>
              </a:extLst>
            </p:cNvPr>
            <p:cNvSpPr/>
            <p:nvPr/>
          </p:nvSpPr>
          <p:spPr>
            <a:xfrm>
              <a:off x="8709945" y="501053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tlCol="0" anchor="ctr"/>
            <a:lstStyle/>
            <a:p>
              <a:endParaRPr lang="en-GB"/>
            </a:p>
          </p:txBody>
        </p:sp>
        <p:sp>
          <p:nvSpPr>
            <p:cNvPr id="94" name="Freeform: Shape 112">
              <a:extLst>
                <a:ext uri="{FF2B5EF4-FFF2-40B4-BE49-F238E27FC236}">
                  <a16:creationId xmlns:a16="http://schemas.microsoft.com/office/drawing/2014/main" id="{024B3E8B-0F5D-428D-BD7F-F3D78AAE941E}"/>
                </a:ext>
              </a:extLst>
            </p:cNvPr>
            <p:cNvSpPr/>
            <p:nvPr/>
          </p:nvSpPr>
          <p:spPr>
            <a:xfrm>
              <a:off x="8957595" y="501053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tlCol="0" anchor="ctr"/>
            <a:lstStyle/>
            <a:p>
              <a:endParaRPr lang="en-GB"/>
            </a:p>
          </p:txBody>
        </p:sp>
      </p:grpSp>
      <p:sp>
        <p:nvSpPr>
          <p:cNvPr id="95" name="Freeform: Shape 118">
            <a:extLst>
              <a:ext uri="{FF2B5EF4-FFF2-40B4-BE49-F238E27FC236}">
                <a16:creationId xmlns:a16="http://schemas.microsoft.com/office/drawing/2014/main" id="{5C30B6D3-21F5-4CD1-860A-7219DD5E4AAB}"/>
              </a:ext>
            </a:extLst>
          </p:cNvPr>
          <p:cNvSpPr/>
          <p:nvPr/>
        </p:nvSpPr>
        <p:spPr>
          <a:xfrm>
            <a:off x="1832754" y="1957630"/>
            <a:ext cx="4928740" cy="2844000"/>
          </a:xfrm>
          <a:custGeom>
            <a:avLst/>
            <a:gdLst>
              <a:gd name="connsiteX0" fmla="*/ 6225140 w 6225139"/>
              <a:gd name="connsiteY0" fmla="*/ 3485369 h 3485368"/>
              <a:gd name="connsiteX1" fmla="*/ 4862389 w 6225139"/>
              <a:gd name="connsiteY1" fmla="*/ 3485369 h 3485368"/>
              <a:gd name="connsiteX2" fmla="*/ 4862389 w 6225139"/>
              <a:gd name="connsiteY2" fmla="*/ 3438992 h 3485368"/>
              <a:gd name="connsiteX3" fmla="*/ 4455700 w 6225139"/>
              <a:gd name="connsiteY3" fmla="*/ 3438992 h 3485368"/>
              <a:gd name="connsiteX4" fmla="*/ 4455700 w 6225139"/>
              <a:gd name="connsiteY4" fmla="*/ 3421151 h 3485368"/>
              <a:gd name="connsiteX5" fmla="*/ 4384358 w 6225139"/>
              <a:gd name="connsiteY5" fmla="*/ 3421151 h 3485368"/>
              <a:gd name="connsiteX6" fmla="*/ 4384358 w 6225139"/>
              <a:gd name="connsiteY6" fmla="*/ 3399749 h 3485368"/>
              <a:gd name="connsiteX7" fmla="*/ 4152471 w 6225139"/>
              <a:gd name="connsiteY7" fmla="*/ 3399749 h 3485368"/>
              <a:gd name="connsiteX8" fmla="*/ 4152471 w 6225139"/>
              <a:gd name="connsiteY8" fmla="*/ 3349800 h 3485368"/>
              <a:gd name="connsiteX9" fmla="*/ 3827840 w 6225139"/>
              <a:gd name="connsiteY9" fmla="*/ 3349800 h 3485368"/>
              <a:gd name="connsiteX10" fmla="*/ 3827840 w 6225139"/>
              <a:gd name="connsiteY10" fmla="*/ 3303423 h 3485368"/>
              <a:gd name="connsiteX11" fmla="*/ 3717246 w 6225139"/>
              <a:gd name="connsiteY11" fmla="*/ 3303423 h 3485368"/>
              <a:gd name="connsiteX12" fmla="*/ 3717246 w 6225139"/>
              <a:gd name="connsiteY12" fmla="*/ 3285592 h 3485368"/>
              <a:gd name="connsiteX13" fmla="*/ 3585248 w 6225139"/>
              <a:gd name="connsiteY13" fmla="*/ 3285592 h 3485368"/>
              <a:gd name="connsiteX14" fmla="*/ 3585248 w 6225139"/>
              <a:gd name="connsiteY14" fmla="*/ 3257055 h 3485368"/>
              <a:gd name="connsiteX15" fmla="*/ 3485369 w 6225139"/>
              <a:gd name="connsiteY15" fmla="*/ 3257055 h 3485368"/>
              <a:gd name="connsiteX16" fmla="*/ 3485369 w 6225139"/>
              <a:gd name="connsiteY16" fmla="*/ 3228508 h 3485368"/>
              <a:gd name="connsiteX17" fmla="*/ 3421151 w 6225139"/>
              <a:gd name="connsiteY17" fmla="*/ 3228508 h 3485368"/>
              <a:gd name="connsiteX18" fmla="*/ 3421151 w 6225139"/>
              <a:gd name="connsiteY18" fmla="*/ 3174997 h 3485368"/>
              <a:gd name="connsiteX19" fmla="*/ 3285592 w 6225139"/>
              <a:gd name="connsiteY19" fmla="*/ 3174997 h 3485368"/>
              <a:gd name="connsiteX20" fmla="*/ 3285592 w 6225139"/>
              <a:gd name="connsiteY20" fmla="*/ 3157166 h 3485368"/>
              <a:gd name="connsiteX21" fmla="*/ 3239215 w 6225139"/>
              <a:gd name="connsiteY21" fmla="*/ 3157166 h 3485368"/>
              <a:gd name="connsiteX22" fmla="*/ 3239215 w 6225139"/>
              <a:gd name="connsiteY22" fmla="*/ 3121485 h 3485368"/>
              <a:gd name="connsiteX23" fmla="*/ 3043009 w 6225139"/>
              <a:gd name="connsiteY23" fmla="*/ 3121485 h 3485368"/>
              <a:gd name="connsiteX24" fmla="*/ 3043009 w 6225139"/>
              <a:gd name="connsiteY24" fmla="*/ 3046571 h 3485368"/>
              <a:gd name="connsiteX25" fmla="*/ 2957389 w 6225139"/>
              <a:gd name="connsiteY25" fmla="*/ 3046571 h 3485368"/>
              <a:gd name="connsiteX26" fmla="*/ 2957389 w 6225139"/>
              <a:gd name="connsiteY26" fmla="*/ 2996632 h 3485368"/>
              <a:gd name="connsiteX27" fmla="*/ 2789720 w 6225139"/>
              <a:gd name="connsiteY27" fmla="*/ 2996632 h 3485368"/>
              <a:gd name="connsiteX28" fmla="*/ 2789720 w 6225139"/>
              <a:gd name="connsiteY28" fmla="*/ 2935986 h 3485368"/>
              <a:gd name="connsiteX29" fmla="*/ 2689832 w 6225139"/>
              <a:gd name="connsiteY29" fmla="*/ 2935986 h 3485368"/>
              <a:gd name="connsiteX30" fmla="*/ 2689832 w 6225139"/>
              <a:gd name="connsiteY30" fmla="*/ 2882475 h 3485368"/>
              <a:gd name="connsiteX31" fmla="*/ 2629186 w 6225139"/>
              <a:gd name="connsiteY31" fmla="*/ 2882475 h 3485368"/>
              <a:gd name="connsiteX32" fmla="*/ 2629186 w 6225139"/>
              <a:gd name="connsiteY32" fmla="*/ 2839660 h 3485368"/>
              <a:gd name="connsiteX33" fmla="*/ 2461517 w 6225139"/>
              <a:gd name="connsiteY33" fmla="*/ 2839660 h 3485368"/>
              <a:gd name="connsiteX34" fmla="*/ 2461517 w 6225139"/>
              <a:gd name="connsiteY34" fmla="*/ 2800426 h 3485368"/>
              <a:gd name="connsiteX35" fmla="*/ 2393737 w 6225139"/>
              <a:gd name="connsiteY35" fmla="*/ 2800426 h 3485368"/>
              <a:gd name="connsiteX36" fmla="*/ 2393737 w 6225139"/>
              <a:gd name="connsiteY36" fmla="*/ 2746905 h 3485368"/>
              <a:gd name="connsiteX37" fmla="*/ 2311689 w 6225139"/>
              <a:gd name="connsiteY37" fmla="*/ 2746905 h 3485368"/>
              <a:gd name="connsiteX38" fmla="*/ 2311689 w 6225139"/>
              <a:gd name="connsiteY38" fmla="*/ 2714806 h 3485368"/>
              <a:gd name="connsiteX39" fmla="*/ 2208229 w 6225139"/>
              <a:gd name="connsiteY39" fmla="*/ 2714806 h 3485368"/>
              <a:gd name="connsiteX40" fmla="*/ 2208229 w 6225139"/>
              <a:gd name="connsiteY40" fmla="*/ 2679126 h 3485368"/>
              <a:gd name="connsiteX41" fmla="*/ 2072669 w 6225139"/>
              <a:gd name="connsiteY41" fmla="*/ 2679126 h 3485368"/>
              <a:gd name="connsiteX42" fmla="*/ 2072669 w 6225139"/>
              <a:gd name="connsiteY42" fmla="*/ 2586381 h 3485368"/>
              <a:gd name="connsiteX43" fmla="*/ 1997755 w 6225139"/>
              <a:gd name="connsiteY43" fmla="*/ 2586381 h 3485368"/>
              <a:gd name="connsiteX44" fmla="*/ 1997755 w 6225139"/>
              <a:gd name="connsiteY44" fmla="*/ 2504323 h 3485368"/>
              <a:gd name="connsiteX45" fmla="*/ 1880026 w 6225139"/>
              <a:gd name="connsiteY45" fmla="*/ 2504323 h 3485368"/>
              <a:gd name="connsiteX46" fmla="*/ 1880026 w 6225139"/>
              <a:gd name="connsiteY46" fmla="*/ 2457945 h 3485368"/>
              <a:gd name="connsiteX47" fmla="*/ 1826514 w 6225139"/>
              <a:gd name="connsiteY47" fmla="*/ 2457945 h 3485368"/>
              <a:gd name="connsiteX48" fmla="*/ 1826514 w 6225139"/>
              <a:gd name="connsiteY48" fmla="*/ 2408006 h 3485368"/>
              <a:gd name="connsiteX49" fmla="*/ 1733760 w 6225139"/>
              <a:gd name="connsiteY49" fmla="*/ 2408006 h 3485368"/>
              <a:gd name="connsiteX50" fmla="*/ 1733760 w 6225139"/>
              <a:gd name="connsiteY50" fmla="*/ 2308117 h 3485368"/>
              <a:gd name="connsiteX51" fmla="*/ 1662417 w 6225139"/>
              <a:gd name="connsiteY51" fmla="*/ 2308117 h 3485368"/>
              <a:gd name="connsiteX52" fmla="*/ 1662417 w 6225139"/>
              <a:gd name="connsiteY52" fmla="*/ 2236765 h 3485368"/>
              <a:gd name="connsiteX53" fmla="*/ 1569663 w 6225139"/>
              <a:gd name="connsiteY53" fmla="*/ 2236765 h 3485368"/>
              <a:gd name="connsiteX54" fmla="*/ 1569663 w 6225139"/>
              <a:gd name="connsiteY54" fmla="*/ 2136886 h 3485368"/>
              <a:gd name="connsiteX55" fmla="*/ 1548260 w 6225139"/>
              <a:gd name="connsiteY55" fmla="*/ 2136886 h 3485368"/>
              <a:gd name="connsiteX56" fmla="*/ 1548260 w 6225139"/>
              <a:gd name="connsiteY56" fmla="*/ 2111912 h 3485368"/>
              <a:gd name="connsiteX57" fmla="*/ 1469774 w 6225139"/>
              <a:gd name="connsiteY57" fmla="*/ 2111912 h 3485368"/>
              <a:gd name="connsiteX58" fmla="*/ 1469774 w 6225139"/>
              <a:gd name="connsiteY58" fmla="*/ 1990620 h 3485368"/>
              <a:gd name="connsiteX59" fmla="*/ 1419835 w 6225139"/>
              <a:gd name="connsiteY59" fmla="*/ 1990620 h 3485368"/>
              <a:gd name="connsiteX60" fmla="*/ 1419835 w 6225139"/>
              <a:gd name="connsiteY60" fmla="*/ 1897866 h 3485368"/>
              <a:gd name="connsiteX61" fmla="*/ 1377020 w 6225139"/>
              <a:gd name="connsiteY61" fmla="*/ 1897866 h 3485368"/>
              <a:gd name="connsiteX62" fmla="*/ 1377020 w 6225139"/>
              <a:gd name="connsiteY62" fmla="*/ 1840782 h 3485368"/>
              <a:gd name="connsiteX63" fmla="*/ 1323508 w 6225139"/>
              <a:gd name="connsiteY63" fmla="*/ 1840782 h 3485368"/>
              <a:gd name="connsiteX64" fmla="*/ 1323508 w 6225139"/>
              <a:gd name="connsiteY64" fmla="*/ 1769440 h 3485368"/>
              <a:gd name="connsiteX65" fmla="*/ 1259300 w 6225139"/>
              <a:gd name="connsiteY65" fmla="*/ 1769440 h 3485368"/>
              <a:gd name="connsiteX66" fmla="*/ 1259300 w 6225139"/>
              <a:gd name="connsiteY66" fmla="*/ 1701660 h 3485368"/>
              <a:gd name="connsiteX67" fmla="*/ 1205789 w 6225139"/>
              <a:gd name="connsiteY67" fmla="*/ 1701660 h 3485368"/>
              <a:gd name="connsiteX68" fmla="*/ 1205789 w 6225139"/>
              <a:gd name="connsiteY68" fmla="*/ 1626746 h 3485368"/>
              <a:gd name="connsiteX69" fmla="*/ 1145143 w 6225139"/>
              <a:gd name="connsiteY69" fmla="*/ 1626746 h 3485368"/>
              <a:gd name="connsiteX70" fmla="*/ 1145143 w 6225139"/>
              <a:gd name="connsiteY70" fmla="*/ 1537554 h 3485368"/>
              <a:gd name="connsiteX71" fmla="*/ 1098766 w 6225139"/>
              <a:gd name="connsiteY71" fmla="*/ 1537554 h 3485368"/>
              <a:gd name="connsiteX72" fmla="*/ 1098766 w 6225139"/>
              <a:gd name="connsiteY72" fmla="*/ 1469774 h 3485368"/>
              <a:gd name="connsiteX73" fmla="*/ 1048817 w 6225139"/>
              <a:gd name="connsiteY73" fmla="*/ 1469774 h 3485368"/>
              <a:gd name="connsiteX74" fmla="*/ 1048817 w 6225139"/>
              <a:gd name="connsiteY74" fmla="*/ 1323508 h 3485368"/>
              <a:gd name="connsiteX75" fmla="*/ 998877 w 6225139"/>
              <a:gd name="connsiteY75" fmla="*/ 1323508 h 3485368"/>
              <a:gd name="connsiteX76" fmla="*/ 998877 w 6225139"/>
              <a:gd name="connsiteY76" fmla="*/ 1287837 h 3485368"/>
              <a:gd name="connsiteX77" fmla="*/ 945365 w 6225139"/>
              <a:gd name="connsiteY77" fmla="*/ 1287837 h 3485368"/>
              <a:gd name="connsiteX78" fmla="*/ 945365 w 6225139"/>
              <a:gd name="connsiteY78" fmla="*/ 1202217 h 3485368"/>
              <a:gd name="connsiteX79" fmla="*/ 913258 w 6225139"/>
              <a:gd name="connsiteY79" fmla="*/ 1202217 h 3485368"/>
              <a:gd name="connsiteX80" fmla="*/ 913258 w 6225139"/>
              <a:gd name="connsiteY80" fmla="*/ 1102328 h 3485368"/>
              <a:gd name="connsiteX81" fmla="*/ 895421 w 6225139"/>
              <a:gd name="connsiteY81" fmla="*/ 1102328 h 3485368"/>
              <a:gd name="connsiteX82" fmla="*/ 895421 w 6225139"/>
              <a:gd name="connsiteY82" fmla="*/ 1016718 h 3485368"/>
              <a:gd name="connsiteX83" fmla="*/ 834775 w 6225139"/>
              <a:gd name="connsiteY83" fmla="*/ 1016718 h 3485368"/>
              <a:gd name="connsiteX84" fmla="*/ 834775 w 6225139"/>
              <a:gd name="connsiteY84" fmla="*/ 920393 h 3485368"/>
              <a:gd name="connsiteX85" fmla="*/ 763427 w 6225139"/>
              <a:gd name="connsiteY85" fmla="*/ 920393 h 3485368"/>
              <a:gd name="connsiteX86" fmla="*/ 763427 w 6225139"/>
              <a:gd name="connsiteY86" fmla="*/ 845478 h 3485368"/>
              <a:gd name="connsiteX87" fmla="*/ 706348 w 6225139"/>
              <a:gd name="connsiteY87" fmla="*/ 845478 h 3485368"/>
              <a:gd name="connsiteX88" fmla="*/ 706348 w 6225139"/>
              <a:gd name="connsiteY88" fmla="*/ 763427 h 3485368"/>
              <a:gd name="connsiteX89" fmla="*/ 659972 w 6225139"/>
              <a:gd name="connsiteY89" fmla="*/ 763427 h 3485368"/>
              <a:gd name="connsiteX90" fmla="*/ 659972 w 6225139"/>
              <a:gd name="connsiteY90" fmla="*/ 677809 h 3485368"/>
              <a:gd name="connsiteX91" fmla="*/ 606461 w 6225139"/>
              <a:gd name="connsiteY91" fmla="*/ 677809 h 3485368"/>
              <a:gd name="connsiteX92" fmla="*/ 606461 w 6225139"/>
              <a:gd name="connsiteY92" fmla="*/ 549382 h 3485368"/>
              <a:gd name="connsiteX93" fmla="*/ 488736 w 6225139"/>
              <a:gd name="connsiteY93" fmla="*/ 549382 h 3485368"/>
              <a:gd name="connsiteX94" fmla="*/ 488736 w 6225139"/>
              <a:gd name="connsiteY94" fmla="*/ 467332 h 3485368"/>
              <a:gd name="connsiteX95" fmla="*/ 453061 w 6225139"/>
              <a:gd name="connsiteY95" fmla="*/ 467332 h 3485368"/>
              <a:gd name="connsiteX96" fmla="*/ 453061 w 6225139"/>
              <a:gd name="connsiteY96" fmla="*/ 363877 h 3485368"/>
              <a:gd name="connsiteX97" fmla="*/ 385281 w 6225139"/>
              <a:gd name="connsiteY97" fmla="*/ 363877 h 3485368"/>
              <a:gd name="connsiteX98" fmla="*/ 385281 w 6225139"/>
              <a:gd name="connsiteY98" fmla="*/ 278259 h 3485368"/>
              <a:gd name="connsiteX99" fmla="*/ 328202 w 6225139"/>
              <a:gd name="connsiteY99" fmla="*/ 278259 h 3485368"/>
              <a:gd name="connsiteX100" fmla="*/ 328202 w 6225139"/>
              <a:gd name="connsiteY100" fmla="*/ 235449 h 3485368"/>
              <a:gd name="connsiteX101" fmla="*/ 271123 w 6225139"/>
              <a:gd name="connsiteY101" fmla="*/ 235449 h 3485368"/>
              <a:gd name="connsiteX102" fmla="*/ 271123 w 6225139"/>
              <a:gd name="connsiteY102" fmla="*/ 149831 h 3485368"/>
              <a:gd name="connsiteX103" fmla="*/ 217612 w 6225139"/>
              <a:gd name="connsiteY103" fmla="*/ 149831 h 3485368"/>
              <a:gd name="connsiteX104" fmla="*/ 217612 w 6225139"/>
              <a:gd name="connsiteY104" fmla="*/ 92753 h 3485368"/>
              <a:gd name="connsiteX105" fmla="*/ 135562 w 6225139"/>
              <a:gd name="connsiteY105" fmla="*/ 92753 h 3485368"/>
              <a:gd name="connsiteX106" fmla="*/ 135562 w 6225139"/>
              <a:gd name="connsiteY106" fmla="*/ 53511 h 3485368"/>
              <a:gd name="connsiteX107" fmla="*/ 89185 w 6225139"/>
              <a:gd name="connsiteY107" fmla="*/ 53511 h 3485368"/>
              <a:gd name="connsiteX108" fmla="*/ 89185 w 6225139"/>
              <a:gd name="connsiteY108" fmla="*/ 0 h 3485368"/>
              <a:gd name="connsiteX109" fmla="*/ 0 w 6225139"/>
              <a:gd name="connsiteY109" fmla="*/ 0 h 348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6225139" h="3485368">
                <a:moveTo>
                  <a:pt x="6225140" y="3485369"/>
                </a:moveTo>
                <a:lnTo>
                  <a:pt x="4862389" y="3485369"/>
                </a:lnTo>
                <a:lnTo>
                  <a:pt x="4862389" y="3438992"/>
                </a:lnTo>
                <a:lnTo>
                  <a:pt x="4455700" y="3438992"/>
                </a:lnTo>
                <a:lnTo>
                  <a:pt x="4455700" y="3421151"/>
                </a:lnTo>
                <a:lnTo>
                  <a:pt x="4384358" y="3421151"/>
                </a:lnTo>
                <a:lnTo>
                  <a:pt x="4384358" y="3399749"/>
                </a:lnTo>
                <a:lnTo>
                  <a:pt x="4152471" y="3399749"/>
                </a:lnTo>
                <a:lnTo>
                  <a:pt x="4152471" y="3349800"/>
                </a:lnTo>
                <a:lnTo>
                  <a:pt x="3827840" y="3349800"/>
                </a:lnTo>
                <a:lnTo>
                  <a:pt x="3827840" y="3303423"/>
                </a:lnTo>
                <a:lnTo>
                  <a:pt x="3717246" y="3303423"/>
                </a:lnTo>
                <a:lnTo>
                  <a:pt x="3717246" y="3285592"/>
                </a:lnTo>
                <a:lnTo>
                  <a:pt x="3585248" y="3285592"/>
                </a:lnTo>
                <a:lnTo>
                  <a:pt x="3585248" y="3257055"/>
                </a:lnTo>
                <a:lnTo>
                  <a:pt x="3485369" y="3257055"/>
                </a:lnTo>
                <a:lnTo>
                  <a:pt x="3485369" y="3228508"/>
                </a:lnTo>
                <a:lnTo>
                  <a:pt x="3421151" y="3228508"/>
                </a:lnTo>
                <a:lnTo>
                  <a:pt x="3421151" y="3174997"/>
                </a:lnTo>
                <a:lnTo>
                  <a:pt x="3285592" y="3174997"/>
                </a:lnTo>
                <a:lnTo>
                  <a:pt x="3285592" y="3157166"/>
                </a:lnTo>
                <a:lnTo>
                  <a:pt x="3239215" y="3157166"/>
                </a:lnTo>
                <a:lnTo>
                  <a:pt x="3239215" y="3121485"/>
                </a:lnTo>
                <a:lnTo>
                  <a:pt x="3043009" y="3121485"/>
                </a:lnTo>
                <a:lnTo>
                  <a:pt x="3043009" y="3046571"/>
                </a:lnTo>
                <a:lnTo>
                  <a:pt x="2957389" y="3046571"/>
                </a:lnTo>
                <a:lnTo>
                  <a:pt x="2957389" y="2996632"/>
                </a:lnTo>
                <a:lnTo>
                  <a:pt x="2789720" y="2996632"/>
                </a:lnTo>
                <a:lnTo>
                  <a:pt x="2789720" y="2935986"/>
                </a:lnTo>
                <a:lnTo>
                  <a:pt x="2689832" y="2935986"/>
                </a:lnTo>
                <a:lnTo>
                  <a:pt x="2689832" y="2882475"/>
                </a:lnTo>
                <a:lnTo>
                  <a:pt x="2629186" y="2882475"/>
                </a:lnTo>
                <a:lnTo>
                  <a:pt x="2629186" y="2839660"/>
                </a:lnTo>
                <a:lnTo>
                  <a:pt x="2461517" y="2839660"/>
                </a:lnTo>
                <a:lnTo>
                  <a:pt x="2461517" y="2800426"/>
                </a:lnTo>
                <a:lnTo>
                  <a:pt x="2393737" y="2800426"/>
                </a:lnTo>
                <a:lnTo>
                  <a:pt x="2393737" y="2746905"/>
                </a:lnTo>
                <a:lnTo>
                  <a:pt x="2311689" y="2746905"/>
                </a:lnTo>
                <a:lnTo>
                  <a:pt x="2311689" y="2714806"/>
                </a:lnTo>
                <a:lnTo>
                  <a:pt x="2208229" y="2714806"/>
                </a:lnTo>
                <a:lnTo>
                  <a:pt x="2208229" y="2679126"/>
                </a:lnTo>
                <a:lnTo>
                  <a:pt x="2072669" y="2679126"/>
                </a:lnTo>
                <a:lnTo>
                  <a:pt x="2072669" y="2586381"/>
                </a:lnTo>
                <a:lnTo>
                  <a:pt x="1997755" y="2586381"/>
                </a:lnTo>
                <a:lnTo>
                  <a:pt x="1997755" y="2504323"/>
                </a:lnTo>
                <a:lnTo>
                  <a:pt x="1880026" y="2504323"/>
                </a:lnTo>
                <a:lnTo>
                  <a:pt x="1880026" y="2457945"/>
                </a:lnTo>
                <a:lnTo>
                  <a:pt x="1826514" y="2457945"/>
                </a:lnTo>
                <a:lnTo>
                  <a:pt x="1826514" y="2408006"/>
                </a:lnTo>
                <a:lnTo>
                  <a:pt x="1733760" y="2408006"/>
                </a:lnTo>
                <a:lnTo>
                  <a:pt x="1733760" y="2308117"/>
                </a:lnTo>
                <a:lnTo>
                  <a:pt x="1662417" y="2308117"/>
                </a:lnTo>
                <a:lnTo>
                  <a:pt x="1662417" y="2236765"/>
                </a:lnTo>
                <a:lnTo>
                  <a:pt x="1569663" y="2236765"/>
                </a:lnTo>
                <a:lnTo>
                  <a:pt x="1569663" y="2136886"/>
                </a:lnTo>
                <a:lnTo>
                  <a:pt x="1548260" y="2136886"/>
                </a:lnTo>
                <a:lnTo>
                  <a:pt x="1548260" y="2111912"/>
                </a:lnTo>
                <a:lnTo>
                  <a:pt x="1469774" y="2111912"/>
                </a:lnTo>
                <a:lnTo>
                  <a:pt x="1469774" y="1990620"/>
                </a:lnTo>
                <a:lnTo>
                  <a:pt x="1419835" y="1990620"/>
                </a:lnTo>
                <a:lnTo>
                  <a:pt x="1419835" y="1897866"/>
                </a:lnTo>
                <a:lnTo>
                  <a:pt x="1377020" y="1897866"/>
                </a:lnTo>
                <a:lnTo>
                  <a:pt x="1377020" y="1840782"/>
                </a:lnTo>
                <a:lnTo>
                  <a:pt x="1323508" y="1840782"/>
                </a:lnTo>
                <a:lnTo>
                  <a:pt x="1323508" y="1769440"/>
                </a:lnTo>
                <a:lnTo>
                  <a:pt x="1259300" y="1769440"/>
                </a:lnTo>
                <a:lnTo>
                  <a:pt x="1259300" y="1701660"/>
                </a:lnTo>
                <a:lnTo>
                  <a:pt x="1205789" y="1701660"/>
                </a:lnTo>
                <a:lnTo>
                  <a:pt x="1205789" y="1626746"/>
                </a:lnTo>
                <a:lnTo>
                  <a:pt x="1145143" y="1626746"/>
                </a:lnTo>
                <a:lnTo>
                  <a:pt x="1145143" y="1537554"/>
                </a:lnTo>
                <a:lnTo>
                  <a:pt x="1098766" y="1537554"/>
                </a:lnTo>
                <a:lnTo>
                  <a:pt x="1098766" y="1469774"/>
                </a:lnTo>
                <a:lnTo>
                  <a:pt x="1048817" y="1469774"/>
                </a:lnTo>
                <a:lnTo>
                  <a:pt x="1048817" y="1323508"/>
                </a:lnTo>
                <a:lnTo>
                  <a:pt x="998877" y="1323508"/>
                </a:lnTo>
                <a:lnTo>
                  <a:pt x="998877" y="1287837"/>
                </a:lnTo>
                <a:lnTo>
                  <a:pt x="945365" y="1287837"/>
                </a:lnTo>
                <a:lnTo>
                  <a:pt x="945365" y="1202217"/>
                </a:lnTo>
                <a:lnTo>
                  <a:pt x="913258" y="1202217"/>
                </a:lnTo>
                <a:lnTo>
                  <a:pt x="913258" y="1102328"/>
                </a:lnTo>
                <a:lnTo>
                  <a:pt x="895421" y="1102328"/>
                </a:lnTo>
                <a:lnTo>
                  <a:pt x="895421" y="1016718"/>
                </a:lnTo>
                <a:lnTo>
                  <a:pt x="834775" y="1016718"/>
                </a:lnTo>
                <a:lnTo>
                  <a:pt x="834775" y="920393"/>
                </a:lnTo>
                <a:lnTo>
                  <a:pt x="763427" y="920393"/>
                </a:lnTo>
                <a:lnTo>
                  <a:pt x="763427" y="845478"/>
                </a:lnTo>
                <a:lnTo>
                  <a:pt x="706348" y="845478"/>
                </a:lnTo>
                <a:lnTo>
                  <a:pt x="706348" y="763427"/>
                </a:lnTo>
                <a:lnTo>
                  <a:pt x="659972" y="763427"/>
                </a:lnTo>
                <a:lnTo>
                  <a:pt x="659972" y="677809"/>
                </a:lnTo>
                <a:lnTo>
                  <a:pt x="606461" y="677809"/>
                </a:lnTo>
                <a:lnTo>
                  <a:pt x="606461" y="549382"/>
                </a:lnTo>
                <a:lnTo>
                  <a:pt x="488736" y="549382"/>
                </a:lnTo>
                <a:lnTo>
                  <a:pt x="488736" y="467332"/>
                </a:lnTo>
                <a:lnTo>
                  <a:pt x="453061" y="467332"/>
                </a:lnTo>
                <a:lnTo>
                  <a:pt x="453061" y="363877"/>
                </a:lnTo>
                <a:lnTo>
                  <a:pt x="385281" y="363877"/>
                </a:lnTo>
                <a:lnTo>
                  <a:pt x="385281" y="278259"/>
                </a:lnTo>
                <a:lnTo>
                  <a:pt x="328202" y="278259"/>
                </a:lnTo>
                <a:lnTo>
                  <a:pt x="328202" y="235449"/>
                </a:lnTo>
                <a:lnTo>
                  <a:pt x="271123" y="235449"/>
                </a:lnTo>
                <a:lnTo>
                  <a:pt x="271123" y="149831"/>
                </a:lnTo>
                <a:lnTo>
                  <a:pt x="217612" y="149831"/>
                </a:lnTo>
                <a:lnTo>
                  <a:pt x="217612" y="92753"/>
                </a:lnTo>
                <a:lnTo>
                  <a:pt x="135562" y="92753"/>
                </a:lnTo>
                <a:lnTo>
                  <a:pt x="135562" y="53511"/>
                </a:lnTo>
                <a:lnTo>
                  <a:pt x="89185" y="53511"/>
                </a:lnTo>
                <a:lnTo>
                  <a:pt x="89185" y="0"/>
                </a:lnTo>
                <a:lnTo>
                  <a:pt x="0" y="0"/>
                </a:lnTo>
              </a:path>
            </a:pathLst>
          </a:custGeom>
          <a:noFill/>
          <a:ln w="25400" cap="flat">
            <a:solidFill>
              <a:schemeClr val="accent2"/>
            </a:solidFill>
            <a:prstDash val="solid"/>
            <a:miter/>
          </a:ln>
        </p:spPr>
        <p:txBody>
          <a:bodyPr rtlCol="0" anchor="ctr"/>
          <a:lstStyle/>
          <a:p>
            <a:endParaRPr lang="en-GB"/>
          </a:p>
        </p:txBody>
      </p:sp>
      <p:sp>
        <p:nvSpPr>
          <p:cNvPr id="96" name="Freeform: Shape 119">
            <a:extLst>
              <a:ext uri="{FF2B5EF4-FFF2-40B4-BE49-F238E27FC236}">
                <a16:creationId xmlns:a16="http://schemas.microsoft.com/office/drawing/2014/main" id="{9D992828-AE2A-40E3-A8CF-360AD4577E15}"/>
              </a:ext>
            </a:extLst>
          </p:cNvPr>
          <p:cNvSpPr/>
          <p:nvPr/>
        </p:nvSpPr>
        <p:spPr>
          <a:xfrm>
            <a:off x="4337063" y="4416233"/>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7" name="Freeform: Shape 120">
            <a:extLst>
              <a:ext uri="{FF2B5EF4-FFF2-40B4-BE49-F238E27FC236}">
                <a16:creationId xmlns:a16="http://schemas.microsoft.com/office/drawing/2014/main" id="{DCBBB908-54EB-4B5B-8164-EB9933101C55}"/>
              </a:ext>
            </a:extLst>
          </p:cNvPr>
          <p:cNvSpPr/>
          <p:nvPr/>
        </p:nvSpPr>
        <p:spPr>
          <a:xfrm>
            <a:off x="4427560" y="4462044"/>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8" name="Freeform: Shape 121">
            <a:extLst>
              <a:ext uri="{FF2B5EF4-FFF2-40B4-BE49-F238E27FC236}">
                <a16:creationId xmlns:a16="http://schemas.microsoft.com/office/drawing/2014/main" id="{9BEA9BB0-E63D-4DF0-AFD5-EFCD96990A3D}"/>
              </a:ext>
            </a:extLst>
          </p:cNvPr>
          <p:cNvSpPr/>
          <p:nvPr/>
        </p:nvSpPr>
        <p:spPr>
          <a:xfrm>
            <a:off x="4563305" y="4507854"/>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99" name="Freeform: Shape 122">
            <a:extLst>
              <a:ext uri="{FF2B5EF4-FFF2-40B4-BE49-F238E27FC236}">
                <a16:creationId xmlns:a16="http://schemas.microsoft.com/office/drawing/2014/main" id="{84A3A6D6-3493-4628-9921-2093B60267C5}"/>
              </a:ext>
            </a:extLst>
          </p:cNvPr>
          <p:cNvSpPr/>
          <p:nvPr/>
        </p:nvSpPr>
        <p:spPr>
          <a:xfrm>
            <a:off x="4608554" y="4538395"/>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00" name="Freeform: Shape 123">
            <a:extLst>
              <a:ext uri="{FF2B5EF4-FFF2-40B4-BE49-F238E27FC236}">
                <a16:creationId xmlns:a16="http://schemas.microsoft.com/office/drawing/2014/main" id="{D9FBC36E-32AE-4547-966A-1DD56C18B4F1}"/>
              </a:ext>
            </a:extLst>
          </p:cNvPr>
          <p:cNvSpPr/>
          <p:nvPr/>
        </p:nvSpPr>
        <p:spPr>
          <a:xfrm>
            <a:off x="4638719" y="4538395"/>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01" name="Freeform: Shape 124">
            <a:extLst>
              <a:ext uri="{FF2B5EF4-FFF2-40B4-BE49-F238E27FC236}">
                <a16:creationId xmlns:a16="http://schemas.microsoft.com/office/drawing/2014/main" id="{74EBE869-49A6-4550-8C22-A553E70F0316}"/>
              </a:ext>
            </a:extLst>
          </p:cNvPr>
          <p:cNvSpPr/>
          <p:nvPr/>
        </p:nvSpPr>
        <p:spPr>
          <a:xfrm>
            <a:off x="4774464" y="4568935"/>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02" name="Freeform: Shape 125">
            <a:extLst>
              <a:ext uri="{FF2B5EF4-FFF2-40B4-BE49-F238E27FC236}">
                <a16:creationId xmlns:a16="http://schemas.microsoft.com/office/drawing/2014/main" id="{A487CCF9-3D7A-45A3-8A0E-77BD5D209F8E}"/>
              </a:ext>
            </a:extLst>
          </p:cNvPr>
          <p:cNvSpPr/>
          <p:nvPr/>
        </p:nvSpPr>
        <p:spPr>
          <a:xfrm>
            <a:off x="4895127" y="4650276"/>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03" name="Freeform: Shape 126">
            <a:extLst>
              <a:ext uri="{FF2B5EF4-FFF2-40B4-BE49-F238E27FC236}">
                <a16:creationId xmlns:a16="http://schemas.microsoft.com/office/drawing/2014/main" id="{02BCE8EE-31CA-4420-B3A6-2CBB7E90C9E7}"/>
              </a:ext>
            </a:extLst>
          </p:cNvPr>
          <p:cNvSpPr/>
          <p:nvPr/>
        </p:nvSpPr>
        <p:spPr>
          <a:xfrm>
            <a:off x="4985624" y="4650276"/>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04" name="Freeform: Shape 127">
            <a:extLst>
              <a:ext uri="{FF2B5EF4-FFF2-40B4-BE49-F238E27FC236}">
                <a16:creationId xmlns:a16="http://schemas.microsoft.com/office/drawing/2014/main" id="{8A65771E-F61F-4BB7-A4C0-1942AAD3372F}"/>
              </a:ext>
            </a:extLst>
          </p:cNvPr>
          <p:cNvSpPr/>
          <p:nvPr/>
        </p:nvSpPr>
        <p:spPr>
          <a:xfrm>
            <a:off x="5015789" y="4650276"/>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05" name="Freeform: Shape 128">
            <a:extLst>
              <a:ext uri="{FF2B5EF4-FFF2-40B4-BE49-F238E27FC236}">
                <a16:creationId xmlns:a16="http://schemas.microsoft.com/office/drawing/2014/main" id="{1796B05A-5A69-4D17-BD70-AD00CF17AF94}"/>
              </a:ext>
            </a:extLst>
          </p:cNvPr>
          <p:cNvSpPr/>
          <p:nvPr/>
        </p:nvSpPr>
        <p:spPr>
          <a:xfrm>
            <a:off x="5136451" y="4696087"/>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06" name="Freeform: Shape 129">
            <a:extLst>
              <a:ext uri="{FF2B5EF4-FFF2-40B4-BE49-F238E27FC236}">
                <a16:creationId xmlns:a16="http://schemas.microsoft.com/office/drawing/2014/main" id="{AF23964E-6E19-434B-A600-053F1F948EB0}"/>
              </a:ext>
            </a:extLst>
          </p:cNvPr>
          <p:cNvSpPr/>
          <p:nvPr/>
        </p:nvSpPr>
        <p:spPr>
          <a:xfrm>
            <a:off x="5166617" y="4696087"/>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07" name="Freeform: Shape 130">
            <a:extLst>
              <a:ext uri="{FF2B5EF4-FFF2-40B4-BE49-F238E27FC236}">
                <a16:creationId xmlns:a16="http://schemas.microsoft.com/office/drawing/2014/main" id="{25BBD364-B514-47C7-8876-3614C646478F}"/>
              </a:ext>
            </a:extLst>
          </p:cNvPr>
          <p:cNvSpPr/>
          <p:nvPr/>
        </p:nvSpPr>
        <p:spPr>
          <a:xfrm>
            <a:off x="5242031" y="4696087"/>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08" name="Freeform: Shape 131">
            <a:extLst>
              <a:ext uri="{FF2B5EF4-FFF2-40B4-BE49-F238E27FC236}">
                <a16:creationId xmlns:a16="http://schemas.microsoft.com/office/drawing/2014/main" id="{B07A370F-5ACD-4D0C-AF6D-C5A773063560}"/>
              </a:ext>
            </a:extLst>
          </p:cNvPr>
          <p:cNvSpPr/>
          <p:nvPr/>
        </p:nvSpPr>
        <p:spPr>
          <a:xfrm>
            <a:off x="5302362" y="4711357"/>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09" name="Freeform: Shape 132">
            <a:extLst>
              <a:ext uri="{FF2B5EF4-FFF2-40B4-BE49-F238E27FC236}">
                <a16:creationId xmlns:a16="http://schemas.microsoft.com/office/drawing/2014/main" id="{43564D08-D2AC-4FDD-AE87-E58103E5786F}"/>
              </a:ext>
            </a:extLst>
          </p:cNvPr>
          <p:cNvSpPr/>
          <p:nvPr/>
        </p:nvSpPr>
        <p:spPr>
          <a:xfrm>
            <a:off x="5362693" y="4726627"/>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10" name="Freeform: Shape 133">
            <a:extLst>
              <a:ext uri="{FF2B5EF4-FFF2-40B4-BE49-F238E27FC236}">
                <a16:creationId xmlns:a16="http://schemas.microsoft.com/office/drawing/2014/main" id="{AC0CAE8F-C208-4B24-882E-A0D9E6C605F1}"/>
              </a:ext>
            </a:extLst>
          </p:cNvPr>
          <p:cNvSpPr/>
          <p:nvPr/>
        </p:nvSpPr>
        <p:spPr>
          <a:xfrm>
            <a:off x="5407942" y="4726627"/>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11" name="Freeform: Shape 134">
            <a:extLst>
              <a:ext uri="{FF2B5EF4-FFF2-40B4-BE49-F238E27FC236}">
                <a16:creationId xmlns:a16="http://schemas.microsoft.com/office/drawing/2014/main" id="{5EF13496-1C65-4124-97DF-53EC717F403D}"/>
              </a:ext>
            </a:extLst>
          </p:cNvPr>
          <p:cNvSpPr/>
          <p:nvPr/>
        </p:nvSpPr>
        <p:spPr>
          <a:xfrm>
            <a:off x="5513521" y="4726627"/>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12" name="Freeform: Shape 135">
            <a:extLst>
              <a:ext uri="{FF2B5EF4-FFF2-40B4-BE49-F238E27FC236}">
                <a16:creationId xmlns:a16="http://schemas.microsoft.com/office/drawing/2014/main" id="{2DD62312-3ED4-498B-9398-12B352190D0E}"/>
              </a:ext>
            </a:extLst>
          </p:cNvPr>
          <p:cNvSpPr/>
          <p:nvPr/>
        </p:nvSpPr>
        <p:spPr>
          <a:xfrm>
            <a:off x="5649274" y="4726627"/>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13" name="Freeform: Shape 136">
            <a:extLst>
              <a:ext uri="{FF2B5EF4-FFF2-40B4-BE49-F238E27FC236}">
                <a16:creationId xmlns:a16="http://schemas.microsoft.com/office/drawing/2014/main" id="{BEBEEFAD-374C-4C57-AE8D-8414604113BA}"/>
              </a:ext>
            </a:extLst>
          </p:cNvPr>
          <p:cNvSpPr/>
          <p:nvPr/>
        </p:nvSpPr>
        <p:spPr>
          <a:xfrm>
            <a:off x="6041426" y="4721638"/>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14" name="Freeform: Shape 137">
            <a:extLst>
              <a:ext uri="{FF2B5EF4-FFF2-40B4-BE49-F238E27FC236}">
                <a16:creationId xmlns:a16="http://schemas.microsoft.com/office/drawing/2014/main" id="{3B2363F2-6889-424B-825E-33CEB1E42DE2}"/>
              </a:ext>
            </a:extLst>
          </p:cNvPr>
          <p:cNvSpPr/>
          <p:nvPr/>
        </p:nvSpPr>
        <p:spPr>
          <a:xfrm>
            <a:off x="6101757" y="4721638"/>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15" name="Freeform: Shape 138">
            <a:extLst>
              <a:ext uri="{FF2B5EF4-FFF2-40B4-BE49-F238E27FC236}">
                <a16:creationId xmlns:a16="http://schemas.microsoft.com/office/drawing/2014/main" id="{435068F7-C60B-4BEB-95DC-8D71B7C6F425}"/>
              </a:ext>
            </a:extLst>
          </p:cNvPr>
          <p:cNvSpPr/>
          <p:nvPr/>
        </p:nvSpPr>
        <p:spPr>
          <a:xfrm>
            <a:off x="6554241" y="4772438"/>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16" name="Freeform: Shape 139">
            <a:extLst>
              <a:ext uri="{FF2B5EF4-FFF2-40B4-BE49-F238E27FC236}">
                <a16:creationId xmlns:a16="http://schemas.microsoft.com/office/drawing/2014/main" id="{1565F005-E1ED-463D-A2E8-7528B9B4A48B}"/>
              </a:ext>
            </a:extLst>
          </p:cNvPr>
          <p:cNvSpPr/>
          <p:nvPr/>
        </p:nvSpPr>
        <p:spPr>
          <a:xfrm>
            <a:off x="6599490" y="4772438"/>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17" name="Freeform: Shape 140">
            <a:extLst>
              <a:ext uri="{FF2B5EF4-FFF2-40B4-BE49-F238E27FC236}">
                <a16:creationId xmlns:a16="http://schemas.microsoft.com/office/drawing/2014/main" id="{ADBF2C50-202D-4201-8744-BA4E86201280}"/>
              </a:ext>
            </a:extLst>
          </p:cNvPr>
          <p:cNvSpPr/>
          <p:nvPr/>
        </p:nvSpPr>
        <p:spPr>
          <a:xfrm>
            <a:off x="6750318" y="4772438"/>
            <a:ext cx="7541" cy="72144"/>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18" name="TextBox 117">
            <a:extLst>
              <a:ext uri="{FF2B5EF4-FFF2-40B4-BE49-F238E27FC236}">
                <a16:creationId xmlns:a16="http://schemas.microsoft.com/office/drawing/2014/main" id="{8BACF716-900D-456A-B2B3-CF5BA9E2C8C5}"/>
              </a:ext>
            </a:extLst>
          </p:cNvPr>
          <p:cNvSpPr txBox="1"/>
          <p:nvPr/>
        </p:nvSpPr>
        <p:spPr>
          <a:xfrm>
            <a:off x="3228200" y="2233328"/>
            <a:ext cx="3475631" cy="830997"/>
          </a:xfrm>
          <a:prstGeom prst="rect">
            <a:avLst/>
          </a:prstGeom>
          <a:noFill/>
        </p:spPr>
        <p:txBody>
          <a:bodyPr wrap="none" rtlCol="0">
            <a:spAutoFit/>
          </a:bodyPr>
          <a:lstStyle/>
          <a:p>
            <a:r>
              <a:rPr lang="ja-JP" sz="1600" dirty="0">
                <a:solidFill>
                  <a:schemeClr val="tx1"/>
                </a:solidFill>
              </a:rPr>
              <a:t>ルルビネクチン+DOX（n=307、C=39）</a:t>
            </a:r>
          </a:p>
          <a:p>
            <a:r>
              <a:rPr lang="ja-JP" sz="1600" dirty="0">
                <a:solidFill>
                  <a:schemeClr val="tx1"/>
                </a:solidFill>
              </a:rPr>
              <a:t>対照（n=306、C=52）</a:t>
            </a:r>
          </a:p>
          <a:p>
            <a:r>
              <a:rPr lang="ja-JP" sz="1600" dirty="0">
                <a:solidFill>
                  <a:schemeClr val="tx1"/>
                </a:solidFill>
              </a:rPr>
              <a:t>打ち切り数（C）</a:t>
            </a:r>
          </a:p>
        </p:txBody>
      </p:sp>
      <p:cxnSp>
        <p:nvCxnSpPr>
          <p:cNvPr id="119" name="Straight Connector 118">
            <a:extLst>
              <a:ext uri="{FF2B5EF4-FFF2-40B4-BE49-F238E27FC236}">
                <a16:creationId xmlns:a16="http://schemas.microsoft.com/office/drawing/2014/main" id="{3B8AB6AB-1ACC-4B39-BE7E-B3B88DB5F2A5}"/>
              </a:ext>
            </a:extLst>
          </p:cNvPr>
          <p:cNvCxnSpPr/>
          <p:nvPr/>
        </p:nvCxnSpPr>
        <p:spPr>
          <a:xfrm>
            <a:off x="2911747" y="2648826"/>
            <a:ext cx="360000" cy="0"/>
          </a:xfrm>
          <a:prstGeom prst="line">
            <a:avLst/>
          </a:prstGeom>
          <a:noFill/>
          <a:ln w="25400" cap="flat">
            <a:solidFill>
              <a:schemeClr val="accent2"/>
            </a:solidFill>
            <a:prstDash val="solid"/>
            <a:miter/>
          </a:ln>
        </p:spPr>
      </p:cxnSp>
      <p:cxnSp>
        <p:nvCxnSpPr>
          <p:cNvPr id="120" name="Straight Connector 119">
            <a:extLst>
              <a:ext uri="{FF2B5EF4-FFF2-40B4-BE49-F238E27FC236}">
                <a16:creationId xmlns:a16="http://schemas.microsoft.com/office/drawing/2014/main" id="{D8063CCB-D5BD-40B0-8D00-659253359ADB}"/>
              </a:ext>
            </a:extLst>
          </p:cNvPr>
          <p:cNvCxnSpPr/>
          <p:nvPr/>
        </p:nvCxnSpPr>
        <p:spPr>
          <a:xfrm>
            <a:off x="2928871" y="2408177"/>
            <a:ext cx="360000" cy="0"/>
          </a:xfrm>
          <a:prstGeom prst="line">
            <a:avLst/>
          </a:prstGeom>
          <a:noFill/>
          <a:ln w="25400" cap="flat">
            <a:solidFill>
              <a:schemeClr val="accent1"/>
            </a:solidFill>
            <a:prstDash val="solid"/>
            <a:miter/>
          </a:ln>
        </p:spPr>
      </p:cxnSp>
      <p:cxnSp>
        <p:nvCxnSpPr>
          <p:cNvPr id="121" name="Straight Connector 120">
            <a:extLst>
              <a:ext uri="{FF2B5EF4-FFF2-40B4-BE49-F238E27FC236}">
                <a16:creationId xmlns:a16="http://schemas.microsoft.com/office/drawing/2014/main" id="{CD7EC6F7-056A-44F6-A970-C6DE2E9AEDA4}"/>
              </a:ext>
            </a:extLst>
          </p:cNvPr>
          <p:cNvCxnSpPr>
            <a:cxnSpLocks/>
          </p:cNvCxnSpPr>
          <p:nvPr/>
        </p:nvCxnSpPr>
        <p:spPr>
          <a:xfrm rot="5400000">
            <a:off x="3044816" y="2893646"/>
            <a:ext cx="108000" cy="0"/>
          </a:xfrm>
          <a:prstGeom prst="line">
            <a:avLst/>
          </a:prstGeom>
          <a:noFill/>
          <a:ln w="25400" cap="flat">
            <a:solidFill>
              <a:schemeClr val="accent2"/>
            </a:solidFill>
            <a:prstDash val="solid"/>
            <a:miter/>
          </a:ln>
        </p:spPr>
      </p:cxnSp>
      <p:cxnSp>
        <p:nvCxnSpPr>
          <p:cNvPr id="122" name="Straight Connector 121">
            <a:extLst>
              <a:ext uri="{FF2B5EF4-FFF2-40B4-BE49-F238E27FC236}">
                <a16:creationId xmlns:a16="http://schemas.microsoft.com/office/drawing/2014/main" id="{6FB51A13-B552-46D2-8757-1E9E28941066}"/>
              </a:ext>
            </a:extLst>
          </p:cNvPr>
          <p:cNvCxnSpPr>
            <a:cxnSpLocks/>
          </p:cNvCxnSpPr>
          <p:nvPr/>
        </p:nvCxnSpPr>
        <p:spPr>
          <a:xfrm rot="5400000">
            <a:off x="2927713" y="2893646"/>
            <a:ext cx="108000" cy="0"/>
          </a:xfrm>
          <a:prstGeom prst="line">
            <a:avLst/>
          </a:prstGeom>
          <a:noFill/>
          <a:ln w="25400" cap="flat">
            <a:solidFill>
              <a:schemeClr val="accent1"/>
            </a:solidFill>
            <a:prstDash val="solid"/>
            <a:miter/>
          </a:ln>
        </p:spPr>
      </p:cxnSp>
      <p:graphicFrame>
        <p:nvGraphicFramePr>
          <p:cNvPr id="123" name="Table 150">
            <a:extLst>
              <a:ext uri="{FF2B5EF4-FFF2-40B4-BE49-F238E27FC236}">
                <a16:creationId xmlns:a16="http://schemas.microsoft.com/office/drawing/2014/main" id="{D749DEB9-F4EC-450E-B3C7-DEC4C25126DC}"/>
              </a:ext>
            </a:extLst>
          </p:cNvPr>
          <p:cNvGraphicFramePr>
            <a:graphicFrameLocks noGrp="1"/>
          </p:cNvGraphicFramePr>
          <p:nvPr>
            <p:extLst>
              <p:ext uri="{D42A27DB-BD31-4B8C-83A1-F6EECF244321}">
                <p14:modId xmlns:p14="http://schemas.microsoft.com/office/powerpoint/2010/main" val="2043732218"/>
              </p:ext>
            </p:extLst>
          </p:nvPr>
        </p:nvGraphicFramePr>
        <p:xfrm>
          <a:off x="6606829" y="2588495"/>
          <a:ext cx="5479674" cy="1941330"/>
        </p:xfrm>
        <a:graphic>
          <a:graphicData uri="http://schemas.openxmlformats.org/drawingml/2006/table">
            <a:tbl>
              <a:tblPr firstRow="1" bandRow="1">
                <a:tableStyleId>{5C22544A-7EE6-4342-B048-85BDC9FD1C3A}</a:tableStyleId>
              </a:tblPr>
              <a:tblGrid>
                <a:gridCol w="1992496">
                  <a:extLst>
                    <a:ext uri="{9D8B030D-6E8A-4147-A177-3AD203B41FA5}">
                      <a16:colId xmlns:a16="http://schemas.microsoft.com/office/drawing/2014/main" val="1061046996"/>
                    </a:ext>
                  </a:extLst>
                </a:gridCol>
                <a:gridCol w="2108004">
                  <a:extLst>
                    <a:ext uri="{9D8B030D-6E8A-4147-A177-3AD203B41FA5}">
                      <a16:colId xmlns:a16="http://schemas.microsoft.com/office/drawing/2014/main" val="64737443"/>
                    </a:ext>
                  </a:extLst>
                </a:gridCol>
                <a:gridCol w="1379174">
                  <a:extLst>
                    <a:ext uri="{9D8B030D-6E8A-4147-A177-3AD203B41FA5}">
                      <a16:colId xmlns:a16="http://schemas.microsoft.com/office/drawing/2014/main" val="1591511037"/>
                    </a:ext>
                  </a:extLst>
                </a:gridCol>
              </a:tblGrid>
              <a:tr h="514530">
                <a:tc>
                  <a:txBody>
                    <a:bodyPr/>
                    <a:lstStyle/>
                    <a:p>
                      <a:endParaRPr lang="en-GB" sz="1400" dirty="0"/>
                    </a:p>
                  </a:txBody>
                  <a:tcPr marL="36000" marR="36000" marT="36000" marB="36000" anchor="b">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ja-JP" sz="1400" dirty="0">
                          <a:solidFill>
                            <a:schemeClr val="tx2"/>
                          </a:solidFill>
                        </a:rPr>
                        <a:t>ルルビネクチン+DOX</a:t>
                      </a:r>
                      <a:br>
                        <a:rPr lang="ja-JP" sz="1400" dirty="0">
                          <a:solidFill>
                            <a:schemeClr val="tx2"/>
                          </a:solidFill>
                        </a:rPr>
                      </a:br>
                      <a:r>
                        <a:rPr lang="ja-JP" sz="1400" dirty="0">
                          <a:solidFill>
                            <a:schemeClr val="tx2"/>
                          </a:solidFill>
                        </a:rPr>
                        <a:t>（n=307）</a:t>
                      </a:r>
                    </a:p>
                  </a:txBody>
                  <a:tcPr marL="36000" marR="36000" marT="36000" marB="36000" anchor="b">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ja-JP" sz="1400">
                          <a:solidFill>
                            <a:schemeClr val="tx2"/>
                          </a:solidFill>
                        </a:rPr>
                        <a:t>対照</a:t>
                      </a:r>
                    </a:p>
                    <a:p>
                      <a:pPr algn="ctr"/>
                      <a:r>
                        <a:rPr lang="ja-JP" sz="1400">
                          <a:solidFill>
                            <a:schemeClr val="tx2"/>
                          </a:solidFill>
                        </a:rPr>
                        <a:t>（n=306）</a:t>
                      </a:r>
                    </a:p>
                  </a:txBody>
                  <a:tcPr marL="36000" marR="36000" marT="36000" marB="36000" anchor="b">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18330532"/>
                  </a:ext>
                </a:extLst>
              </a:tr>
              <a:tr h="285360">
                <a:tc>
                  <a:txBody>
                    <a:bodyPr/>
                    <a:lstStyle/>
                    <a:p>
                      <a:r>
                        <a:rPr lang="ja-JP" sz="1400">
                          <a:solidFill>
                            <a:srgbClr val="363636"/>
                          </a:solidFill>
                        </a:rPr>
                        <a:t>事象、n（%）</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rgbClr val="363636"/>
                          </a:solidFill>
                        </a:rPr>
                        <a:t>268（87.3）</a:t>
                      </a:r>
                    </a:p>
                  </a:txBody>
                  <a:tcPr marL="36000" marR="36000" marT="36000" marB="36000"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rgbClr val="363636"/>
                          </a:solidFill>
                        </a:rPr>
                        <a:t>254（83.0）</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3676177"/>
                  </a:ext>
                </a:extLst>
              </a:tr>
              <a:tr h="285360">
                <a:tc>
                  <a:txBody>
                    <a:bodyPr/>
                    <a:lstStyle/>
                    <a:p>
                      <a:r>
                        <a:rPr lang="ja-JP" sz="1400">
                          <a:solidFill>
                            <a:srgbClr val="363636"/>
                          </a:solidFill>
                        </a:rPr>
                        <a:t>打ち切り数、n (%)</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rgbClr val="363636"/>
                          </a:solidFill>
                        </a:rPr>
                        <a:t>39（12.7）</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rgbClr val="363636"/>
                          </a:solidFill>
                        </a:rPr>
                        <a:t>52（17.0）</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187782"/>
                  </a:ext>
                </a:extLst>
              </a:tr>
              <a:tr h="285360">
                <a:tc>
                  <a:txBody>
                    <a:bodyPr/>
                    <a:lstStyle/>
                    <a:p>
                      <a:r>
                        <a:rPr lang="ja-JP" sz="1400" b="0">
                          <a:solidFill>
                            <a:srgbClr val="363636"/>
                          </a:solidFill>
                        </a:rPr>
                        <a:t>mOS、月（95%CI）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a:solidFill>
                            <a:srgbClr val="363636"/>
                          </a:solidFill>
                        </a:rPr>
                        <a:t>8.6（7.1、9.4）</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b="0">
                          <a:solidFill>
                            <a:srgbClr val="363636"/>
                          </a:solidFill>
                        </a:rPr>
                        <a:t>7.6（6.6、8.2）</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7809544"/>
                  </a:ext>
                </a:extLst>
              </a:tr>
              <a:tr h="285360">
                <a:tc>
                  <a:txBody>
                    <a:bodyPr/>
                    <a:lstStyle/>
                    <a:p>
                      <a:r>
                        <a:rPr lang="ja-JP" sz="1400" b="0">
                          <a:solidFill>
                            <a:srgbClr val="363636"/>
                          </a:solidFill>
                        </a:rPr>
                        <a:t>HR（95%CI）、p値</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400" b="0">
                          <a:solidFill>
                            <a:srgbClr val="363636"/>
                          </a:solidFill>
                        </a:rPr>
                        <a:t>0.967（0.815、1.148）; 0.7032</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rtl="0"/>
                      <a:endParaRPr lang="en-GB" sz="1400" b="0" dirty="0">
                        <a:solidFill>
                          <a:srgbClr val="363636"/>
                        </a:solidFill>
                      </a:endParaRP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56112747"/>
                  </a:ext>
                </a:extLst>
              </a:tr>
              <a:tr h="285360">
                <a:tc>
                  <a:txBody>
                    <a:bodyPr/>
                    <a:lstStyle/>
                    <a:p>
                      <a:r>
                        <a:rPr lang="ja-JP" sz="1400">
                          <a:solidFill>
                            <a:srgbClr val="363636"/>
                          </a:solidFill>
                        </a:rPr>
                        <a:t>平均OS、月</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a:solidFill>
                            <a:srgbClr val="363636"/>
                          </a:solidFill>
                        </a:rPr>
                        <a:t>10.6</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400" dirty="0">
                          <a:solidFill>
                            <a:srgbClr val="363636"/>
                          </a:solidFill>
                        </a:rPr>
                        <a:t>9.9</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0735059"/>
                  </a:ext>
                </a:extLst>
              </a:tr>
            </a:tbl>
          </a:graphicData>
        </a:graphic>
      </p:graphicFrame>
      <p:sp>
        <p:nvSpPr>
          <p:cNvPr id="124" name="TextBox 123">
            <a:extLst>
              <a:ext uri="{FF2B5EF4-FFF2-40B4-BE49-F238E27FC236}">
                <a16:creationId xmlns:a16="http://schemas.microsoft.com/office/drawing/2014/main" id="{7C94CA19-7A56-4391-B83E-8071349919A2}"/>
              </a:ext>
            </a:extLst>
          </p:cNvPr>
          <p:cNvSpPr txBox="1"/>
          <p:nvPr/>
        </p:nvSpPr>
        <p:spPr>
          <a:xfrm>
            <a:off x="1843228" y="4648085"/>
            <a:ext cx="1045479" cy="338554"/>
          </a:xfrm>
          <a:prstGeom prst="rect">
            <a:avLst/>
          </a:prstGeom>
          <a:noFill/>
        </p:spPr>
        <p:txBody>
          <a:bodyPr wrap="none" rtlCol="0">
            <a:spAutoFit/>
          </a:bodyPr>
          <a:lstStyle/>
          <a:p>
            <a:r>
              <a:rPr lang="ja-JP" sz="1600">
                <a:solidFill>
                  <a:srgbClr val="363636"/>
                </a:solidFill>
              </a:rPr>
              <a:t>p=0.7032</a:t>
            </a:r>
          </a:p>
        </p:txBody>
      </p:sp>
    </p:spTree>
    <p:extLst>
      <p:ext uri="{BB962C8B-B14F-4D97-AF65-F5344CB8AC3E}">
        <p14:creationId xmlns:p14="http://schemas.microsoft.com/office/powerpoint/2010/main" val="4135864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a:t>PL02.03：再発性SCLC患者におけるルルビネクチン/ドキソルビシン対CAVまたはトポテカン：第III相無作為化ATLANTIS試験 – Paz-Ares L、他</a:t>
            </a:r>
          </a:p>
        </p:txBody>
      </p:sp>
      <p:sp>
        <p:nvSpPr>
          <p:cNvPr id="3" name="Content Placeholder 2"/>
          <p:cNvSpPr>
            <a:spLocks noGrp="1"/>
          </p:cNvSpPr>
          <p:nvPr>
            <p:ph idx="1"/>
          </p:nvPr>
        </p:nvSpPr>
        <p:spPr/>
        <p:txBody>
          <a:bodyPr/>
          <a:lstStyle/>
          <a:p>
            <a:r>
              <a:rPr lang="ja-JP" b="1"/>
              <a:t>主要な結果（続き）</a:t>
            </a:r>
          </a:p>
        </p:txBody>
      </p:sp>
      <p:sp>
        <p:nvSpPr>
          <p:cNvPr id="5" name="Text Placeholder 4"/>
          <p:cNvSpPr>
            <a:spLocks noGrp="1"/>
          </p:cNvSpPr>
          <p:nvPr>
            <p:ph type="body" sz="quarter" idx="11"/>
          </p:nvPr>
        </p:nvSpPr>
        <p:spPr/>
        <p:txBody>
          <a:bodyPr/>
          <a:lstStyle/>
          <a:p>
            <a:r>
              <a:rPr lang="ja-JP"/>
              <a:t>Paz-Ares L、他J Thorac Oncol 2021年16（補遺）：抄録番号 PL02.03</a:t>
            </a:r>
          </a:p>
        </p:txBody>
      </p:sp>
      <p:grpSp>
        <p:nvGrpSpPr>
          <p:cNvPr id="6" name="Group 5">
            <a:extLst>
              <a:ext uri="{FF2B5EF4-FFF2-40B4-BE49-F238E27FC236}">
                <a16:creationId xmlns:a16="http://schemas.microsoft.com/office/drawing/2014/main" id="{AA5CDE17-245E-48B6-9CC0-1DE507711408}"/>
              </a:ext>
            </a:extLst>
          </p:cNvPr>
          <p:cNvGrpSpPr/>
          <p:nvPr/>
        </p:nvGrpSpPr>
        <p:grpSpPr>
          <a:xfrm>
            <a:off x="-63862" y="1781032"/>
            <a:ext cx="6897298" cy="4824194"/>
            <a:chOff x="59461" y="1781032"/>
            <a:chExt cx="6897298" cy="4824194"/>
          </a:xfrm>
        </p:grpSpPr>
        <p:sp>
          <p:nvSpPr>
            <p:cNvPr id="7" name="Freeform 21">
              <a:extLst>
                <a:ext uri="{FF2B5EF4-FFF2-40B4-BE49-F238E27FC236}">
                  <a16:creationId xmlns:a16="http://schemas.microsoft.com/office/drawing/2014/main" id="{97F6E87D-3169-4A6D-8184-82C1DD2E6493}"/>
                </a:ext>
              </a:extLst>
            </p:cNvPr>
            <p:cNvSpPr>
              <a:spLocks/>
            </p:cNvSpPr>
            <p:nvPr/>
          </p:nvSpPr>
          <p:spPr bwMode="auto">
            <a:xfrm>
              <a:off x="1724846" y="1963171"/>
              <a:ext cx="5097384" cy="3044743"/>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8" name="Group 7">
              <a:extLst>
                <a:ext uri="{FF2B5EF4-FFF2-40B4-BE49-F238E27FC236}">
                  <a16:creationId xmlns:a16="http://schemas.microsoft.com/office/drawing/2014/main" id="{E37655CA-DFB8-4381-840C-1D6BDE8F0B2F}"/>
                </a:ext>
              </a:extLst>
            </p:cNvPr>
            <p:cNvGrpSpPr/>
            <p:nvPr/>
          </p:nvGrpSpPr>
          <p:grpSpPr>
            <a:xfrm>
              <a:off x="881919" y="1781032"/>
              <a:ext cx="842927" cy="3390291"/>
              <a:chOff x="1560715" y="1350538"/>
              <a:chExt cx="842927" cy="2833450"/>
            </a:xfrm>
          </p:grpSpPr>
          <p:sp>
            <p:nvSpPr>
              <p:cNvPr id="67" name="Line 6">
                <a:extLst>
                  <a:ext uri="{FF2B5EF4-FFF2-40B4-BE49-F238E27FC236}">
                    <a16:creationId xmlns:a16="http://schemas.microsoft.com/office/drawing/2014/main" id="{D16AC58C-157F-40B8-AD7E-622A87189905}"/>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68" name="Line 7">
                <a:extLst>
                  <a:ext uri="{FF2B5EF4-FFF2-40B4-BE49-F238E27FC236}">
                    <a16:creationId xmlns:a16="http://schemas.microsoft.com/office/drawing/2014/main" id="{DF3CA52A-6FAA-4C28-BCDD-6124999C7F9A}"/>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69" name="Line 8">
                <a:extLst>
                  <a:ext uri="{FF2B5EF4-FFF2-40B4-BE49-F238E27FC236}">
                    <a16:creationId xmlns:a16="http://schemas.microsoft.com/office/drawing/2014/main" id="{BC4B3F0F-03DA-45F2-AC65-12FF3D1DBCDE}"/>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0" name="Line 9">
                <a:extLst>
                  <a:ext uri="{FF2B5EF4-FFF2-40B4-BE49-F238E27FC236}">
                    <a16:creationId xmlns:a16="http://schemas.microsoft.com/office/drawing/2014/main" id="{7D0FED2B-C25B-43FA-A7EA-C1BF5F0BD37A}"/>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1" name="Line 10">
                <a:extLst>
                  <a:ext uri="{FF2B5EF4-FFF2-40B4-BE49-F238E27FC236}">
                    <a16:creationId xmlns:a16="http://schemas.microsoft.com/office/drawing/2014/main" id="{F32055AA-9CE9-4A9F-BB91-E9ACE3F923F0}"/>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2" name="Line 11">
                <a:extLst>
                  <a:ext uri="{FF2B5EF4-FFF2-40B4-BE49-F238E27FC236}">
                    <a16:creationId xmlns:a16="http://schemas.microsoft.com/office/drawing/2014/main" id="{DF0BDEEA-64BD-4665-A457-D6AE3D1CC75E}"/>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73" name="TextBox 72">
                <a:extLst>
                  <a:ext uri="{FF2B5EF4-FFF2-40B4-BE49-F238E27FC236}">
                    <a16:creationId xmlns:a16="http://schemas.microsoft.com/office/drawing/2014/main" id="{2E6CA638-F892-490F-A190-50BADFD466C4}"/>
                  </a:ext>
                </a:extLst>
              </p:cNvPr>
              <p:cNvSpPr txBox="1"/>
              <p:nvPr/>
            </p:nvSpPr>
            <p:spPr>
              <a:xfrm rot="16200000">
                <a:off x="810812" y="2626263"/>
                <a:ext cx="1838359" cy="338554"/>
              </a:xfrm>
              <a:prstGeom prst="rect">
                <a:avLst/>
              </a:prstGeom>
              <a:noFill/>
            </p:spPr>
            <p:txBody>
              <a:bodyPr wrap="none" rtlCol="0">
                <a:spAutoFit/>
              </a:bodyPr>
              <a:lstStyle/>
              <a:p>
                <a:pPr algn="ctr" fontAlgn="base">
                  <a:spcBef>
                    <a:spcPct val="0"/>
                  </a:spcBef>
                  <a:spcAft>
                    <a:spcPct val="0"/>
                  </a:spcAft>
                </a:pPr>
                <a:r>
                  <a:rPr lang="ja-JP" sz="1600">
                    <a:solidFill>
                      <a:srgbClr val="363636"/>
                    </a:solidFill>
                    <a:cs typeface="Arial" panose="020B0604020202020204" pitchFamily="34" charset="0"/>
                  </a:rPr>
                  <a:t>累積確率</a:t>
                </a:r>
              </a:p>
            </p:txBody>
          </p:sp>
          <p:sp>
            <p:nvSpPr>
              <p:cNvPr id="74" name="TextBox 73">
                <a:extLst>
                  <a:ext uri="{FF2B5EF4-FFF2-40B4-BE49-F238E27FC236}">
                    <a16:creationId xmlns:a16="http://schemas.microsoft.com/office/drawing/2014/main" id="{7A6069F3-B71B-4FAB-B9C5-6520F9BA7D8F}"/>
                  </a:ext>
                </a:extLst>
              </p:cNvPr>
              <p:cNvSpPr txBox="1"/>
              <p:nvPr/>
            </p:nvSpPr>
            <p:spPr>
              <a:xfrm>
                <a:off x="1824892" y="1350538"/>
                <a:ext cx="470001" cy="282948"/>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1.0</a:t>
                </a:r>
              </a:p>
            </p:txBody>
          </p:sp>
          <p:sp>
            <p:nvSpPr>
              <p:cNvPr id="75" name="TextBox 74">
                <a:extLst>
                  <a:ext uri="{FF2B5EF4-FFF2-40B4-BE49-F238E27FC236}">
                    <a16:creationId xmlns:a16="http://schemas.microsoft.com/office/drawing/2014/main" id="{057CFB60-8DF7-4BF1-9C32-59C5BE07C1FC}"/>
                  </a:ext>
                </a:extLst>
              </p:cNvPr>
              <p:cNvSpPr txBox="1"/>
              <p:nvPr/>
            </p:nvSpPr>
            <p:spPr>
              <a:xfrm>
                <a:off x="1824897" y="1874677"/>
                <a:ext cx="470001" cy="282948"/>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0.8</a:t>
                </a:r>
              </a:p>
            </p:txBody>
          </p:sp>
          <p:sp>
            <p:nvSpPr>
              <p:cNvPr id="76" name="TextBox 75">
                <a:extLst>
                  <a:ext uri="{FF2B5EF4-FFF2-40B4-BE49-F238E27FC236}">
                    <a16:creationId xmlns:a16="http://schemas.microsoft.com/office/drawing/2014/main" id="{33FF9A2E-16F2-489C-9AE4-10C4DB2F54E5}"/>
                  </a:ext>
                </a:extLst>
              </p:cNvPr>
              <p:cNvSpPr txBox="1"/>
              <p:nvPr/>
            </p:nvSpPr>
            <p:spPr>
              <a:xfrm>
                <a:off x="1824897" y="2373209"/>
                <a:ext cx="470001" cy="282948"/>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0.6</a:t>
                </a:r>
              </a:p>
            </p:txBody>
          </p:sp>
          <p:sp>
            <p:nvSpPr>
              <p:cNvPr id="77" name="TextBox 76">
                <a:extLst>
                  <a:ext uri="{FF2B5EF4-FFF2-40B4-BE49-F238E27FC236}">
                    <a16:creationId xmlns:a16="http://schemas.microsoft.com/office/drawing/2014/main" id="{CA2BCCF1-CEBE-45FB-A22E-8A94D4233E48}"/>
                  </a:ext>
                </a:extLst>
              </p:cNvPr>
              <p:cNvSpPr txBox="1"/>
              <p:nvPr/>
            </p:nvSpPr>
            <p:spPr>
              <a:xfrm>
                <a:off x="1824897" y="2887861"/>
                <a:ext cx="470001" cy="282948"/>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0.4</a:t>
                </a:r>
              </a:p>
            </p:txBody>
          </p:sp>
          <p:sp>
            <p:nvSpPr>
              <p:cNvPr id="78" name="TextBox 77">
                <a:extLst>
                  <a:ext uri="{FF2B5EF4-FFF2-40B4-BE49-F238E27FC236}">
                    <a16:creationId xmlns:a16="http://schemas.microsoft.com/office/drawing/2014/main" id="{EC2547F6-3045-47CE-80A0-B250DF7E8C6B}"/>
                  </a:ext>
                </a:extLst>
              </p:cNvPr>
              <p:cNvSpPr txBox="1"/>
              <p:nvPr/>
            </p:nvSpPr>
            <p:spPr>
              <a:xfrm>
                <a:off x="1824897" y="3391764"/>
                <a:ext cx="470001" cy="282948"/>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0.2</a:t>
                </a:r>
              </a:p>
            </p:txBody>
          </p:sp>
          <p:sp>
            <p:nvSpPr>
              <p:cNvPr id="79" name="TextBox 78">
                <a:extLst>
                  <a:ext uri="{FF2B5EF4-FFF2-40B4-BE49-F238E27FC236}">
                    <a16:creationId xmlns:a16="http://schemas.microsoft.com/office/drawing/2014/main" id="{01DBC06E-A63D-4FE3-B77F-67D5D3FDDBD0}"/>
                  </a:ext>
                </a:extLst>
              </p:cNvPr>
              <p:cNvSpPr txBox="1"/>
              <p:nvPr/>
            </p:nvSpPr>
            <p:spPr>
              <a:xfrm>
                <a:off x="1996426" y="3901040"/>
                <a:ext cx="298480" cy="282948"/>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a:t>
                </a:r>
              </a:p>
            </p:txBody>
          </p:sp>
        </p:grpSp>
        <p:grpSp>
          <p:nvGrpSpPr>
            <p:cNvPr id="9" name="Group 8">
              <a:extLst>
                <a:ext uri="{FF2B5EF4-FFF2-40B4-BE49-F238E27FC236}">
                  <a16:creationId xmlns:a16="http://schemas.microsoft.com/office/drawing/2014/main" id="{F2F301ED-695D-4E21-9288-7A9969496FC0}"/>
                </a:ext>
              </a:extLst>
            </p:cNvPr>
            <p:cNvGrpSpPr/>
            <p:nvPr/>
          </p:nvGrpSpPr>
          <p:grpSpPr>
            <a:xfrm>
              <a:off x="1632186" y="5017454"/>
              <a:ext cx="5324573" cy="691120"/>
              <a:chOff x="1477217" y="5471106"/>
              <a:chExt cx="4723593" cy="624882"/>
            </a:xfrm>
          </p:grpSpPr>
          <p:sp>
            <p:nvSpPr>
              <p:cNvPr id="40" name="TextBox 39">
                <a:extLst>
                  <a:ext uri="{FF2B5EF4-FFF2-40B4-BE49-F238E27FC236}">
                    <a16:creationId xmlns:a16="http://schemas.microsoft.com/office/drawing/2014/main" id="{6F88DAE1-295A-4E0E-9FC8-4AB1B0E8107A}"/>
                  </a:ext>
                </a:extLst>
              </p:cNvPr>
              <p:cNvSpPr txBox="1"/>
              <p:nvPr/>
            </p:nvSpPr>
            <p:spPr>
              <a:xfrm>
                <a:off x="3186766" y="5789882"/>
                <a:ext cx="1267352" cy="306106"/>
              </a:xfrm>
              <a:prstGeom prst="rect">
                <a:avLst/>
              </a:prstGeom>
              <a:noFill/>
            </p:spPr>
            <p:txBody>
              <a:bodyPr wrap="none" rtlCol="0">
                <a:spAutoFit/>
              </a:bodyPr>
              <a:lstStyle/>
              <a:p>
                <a:pPr algn="ctr" fontAlgn="base">
                  <a:spcBef>
                    <a:spcPct val="0"/>
                  </a:spcBef>
                  <a:spcAft>
                    <a:spcPct val="0"/>
                  </a:spcAft>
                </a:pPr>
                <a:r>
                  <a:rPr lang="ja-JP" sz="1600">
                    <a:solidFill>
                      <a:srgbClr val="363636"/>
                    </a:solidFill>
                    <a:cs typeface="Arial" panose="020B0604020202020204" pitchFamily="34" charset="0"/>
                  </a:rPr>
                  <a:t>経過期間、月</a:t>
                </a:r>
              </a:p>
            </p:txBody>
          </p:sp>
          <p:sp>
            <p:nvSpPr>
              <p:cNvPr id="41" name="Line 21">
                <a:extLst>
                  <a:ext uri="{FF2B5EF4-FFF2-40B4-BE49-F238E27FC236}">
                    <a16:creationId xmlns:a16="http://schemas.microsoft.com/office/drawing/2014/main" id="{3CBA9C1D-5D18-40B3-BB5B-2DA008083BC0}"/>
                  </a:ext>
                </a:extLst>
              </p:cNvPr>
              <p:cNvSpPr>
                <a:spLocks noChangeShapeType="1"/>
              </p:cNvSpPr>
              <p:nvPr/>
            </p:nvSpPr>
            <p:spPr bwMode="auto">
              <a:xfrm>
                <a:off x="607070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42" name="TextBox 41">
                <a:extLst>
                  <a:ext uri="{FF2B5EF4-FFF2-40B4-BE49-F238E27FC236}">
                    <a16:creationId xmlns:a16="http://schemas.microsoft.com/office/drawing/2014/main" id="{88170930-72E5-493F-A2D3-D5FBF4B222B0}"/>
                  </a:ext>
                </a:extLst>
              </p:cNvPr>
              <p:cNvSpPr txBox="1"/>
              <p:nvPr/>
            </p:nvSpPr>
            <p:spPr>
              <a:xfrm>
                <a:off x="5934377" y="5543106"/>
                <a:ext cx="266433" cy="288358"/>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24</a:t>
                </a:r>
              </a:p>
            </p:txBody>
          </p:sp>
          <p:sp>
            <p:nvSpPr>
              <p:cNvPr id="43" name="Line 21">
                <a:extLst>
                  <a:ext uri="{FF2B5EF4-FFF2-40B4-BE49-F238E27FC236}">
                    <a16:creationId xmlns:a16="http://schemas.microsoft.com/office/drawing/2014/main" id="{247C7E1D-1890-47B8-8B6E-84F154246B90}"/>
                  </a:ext>
                </a:extLst>
              </p:cNvPr>
              <p:cNvSpPr>
                <a:spLocks noChangeShapeType="1"/>
              </p:cNvSpPr>
              <p:nvPr/>
            </p:nvSpPr>
            <p:spPr bwMode="auto">
              <a:xfrm>
                <a:off x="569506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44" name="TextBox 43">
                <a:extLst>
                  <a:ext uri="{FF2B5EF4-FFF2-40B4-BE49-F238E27FC236}">
                    <a16:creationId xmlns:a16="http://schemas.microsoft.com/office/drawing/2014/main" id="{9E345DC6-8FEA-4FDC-8CF1-0DC5052C593C}"/>
                  </a:ext>
                </a:extLst>
              </p:cNvPr>
              <p:cNvSpPr txBox="1"/>
              <p:nvPr/>
            </p:nvSpPr>
            <p:spPr>
              <a:xfrm>
                <a:off x="5558740" y="5543106"/>
                <a:ext cx="266433" cy="288358"/>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22</a:t>
                </a:r>
              </a:p>
            </p:txBody>
          </p:sp>
          <p:sp>
            <p:nvSpPr>
              <p:cNvPr id="45" name="Line 21">
                <a:extLst>
                  <a:ext uri="{FF2B5EF4-FFF2-40B4-BE49-F238E27FC236}">
                    <a16:creationId xmlns:a16="http://schemas.microsoft.com/office/drawing/2014/main" id="{66C1B419-678A-42B4-B110-DBCB08C116F0}"/>
                  </a:ext>
                </a:extLst>
              </p:cNvPr>
              <p:cNvSpPr>
                <a:spLocks noChangeShapeType="1"/>
              </p:cNvSpPr>
              <p:nvPr/>
            </p:nvSpPr>
            <p:spPr bwMode="auto">
              <a:xfrm>
                <a:off x="531943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46" name="TextBox 45">
                <a:extLst>
                  <a:ext uri="{FF2B5EF4-FFF2-40B4-BE49-F238E27FC236}">
                    <a16:creationId xmlns:a16="http://schemas.microsoft.com/office/drawing/2014/main" id="{E9E36362-D927-416D-B157-8E8114B6CBEA}"/>
                  </a:ext>
                </a:extLst>
              </p:cNvPr>
              <p:cNvSpPr txBox="1"/>
              <p:nvPr/>
            </p:nvSpPr>
            <p:spPr>
              <a:xfrm>
                <a:off x="5183103" y="5543106"/>
                <a:ext cx="266433" cy="288358"/>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20</a:t>
                </a:r>
              </a:p>
            </p:txBody>
          </p:sp>
          <p:sp>
            <p:nvSpPr>
              <p:cNvPr id="47" name="Line 21">
                <a:extLst>
                  <a:ext uri="{FF2B5EF4-FFF2-40B4-BE49-F238E27FC236}">
                    <a16:creationId xmlns:a16="http://schemas.microsoft.com/office/drawing/2014/main" id="{E55E6E31-7035-4545-8F21-1E927354DB95}"/>
                  </a:ext>
                </a:extLst>
              </p:cNvPr>
              <p:cNvSpPr>
                <a:spLocks noChangeShapeType="1"/>
              </p:cNvSpPr>
              <p:nvPr/>
            </p:nvSpPr>
            <p:spPr bwMode="auto">
              <a:xfrm>
                <a:off x="4943794"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48" name="TextBox 47">
                <a:extLst>
                  <a:ext uri="{FF2B5EF4-FFF2-40B4-BE49-F238E27FC236}">
                    <a16:creationId xmlns:a16="http://schemas.microsoft.com/office/drawing/2014/main" id="{CEA14589-B2C0-43B3-A171-360A3A4A60ED}"/>
                  </a:ext>
                </a:extLst>
              </p:cNvPr>
              <p:cNvSpPr txBox="1"/>
              <p:nvPr/>
            </p:nvSpPr>
            <p:spPr>
              <a:xfrm>
                <a:off x="4807466" y="5543106"/>
                <a:ext cx="266433" cy="288358"/>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18</a:t>
                </a:r>
              </a:p>
            </p:txBody>
          </p:sp>
          <p:sp>
            <p:nvSpPr>
              <p:cNvPr id="49" name="Line 21">
                <a:extLst>
                  <a:ext uri="{FF2B5EF4-FFF2-40B4-BE49-F238E27FC236}">
                    <a16:creationId xmlns:a16="http://schemas.microsoft.com/office/drawing/2014/main" id="{669E68C3-2231-4CDD-B9A6-09DB1FC53F93}"/>
                  </a:ext>
                </a:extLst>
              </p:cNvPr>
              <p:cNvSpPr>
                <a:spLocks noChangeShapeType="1"/>
              </p:cNvSpPr>
              <p:nvPr/>
            </p:nvSpPr>
            <p:spPr bwMode="auto">
              <a:xfrm>
                <a:off x="4568157"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0" name="TextBox 49">
                <a:extLst>
                  <a:ext uri="{FF2B5EF4-FFF2-40B4-BE49-F238E27FC236}">
                    <a16:creationId xmlns:a16="http://schemas.microsoft.com/office/drawing/2014/main" id="{FB5B1C3E-CB47-469E-A5B7-A56A0B6F2F8C}"/>
                  </a:ext>
                </a:extLst>
              </p:cNvPr>
              <p:cNvSpPr txBox="1"/>
              <p:nvPr/>
            </p:nvSpPr>
            <p:spPr>
              <a:xfrm>
                <a:off x="4431829" y="5543106"/>
                <a:ext cx="266433" cy="288358"/>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16</a:t>
                </a:r>
              </a:p>
            </p:txBody>
          </p:sp>
          <p:sp>
            <p:nvSpPr>
              <p:cNvPr id="51" name="Line 21">
                <a:extLst>
                  <a:ext uri="{FF2B5EF4-FFF2-40B4-BE49-F238E27FC236}">
                    <a16:creationId xmlns:a16="http://schemas.microsoft.com/office/drawing/2014/main" id="{AD236169-8F46-4A9F-831C-C7D27BDBE958}"/>
                  </a:ext>
                </a:extLst>
              </p:cNvPr>
              <p:cNvSpPr>
                <a:spLocks noChangeShapeType="1"/>
              </p:cNvSpPr>
              <p:nvPr/>
            </p:nvSpPr>
            <p:spPr bwMode="auto">
              <a:xfrm>
                <a:off x="4192520"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2" name="TextBox 51">
                <a:extLst>
                  <a:ext uri="{FF2B5EF4-FFF2-40B4-BE49-F238E27FC236}">
                    <a16:creationId xmlns:a16="http://schemas.microsoft.com/office/drawing/2014/main" id="{2125E5DC-79D3-46B9-91E3-DB2476244A56}"/>
                  </a:ext>
                </a:extLst>
              </p:cNvPr>
              <p:cNvSpPr txBox="1"/>
              <p:nvPr/>
            </p:nvSpPr>
            <p:spPr>
              <a:xfrm>
                <a:off x="4056192" y="5543106"/>
                <a:ext cx="266433" cy="288358"/>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14</a:t>
                </a:r>
              </a:p>
            </p:txBody>
          </p:sp>
          <p:sp>
            <p:nvSpPr>
              <p:cNvPr id="53" name="Line 21">
                <a:extLst>
                  <a:ext uri="{FF2B5EF4-FFF2-40B4-BE49-F238E27FC236}">
                    <a16:creationId xmlns:a16="http://schemas.microsoft.com/office/drawing/2014/main" id="{8C7E00DE-9AAE-470A-8805-3B32E910A805}"/>
                  </a:ext>
                </a:extLst>
              </p:cNvPr>
              <p:cNvSpPr>
                <a:spLocks noChangeShapeType="1"/>
              </p:cNvSpPr>
              <p:nvPr/>
            </p:nvSpPr>
            <p:spPr bwMode="auto">
              <a:xfrm>
                <a:off x="3816883"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4" name="TextBox 53">
                <a:extLst>
                  <a:ext uri="{FF2B5EF4-FFF2-40B4-BE49-F238E27FC236}">
                    <a16:creationId xmlns:a16="http://schemas.microsoft.com/office/drawing/2014/main" id="{7C443ACA-989A-47C1-BB03-4D5BCA45FA78}"/>
                  </a:ext>
                </a:extLst>
              </p:cNvPr>
              <p:cNvSpPr txBox="1"/>
              <p:nvPr/>
            </p:nvSpPr>
            <p:spPr>
              <a:xfrm>
                <a:off x="3680555" y="5543106"/>
                <a:ext cx="266433" cy="288358"/>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12</a:t>
                </a:r>
              </a:p>
            </p:txBody>
          </p:sp>
          <p:sp>
            <p:nvSpPr>
              <p:cNvPr id="55" name="Line 21">
                <a:extLst>
                  <a:ext uri="{FF2B5EF4-FFF2-40B4-BE49-F238E27FC236}">
                    <a16:creationId xmlns:a16="http://schemas.microsoft.com/office/drawing/2014/main" id="{14700467-CADF-4777-B324-C7E6C321B3C5}"/>
                  </a:ext>
                </a:extLst>
              </p:cNvPr>
              <p:cNvSpPr>
                <a:spLocks noChangeShapeType="1"/>
              </p:cNvSpPr>
              <p:nvPr/>
            </p:nvSpPr>
            <p:spPr bwMode="auto">
              <a:xfrm>
                <a:off x="3441246"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6" name="TextBox 55">
                <a:extLst>
                  <a:ext uri="{FF2B5EF4-FFF2-40B4-BE49-F238E27FC236}">
                    <a16:creationId xmlns:a16="http://schemas.microsoft.com/office/drawing/2014/main" id="{5825E003-457F-44B8-AEA3-0B5D3A6AFE36}"/>
                  </a:ext>
                </a:extLst>
              </p:cNvPr>
              <p:cNvSpPr txBox="1"/>
              <p:nvPr/>
            </p:nvSpPr>
            <p:spPr>
              <a:xfrm>
                <a:off x="3304918" y="5543106"/>
                <a:ext cx="266433" cy="288358"/>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10</a:t>
                </a:r>
              </a:p>
            </p:txBody>
          </p:sp>
          <p:sp>
            <p:nvSpPr>
              <p:cNvPr id="57" name="Line 21">
                <a:extLst>
                  <a:ext uri="{FF2B5EF4-FFF2-40B4-BE49-F238E27FC236}">
                    <a16:creationId xmlns:a16="http://schemas.microsoft.com/office/drawing/2014/main" id="{218B8CE5-2C61-4DB5-8C74-95DB6C975778}"/>
                  </a:ext>
                </a:extLst>
              </p:cNvPr>
              <p:cNvSpPr>
                <a:spLocks noChangeShapeType="1"/>
              </p:cNvSpPr>
              <p:nvPr/>
            </p:nvSpPr>
            <p:spPr bwMode="auto">
              <a:xfrm>
                <a:off x="3065609"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8" name="TextBox 57">
                <a:extLst>
                  <a:ext uri="{FF2B5EF4-FFF2-40B4-BE49-F238E27FC236}">
                    <a16:creationId xmlns:a16="http://schemas.microsoft.com/office/drawing/2014/main" id="{E1B64866-B0DA-49F3-B666-2916EF8B4CE7}"/>
                  </a:ext>
                </a:extLst>
              </p:cNvPr>
              <p:cNvSpPr txBox="1"/>
              <p:nvPr/>
            </p:nvSpPr>
            <p:spPr>
              <a:xfrm>
                <a:off x="2979766" y="5543106"/>
                <a:ext cx="165465" cy="288358"/>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8</a:t>
                </a:r>
              </a:p>
            </p:txBody>
          </p:sp>
          <p:sp>
            <p:nvSpPr>
              <p:cNvPr id="59" name="Line 21">
                <a:extLst>
                  <a:ext uri="{FF2B5EF4-FFF2-40B4-BE49-F238E27FC236}">
                    <a16:creationId xmlns:a16="http://schemas.microsoft.com/office/drawing/2014/main" id="{43FCF55C-3AF3-412D-85A8-2C47E42ABAB2}"/>
                  </a:ext>
                </a:extLst>
              </p:cNvPr>
              <p:cNvSpPr>
                <a:spLocks noChangeShapeType="1"/>
              </p:cNvSpPr>
              <p:nvPr/>
            </p:nvSpPr>
            <p:spPr bwMode="auto">
              <a:xfrm>
                <a:off x="2689972"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0" name="TextBox 59">
                <a:extLst>
                  <a:ext uri="{FF2B5EF4-FFF2-40B4-BE49-F238E27FC236}">
                    <a16:creationId xmlns:a16="http://schemas.microsoft.com/office/drawing/2014/main" id="{72E193CD-C616-4367-8DBE-E91DD1DF6610}"/>
                  </a:ext>
                </a:extLst>
              </p:cNvPr>
              <p:cNvSpPr txBox="1"/>
              <p:nvPr/>
            </p:nvSpPr>
            <p:spPr>
              <a:xfrm>
                <a:off x="2604127" y="5543106"/>
                <a:ext cx="165465" cy="288358"/>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6</a:t>
                </a:r>
              </a:p>
            </p:txBody>
          </p:sp>
          <p:sp>
            <p:nvSpPr>
              <p:cNvPr id="61" name="Line 21">
                <a:extLst>
                  <a:ext uri="{FF2B5EF4-FFF2-40B4-BE49-F238E27FC236}">
                    <a16:creationId xmlns:a16="http://schemas.microsoft.com/office/drawing/2014/main" id="{69C933C3-64EF-415B-98CC-F31EDD9F7411}"/>
                  </a:ext>
                </a:extLst>
              </p:cNvPr>
              <p:cNvSpPr>
                <a:spLocks noChangeShapeType="1"/>
              </p:cNvSpPr>
              <p:nvPr/>
            </p:nvSpPr>
            <p:spPr bwMode="auto">
              <a:xfrm>
                <a:off x="2314335"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2" name="TextBox 61">
                <a:extLst>
                  <a:ext uri="{FF2B5EF4-FFF2-40B4-BE49-F238E27FC236}">
                    <a16:creationId xmlns:a16="http://schemas.microsoft.com/office/drawing/2014/main" id="{4F194361-840E-4EF2-AA7A-2AD2A41371AE}"/>
                  </a:ext>
                </a:extLst>
              </p:cNvPr>
              <p:cNvSpPr txBox="1"/>
              <p:nvPr/>
            </p:nvSpPr>
            <p:spPr>
              <a:xfrm>
                <a:off x="2228491" y="5543106"/>
                <a:ext cx="165465" cy="288358"/>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4</a:t>
                </a:r>
              </a:p>
            </p:txBody>
          </p:sp>
          <p:sp>
            <p:nvSpPr>
              <p:cNvPr id="63" name="Line 21">
                <a:extLst>
                  <a:ext uri="{FF2B5EF4-FFF2-40B4-BE49-F238E27FC236}">
                    <a16:creationId xmlns:a16="http://schemas.microsoft.com/office/drawing/2014/main" id="{28D2D2C7-819D-455E-B355-951D788DF68C}"/>
                  </a:ext>
                </a:extLst>
              </p:cNvPr>
              <p:cNvSpPr>
                <a:spLocks noChangeShapeType="1"/>
              </p:cNvSpPr>
              <p:nvPr/>
            </p:nvSpPr>
            <p:spPr bwMode="auto">
              <a:xfrm>
                <a:off x="1938698"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4" name="TextBox 63">
                <a:extLst>
                  <a:ext uri="{FF2B5EF4-FFF2-40B4-BE49-F238E27FC236}">
                    <a16:creationId xmlns:a16="http://schemas.microsoft.com/office/drawing/2014/main" id="{D69BB7E7-57E4-4003-B3E2-452B436BC228}"/>
                  </a:ext>
                </a:extLst>
              </p:cNvPr>
              <p:cNvSpPr txBox="1"/>
              <p:nvPr/>
            </p:nvSpPr>
            <p:spPr>
              <a:xfrm>
                <a:off x="1852854" y="5543106"/>
                <a:ext cx="165465" cy="288358"/>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2</a:t>
                </a:r>
              </a:p>
            </p:txBody>
          </p:sp>
          <p:sp>
            <p:nvSpPr>
              <p:cNvPr id="65" name="Line 21">
                <a:extLst>
                  <a:ext uri="{FF2B5EF4-FFF2-40B4-BE49-F238E27FC236}">
                    <a16:creationId xmlns:a16="http://schemas.microsoft.com/office/drawing/2014/main" id="{8C27A704-302F-4EC5-93B8-A06EAFB6EA2B}"/>
                  </a:ext>
                </a:extLst>
              </p:cNvPr>
              <p:cNvSpPr>
                <a:spLocks noChangeShapeType="1"/>
              </p:cNvSpPr>
              <p:nvPr/>
            </p:nvSpPr>
            <p:spPr bwMode="auto">
              <a:xfrm>
                <a:off x="1563061" y="5471106"/>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66" name="TextBox 65">
                <a:extLst>
                  <a:ext uri="{FF2B5EF4-FFF2-40B4-BE49-F238E27FC236}">
                    <a16:creationId xmlns:a16="http://schemas.microsoft.com/office/drawing/2014/main" id="{9E62D0A7-6A7E-4BE5-B45D-C937FC1CD023}"/>
                  </a:ext>
                </a:extLst>
              </p:cNvPr>
              <p:cNvSpPr txBox="1"/>
              <p:nvPr/>
            </p:nvSpPr>
            <p:spPr>
              <a:xfrm>
                <a:off x="1477217" y="5543106"/>
                <a:ext cx="165465" cy="288358"/>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0</a:t>
                </a:r>
              </a:p>
            </p:txBody>
          </p:sp>
        </p:grpSp>
        <p:grpSp>
          <p:nvGrpSpPr>
            <p:cNvPr id="10" name="Group 9">
              <a:extLst>
                <a:ext uri="{FF2B5EF4-FFF2-40B4-BE49-F238E27FC236}">
                  <a16:creationId xmlns:a16="http://schemas.microsoft.com/office/drawing/2014/main" id="{136E9055-FF1D-486B-898C-C28923F46F01}"/>
                </a:ext>
              </a:extLst>
            </p:cNvPr>
            <p:cNvGrpSpPr/>
            <p:nvPr/>
          </p:nvGrpSpPr>
          <p:grpSpPr>
            <a:xfrm>
              <a:off x="1518373" y="5867622"/>
              <a:ext cx="5397115" cy="318924"/>
              <a:chOff x="950626" y="5909824"/>
              <a:chExt cx="5397115" cy="318924"/>
            </a:xfrm>
          </p:grpSpPr>
          <p:sp>
            <p:nvSpPr>
              <p:cNvPr id="27" name="TextBox 26">
                <a:extLst>
                  <a:ext uri="{FF2B5EF4-FFF2-40B4-BE49-F238E27FC236}">
                    <a16:creationId xmlns:a16="http://schemas.microsoft.com/office/drawing/2014/main" id="{6D8D369E-4594-400D-9463-A4B49504CC8F}"/>
                  </a:ext>
                </a:extLst>
              </p:cNvPr>
              <p:cNvSpPr txBox="1"/>
              <p:nvPr/>
            </p:nvSpPr>
            <p:spPr>
              <a:xfrm>
                <a:off x="5722159" y="5909824"/>
                <a:ext cx="186517"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6</a:t>
                </a:r>
              </a:p>
            </p:txBody>
          </p:sp>
          <p:sp>
            <p:nvSpPr>
              <p:cNvPr id="28" name="TextBox 27">
                <a:extLst>
                  <a:ext uri="{FF2B5EF4-FFF2-40B4-BE49-F238E27FC236}">
                    <a16:creationId xmlns:a16="http://schemas.microsoft.com/office/drawing/2014/main" id="{EBDEF1B0-6F83-4006-AA95-ED639E6F01AA}"/>
                  </a:ext>
                </a:extLst>
              </p:cNvPr>
              <p:cNvSpPr txBox="1"/>
              <p:nvPr/>
            </p:nvSpPr>
            <p:spPr>
              <a:xfrm>
                <a:off x="5298730" y="5909824"/>
                <a:ext cx="186517"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9</a:t>
                </a:r>
              </a:p>
            </p:txBody>
          </p:sp>
          <p:sp>
            <p:nvSpPr>
              <p:cNvPr id="29" name="TextBox 28">
                <a:extLst>
                  <a:ext uri="{FF2B5EF4-FFF2-40B4-BE49-F238E27FC236}">
                    <a16:creationId xmlns:a16="http://schemas.microsoft.com/office/drawing/2014/main" id="{3F7D3B24-3137-4AD5-88A3-BED6BF037702}"/>
                  </a:ext>
                </a:extLst>
              </p:cNvPr>
              <p:cNvSpPr txBox="1"/>
              <p:nvPr/>
            </p:nvSpPr>
            <p:spPr>
              <a:xfrm>
                <a:off x="4818395" y="5909824"/>
                <a:ext cx="300330"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11</a:t>
                </a:r>
              </a:p>
            </p:txBody>
          </p:sp>
          <p:sp>
            <p:nvSpPr>
              <p:cNvPr id="30" name="TextBox 29">
                <a:extLst>
                  <a:ext uri="{FF2B5EF4-FFF2-40B4-BE49-F238E27FC236}">
                    <a16:creationId xmlns:a16="http://schemas.microsoft.com/office/drawing/2014/main" id="{A4313C5D-05DA-4EBF-940C-D629B2333B63}"/>
                  </a:ext>
                </a:extLst>
              </p:cNvPr>
              <p:cNvSpPr txBox="1"/>
              <p:nvPr/>
            </p:nvSpPr>
            <p:spPr>
              <a:xfrm>
                <a:off x="4394965" y="5909824"/>
                <a:ext cx="300331"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12</a:t>
                </a:r>
              </a:p>
            </p:txBody>
          </p:sp>
          <p:sp>
            <p:nvSpPr>
              <p:cNvPr id="31" name="TextBox 30">
                <a:extLst>
                  <a:ext uri="{FF2B5EF4-FFF2-40B4-BE49-F238E27FC236}">
                    <a16:creationId xmlns:a16="http://schemas.microsoft.com/office/drawing/2014/main" id="{EF4A5FA7-1846-4BF9-9762-585F9723A28C}"/>
                  </a:ext>
                </a:extLst>
              </p:cNvPr>
              <p:cNvSpPr txBox="1"/>
              <p:nvPr/>
            </p:nvSpPr>
            <p:spPr>
              <a:xfrm>
                <a:off x="3971536" y="5909824"/>
                <a:ext cx="300331"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16</a:t>
                </a:r>
              </a:p>
            </p:txBody>
          </p:sp>
          <p:sp>
            <p:nvSpPr>
              <p:cNvPr id="32" name="TextBox 31">
                <a:extLst>
                  <a:ext uri="{FF2B5EF4-FFF2-40B4-BE49-F238E27FC236}">
                    <a16:creationId xmlns:a16="http://schemas.microsoft.com/office/drawing/2014/main" id="{785BF763-B5F6-420D-BD9D-0860430C49C0}"/>
                  </a:ext>
                </a:extLst>
              </p:cNvPr>
              <p:cNvSpPr txBox="1"/>
              <p:nvPr/>
            </p:nvSpPr>
            <p:spPr>
              <a:xfrm>
                <a:off x="3548107" y="5909824"/>
                <a:ext cx="300331"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21</a:t>
                </a:r>
              </a:p>
            </p:txBody>
          </p:sp>
          <p:sp>
            <p:nvSpPr>
              <p:cNvPr id="33" name="TextBox 32">
                <a:extLst>
                  <a:ext uri="{FF2B5EF4-FFF2-40B4-BE49-F238E27FC236}">
                    <a16:creationId xmlns:a16="http://schemas.microsoft.com/office/drawing/2014/main" id="{B55F1DA4-957C-4347-94C3-D423D02FDFD8}"/>
                  </a:ext>
                </a:extLst>
              </p:cNvPr>
              <p:cNvSpPr txBox="1"/>
              <p:nvPr/>
            </p:nvSpPr>
            <p:spPr>
              <a:xfrm>
                <a:off x="3124678" y="5909824"/>
                <a:ext cx="300331"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34</a:t>
                </a:r>
              </a:p>
            </p:txBody>
          </p:sp>
          <p:sp>
            <p:nvSpPr>
              <p:cNvPr id="34" name="TextBox 33">
                <a:extLst>
                  <a:ext uri="{FF2B5EF4-FFF2-40B4-BE49-F238E27FC236}">
                    <a16:creationId xmlns:a16="http://schemas.microsoft.com/office/drawing/2014/main" id="{42A6A6B6-ACD2-4B4E-B19E-8B1AC5620A7B}"/>
                  </a:ext>
                </a:extLst>
              </p:cNvPr>
              <p:cNvSpPr txBox="1"/>
              <p:nvPr/>
            </p:nvSpPr>
            <p:spPr>
              <a:xfrm>
                <a:off x="2701249" y="5909824"/>
                <a:ext cx="300331"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52</a:t>
                </a:r>
              </a:p>
            </p:txBody>
          </p:sp>
          <p:sp>
            <p:nvSpPr>
              <p:cNvPr id="35" name="TextBox 34">
                <a:extLst>
                  <a:ext uri="{FF2B5EF4-FFF2-40B4-BE49-F238E27FC236}">
                    <a16:creationId xmlns:a16="http://schemas.microsoft.com/office/drawing/2014/main" id="{D332F409-E9C6-437C-813B-D1A30597D8E1}"/>
                  </a:ext>
                </a:extLst>
              </p:cNvPr>
              <p:cNvSpPr txBox="1"/>
              <p:nvPr/>
            </p:nvSpPr>
            <p:spPr>
              <a:xfrm>
                <a:off x="2277818" y="5909824"/>
                <a:ext cx="300331"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72</a:t>
                </a:r>
              </a:p>
            </p:txBody>
          </p:sp>
          <p:sp>
            <p:nvSpPr>
              <p:cNvPr id="36" name="TextBox 35">
                <a:extLst>
                  <a:ext uri="{FF2B5EF4-FFF2-40B4-BE49-F238E27FC236}">
                    <a16:creationId xmlns:a16="http://schemas.microsoft.com/office/drawing/2014/main" id="{EB1DE2CE-891D-4DEE-AA10-39C3204CA931}"/>
                  </a:ext>
                </a:extLst>
              </p:cNvPr>
              <p:cNvSpPr txBox="1"/>
              <p:nvPr/>
            </p:nvSpPr>
            <p:spPr>
              <a:xfrm>
                <a:off x="1797484" y="5909824"/>
                <a:ext cx="414143"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134</a:t>
                </a:r>
              </a:p>
            </p:txBody>
          </p:sp>
          <p:sp>
            <p:nvSpPr>
              <p:cNvPr id="37" name="TextBox 36">
                <a:extLst>
                  <a:ext uri="{FF2B5EF4-FFF2-40B4-BE49-F238E27FC236}">
                    <a16:creationId xmlns:a16="http://schemas.microsoft.com/office/drawing/2014/main" id="{5C2BF204-C268-41E3-AD51-90C088B9DBB9}"/>
                  </a:ext>
                </a:extLst>
              </p:cNvPr>
              <p:cNvSpPr txBox="1"/>
              <p:nvPr/>
            </p:nvSpPr>
            <p:spPr>
              <a:xfrm>
                <a:off x="1374055" y="5909824"/>
                <a:ext cx="414143"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198</a:t>
                </a:r>
              </a:p>
            </p:txBody>
          </p:sp>
          <p:sp>
            <p:nvSpPr>
              <p:cNvPr id="38" name="TextBox 37">
                <a:extLst>
                  <a:ext uri="{FF2B5EF4-FFF2-40B4-BE49-F238E27FC236}">
                    <a16:creationId xmlns:a16="http://schemas.microsoft.com/office/drawing/2014/main" id="{DC83EF19-89E3-4E11-BC33-B8B43E405290}"/>
                  </a:ext>
                </a:extLst>
              </p:cNvPr>
              <p:cNvSpPr txBox="1"/>
              <p:nvPr/>
            </p:nvSpPr>
            <p:spPr>
              <a:xfrm>
                <a:off x="950626" y="5909824"/>
                <a:ext cx="414143"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307</a:t>
                </a:r>
              </a:p>
            </p:txBody>
          </p:sp>
          <p:sp>
            <p:nvSpPr>
              <p:cNvPr id="39" name="TextBox 38">
                <a:extLst>
                  <a:ext uri="{FF2B5EF4-FFF2-40B4-BE49-F238E27FC236}">
                    <a16:creationId xmlns:a16="http://schemas.microsoft.com/office/drawing/2014/main" id="{4A0CF29D-F7E8-4F04-8CA2-8FCFE3D64256}"/>
                  </a:ext>
                </a:extLst>
              </p:cNvPr>
              <p:cNvSpPr txBox="1"/>
              <p:nvPr/>
            </p:nvSpPr>
            <p:spPr>
              <a:xfrm>
                <a:off x="6161224" y="5909824"/>
                <a:ext cx="186517" cy="318924"/>
              </a:xfrm>
              <a:prstGeom prst="rect">
                <a:avLst/>
              </a:prstGeom>
              <a:noFill/>
            </p:spPr>
            <p:txBody>
              <a:bodyPr wrap="none" lIns="36000" tIns="36000" rIns="36000" bIns="36000" rtlCol="0" anchor="t" anchorCtr="0">
                <a:spAutoFit/>
              </a:bodyPr>
              <a:lstStyle/>
              <a:p>
                <a:pPr algn="ctr"/>
                <a:r>
                  <a:rPr lang="ja-JP" sz="1600">
                    <a:solidFill>
                      <a:schemeClr val="accent1"/>
                    </a:solidFill>
                    <a:cs typeface="Arial" panose="020B0604020202020204" pitchFamily="34" charset="0"/>
                  </a:rPr>
                  <a:t>5</a:t>
                </a:r>
              </a:p>
            </p:txBody>
          </p:sp>
        </p:grpSp>
        <p:grpSp>
          <p:nvGrpSpPr>
            <p:cNvPr id="11" name="Group 10">
              <a:extLst>
                <a:ext uri="{FF2B5EF4-FFF2-40B4-BE49-F238E27FC236}">
                  <a16:creationId xmlns:a16="http://schemas.microsoft.com/office/drawing/2014/main" id="{0D5A9985-D842-45A8-A442-607476782169}"/>
                </a:ext>
              </a:extLst>
            </p:cNvPr>
            <p:cNvGrpSpPr/>
            <p:nvPr/>
          </p:nvGrpSpPr>
          <p:grpSpPr>
            <a:xfrm>
              <a:off x="1518373" y="6276487"/>
              <a:ext cx="4958050" cy="318924"/>
              <a:chOff x="950626" y="5909824"/>
              <a:chExt cx="4958050" cy="318924"/>
            </a:xfrm>
          </p:grpSpPr>
          <p:sp>
            <p:nvSpPr>
              <p:cNvPr id="15" name="TextBox 14">
                <a:extLst>
                  <a:ext uri="{FF2B5EF4-FFF2-40B4-BE49-F238E27FC236}">
                    <a16:creationId xmlns:a16="http://schemas.microsoft.com/office/drawing/2014/main" id="{4DEF43A5-3E00-47C5-90D5-1B0495A51EC0}"/>
                  </a:ext>
                </a:extLst>
              </p:cNvPr>
              <p:cNvSpPr txBox="1"/>
              <p:nvPr/>
            </p:nvSpPr>
            <p:spPr>
              <a:xfrm>
                <a:off x="5722159" y="5909824"/>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1</a:t>
                </a:r>
              </a:p>
            </p:txBody>
          </p:sp>
          <p:sp>
            <p:nvSpPr>
              <p:cNvPr id="16" name="TextBox 15">
                <a:extLst>
                  <a:ext uri="{FF2B5EF4-FFF2-40B4-BE49-F238E27FC236}">
                    <a16:creationId xmlns:a16="http://schemas.microsoft.com/office/drawing/2014/main" id="{4ADCB9C8-D082-4076-9836-A34A4A32A5D9}"/>
                  </a:ext>
                </a:extLst>
              </p:cNvPr>
              <p:cNvSpPr txBox="1"/>
              <p:nvPr/>
            </p:nvSpPr>
            <p:spPr>
              <a:xfrm>
                <a:off x="5298730" y="5909824"/>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1</a:t>
                </a:r>
              </a:p>
            </p:txBody>
          </p:sp>
          <p:sp>
            <p:nvSpPr>
              <p:cNvPr id="17" name="TextBox 16">
                <a:extLst>
                  <a:ext uri="{FF2B5EF4-FFF2-40B4-BE49-F238E27FC236}">
                    <a16:creationId xmlns:a16="http://schemas.microsoft.com/office/drawing/2014/main" id="{C8DD18FF-3F18-4419-A520-7B6F494CC6CC}"/>
                  </a:ext>
                </a:extLst>
              </p:cNvPr>
              <p:cNvSpPr txBox="1"/>
              <p:nvPr/>
            </p:nvSpPr>
            <p:spPr>
              <a:xfrm>
                <a:off x="4875301" y="5909824"/>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1</a:t>
                </a:r>
              </a:p>
            </p:txBody>
          </p:sp>
          <p:sp>
            <p:nvSpPr>
              <p:cNvPr id="18" name="TextBox 17">
                <a:extLst>
                  <a:ext uri="{FF2B5EF4-FFF2-40B4-BE49-F238E27FC236}">
                    <a16:creationId xmlns:a16="http://schemas.microsoft.com/office/drawing/2014/main" id="{3F845F9C-0E45-40BA-90BD-6263142CD137}"/>
                  </a:ext>
                </a:extLst>
              </p:cNvPr>
              <p:cNvSpPr txBox="1"/>
              <p:nvPr/>
            </p:nvSpPr>
            <p:spPr>
              <a:xfrm>
                <a:off x="4451872" y="5909824"/>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3</a:t>
                </a:r>
              </a:p>
            </p:txBody>
          </p:sp>
          <p:sp>
            <p:nvSpPr>
              <p:cNvPr id="19" name="TextBox 18">
                <a:extLst>
                  <a:ext uri="{FF2B5EF4-FFF2-40B4-BE49-F238E27FC236}">
                    <a16:creationId xmlns:a16="http://schemas.microsoft.com/office/drawing/2014/main" id="{543F465E-EB03-4F11-A30D-A13A6D09CE3A}"/>
                  </a:ext>
                </a:extLst>
              </p:cNvPr>
              <p:cNvSpPr txBox="1"/>
              <p:nvPr/>
            </p:nvSpPr>
            <p:spPr>
              <a:xfrm>
                <a:off x="4028443" y="5909824"/>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3</a:t>
                </a:r>
              </a:p>
            </p:txBody>
          </p:sp>
          <p:sp>
            <p:nvSpPr>
              <p:cNvPr id="20" name="TextBox 19">
                <a:extLst>
                  <a:ext uri="{FF2B5EF4-FFF2-40B4-BE49-F238E27FC236}">
                    <a16:creationId xmlns:a16="http://schemas.microsoft.com/office/drawing/2014/main" id="{9DD4B0DC-F8C4-464C-B0CE-791482F0E772}"/>
                  </a:ext>
                </a:extLst>
              </p:cNvPr>
              <p:cNvSpPr txBox="1"/>
              <p:nvPr/>
            </p:nvSpPr>
            <p:spPr>
              <a:xfrm>
                <a:off x="3605014" y="5909824"/>
                <a:ext cx="186517"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7</a:t>
                </a:r>
              </a:p>
            </p:txBody>
          </p:sp>
          <p:sp>
            <p:nvSpPr>
              <p:cNvPr id="21" name="TextBox 20">
                <a:extLst>
                  <a:ext uri="{FF2B5EF4-FFF2-40B4-BE49-F238E27FC236}">
                    <a16:creationId xmlns:a16="http://schemas.microsoft.com/office/drawing/2014/main" id="{DD7AF0C9-DE09-4E1C-A228-F7A527B70621}"/>
                  </a:ext>
                </a:extLst>
              </p:cNvPr>
              <p:cNvSpPr txBox="1"/>
              <p:nvPr/>
            </p:nvSpPr>
            <p:spPr>
              <a:xfrm>
                <a:off x="3124679" y="5909824"/>
                <a:ext cx="300330"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11</a:t>
                </a:r>
              </a:p>
            </p:txBody>
          </p:sp>
          <p:sp>
            <p:nvSpPr>
              <p:cNvPr id="22" name="TextBox 21">
                <a:extLst>
                  <a:ext uri="{FF2B5EF4-FFF2-40B4-BE49-F238E27FC236}">
                    <a16:creationId xmlns:a16="http://schemas.microsoft.com/office/drawing/2014/main" id="{24E4EA21-FD2B-4354-9D0B-710240A2C78A}"/>
                  </a:ext>
                </a:extLst>
              </p:cNvPr>
              <p:cNvSpPr txBox="1"/>
              <p:nvPr/>
            </p:nvSpPr>
            <p:spPr>
              <a:xfrm>
                <a:off x="2701249" y="5909824"/>
                <a:ext cx="300331"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32</a:t>
                </a:r>
              </a:p>
            </p:txBody>
          </p:sp>
          <p:sp>
            <p:nvSpPr>
              <p:cNvPr id="23" name="TextBox 22">
                <a:extLst>
                  <a:ext uri="{FF2B5EF4-FFF2-40B4-BE49-F238E27FC236}">
                    <a16:creationId xmlns:a16="http://schemas.microsoft.com/office/drawing/2014/main" id="{CB339F0B-9349-407A-83C6-04B26BA3CA67}"/>
                  </a:ext>
                </a:extLst>
              </p:cNvPr>
              <p:cNvSpPr txBox="1"/>
              <p:nvPr/>
            </p:nvSpPr>
            <p:spPr>
              <a:xfrm>
                <a:off x="2277818" y="5909824"/>
                <a:ext cx="300331"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50</a:t>
                </a:r>
              </a:p>
            </p:txBody>
          </p:sp>
          <p:sp>
            <p:nvSpPr>
              <p:cNvPr id="24" name="TextBox 23">
                <a:extLst>
                  <a:ext uri="{FF2B5EF4-FFF2-40B4-BE49-F238E27FC236}">
                    <a16:creationId xmlns:a16="http://schemas.microsoft.com/office/drawing/2014/main" id="{360FD5A8-783F-4FFA-9913-D935E598DEDA}"/>
                  </a:ext>
                </a:extLst>
              </p:cNvPr>
              <p:cNvSpPr txBox="1"/>
              <p:nvPr/>
            </p:nvSpPr>
            <p:spPr>
              <a:xfrm>
                <a:off x="1797484" y="5909824"/>
                <a:ext cx="414143"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119</a:t>
                </a:r>
              </a:p>
            </p:txBody>
          </p:sp>
          <p:sp>
            <p:nvSpPr>
              <p:cNvPr id="25" name="TextBox 24">
                <a:extLst>
                  <a:ext uri="{FF2B5EF4-FFF2-40B4-BE49-F238E27FC236}">
                    <a16:creationId xmlns:a16="http://schemas.microsoft.com/office/drawing/2014/main" id="{DA583187-C5EA-456F-AED6-ABED18BB51D3}"/>
                  </a:ext>
                </a:extLst>
              </p:cNvPr>
              <p:cNvSpPr txBox="1"/>
              <p:nvPr/>
            </p:nvSpPr>
            <p:spPr>
              <a:xfrm>
                <a:off x="1374055" y="5909824"/>
                <a:ext cx="414143"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196</a:t>
                </a:r>
              </a:p>
            </p:txBody>
          </p:sp>
          <p:sp>
            <p:nvSpPr>
              <p:cNvPr id="26" name="TextBox 25">
                <a:extLst>
                  <a:ext uri="{FF2B5EF4-FFF2-40B4-BE49-F238E27FC236}">
                    <a16:creationId xmlns:a16="http://schemas.microsoft.com/office/drawing/2014/main" id="{39C7E350-998A-4BC7-8193-A12C84A996BE}"/>
                  </a:ext>
                </a:extLst>
              </p:cNvPr>
              <p:cNvSpPr txBox="1"/>
              <p:nvPr/>
            </p:nvSpPr>
            <p:spPr>
              <a:xfrm>
                <a:off x="950626" y="5909824"/>
                <a:ext cx="414143" cy="318924"/>
              </a:xfrm>
              <a:prstGeom prst="rect">
                <a:avLst/>
              </a:prstGeom>
              <a:noFill/>
            </p:spPr>
            <p:txBody>
              <a:bodyPr wrap="none" lIns="36000" tIns="36000" rIns="36000" bIns="36000" rtlCol="0" anchor="t" anchorCtr="0">
                <a:spAutoFit/>
              </a:bodyPr>
              <a:lstStyle/>
              <a:p>
                <a:pPr algn="ctr"/>
                <a:r>
                  <a:rPr lang="ja-JP" sz="1600">
                    <a:solidFill>
                      <a:schemeClr val="accent2"/>
                    </a:solidFill>
                    <a:cs typeface="Arial" panose="020B0604020202020204" pitchFamily="34" charset="0"/>
                  </a:rPr>
                  <a:t>306</a:t>
                </a:r>
              </a:p>
            </p:txBody>
          </p:sp>
        </p:grpSp>
        <p:sp>
          <p:nvSpPr>
            <p:cNvPr id="12" name="TextBox 11">
              <a:extLst>
                <a:ext uri="{FF2B5EF4-FFF2-40B4-BE49-F238E27FC236}">
                  <a16:creationId xmlns:a16="http://schemas.microsoft.com/office/drawing/2014/main" id="{FD6A5AC5-E65B-4AAF-91C6-CEE46608AB3E}"/>
                </a:ext>
              </a:extLst>
            </p:cNvPr>
            <p:cNvSpPr txBox="1"/>
            <p:nvPr/>
          </p:nvSpPr>
          <p:spPr>
            <a:xfrm>
              <a:off x="59461" y="5719152"/>
              <a:ext cx="1620957" cy="584775"/>
            </a:xfrm>
            <a:prstGeom prst="rect">
              <a:avLst/>
            </a:prstGeom>
            <a:noFill/>
          </p:spPr>
          <p:txBody>
            <a:bodyPr wrap="none" rtlCol="0">
              <a:spAutoFit/>
            </a:bodyPr>
            <a:lstStyle/>
            <a:p>
              <a:pPr algn="r"/>
              <a:r>
                <a:rPr lang="ja-JP" sz="1600" dirty="0">
                  <a:solidFill>
                    <a:schemeClr val="accent1"/>
                  </a:solidFill>
                </a:rPr>
                <a:t>ルルビネクチン</a:t>
              </a:r>
              <a:endParaRPr lang="en-US" altLang="ja-JP" sz="1600" dirty="0">
                <a:solidFill>
                  <a:schemeClr val="accent1"/>
                </a:solidFill>
              </a:endParaRPr>
            </a:p>
            <a:p>
              <a:pPr marL="809625"/>
              <a:r>
                <a:rPr lang="ja-JP" sz="1600" dirty="0">
                  <a:solidFill>
                    <a:schemeClr val="accent1"/>
                  </a:solidFill>
                </a:rPr>
                <a:t>+DOX</a:t>
              </a:r>
            </a:p>
          </p:txBody>
        </p:sp>
        <p:sp>
          <p:nvSpPr>
            <p:cNvPr id="13" name="TextBox 12">
              <a:extLst>
                <a:ext uri="{FF2B5EF4-FFF2-40B4-BE49-F238E27FC236}">
                  <a16:creationId xmlns:a16="http://schemas.microsoft.com/office/drawing/2014/main" id="{AF89E5C0-7FD8-4F43-BF8E-0B580647341D}"/>
                </a:ext>
              </a:extLst>
            </p:cNvPr>
            <p:cNvSpPr txBox="1"/>
            <p:nvPr/>
          </p:nvSpPr>
          <p:spPr>
            <a:xfrm>
              <a:off x="687266" y="6266672"/>
              <a:ext cx="845103" cy="338554"/>
            </a:xfrm>
            <a:prstGeom prst="rect">
              <a:avLst/>
            </a:prstGeom>
            <a:noFill/>
          </p:spPr>
          <p:txBody>
            <a:bodyPr wrap="none" rtlCol="0">
              <a:spAutoFit/>
            </a:bodyPr>
            <a:lstStyle/>
            <a:p>
              <a:pPr algn="r"/>
              <a:r>
                <a:rPr lang="ja-JP" sz="1600">
                  <a:solidFill>
                    <a:schemeClr val="accent2"/>
                  </a:solidFill>
                </a:rPr>
                <a:t>対照</a:t>
              </a:r>
            </a:p>
          </p:txBody>
        </p:sp>
        <p:sp>
          <p:nvSpPr>
            <p:cNvPr id="14" name="TextBox 13">
              <a:extLst>
                <a:ext uri="{FF2B5EF4-FFF2-40B4-BE49-F238E27FC236}">
                  <a16:creationId xmlns:a16="http://schemas.microsoft.com/office/drawing/2014/main" id="{55E82E50-9DA0-4B6A-8D17-6017254B6478}"/>
                </a:ext>
              </a:extLst>
            </p:cNvPr>
            <p:cNvSpPr txBox="1"/>
            <p:nvPr/>
          </p:nvSpPr>
          <p:spPr>
            <a:xfrm>
              <a:off x="576171" y="5484927"/>
              <a:ext cx="1109599" cy="338554"/>
            </a:xfrm>
            <a:prstGeom prst="rect">
              <a:avLst/>
            </a:prstGeom>
            <a:noFill/>
          </p:spPr>
          <p:txBody>
            <a:bodyPr wrap="none" rtlCol="0">
              <a:spAutoFit/>
            </a:bodyPr>
            <a:lstStyle/>
            <a:p>
              <a:pPr algn="r"/>
              <a:r>
                <a:rPr lang="ja-JP" sz="1600" dirty="0">
                  <a:solidFill>
                    <a:schemeClr val="tx1"/>
                  </a:solidFill>
                </a:rPr>
                <a:t>リスク有患者数</a:t>
              </a:r>
            </a:p>
          </p:txBody>
        </p:sp>
      </p:grpSp>
      <p:sp>
        <p:nvSpPr>
          <p:cNvPr id="80" name="TextBox 79">
            <a:extLst>
              <a:ext uri="{FF2B5EF4-FFF2-40B4-BE49-F238E27FC236}">
                <a16:creationId xmlns:a16="http://schemas.microsoft.com/office/drawing/2014/main" id="{63AA8868-7FF5-4454-9261-095426C2AB42}"/>
              </a:ext>
            </a:extLst>
          </p:cNvPr>
          <p:cNvSpPr txBox="1"/>
          <p:nvPr/>
        </p:nvSpPr>
        <p:spPr>
          <a:xfrm>
            <a:off x="3162441" y="2233328"/>
            <a:ext cx="3871573" cy="830997"/>
          </a:xfrm>
          <a:prstGeom prst="rect">
            <a:avLst/>
          </a:prstGeom>
          <a:noFill/>
        </p:spPr>
        <p:txBody>
          <a:bodyPr wrap="none" rtlCol="0">
            <a:spAutoFit/>
          </a:bodyPr>
          <a:lstStyle/>
          <a:p>
            <a:r>
              <a:rPr lang="ja-JP" sz="1600" dirty="0">
                <a:solidFill>
                  <a:schemeClr val="tx1"/>
                </a:solidFill>
              </a:rPr>
              <a:t>ルルビネクチン+DOX（n=307、C=</a:t>
            </a:r>
            <a:r>
              <a:rPr lang="en-US" altLang="ja-JP" sz="1600" dirty="0">
                <a:solidFill>
                  <a:schemeClr val="tx1"/>
                </a:solidFill>
              </a:rPr>
              <a:t>63</a:t>
            </a:r>
            <a:r>
              <a:rPr lang="ja-JP" sz="1600" dirty="0">
                <a:solidFill>
                  <a:schemeClr val="tx1"/>
                </a:solidFill>
              </a:rPr>
              <a:t>）</a:t>
            </a:r>
          </a:p>
          <a:p>
            <a:r>
              <a:rPr lang="ja-JP" sz="1600" dirty="0">
                <a:solidFill>
                  <a:schemeClr val="tx1"/>
                </a:solidFill>
              </a:rPr>
              <a:t>対象（n=306、C=72）</a:t>
            </a:r>
          </a:p>
          <a:p>
            <a:r>
              <a:rPr lang="ja-JP" sz="1600" dirty="0">
                <a:solidFill>
                  <a:schemeClr val="tx1"/>
                </a:solidFill>
              </a:rPr>
              <a:t>打ち切り数（C）</a:t>
            </a:r>
          </a:p>
        </p:txBody>
      </p:sp>
      <p:cxnSp>
        <p:nvCxnSpPr>
          <p:cNvPr id="81" name="Straight Connector 80">
            <a:extLst>
              <a:ext uri="{FF2B5EF4-FFF2-40B4-BE49-F238E27FC236}">
                <a16:creationId xmlns:a16="http://schemas.microsoft.com/office/drawing/2014/main" id="{6B9AB15E-68BF-443A-B927-080CAC393623}"/>
              </a:ext>
            </a:extLst>
          </p:cNvPr>
          <p:cNvCxnSpPr/>
          <p:nvPr/>
        </p:nvCxnSpPr>
        <p:spPr>
          <a:xfrm>
            <a:off x="2802441" y="2648826"/>
            <a:ext cx="360000" cy="0"/>
          </a:xfrm>
          <a:prstGeom prst="line">
            <a:avLst/>
          </a:prstGeom>
          <a:noFill/>
          <a:ln w="25400" cap="flat">
            <a:solidFill>
              <a:schemeClr val="accent2"/>
            </a:solidFill>
            <a:prstDash val="solid"/>
            <a:miter/>
          </a:ln>
        </p:spPr>
      </p:cxnSp>
      <p:cxnSp>
        <p:nvCxnSpPr>
          <p:cNvPr id="82" name="Straight Connector 81">
            <a:extLst>
              <a:ext uri="{FF2B5EF4-FFF2-40B4-BE49-F238E27FC236}">
                <a16:creationId xmlns:a16="http://schemas.microsoft.com/office/drawing/2014/main" id="{161A6FEC-2E7B-4E24-BE2B-A6E333A6EC69}"/>
              </a:ext>
            </a:extLst>
          </p:cNvPr>
          <p:cNvCxnSpPr/>
          <p:nvPr/>
        </p:nvCxnSpPr>
        <p:spPr>
          <a:xfrm>
            <a:off x="2819565" y="2408177"/>
            <a:ext cx="360000" cy="0"/>
          </a:xfrm>
          <a:prstGeom prst="line">
            <a:avLst/>
          </a:prstGeom>
          <a:noFill/>
          <a:ln w="25400" cap="flat">
            <a:solidFill>
              <a:schemeClr val="accent1"/>
            </a:solidFill>
            <a:prstDash val="solid"/>
            <a:miter/>
          </a:ln>
        </p:spPr>
      </p:cxnSp>
      <p:cxnSp>
        <p:nvCxnSpPr>
          <p:cNvPr id="83" name="Straight Connector 82">
            <a:extLst>
              <a:ext uri="{FF2B5EF4-FFF2-40B4-BE49-F238E27FC236}">
                <a16:creationId xmlns:a16="http://schemas.microsoft.com/office/drawing/2014/main" id="{C17973D9-71A8-4059-8C15-FA86F632F9A5}"/>
              </a:ext>
            </a:extLst>
          </p:cNvPr>
          <p:cNvCxnSpPr>
            <a:cxnSpLocks/>
          </p:cNvCxnSpPr>
          <p:nvPr/>
        </p:nvCxnSpPr>
        <p:spPr>
          <a:xfrm rot="5400000">
            <a:off x="2935510" y="2893646"/>
            <a:ext cx="108000" cy="0"/>
          </a:xfrm>
          <a:prstGeom prst="line">
            <a:avLst/>
          </a:prstGeom>
          <a:noFill/>
          <a:ln w="25400" cap="flat">
            <a:solidFill>
              <a:schemeClr val="accent2"/>
            </a:solidFill>
            <a:prstDash val="solid"/>
            <a:miter/>
          </a:ln>
        </p:spPr>
      </p:cxnSp>
      <p:cxnSp>
        <p:nvCxnSpPr>
          <p:cNvPr id="84" name="Straight Connector 83">
            <a:extLst>
              <a:ext uri="{FF2B5EF4-FFF2-40B4-BE49-F238E27FC236}">
                <a16:creationId xmlns:a16="http://schemas.microsoft.com/office/drawing/2014/main" id="{09B08ED7-2E8D-4708-A252-615FC41B84A3}"/>
              </a:ext>
            </a:extLst>
          </p:cNvPr>
          <p:cNvCxnSpPr>
            <a:cxnSpLocks/>
          </p:cNvCxnSpPr>
          <p:nvPr/>
        </p:nvCxnSpPr>
        <p:spPr>
          <a:xfrm rot="5400000">
            <a:off x="2818407" y="2893646"/>
            <a:ext cx="108000" cy="0"/>
          </a:xfrm>
          <a:prstGeom prst="line">
            <a:avLst/>
          </a:prstGeom>
          <a:noFill/>
          <a:ln w="25400" cap="flat">
            <a:solidFill>
              <a:schemeClr val="accent1"/>
            </a:solidFill>
            <a:prstDash val="solid"/>
            <a:miter/>
          </a:ln>
        </p:spPr>
      </p:cxnSp>
      <p:sp>
        <p:nvSpPr>
          <p:cNvPr id="85" name="TextBox 84">
            <a:extLst>
              <a:ext uri="{FF2B5EF4-FFF2-40B4-BE49-F238E27FC236}">
                <a16:creationId xmlns:a16="http://schemas.microsoft.com/office/drawing/2014/main" id="{B063F4A9-966E-44DA-91A9-09CB7EC92DB3}"/>
              </a:ext>
            </a:extLst>
          </p:cNvPr>
          <p:cNvSpPr txBox="1"/>
          <p:nvPr/>
        </p:nvSpPr>
        <p:spPr>
          <a:xfrm>
            <a:off x="3040088" y="1461104"/>
            <a:ext cx="6126998" cy="584775"/>
          </a:xfrm>
          <a:prstGeom prst="rect">
            <a:avLst/>
          </a:prstGeom>
          <a:noFill/>
        </p:spPr>
        <p:txBody>
          <a:bodyPr wrap="none" rtlCol="0">
            <a:spAutoFit/>
          </a:bodyPr>
          <a:lstStyle/>
          <a:p>
            <a:pPr algn="ctr"/>
            <a:r>
              <a:rPr lang="ja-JP" sz="1600" b="1">
                <a:solidFill>
                  <a:schemeClr val="tx1"/>
                </a:solidFill>
              </a:rPr>
              <a:t>独立審査委員会による無増悪生存期間：</a:t>
            </a:r>
          </a:p>
          <a:p>
            <a:pPr algn="ctr"/>
            <a:r>
              <a:rPr lang="ja-JP" sz="1600" b="1">
                <a:solidFill>
                  <a:schemeClr val="tx1"/>
                </a:solidFill>
              </a:rPr>
              <a:t>ルルビネクチン+DOX 対 対象</a:t>
            </a:r>
          </a:p>
        </p:txBody>
      </p:sp>
      <p:sp>
        <p:nvSpPr>
          <p:cNvPr id="86" name="TextBox 85">
            <a:extLst>
              <a:ext uri="{FF2B5EF4-FFF2-40B4-BE49-F238E27FC236}">
                <a16:creationId xmlns:a16="http://schemas.microsoft.com/office/drawing/2014/main" id="{50DFA229-FC31-4ABB-8074-68A04E774090}"/>
              </a:ext>
            </a:extLst>
          </p:cNvPr>
          <p:cNvSpPr txBox="1"/>
          <p:nvPr/>
        </p:nvSpPr>
        <p:spPr>
          <a:xfrm>
            <a:off x="1611998" y="4648085"/>
            <a:ext cx="1045479" cy="338554"/>
          </a:xfrm>
          <a:prstGeom prst="rect">
            <a:avLst/>
          </a:prstGeom>
          <a:noFill/>
        </p:spPr>
        <p:txBody>
          <a:bodyPr wrap="none" rtlCol="0">
            <a:spAutoFit/>
          </a:bodyPr>
          <a:lstStyle/>
          <a:p>
            <a:r>
              <a:rPr lang="ja-JP" sz="1600">
                <a:solidFill>
                  <a:srgbClr val="363636"/>
                </a:solidFill>
              </a:rPr>
              <a:t>p=0.0437</a:t>
            </a:r>
          </a:p>
        </p:txBody>
      </p:sp>
      <p:grpSp>
        <p:nvGrpSpPr>
          <p:cNvPr id="87" name="Group 86">
            <a:extLst>
              <a:ext uri="{FF2B5EF4-FFF2-40B4-BE49-F238E27FC236}">
                <a16:creationId xmlns:a16="http://schemas.microsoft.com/office/drawing/2014/main" id="{8E83362C-0C72-434C-96C6-008AA91D8C82}"/>
              </a:ext>
            </a:extLst>
          </p:cNvPr>
          <p:cNvGrpSpPr/>
          <p:nvPr/>
        </p:nvGrpSpPr>
        <p:grpSpPr>
          <a:xfrm>
            <a:off x="1581138" y="1979781"/>
            <a:ext cx="5117769" cy="2796255"/>
            <a:chOff x="4900941" y="1675484"/>
            <a:chExt cx="6395904" cy="3532136"/>
          </a:xfrm>
        </p:grpSpPr>
        <p:sp>
          <p:nvSpPr>
            <p:cNvPr id="88" name="Freeform: Shape 150">
              <a:extLst>
                <a:ext uri="{FF2B5EF4-FFF2-40B4-BE49-F238E27FC236}">
                  <a16:creationId xmlns:a16="http://schemas.microsoft.com/office/drawing/2014/main" id="{50813642-A54E-4282-9D90-8578CFE94333}"/>
                </a:ext>
              </a:extLst>
            </p:cNvPr>
            <p:cNvSpPr/>
            <p:nvPr/>
          </p:nvSpPr>
          <p:spPr>
            <a:xfrm>
              <a:off x="4900941" y="1675484"/>
              <a:ext cx="6395904" cy="3500151"/>
            </a:xfrm>
            <a:custGeom>
              <a:avLst/>
              <a:gdLst>
                <a:gd name="connsiteX0" fmla="*/ 6395905 w 6395904"/>
                <a:gd name="connsiteY0" fmla="*/ 3500152 h 3500151"/>
                <a:gd name="connsiteX1" fmla="*/ 4445003 w 6395904"/>
                <a:gd name="connsiteY1" fmla="*/ 3500152 h 3500151"/>
                <a:gd name="connsiteX2" fmla="*/ 4445003 w 6395904"/>
                <a:gd name="connsiteY2" fmla="*/ 3477197 h 3500151"/>
                <a:gd name="connsiteX3" fmla="*/ 4169578 w 6395904"/>
                <a:gd name="connsiteY3" fmla="*/ 3477197 h 3500151"/>
                <a:gd name="connsiteX4" fmla="*/ 4169578 w 6395904"/>
                <a:gd name="connsiteY4" fmla="*/ 3450422 h 3500151"/>
                <a:gd name="connsiteX5" fmla="*/ 3764099 w 6395904"/>
                <a:gd name="connsiteY5" fmla="*/ 3450422 h 3500151"/>
                <a:gd name="connsiteX6" fmla="*/ 3764099 w 6395904"/>
                <a:gd name="connsiteY6" fmla="*/ 3408340 h 3500151"/>
                <a:gd name="connsiteX7" fmla="*/ 3289764 w 6395904"/>
                <a:gd name="connsiteY7" fmla="*/ 3408340 h 3500151"/>
                <a:gd name="connsiteX8" fmla="*/ 3289764 w 6395904"/>
                <a:gd name="connsiteY8" fmla="*/ 3377737 h 3500151"/>
                <a:gd name="connsiteX9" fmla="*/ 3071717 w 6395904"/>
                <a:gd name="connsiteY9" fmla="*/ 3377737 h 3500151"/>
                <a:gd name="connsiteX10" fmla="*/ 3071717 w 6395904"/>
                <a:gd name="connsiteY10" fmla="*/ 3328016 h 3500151"/>
                <a:gd name="connsiteX11" fmla="*/ 2964609 w 6395904"/>
                <a:gd name="connsiteY11" fmla="*/ 3328016 h 3500151"/>
                <a:gd name="connsiteX12" fmla="*/ 2964609 w 6395904"/>
                <a:gd name="connsiteY12" fmla="*/ 3251502 h 3500151"/>
                <a:gd name="connsiteX13" fmla="*/ 2861329 w 6395904"/>
                <a:gd name="connsiteY13" fmla="*/ 3251502 h 3500151"/>
                <a:gd name="connsiteX14" fmla="*/ 2861329 w 6395904"/>
                <a:gd name="connsiteY14" fmla="*/ 3205601 h 3500151"/>
                <a:gd name="connsiteX15" fmla="*/ 2715968 w 6395904"/>
                <a:gd name="connsiteY15" fmla="*/ 3205601 h 3500151"/>
                <a:gd name="connsiteX16" fmla="*/ 2715968 w 6395904"/>
                <a:gd name="connsiteY16" fmla="*/ 3190304 h 3500151"/>
                <a:gd name="connsiteX17" fmla="*/ 2650931 w 6395904"/>
                <a:gd name="connsiteY17" fmla="*/ 3190304 h 3500151"/>
                <a:gd name="connsiteX18" fmla="*/ 2650931 w 6395904"/>
                <a:gd name="connsiteY18" fmla="*/ 3140574 h 3500151"/>
                <a:gd name="connsiteX19" fmla="*/ 2543823 w 6395904"/>
                <a:gd name="connsiteY19" fmla="*/ 3140574 h 3500151"/>
                <a:gd name="connsiteX20" fmla="*/ 2543823 w 6395904"/>
                <a:gd name="connsiteY20" fmla="*/ 3025816 h 3500151"/>
                <a:gd name="connsiteX21" fmla="*/ 2406110 w 6395904"/>
                <a:gd name="connsiteY21" fmla="*/ 3025816 h 3500151"/>
                <a:gd name="connsiteX22" fmla="*/ 2406110 w 6395904"/>
                <a:gd name="connsiteY22" fmla="*/ 2983735 h 3500151"/>
                <a:gd name="connsiteX23" fmla="*/ 2272227 w 6395904"/>
                <a:gd name="connsiteY23" fmla="*/ 2983735 h 3500151"/>
                <a:gd name="connsiteX24" fmla="*/ 2272227 w 6395904"/>
                <a:gd name="connsiteY24" fmla="*/ 2922527 h 3500151"/>
                <a:gd name="connsiteX25" fmla="*/ 2241623 w 6395904"/>
                <a:gd name="connsiteY25" fmla="*/ 2922527 h 3500151"/>
                <a:gd name="connsiteX26" fmla="*/ 2241623 w 6395904"/>
                <a:gd name="connsiteY26" fmla="*/ 2880455 h 3500151"/>
                <a:gd name="connsiteX27" fmla="*/ 1981505 w 6395904"/>
                <a:gd name="connsiteY27" fmla="*/ 2880455 h 3500151"/>
                <a:gd name="connsiteX28" fmla="*/ 1981505 w 6395904"/>
                <a:gd name="connsiteY28" fmla="*/ 2823077 h 3500151"/>
                <a:gd name="connsiteX29" fmla="*/ 1878225 w 6395904"/>
                <a:gd name="connsiteY29" fmla="*/ 2823077 h 3500151"/>
                <a:gd name="connsiteX30" fmla="*/ 1878225 w 6395904"/>
                <a:gd name="connsiteY30" fmla="*/ 2662409 h 3500151"/>
                <a:gd name="connsiteX31" fmla="*/ 1817018 w 6395904"/>
                <a:gd name="connsiteY31" fmla="*/ 2662409 h 3500151"/>
                <a:gd name="connsiteX32" fmla="*/ 1817018 w 6395904"/>
                <a:gd name="connsiteY32" fmla="*/ 2612679 h 3500151"/>
                <a:gd name="connsiteX33" fmla="*/ 1614278 w 6395904"/>
                <a:gd name="connsiteY33" fmla="*/ 2612679 h 3500151"/>
                <a:gd name="connsiteX34" fmla="*/ 1614278 w 6395904"/>
                <a:gd name="connsiteY34" fmla="*/ 2559129 h 3500151"/>
                <a:gd name="connsiteX35" fmla="*/ 1503340 w 6395904"/>
                <a:gd name="connsiteY35" fmla="*/ 2559129 h 3500151"/>
                <a:gd name="connsiteX36" fmla="*/ 1503340 w 6395904"/>
                <a:gd name="connsiteY36" fmla="*/ 2432895 h 3500151"/>
                <a:gd name="connsiteX37" fmla="*/ 1442142 w 6395904"/>
                <a:gd name="connsiteY37" fmla="*/ 2432895 h 3500151"/>
                <a:gd name="connsiteX38" fmla="*/ 1442142 w 6395904"/>
                <a:gd name="connsiteY38" fmla="*/ 2333435 h 3500151"/>
                <a:gd name="connsiteX39" fmla="*/ 1312078 w 6395904"/>
                <a:gd name="connsiteY39" fmla="*/ 2333435 h 3500151"/>
                <a:gd name="connsiteX40" fmla="*/ 1312078 w 6395904"/>
                <a:gd name="connsiteY40" fmla="*/ 2287534 h 3500151"/>
                <a:gd name="connsiteX41" fmla="*/ 1216447 w 6395904"/>
                <a:gd name="connsiteY41" fmla="*/ 2287534 h 3500151"/>
                <a:gd name="connsiteX42" fmla="*/ 1216447 w 6395904"/>
                <a:gd name="connsiteY42" fmla="*/ 2222497 h 3500151"/>
                <a:gd name="connsiteX43" fmla="*/ 1178195 w 6395904"/>
                <a:gd name="connsiteY43" fmla="*/ 2222497 h 3500151"/>
                <a:gd name="connsiteX44" fmla="*/ 1178195 w 6395904"/>
                <a:gd name="connsiteY44" fmla="*/ 2111569 h 3500151"/>
                <a:gd name="connsiteX45" fmla="*/ 1139943 w 6395904"/>
                <a:gd name="connsiteY45" fmla="*/ 2111569 h 3500151"/>
                <a:gd name="connsiteX46" fmla="*/ 1139943 w 6395904"/>
                <a:gd name="connsiteY46" fmla="*/ 1885874 h 3500151"/>
                <a:gd name="connsiteX47" fmla="*/ 1051960 w 6395904"/>
                <a:gd name="connsiteY47" fmla="*/ 1885874 h 3500151"/>
                <a:gd name="connsiteX48" fmla="*/ 1051960 w 6395904"/>
                <a:gd name="connsiteY48" fmla="*/ 1828495 h 3500151"/>
                <a:gd name="connsiteX49" fmla="*/ 898946 w 6395904"/>
                <a:gd name="connsiteY49" fmla="*/ 1828495 h 3500151"/>
                <a:gd name="connsiteX50" fmla="*/ 898946 w 6395904"/>
                <a:gd name="connsiteY50" fmla="*/ 1774936 h 3500151"/>
                <a:gd name="connsiteX51" fmla="*/ 845391 w 6395904"/>
                <a:gd name="connsiteY51" fmla="*/ 1774936 h 3500151"/>
                <a:gd name="connsiteX52" fmla="*/ 845391 w 6395904"/>
                <a:gd name="connsiteY52" fmla="*/ 1713738 h 3500151"/>
                <a:gd name="connsiteX53" fmla="*/ 799488 w 6395904"/>
                <a:gd name="connsiteY53" fmla="*/ 1713738 h 3500151"/>
                <a:gd name="connsiteX54" fmla="*/ 799488 w 6395904"/>
                <a:gd name="connsiteY54" fmla="*/ 1510998 h 3500151"/>
                <a:gd name="connsiteX55" fmla="*/ 753585 w 6395904"/>
                <a:gd name="connsiteY55" fmla="*/ 1510998 h 3500151"/>
                <a:gd name="connsiteX56" fmla="*/ 753585 w 6395904"/>
                <a:gd name="connsiteY56" fmla="*/ 1277655 h 3500151"/>
                <a:gd name="connsiteX57" fmla="*/ 700030 w 6395904"/>
                <a:gd name="connsiteY57" fmla="*/ 1277655 h 3500151"/>
                <a:gd name="connsiteX58" fmla="*/ 700030 w 6395904"/>
                <a:gd name="connsiteY58" fmla="*/ 1239393 h 3500151"/>
                <a:gd name="connsiteX59" fmla="*/ 642651 w 6395904"/>
                <a:gd name="connsiteY59" fmla="*/ 1239393 h 3500151"/>
                <a:gd name="connsiteX60" fmla="*/ 642651 w 6395904"/>
                <a:gd name="connsiteY60" fmla="*/ 1197321 h 3500151"/>
                <a:gd name="connsiteX61" fmla="*/ 581446 w 6395904"/>
                <a:gd name="connsiteY61" fmla="*/ 1197321 h 3500151"/>
                <a:gd name="connsiteX62" fmla="*/ 581446 w 6395904"/>
                <a:gd name="connsiteY62" fmla="*/ 1128465 h 3500151"/>
                <a:gd name="connsiteX63" fmla="*/ 535542 w 6395904"/>
                <a:gd name="connsiteY63" fmla="*/ 1128465 h 3500151"/>
                <a:gd name="connsiteX64" fmla="*/ 535542 w 6395904"/>
                <a:gd name="connsiteY64" fmla="*/ 1071086 h 3500151"/>
                <a:gd name="connsiteX65" fmla="*/ 462862 w 6395904"/>
                <a:gd name="connsiteY65" fmla="*/ 1071086 h 3500151"/>
                <a:gd name="connsiteX66" fmla="*/ 462862 w 6395904"/>
                <a:gd name="connsiteY66" fmla="*/ 960149 h 3500151"/>
                <a:gd name="connsiteX67" fmla="*/ 416958 w 6395904"/>
                <a:gd name="connsiteY67" fmla="*/ 960149 h 3500151"/>
                <a:gd name="connsiteX68" fmla="*/ 416958 w 6395904"/>
                <a:gd name="connsiteY68" fmla="*/ 615873 h 3500151"/>
                <a:gd name="connsiteX69" fmla="*/ 378704 w 6395904"/>
                <a:gd name="connsiteY69" fmla="*/ 615873 h 3500151"/>
                <a:gd name="connsiteX70" fmla="*/ 378704 w 6395904"/>
                <a:gd name="connsiteY70" fmla="*/ 413133 h 3500151"/>
                <a:gd name="connsiteX71" fmla="*/ 355753 w 6395904"/>
                <a:gd name="connsiteY71" fmla="*/ 413133 h 3500151"/>
                <a:gd name="connsiteX72" fmla="*/ 355753 w 6395904"/>
                <a:gd name="connsiteY72" fmla="*/ 267771 h 3500151"/>
                <a:gd name="connsiteX73" fmla="*/ 332802 w 6395904"/>
                <a:gd name="connsiteY73" fmla="*/ 267771 h 3500151"/>
                <a:gd name="connsiteX74" fmla="*/ 332802 w 6395904"/>
                <a:gd name="connsiteY74" fmla="*/ 172139 h 3500151"/>
                <a:gd name="connsiteX75" fmla="*/ 244819 w 6395904"/>
                <a:gd name="connsiteY75" fmla="*/ 172139 h 3500151"/>
                <a:gd name="connsiteX76" fmla="*/ 244819 w 6395904"/>
                <a:gd name="connsiteY76" fmla="*/ 91808 h 3500151"/>
                <a:gd name="connsiteX77" fmla="*/ 168313 w 6395904"/>
                <a:gd name="connsiteY77" fmla="*/ 91808 h 3500151"/>
                <a:gd name="connsiteX78" fmla="*/ 168313 w 6395904"/>
                <a:gd name="connsiteY78" fmla="*/ 57380 h 3500151"/>
                <a:gd name="connsiteX79" fmla="*/ 110934 w 6395904"/>
                <a:gd name="connsiteY79" fmla="*/ 57380 h 3500151"/>
                <a:gd name="connsiteX80" fmla="*/ 110934 w 6395904"/>
                <a:gd name="connsiteY80" fmla="*/ 0 h 3500151"/>
                <a:gd name="connsiteX81" fmla="*/ 0 w 6395904"/>
                <a:gd name="connsiteY81" fmla="*/ 0 h 3500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395904" h="3500151">
                  <a:moveTo>
                    <a:pt x="6395905" y="3500152"/>
                  </a:moveTo>
                  <a:lnTo>
                    <a:pt x="4445003" y="3500152"/>
                  </a:lnTo>
                  <a:lnTo>
                    <a:pt x="4445003" y="3477197"/>
                  </a:lnTo>
                  <a:lnTo>
                    <a:pt x="4169578" y="3477197"/>
                  </a:lnTo>
                  <a:lnTo>
                    <a:pt x="4169578" y="3450422"/>
                  </a:lnTo>
                  <a:lnTo>
                    <a:pt x="3764099" y="3450422"/>
                  </a:lnTo>
                  <a:lnTo>
                    <a:pt x="3764099" y="3408340"/>
                  </a:lnTo>
                  <a:lnTo>
                    <a:pt x="3289764" y="3408340"/>
                  </a:lnTo>
                  <a:lnTo>
                    <a:pt x="3289764" y="3377737"/>
                  </a:lnTo>
                  <a:lnTo>
                    <a:pt x="3071717" y="3377737"/>
                  </a:lnTo>
                  <a:lnTo>
                    <a:pt x="3071717" y="3328016"/>
                  </a:lnTo>
                  <a:lnTo>
                    <a:pt x="2964609" y="3328016"/>
                  </a:lnTo>
                  <a:lnTo>
                    <a:pt x="2964609" y="3251502"/>
                  </a:lnTo>
                  <a:lnTo>
                    <a:pt x="2861329" y="3251502"/>
                  </a:lnTo>
                  <a:lnTo>
                    <a:pt x="2861329" y="3205601"/>
                  </a:lnTo>
                  <a:lnTo>
                    <a:pt x="2715968" y="3205601"/>
                  </a:lnTo>
                  <a:lnTo>
                    <a:pt x="2715968" y="3190304"/>
                  </a:lnTo>
                  <a:lnTo>
                    <a:pt x="2650931" y="3190304"/>
                  </a:lnTo>
                  <a:lnTo>
                    <a:pt x="2650931" y="3140574"/>
                  </a:lnTo>
                  <a:lnTo>
                    <a:pt x="2543823" y="3140574"/>
                  </a:lnTo>
                  <a:lnTo>
                    <a:pt x="2543823" y="3025816"/>
                  </a:lnTo>
                  <a:lnTo>
                    <a:pt x="2406110" y="3025816"/>
                  </a:lnTo>
                  <a:lnTo>
                    <a:pt x="2406110" y="2983735"/>
                  </a:lnTo>
                  <a:lnTo>
                    <a:pt x="2272227" y="2983735"/>
                  </a:lnTo>
                  <a:lnTo>
                    <a:pt x="2272227" y="2922527"/>
                  </a:lnTo>
                  <a:lnTo>
                    <a:pt x="2241623" y="2922527"/>
                  </a:lnTo>
                  <a:lnTo>
                    <a:pt x="2241623" y="2880455"/>
                  </a:lnTo>
                  <a:lnTo>
                    <a:pt x="1981505" y="2880455"/>
                  </a:lnTo>
                  <a:lnTo>
                    <a:pt x="1981505" y="2823077"/>
                  </a:lnTo>
                  <a:lnTo>
                    <a:pt x="1878225" y="2823077"/>
                  </a:lnTo>
                  <a:lnTo>
                    <a:pt x="1878225" y="2662409"/>
                  </a:lnTo>
                  <a:lnTo>
                    <a:pt x="1817018" y="2662409"/>
                  </a:lnTo>
                  <a:lnTo>
                    <a:pt x="1817018" y="2612679"/>
                  </a:lnTo>
                  <a:lnTo>
                    <a:pt x="1614278" y="2612679"/>
                  </a:lnTo>
                  <a:lnTo>
                    <a:pt x="1614278" y="2559129"/>
                  </a:lnTo>
                  <a:lnTo>
                    <a:pt x="1503340" y="2559129"/>
                  </a:lnTo>
                  <a:lnTo>
                    <a:pt x="1503340" y="2432895"/>
                  </a:lnTo>
                  <a:lnTo>
                    <a:pt x="1442142" y="2432895"/>
                  </a:lnTo>
                  <a:lnTo>
                    <a:pt x="1442142" y="2333435"/>
                  </a:lnTo>
                  <a:lnTo>
                    <a:pt x="1312078" y="2333435"/>
                  </a:lnTo>
                  <a:lnTo>
                    <a:pt x="1312078" y="2287534"/>
                  </a:lnTo>
                  <a:lnTo>
                    <a:pt x="1216447" y="2287534"/>
                  </a:lnTo>
                  <a:lnTo>
                    <a:pt x="1216447" y="2222497"/>
                  </a:lnTo>
                  <a:lnTo>
                    <a:pt x="1178195" y="2222497"/>
                  </a:lnTo>
                  <a:lnTo>
                    <a:pt x="1178195" y="2111569"/>
                  </a:lnTo>
                  <a:lnTo>
                    <a:pt x="1139943" y="2111569"/>
                  </a:lnTo>
                  <a:lnTo>
                    <a:pt x="1139943" y="1885874"/>
                  </a:lnTo>
                  <a:lnTo>
                    <a:pt x="1051960" y="1885874"/>
                  </a:lnTo>
                  <a:lnTo>
                    <a:pt x="1051960" y="1828495"/>
                  </a:lnTo>
                  <a:lnTo>
                    <a:pt x="898946" y="1828495"/>
                  </a:lnTo>
                  <a:lnTo>
                    <a:pt x="898946" y="1774936"/>
                  </a:lnTo>
                  <a:lnTo>
                    <a:pt x="845391" y="1774936"/>
                  </a:lnTo>
                  <a:lnTo>
                    <a:pt x="845391" y="1713738"/>
                  </a:lnTo>
                  <a:lnTo>
                    <a:pt x="799488" y="1713738"/>
                  </a:lnTo>
                  <a:lnTo>
                    <a:pt x="799488" y="1510998"/>
                  </a:lnTo>
                  <a:lnTo>
                    <a:pt x="753585" y="1510998"/>
                  </a:lnTo>
                  <a:lnTo>
                    <a:pt x="753585" y="1277655"/>
                  </a:lnTo>
                  <a:lnTo>
                    <a:pt x="700030" y="1277655"/>
                  </a:lnTo>
                  <a:lnTo>
                    <a:pt x="700030" y="1239393"/>
                  </a:lnTo>
                  <a:lnTo>
                    <a:pt x="642651" y="1239393"/>
                  </a:lnTo>
                  <a:lnTo>
                    <a:pt x="642651" y="1197321"/>
                  </a:lnTo>
                  <a:lnTo>
                    <a:pt x="581446" y="1197321"/>
                  </a:lnTo>
                  <a:lnTo>
                    <a:pt x="581446" y="1128465"/>
                  </a:lnTo>
                  <a:lnTo>
                    <a:pt x="535542" y="1128465"/>
                  </a:lnTo>
                  <a:lnTo>
                    <a:pt x="535542" y="1071086"/>
                  </a:lnTo>
                  <a:lnTo>
                    <a:pt x="462862" y="1071086"/>
                  </a:lnTo>
                  <a:lnTo>
                    <a:pt x="462862" y="960149"/>
                  </a:lnTo>
                  <a:lnTo>
                    <a:pt x="416958" y="960149"/>
                  </a:lnTo>
                  <a:lnTo>
                    <a:pt x="416958" y="615873"/>
                  </a:lnTo>
                  <a:lnTo>
                    <a:pt x="378704" y="615873"/>
                  </a:lnTo>
                  <a:lnTo>
                    <a:pt x="378704" y="413133"/>
                  </a:lnTo>
                  <a:lnTo>
                    <a:pt x="355753" y="413133"/>
                  </a:lnTo>
                  <a:lnTo>
                    <a:pt x="355753" y="267771"/>
                  </a:lnTo>
                  <a:lnTo>
                    <a:pt x="332802" y="267771"/>
                  </a:lnTo>
                  <a:lnTo>
                    <a:pt x="332802" y="172139"/>
                  </a:lnTo>
                  <a:lnTo>
                    <a:pt x="244819" y="172139"/>
                  </a:lnTo>
                  <a:lnTo>
                    <a:pt x="244819" y="91808"/>
                  </a:lnTo>
                  <a:lnTo>
                    <a:pt x="168313" y="91808"/>
                  </a:lnTo>
                  <a:lnTo>
                    <a:pt x="168313" y="57380"/>
                  </a:lnTo>
                  <a:lnTo>
                    <a:pt x="110934" y="57380"/>
                  </a:lnTo>
                  <a:lnTo>
                    <a:pt x="110934" y="0"/>
                  </a:lnTo>
                  <a:lnTo>
                    <a:pt x="0" y="0"/>
                  </a:lnTo>
                </a:path>
              </a:pathLst>
            </a:custGeom>
            <a:noFill/>
            <a:ln w="25400" cap="flat">
              <a:solidFill>
                <a:schemeClr val="accent1"/>
              </a:solidFill>
              <a:prstDash val="solid"/>
              <a:miter/>
            </a:ln>
          </p:spPr>
          <p:txBody>
            <a:bodyPr rtlCol="0" anchor="ctr"/>
            <a:lstStyle/>
            <a:p>
              <a:endParaRPr lang="en-GB"/>
            </a:p>
          </p:txBody>
        </p:sp>
        <p:sp>
          <p:nvSpPr>
            <p:cNvPr id="89" name="Freeform: Shape 151">
              <a:extLst>
                <a:ext uri="{FF2B5EF4-FFF2-40B4-BE49-F238E27FC236}">
                  <a16:creationId xmlns:a16="http://schemas.microsoft.com/office/drawing/2014/main" id="{9ECEF4D3-3BC4-4014-9AED-0AA9F7C663F1}"/>
                </a:ext>
              </a:extLst>
            </p:cNvPr>
            <p:cNvSpPr/>
            <p:nvPr/>
          </p:nvSpPr>
          <p:spPr>
            <a:xfrm>
              <a:off x="7066364" y="450800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0" name="Freeform: Shape 152">
              <a:extLst>
                <a:ext uri="{FF2B5EF4-FFF2-40B4-BE49-F238E27FC236}">
                  <a16:creationId xmlns:a16="http://schemas.microsoft.com/office/drawing/2014/main" id="{0B2F5C10-04A9-4271-9F05-1854E0C7ECAF}"/>
                </a:ext>
              </a:extLst>
            </p:cNvPr>
            <p:cNvSpPr/>
            <p:nvPr/>
          </p:nvSpPr>
          <p:spPr>
            <a:xfrm>
              <a:off x="7218764" y="4603269"/>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1"/>
              </a:solidFill>
              <a:prstDash val="solid"/>
              <a:miter/>
            </a:ln>
          </p:spPr>
          <p:txBody>
            <a:bodyPr rtlCol="0" anchor="ctr"/>
            <a:lstStyle/>
            <a:p>
              <a:endParaRPr lang="en-GB"/>
            </a:p>
          </p:txBody>
        </p:sp>
        <p:sp>
          <p:nvSpPr>
            <p:cNvPr id="91" name="Freeform: Shape 153">
              <a:extLst>
                <a:ext uri="{FF2B5EF4-FFF2-40B4-BE49-F238E27FC236}">
                  <a16:creationId xmlns:a16="http://schemas.microsoft.com/office/drawing/2014/main" id="{C893BCD7-0AB2-4327-8C82-D58AD1429376}"/>
                </a:ext>
              </a:extLst>
            </p:cNvPr>
            <p:cNvSpPr/>
            <p:nvPr/>
          </p:nvSpPr>
          <p:spPr>
            <a:xfrm>
              <a:off x="7790264" y="48699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2" name="Freeform: Shape 154">
              <a:extLst>
                <a:ext uri="{FF2B5EF4-FFF2-40B4-BE49-F238E27FC236}">
                  <a16:creationId xmlns:a16="http://schemas.microsoft.com/office/drawing/2014/main" id="{8AEE0561-5E99-4251-A17D-B0FC1185130E}"/>
                </a:ext>
              </a:extLst>
            </p:cNvPr>
            <p:cNvSpPr/>
            <p:nvPr/>
          </p:nvSpPr>
          <p:spPr>
            <a:xfrm>
              <a:off x="7923614" y="49461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3" name="Freeform: Shape 155">
              <a:extLst>
                <a:ext uri="{FF2B5EF4-FFF2-40B4-BE49-F238E27FC236}">
                  <a16:creationId xmlns:a16="http://schemas.microsoft.com/office/drawing/2014/main" id="{CC1F5658-A772-479D-A860-1CF8B84B1AF1}"/>
                </a:ext>
              </a:extLst>
            </p:cNvPr>
            <p:cNvSpPr/>
            <p:nvPr/>
          </p:nvSpPr>
          <p:spPr>
            <a:xfrm>
              <a:off x="8228414" y="50223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4" name="Freeform: Shape 156">
              <a:extLst>
                <a:ext uri="{FF2B5EF4-FFF2-40B4-BE49-F238E27FC236}">
                  <a16:creationId xmlns:a16="http://schemas.microsoft.com/office/drawing/2014/main" id="{681D8F10-0FBD-479E-80FA-8C0D93B66EBE}"/>
                </a:ext>
              </a:extLst>
            </p:cNvPr>
            <p:cNvSpPr/>
            <p:nvPr/>
          </p:nvSpPr>
          <p:spPr>
            <a:xfrm>
              <a:off x="8266514" y="50223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5" name="Freeform: Shape 157">
              <a:extLst>
                <a:ext uri="{FF2B5EF4-FFF2-40B4-BE49-F238E27FC236}">
                  <a16:creationId xmlns:a16="http://schemas.microsoft.com/office/drawing/2014/main" id="{600F48EE-363F-4CD7-AD19-1EB51AAD102B}"/>
                </a:ext>
              </a:extLst>
            </p:cNvPr>
            <p:cNvSpPr/>
            <p:nvPr/>
          </p:nvSpPr>
          <p:spPr>
            <a:xfrm>
              <a:off x="8571314" y="502236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6" name="Freeform: Shape 158">
              <a:extLst>
                <a:ext uri="{FF2B5EF4-FFF2-40B4-BE49-F238E27FC236}">
                  <a16:creationId xmlns:a16="http://schemas.microsoft.com/office/drawing/2014/main" id="{C81A2976-1FED-460F-897D-C75246A6F588}"/>
                </a:ext>
              </a:extLst>
            </p:cNvPr>
            <p:cNvSpPr/>
            <p:nvPr/>
          </p:nvSpPr>
          <p:spPr>
            <a:xfrm>
              <a:off x="8952323" y="50795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7" name="Freeform: Shape 159">
              <a:extLst>
                <a:ext uri="{FF2B5EF4-FFF2-40B4-BE49-F238E27FC236}">
                  <a16:creationId xmlns:a16="http://schemas.microsoft.com/office/drawing/2014/main" id="{BE6EAC72-954C-4A80-B1B1-144271968EAF}"/>
                </a:ext>
              </a:extLst>
            </p:cNvPr>
            <p:cNvSpPr/>
            <p:nvPr/>
          </p:nvSpPr>
          <p:spPr>
            <a:xfrm>
              <a:off x="9714323" y="51176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8" name="Freeform: Shape 160">
              <a:extLst>
                <a:ext uri="{FF2B5EF4-FFF2-40B4-BE49-F238E27FC236}">
                  <a16:creationId xmlns:a16="http://schemas.microsoft.com/office/drawing/2014/main" id="{00CB7CE5-D85A-4C94-BA76-B9FC10E2D779}"/>
                </a:ext>
              </a:extLst>
            </p:cNvPr>
            <p:cNvSpPr/>
            <p:nvPr/>
          </p:nvSpPr>
          <p:spPr>
            <a:xfrm>
              <a:off x="9885773" y="51176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99" name="Freeform: Shape 161">
              <a:extLst>
                <a:ext uri="{FF2B5EF4-FFF2-40B4-BE49-F238E27FC236}">
                  <a16:creationId xmlns:a16="http://schemas.microsoft.com/office/drawing/2014/main" id="{2FDC5177-BF6C-4087-AC27-EB8266EAF49C}"/>
                </a:ext>
              </a:extLst>
            </p:cNvPr>
            <p:cNvSpPr/>
            <p:nvPr/>
          </p:nvSpPr>
          <p:spPr>
            <a:xfrm>
              <a:off x="10381083" y="51176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00" name="Freeform: Shape 162">
              <a:extLst>
                <a:ext uri="{FF2B5EF4-FFF2-40B4-BE49-F238E27FC236}">
                  <a16:creationId xmlns:a16="http://schemas.microsoft.com/office/drawing/2014/main" id="{93F07A44-08F2-4333-B098-95C609D49C38}"/>
                </a:ext>
              </a:extLst>
            </p:cNvPr>
            <p:cNvSpPr/>
            <p:nvPr/>
          </p:nvSpPr>
          <p:spPr>
            <a:xfrm>
              <a:off x="10419183" y="51176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01" name="Freeform: Shape 163">
              <a:extLst>
                <a:ext uri="{FF2B5EF4-FFF2-40B4-BE49-F238E27FC236}">
                  <a16:creationId xmlns:a16="http://schemas.microsoft.com/office/drawing/2014/main" id="{D4526391-9694-43B8-A5D9-260A2085545D}"/>
                </a:ext>
              </a:extLst>
            </p:cNvPr>
            <p:cNvSpPr/>
            <p:nvPr/>
          </p:nvSpPr>
          <p:spPr>
            <a:xfrm>
              <a:off x="10685883" y="51176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02" name="Freeform: Shape 164">
              <a:extLst>
                <a:ext uri="{FF2B5EF4-FFF2-40B4-BE49-F238E27FC236}">
                  <a16:creationId xmlns:a16="http://schemas.microsoft.com/office/drawing/2014/main" id="{FBD68CF5-3817-4F7B-A229-B386E9A5C896}"/>
                </a:ext>
              </a:extLst>
            </p:cNvPr>
            <p:cNvSpPr/>
            <p:nvPr/>
          </p:nvSpPr>
          <p:spPr>
            <a:xfrm>
              <a:off x="11085933" y="51176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sp>
          <p:nvSpPr>
            <p:cNvPr id="103" name="Freeform: Shape 165">
              <a:extLst>
                <a:ext uri="{FF2B5EF4-FFF2-40B4-BE49-F238E27FC236}">
                  <a16:creationId xmlns:a16="http://schemas.microsoft.com/office/drawing/2014/main" id="{A81CF016-F31A-4577-8641-F5FD8884F021}"/>
                </a:ext>
              </a:extLst>
            </p:cNvPr>
            <p:cNvSpPr/>
            <p:nvPr/>
          </p:nvSpPr>
          <p:spPr>
            <a:xfrm>
              <a:off x="11276433" y="5117619"/>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1"/>
              </a:solidFill>
              <a:prstDash val="solid"/>
              <a:miter/>
            </a:ln>
          </p:spPr>
          <p:txBody>
            <a:bodyPr rtlCol="0" anchor="ctr"/>
            <a:lstStyle/>
            <a:p>
              <a:endParaRPr lang="en-GB"/>
            </a:p>
          </p:txBody>
        </p:sp>
      </p:grpSp>
      <p:grpSp>
        <p:nvGrpSpPr>
          <p:cNvPr id="104" name="Group 103">
            <a:extLst>
              <a:ext uri="{FF2B5EF4-FFF2-40B4-BE49-F238E27FC236}">
                <a16:creationId xmlns:a16="http://schemas.microsoft.com/office/drawing/2014/main" id="{AC895495-56BE-40CA-9663-F22411DEE2D3}"/>
              </a:ext>
            </a:extLst>
          </p:cNvPr>
          <p:cNvGrpSpPr/>
          <p:nvPr/>
        </p:nvGrpSpPr>
        <p:grpSpPr>
          <a:xfrm>
            <a:off x="1581138" y="1979780"/>
            <a:ext cx="4828869" cy="2988000"/>
            <a:chOff x="2995612" y="1552573"/>
            <a:chExt cx="6196603" cy="3739852"/>
          </a:xfrm>
        </p:grpSpPr>
        <p:sp>
          <p:nvSpPr>
            <p:cNvPr id="105" name="Freeform: Shape 170">
              <a:extLst>
                <a:ext uri="{FF2B5EF4-FFF2-40B4-BE49-F238E27FC236}">
                  <a16:creationId xmlns:a16="http://schemas.microsoft.com/office/drawing/2014/main" id="{CBB6E81D-F92A-4773-B305-0C407B1DCCCE}"/>
                </a:ext>
              </a:extLst>
            </p:cNvPr>
            <p:cNvSpPr/>
            <p:nvPr/>
          </p:nvSpPr>
          <p:spPr>
            <a:xfrm>
              <a:off x="2995612" y="1552573"/>
              <a:ext cx="6196603" cy="3739852"/>
            </a:xfrm>
            <a:custGeom>
              <a:avLst/>
              <a:gdLst>
                <a:gd name="connsiteX0" fmla="*/ 6196603 w 6196603"/>
                <a:gd name="connsiteY0" fmla="*/ 3756489 h 3756488"/>
                <a:gd name="connsiteX1" fmla="*/ 4808877 w 6196603"/>
                <a:gd name="connsiteY1" fmla="*/ 3756489 h 3756488"/>
                <a:gd name="connsiteX2" fmla="*/ 4808877 w 6196603"/>
                <a:gd name="connsiteY2" fmla="*/ 3731514 h 3756488"/>
                <a:gd name="connsiteX3" fmla="*/ 4341543 w 6196603"/>
                <a:gd name="connsiteY3" fmla="*/ 3731514 h 3756488"/>
                <a:gd name="connsiteX4" fmla="*/ 4341543 w 6196603"/>
                <a:gd name="connsiteY4" fmla="*/ 3699415 h 3756488"/>
                <a:gd name="connsiteX5" fmla="*/ 3463957 w 6196603"/>
                <a:gd name="connsiteY5" fmla="*/ 3699415 h 3756488"/>
                <a:gd name="connsiteX6" fmla="*/ 3463957 w 6196603"/>
                <a:gd name="connsiteY6" fmla="*/ 3678003 h 3756488"/>
                <a:gd name="connsiteX7" fmla="*/ 3371212 w 6196603"/>
                <a:gd name="connsiteY7" fmla="*/ 3678003 h 3756488"/>
                <a:gd name="connsiteX8" fmla="*/ 3371212 w 6196603"/>
                <a:gd name="connsiteY8" fmla="*/ 3620929 h 3756488"/>
                <a:gd name="connsiteX9" fmla="*/ 3178569 w 6196603"/>
                <a:gd name="connsiteY9" fmla="*/ 3620929 h 3756488"/>
                <a:gd name="connsiteX10" fmla="*/ 3178569 w 6196603"/>
                <a:gd name="connsiteY10" fmla="*/ 3603089 h 3756488"/>
                <a:gd name="connsiteX11" fmla="*/ 2975229 w 6196603"/>
                <a:gd name="connsiteY11" fmla="*/ 3603089 h 3756488"/>
                <a:gd name="connsiteX12" fmla="*/ 2975229 w 6196603"/>
                <a:gd name="connsiteY12" fmla="*/ 3570980 h 3756488"/>
                <a:gd name="connsiteX13" fmla="*/ 2821829 w 6196603"/>
                <a:gd name="connsiteY13" fmla="*/ 3570980 h 3756488"/>
                <a:gd name="connsiteX14" fmla="*/ 2821829 w 6196603"/>
                <a:gd name="connsiteY14" fmla="*/ 3542443 h 3756488"/>
                <a:gd name="connsiteX15" fmla="*/ 2632748 w 6196603"/>
                <a:gd name="connsiteY15" fmla="*/ 3542443 h 3756488"/>
                <a:gd name="connsiteX16" fmla="*/ 2632748 w 6196603"/>
                <a:gd name="connsiteY16" fmla="*/ 3478235 h 3756488"/>
                <a:gd name="connsiteX17" fmla="*/ 2593515 w 6196603"/>
                <a:gd name="connsiteY17" fmla="*/ 3478235 h 3756488"/>
                <a:gd name="connsiteX18" fmla="*/ 2593515 w 6196603"/>
                <a:gd name="connsiteY18" fmla="*/ 3417580 h 3756488"/>
                <a:gd name="connsiteX19" fmla="*/ 2572102 w 6196603"/>
                <a:gd name="connsiteY19" fmla="*/ 3417580 h 3756488"/>
                <a:gd name="connsiteX20" fmla="*/ 2572102 w 6196603"/>
                <a:gd name="connsiteY20" fmla="*/ 3342666 h 3756488"/>
                <a:gd name="connsiteX21" fmla="*/ 2368763 w 6196603"/>
                <a:gd name="connsiteY21" fmla="*/ 3342666 h 3756488"/>
                <a:gd name="connsiteX22" fmla="*/ 2368763 w 6196603"/>
                <a:gd name="connsiteY22" fmla="*/ 3314129 h 3756488"/>
                <a:gd name="connsiteX23" fmla="*/ 2272446 w 6196603"/>
                <a:gd name="connsiteY23" fmla="*/ 3314129 h 3756488"/>
                <a:gd name="connsiteX24" fmla="*/ 2272446 w 6196603"/>
                <a:gd name="connsiteY24" fmla="*/ 3221374 h 3756488"/>
                <a:gd name="connsiteX25" fmla="*/ 2236765 w 6196603"/>
                <a:gd name="connsiteY25" fmla="*/ 3221374 h 3756488"/>
                <a:gd name="connsiteX26" fmla="*/ 2236765 w 6196603"/>
                <a:gd name="connsiteY26" fmla="*/ 3171435 h 3756488"/>
                <a:gd name="connsiteX27" fmla="*/ 2097643 w 6196603"/>
                <a:gd name="connsiteY27" fmla="*/ 3171435 h 3756488"/>
                <a:gd name="connsiteX28" fmla="*/ 2097643 w 6196603"/>
                <a:gd name="connsiteY28" fmla="*/ 3082243 h 3756488"/>
                <a:gd name="connsiteX29" fmla="*/ 1883597 w 6196603"/>
                <a:gd name="connsiteY29" fmla="*/ 3082243 h 3756488"/>
                <a:gd name="connsiteX30" fmla="*/ 1883597 w 6196603"/>
                <a:gd name="connsiteY30" fmla="*/ 2964523 h 3756488"/>
                <a:gd name="connsiteX31" fmla="*/ 1869329 w 6196603"/>
                <a:gd name="connsiteY31" fmla="*/ 2964523 h 3756488"/>
                <a:gd name="connsiteX32" fmla="*/ 1869329 w 6196603"/>
                <a:gd name="connsiteY32" fmla="*/ 2911012 h 3756488"/>
                <a:gd name="connsiteX33" fmla="*/ 1733760 w 6196603"/>
                <a:gd name="connsiteY33" fmla="*/ 2911012 h 3756488"/>
                <a:gd name="connsiteX34" fmla="*/ 1733760 w 6196603"/>
                <a:gd name="connsiteY34" fmla="*/ 2878903 h 3756488"/>
                <a:gd name="connsiteX35" fmla="*/ 1605334 w 6196603"/>
                <a:gd name="connsiteY35" fmla="*/ 2878903 h 3756488"/>
                <a:gd name="connsiteX36" fmla="*/ 1605334 w 6196603"/>
                <a:gd name="connsiteY36" fmla="*/ 2818257 h 3756488"/>
                <a:gd name="connsiteX37" fmla="*/ 1519723 w 6196603"/>
                <a:gd name="connsiteY37" fmla="*/ 2818257 h 3756488"/>
                <a:gd name="connsiteX38" fmla="*/ 1519723 w 6196603"/>
                <a:gd name="connsiteY38" fmla="*/ 2686260 h 3756488"/>
                <a:gd name="connsiteX39" fmla="*/ 1487614 w 6196603"/>
                <a:gd name="connsiteY39" fmla="*/ 2686260 h 3756488"/>
                <a:gd name="connsiteX40" fmla="*/ 1487614 w 6196603"/>
                <a:gd name="connsiteY40" fmla="*/ 2579237 h 3756488"/>
                <a:gd name="connsiteX41" fmla="*/ 1451934 w 6196603"/>
                <a:gd name="connsiteY41" fmla="*/ 2579237 h 3756488"/>
                <a:gd name="connsiteX42" fmla="*/ 1451934 w 6196603"/>
                <a:gd name="connsiteY42" fmla="*/ 2479358 h 3756488"/>
                <a:gd name="connsiteX43" fmla="*/ 1373458 w 6196603"/>
                <a:gd name="connsiteY43" fmla="*/ 2479358 h 3756488"/>
                <a:gd name="connsiteX44" fmla="*/ 1373458 w 6196603"/>
                <a:gd name="connsiteY44" fmla="*/ 2415140 h 3756488"/>
                <a:gd name="connsiteX45" fmla="*/ 1284265 w 6196603"/>
                <a:gd name="connsiteY45" fmla="*/ 2415140 h 3756488"/>
                <a:gd name="connsiteX46" fmla="*/ 1284265 w 6196603"/>
                <a:gd name="connsiteY46" fmla="*/ 2350922 h 3756488"/>
                <a:gd name="connsiteX47" fmla="*/ 1241460 w 6196603"/>
                <a:gd name="connsiteY47" fmla="*/ 2350922 h 3756488"/>
                <a:gd name="connsiteX48" fmla="*/ 1241460 w 6196603"/>
                <a:gd name="connsiteY48" fmla="*/ 2254606 h 3756488"/>
                <a:gd name="connsiteX49" fmla="*/ 1180814 w 6196603"/>
                <a:gd name="connsiteY49" fmla="*/ 2254606 h 3756488"/>
                <a:gd name="connsiteX50" fmla="*/ 1180814 w 6196603"/>
                <a:gd name="connsiteY50" fmla="*/ 2126180 h 3756488"/>
                <a:gd name="connsiteX51" fmla="*/ 1145143 w 6196603"/>
                <a:gd name="connsiteY51" fmla="*/ 2126180 h 3756488"/>
                <a:gd name="connsiteX52" fmla="*/ 1145143 w 6196603"/>
                <a:gd name="connsiteY52" fmla="*/ 1972780 h 3756488"/>
                <a:gd name="connsiteX53" fmla="*/ 1105900 w 6196603"/>
                <a:gd name="connsiteY53" fmla="*/ 1972780 h 3756488"/>
                <a:gd name="connsiteX54" fmla="*/ 1105900 w 6196603"/>
                <a:gd name="connsiteY54" fmla="*/ 1872891 h 3756488"/>
                <a:gd name="connsiteX55" fmla="*/ 1052389 w 6196603"/>
                <a:gd name="connsiteY55" fmla="*/ 1872891 h 3756488"/>
                <a:gd name="connsiteX56" fmla="*/ 1052389 w 6196603"/>
                <a:gd name="connsiteY56" fmla="*/ 1765868 h 3756488"/>
                <a:gd name="connsiteX57" fmla="*/ 859747 w 6196603"/>
                <a:gd name="connsiteY57" fmla="*/ 1765868 h 3756488"/>
                <a:gd name="connsiteX58" fmla="*/ 859747 w 6196603"/>
                <a:gd name="connsiteY58" fmla="*/ 1648149 h 3756488"/>
                <a:gd name="connsiteX59" fmla="*/ 827641 w 6196603"/>
                <a:gd name="connsiteY59" fmla="*/ 1648149 h 3756488"/>
                <a:gd name="connsiteX60" fmla="*/ 827641 w 6196603"/>
                <a:gd name="connsiteY60" fmla="*/ 1459078 h 3756488"/>
                <a:gd name="connsiteX61" fmla="*/ 784831 w 6196603"/>
                <a:gd name="connsiteY61" fmla="*/ 1459078 h 3756488"/>
                <a:gd name="connsiteX62" fmla="*/ 784831 w 6196603"/>
                <a:gd name="connsiteY62" fmla="*/ 1359189 h 3756488"/>
                <a:gd name="connsiteX63" fmla="*/ 766994 w 6196603"/>
                <a:gd name="connsiteY63" fmla="*/ 1359189 h 3756488"/>
                <a:gd name="connsiteX64" fmla="*/ 766994 w 6196603"/>
                <a:gd name="connsiteY64" fmla="*/ 1159412 h 3756488"/>
                <a:gd name="connsiteX65" fmla="*/ 734888 w 6196603"/>
                <a:gd name="connsiteY65" fmla="*/ 1159412 h 3756488"/>
                <a:gd name="connsiteX66" fmla="*/ 734888 w 6196603"/>
                <a:gd name="connsiteY66" fmla="*/ 1091632 h 3756488"/>
                <a:gd name="connsiteX67" fmla="*/ 674241 w 6196603"/>
                <a:gd name="connsiteY67" fmla="*/ 1091632 h 3756488"/>
                <a:gd name="connsiteX68" fmla="*/ 674241 w 6196603"/>
                <a:gd name="connsiteY68" fmla="*/ 1045254 h 3756488"/>
                <a:gd name="connsiteX69" fmla="*/ 631432 w 6196603"/>
                <a:gd name="connsiteY69" fmla="*/ 1045254 h 3756488"/>
                <a:gd name="connsiteX70" fmla="*/ 631432 w 6196603"/>
                <a:gd name="connsiteY70" fmla="*/ 981037 h 3756488"/>
                <a:gd name="connsiteX71" fmla="*/ 549382 w 6196603"/>
                <a:gd name="connsiteY71" fmla="*/ 981037 h 3756488"/>
                <a:gd name="connsiteX72" fmla="*/ 549382 w 6196603"/>
                <a:gd name="connsiteY72" fmla="*/ 927528 h 3756488"/>
                <a:gd name="connsiteX73" fmla="*/ 513708 w 6196603"/>
                <a:gd name="connsiteY73" fmla="*/ 927528 h 3756488"/>
                <a:gd name="connsiteX74" fmla="*/ 513708 w 6196603"/>
                <a:gd name="connsiteY74" fmla="*/ 863315 h 3756488"/>
                <a:gd name="connsiteX75" fmla="*/ 435225 w 6196603"/>
                <a:gd name="connsiteY75" fmla="*/ 863315 h 3756488"/>
                <a:gd name="connsiteX76" fmla="*/ 435225 w 6196603"/>
                <a:gd name="connsiteY76" fmla="*/ 624298 h 3756488"/>
                <a:gd name="connsiteX77" fmla="*/ 385281 w 6196603"/>
                <a:gd name="connsiteY77" fmla="*/ 624298 h 3756488"/>
                <a:gd name="connsiteX78" fmla="*/ 385281 w 6196603"/>
                <a:gd name="connsiteY78" fmla="*/ 449494 h 3756488"/>
                <a:gd name="connsiteX79" fmla="*/ 381713 w 6196603"/>
                <a:gd name="connsiteY79" fmla="*/ 449494 h 3756488"/>
                <a:gd name="connsiteX80" fmla="*/ 381713 w 6196603"/>
                <a:gd name="connsiteY80" fmla="*/ 256854 h 3756488"/>
                <a:gd name="connsiteX81" fmla="*/ 328202 w 6196603"/>
                <a:gd name="connsiteY81" fmla="*/ 256854 h 3756488"/>
                <a:gd name="connsiteX82" fmla="*/ 328202 w 6196603"/>
                <a:gd name="connsiteY82" fmla="*/ 167669 h 3756488"/>
                <a:gd name="connsiteX83" fmla="*/ 267556 w 6196603"/>
                <a:gd name="connsiteY83" fmla="*/ 167669 h 3756488"/>
                <a:gd name="connsiteX84" fmla="*/ 267556 w 6196603"/>
                <a:gd name="connsiteY84" fmla="*/ 107023 h 3756488"/>
                <a:gd name="connsiteX85" fmla="*/ 214045 w 6196603"/>
                <a:gd name="connsiteY85" fmla="*/ 107023 h 3756488"/>
                <a:gd name="connsiteX86" fmla="*/ 214045 w 6196603"/>
                <a:gd name="connsiteY86" fmla="*/ 71348 h 3756488"/>
                <a:gd name="connsiteX87" fmla="*/ 167669 w 6196603"/>
                <a:gd name="connsiteY87" fmla="*/ 71348 h 3756488"/>
                <a:gd name="connsiteX88" fmla="*/ 167669 w 6196603"/>
                <a:gd name="connsiteY88" fmla="*/ 35674 h 3756488"/>
                <a:gd name="connsiteX89" fmla="*/ 121292 w 6196603"/>
                <a:gd name="connsiteY89" fmla="*/ 35674 h 3756488"/>
                <a:gd name="connsiteX90" fmla="*/ 121292 w 6196603"/>
                <a:gd name="connsiteY90" fmla="*/ 0 h 3756488"/>
                <a:gd name="connsiteX91" fmla="*/ 0 w 6196603"/>
                <a:gd name="connsiteY91" fmla="*/ 0 h 3756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196603" h="3756488">
                  <a:moveTo>
                    <a:pt x="6196603" y="3756489"/>
                  </a:moveTo>
                  <a:lnTo>
                    <a:pt x="4808877" y="3756489"/>
                  </a:lnTo>
                  <a:lnTo>
                    <a:pt x="4808877" y="3731514"/>
                  </a:lnTo>
                  <a:lnTo>
                    <a:pt x="4341543" y="3731514"/>
                  </a:lnTo>
                  <a:lnTo>
                    <a:pt x="4341543" y="3699415"/>
                  </a:lnTo>
                  <a:lnTo>
                    <a:pt x="3463957" y="3699415"/>
                  </a:lnTo>
                  <a:lnTo>
                    <a:pt x="3463957" y="3678003"/>
                  </a:lnTo>
                  <a:lnTo>
                    <a:pt x="3371212" y="3678003"/>
                  </a:lnTo>
                  <a:lnTo>
                    <a:pt x="3371212" y="3620929"/>
                  </a:lnTo>
                  <a:lnTo>
                    <a:pt x="3178569" y="3620929"/>
                  </a:lnTo>
                  <a:lnTo>
                    <a:pt x="3178569" y="3603089"/>
                  </a:lnTo>
                  <a:lnTo>
                    <a:pt x="2975229" y="3603089"/>
                  </a:lnTo>
                  <a:lnTo>
                    <a:pt x="2975229" y="3570980"/>
                  </a:lnTo>
                  <a:lnTo>
                    <a:pt x="2821829" y="3570980"/>
                  </a:lnTo>
                  <a:lnTo>
                    <a:pt x="2821829" y="3542443"/>
                  </a:lnTo>
                  <a:lnTo>
                    <a:pt x="2632748" y="3542443"/>
                  </a:lnTo>
                  <a:lnTo>
                    <a:pt x="2632748" y="3478235"/>
                  </a:lnTo>
                  <a:lnTo>
                    <a:pt x="2593515" y="3478235"/>
                  </a:lnTo>
                  <a:lnTo>
                    <a:pt x="2593515" y="3417580"/>
                  </a:lnTo>
                  <a:lnTo>
                    <a:pt x="2572102" y="3417580"/>
                  </a:lnTo>
                  <a:lnTo>
                    <a:pt x="2572102" y="3342666"/>
                  </a:lnTo>
                  <a:lnTo>
                    <a:pt x="2368763" y="3342666"/>
                  </a:lnTo>
                  <a:lnTo>
                    <a:pt x="2368763" y="3314129"/>
                  </a:lnTo>
                  <a:lnTo>
                    <a:pt x="2272446" y="3314129"/>
                  </a:lnTo>
                  <a:lnTo>
                    <a:pt x="2272446" y="3221374"/>
                  </a:lnTo>
                  <a:lnTo>
                    <a:pt x="2236765" y="3221374"/>
                  </a:lnTo>
                  <a:lnTo>
                    <a:pt x="2236765" y="3171435"/>
                  </a:lnTo>
                  <a:lnTo>
                    <a:pt x="2097643" y="3171435"/>
                  </a:lnTo>
                  <a:lnTo>
                    <a:pt x="2097643" y="3082243"/>
                  </a:lnTo>
                  <a:lnTo>
                    <a:pt x="1883597" y="3082243"/>
                  </a:lnTo>
                  <a:lnTo>
                    <a:pt x="1883597" y="2964523"/>
                  </a:lnTo>
                  <a:lnTo>
                    <a:pt x="1869329" y="2964523"/>
                  </a:lnTo>
                  <a:lnTo>
                    <a:pt x="1869329" y="2911012"/>
                  </a:lnTo>
                  <a:lnTo>
                    <a:pt x="1733760" y="2911012"/>
                  </a:lnTo>
                  <a:lnTo>
                    <a:pt x="1733760" y="2878903"/>
                  </a:lnTo>
                  <a:lnTo>
                    <a:pt x="1605334" y="2878903"/>
                  </a:lnTo>
                  <a:lnTo>
                    <a:pt x="1605334" y="2818257"/>
                  </a:lnTo>
                  <a:lnTo>
                    <a:pt x="1519723" y="2818257"/>
                  </a:lnTo>
                  <a:lnTo>
                    <a:pt x="1519723" y="2686260"/>
                  </a:lnTo>
                  <a:lnTo>
                    <a:pt x="1487614" y="2686260"/>
                  </a:lnTo>
                  <a:lnTo>
                    <a:pt x="1487614" y="2579237"/>
                  </a:lnTo>
                  <a:lnTo>
                    <a:pt x="1451934" y="2579237"/>
                  </a:lnTo>
                  <a:lnTo>
                    <a:pt x="1451934" y="2479358"/>
                  </a:lnTo>
                  <a:lnTo>
                    <a:pt x="1373458" y="2479358"/>
                  </a:lnTo>
                  <a:lnTo>
                    <a:pt x="1373458" y="2415140"/>
                  </a:lnTo>
                  <a:lnTo>
                    <a:pt x="1284265" y="2415140"/>
                  </a:lnTo>
                  <a:lnTo>
                    <a:pt x="1284265" y="2350922"/>
                  </a:lnTo>
                  <a:lnTo>
                    <a:pt x="1241460" y="2350922"/>
                  </a:lnTo>
                  <a:lnTo>
                    <a:pt x="1241460" y="2254606"/>
                  </a:lnTo>
                  <a:lnTo>
                    <a:pt x="1180814" y="2254606"/>
                  </a:lnTo>
                  <a:lnTo>
                    <a:pt x="1180814" y="2126180"/>
                  </a:lnTo>
                  <a:lnTo>
                    <a:pt x="1145143" y="2126180"/>
                  </a:lnTo>
                  <a:lnTo>
                    <a:pt x="1145143" y="1972780"/>
                  </a:lnTo>
                  <a:lnTo>
                    <a:pt x="1105900" y="1972780"/>
                  </a:lnTo>
                  <a:lnTo>
                    <a:pt x="1105900" y="1872891"/>
                  </a:lnTo>
                  <a:lnTo>
                    <a:pt x="1052389" y="1872891"/>
                  </a:lnTo>
                  <a:lnTo>
                    <a:pt x="1052389" y="1765868"/>
                  </a:lnTo>
                  <a:lnTo>
                    <a:pt x="859747" y="1765868"/>
                  </a:lnTo>
                  <a:lnTo>
                    <a:pt x="859747" y="1648149"/>
                  </a:lnTo>
                  <a:lnTo>
                    <a:pt x="827641" y="1648149"/>
                  </a:lnTo>
                  <a:lnTo>
                    <a:pt x="827641" y="1459078"/>
                  </a:lnTo>
                  <a:lnTo>
                    <a:pt x="784831" y="1459078"/>
                  </a:lnTo>
                  <a:lnTo>
                    <a:pt x="784831" y="1359189"/>
                  </a:lnTo>
                  <a:lnTo>
                    <a:pt x="766994" y="1359189"/>
                  </a:lnTo>
                  <a:lnTo>
                    <a:pt x="766994" y="1159412"/>
                  </a:lnTo>
                  <a:lnTo>
                    <a:pt x="734888" y="1159412"/>
                  </a:lnTo>
                  <a:lnTo>
                    <a:pt x="734888" y="1091632"/>
                  </a:lnTo>
                  <a:lnTo>
                    <a:pt x="674241" y="1091632"/>
                  </a:lnTo>
                  <a:lnTo>
                    <a:pt x="674241" y="1045254"/>
                  </a:lnTo>
                  <a:lnTo>
                    <a:pt x="631432" y="1045254"/>
                  </a:lnTo>
                  <a:lnTo>
                    <a:pt x="631432" y="981037"/>
                  </a:lnTo>
                  <a:lnTo>
                    <a:pt x="549382" y="981037"/>
                  </a:lnTo>
                  <a:lnTo>
                    <a:pt x="549382" y="927528"/>
                  </a:lnTo>
                  <a:lnTo>
                    <a:pt x="513708" y="927528"/>
                  </a:lnTo>
                  <a:lnTo>
                    <a:pt x="513708" y="863315"/>
                  </a:lnTo>
                  <a:lnTo>
                    <a:pt x="435225" y="863315"/>
                  </a:lnTo>
                  <a:lnTo>
                    <a:pt x="435225" y="624298"/>
                  </a:lnTo>
                  <a:lnTo>
                    <a:pt x="385281" y="624298"/>
                  </a:lnTo>
                  <a:lnTo>
                    <a:pt x="385281" y="449494"/>
                  </a:lnTo>
                  <a:lnTo>
                    <a:pt x="381713" y="449494"/>
                  </a:lnTo>
                  <a:lnTo>
                    <a:pt x="381713" y="256854"/>
                  </a:lnTo>
                  <a:lnTo>
                    <a:pt x="328202" y="256854"/>
                  </a:lnTo>
                  <a:lnTo>
                    <a:pt x="328202" y="167669"/>
                  </a:lnTo>
                  <a:lnTo>
                    <a:pt x="267556" y="167669"/>
                  </a:lnTo>
                  <a:lnTo>
                    <a:pt x="267556" y="107023"/>
                  </a:lnTo>
                  <a:lnTo>
                    <a:pt x="214045" y="107023"/>
                  </a:lnTo>
                  <a:lnTo>
                    <a:pt x="214045" y="71348"/>
                  </a:lnTo>
                  <a:lnTo>
                    <a:pt x="167669" y="71348"/>
                  </a:lnTo>
                  <a:lnTo>
                    <a:pt x="167669" y="35674"/>
                  </a:lnTo>
                  <a:lnTo>
                    <a:pt x="121292" y="35674"/>
                  </a:lnTo>
                  <a:lnTo>
                    <a:pt x="121292" y="0"/>
                  </a:lnTo>
                  <a:lnTo>
                    <a:pt x="0" y="0"/>
                  </a:lnTo>
                </a:path>
              </a:pathLst>
            </a:custGeom>
            <a:noFill/>
            <a:ln w="25400" cap="flat">
              <a:solidFill>
                <a:schemeClr val="accent2"/>
              </a:solidFill>
              <a:prstDash val="solid"/>
              <a:miter/>
            </a:ln>
          </p:spPr>
          <p:txBody>
            <a:bodyPr rtlCol="0" anchor="ctr"/>
            <a:lstStyle/>
            <a:p>
              <a:endParaRPr lang="en-GB"/>
            </a:p>
          </p:txBody>
        </p:sp>
        <p:sp>
          <p:nvSpPr>
            <p:cNvPr id="106" name="Freeform: Shape 171">
              <a:extLst>
                <a:ext uri="{FF2B5EF4-FFF2-40B4-BE49-F238E27FC236}">
                  <a16:creationId xmlns:a16="http://schemas.microsoft.com/office/drawing/2014/main" id="{F3F30089-ED9C-456E-B292-39CBF398B0D8}"/>
                </a:ext>
              </a:extLst>
            </p:cNvPr>
            <p:cNvSpPr/>
            <p:nvPr/>
          </p:nvSpPr>
          <p:spPr>
            <a:xfrm>
              <a:off x="4975526" y="457692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07" name="Freeform: Shape 172">
              <a:extLst>
                <a:ext uri="{FF2B5EF4-FFF2-40B4-BE49-F238E27FC236}">
                  <a16:creationId xmlns:a16="http://schemas.microsoft.com/office/drawing/2014/main" id="{B698D51E-E7D1-4C03-A671-A891812801E9}"/>
                </a:ext>
              </a:extLst>
            </p:cNvPr>
            <p:cNvSpPr/>
            <p:nvPr/>
          </p:nvSpPr>
          <p:spPr>
            <a:xfrm>
              <a:off x="5394626" y="486268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108" name="Freeform: Shape 173">
              <a:extLst>
                <a:ext uri="{FF2B5EF4-FFF2-40B4-BE49-F238E27FC236}">
                  <a16:creationId xmlns:a16="http://schemas.microsoft.com/office/drawing/2014/main" id="{77DB8080-9F31-4C66-A3FD-01BA834FABBA}"/>
                </a:ext>
              </a:extLst>
            </p:cNvPr>
            <p:cNvSpPr/>
            <p:nvPr/>
          </p:nvSpPr>
          <p:spPr>
            <a:xfrm>
              <a:off x="5508926" y="4862683"/>
              <a:ext cx="9525" cy="89992"/>
            </a:xfrm>
            <a:custGeom>
              <a:avLst/>
              <a:gdLst>
                <a:gd name="connsiteX0" fmla="*/ 0 w 9525"/>
                <a:gd name="connsiteY0" fmla="*/ 0 h 89992"/>
                <a:gd name="connsiteX1" fmla="*/ 0 w 9525"/>
                <a:gd name="connsiteY1" fmla="*/ 89992 h 89992"/>
              </a:gdLst>
              <a:ahLst/>
              <a:cxnLst>
                <a:cxn ang="0">
                  <a:pos x="connsiteX0" y="connsiteY0"/>
                </a:cxn>
                <a:cxn ang="0">
                  <a:pos x="connsiteX1" y="connsiteY1"/>
                </a:cxn>
              </a:cxnLst>
              <a:rect l="l" t="t" r="r" b="b"/>
              <a:pathLst>
                <a:path w="9525" h="89992">
                  <a:moveTo>
                    <a:pt x="0" y="0"/>
                  </a:moveTo>
                  <a:lnTo>
                    <a:pt x="0" y="89992"/>
                  </a:lnTo>
                </a:path>
              </a:pathLst>
            </a:custGeom>
            <a:noFill/>
            <a:ln w="25400" cap="flat">
              <a:solidFill>
                <a:schemeClr val="accent2"/>
              </a:solidFill>
              <a:prstDash val="solid"/>
              <a:miter/>
            </a:ln>
          </p:spPr>
          <p:txBody>
            <a:bodyPr rtlCol="0" anchor="ctr"/>
            <a:lstStyle/>
            <a:p>
              <a:endParaRPr lang="en-GB"/>
            </a:p>
          </p:txBody>
        </p:sp>
        <p:sp>
          <p:nvSpPr>
            <p:cNvPr id="109" name="Freeform: Shape 174">
              <a:extLst>
                <a:ext uri="{FF2B5EF4-FFF2-40B4-BE49-F238E27FC236}">
                  <a16:creationId xmlns:a16="http://schemas.microsoft.com/office/drawing/2014/main" id="{B5AB677A-6B7F-4A4F-85C2-6DB58AB7C663}"/>
                </a:ext>
              </a:extLst>
            </p:cNvPr>
            <p:cNvSpPr/>
            <p:nvPr/>
          </p:nvSpPr>
          <p:spPr>
            <a:xfrm>
              <a:off x="6137576" y="511033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sp>
          <p:nvSpPr>
            <p:cNvPr id="110" name="Freeform: Shape 175">
              <a:extLst>
                <a:ext uri="{FF2B5EF4-FFF2-40B4-BE49-F238E27FC236}">
                  <a16:creationId xmlns:a16="http://schemas.microsoft.com/office/drawing/2014/main" id="{8ABC68FE-CE38-44B3-AA05-30EC77FDA3F3}"/>
                </a:ext>
              </a:extLst>
            </p:cNvPr>
            <p:cNvSpPr/>
            <p:nvPr/>
          </p:nvSpPr>
          <p:spPr>
            <a:xfrm>
              <a:off x="6289976" y="5129383"/>
              <a:ext cx="9525" cy="90001"/>
            </a:xfrm>
            <a:custGeom>
              <a:avLst/>
              <a:gdLst>
                <a:gd name="connsiteX0" fmla="*/ 0 w 9525"/>
                <a:gd name="connsiteY0" fmla="*/ 0 h 90001"/>
                <a:gd name="connsiteX1" fmla="*/ 0 w 9525"/>
                <a:gd name="connsiteY1" fmla="*/ 90002 h 90001"/>
              </a:gdLst>
              <a:ahLst/>
              <a:cxnLst>
                <a:cxn ang="0">
                  <a:pos x="connsiteX0" y="connsiteY0"/>
                </a:cxn>
                <a:cxn ang="0">
                  <a:pos x="connsiteX1" y="connsiteY1"/>
                </a:cxn>
              </a:cxnLst>
              <a:rect l="l" t="t" r="r" b="b"/>
              <a:pathLst>
                <a:path w="9525" h="90001">
                  <a:moveTo>
                    <a:pt x="0" y="0"/>
                  </a:moveTo>
                  <a:lnTo>
                    <a:pt x="0" y="90002"/>
                  </a:lnTo>
                </a:path>
              </a:pathLst>
            </a:custGeom>
            <a:noFill/>
            <a:ln w="25400" cap="flat">
              <a:solidFill>
                <a:schemeClr val="accent2"/>
              </a:solidFill>
              <a:prstDash val="solid"/>
              <a:miter/>
            </a:ln>
          </p:spPr>
          <p:txBody>
            <a:bodyPr rtlCol="0" anchor="ctr"/>
            <a:lstStyle/>
            <a:p>
              <a:endParaRPr lang="en-GB"/>
            </a:p>
          </p:txBody>
        </p:sp>
      </p:grpSp>
      <p:graphicFrame>
        <p:nvGraphicFramePr>
          <p:cNvPr id="112" name="Table 150">
            <a:extLst>
              <a:ext uri="{FF2B5EF4-FFF2-40B4-BE49-F238E27FC236}">
                <a16:creationId xmlns:a16="http://schemas.microsoft.com/office/drawing/2014/main" id="{D749DEB9-F4EC-450E-B3C7-DEC4C25126DC}"/>
              </a:ext>
            </a:extLst>
          </p:cNvPr>
          <p:cNvGraphicFramePr>
            <a:graphicFrameLocks noGrp="1"/>
          </p:cNvGraphicFramePr>
          <p:nvPr>
            <p:extLst>
              <p:ext uri="{D42A27DB-BD31-4B8C-83A1-F6EECF244321}">
                <p14:modId xmlns:p14="http://schemas.microsoft.com/office/powerpoint/2010/main" val="3208983577"/>
              </p:ext>
            </p:extLst>
          </p:nvPr>
        </p:nvGraphicFramePr>
        <p:xfrm>
          <a:off x="6869234" y="2086780"/>
          <a:ext cx="5271105" cy="3006000"/>
        </p:xfrm>
        <a:graphic>
          <a:graphicData uri="http://schemas.openxmlformats.org/drawingml/2006/table">
            <a:tbl>
              <a:tblPr firstRow="1" bandRow="1">
                <a:tableStyleId>{5C22544A-7EE6-4342-B048-85BDC9FD1C3A}</a:tableStyleId>
              </a:tblPr>
              <a:tblGrid>
                <a:gridCol w="2078454">
                  <a:extLst>
                    <a:ext uri="{9D8B030D-6E8A-4147-A177-3AD203B41FA5}">
                      <a16:colId xmlns:a16="http://schemas.microsoft.com/office/drawing/2014/main" val="1061046996"/>
                    </a:ext>
                  </a:extLst>
                </a:gridCol>
                <a:gridCol w="1606658">
                  <a:extLst>
                    <a:ext uri="{9D8B030D-6E8A-4147-A177-3AD203B41FA5}">
                      <a16:colId xmlns:a16="http://schemas.microsoft.com/office/drawing/2014/main" val="64737443"/>
                    </a:ext>
                  </a:extLst>
                </a:gridCol>
                <a:gridCol w="1585993">
                  <a:extLst>
                    <a:ext uri="{9D8B030D-6E8A-4147-A177-3AD203B41FA5}">
                      <a16:colId xmlns:a16="http://schemas.microsoft.com/office/drawing/2014/main" val="179527581"/>
                    </a:ext>
                  </a:extLst>
                </a:gridCol>
              </a:tblGrid>
              <a:tr h="362130">
                <a:tc>
                  <a:txBody>
                    <a:bodyPr/>
                    <a:lstStyle/>
                    <a:p>
                      <a:endParaRPr lang="en-GB" sz="1200" dirty="0"/>
                    </a:p>
                  </a:txBody>
                  <a:tcPr marL="36000" marR="36000" marT="36000" marB="36000" anchor="b">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ja-JP" sz="1200" dirty="0">
                          <a:solidFill>
                            <a:schemeClr val="tx2"/>
                          </a:solidFill>
                        </a:rPr>
                        <a:t>ルルビネクチン+DOX</a:t>
                      </a:r>
                      <a:br>
                        <a:rPr lang="ja-JP" sz="1200" dirty="0">
                          <a:solidFill>
                            <a:schemeClr val="tx2"/>
                          </a:solidFill>
                        </a:rPr>
                      </a:br>
                      <a:r>
                        <a:rPr lang="ja-JP" sz="1200" dirty="0">
                          <a:solidFill>
                            <a:schemeClr val="tx2"/>
                          </a:solidFill>
                        </a:rPr>
                        <a:t>（n=307）</a:t>
                      </a:r>
                    </a:p>
                  </a:txBody>
                  <a:tcPr marL="36000" marR="36000" marT="36000" marB="36000" anchor="b">
                    <a:lnL w="12700" cmpd="sng">
                      <a:noFill/>
                    </a:lnL>
                    <a:lnR w="12700" cmpd="sng">
                      <a:noFill/>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tc>
                  <a:txBody>
                    <a:bodyPr/>
                    <a:lstStyle/>
                    <a:p>
                      <a:pPr algn="ctr"/>
                      <a:r>
                        <a:rPr lang="ja-JP" sz="1200" dirty="0">
                          <a:solidFill>
                            <a:schemeClr val="tx2"/>
                          </a:solidFill>
                        </a:rPr>
                        <a:t>対照</a:t>
                      </a:r>
                    </a:p>
                    <a:p>
                      <a:pPr algn="ctr"/>
                      <a:r>
                        <a:rPr lang="ja-JP" sz="1200" dirty="0">
                          <a:solidFill>
                            <a:schemeClr val="tx2"/>
                          </a:solidFill>
                        </a:rPr>
                        <a:t>（n=306）</a:t>
                      </a:r>
                    </a:p>
                  </a:txBody>
                  <a:tcPr marL="36000" marR="36000" marT="36000" marB="36000" anchor="b">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18330532"/>
                  </a:ext>
                </a:extLst>
              </a:tr>
              <a:tr h="285360">
                <a:tc>
                  <a:txBody>
                    <a:bodyPr/>
                    <a:lstStyle/>
                    <a:p>
                      <a:r>
                        <a:rPr lang="ja-JP" sz="1200" dirty="0">
                          <a:solidFill>
                            <a:srgbClr val="363636"/>
                          </a:solidFill>
                        </a:rPr>
                        <a:t>事象、n（%）</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363636"/>
                          </a:solidFill>
                        </a:rPr>
                        <a:t>244（79.5）</a:t>
                      </a:r>
                    </a:p>
                  </a:txBody>
                  <a:tcPr marL="36000" marR="36000" marT="36000" marB="36000" anchor="ctr">
                    <a:lnL w="12700" cmpd="sng">
                      <a:noFill/>
                    </a:lnL>
                    <a:lnR w="12700" cmpd="sng">
                      <a:noFill/>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a:solidFill>
                            <a:srgbClr val="363636"/>
                          </a:solidFill>
                        </a:rPr>
                        <a:t>234（76.5）</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381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3676177"/>
                  </a:ext>
                </a:extLst>
              </a:tr>
              <a:tr h="285360">
                <a:tc>
                  <a:txBody>
                    <a:bodyPr/>
                    <a:lstStyle/>
                    <a:p>
                      <a:r>
                        <a:rPr lang="ja-JP" sz="1200" dirty="0">
                          <a:solidFill>
                            <a:srgbClr val="363636"/>
                          </a:solidFill>
                        </a:rPr>
                        <a:t>打ち切り数、n (%)</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363636"/>
                          </a:solidFill>
                        </a:rPr>
                        <a:t>63（20.5）</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363636"/>
                          </a:solidFill>
                        </a:rPr>
                        <a:t>72（23.5）</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187782"/>
                  </a:ext>
                </a:extLst>
              </a:tr>
              <a:tr h="285360">
                <a:tc>
                  <a:txBody>
                    <a:bodyPr/>
                    <a:lstStyle/>
                    <a:p>
                      <a:r>
                        <a:rPr lang="ja-JP" sz="1200" b="0">
                          <a:solidFill>
                            <a:srgbClr val="363636"/>
                          </a:solidFill>
                        </a:rPr>
                        <a:t>mPFS、月（95%CI）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a:solidFill>
                            <a:srgbClr val="363636"/>
                          </a:solidFill>
                        </a:rPr>
                        <a:t>4.0（2.8、4.2）</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b="0" dirty="0">
                          <a:solidFill>
                            <a:srgbClr val="363636"/>
                          </a:solidFill>
                        </a:rPr>
                        <a:t>4.0（3.0、4.1）</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7809544"/>
                  </a:ext>
                </a:extLst>
              </a:tr>
              <a:tr h="285360">
                <a:tc>
                  <a:txBody>
                    <a:bodyPr/>
                    <a:lstStyle/>
                    <a:p>
                      <a:r>
                        <a:rPr lang="ja-JP" sz="1200" b="0" dirty="0">
                          <a:solidFill>
                            <a:srgbClr val="363636"/>
                          </a:solidFill>
                        </a:rPr>
                        <a:t>HR（95%CI）、p値</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200" b="0" dirty="0">
                          <a:solidFill>
                            <a:srgbClr val="363636"/>
                          </a:solidFill>
                        </a:rPr>
                        <a:t>0.831（0.693、0.996）; 0.0437</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656112747"/>
                  </a:ext>
                </a:extLst>
              </a:tr>
              <a:tr h="285360">
                <a:tc>
                  <a:txBody>
                    <a:bodyPr/>
                    <a:lstStyle/>
                    <a:p>
                      <a:r>
                        <a:rPr lang="ja-JP" sz="1200" dirty="0">
                          <a:solidFill>
                            <a:srgbClr val="363636"/>
                          </a:solidFill>
                        </a:rPr>
                        <a:t>平均PFS、月</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363636"/>
                          </a:solidFill>
                        </a:rPr>
                        <a:t>5.9</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363636"/>
                          </a:solidFill>
                        </a:rPr>
                        <a:t>4.6</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8508930"/>
                  </a:ext>
                </a:extLst>
              </a:tr>
              <a:tr h="285360">
                <a:tc>
                  <a:txBody>
                    <a:bodyPr/>
                    <a:lstStyle/>
                    <a:p>
                      <a:r>
                        <a:rPr lang="ja-JP" sz="1200" dirty="0">
                          <a:solidFill>
                            <a:srgbClr val="363636"/>
                          </a:solidFill>
                        </a:rPr>
                        <a:t>6か月のPFS,  %（95%CI）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363636"/>
                          </a:solidFill>
                        </a:rPr>
                        <a:t>31.3（25.8、36.9）</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363636"/>
                          </a:solidFill>
                        </a:rPr>
                        <a:t>24.4（19.1、30.1）</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0735059"/>
                  </a:ext>
                </a:extLst>
              </a:tr>
              <a:tr h="285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0">
                          <a:solidFill>
                            <a:srgbClr val="363636"/>
                          </a:solidFill>
                        </a:rPr>
                        <a:t>p値</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200" dirty="0">
                          <a:solidFill>
                            <a:srgbClr val="363636"/>
                          </a:solidFill>
                        </a:rPr>
                        <a:t>0.0851</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2064762703"/>
                  </a:ext>
                </a:extLst>
              </a:tr>
              <a:tr h="285360">
                <a:tc>
                  <a:txBody>
                    <a:bodyPr/>
                    <a:lstStyle/>
                    <a:p>
                      <a:r>
                        <a:rPr lang="ja-JP" sz="1200">
                          <a:solidFill>
                            <a:srgbClr val="363636"/>
                          </a:solidFill>
                        </a:rPr>
                        <a:t>12か月のPFS、%（95%CI）</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363636"/>
                          </a:solidFill>
                        </a:rPr>
                        <a:t>10.8（7.1、15.3）</a:t>
                      </a:r>
                    </a:p>
                  </a:txBody>
                  <a:tcPr marL="36000" marR="36000" marT="36000" marB="3600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ja-JP" sz="1200" dirty="0">
                          <a:solidFill>
                            <a:srgbClr val="363636"/>
                          </a:solidFill>
                        </a:rPr>
                        <a:t>4.4（2.1、8.1）</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06212449"/>
                  </a:ext>
                </a:extLst>
              </a:tr>
              <a:tr h="2853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sz="1200" b="0" dirty="0">
                          <a:solidFill>
                            <a:srgbClr val="363636"/>
                          </a:solidFill>
                        </a:rPr>
                        <a:t>p値</a:t>
                      </a:r>
                    </a:p>
                  </a:txBody>
                  <a:tcPr marL="36000" marR="36000" marT="36000" marB="36000" anchor="ctr">
                    <a:lnL w="12700" cap="flat" cmpd="sng" algn="ctr">
                      <a:solidFill>
                        <a:schemeClr val="accent1"/>
                      </a:solidFill>
                      <a:prstDash val="solid"/>
                      <a:round/>
                      <a:headEnd type="none" w="med" len="med"/>
                      <a:tailEnd type="none" w="med" len="med"/>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ja-JP" sz="1200" dirty="0">
                          <a:solidFill>
                            <a:srgbClr val="363636"/>
                          </a:solidFill>
                        </a:rPr>
                        <a:t>0.0129</a:t>
                      </a:r>
                    </a:p>
                  </a:txBody>
                  <a:tcPr marL="36000" marR="36000" marT="36000" marB="36000" anchor="ctr">
                    <a:lnL w="12700" cmpd="sng">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2524329360"/>
                  </a:ext>
                </a:extLst>
              </a:tr>
            </a:tbl>
          </a:graphicData>
        </a:graphic>
      </p:graphicFrame>
    </p:spTree>
    <p:extLst>
      <p:ext uri="{BB962C8B-B14F-4D97-AF65-F5344CB8AC3E}">
        <p14:creationId xmlns:p14="http://schemas.microsoft.com/office/powerpoint/2010/main" val="377088839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a:t>PL02.03：再発性SCLC患者におけるルルビネクチン/ドキソルビシン対CAVまたはトポテカン：第III相無作為化ATLANTIS試験 – Paz-Ares L、他</a:t>
            </a:r>
          </a:p>
        </p:txBody>
      </p:sp>
      <p:sp>
        <p:nvSpPr>
          <p:cNvPr id="3" name="Content Placeholder 2"/>
          <p:cNvSpPr>
            <a:spLocks noGrp="1"/>
          </p:cNvSpPr>
          <p:nvPr>
            <p:ph idx="1"/>
          </p:nvPr>
        </p:nvSpPr>
        <p:spPr/>
        <p:txBody>
          <a:bodyPr/>
          <a:lstStyle/>
          <a:p>
            <a:r>
              <a:rPr lang="ja-JP" b="1"/>
              <a:t>主要な結果（続き）</a:t>
            </a:r>
          </a:p>
        </p:txBody>
      </p:sp>
      <p:sp>
        <p:nvSpPr>
          <p:cNvPr id="5" name="Text Placeholder 4"/>
          <p:cNvSpPr>
            <a:spLocks noGrp="1"/>
          </p:cNvSpPr>
          <p:nvPr>
            <p:ph type="body" sz="quarter" idx="11"/>
          </p:nvPr>
        </p:nvSpPr>
        <p:spPr/>
        <p:txBody>
          <a:bodyPr/>
          <a:lstStyle/>
          <a:p>
            <a:r>
              <a:rPr lang="ja-JP"/>
              <a:t>Paz-Ares L、他J Thorac Oncol 2021年16（補遺）：抄録番号 PL02.03</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4067031650"/>
              </p:ext>
            </p:extLst>
          </p:nvPr>
        </p:nvGraphicFramePr>
        <p:xfrm>
          <a:off x="1657609" y="1733843"/>
          <a:ext cx="8876783" cy="2011680"/>
        </p:xfrm>
        <a:graphic>
          <a:graphicData uri="http://schemas.openxmlformats.org/drawingml/2006/table">
            <a:tbl>
              <a:tblPr>
                <a:tableStyleId>{BC89EF96-8CEA-46FF-86C4-4CE0E7609802}</a:tableStyleId>
              </a:tblPr>
              <a:tblGrid>
                <a:gridCol w="1918571">
                  <a:extLst>
                    <a:ext uri="{9D8B030D-6E8A-4147-A177-3AD203B41FA5}">
                      <a16:colId xmlns:a16="http://schemas.microsoft.com/office/drawing/2014/main" val="571746565"/>
                    </a:ext>
                  </a:extLst>
                </a:gridCol>
                <a:gridCol w="1739553">
                  <a:extLst>
                    <a:ext uri="{9D8B030D-6E8A-4147-A177-3AD203B41FA5}">
                      <a16:colId xmlns:a16="http://schemas.microsoft.com/office/drawing/2014/main" val="3673068908"/>
                    </a:ext>
                  </a:extLst>
                </a:gridCol>
                <a:gridCol w="1739553">
                  <a:extLst>
                    <a:ext uri="{9D8B030D-6E8A-4147-A177-3AD203B41FA5}">
                      <a16:colId xmlns:a16="http://schemas.microsoft.com/office/drawing/2014/main" val="3402502934"/>
                    </a:ext>
                  </a:extLst>
                </a:gridCol>
                <a:gridCol w="1739553">
                  <a:extLst>
                    <a:ext uri="{9D8B030D-6E8A-4147-A177-3AD203B41FA5}">
                      <a16:colId xmlns:a16="http://schemas.microsoft.com/office/drawing/2014/main" val="1224472214"/>
                    </a:ext>
                  </a:extLst>
                </a:gridCol>
                <a:gridCol w="1739553">
                  <a:extLst>
                    <a:ext uri="{9D8B030D-6E8A-4147-A177-3AD203B41FA5}">
                      <a16:colId xmlns:a16="http://schemas.microsoft.com/office/drawing/2014/main" val="2356921914"/>
                    </a:ext>
                  </a:extLst>
                </a:gridCol>
              </a:tblGrid>
              <a:tr h="28284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600" b="1" u="none" strike="noStrike" kern="1200" dirty="0">
                        <a:solidFill>
                          <a:schemeClr val="tx2"/>
                        </a:solidFill>
                        <a:effectLst/>
                        <a:latin typeface="+mn-lt"/>
                        <a:ea typeface="+mn-ea"/>
                        <a:cs typeface="+mn-cs"/>
                      </a:endParaRPr>
                    </a:p>
                  </a:txBody>
                  <a:tcPr anchor="b">
                    <a:solidFill>
                      <a:schemeClr val="accent1"/>
                    </a:solidFill>
                  </a:tcPr>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a:solidFill>
                            <a:schemeClr val="tx2"/>
                          </a:solidFill>
                          <a:latin typeface="+mn-lt"/>
                          <a:ea typeface="MS Mincho"/>
                        </a:rPr>
                        <a:t>ルルビネクチン</a:t>
                      </a:r>
                      <a:r>
                        <a:rPr lang="ja-JP" sz="1600" b="1" u="none" strike="noStrike" baseline="0">
                          <a:solidFill>
                            <a:schemeClr val="tx2"/>
                          </a:solidFill>
                          <a:latin typeface="+mn-lt"/>
                          <a:ea typeface="MS Mincho"/>
                        </a:rPr>
                        <a:t>+ドキソルビシン</a:t>
                      </a:r>
                    </a:p>
                  </a:txBody>
                  <a:tcPr anchor="b">
                    <a:solidFill>
                      <a:schemeClr val="accent1"/>
                    </a:solidFill>
                  </a:tcPr>
                </a:tc>
                <a:tc hMerge="1">
                  <a:txBody>
                    <a:bodyPr/>
                    <a:lstStyle/>
                    <a:p>
                      <a:endParaRPr lang="en-GB"/>
                    </a:p>
                  </a:txBody>
                  <a:tcPr/>
                </a:tc>
                <a:tc gridSpan="2">
                  <a:txBody>
                    <a:bodyPr/>
                    <a:lstStyle/>
                    <a:p>
                      <a:pPr marL="0" algn="ctr" defTabSz="914400" rtl="0" eaLnBrk="1" fontAlgn="b" latinLnBrk="0" hangingPunct="1">
                        <a:lnSpc>
                          <a:spcPct val="100000"/>
                        </a:lnSpc>
                      </a:pPr>
                      <a:r>
                        <a:rPr lang="ja-JP" sz="1600" b="1" u="none" strike="noStrike">
                          <a:solidFill>
                            <a:schemeClr val="tx2"/>
                          </a:solidFill>
                          <a:latin typeface="+mn-lt"/>
                          <a:ea typeface="MS Mincho"/>
                          <a:cs typeface="+mn-cs"/>
                        </a:rPr>
                        <a:t>トポテカンまたはCAV</a:t>
                      </a:r>
                    </a:p>
                  </a:txBody>
                  <a:tcPr anchor="b">
                    <a:solidFill>
                      <a:schemeClr val="accent1"/>
                    </a:solidFill>
                  </a:tcPr>
                </a:tc>
                <a:tc hMerge="1">
                  <a:txBody>
                    <a:bodyPr/>
                    <a:lstStyle/>
                    <a:p>
                      <a:endParaRPr lang="en-GB"/>
                    </a:p>
                  </a:txBody>
                  <a:tcPr/>
                </a:tc>
                <a:extLst>
                  <a:ext uri="{0D108BD9-81ED-4DB2-BD59-A6C34878D82A}">
                    <a16:rowId xmlns:a16="http://schemas.microsoft.com/office/drawing/2014/main" val="2740508010"/>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600" b="1" u="none" strike="noStrike" kern="1200" dirty="0">
                        <a:solidFill>
                          <a:schemeClr val="tx2"/>
                        </a:solidFill>
                        <a:effectLst/>
                        <a:latin typeface="+mn-lt"/>
                        <a:ea typeface="+mn-ea"/>
                        <a:cs typeface="+mn-cs"/>
                      </a:endParaRPr>
                    </a:p>
                  </a:txBody>
                  <a:tcPr anchor="b">
                    <a:solidFill>
                      <a:schemeClr val="accent1"/>
                    </a:solidFill>
                  </a:tcPr>
                </a:tc>
                <a:tc>
                  <a:txBody>
                    <a:bodyPr/>
                    <a:lstStyle/>
                    <a:p>
                      <a:pPr marL="0" algn="ctr" defTabSz="914400" rtl="0" eaLnBrk="1" fontAlgn="b" latinLnBrk="0" hangingPunct="1">
                        <a:lnSpc>
                          <a:spcPct val="100000"/>
                        </a:lnSpc>
                      </a:pPr>
                      <a:r>
                        <a:rPr lang="ja-JP" sz="1600" b="1" u="none" strike="noStrike">
                          <a:solidFill>
                            <a:schemeClr val="tx2"/>
                          </a:solidFill>
                          <a:latin typeface="+mn-lt"/>
                          <a:ea typeface="MS Mincho"/>
                          <a:cs typeface="+mn-cs"/>
                        </a:rPr>
                        <a:t>n</a:t>
                      </a:r>
                    </a:p>
                  </a:txBody>
                  <a:tcPr anchor="b">
                    <a:solidFill>
                      <a:schemeClr val="accent1"/>
                    </a:solidFill>
                  </a:tcPr>
                </a:tc>
                <a:tc>
                  <a:txBody>
                    <a:bodyPr/>
                    <a:lstStyle/>
                    <a:p>
                      <a:pPr marL="0" algn="ctr" defTabSz="914400" rtl="0" eaLnBrk="1" fontAlgn="b" latinLnBrk="0" hangingPunct="1">
                        <a:lnSpc>
                          <a:spcPct val="100000"/>
                        </a:lnSpc>
                      </a:pPr>
                      <a:r>
                        <a:rPr lang="ja-JP" sz="1600" b="1" u="none" strike="noStrike">
                          <a:solidFill>
                            <a:schemeClr val="tx2"/>
                          </a:solidFill>
                          <a:latin typeface="+mn-lt"/>
                          <a:ea typeface="MS Mincho"/>
                          <a:cs typeface="+mn-cs"/>
                        </a:rPr>
                        <a:t>奏功、%</a:t>
                      </a:r>
                    </a:p>
                  </a:txBody>
                  <a:tcPr anchor="b">
                    <a:solidFill>
                      <a:schemeClr val="accent1"/>
                    </a:solidFill>
                  </a:tcPr>
                </a:tc>
                <a:tc>
                  <a:txBody>
                    <a:bodyPr/>
                    <a:lstStyle/>
                    <a:p>
                      <a:pPr marL="0" algn="ctr" defTabSz="914400" rtl="0" eaLnBrk="1" fontAlgn="b" latinLnBrk="0" hangingPunct="1">
                        <a:lnSpc>
                          <a:spcPct val="100000"/>
                        </a:lnSpc>
                      </a:pPr>
                      <a:r>
                        <a:rPr lang="ja-JP" sz="1600" b="1" u="none" strike="noStrike">
                          <a:solidFill>
                            <a:schemeClr val="tx2"/>
                          </a:solidFill>
                          <a:latin typeface="+mn-lt"/>
                          <a:ea typeface="MS Mincho"/>
                          <a:cs typeface="+mn-cs"/>
                        </a:rPr>
                        <a:t>n</a:t>
                      </a:r>
                    </a:p>
                  </a:txBody>
                  <a:tcPr anchor="b">
                    <a:solidFill>
                      <a:schemeClr val="accent1"/>
                    </a:solidFill>
                  </a:tcPr>
                </a:tc>
                <a:tc>
                  <a:txBody>
                    <a:bodyPr/>
                    <a:lstStyle/>
                    <a:p>
                      <a:pPr marL="0" algn="ctr" defTabSz="914400" rtl="0" eaLnBrk="1" fontAlgn="b" latinLnBrk="0" hangingPunct="1">
                        <a:lnSpc>
                          <a:spcPct val="100000"/>
                        </a:lnSpc>
                      </a:pPr>
                      <a:r>
                        <a:rPr lang="ja-JP" sz="1600" b="1" u="none" strike="noStrike">
                          <a:solidFill>
                            <a:schemeClr val="tx2"/>
                          </a:solidFill>
                          <a:latin typeface="+mn-lt"/>
                          <a:ea typeface="MS Mincho"/>
                          <a:cs typeface="+mn-cs"/>
                        </a:rPr>
                        <a:t>奏功、%</a:t>
                      </a:r>
                    </a:p>
                  </a:txBody>
                  <a:tcPr anchor="b">
                    <a:solidFill>
                      <a:schemeClr val="accent1"/>
                    </a:solidFill>
                  </a:tcPr>
                </a:tc>
                <a:extLst>
                  <a:ext uri="{0D108BD9-81ED-4DB2-BD59-A6C34878D82A}">
                    <a16:rowId xmlns:a16="http://schemas.microsoft.com/office/drawing/2014/main" val="281582079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全体</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307</a:t>
                      </a:r>
                    </a:p>
                  </a:txBody>
                  <a:tcPr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sz="1600" u="none" strike="noStrike">
                          <a:solidFill>
                            <a:schemeClr val="tx1"/>
                          </a:solidFill>
                          <a:latin typeface="+mn-lt"/>
                          <a:ea typeface="MS Mincho"/>
                          <a:cs typeface="+mn-cs"/>
                        </a:rPr>
                        <a:t>31.6</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306</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29.7</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dirty="0">
                          <a:latin typeface="+mn-lt"/>
                          <a:ea typeface="MS Mincho"/>
                        </a:rPr>
                        <a:t>CTFI &lt;90日</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99</a:t>
                      </a:r>
                    </a:p>
                  </a:txBody>
                  <a:tcPr anchor="b"/>
                </a:tc>
                <a:tc>
                  <a:txBody>
                    <a:bodyPr/>
                    <a:lstStyle/>
                    <a:p>
                      <a:pPr marL="0" algn="ctr" defTabSz="914400" rtl="0" eaLnBrk="1" fontAlgn="b" latinLnBrk="0" hangingPunct="1">
                        <a:lnSpc>
                          <a:spcPct val="100000"/>
                        </a:lnSpc>
                      </a:pPr>
                      <a:r>
                        <a:rPr lang="ja-JP" sz="1600" u="none" strike="noStrike" dirty="0">
                          <a:solidFill>
                            <a:schemeClr val="tx1"/>
                          </a:solidFill>
                          <a:latin typeface="+mn-lt"/>
                          <a:ea typeface="MS Mincho"/>
                          <a:cs typeface="+mn-cs"/>
                        </a:rPr>
                        <a:t>20.2</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101</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18.8</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dirty="0">
                          <a:latin typeface="+mn-lt"/>
                          <a:ea typeface="MS Mincho"/>
                        </a:rPr>
                        <a:t>CTFI 90–180日</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115</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33.0</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116</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39.7</a:t>
                      </a:r>
                    </a:p>
                  </a:txBody>
                  <a:tcPr anchor="b"/>
                </a:tc>
                <a:extLst>
                  <a:ext uri="{0D108BD9-81ED-4DB2-BD59-A6C34878D82A}">
                    <a16:rowId xmlns:a16="http://schemas.microsoft.com/office/drawing/2014/main" val="2402340285"/>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CTFI &gt;180日</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93</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41.9</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89</a:t>
                      </a:r>
                    </a:p>
                  </a:txBody>
                  <a:tcPr anchor="b"/>
                </a:tc>
                <a:tc>
                  <a:txBody>
                    <a:bodyPr/>
                    <a:lstStyle/>
                    <a:p>
                      <a:pPr marL="0" algn="ctr" defTabSz="914400" rtl="0" eaLnBrk="1" fontAlgn="b" latinLnBrk="0" hangingPunct="1">
                        <a:lnSpc>
                          <a:spcPct val="100000"/>
                        </a:lnSpc>
                      </a:pPr>
                      <a:r>
                        <a:rPr lang="ja-JP" sz="1600" u="none" strike="noStrike" dirty="0">
                          <a:solidFill>
                            <a:schemeClr val="tx1"/>
                          </a:solidFill>
                          <a:latin typeface="+mn-lt"/>
                          <a:ea typeface="MS Mincho"/>
                          <a:cs typeface="+mn-cs"/>
                        </a:rPr>
                        <a:t>29.2</a:t>
                      </a:r>
                    </a:p>
                  </a:txBody>
                  <a:tcPr anchor="b"/>
                </a:tc>
                <a:extLst>
                  <a:ext uri="{0D108BD9-81ED-4DB2-BD59-A6C34878D82A}">
                    <a16:rowId xmlns:a16="http://schemas.microsoft.com/office/drawing/2014/main" val="419909484"/>
                  </a:ext>
                </a:extLst>
              </a:tr>
            </a:tbl>
          </a:graphicData>
        </a:graphic>
      </p:graphicFrame>
      <p:graphicFrame>
        <p:nvGraphicFramePr>
          <p:cNvPr id="7" name="Table 6">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2693145299"/>
              </p:ext>
            </p:extLst>
          </p:nvPr>
        </p:nvGraphicFramePr>
        <p:xfrm>
          <a:off x="1657609" y="3970327"/>
          <a:ext cx="8883044" cy="1584960"/>
        </p:xfrm>
        <a:graphic>
          <a:graphicData uri="http://schemas.openxmlformats.org/drawingml/2006/table">
            <a:tbl>
              <a:tblPr>
                <a:tableStyleId>{BC89EF96-8CEA-46FF-86C4-4CE0E7609802}</a:tableStyleId>
              </a:tblPr>
              <a:tblGrid>
                <a:gridCol w="2237632">
                  <a:extLst>
                    <a:ext uri="{9D8B030D-6E8A-4147-A177-3AD203B41FA5}">
                      <a16:colId xmlns:a16="http://schemas.microsoft.com/office/drawing/2014/main" val="571746565"/>
                    </a:ext>
                  </a:extLst>
                </a:gridCol>
                <a:gridCol w="3548352">
                  <a:extLst>
                    <a:ext uri="{9D8B030D-6E8A-4147-A177-3AD203B41FA5}">
                      <a16:colId xmlns:a16="http://schemas.microsoft.com/office/drawing/2014/main" val="3673068908"/>
                    </a:ext>
                  </a:extLst>
                </a:gridCol>
                <a:gridCol w="3097060">
                  <a:extLst>
                    <a:ext uri="{9D8B030D-6E8A-4147-A177-3AD203B41FA5}">
                      <a16:colId xmlns:a16="http://schemas.microsoft.com/office/drawing/2014/main" val="1224472214"/>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600" b="1" u="none" strike="noStrike" kern="1200" dirty="0">
                        <a:solidFill>
                          <a:schemeClr val="tx2"/>
                        </a:solidFill>
                        <a:effectLst/>
                        <a:latin typeface="+mn-lt"/>
                        <a:ea typeface="+mn-ea"/>
                        <a:cs typeface="+mn-cs"/>
                      </a:endParaRP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a:solidFill>
                            <a:schemeClr val="tx2"/>
                          </a:solidFill>
                          <a:latin typeface="+mn-lt"/>
                          <a:ea typeface="MS Mincho"/>
                        </a:rPr>
                        <a:t>ルルビネクチン</a:t>
                      </a:r>
                      <a:r>
                        <a:rPr lang="ja-JP" sz="1600" b="1" u="none" strike="noStrike" baseline="0">
                          <a:solidFill>
                            <a:schemeClr val="tx2"/>
                          </a:solidFill>
                          <a:latin typeface="+mn-lt"/>
                          <a:ea typeface="MS Mincho"/>
                        </a:rPr>
                        <a:t> +ドキソルビシン</a:t>
                      </a:r>
                      <a:br>
                        <a:rPr lang="ja-JP" sz="1600" b="1" u="none" strike="noStrike" baseline="0">
                          <a:solidFill>
                            <a:schemeClr val="tx2"/>
                          </a:solidFill>
                          <a:latin typeface="+mn-lt"/>
                          <a:ea typeface="MS Mincho"/>
                        </a:rPr>
                      </a:br>
                      <a:r>
                        <a:rPr lang="ja-JP" sz="1600" b="1" u="none" strike="noStrike" baseline="0">
                          <a:solidFill>
                            <a:schemeClr val="tx2"/>
                          </a:solidFill>
                          <a:latin typeface="+mn-lt"/>
                          <a:ea typeface="MS Mincho"/>
                        </a:rPr>
                        <a:t>（n=97）</a:t>
                      </a:r>
                    </a:p>
                  </a:txBody>
                  <a:tcPr anchor="b">
                    <a:solidFill>
                      <a:schemeClr val="accent1"/>
                    </a:solidFill>
                  </a:tcPr>
                </a:tc>
                <a:tc>
                  <a:txBody>
                    <a:bodyPr/>
                    <a:lstStyle/>
                    <a:p>
                      <a:pPr marL="0" algn="ctr" defTabSz="914400" rtl="0" eaLnBrk="1" fontAlgn="b" latinLnBrk="0" hangingPunct="1">
                        <a:lnSpc>
                          <a:spcPct val="100000"/>
                        </a:lnSpc>
                      </a:pPr>
                      <a:r>
                        <a:rPr lang="ja-JP" sz="1600" b="1" u="none" strike="noStrike" dirty="0">
                          <a:solidFill>
                            <a:schemeClr val="tx2"/>
                          </a:solidFill>
                          <a:latin typeface="+mn-lt"/>
                          <a:ea typeface="MS Mincho"/>
                          <a:cs typeface="+mn-cs"/>
                        </a:rPr>
                        <a:t>トポテカンまたはCAV</a:t>
                      </a:r>
                      <a:br>
                        <a:rPr lang="ja-JP" sz="1600" b="1" u="none" strike="noStrike" dirty="0">
                          <a:solidFill>
                            <a:schemeClr val="tx2"/>
                          </a:solidFill>
                          <a:latin typeface="+mn-lt"/>
                          <a:ea typeface="MS Mincho"/>
                          <a:cs typeface="+mn-cs"/>
                        </a:rPr>
                      </a:br>
                      <a:r>
                        <a:rPr lang="ja-JP" sz="1600" b="1" u="none" strike="noStrike" dirty="0">
                          <a:solidFill>
                            <a:schemeClr val="tx2"/>
                          </a:solidFill>
                          <a:latin typeface="+mn-lt"/>
                          <a:ea typeface="MS Mincho"/>
                          <a:cs typeface="+mn-cs"/>
                        </a:rPr>
                        <a:t>（n=91）</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mDoR、月（95%CI）</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5.7</a:t>
                      </a:r>
                      <a:r>
                        <a:rPr lang="ja-JP" sz="1600" u="none" strike="noStrike" baseline="0">
                          <a:solidFill>
                            <a:schemeClr val="tx1"/>
                          </a:solidFill>
                          <a:latin typeface="+mn-lt"/>
                          <a:ea typeface="MS Mincho"/>
                          <a:cs typeface="+mn-cs"/>
                        </a:rPr>
                        <a:t>（4.1, 7.1）</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3.8（2.8、4.3）</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HR（95%CI）</a:t>
                      </a:r>
                    </a:p>
                  </a:txBody>
                  <a:tcPr anchor="b"/>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0.581（0.416、0.812）</a:t>
                      </a:r>
                    </a:p>
                  </a:txBody>
                  <a:tcPr anchor="b"/>
                </a:tc>
                <a:tc hMerge="1">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p値</a:t>
                      </a:r>
                    </a:p>
                  </a:txBody>
                  <a:tcPr anchor="b"/>
                </a:tc>
                <a:tc gridSpan="2">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dirty="0">
                          <a:solidFill>
                            <a:schemeClr val="tx1"/>
                          </a:solidFill>
                          <a:latin typeface="+mn-lt"/>
                          <a:ea typeface="MS Mincho"/>
                          <a:cs typeface="+mn-cs"/>
                        </a:rPr>
                        <a:t>0.0012</a:t>
                      </a:r>
                    </a:p>
                  </a:txBody>
                  <a:tcPr anchor="b"/>
                </a:tc>
                <a:tc hMerge="1">
                  <a:txBody>
                    <a:bodyPr/>
                    <a:lstStyle/>
                    <a:p>
                      <a:pPr marL="0" algn="l" defTabSz="914400" rtl="0" eaLnBrk="1" fontAlgn="b" latinLnBrk="0" hangingPunct="1">
                        <a:lnSpc>
                          <a:spcPct val="100000"/>
                        </a:lnSpc>
                      </a:pPr>
                      <a:endParaRPr lang="en-CN" sz="1600" u="none" strike="noStrike" kern="1200" dirty="0">
                        <a:solidFill>
                          <a:schemeClr val="tx1"/>
                        </a:solidFill>
                        <a:effectLst/>
                        <a:latin typeface="+mn-lt"/>
                        <a:ea typeface="+mn-ea"/>
                        <a:cs typeface="+mn-cs"/>
                      </a:endParaRPr>
                    </a:p>
                  </a:txBody>
                  <a:tcPr anchor="b"/>
                </a:tc>
                <a:extLst>
                  <a:ext uri="{0D108BD9-81ED-4DB2-BD59-A6C34878D82A}">
                    <a16:rowId xmlns:a16="http://schemas.microsoft.com/office/drawing/2014/main" val="2402340285"/>
                  </a:ext>
                </a:extLst>
              </a:tr>
            </a:tbl>
          </a:graphicData>
        </a:graphic>
      </p:graphicFrame>
    </p:spTree>
    <p:extLst>
      <p:ext uri="{BB962C8B-B14F-4D97-AF65-F5344CB8AC3E}">
        <p14:creationId xmlns:p14="http://schemas.microsoft.com/office/powerpoint/2010/main" val="233126926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PL02.03：再発性SCLC患者におけるルルビネクチン/ドキソルビシン対CAVまたはトポテカン：第III相無作為化ATLANTIS試験 – Paz-Ares L、他</a:t>
            </a:r>
          </a:p>
        </p:txBody>
      </p:sp>
      <p:sp>
        <p:nvSpPr>
          <p:cNvPr id="3" name="Content Placeholder 2"/>
          <p:cNvSpPr>
            <a:spLocks noGrp="1"/>
          </p:cNvSpPr>
          <p:nvPr>
            <p:ph idx="1"/>
          </p:nvPr>
        </p:nvSpPr>
        <p:spPr/>
        <p:txBody>
          <a:bodyPr/>
          <a:lstStyle/>
          <a:p>
            <a:r>
              <a:rPr lang="ja-JP" b="1" dirty="0"/>
              <a:t>主要な結果（続き）</a:t>
            </a:r>
          </a:p>
          <a:p>
            <a:pPr>
              <a:spcBef>
                <a:spcPts val="27600"/>
              </a:spcBef>
            </a:pPr>
            <a:r>
              <a:rPr lang="ja-JP" b="1" dirty="0"/>
              <a:t>結論</a:t>
            </a:r>
          </a:p>
          <a:p>
            <a:pPr lvl="1"/>
            <a:r>
              <a:rPr lang="ja-JP" dirty="0"/>
              <a:t>再発性SCLC患者においては、ルビネクチン+ドキソルビシンは、一般的に忍容性は良好でしたが、トポテカンまたはCAVと比較してOSの改善は見られませんでした</a:t>
            </a:r>
          </a:p>
        </p:txBody>
      </p:sp>
      <p:sp>
        <p:nvSpPr>
          <p:cNvPr id="5" name="Text Placeholder 4"/>
          <p:cNvSpPr>
            <a:spLocks noGrp="1"/>
          </p:cNvSpPr>
          <p:nvPr>
            <p:ph type="body" sz="quarter" idx="11"/>
          </p:nvPr>
        </p:nvSpPr>
        <p:spPr/>
        <p:txBody>
          <a:bodyPr/>
          <a:lstStyle/>
          <a:p>
            <a:r>
              <a:rPr lang="ja-JP"/>
              <a:t>Paz-Ares L、他J Thorac Oncol 2021年16（補遺）：抄録番号 PL02.03</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2752417794"/>
              </p:ext>
            </p:extLst>
          </p:nvPr>
        </p:nvGraphicFramePr>
        <p:xfrm>
          <a:off x="1654478" y="1696853"/>
          <a:ext cx="8883044" cy="3261360"/>
        </p:xfrm>
        <a:graphic>
          <a:graphicData uri="http://schemas.openxmlformats.org/drawingml/2006/table">
            <a:tbl>
              <a:tblPr>
                <a:tableStyleId>{BC89EF96-8CEA-46FF-86C4-4CE0E7609802}</a:tableStyleId>
              </a:tblPr>
              <a:tblGrid>
                <a:gridCol w="3056859">
                  <a:extLst>
                    <a:ext uri="{9D8B030D-6E8A-4147-A177-3AD203B41FA5}">
                      <a16:colId xmlns:a16="http://schemas.microsoft.com/office/drawing/2014/main" val="571746565"/>
                    </a:ext>
                  </a:extLst>
                </a:gridCol>
                <a:gridCol w="3170666">
                  <a:extLst>
                    <a:ext uri="{9D8B030D-6E8A-4147-A177-3AD203B41FA5}">
                      <a16:colId xmlns:a16="http://schemas.microsoft.com/office/drawing/2014/main" val="3673068908"/>
                    </a:ext>
                  </a:extLst>
                </a:gridCol>
                <a:gridCol w="2655519">
                  <a:extLst>
                    <a:ext uri="{9D8B030D-6E8A-4147-A177-3AD203B41FA5}">
                      <a16:colId xmlns:a16="http://schemas.microsoft.com/office/drawing/2014/main" val="1224472214"/>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b="1" u="none" strike="noStrike">
                          <a:solidFill>
                            <a:schemeClr val="tx2"/>
                          </a:solidFill>
                          <a:latin typeface="+mn-lt"/>
                          <a:ea typeface="MS Mincho"/>
                          <a:cs typeface="+mn-cs"/>
                        </a:rPr>
                        <a:t>AE、n</a:t>
                      </a:r>
                      <a:r>
                        <a:rPr lang="ja-JP" sz="1600" b="1" u="none" strike="noStrike" baseline="0">
                          <a:solidFill>
                            <a:schemeClr val="tx2"/>
                          </a:solidFill>
                          <a:latin typeface="+mn-lt"/>
                          <a:ea typeface="MS Mincho"/>
                          <a:cs typeface="+mn-cs"/>
                        </a:rPr>
                        <a:t>（%）</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dirty="0">
                          <a:solidFill>
                            <a:schemeClr val="tx2"/>
                          </a:solidFill>
                          <a:latin typeface="+mn-lt"/>
                          <a:ea typeface="MS Mincho"/>
                        </a:rPr>
                        <a:t>ルルビネクチン</a:t>
                      </a:r>
                      <a:r>
                        <a:rPr lang="ja-JP" sz="1600" b="1" u="none" strike="noStrike" baseline="0" dirty="0">
                          <a:solidFill>
                            <a:schemeClr val="tx2"/>
                          </a:solidFill>
                          <a:latin typeface="+mn-lt"/>
                          <a:ea typeface="MS Mincho"/>
                        </a:rPr>
                        <a:t>+ドキソルビシン</a:t>
                      </a:r>
                      <a:br>
                        <a:rPr lang="ja-JP" sz="1600" b="1" u="none" strike="noStrike" baseline="0" dirty="0">
                          <a:solidFill>
                            <a:schemeClr val="tx2"/>
                          </a:solidFill>
                          <a:latin typeface="+mn-lt"/>
                          <a:ea typeface="MS Mincho"/>
                        </a:rPr>
                      </a:br>
                      <a:r>
                        <a:rPr lang="ja-JP" sz="1600" b="1" u="none" strike="noStrike" baseline="0" dirty="0">
                          <a:solidFill>
                            <a:schemeClr val="tx2"/>
                          </a:solidFill>
                          <a:latin typeface="+mn-lt"/>
                          <a:ea typeface="MS Mincho"/>
                        </a:rPr>
                        <a:t>（n=303）</a:t>
                      </a:r>
                    </a:p>
                  </a:txBody>
                  <a:tcPr anchor="b">
                    <a:solidFill>
                      <a:schemeClr val="accent1"/>
                    </a:solidFill>
                  </a:tcPr>
                </a:tc>
                <a:tc>
                  <a:txBody>
                    <a:bodyPr/>
                    <a:lstStyle/>
                    <a:p>
                      <a:pPr marL="0" algn="ctr" defTabSz="914400" rtl="0" eaLnBrk="1" fontAlgn="b" latinLnBrk="0" hangingPunct="1">
                        <a:lnSpc>
                          <a:spcPct val="100000"/>
                        </a:lnSpc>
                      </a:pPr>
                      <a:r>
                        <a:rPr lang="ja-JP" sz="1600" b="1" u="none" strike="noStrike" dirty="0">
                          <a:solidFill>
                            <a:schemeClr val="tx2"/>
                          </a:solidFill>
                          <a:latin typeface="+mn-lt"/>
                          <a:ea typeface="MS Mincho"/>
                          <a:cs typeface="+mn-cs"/>
                        </a:rPr>
                        <a:t>トポテカンまたはCAV</a:t>
                      </a:r>
                      <a:br>
                        <a:rPr lang="ja-JP" sz="1600" b="1" u="none" strike="noStrike" dirty="0">
                          <a:solidFill>
                            <a:schemeClr val="tx2"/>
                          </a:solidFill>
                          <a:latin typeface="+mn-lt"/>
                          <a:ea typeface="MS Mincho"/>
                          <a:cs typeface="+mn-cs"/>
                        </a:rPr>
                      </a:br>
                      <a:r>
                        <a:rPr lang="ja-JP" sz="1600" b="1" u="none" strike="noStrike" dirty="0">
                          <a:solidFill>
                            <a:schemeClr val="tx2"/>
                          </a:solidFill>
                          <a:latin typeface="+mn-lt"/>
                          <a:ea typeface="MS Mincho"/>
                          <a:cs typeface="+mn-cs"/>
                        </a:rPr>
                        <a:t>（n=</a:t>
                      </a:r>
                      <a:r>
                        <a:rPr lang="en-US" altLang="ja-JP" sz="1600" b="1" u="none" strike="noStrike" dirty="0">
                          <a:solidFill>
                            <a:schemeClr val="tx2"/>
                          </a:solidFill>
                          <a:latin typeface="+mn-lt"/>
                          <a:ea typeface="MS Mincho"/>
                          <a:cs typeface="+mn-cs"/>
                        </a:rPr>
                        <a:t>289</a:t>
                      </a:r>
                      <a:r>
                        <a:rPr lang="ja-JP" sz="1600" b="1" u="none" strike="noStrike" dirty="0">
                          <a:solidFill>
                            <a:schemeClr val="tx2"/>
                          </a:solidFill>
                          <a:latin typeface="+mn-lt"/>
                          <a:ea typeface="MS Mincho"/>
                          <a:cs typeface="+mn-cs"/>
                        </a:rPr>
                        <a:t>）</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任意の</a:t>
                      </a:r>
                      <a:r>
                        <a:rPr lang="ja-JP" sz="1600" u="none" strike="noStrike" baseline="0">
                          <a:solidFill>
                            <a:schemeClr val="tx1"/>
                          </a:solidFill>
                          <a:latin typeface="+mn-lt"/>
                          <a:ea typeface="MS Mincho"/>
                          <a:cs typeface="+mn-cs"/>
                        </a:rPr>
                        <a:t>TRAE</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268</a:t>
                      </a:r>
                      <a:r>
                        <a:rPr lang="ja-JP" sz="1600" u="none" strike="noStrike" baseline="0">
                          <a:solidFill>
                            <a:schemeClr val="tx1"/>
                          </a:solidFill>
                          <a:latin typeface="+mn-lt"/>
                          <a:ea typeface="MS Mincho"/>
                          <a:cs typeface="+mn-cs"/>
                        </a:rPr>
                        <a:t>（88.4）</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266（92.0）</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任意のグレード3以上</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143（47.2）</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218（75.4）</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任意のグレード4</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49（16.2）</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158（54.7）</a:t>
                      </a:r>
                    </a:p>
                  </a:txBody>
                  <a:tcPr anchor="b"/>
                </a:tc>
                <a:extLst>
                  <a:ext uri="{0D108BD9-81ED-4DB2-BD59-A6C34878D82A}">
                    <a16:rowId xmlns:a16="http://schemas.microsoft.com/office/drawing/2014/main" val="2402340285"/>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3以上のSAEのグレード</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38（12.5）</a:t>
                      </a:r>
                    </a:p>
                  </a:txBody>
                  <a:tcPr anchor="b"/>
                </a:tc>
                <a:tc>
                  <a:txBody>
                    <a:bodyPr/>
                    <a:lstStyle/>
                    <a:p>
                      <a:pPr algn="ctr"/>
                      <a:r>
                        <a:rPr lang="ja-JP" sz="1600"/>
                        <a:t>83（28.7）</a:t>
                      </a:r>
                    </a:p>
                  </a:txBody>
                  <a:tcPr anchor="b"/>
                </a:tc>
                <a:extLst>
                  <a:ext uri="{0D108BD9-81ED-4DB2-BD59-A6C34878D82A}">
                    <a16:rowId xmlns:a16="http://schemas.microsoft.com/office/drawing/2014/main" val="308067465"/>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治療</a:t>
                      </a:r>
                      <a:r>
                        <a:rPr lang="ja-JP" sz="1600" u="none" strike="noStrike" baseline="0">
                          <a:solidFill>
                            <a:schemeClr val="tx1"/>
                          </a:solidFill>
                          <a:latin typeface="+mn-lt"/>
                          <a:ea typeface="MS Mincho"/>
                          <a:cs typeface="+mn-cs"/>
                        </a:rPr>
                        <a:t>中止</a:t>
                      </a:r>
                      <a:r>
                        <a:rPr lang="ja-JP" sz="1600" u="none" strike="noStrike">
                          <a:solidFill>
                            <a:schemeClr val="tx1"/>
                          </a:solidFill>
                          <a:latin typeface="+mn-lt"/>
                          <a:ea typeface="MS Mincho"/>
                          <a:cs typeface="+mn-cs"/>
                        </a:rPr>
                        <a:t>に至った</a:t>
                      </a:r>
                    </a:p>
                  </a:txBody>
                  <a:tcPr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sz="1600" u="none" strike="noStrike">
                          <a:solidFill>
                            <a:schemeClr val="tx1"/>
                          </a:solidFill>
                          <a:latin typeface="+mn-lt"/>
                          <a:ea typeface="MS Mincho"/>
                          <a:cs typeface="+mn-cs"/>
                        </a:rPr>
                        <a:t>23（7.6）</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a:t>45（15.6）</a:t>
                      </a:r>
                    </a:p>
                  </a:txBody>
                  <a:tcPr anchor="b"/>
                </a:tc>
                <a:extLst>
                  <a:ext uri="{0D108BD9-81ED-4DB2-BD59-A6C34878D82A}">
                    <a16:rowId xmlns:a16="http://schemas.microsoft.com/office/drawing/2014/main" val="532526175"/>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死亡に至った</a:t>
                      </a:r>
                    </a:p>
                  </a:txBody>
                  <a:tcPr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ja-JP" sz="1600" u="none" strike="noStrike">
                          <a:solidFill>
                            <a:schemeClr val="tx1"/>
                          </a:solidFill>
                          <a:latin typeface="+mn-lt"/>
                          <a:ea typeface="MS Mincho"/>
                          <a:cs typeface="+mn-cs"/>
                        </a:rPr>
                        <a:t>1 （0.3）</a:t>
                      </a:r>
                    </a:p>
                  </a:txBody>
                  <a:tcPr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sz="1600"/>
                        <a:t>10（3.5）</a:t>
                      </a:r>
                    </a:p>
                  </a:txBody>
                  <a:tcPr anchor="b"/>
                </a:tc>
                <a:extLst>
                  <a:ext uri="{0D108BD9-81ED-4DB2-BD59-A6C34878D82A}">
                    <a16:rowId xmlns:a16="http://schemas.microsoft.com/office/drawing/2014/main" val="816749812"/>
                  </a:ext>
                </a:extLst>
              </a:tr>
              <a:tr h="247487">
                <a:tc>
                  <a:txBody>
                    <a:bodyPr/>
                    <a:lstStyle/>
                    <a:p>
                      <a:pPr marL="0" algn="l" defTabSz="914400" rtl="0" eaLnBrk="1" fontAlgn="b" latinLnBrk="0" hangingPunct="1">
                        <a:lnSpc>
                          <a:spcPct val="100000"/>
                        </a:lnSpc>
                      </a:pPr>
                      <a:r>
                        <a:rPr lang="ja-JP" sz="1600" u="none" strike="noStrike" baseline="0">
                          <a:solidFill>
                            <a:schemeClr val="tx1"/>
                          </a:solidFill>
                          <a:latin typeface="+mn-lt"/>
                          <a:ea typeface="MS Mincho"/>
                          <a:cs typeface="+mn-cs"/>
                        </a:rPr>
                        <a:t>遅れに</a:t>
                      </a:r>
                      <a:r>
                        <a:rPr lang="ja-JP" sz="1600" u="none" strike="noStrike">
                          <a:solidFill>
                            <a:schemeClr val="tx1"/>
                          </a:solidFill>
                          <a:latin typeface="+mn-lt"/>
                          <a:ea typeface="MS Mincho"/>
                          <a:cs typeface="+mn-cs"/>
                        </a:rPr>
                        <a:t>至った</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79（26.1）</a:t>
                      </a:r>
                    </a:p>
                  </a:txBody>
                  <a:tcPr anchor="b"/>
                </a:tc>
                <a:tc>
                  <a:txBody>
                    <a:bodyPr/>
                    <a:lstStyle/>
                    <a:p>
                      <a:pPr algn="ctr"/>
                      <a:r>
                        <a:rPr lang="ja-JP" sz="1600"/>
                        <a:t>99（34.3）</a:t>
                      </a:r>
                    </a:p>
                  </a:txBody>
                  <a:tcPr anchor="b"/>
                </a:tc>
                <a:extLst>
                  <a:ext uri="{0D108BD9-81ED-4DB2-BD59-A6C34878D82A}">
                    <a16:rowId xmlns:a16="http://schemas.microsoft.com/office/drawing/2014/main" val="138971144"/>
                  </a:ext>
                </a:extLst>
              </a:tr>
              <a:tr h="247487">
                <a:tc>
                  <a:txBody>
                    <a:bodyPr/>
                    <a:lstStyle/>
                    <a:p>
                      <a:pPr marL="0" algn="l" defTabSz="914400" rtl="0" eaLnBrk="1" fontAlgn="b" latinLnBrk="0" hangingPunct="1">
                        <a:lnSpc>
                          <a:spcPct val="100000"/>
                        </a:lnSpc>
                      </a:pPr>
                      <a:r>
                        <a:rPr lang="ja-JP" sz="1600" u="none" strike="noStrike" baseline="0">
                          <a:solidFill>
                            <a:schemeClr val="tx1"/>
                          </a:solidFill>
                          <a:latin typeface="+mn-lt"/>
                          <a:ea typeface="MS Mincho"/>
                          <a:cs typeface="+mn-cs"/>
                        </a:rPr>
                        <a:t>減量</a:t>
                      </a:r>
                      <a:r>
                        <a:rPr lang="ja-JP" sz="1600" u="none" strike="noStrike">
                          <a:solidFill>
                            <a:schemeClr val="tx1"/>
                          </a:solidFill>
                          <a:latin typeface="+mn-lt"/>
                          <a:ea typeface="MS Mincho"/>
                          <a:cs typeface="+mn-cs"/>
                        </a:rPr>
                        <a:t>に至った</a:t>
                      </a:r>
                    </a:p>
                  </a:txBody>
                  <a:tcPr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66（21.8）</a:t>
                      </a:r>
                    </a:p>
                  </a:txBody>
                  <a:tcPr anchor="b"/>
                </a:tc>
                <a:tc>
                  <a:txBody>
                    <a:bodyPr/>
                    <a:lstStyle/>
                    <a:p>
                      <a:pPr algn="ctr"/>
                      <a:r>
                        <a:rPr lang="ja-JP" sz="1600" dirty="0"/>
                        <a:t>138（47.8）</a:t>
                      </a:r>
                    </a:p>
                  </a:txBody>
                  <a:tcPr anchor="b"/>
                </a:tc>
                <a:extLst>
                  <a:ext uri="{0D108BD9-81ED-4DB2-BD59-A6C34878D82A}">
                    <a16:rowId xmlns:a16="http://schemas.microsoft.com/office/drawing/2014/main" val="782515548"/>
                  </a:ext>
                </a:extLst>
              </a:tr>
            </a:tbl>
          </a:graphicData>
        </a:graphic>
      </p:graphicFrame>
    </p:spTree>
    <p:extLst>
      <p:ext uri="{BB962C8B-B14F-4D97-AF65-F5344CB8AC3E}">
        <p14:creationId xmlns:p14="http://schemas.microsoft.com/office/powerpoint/2010/main" val="3993390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OA07.03：プラチナ感受性ES SCLCにおける一次治療のルカパリブ+ニボルマブの第II相試験：中間解析 – Chauhan A、他</a:t>
            </a:r>
          </a:p>
        </p:txBody>
      </p:sp>
      <p:sp>
        <p:nvSpPr>
          <p:cNvPr id="3" name="Content Placeholder 2"/>
          <p:cNvSpPr>
            <a:spLocks noGrp="1"/>
          </p:cNvSpPr>
          <p:nvPr>
            <p:ph idx="1"/>
          </p:nvPr>
        </p:nvSpPr>
        <p:spPr/>
        <p:txBody>
          <a:bodyPr/>
          <a:lstStyle/>
          <a:p>
            <a:r>
              <a:rPr lang="ja-JP" b="1"/>
              <a:t>治験の目的</a:t>
            </a:r>
          </a:p>
          <a:p>
            <a:pPr lvl="1"/>
            <a:r>
              <a:rPr lang="ja-JP"/>
              <a:t>プラチナ感受性の進展型SCLC患者における1Lルカパリブ+ニボルマブの有効性と安全性を評価する</a:t>
            </a:r>
          </a:p>
        </p:txBody>
      </p:sp>
      <p:sp>
        <p:nvSpPr>
          <p:cNvPr id="5" name="Text Placeholder 4"/>
          <p:cNvSpPr>
            <a:spLocks noGrp="1"/>
          </p:cNvSpPr>
          <p:nvPr>
            <p:ph type="body" sz="quarter" idx="11"/>
          </p:nvPr>
        </p:nvSpPr>
        <p:spPr/>
        <p:txBody>
          <a:bodyPr/>
          <a:lstStyle/>
          <a:p>
            <a:r>
              <a:rPr lang="ja-JP"/>
              <a:t>Chauhan A、他J Thorac Oncol 2021年16（補遺）：抄録番号 OA07.03</a:t>
            </a:r>
          </a:p>
        </p:txBody>
      </p:sp>
      <p:sp>
        <p:nvSpPr>
          <p:cNvPr id="7" name="AutoShape 9"/>
          <p:cNvSpPr>
            <a:spLocks noChangeArrowheads="1"/>
          </p:cNvSpPr>
          <p:nvPr/>
        </p:nvSpPr>
        <p:spPr bwMode="auto">
          <a:xfrm>
            <a:off x="168630" y="2759701"/>
            <a:ext cx="3341824" cy="1694499"/>
          </a:xfrm>
          <a:prstGeom prst="roundRect">
            <a:avLst>
              <a:gd name="adj" fmla="val 8208"/>
            </a:avLst>
          </a:prstGeom>
          <a:solidFill>
            <a:schemeClr val="bg1"/>
          </a:solidFill>
          <a:ln w="9525" algn="ctr">
            <a:noFill/>
            <a:round/>
            <a:headEnd/>
            <a:tailEnd/>
          </a:ln>
        </p:spPr>
        <p:txBody>
          <a:bodyPr wrap="square" lIns="90488" tIns="44450" rIns="90488" bIns="44450">
            <a:spAutoFit/>
          </a:bodyPr>
          <a:lstStyle/>
          <a:p>
            <a:pPr marL="0" marR="0" lvl="0" indent="0" algn="l" defTabSz="892175" rtl="0" eaLnBrk="0" fontAlgn="base" latinLnBrk="0" hangingPunct="0">
              <a:lnSpc>
                <a:spcPct val="100000"/>
              </a:lnSpc>
              <a:spcBef>
                <a:spcPct val="0"/>
              </a:spcBef>
              <a:spcAft>
                <a:spcPct val="30000"/>
              </a:spcAft>
              <a:buClrTx/>
              <a:buSzTx/>
              <a:buFontTx/>
              <a:buNone/>
              <a:tabLst/>
              <a:defRPr/>
            </a:pPr>
            <a:r>
              <a:rPr kumimoji="0" lang="ja-JP" sz="1600" b="1" i="0" u="none" strike="noStrike" cap="none" normalizeH="0" baseline="0" noProof="0">
                <a:ln>
                  <a:noFill/>
                </a:ln>
                <a:solidFill>
                  <a:srgbClr val="FFFFFF"/>
                </a:solidFill>
                <a:uLnTx/>
                <a:uFillTx/>
                <a:latin typeface="Arial" charset="0"/>
                <a:ea typeface="MS Mincho" pitchFamily="2" charset="-122"/>
                <a:cs typeface="Arial" charset="0"/>
              </a:rPr>
              <a:t>主要な患者選択基準</a:t>
            </a:r>
          </a:p>
          <a:p>
            <a:pPr marL="228600" marR="0" lvl="0" indent="-228600" defTabSz="892175" eaLnBrk="0" latinLnBrk="0" hangingPunct="0">
              <a:lnSpc>
                <a:spcPct val="100000"/>
              </a:lnSpc>
              <a:spcAft>
                <a:spcPct val="30000"/>
              </a:spcAft>
              <a:buClrTx/>
              <a:buSzTx/>
              <a:buFont typeface="Arial" pitchFamily="34" charset="0"/>
              <a:buChar char="•"/>
              <a:tabLst/>
              <a:defRPr/>
            </a:pPr>
            <a:r>
              <a:rPr lang="ja-JP" sz="1600">
                <a:solidFill>
                  <a:srgbClr val="FFFFFF"/>
                </a:solidFill>
                <a:ea typeface="SimSun" pitchFamily="2" charset="-122"/>
              </a:rPr>
              <a:t>ステージIV進展型SCLC</a:t>
            </a:r>
          </a:p>
          <a:p>
            <a:pPr marL="228600" indent="-228600" defTabSz="892175" eaLnBrk="0" hangingPunct="0">
              <a:spcAft>
                <a:spcPct val="30000"/>
              </a:spcAft>
              <a:buFont typeface="Arial" pitchFamily="34" charset="0"/>
              <a:buChar char="•"/>
              <a:defRPr/>
            </a:pPr>
            <a:r>
              <a:rPr lang="ja-JP" sz="1600">
                <a:solidFill>
                  <a:srgbClr val="FFFFFF"/>
                </a:solidFill>
                <a:ea typeface="SimSun" pitchFamily="2" charset="-122"/>
              </a:rPr>
              <a:t>ICI使用歴無し</a:t>
            </a:r>
          </a:p>
          <a:p>
            <a:pPr marL="228600" indent="-228600" defTabSz="892175" eaLnBrk="0" hangingPunct="0">
              <a:spcAft>
                <a:spcPct val="30000"/>
              </a:spcAft>
              <a:buFont typeface="Arial" pitchFamily="34" charset="0"/>
              <a:buChar char="•"/>
              <a:defRPr/>
            </a:pPr>
            <a:r>
              <a:rPr lang="ja-JP" sz="1600">
                <a:solidFill>
                  <a:srgbClr val="FFFFFF"/>
                </a:solidFill>
                <a:ea typeface="SimSun" pitchFamily="2" charset="-122"/>
              </a:rPr>
              <a:t>ECOG PS2以下</a:t>
            </a:r>
          </a:p>
          <a:p>
            <a:pPr marL="292100" marR="0" lvl="0" indent="-292100" algn="l" defTabSz="892175" rtl="0" eaLnBrk="0" fontAlgn="base" latinLnBrk="0" hangingPunct="0">
              <a:lnSpc>
                <a:spcPct val="100000"/>
              </a:lnSpc>
              <a:spcBef>
                <a:spcPct val="0"/>
              </a:spcBef>
              <a:spcAft>
                <a:spcPct val="30000"/>
              </a:spcAft>
              <a:buClrTx/>
              <a:buSzTx/>
              <a:buFont typeface="Wingdings" pitchFamily="2" charset="2"/>
              <a:buNone/>
              <a:tabLst/>
              <a:defRPr/>
            </a:pPr>
            <a:r>
              <a:rPr kumimoji="0" lang="ja-JP" sz="1600" b="0" i="0" u="none" strike="noStrike" cap="none" normalizeH="0" baseline="0" noProof="0">
                <a:ln>
                  <a:noFill/>
                </a:ln>
                <a:solidFill>
                  <a:srgbClr val="FFFFFF"/>
                </a:solidFill>
                <a:uLnTx/>
                <a:uFillTx/>
                <a:latin typeface="Arial" charset="0"/>
                <a:ea typeface="MS Mincho" pitchFamily="2" charset="-122"/>
                <a:cs typeface="Arial" charset="0"/>
              </a:rPr>
              <a:t>（n=20、中間解析）</a:t>
            </a:r>
          </a:p>
        </p:txBody>
      </p:sp>
      <p:sp>
        <p:nvSpPr>
          <p:cNvPr id="8" name="AutoShape 12"/>
          <p:cNvSpPr>
            <a:spLocks noChangeArrowheads="1"/>
          </p:cNvSpPr>
          <p:nvPr/>
        </p:nvSpPr>
        <p:spPr bwMode="auto">
          <a:xfrm>
            <a:off x="3746938" y="3019378"/>
            <a:ext cx="3102772" cy="1175144"/>
          </a:xfrm>
          <a:prstGeom prst="roundRect">
            <a:avLst>
              <a:gd name="adj" fmla="val 16667"/>
            </a:avLst>
          </a:prstGeom>
          <a:solidFill>
            <a:schemeClr val="bg2"/>
          </a:solidFill>
          <a:ln w="9525" algn="ctr">
            <a:noFill/>
            <a:round/>
            <a:headEnd/>
            <a:tailEnd/>
          </a:ln>
        </p:spPr>
        <p:txBody>
          <a:bodyPr lIns="90488" tIns="0" rIns="90488" bIns="0" anchor="ctr"/>
          <a:lstStyle/>
          <a:p>
            <a:pPr marL="0" marR="0" lvl="0" indent="0" algn="ctr" defTabSz="892175" rtl="0" eaLnBrk="0" fontAlgn="base" latinLnBrk="0" hangingPunct="0">
              <a:lnSpc>
                <a:spcPct val="100000"/>
              </a:lnSpc>
              <a:spcBef>
                <a:spcPct val="0"/>
              </a:spcBef>
              <a:spcAft>
                <a:spcPct val="0"/>
              </a:spcAft>
              <a:buClrTx/>
              <a:buSzTx/>
              <a:buFontTx/>
              <a:buNone/>
              <a:tabLst/>
              <a:defRPr/>
            </a:pPr>
            <a:r>
              <a:rPr lang="ja-JP" noProof="0">
                <a:solidFill>
                  <a:srgbClr val="FFFFFF"/>
                </a:solidFill>
                <a:ea typeface="SimSun" pitchFamily="2" charset="-122"/>
              </a:rPr>
              <a:t>シスプラチン/カルボプラチン+エトポシドまたはイリノテカン±予防的頭蓋照射</a:t>
            </a:r>
          </a:p>
        </p:txBody>
      </p:sp>
      <p:cxnSp>
        <p:nvCxnSpPr>
          <p:cNvPr id="9" name="AutoShape 19"/>
          <p:cNvCxnSpPr>
            <a:cxnSpLocks noChangeShapeType="1"/>
            <a:stCxn id="7" idx="3"/>
            <a:endCxn id="8" idx="1"/>
          </p:cNvCxnSpPr>
          <p:nvPr/>
        </p:nvCxnSpPr>
        <p:spPr bwMode="auto">
          <a:xfrm flipV="1">
            <a:off x="3510454" y="3606950"/>
            <a:ext cx="236484" cy="1"/>
          </a:xfrm>
          <a:prstGeom prst="straightConnector1">
            <a:avLst/>
          </a:prstGeom>
          <a:noFill/>
          <a:ln w="38100">
            <a:solidFill>
              <a:schemeClr val="bg1"/>
            </a:solidFill>
            <a:round/>
            <a:headEnd/>
            <a:tailEnd type="triangle" w="med" len="med"/>
          </a:ln>
        </p:spPr>
      </p:cxnSp>
      <p:cxnSp>
        <p:nvCxnSpPr>
          <p:cNvPr id="10" name="AutoShape 21"/>
          <p:cNvCxnSpPr>
            <a:cxnSpLocks noChangeShapeType="1"/>
            <a:stCxn id="8" idx="3"/>
            <a:endCxn id="11" idx="1"/>
          </p:cNvCxnSpPr>
          <p:nvPr/>
        </p:nvCxnSpPr>
        <p:spPr bwMode="auto">
          <a:xfrm>
            <a:off x="6849710" y="3606950"/>
            <a:ext cx="799022" cy="0"/>
          </a:xfrm>
          <a:prstGeom prst="straightConnector1">
            <a:avLst/>
          </a:prstGeom>
          <a:noFill/>
          <a:ln w="38100">
            <a:solidFill>
              <a:schemeClr val="bg1"/>
            </a:solidFill>
            <a:round/>
            <a:headEnd/>
            <a:tailEnd type="triangle" w="med" len="med"/>
          </a:ln>
        </p:spPr>
      </p:cxnSp>
      <p:sp>
        <p:nvSpPr>
          <p:cNvPr id="11" name="AutoShape 12"/>
          <p:cNvSpPr>
            <a:spLocks noChangeArrowheads="1"/>
          </p:cNvSpPr>
          <p:nvPr/>
        </p:nvSpPr>
        <p:spPr bwMode="auto">
          <a:xfrm>
            <a:off x="7648732" y="3036692"/>
            <a:ext cx="2286000" cy="1140516"/>
          </a:xfrm>
          <a:prstGeom prst="roundRect">
            <a:avLst>
              <a:gd name="adj" fmla="val 16667"/>
            </a:avLst>
          </a:prstGeom>
          <a:solidFill>
            <a:schemeClr val="accent1"/>
          </a:solidFill>
          <a:ln w="9525" algn="ctr">
            <a:noFill/>
            <a:round/>
            <a:headEnd/>
            <a:tailEnd/>
          </a:ln>
        </p:spPr>
        <p:txBody>
          <a:bodyPr lIns="90488" tIns="0" rIns="90488" bIns="0" anchor="ctr"/>
          <a:lstStyle/>
          <a:p>
            <a:pPr algn="ctr" defTabSz="892175" eaLnBrk="0"/>
            <a:r>
              <a:rPr lang="ja-JP">
                <a:solidFill>
                  <a:srgbClr val="FFFFFF"/>
                </a:solidFill>
                <a:ea typeface="SimSun" pitchFamily="2" charset="-122"/>
              </a:rPr>
              <a:t>ルカパリブ+</a:t>
            </a:r>
          </a:p>
          <a:p>
            <a:pPr algn="ctr" defTabSz="892175" eaLnBrk="0"/>
            <a:r>
              <a:rPr lang="ja-JP">
                <a:solidFill>
                  <a:srgbClr val="FFFFFF"/>
                </a:solidFill>
                <a:ea typeface="SimSun" pitchFamily="2" charset="-122"/>
              </a:rPr>
              <a:t>ニボルマブ480mg</a:t>
            </a:r>
            <a:br>
              <a:rPr lang="ja-JP">
                <a:solidFill>
                  <a:srgbClr val="FFFFFF"/>
                </a:solidFill>
                <a:ea typeface="SimSun" pitchFamily="2" charset="-122"/>
              </a:rPr>
            </a:br>
            <a:r>
              <a:rPr lang="ja-JP">
                <a:solidFill>
                  <a:srgbClr val="FFFFFF"/>
                </a:solidFill>
                <a:ea typeface="SimSun" pitchFamily="2" charset="-122"/>
              </a:rPr>
              <a:t> iv q4w</a:t>
            </a:r>
          </a:p>
        </p:txBody>
      </p:sp>
      <p:sp>
        <p:nvSpPr>
          <p:cNvPr id="12" name="TextBox 11"/>
          <p:cNvSpPr txBox="1"/>
          <p:nvPr/>
        </p:nvSpPr>
        <p:spPr>
          <a:xfrm>
            <a:off x="4744326" y="2552190"/>
            <a:ext cx="1107996" cy="338554"/>
          </a:xfrm>
          <a:prstGeom prst="rect">
            <a:avLst/>
          </a:prstGeom>
          <a:noFill/>
        </p:spPr>
        <p:txBody>
          <a:bodyPr wrap="none" rtlCol="0">
            <a:spAutoFit/>
          </a:bodyPr>
          <a:lstStyle/>
          <a:p>
            <a:pPr algn="ctr"/>
            <a:r>
              <a:rPr lang="ja-JP" sz="1600" b="1">
                <a:solidFill>
                  <a:schemeClr val="tx1"/>
                </a:solidFill>
              </a:rPr>
              <a:t>誘導</a:t>
            </a:r>
          </a:p>
        </p:txBody>
      </p:sp>
      <p:sp>
        <p:nvSpPr>
          <p:cNvPr id="13" name="TextBox 12"/>
          <p:cNvSpPr txBox="1"/>
          <p:nvPr/>
        </p:nvSpPr>
        <p:spPr>
          <a:xfrm>
            <a:off x="8078235" y="2551185"/>
            <a:ext cx="1426994" cy="338554"/>
          </a:xfrm>
          <a:prstGeom prst="rect">
            <a:avLst/>
          </a:prstGeom>
          <a:noFill/>
        </p:spPr>
        <p:txBody>
          <a:bodyPr wrap="none" rtlCol="0">
            <a:spAutoFit/>
          </a:bodyPr>
          <a:lstStyle/>
          <a:p>
            <a:pPr algn="ctr"/>
            <a:r>
              <a:rPr lang="ja-JP" sz="1600" b="1">
                <a:solidFill>
                  <a:schemeClr val="tx1"/>
                </a:solidFill>
              </a:rPr>
              <a:t>維持療法</a:t>
            </a:r>
          </a:p>
        </p:txBody>
      </p:sp>
      <p:sp>
        <p:nvSpPr>
          <p:cNvPr id="25" name="AutoShape 12"/>
          <p:cNvSpPr>
            <a:spLocks noChangeArrowheads="1"/>
          </p:cNvSpPr>
          <p:nvPr/>
        </p:nvSpPr>
        <p:spPr bwMode="auto">
          <a:xfrm>
            <a:off x="10186405" y="3342632"/>
            <a:ext cx="1836965" cy="528637"/>
          </a:xfrm>
          <a:prstGeom prst="roundRect">
            <a:avLst>
              <a:gd name="adj" fmla="val 16667"/>
            </a:avLst>
          </a:prstGeom>
          <a:solidFill>
            <a:schemeClr val="tx1"/>
          </a:solidFill>
          <a:ln w="9525" algn="ctr">
            <a:noFill/>
            <a:round/>
            <a:headEnd/>
            <a:tailEnd/>
          </a:ln>
        </p:spPr>
        <p:txBody>
          <a:bodyPr lIns="90488" tIns="0" rIns="90488" bIns="0" anchor="ctr"/>
          <a:lstStyle/>
          <a:p>
            <a:pPr algn="ctr" defTabSz="892175" eaLnBrk="0" hangingPunct="0"/>
            <a:r>
              <a:rPr lang="ja-JP" sz="1600">
                <a:solidFill>
                  <a:srgbClr val="FFFFFF"/>
                </a:solidFill>
                <a:ea typeface="SimSun" pitchFamily="2" charset="-122"/>
              </a:rPr>
              <a:t>PD/毒性/</a:t>
            </a:r>
            <a:br>
              <a:rPr lang="ja-JP" sz="1600">
                <a:solidFill>
                  <a:srgbClr val="FFFFFF"/>
                </a:solidFill>
                <a:ea typeface="SimSun" pitchFamily="2" charset="-122"/>
              </a:rPr>
            </a:br>
            <a:r>
              <a:rPr lang="ja-JP" sz="1600">
                <a:solidFill>
                  <a:srgbClr val="FFFFFF"/>
                </a:solidFill>
                <a:ea typeface="SimSun" pitchFamily="2" charset="-122"/>
              </a:rPr>
              <a:t>最大24か月</a:t>
            </a:r>
          </a:p>
        </p:txBody>
      </p:sp>
      <p:cxnSp>
        <p:nvCxnSpPr>
          <p:cNvPr id="26" name="AutoShape 21"/>
          <p:cNvCxnSpPr>
            <a:cxnSpLocks noChangeShapeType="1"/>
            <a:stCxn id="11" idx="3"/>
            <a:endCxn id="25" idx="1"/>
          </p:cNvCxnSpPr>
          <p:nvPr/>
        </p:nvCxnSpPr>
        <p:spPr bwMode="auto">
          <a:xfrm>
            <a:off x="9934732" y="3606950"/>
            <a:ext cx="251673" cy="1"/>
          </a:xfrm>
          <a:prstGeom prst="straightConnector1">
            <a:avLst/>
          </a:prstGeom>
          <a:noFill/>
          <a:ln w="38100">
            <a:solidFill>
              <a:schemeClr val="bg1"/>
            </a:solidFill>
            <a:round/>
            <a:headEnd/>
            <a:tailEnd type="triangle" w="med" len="med"/>
          </a:ln>
        </p:spPr>
      </p:cxnSp>
      <p:sp>
        <p:nvSpPr>
          <p:cNvPr id="32" name="TextBox 31"/>
          <p:cNvSpPr txBox="1"/>
          <p:nvPr/>
        </p:nvSpPr>
        <p:spPr>
          <a:xfrm>
            <a:off x="7014311" y="2868287"/>
            <a:ext cx="444352" cy="738664"/>
          </a:xfrm>
          <a:prstGeom prst="rect">
            <a:avLst/>
          </a:prstGeom>
          <a:noFill/>
        </p:spPr>
        <p:txBody>
          <a:bodyPr wrap="none" rtlCol="0">
            <a:spAutoFit/>
          </a:bodyPr>
          <a:lstStyle/>
          <a:p>
            <a:pPr algn="ctr"/>
            <a:r>
              <a:rPr lang="ja-JP" sz="1400" b="1">
                <a:solidFill>
                  <a:schemeClr val="tx1"/>
                </a:solidFill>
              </a:rPr>
              <a:t>CR</a:t>
            </a:r>
            <a:br>
              <a:rPr lang="ja-JP" sz="1400" b="1">
                <a:solidFill>
                  <a:schemeClr val="tx1"/>
                </a:solidFill>
              </a:rPr>
            </a:br>
            <a:r>
              <a:rPr lang="ja-JP" sz="1400" b="1">
                <a:solidFill>
                  <a:schemeClr val="tx1"/>
                </a:solidFill>
              </a:rPr>
              <a:t>または</a:t>
            </a:r>
            <a:br>
              <a:rPr lang="ja-JP" sz="1400" b="1">
                <a:solidFill>
                  <a:schemeClr val="tx1"/>
                </a:solidFill>
              </a:rPr>
            </a:br>
            <a:r>
              <a:rPr lang="ja-JP" sz="1400" b="1">
                <a:solidFill>
                  <a:schemeClr val="tx1"/>
                </a:solidFill>
              </a:rPr>
              <a:t>PR</a:t>
            </a:r>
          </a:p>
        </p:txBody>
      </p:sp>
      <p:sp>
        <p:nvSpPr>
          <p:cNvPr id="33" name="Rectangle 9"/>
          <p:cNvSpPr txBox="1">
            <a:spLocks noChangeArrowheads="1"/>
          </p:cNvSpPr>
          <p:nvPr/>
        </p:nvSpPr>
        <p:spPr bwMode="auto">
          <a:xfrm>
            <a:off x="1920693" y="4961902"/>
            <a:ext cx="4267200" cy="1022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250825" indent="-250825" algn="l" rtl="0" fontAlgn="base">
              <a:spcBef>
                <a:spcPts val="0"/>
              </a:spcBef>
              <a:spcAft>
                <a:spcPts val="600"/>
              </a:spcAft>
              <a:buClr>
                <a:schemeClr val="bg1"/>
              </a:buClr>
              <a:buSzPct val="110000"/>
              <a:buChar char="•"/>
              <a:defRPr sz="2000">
                <a:solidFill>
                  <a:schemeClr val="tx1"/>
                </a:solidFill>
                <a:latin typeface="+mn-lt"/>
                <a:ea typeface="+mn-ea"/>
                <a:cs typeface="+mn-cs"/>
              </a:defRPr>
            </a:lvl1pPr>
            <a:lvl2pPr marL="561975" indent="-309563" algn="l" rtl="0" fontAlgn="base">
              <a:spcBef>
                <a:spcPts val="0"/>
              </a:spcBef>
              <a:spcAft>
                <a:spcPts val="600"/>
              </a:spcAft>
              <a:buClr>
                <a:schemeClr val="bg1"/>
              </a:buClr>
              <a:buChar char="–"/>
              <a:defRPr sz="2000">
                <a:solidFill>
                  <a:schemeClr val="tx1"/>
                </a:solidFill>
                <a:latin typeface="+mn-lt"/>
                <a:cs typeface="+mn-cs"/>
              </a:defRPr>
            </a:lvl2pPr>
            <a:lvl3pPr marL="812800" indent="-249238" algn="l" rtl="0" fontAlgn="base">
              <a:spcBef>
                <a:spcPts val="0"/>
              </a:spcBef>
              <a:spcAft>
                <a:spcPts val="600"/>
              </a:spcAft>
              <a:buClr>
                <a:schemeClr val="bg1"/>
              </a:buClr>
              <a:buChar char="•"/>
              <a:defRPr sz="2000">
                <a:solidFill>
                  <a:schemeClr val="tx1"/>
                </a:solidFill>
                <a:latin typeface="+mn-lt"/>
                <a:cs typeface="+mn-cs"/>
              </a:defRPr>
            </a:lvl3pPr>
            <a:lvl4pPr marL="1101725" indent="-287338" algn="l" rtl="0" fontAlgn="base">
              <a:spcBef>
                <a:spcPts val="0"/>
              </a:spcBef>
              <a:spcAft>
                <a:spcPts val="600"/>
              </a:spcAft>
              <a:buClr>
                <a:schemeClr val="bg1"/>
              </a:buClr>
              <a:buChar char="–"/>
              <a:defRPr sz="2000">
                <a:solidFill>
                  <a:schemeClr val="tx1"/>
                </a:solidFill>
                <a:latin typeface="+mn-lt"/>
                <a:cs typeface="+mn-cs"/>
              </a:defRPr>
            </a:lvl4pPr>
            <a:lvl5pPr marL="1390650" indent="-287338" algn="l" rtl="0" fontAlgn="base">
              <a:spcBef>
                <a:spcPts val="0"/>
              </a:spcBef>
              <a:spcAft>
                <a:spcPts val="60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主要評価項目</a:t>
            </a:r>
          </a:p>
          <a:p>
            <a:r>
              <a:rPr lang="ja-JP" sz="1600"/>
              <a:t>PFS</a:t>
            </a:r>
          </a:p>
        </p:txBody>
      </p:sp>
      <p:sp>
        <p:nvSpPr>
          <p:cNvPr id="34" name="Content Placeholder 26"/>
          <p:cNvSpPr txBox="1">
            <a:spLocks/>
          </p:cNvSpPr>
          <p:nvPr/>
        </p:nvSpPr>
        <p:spPr>
          <a:xfrm>
            <a:off x="6340293" y="4961902"/>
            <a:ext cx="4267200" cy="1022405"/>
          </a:xfrm>
          <a:prstGeom prst="rect">
            <a:avLst/>
          </a:prstGeom>
        </p:spPr>
        <p:txBody>
          <a:bodyPr/>
          <a:lstStyle>
            <a:lvl1pPr marL="250825" indent="-250825" algn="l" rtl="0" fontAlgn="base">
              <a:spcBef>
                <a:spcPct val="20000"/>
              </a:spcBef>
              <a:spcAft>
                <a:spcPct val="0"/>
              </a:spcAft>
              <a:buClr>
                <a:schemeClr val="bg1"/>
              </a:buClr>
              <a:buSzPct val="110000"/>
              <a:buChar char="•"/>
              <a:defRPr sz="2000">
                <a:solidFill>
                  <a:schemeClr val="tx1"/>
                </a:solidFill>
                <a:latin typeface="+mn-lt"/>
                <a:ea typeface="+mn-ea"/>
                <a:cs typeface="+mn-cs"/>
              </a:defRPr>
            </a:lvl1pPr>
            <a:lvl2pPr marL="561975" indent="-309563" algn="l" rtl="0" fontAlgn="base">
              <a:spcBef>
                <a:spcPct val="20000"/>
              </a:spcBef>
              <a:spcAft>
                <a:spcPct val="0"/>
              </a:spcAft>
              <a:buClr>
                <a:schemeClr val="bg1"/>
              </a:buClr>
              <a:buChar char="–"/>
              <a:defRPr sz="2000">
                <a:solidFill>
                  <a:schemeClr val="tx1"/>
                </a:solidFill>
                <a:latin typeface="+mn-lt"/>
                <a:cs typeface="+mn-cs"/>
              </a:defRPr>
            </a:lvl2pPr>
            <a:lvl3pPr marL="812800" indent="-249238" algn="l" rtl="0" fontAlgn="base">
              <a:spcBef>
                <a:spcPct val="20000"/>
              </a:spcBef>
              <a:spcAft>
                <a:spcPct val="0"/>
              </a:spcAft>
              <a:buClr>
                <a:schemeClr val="bg1"/>
              </a:buClr>
              <a:buChar char="•"/>
              <a:defRPr sz="2000">
                <a:solidFill>
                  <a:schemeClr val="tx1"/>
                </a:solidFill>
                <a:latin typeface="+mn-lt"/>
                <a:cs typeface="+mn-cs"/>
              </a:defRPr>
            </a:lvl3pPr>
            <a:lvl4pPr marL="1101725" indent="-287338" algn="l" rtl="0" fontAlgn="base">
              <a:spcBef>
                <a:spcPct val="20000"/>
              </a:spcBef>
              <a:spcAft>
                <a:spcPct val="0"/>
              </a:spcAft>
              <a:buClr>
                <a:schemeClr val="bg1"/>
              </a:buClr>
              <a:buChar char="–"/>
              <a:defRPr sz="2000">
                <a:solidFill>
                  <a:schemeClr val="tx1"/>
                </a:solidFill>
                <a:latin typeface="+mn-lt"/>
                <a:cs typeface="+mn-cs"/>
              </a:defRPr>
            </a:lvl4pPr>
            <a:lvl5pPr marL="1390650" indent="-287338" algn="l" rtl="0" fontAlgn="base">
              <a:spcBef>
                <a:spcPct val="20000"/>
              </a:spcBef>
              <a:spcAft>
                <a:spcPct val="0"/>
              </a:spcAft>
              <a:buClr>
                <a:schemeClr val="bg1"/>
              </a:buClr>
              <a:buChar char="»"/>
              <a:defRPr sz="2000">
                <a:solidFill>
                  <a:schemeClr val="tx1"/>
                </a:solidFill>
                <a:latin typeface="+mn-lt"/>
                <a:cs typeface="+mn-cs"/>
              </a:defRPr>
            </a:lvl5pPr>
            <a:lvl6pPr marL="1847850" indent="-287338" algn="l" rtl="0" fontAlgn="base">
              <a:spcBef>
                <a:spcPct val="20000"/>
              </a:spcBef>
              <a:spcAft>
                <a:spcPct val="0"/>
              </a:spcAft>
              <a:buChar char="»"/>
              <a:defRPr sz="2000">
                <a:solidFill>
                  <a:schemeClr val="tx1"/>
                </a:solidFill>
                <a:latin typeface="+mn-lt"/>
                <a:cs typeface="+mn-cs"/>
              </a:defRPr>
            </a:lvl6pPr>
            <a:lvl7pPr marL="2305050" indent="-287338" algn="l" rtl="0" fontAlgn="base">
              <a:spcBef>
                <a:spcPct val="20000"/>
              </a:spcBef>
              <a:spcAft>
                <a:spcPct val="0"/>
              </a:spcAft>
              <a:buChar char="»"/>
              <a:defRPr sz="2000">
                <a:solidFill>
                  <a:schemeClr val="tx1"/>
                </a:solidFill>
                <a:latin typeface="+mn-lt"/>
                <a:cs typeface="+mn-cs"/>
              </a:defRPr>
            </a:lvl7pPr>
            <a:lvl8pPr marL="2762250" indent="-287338" algn="l" rtl="0" fontAlgn="base">
              <a:spcBef>
                <a:spcPct val="20000"/>
              </a:spcBef>
              <a:spcAft>
                <a:spcPct val="0"/>
              </a:spcAft>
              <a:buChar char="»"/>
              <a:defRPr sz="2000">
                <a:solidFill>
                  <a:schemeClr val="tx1"/>
                </a:solidFill>
                <a:latin typeface="+mn-lt"/>
                <a:cs typeface="+mn-cs"/>
              </a:defRPr>
            </a:lvl8pPr>
            <a:lvl9pPr marL="3219450" indent="-287338" algn="l" rtl="0" fontAlgn="base">
              <a:spcBef>
                <a:spcPct val="20000"/>
              </a:spcBef>
              <a:spcAft>
                <a:spcPct val="0"/>
              </a:spcAft>
              <a:buChar char="»"/>
              <a:defRPr sz="2000">
                <a:solidFill>
                  <a:schemeClr val="tx1"/>
                </a:solidFill>
                <a:latin typeface="+mn-lt"/>
                <a:cs typeface="+mn-cs"/>
              </a:defRPr>
            </a:lvl9pPr>
          </a:lstStyle>
          <a:p>
            <a:pPr marL="0" indent="0">
              <a:buFontTx/>
              <a:buNone/>
            </a:pPr>
            <a:r>
              <a:rPr lang="ja-JP" sz="1600" b="1"/>
              <a:t>副次評価項目</a:t>
            </a:r>
          </a:p>
          <a:p>
            <a:r>
              <a:rPr lang="ja-JP" sz="1600"/>
              <a:t>ORR、OS、DCR、安全性</a:t>
            </a:r>
          </a:p>
        </p:txBody>
      </p:sp>
    </p:spTree>
    <p:extLst>
      <p:ext uri="{BB962C8B-B14F-4D97-AF65-F5344CB8AC3E}">
        <p14:creationId xmlns:p14="http://schemas.microsoft.com/office/powerpoint/2010/main" val="22900984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OA07.03：プラチナ感受性ES SCLCにおける一次治療のルカパリブ+ニボルマブの第II相試験：中間解析 – Chauhan A、他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Chauhan A、他J Thorac Oncol 2021年16（補遺）：抄録番号 OA07.03</a:t>
            </a:r>
          </a:p>
        </p:txBody>
      </p:sp>
      <p:sp>
        <p:nvSpPr>
          <p:cNvPr id="7" name="TextBox 6"/>
          <p:cNvSpPr txBox="1"/>
          <p:nvPr/>
        </p:nvSpPr>
        <p:spPr>
          <a:xfrm>
            <a:off x="6623666" y="1793161"/>
            <a:ext cx="4830169" cy="338554"/>
          </a:xfrm>
          <a:prstGeom prst="rect">
            <a:avLst/>
          </a:prstGeom>
          <a:noFill/>
        </p:spPr>
        <p:txBody>
          <a:bodyPr wrap="none" rtlCol="0">
            <a:spAutoFit/>
          </a:bodyPr>
          <a:lstStyle/>
          <a:p>
            <a:pPr algn="ctr"/>
            <a:r>
              <a:rPr lang="ja-JP" sz="1600" b="1">
                <a:solidFill>
                  <a:srgbClr val="000000"/>
                </a:solidFill>
              </a:rPr>
              <a:t>一次治療の診断時からのPFS</a:t>
            </a:r>
          </a:p>
        </p:txBody>
      </p:sp>
      <p:sp>
        <p:nvSpPr>
          <p:cNvPr id="9" name="TextBox 8"/>
          <p:cNvSpPr txBox="1"/>
          <p:nvPr/>
        </p:nvSpPr>
        <p:spPr>
          <a:xfrm>
            <a:off x="477027" y="1799250"/>
            <a:ext cx="5436104" cy="338554"/>
          </a:xfrm>
          <a:prstGeom prst="rect">
            <a:avLst/>
          </a:prstGeom>
          <a:noFill/>
        </p:spPr>
        <p:txBody>
          <a:bodyPr wrap="none" rtlCol="0">
            <a:spAutoFit/>
          </a:bodyPr>
          <a:lstStyle/>
          <a:p>
            <a:pPr algn="ctr"/>
            <a:r>
              <a:rPr lang="ja-JP" sz="1600" b="1">
                <a:solidFill>
                  <a:srgbClr val="000000"/>
                </a:solidFill>
              </a:rPr>
              <a:t>一次維持療法の開始からのPFS</a:t>
            </a:r>
          </a:p>
        </p:txBody>
      </p:sp>
      <p:grpSp>
        <p:nvGrpSpPr>
          <p:cNvPr id="10" name="Group 9">
            <a:extLst>
              <a:ext uri="{FF2B5EF4-FFF2-40B4-BE49-F238E27FC236}">
                <a16:creationId xmlns:a16="http://schemas.microsoft.com/office/drawing/2014/main" id="{19F9A742-7F3E-4F6A-872E-B0A64F24B8DE}"/>
              </a:ext>
            </a:extLst>
          </p:cNvPr>
          <p:cNvGrpSpPr/>
          <p:nvPr/>
        </p:nvGrpSpPr>
        <p:grpSpPr>
          <a:xfrm>
            <a:off x="6073800" y="2250225"/>
            <a:ext cx="842937" cy="3133303"/>
            <a:chOff x="1560705" y="1337530"/>
            <a:chExt cx="842937" cy="2859468"/>
          </a:xfrm>
        </p:grpSpPr>
        <p:sp>
          <p:nvSpPr>
            <p:cNvPr id="11" name="Line 6">
              <a:extLst>
                <a:ext uri="{FF2B5EF4-FFF2-40B4-BE49-F238E27FC236}">
                  <a16:creationId xmlns:a16="http://schemas.microsoft.com/office/drawing/2014/main" id="{9CE3072B-C005-469F-BC7B-CD05B4344D92}"/>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2" name="Line 7">
              <a:extLst>
                <a:ext uri="{FF2B5EF4-FFF2-40B4-BE49-F238E27FC236}">
                  <a16:creationId xmlns:a16="http://schemas.microsoft.com/office/drawing/2014/main" id="{41C4A6F2-7331-4DE2-8503-1F2DCCBB6872}"/>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3" name="Line 8">
              <a:extLst>
                <a:ext uri="{FF2B5EF4-FFF2-40B4-BE49-F238E27FC236}">
                  <a16:creationId xmlns:a16="http://schemas.microsoft.com/office/drawing/2014/main" id="{5F21C852-DE0C-46FD-AADB-CF091224F6BB}"/>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4" name="Line 9">
              <a:extLst>
                <a:ext uri="{FF2B5EF4-FFF2-40B4-BE49-F238E27FC236}">
                  <a16:creationId xmlns:a16="http://schemas.microsoft.com/office/drawing/2014/main" id="{4FCC1F32-93F9-48DC-BEE1-34D52BAA1E88}"/>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5" name="Line 10">
              <a:extLst>
                <a:ext uri="{FF2B5EF4-FFF2-40B4-BE49-F238E27FC236}">
                  <a16:creationId xmlns:a16="http://schemas.microsoft.com/office/drawing/2014/main" id="{A8AF743C-151F-41F7-A414-CB786CDCD5EB}"/>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6" name="Line 11">
              <a:extLst>
                <a:ext uri="{FF2B5EF4-FFF2-40B4-BE49-F238E27FC236}">
                  <a16:creationId xmlns:a16="http://schemas.microsoft.com/office/drawing/2014/main" id="{091E0516-321C-4F5C-B409-109B331C4365}"/>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17" name="TextBox 16">
              <a:extLst>
                <a:ext uri="{FF2B5EF4-FFF2-40B4-BE49-F238E27FC236}">
                  <a16:creationId xmlns:a16="http://schemas.microsoft.com/office/drawing/2014/main" id="{DCF54EC9-461A-403D-96B6-76D57D6E4DA3}"/>
                </a:ext>
              </a:extLst>
            </p:cNvPr>
            <p:cNvSpPr txBox="1"/>
            <p:nvPr/>
          </p:nvSpPr>
          <p:spPr>
            <a:xfrm rot="16200000">
              <a:off x="861599" y="2626263"/>
              <a:ext cx="1736765" cy="338554"/>
            </a:xfrm>
            <a:prstGeom prst="rect">
              <a:avLst/>
            </a:prstGeom>
            <a:noFill/>
          </p:spPr>
          <p:txBody>
            <a:bodyPr wrap="none" rtlCol="0">
              <a:spAutoFit/>
            </a:bodyPr>
            <a:lstStyle/>
            <a:p>
              <a:pPr algn="ctr" fontAlgn="base">
                <a:spcBef>
                  <a:spcPct val="0"/>
                </a:spcBef>
                <a:spcAft>
                  <a:spcPct val="0"/>
                </a:spcAft>
              </a:pPr>
              <a:r>
                <a:rPr lang="ja-JP" sz="1600">
                  <a:solidFill>
                    <a:srgbClr val="363636"/>
                  </a:solidFill>
                  <a:cs typeface="Arial" panose="020B0604020202020204" pitchFamily="34" charset="0"/>
                </a:rPr>
                <a:t>生存確率</a:t>
              </a:r>
            </a:p>
          </p:txBody>
        </p:sp>
        <p:sp>
          <p:nvSpPr>
            <p:cNvPr id="18" name="TextBox 17">
              <a:extLst>
                <a:ext uri="{FF2B5EF4-FFF2-40B4-BE49-F238E27FC236}">
                  <a16:creationId xmlns:a16="http://schemas.microsoft.com/office/drawing/2014/main" id="{6C7AD399-5B0C-4761-920F-921B3EB1C857}"/>
                </a:ext>
              </a:extLst>
            </p:cNvPr>
            <p:cNvSpPr txBox="1"/>
            <p:nvPr/>
          </p:nvSpPr>
          <p:spPr>
            <a:xfrm>
              <a:off x="1824892" y="1337530"/>
              <a:ext cx="470001" cy="308966"/>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1.0</a:t>
              </a:r>
            </a:p>
          </p:txBody>
        </p:sp>
        <p:sp>
          <p:nvSpPr>
            <p:cNvPr id="19" name="TextBox 18">
              <a:extLst>
                <a:ext uri="{FF2B5EF4-FFF2-40B4-BE49-F238E27FC236}">
                  <a16:creationId xmlns:a16="http://schemas.microsoft.com/office/drawing/2014/main" id="{639A1C92-4920-4487-A445-320B5E8C1E8D}"/>
                </a:ext>
              </a:extLst>
            </p:cNvPr>
            <p:cNvSpPr txBox="1"/>
            <p:nvPr/>
          </p:nvSpPr>
          <p:spPr>
            <a:xfrm>
              <a:off x="1824897" y="1861669"/>
              <a:ext cx="470001" cy="308966"/>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0.8</a:t>
              </a:r>
            </a:p>
          </p:txBody>
        </p:sp>
        <p:sp>
          <p:nvSpPr>
            <p:cNvPr id="20" name="TextBox 19">
              <a:extLst>
                <a:ext uri="{FF2B5EF4-FFF2-40B4-BE49-F238E27FC236}">
                  <a16:creationId xmlns:a16="http://schemas.microsoft.com/office/drawing/2014/main" id="{ED671C05-0A75-4399-BB3B-33827BA963C5}"/>
                </a:ext>
              </a:extLst>
            </p:cNvPr>
            <p:cNvSpPr txBox="1"/>
            <p:nvPr/>
          </p:nvSpPr>
          <p:spPr>
            <a:xfrm>
              <a:off x="1824897" y="2360200"/>
              <a:ext cx="470001" cy="308966"/>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0.6</a:t>
              </a:r>
            </a:p>
          </p:txBody>
        </p:sp>
        <p:sp>
          <p:nvSpPr>
            <p:cNvPr id="21" name="TextBox 20">
              <a:extLst>
                <a:ext uri="{FF2B5EF4-FFF2-40B4-BE49-F238E27FC236}">
                  <a16:creationId xmlns:a16="http://schemas.microsoft.com/office/drawing/2014/main" id="{F58A9124-23FE-4468-B6C5-06022C8C04DD}"/>
                </a:ext>
              </a:extLst>
            </p:cNvPr>
            <p:cNvSpPr txBox="1"/>
            <p:nvPr/>
          </p:nvSpPr>
          <p:spPr>
            <a:xfrm>
              <a:off x="1824897" y="2874852"/>
              <a:ext cx="470001" cy="308966"/>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0.4</a:t>
              </a:r>
            </a:p>
          </p:txBody>
        </p:sp>
        <p:sp>
          <p:nvSpPr>
            <p:cNvPr id="22" name="TextBox 21">
              <a:extLst>
                <a:ext uri="{FF2B5EF4-FFF2-40B4-BE49-F238E27FC236}">
                  <a16:creationId xmlns:a16="http://schemas.microsoft.com/office/drawing/2014/main" id="{C15A79AA-A804-4D1B-B79A-09DC6FB17C13}"/>
                </a:ext>
              </a:extLst>
            </p:cNvPr>
            <p:cNvSpPr txBox="1"/>
            <p:nvPr/>
          </p:nvSpPr>
          <p:spPr>
            <a:xfrm>
              <a:off x="1824897" y="3378755"/>
              <a:ext cx="470001" cy="308966"/>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0.2</a:t>
              </a:r>
            </a:p>
          </p:txBody>
        </p:sp>
        <p:sp>
          <p:nvSpPr>
            <p:cNvPr id="23" name="TextBox 22">
              <a:extLst>
                <a:ext uri="{FF2B5EF4-FFF2-40B4-BE49-F238E27FC236}">
                  <a16:creationId xmlns:a16="http://schemas.microsoft.com/office/drawing/2014/main" id="{1F0E6A4E-1F1C-4728-A61D-433E75C4B31C}"/>
                </a:ext>
              </a:extLst>
            </p:cNvPr>
            <p:cNvSpPr txBox="1"/>
            <p:nvPr/>
          </p:nvSpPr>
          <p:spPr>
            <a:xfrm>
              <a:off x="1996426" y="3888032"/>
              <a:ext cx="298480" cy="308966"/>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a:t>
              </a:r>
            </a:p>
          </p:txBody>
        </p:sp>
      </p:grpSp>
      <p:sp>
        <p:nvSpPr>
          <p:cNvPr id="24" name="Freeform 21">
            <a:extLst>
              <a:ext uri="{FF2B5EF4-FFF2-40B4-BE49-F238E27FC236}">
                <a16:creationId xmlns:a16="http://schemas.microsoft.com/office/drawing/2014/main" id="{4B16F706-0350-40C2-BD8E-30AB8707BAE6}"/>
              </a:ext>
            </a:extLst>
          </p:cNvPr>
          <p:cNvSpPr>
            <a:spLocks/>
          </p:cNvSpPr>
          <p:nvPr/>
        </p:nvSpPr>
        <p:spPr bwMode="auto">
          <a:xfrm>
            <a:off x="6931350" y="2419335"/>
            <a:ext cx="4395984" cy="30194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25" name="TextBox 24">
            <a:extLst>
              <a:ext uri="{FF2B5EF4-FFF2-40B4-BE49-F238E27FC236}">
                <a16:creationId xmlns:a16="http://schemas.microsoft.com/office/drawing/2014/main" id="{549090D6-0850-432A-9A4B-F9A846F1F8BF}"/>
              </a:ext>
            </a:extLst>
          </p:cNvPr>
          <p:cNvSpPr txBox="1"/>
          <p:nvPr/>
        </p:nvSpPr>
        <p:spPr>
          <a:xfrm>
            <a:off x="6118204" y="5807767"/>
            <a:ext cx="1109599" cy="338554"/>
          </a:xfrm>
          <a:prstGeom prst="rect">
            <a:avLst/>
          </a:prstGeom>
          <a:noFill/>
        </p:spPr>
        <p:txBody>
          <a:bodyPr wrap="none" rtlCol="0">
            <a:spAutoFit/>
          </a:bodyPr>
          <a:lstStyle/>
          <a:p>
            <a:pPr algn="r"/>
            <a:r>
              <a:rPr lang="ja-JP" sz="1600" dirty="0">
                <a:solidFill>
                  <a:schemeClr val="tx1"/>
                </a:solidFill>
              </a:rPr>
              <a:t>リスク有患者数</a:t>
            </a:r>
          </a:p>
        </p:txBody>
      </p:sp>
      <p:sp>
        <p:nvSpPr>
          <p:cNvPr id="26" name="TextBox 25">
            <a:extLst>
              <a:ext uri="{FF2B5EF4-FFF2-40B4-BE49-F238E27FC236}">
                <a16:creationId xmlns:a16="http://schemas.microsoft.com/office/drawing/2014/main" id="{386F07D8-F9EC-4A74-83CA-9BC2BD21EE18}"/>
              </a:ext>
            </a:extLst>
          </p:cNvPr>
          <p:cNvSpPr txBox="1"/>
          <p:nvPr/>
        </p:nvSpPr>
        <p:spPr>
          <a:xfrm>
            <a:off x="8513082" y="5771568"/>
            <a:ext cx="1428596" cy="338554"/>
          </a:xfrm>
          <a:prstGeom prst="rect">
            <a:avLst/>
          </a:prstGeom>
          <a:noFill/>
        </p:spPr>
        <p:txBody>
          <a:bodyPr wrap="none" rtlCol="0">
            <a:spAutoFit/>
          </a:bodyPr>
          <a:lstStyle/>
          <a:p>
            <a:pPr algn="ctr" fontAlgn="base">
              <a:spcBef>
                <a:spcPct val="0"/>
              </a:spcBef>
              <a:spcAft>
                <a:spcPct val="0"/>
              </a:spcAft>
            </a:pPr>
            <a:r>
              <a:rPr lang="ja-JP" sz="1600">
                <a:solidFill>
                  <a:srgbClr val="363636"/>
                </a:solidFill>
                <a:latin typeface="Arial" panose="020B0604020202020204" pitchFamily="34" charset="0"/>
                <a:ea typeface="MS Mincho"/>
                <a:cs typeface="Arial" panose="020B0604020202020204" pitchFamily="34" charset="0"/>
              </a:rPr>
              <a:t>経過期間、月</a:t>
            </a:r>
          </a:p>
        </p:txBody>
      </p:sp>
      <p:sp>
        <p:nvSpPr>
          <p:cNvPr id="27" name="TextBox 26">
            <a:extLst>
              <a:ext uri="{FF2B5EF4-FFF2-40B4-BE49-F238E27FC236}">
                <a16:creationId xmlns:a16="http://schemas.microsoft.com/office/drawing/2014/main" id="{E850E4E5-4FDE-4F3E-A4B0-1C824F99B663}"/>
              </a:ext>
            </a:extLst>
          </p:cNvPr>
          <p:cNvSpPr txBox="1"/>
          <p:nvPr/>
        </p:nvSpPr>
        <p:spPr>
          <a:xfrm>
            <a:off x="7266866" y="5033327"/>
            <a:ext cx="1072730" cy="338554"/>
          </a:xfrm>
          <a:prstGeom prst="rect">
            <a:avLst/>
          </a:prstGeom>
          <a:noFill/>
        </p:spPr>
        <p:txBody>
          <a:bodyPr wrap="none" rtlCol="0">
            <a:spAutoFit/>
          </a:bodyPr>
          <a:lstStyle/>
          <a:p>
            <a:r>
              <a:rPr lang="ja-JP" sz="1600">
                <a:solidFill>
                  <a:schemeClr val="tx1"/>
                </a:solidFill>
              </a:rPr>
              <a:t>打ち切り</a:t>
            </a:r>
          </a:p>
        </p:txBody>
      </p:sp>
      <p:grpSp>
        <p:nvGrpSpPr>
          <p:cNvPr id="28" name="Group 27">
            <a:extLst>
              <a:ext uri="{FF2B5EF4-FFF2-40B4-BE49-F238E27FC236}">
                <a16:creationId xmlns:a16="http://schemas.microsoft.com/office/drawing/2014/main" id="{FA8B871A-F9D2-4C18-9C27-A4C0A6167A46}"/>
              </a:ext>
            </a:extLst>
          </p:cNvPr>
          <p:cNvGrpSpPr/>
          <p:nvPr/>
        </p:nvGrpSpPr>
        <p:grpSpPr>
          <a:xfrm>
            <a:off x="446226" y="2250225"/>
            <a:ext cx="842937" cy="3133303"/>
            <a:chOff x="1560705" y="1337530"/>
            <a:chExt cx="842937" cy="2859468"/>
          </a:xfrm>
        </p:grpSpPr>
        <p:sp>
          <p:nvSpPr>
            <p:cNvPr id="29" name="Line 6">
              <a:extLst>
                <a:ext uri="{FF2B5EF4-FFF2-40B4-BE49-F238E27FC236}">
                  <a16:creationId xmlns:a16="http://schemas.microsoft.com/office/drawing/2014/main" id="{46D66B84-ED7B-43A2-9875-AE9235B77B1D}"/>
                </a:ext>
              </a:extLst>
            </p:cNvPr>
            <p:cNvSpPr>
              <a:spLocks noChangeShapeType="1"/>
            </p:cNvSpPr>
            <p:nvPr/>
          </p:nvSpPr>
          <p:spPr bwMode="auto">
            <a:xfrm>
              <a:off x="2317408" y="1494782"/>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30" name="Line 7">
              <a:extLst>
                <a:ext uri="{FF2B5EF4-FFF2-40B4-BE49-F238E27FC236}">
                  <a16:creationId xmlns:a16="http://schemas.microsoft.com/office/drawing/2014/main" id="{74EFD415-56E5-4235-9ABC-B0C71D3AF655}"/>
                </a:ext>
              </a:extLst>
            </p:cNvPr>
            <p:cNvSpPr>
              <a:spLocks noChangeShapeType="1"/>
            </p:cNvSpPr>
            <p:nvPr/>
          </p:nvSpPr>
          <p:spPr bwMode="auto">
            <a:xfrm>
              <a:off x="2317408" y="201699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31" name="Line 8">
              <a:extLst>
                <a:ext uri="{FF2B5EF4-FFF2-40B4-BE49-F238E27FC236}">
                  <a16:creationId xmlns:a16="http://schemas.microsoft.com/office/drawing/2014/main" id="{52CA02B4-C76E-4D9F-94CD-8E78DB179EC4}"/>
                </a:ext>
              </a:extLst>
            </p:cNvPr>
            <p:cNvSpPr>
              <a:spLocks noChangeShapeType="1"/>
            </p:cNvSpPr>
            <p:nvPr/>
          </p:nvSpPr>
          <p:spPr bwMode="auto">
            <a:xfrm>
              <a:off x="2317408" y="2515751"/>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32" name="Line 9">
              <a:extLst>
                <a:ext uri="{FF2B5EF4-FFF2-40B4-BE49-F238E27FC236}">
                  <a16:creationId xmlns:a16="http://schemas.microsoft.com/office/drawing/2014/main" id="{7F52EE81-BE72-4083-9400-6FFE464DB3B1}"/>
                </a:ext>
              </a:extLst>
            </p:cNvPr>
            <p:cNvSpPr>
              <a:spLocks noChangeShapeType="1"/>
            </p:cNvSpPr>
            <p:nvPr/>
          </p:nvSpPr>
          <p:spPr bwMode="auto">
            <a:xfrm>
              <a:off x="2317408" y="3030630"/>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33" name="Line 10">
              <a:extLst>
                <a:ext uri="{FF2B5EF4-FFF2-40B4-BE49-F238E27FC236}">
                  <a16:creationId xmlns:a16="http://schemas.microsoft.com/office/drawing/2014/main" id="{04859FE5-3C49-448D-B34C-ABCB5277215B}"/>
                </a:ext>
              </a:extLst>
            </p:cNvPr>
            <p:cNvSpPr>
              <a:spLocks noChangeShapeType="1"/>
            </p:cNvSpPr>
            <p:nvPr/>
          </p:nvSpPr>
          <p:spPr bwMode="auto">
            <a:xfrm>
              <a:off x="2317408" y="3534766"/>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34" name="Line 11">
              <a:extLst>
                <a:ext uri="{FF2B5EF4-FFF2-40B4-BE49-F238E27FC236}">
                  <a16:creationId xmlns:a16="http://schemas.microsoft.com/office/drawing/2014/main" id="{D2B9109C-05C4-4FCB-81BF-AB1A7400AA38}"/>
                </a:ext>
              </a:extLst>
            </p:cNvPr>
            <p:cNvSpPr>
              <a:spLocks noChangeShapeType="1"/>
            </p:cNvSpPr>
            <p:nvPr/>
          </p:nvSpPr>
          <p:spPr bwMode="auto">
            <a:xfrm>
              <a:off x="2317408" y="4044274"/>
              <a:ext cx="86234" cy="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sp>
          <p:nvSpPr>
            <p:cNvPr id="35" name="TextBox 34">
              <a:extLst>
                <a:ext uri="{FF2B5EF4-FFF2-40B4-BE49-F238E27FC236}">
                  <a16:creationId xmlns:a16="http://schemas.microsoft.com/office/drawing/2014/main" id="{D364C79F-28C3-4728-BA16-14B950648BDF}"/>
                </a:ext>
              </a:extLst>
            </p:cNvPr>
            <p:cNvSpPr txBox="1"/>
            <p:nvPr/>
          </p:nvSpPr>
          <p:spPr>
            <a:xfrm rot="16200000">
              <a:off x="861599" y="2626263"/>
              <a:ext cx="1736765" cy="338554"/>
            </a:xfrm>
            <a:prstGeom prst="rect">
              <a:avLst/>
            </a:prstGeom>
            <a:noFill/>
          </p:spPr>
          <p:txBody>
            <a:bodyPr wrap="none" rtlCol="0">
              <a:spAutoFit/>
            </a:bodyPr>
            <a:lstStyle/>
            <a:p>
              <a:pPr algn="ctr" fontAlgn="base">
                <a:spcBef>
                  <a:spcPct val="0"/>
                </a:spcBef>
                <a:spcAft>
                  <a:spcPct val="0"/>
                </a:spcAft>
              </a:pPr>
              <a:r>
                <a:rPr lang="ja-JP" sz="1600">
                  <a:solidFill>
                    <a:srgbClr val="363636"/>
                  </a:solidFill>
                  <a:cs typeface="Arial" panose="020B0604020202020204" pitchFamily="34" charset="0"/>
                </a:rPr>
                <a:t>生存確率</a:t>
              </a:r>
            </a:p>
          </p:txBody>
        </p:sp>
        <p:sp>
          <p:nvSpPr>
            <p:cNvPr id="36" name="TextBox 35">
              <a:extLst>
                <a:ext uri="{FF2B5EF4-FFF2-40B4-BE49-F238E27FC236}">
                  <a16:creationId xmlns:a16="http://schemas.microsoft.com/office/drawing/2014/main" id="{2D6C7588-3AE3-4C25-B5B9-BABEABC2704F}"/>
                </a:ext>
              </a:extLst>
            </p:cNvPr>
            <p:cNvSpPr txBox="1"/>
            <p:nvPr/>
          </p:nvSpPr>
          <p:spPr>
            <a:xfrm>
              <a:off x="1824892" y="1337530"/>
              <a:ext cx="470001" cy="308966"/>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1.0</a:t>
              </a:r>
            </a:p>
          </p:txBody>
        </p:sp>
        <p:sp>
          <p:nvSpPr>
            <p:cNvPr id="37" name="TextBox 36">
              <a:extLst>
                <a:ext uri="{FF2B5EF4-FFF2-40B4-BE49-F238E27FC236}">
                  <a16:creationId xmlns:a16="http://schemas.microsoft.com/office/drawing/2014/main" id="{3E6A8813-A073-46BB-A43B-DA3D72F31FEA}"/>
                </a:ext>
              </a:extLst>
            </p:cNvPr>
            <p:cNvSpPr txBox="1"/>
            <p:nvPr/>
          </p:nvSpPr>
          <p:spPr>
            <a:xfrm>
              <a:off x="1824897" y="1861669"/>
              <a:ext cx="470001" cy="308966"/>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0.8</a:t>
              </a:r>
            </a:p>
          </p:txBody>
        </p:sp>
        <p:sp>
          <p:nvSpPr>
            <p:cNvPr id="38" name="TextBox 37">
              <a:extLst>
                <a:ext uri="{FF2B5EF4-FFF2-40B4-BE49-F238E27FC236}">
                  <a16:creationId xmlns:a16="http://schemas.microsoft.com/office/drawing/2014/main" id="{F3C34D28-09E1-4489-9FC5-8C5382E7B464}"/>
                </a:ext>
              </a:extLst>
            </p:cNvPr>
            <p:cNvSpPr txBox="1"/>
            <p:nvPr/>
          </p:nvSpPr>
          <p:spPr>
            <a:xfrm>
              <a:off x="1824897" y="2360200"/>
              <a:ext cx="470001" cy="308966"/>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0.6</a:t>
              </a:r>
            </a:p>
          </p:txBody>
        </p:sp>
        <p:sp>
          <p:nvSpPr>
            <p:cNvPr id="39" name="TextBox 38">
              <a:extLst>
                <a:ext uri="{FF2B5EF4-FFF2-40B4-BE49-F238E27FC236}">
                  <a16:creationId xmlns:a16="http://schemas.microsoft.com/office/drawing/2014/main" id="{7E21CA14-2FF4-4ADE-A271-01DBC3F418DB}"/>
                </a:ext>
              </a:extLst>
            </p:cNvPr>
            <p:cNvSpPr txBox="1"/>
            <p:nvPr/>
          </p:nvSpPr>
          <p:spPr>
            <a:xfrm>
              <a:off x="1824897" y="2874852"/>
              <a:ext cx="470001" cy="308966"/>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0.4</a:t>
              </a:r>
            </a:p>
          </p:txBody>
        </p:sp>
        <p:sp>
          <p:nvSpPr>
            <p:cNvPr id="40" name="TextBox 39">
              <a:extLst>
                <a:ext uri="{FF2B5EF4-FFF2-40B4-BE49-F238E27FC236}">
                  <a16:creationId xmlns:a16="http://schemas.microsoft.com/office/drawing/2014/main" id="{D7BD1F3F-47BF-4451-AB53-5581A1B53A8D}"/>
                </a:ext>
              </a:extLst>
            </p:cNvPr>
            <p:cNvSpPr txBox="1"/>
            <p:nvPr/>
          </p:nvSpPr>
          <p:spPr>
            <a:xfrm>
              <a:off x="1824897" y="3378755"/>
              <a:ext cx="470001" cy="308966"/>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0.2</a:t>
              </a:r>
            </a:p>
          </p:txBody>
        </p:sp>
        <p:sp>
          <p:nvSpPr>
            <p:cNvPr id="41" name="TextBox 40">
              <a:extLst>
                <a:ext uri="{FF2B5EF4-FFF2-40B4-BE49-F238E27FC236}">
                  <a16:creationId xmlns:a16="http://schemas.microsoft.com/office/drawing/2014/main" id="{60BE5FA5-BC33-42D2-A925-83A9C7AA0D5F}"/>
                </a:ext>
              </a:extLst>
            </p:cNvPr>
            <p:cNvSpPr txBox="1"/>
            <p:nvPr/>
          </p:nvSpPr>
          <p:spPr>
            <a:xfrm>
              <a:off x="1996426" y="3888032"/>
              <a:ext cx="298480" cy="308966"/>
            </a:xfrm>
            <a:prstGeom prst="rect">
              <a:avLst/>
            </a:prstGeom>
            <a:noFill/>
          </p:spPr>
          <p:txBody>
            <a:bodyPr wrap="none" rtlCol="0" anchor="ctr" anchorCtr="0">
              <a:spAutoFit/>
            </a:bodyPr>
            <a:lstStyle/>
            <a:p>
              <a:pPr algn="r"/>
              <a:r>
                <a:rPr lang="ja-JP" sz="1600">
                  <a:solidFill>
                    <a:srgbClr val="363636"/>
                  </a:solidFill>
                  <a:cs typeface="Arial" panose="020B0604020202020204" pitchFamily="34" charset="0"/>
                </a:rPr>
                <a:t>0</a:t>
              </a:r>
            </a:p>
          </p:txBody>
        </p:sp>
      </p:grpSp>
      <p:sp>
        <p:nvSpPr>
          <p:cNvPr id="42" name="Freeform 21">
            <a:extLst>
              <a:ext uri="{FF2B5EF4-FFF2-40B4-BE49-F238E27FC236}">
                <a16:creationId xmlns:a16="http://schemas.microsoft.com/office/drawing/2014/main" id="{3AA06743-0DD9-4641-9878-C9F75A1ED280}"/>
              </a:ext>
            </a:extLst>
          </p:cNvPr>
          <p:cNvSpPr>
            <a:spLocks/>
          </p:cNvSpPr>
          <p:nvPr/>
        </p:nvSpPr>
        <p:spPr bwMode="auto">
          <a:xfrm>
            <a:off x="1303776" y="2419335"/>
            <a:ext cx="4395984" cy="3019415"/>
          </a:xfrm>
          <a:custGeom>
            <a:avLst/>
            <a:gdLst>
              <a:gd name="T0" fmla="*/ 0 w 2091"/>
              <a:gd name="T1" fmla="*/ 0 h 1310"/>
              <a:gd name="T2" fmla="*/ 0 w 2091"/>
              <a:gd name="T3" fmla="*/ 1310 h 1310"/>
              <a:gd name="T4" fmla="*/ 2091 w 2091"/>
              <a:gd name="T5" fmla="*/ 1310 h 1310"/>
            </a:gdLst>
            <a:ahLst/>
            <a:cxnLst>
              <a:cxn ang="0">
                <a:pos x="T0" y="T1"/>
              </a:cxn>
              <a:cxn ang="0">
                <a:pos x="T2" y="T3"/>
              </a:cxn>
              <a:cxn ang="0">
                <a:pos x="T4" y="T5"/>
              </a:cxn>
            </a:cxnLst>
            <a:rect l="0" t="0" r="r" b="b"/>
            <a:pathLst>
              <a:path w="2091" h="1310">
                <a:moveTo>
                  <a:pt x="0" y="0"/>
                </a:moveTo>
                <a:lnTo>
                  <a:pt x="0" y="1310"/>
                </a:lnTo>
                <a:lnTo>
                  <a:pt x="2091" y="1310"/>
                </a:lnTo>
              </a:path>
            </a:pathLst>
          </a:custGeom>
          <a:noFill/>
          <a:ln w="22225" cap="sq">
            <a:solidFill>
              <a:srgbClr val="36363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endParaRPr>
          </a:p>
        </p:txBody>
      </p:sp>
      <p:grpSp>
        <p:nvGrpSpPr>
          <p:cNvPr id="43" name="Group 42">
            <a:extLst>
              <a:ext uri="{FF2B5EF4-FFF2-40B4-BE49-F238E27FC236}">
                <a16:creationId xmlns:a16="http://schemas.microsoft.com/office/drawing/2014/main" id="{41E2071F-C5FB-47A0-B7C2-5FBA6DA413B5}"/>
              </a:ext>
            </a:extLst>
          </p:cNvPr>
          <p:cNvGrpSpPr/>
          <p:nvPr/>
        </p:nvGrpSpPr>
        <p:grpSpPr>
          <a:xfrm>
            <a:off x="1416703" y="5430916"/>
            <a:ext cx="4442498" cy="390924"/>
            <a:chOff x="1566013" y="4356522"/>
            <a:chExt cx="1589652" cy="390924"/>
          </a:xfrm>
        </p:grpSpPr>
        <p:sp>
          <p:nvSpPr>
            <p:cNvPr id="44" name="Line 21">
              <a:extLst>
                <a:ext uri="{FF2B5EF4-FFF2-40B4-BE49-F238E27FC236}">
                  <a16:creationId xmlns:a16="http://schemas.microsoft.com/office/drawing/2014/main" id="{778F5D53-8CAD-4BDE-9F2C-9EA80A901976}"/>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45" name="TextBox 44">
              <a:extLst>
                <a:ext uri="{FF2B5EF4-FFF2-40B4-BE49-F238E27FC236}">
                  <a16:creationId xmlns:a16="http://schemas.microsoft.com/office/drawing/2014/main" id="{B7EA9A7C-8E94-474C-858F-8A58D448F0E0}"/>
                </a:ext>
              </a:extLst>
            </p:cNvPr>
            <p:cNvSpPr txBox="1"/>
            <p:nvPr/>
          </p:nvSpPr>
          <p:spPr>
            <a:xfrm>
              <a:off x="3048198" y="4428522"/>
              <a:ext cx="107467"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20</a:t>
              </a:r>
            </a:p>
          </p:txBody>
        </p:sp>
        <p:sp>
          <p:nvSpPr>
            <p:cNvPr id="46" name="Line 21">
              <a:extLst>
                <a:ext uri="{FF2B5EF4-FFF2-40B4-BE49-F238E27FC236}">
                  <a16:creationId xmlns:a16="http://schemas.microsoft.com/office/drawing/2014/main" id="{D841089F-6DA2-4AE6-9CB9-2AFC248F162D}"/>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47" name="TextBox 46">
              <a:extLst>
                <a:ext uri="{FF2B5EF4-FFF2-40B4-BE49-F238E27FC236}">
                  <a16:creationId xmlns:a16="http://schemas.microsoft.com/office/drawing/2014/main" id="{60056CFC-5111-4FEA-A178-5F36F338BA46}"/>
                </a:ext>
              </a:extLst>
            </p:cNvPr>
            <p:cNvSpPr txBox="1"/>
            <p:nvPr/>
          </p:nvSpPr>
          <p:spPr>
            <a:xfrm>
              <a:off x="2672561" y="4428522"/>
              <a:ext cx="107467"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15</a:t>
              </a:r>
            </a:p>
          </p:txBody>
        </p:sp>
        <p:sp>
          <p:nvSpPr>
            <p:cNvPr id="48" name="Line 21">
              <a:extLst>
                <a:ext uri="{FF2B5EF4-FFF2-40B4-BE49-F238E27FC236}">
                  <a16:creationId xmlns:a16="http://schemas.microsoft.com/office/drawing/2014/main" id="{A34C7909-A21F-4DFF-BCAF-EED8EC8D64EB}"/>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49" name="TextBox 48">
              <a:extLst>
                <a:ext uri="{FF2B5EF4-FFF2-40B4-BE49-F238E27FC236}">
                  <a16:creationId xmlns:a16="http://schemas.microsoft.com/office/drawing/2014/main" id="{C7411B15-5A71-42C1-B352-5B204E77CE8C}"/>
                </a:ext>
              </a:extLst>
            </p:cNvPr>
            <p:cNvSpPr txBox="1"/>
            <p:nvPr/>
          </p:nvSpPr>
          <p:spPr>
            <a:xfrm>
              <a:off x="2296924" y="4428522"/>
              <a:ext cx="107467"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10</a:t>
              </a:r>
            </a:p>
          </p:txBody>
        </p:sp>
        <p:sp>
          <p:nvSpPr>
            <p:cNvPr id="50" name="Line 21">
              <a:extLst>
                <a:ext uri="{FF2B5EF4-FFF2-40B4-BE49-F238E27FC236}">
                  <a16:creationId xmlns:a16="http://schemas.microsoft.com/office/drawing/2014/main" id="{DC7ECC78-A831-4562-960C-CCCBC596698F}"/>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1" name="TextBox 50">
              <a:extLst>
                <a:ext uri="{FF2B5EF4-FFF2-40B4-BE49-F238E27FC236}">
                  <a16:creationId xmlns:a16="http://schemas.microsoft.com/office/drawing/2014/main" id="{F3B42215-B859-414E-BA72-80988E3C88A9}"/>
                </a:ext>
              </a:extLst>
            </p:cNvPr>
            <p:cNvSpPr txBox="1"/>
            <p:nvPr/>
          </p:nvSpPr>
          <p:spPr>
            <a:xfrm>
              <a:off x="1941650" y="4428522"/>
              <a:ext cx="6674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5</a:t>
              </a:r>
            </a:p>
          </p:txBody>
        </p:sp>
        <p:sp>
          <p:nvSpPr>
            <p:cNvPr id="52" name="Line 21">
              <a:extLst>
                <a:ext uri="{FF2B5EF4-FFF2-40B4-BE49-F238E27FC236}">
                  <a16:creationId xmlns:a16="http://schemas.microsoft.com/office/drawing/2014/main" id="{1ACE3CC0-85F5-431D-ACD8-681B7C2ED6B2}"/>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cs typeface="Arial" panose="020B0604020202020204" pitchFamily="34" charset="0"/>
              </a:endParaRPr>
            </a:p>
          </p:txBody>
        </p:sp>
        <p:sp>
          <p:nvSpPr>
            <p:cNvPr id="53" name="TextBox 52">
              <a:extLst>
                <a:ext uri="{FF2B5EF4-FFF2-40B4-BE49-F238E27FC236}">
                  <a16:creationId xmlns:a16="http://schemas.microsoft.com/office/drawing/2014/main" id="{AEC0130E-C0C5-40A9-BA97-5E684CF3222E}"/>
                </a:ext>
              </a:extLst>
            </p:cNvPr>
            <p:cNvSpPr txBox="1"/>
            <p:nvPr/>
          </p:nvSpPr>
          <p:spPr>
            <a:xfrm>
              <a:off x="1566013" y="4428522"/>
              <a:ext cx="6674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0</a:t>
              </a:r>
            </a:p>
          </p:txBody>
        </p:sp>
      </p:grpSp>
      <p:grpSp>
        <p:nvGrpSpPr>
          <p:cNvPr id="54" name="Group 53">
            <a:extLst>
              <a:ext uri="{FF2B5EF4-FFF2-40B4-BE49-F238E27FC236}">
                <a16:creationId xmlns:a16="http://schemas.microsoft.com/office/drawing/2014/main" id="{15DE9088-2E28-4BB9-8923-15F2CECE3795}"/>
              </a:ext>
            </a:extLst>
          </p:cNvPr>
          <p:cNvGrpSpPr/>
          <p:nvPr/>
        </p:nvGrpSpPr>
        <p:grpSpPr>
          <a:xfrm>
            <a:off x="1359794" y="6060598"/>
            <a:ext cx="4442499" cy="318924"/>
            <a:chOff x="1207394" y="6019958"/>
            <a:chExt cx="4442499" cy="318924"/>
          </a:xfrm>
        </p:grpSpPr>
        <p:sp>
          <p:nvSpPr>
            <p:cNvPr id="55" name="TextBox 54">
              <a:extLst>
                <a:ext uri="{FF2B5EF4-FFF2-40B4-BE49-F238E27FC236}">
                  <a16:creationId xmlns:a16="http://schemas.microsoft.com/office/drawing/2014/main" id="{FB522F77-8D09-41D0-868C-EE093CD285E5}"/>
                </a:ext>
              </a:extLst>
            </p:cNvPr>
            <p:cNvSpPr txBox="1"/>
            <p:nvPr/>
          </p:nvSpPr>
          <p:spPr>
            <a:xfrm>
              <a:off x="5463376" y="6019958"/>
              <a:ext cx="186517"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0</a:t>
              </a:r>
            </a:p>
          </p:txBody>
        </p:sp>
        <p:sp>
          <p:nvSpPr>
            <p:cNvPr id="56" name="TextBox 55">
              <a:extLst>
                <a:ext uri="{FF2B5EF4-FFF2-40B4-BE49-F238E27FC236}">
                  <a16:creationId xmlns:a16="http://schemas.microsoft.com/office/drawing/2014/main" id="{D65C2401-32AD-4730-92AE-3ED4D3AD2742}"/>
                </a:ext>
              </a:extLst>
            </p:cNvPr>
            <p:cNvSpPr txBox="1"/>
            <p:nvPr/>
          </p:nvSpPr>
          <p:spPr>
            <a:xfrm>
              <a:off x="3363839" y="6019958"/>
              <a:ext cx="186517"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3</a:t>
              </a:r>
            </a:p>
          </p:txBody>
        </p:sp>
        <p:sp>
          <p:nvSpPr>
            <p:cNvPr id="57" name="TextBox 56">
              <a:extLst>
                <a:ext uri="{FF2B5EF4-FFF2-40B4-BE49-F238E27FC236}">
                  <a16:creationId xmlns:a16="http://schemas.microsoft.com/office/drawing/2014/main" id="{AAB10DBF-3707-44A7-99D7-45DBD40F1882}"/>
                </a:ext>
              </a:extLst>
            </p:cNvPr>
            <p:cNvSpPr txBox="1"/>
            <p:nvPr/>
          </p:nvSpPr>
          <p:spPr>
            <a:xfrm>
              <a:off x="1207394" y="6019958"/>
              <a:ext cx="300331" cy="318924"/>
            </a:xfrm>
            <a:prstGeom prst="rect">
              <a:avLst/>
            </a:prstGeom>
            <a:noFill/>
          </p:spPr>
          <p:txBody>
            <a:bodyPr wrap="none" lIns="36000" tIns="36000" rIns="36000" bIns="36000" rtlCol="0" anchor="t" anchorCtr="0">
              <a:spAutoFit/>
            </a:bodyPr>
            <a:lstStyle/>
            <a:p>
              <a:pPr algn="ctr"/>
              <a:r>
                <a:rPr lang="ja-JP" sz="1600">
                  <a:solidFill>
                    <a:srgbClr val="363636"/>
                  </a:solidFill>
                  <a:cs typeface="Arial" panose="020B0604020202020204" pitchFamily="34" charset="0"/>
                </a:rPr>
                <a:t>20</a:t>
              </a:r>
            </a:p>
          </p:txBody>
        </p:sp>
      </p:grpSp>
      <p:sp>
        <p:nvSpPr>
          <p:cNvPr id="58" name="TextBox 57">
            <a:extLst>
              <a:ext uri="{FF2B5EF4-FFF2-40B4-BE49-F238E27FC236}">
                <a16:creationId xmlns:a16="http://schemas.microsoft.com/office/drawing/2014/main" id="{9E995204-3699-42BB-95B4-21FE7CA817C8}"/>
              </a:ext>
            </a:extLst>
          </p:cNvPr>
          <p:cNvSpPr txBox="1"/>
          <p:nvPr/>
        </p:nvSpPr>
        <p:spPr>
          <a:xfrm>
            <a:off x="527476" y="5780411"/>
            <a:ext cx="1109599" cy="338554"/>
          </a:xfrm>
          <a:prstGeom prst="rect">
            <a:avLst/>
          </a:prstGeom>
          <a:noFill/>
        </p:spPr>
        <p:txBody>
          <a:bodyPr wrap="none" rtlCol="0">
            <a:spAutoFit/>
          </a:bodyPr>
          <a:lstStyle/>
          <a:p>
            <a:pPr algn="r"/>
            <a:r>
              <a:rPr lang="ja-JP" sz="1600" dirty="0">
                <a:solidFill>
                  <a:schemeClr val="tx1"/>
                </a:solidFill>
              </a:rPr>
              <a:t>リスク有患者数</a:t>
            </a:r>
          </a:p>
        </p:txBody>
      </p:sp>
      <p:sp>
        <p:nvSpPr>
          <p:cNvPr id="59" name="TextBox 58">
            <a:extLst>
              <a:ext uri="{FF2B5EF4-FFF2-40B4-BE49-F238E27FC236}">
                <a16:creationId xmlns:a16="http://schemas.microsoft.com/office/drawing/2014/main" id="{453FB5B7-04F1-48FA-8048-3F076689BE85}"/>
              </a:ext>
            </a:extLst>
          </p:cNvPr>
          <p:cNvSpPr txBox="1"/>
          <p:nvPr/>
        </p:nvSpPr>
        <p:spPr>
          <a:xfrm>
            <a:off x="2904295" y="5771568"/>
            <a:ext cx="1428596" cy="338554"/>
          </a:xfrm>
          <a:prstGeom prst="rect">
            <a:avLst/>
          </a:prstGeom>
          <a:noFill/>
        </p:spPr>
        <p:txBody>
          <a:bodyPr wrap="none" rtlCol="0">
            <a:spAutoFit/>
          </a:bodyPr>
          <a:lstStyle/>
          <a:p>
            <a:pPr algn="ctr" fontAlgn="base">
              <a:spcBef>
                <a:spcPct val="0"/>
              </a:spcBef>
              <a:spcAft>
                <a:spcPct val="0"/>
              </a:spcAft>
            </a:pPr>
            <a:r>
              <a:rPr lang="ja-JP" sz="1600">
                <a:solidFill>
                  <a:srgbClr val="363636"/>
                </a:solidFill>
                <a:latin typeface="Arial" panose="020B0604020202020204" pitchFamily="34" charset="0"/>
                <a:ea typeface="MS Mincho"/>
                <a:cs typeface="Arial" panose="020B0604020202020204" pitchFamily="34" charset="0"/>
              </a:rPr>
              <a:t>経過期間、月</a:t>
            </a:r>
          </a:p>
        </p:txBody>
      </p:sp>
      <p:grpSp>
        <p:nvGrpSpPr>
          <p:cNvPr id="60" name="Group 59">
            <a:extLst>
              <a:ext uri="{FF2B5EF4-FFF2-40B4-BE49-F238E27FC236}">
                <a16:creationId xmlns:a16="http://schemas.microsoft.com/office/drawing/2014/main" id="{98945ACC-90F1-45DF-B193-CADA6E373291}"/>
              </a:ext>
            </a:extLst>
          </p:cNvPr>
          <p:cNvGrpSpPr/>
          <p:nvPr/>
        </p:nvGrpSpPr>
        <p:grpSpPr>
          <a:xfrm>
            <a:off x="1518657" y="2428218"/>
            <a:ext cx="3907872" cy="2815807"/>
            <a:chOff x="3681412" y="1985962"/>
            <a:chExt cx="4831356" cy="3513726"/>
          </a:xfrm>
        </p:grpSpPr>
        <p:sp>
          <p:nvSpPr>
            <p:cNvPr id="61" name="Freeform: Shape 77">
              <a:extLst>
                <a:ext uri="{FF2B5EF4-FFF2-40B4-BE49-F238E27FC236}">
                  <a16:creationId xmlns:a16="http://schemas.microsoft.com/office/drawing/2014/main" id="{25E3E3B3-6124-4957-9F05-92E1002597A1}"/>
                </a:ext>
              </a:extLst>
            </p:cNvPr>
            <p:cNvSpPr/>
            <p:nvPr/>
          </p:nvSpPr>
          <p:spPr>
            <a:xfrm>
              <a:off x="3681412" y="1985962"/>
              <a:ext cx="4831356" cy="2849851"/>
            </a:xfrm>
            <a:custGeom>
              <a:avLst/>
              <a:gdLst>
                <a:gd name="connsiteX0" fmla="*/ 4831357 w 4831356"/>
                <a:gd name="connsiteY0" fmla="*/ 2849851 h 2849851"/>
                <a:gd name="connsiteX1" fmla="*/ 1629575 w 4831356"/>
                <a:gd name="connsiteY1" fmla="*/ 2849851 h 2849851"/>
                <a:gd name="connsiteX2" fmla="*/ 1629575 w 4831356"/>
                <a:gd name="connsiteY2" fmla="*/ 2654760 h 2849851"/>
                <a:gd name="connsiteX3" fmla="*/ 1453610 w 4831356"/>
                <a:gd name="connsiteY3" fmla="*/ 2654760 h 2849851"/>
                <a:gd name="connsiteX4" fmla="*/ 1453610 w 4831356"/>
                <a:gd name="connsiteY4" fmla="*/ 2432895 h 2849851"/>
                <a:gd name="connsiteX5" fmla="*/ 1109339 w 4831356"/>
                <a:gd name="connsiteY5" fmla="*/ 2432895 h 2849851"/>
                <a:gd name="connsiteX6" fmla="*/ 1109339 w 4831356"/>
                <a:gd name="connsiteY6" fmla="*/ 2237804 h 2849851"/>
                <a:gd name="connsiteX7" fmla="*/ 910421 w 4831356"/>
                <a:gd name="connsiteY7" fmla="*/ 2237804 h 2849851"/>
                <a:gd name="connsiteX8" fmla="*/ 910421 w 4831356"/>
                <a:gd name="connsiteY8" fmla="*/ 2031235 h 2849851"/>
                <a:gd name="connsiteX9" fmla="*/ 765060 w 4831356"/>
                <a:gd name="connsiteY9" fmla="*/ 2031235 h 2849851"/>
                <a:gd name="connsiteX10" fmla="*/ 765060 w 4831356"/>
                <a:gd name="connsiteY10" fmla="*/ 1813189 h 2849851"/>
                <a:gd name="connsiteX11" fmla="*/ 707681 w 4831356"/>
                <a:gd name="connsiteY11" fmla="*/ 1813189 h 2849851"/>
                <a:gd name="connsiteX12" fmla="*/ 707681 w 4831356"/>
                <a:gd name="connsiteY12" fmla="*/ 1648701 h 2849851"/>
                <a:gd name="connsiteX13" fmla="*/ 577621 w 4831356"/>
                <a:gd name="connsiteY13" fmla="*/ 1648701 h 2849851"/>
                <a:gd name="connsiteX14" fmla="*/ 577621 w 4831356"/>
                <a:gd name="connsiteY14" fmla="*/ 1430665 h 2849851"/>
                <a:gd name="connsiteX15" fmla="*/ 497289 w 4831356"/>
                <a:gd name="connsiteY15" fmla="*/ 1430665 h 2849851"/>
                <a:gd name="connsiteX16" fmla="*/ 497289 w 4831356"/>
                <a:gd name="connsiteY16" fmla="*/ 539367 h 2849851"/>
                <a:gd name="connsiteX17" fmla="*/ 470512 w 4831356"/>
                <a:gd name="connsiteY17" fmla="*/ 539367 h 2849851"/>
                <a:gd name="connsiteX18" fmla="*/ 470512 w 4831356"/>
                <a:gd name="connsiteY18" fmla="*/ 355753 h 2849851"/>
                <a:gd name="connsiteX19" fmla="*/ 443735 w 4831356"/>
                <a:gd name="connsiteY19" fmla="*/ 355753 h 2849851"/>
                <a:gd name="connsiteX20" fmla="*/ 443735 w 4831356"/>
                <a:gd name="connsiteY20" fmla="*/ 168313 h 2849851"/>
                <a:gd name="connsiteX21" fmla="*/ 244819 w 4831356"/>
                <a:gd name="connsiteY21" fmla="*/ 168313 h 2849851"/>
                <a:gd name="connsiteX22" fmla="*/ 244819 w 4831356"/>
                <a:gd name="connsiteY22" fmla="*/ 0 h 2849851"/>
                <a:gd name="connsiteX23" fmla="*/ 0 w 4831356"/>
                <a:gd name="connsiteY23" fmla="*/ 0 h 2849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831356" h="2849851">
                  <a:moveTo>
                    <a:pt x="4831357" y="2849851"/>
                  </a:moveTo>
                  <a:lnTo>
                    <a:pt x="1629575" y="2849851"/>
                  </a:lnTo>
                  <a:lnTo>
                    <a:pt x="1629575" y="2654760"/>
                  </a:lnTo>
                  <a:lnTo>
                    <a:pt x="1453610" y="2654760"/>
                  </a:lnTo>
                  <a:lnTo>
                    <a:pt x="1453610" y="2432895"/>
                  </a:lnTo>
                  <a:lnTo>
                    <a:pt x="1109339" y="2432895"/>
                  </a:lnTo>
                  <a:lnTo>
                    <a:pt x="1109339" y="2237804"/>
                  </a:lnTo>
                  <a:lnTo>
                    <a:pt x="910421" y="2237804"/>
                  </a:lnTo>
                  <a:lnTo>
                    <a:pt x="910421" y="2031235"/>
                  </a:lnTo>
                  <a:lnTo>
                    <a:pt x="765060" y="2031235"/>
                  </a:lnTo>
                  <a:lnTo>
                    <a:pt x="765060" y="1813189"/>
                  </a:lnTo>
                  <a:lnTo>
                    <a:pt x="707681" y="1813189"/>
                  </a:lnTo>
                  <a:lnTo>
                    <a:pt x="707681" y="1648701"/>
                  </a:lnTo>
                  <a:lnTo>
                    <a:pt x="577621" y="1648701"/>
                  </a:lnTo>
                  <a:lnTo>
                    <a:pt x="577621" y="1430665"/>
                  </a:lnTo>
                  <a:lnTo>
                    <a:pt x="497289" y="1430665"/>
                  </a:lnTo>
                  <a:lnTo>
                    <a:pt x="497289" y="539367"/>
                  </a:lnTo>
                  <a:lnTo>
                    <a:pt x="470512" y="539367"/>
                  </a:lnTo>
                  <a:lnTo>
                    <a:pt x="470512" y="355753"/>
                  </a:lnTo>
                  <a:lnTo>
                    <a:pt x="443735" y="355753"/>
                  </a:lnTo>
                  <a:lnTo>
                    <a:pt x="443735" y="168313"/>
                  </a:lnTo>
                  <a:lnTo>
                    <a:pt x="244819" y="168313"/>
                  </a:lnTo>
                  <a:lnTo>
                    <a:pt x="244819" y="0"/>
                  </a:lnTo>
                  <a:lnTo>
                    <a:pt x="0" y="0"/>
                  </a:lnTo>
                </a:path>
              </a:pathLst>
            </a:custGeom>
            <a:noFill/>
            <a:ln w="22225" cap="flat">
              <a:solidFill>
                <a:schemeClr val="accent1"/>
              </a:solidFill>
              <a:prstDash val="solid"/>
              <a:miter/>
            </a:ln>
          </p:spPr>
          <p:txBody>
            <a:bodyPr rtlCol="0" anchor="ctr"/>
            <a:lstStyle/>
            <a:p>
              <a:endParaRPr lang="en-GB"/>
            </a:p>
          </p:txBody>
        </p:sp>
        <p:sp>
          <p:nvSpPr>
            <p:cNvPr id="62" name="Freeform: Shape 78">
              <a:extLst>
                <a:ext uri="{FF2B5EF4-FFF2-40B4-BE49-F238E27FC236}">
                  <a16:creationId xmlns:a16="http://schemas.microsoft.com/office/drawing/2014/main" id="{9A13CCD0-E89C-46C5-9331-955F42B7E0EC}"/>
                </a:ext>
              </a:extLst>
            </p:cNvPr>
            <p:cNvSpPr/>
            <p:nvPr/>
          </p:nvSpPr>
          <p:spPr>
            <a:xfrm>
              <a:off x="3926231" y="2103425"/>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1"/>
              </a:solidFill>
              <a:prstDash val="solid"/>
              <a:miter/>
            </a:ln>
          </p:spPr>
          <p:txBody>
            <a:bodyPr rtlCol="0" anchor="ctr"/>
            <a:lstStyle/>
            <a:p>
              <a:endParaRPr lang="en-GB"/>
            </a:p>
          </p:txBody>
        </p:sp>
        <p:sp>
          <p:nvSpPr>
            <p:cNvPr id="63" name="Freeform: Shape 79">
              <a:extLst>
                <a:ext uri="{FF2B5EF4-FFF2-40B4-BE49-F238E27FC236}">
                  <a16:creationId xmlns:a16="http://schemas.microsoft.com/office/drawing/2014/main" id="{548E7E1E-228C-42DE-8E54-FB08C7498445}"/>
                </a:ext>
              </a:extLst>
            </p:cNvPr>
            <p:cNvSpPr/>
            <p:nvPr/>
          </p:nvSpPr>
          <p:spPr>
            <a:xfrm>
              <a:off x="4383432" y="3741734"/>
              <a:ext cx="9525" cy="108004"/>
            </a:xfrm>
            <a:custGeom>
              <a:avLst/>
              <a:gdLst>
                <a:gd name="connsiteX0" fmla="*/ 0 w 9525"/>
                <a:gd name="connsiteY0" fmla="*/ 0 h 108004"/>
                <a:gd name="connsiteX1" fmla="*/ 0 w 9525"/>
                <a:gd name="connsiteY1" fmla="*/ 108004 h 108004"/>
              </a:gdLst>
              <a:ahLst/>
              <a:cxnLst>
                <a:cxn ang="0">
                  <a:pos x="connsiteX0" y="connsiteY0"/>
                </a:cxn>
                <a:cxn ang="0">
                  <a:pos x="connsiteX1" y="connsiteY1"/>
                </a:cxn>
              </a:cxnLst>
              <a:rect l="l" t="t" r="r" b="b"/>
              <a:pathLst>
                <a:path w="9525" h="108004">
                  <a:moveTo>
                    <a:pt x="0" y="0"/>
                  </a:moveTo>
                  <a:lnTo>
                    <a:pt x="0" y="108004"/>
                  </a:lnTo>
                </a:path>
              </a:pathLst>
            </a:custGeom>
            <a:noFill/>
            <a:ln w="22225" cap="flat">
              <a:solidFill>
                <a:schemeClr val="accent1"/>
              </a:solidFill>
              <a:prstDash val="solid"/>
              <a:miter/>
            </a:ln>
          </p:spPr>
          <p:txBody>
            <a:bodyPr rtlCol="0" anchor="ctr"/>
            <a:lstStyle/>
            <a:p>
              <a:endParaRPr lang="en-GB"/>
            </a:p>
          </p:txBody>
        </p:sp>
        <p:sp>
          <p:nvSpPr>
            <p:cNvPr id="64" name="Freeform: Shape 80">
              <a:extLst>
                <a:ext uri="{FF2B5EF4-FFF2-40B4-BE49-F238E27FC236}">
                  <a16:creationId xmlns:a16="http://schemas.microsoft.com/office/drawing/2014/main" id="{80B3688A-FF52-4692-9A8E-40D1CFD45A73}"/>
                </a:ext>
              </a:extLst>
            </p:cNvPr>
            <p:cNvSpPr/>
            <p:nvPr/>
          </p:nvSpPr>
          <p:spPr>
            <a:xfrm>
              <a:off x="6478942" y="4770443"/>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a:p>
          </p:txBody>
        </p:sp>
        <p:sp>
          <p:nvSpPr>
            <p:cNvPr id="65" name="Freeform: Shape 81">
              <a:extLst>
                <a:ext uri="{FF2B5EF4-FFF2-40B4-BE49-F238E27FC236}">
                  <a16:creationId xmlns:a16="http://schemas.microsoft.com/office/drawing/2014/main" id="{2076792B-0728-4F50-9CE9-EB43AB2003CC}"/>
                </a:ext>
              </a:extLst>
            </p:cNvPr>
            <p:cNvSpPr/>
            <p:nvPr/>
          </p:nvSpPr>
          <p:spPr>
            <a:xfrm>
              <a:off x="7202842" y="4770443"/>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a:p>
          </p:txBody>
        </p:sp>
        <p:sp>
          <p:nvSpPr>
            <p:cNvPr id="66" name="Freeform: Shape 82">
              <a:extLst>
                <a:ext uri="{FF2B5EF4-FFF2-40B4-BE49-F238E27FC236}">
                  <a16:creationId xmlns:a16="http://schemas.microsoft.com/office/drawing/2014/main" id="{00A9E910-3A93-4705-A412-DC64F645C9CC}"/>
                </a:ext>
              </a:extLst>
            </p:cNvPr>
            <p:cNvSpPr/>
            <p:nvPr/>
          </p:nvSpPr>
          <p:spPr>
            <a:xfrm>
              <a:off x="8460151" y="4770443"/>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a:p>
          </p:txBody>
        </p:sp>
        <p:sp>
          <p:nvSpPr>
            <p:cNvPr id="67" name="Freeform: Shape 83">
              <a:extLst>
                <a:ext uri="{FF2B5EF4-FFF2-40B4-BE49-F238E27FC236}">
                  <a16:creationId xmlns:a16="http://schemas.microsoft.com/office/drawing/2014/main" id="{6A2286A9-3C7E-40C5-8946-ECAF1497A820}"/>
                </a:ext>
              </a:extLst>
            </p:cNvPr>
            <p:cNvSpPr/>
            <p:nvPr/>
          </p:nvSpPr>
          <p:spPr>
            <a:xfrm>
              <a:off x="3790899" y="5391693"/>
              <a:ext cx="9525" cy="107995"/>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a:p>
          </p:txBody>
        </p:sp>
      </p:grpSp>
      <p:sp>
        <p:nvSpPr>
          <p:cNvPr id="68" name="TextBox 67">
            <a:extLst>
              <a:ext uri="{FF2B5EF4-FFF2-40B4-BE49-F238E27FC236}">
                <a16:creationId xmlns:a16="http://schemas.microsoft.com/office/drawing/2014/main" id="{0D5CA5FA-E9BB-45CF-BA4D-6B9A14E55EFF}"/>
              </a:ext>
            </a:extLst>
          </p:cNvPr>
          <p:cNvSpPr txBox="1"/>
          <p:nvPr/>
        </p:nvSpPr>
        <p:spPr>
          <a:xfrm>
            <a:off x="1639292" y="5033327"/>
            <a:ext cx="1072730" cy="338554"/>
          </a:xfrm>
          <a:prstGeom prst="rect">
            <a:avLst/>
          </a:prstGeom>
          <a:noFill/>
        </p:spPr>
        <p:txBody>
          <a:bodyPr wrap="none" rtlCol="0">
            <a:spAutoFit/>
          </a:bodyPr>
          <a:lstStyle/>
          <a:p>
            <a:r>
              <a:rPr lang="ja-JP" sz="1600">
                <a:solidFill>
                  <a:schemeClr val="tx1"/>
                </a:solidFill>
              </a:rPr>
              <a:t>打ち切り</a:t>
            </a:r>
          </a:p>
        </p:txBody>
      </p:sp>
      <p:grpSp>
        <p:nvGrpSpPr>
          <p:cNvPr id="69" name="Group 68">
            <a:extLst>
              <a:ext uri="{FF2B5EF4-FFF2-40B4-BE49-F238E27FC236}">
                <a16:creationId xmlns:a16="http://schemas.microsoft.com/office/drawing/2014/main" id="{92AD00B7-05C9-4197-8FDD-BEBBD7B99C0F}"/>
              </a:ext>
            </a:extLst>
          </p:cNvPr>
          <p:cNvGrpSpPr/>
          <p:nvPr/>
        </p:nvGrpSpPr>
        <p:grpSpPr>
          <a:xfrm>
            <a:off x="6950369" y="5443953"/>
            <a:ext cx="4512820" cy="390924"/>
            <a:chOff x="1506125" y="4356522"/>
            <a:chExt cx="2427868" cy="390924"/>
          </a:xfrm>
        </p:grpSpPr>
        <p:sp>
          <p:nvSpPr>
            <p:cNvPr id="70" name="Line 21">
              <a:extLst>
                <a:ext uri="{FF2B5EF4-FFF2-40B4-BE49-F238E27FC236}">
                  <a16:creationId xmlns:a16="http://schemas.microsoft.com/office/drawing/2014/main" id="{26056D81-38CB-4B38-8759-E440BDDAA71C}"/>
                </a:ext>
              </a:extLst>
            </p:cNvPr>
            <p:cNvSpPr>
              <a:spLocks noChangeShapeType="1"/>
            </p:cNvSpPr>
            <p:nvPr/>
          </p:nvSpPr>
          <p:spPr bwMode="auto">
            <a:xfrm>
              <a:off x="3856317"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9933D961-A284-487D-8054-1B31A5FE060A}"/>
                </a:ext>
              </a:extLst>
            </p:cNvPr>
            <p:cNvSpPr txBox="1"/>
            <p:nvPr/>
          </p:nvSpPr>
          <p:spPr>
            <a:xfrm>
              <a:off x="3772417" y="4428522"/>
              <a:ext cx="161576"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30</a:t>
              </a:r>
            </a:p>
          </p:txBody>
        </p:sp>
        <p:sp>
          <p:nvSpPr>
            <p:cNvPr id="72" name="Line 21">
              <a:extLst>
                <a:ext uri="{FF2B5EF4-FFF2-40B4-BE49-F238E27FC236}">
                  <a16:creationId xmlns:a16="http://schemas.microsoft.com/office/drawing/2014/main" id="{0190A330-B234-4F3F-B832-DB85D6ADB34A}"/>
                </a:ext>
              </a:extLst>
            </p:cNvPr>
            <p:cNvSpPr>
              <a:spLocks noChangeShapeType="1"/>
            </p:cNvSpPr>
            <p:nvPr/>
          </p:nvSpPr>
          <p:spPr bwMode="auto">
            <a:xfrm>
              <a:off x="3480680"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D20CD954-621D-45D9-9F8F-D0F375E17F89}"/>
                </a:ext>
              </a:extLst>
            </p:cNvPr>
            <p:cNvSpPr txBox="1"/>
            <p:nvPr/>
          </p:nvSpPr>
          <p:spPr>
            <a:xfrm>
              <a:off x="3396781" y="4428522"/>
              <a:ext cx="161576"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25</a:t>
              </a:r>
            </a:p>
          </p:txBody>
        </p:sp>
        <p:sp>
          <p:nvSpPr>
            <p:cNvPr id="74" name="Line 21">
              <a:extLst>
                <a:ext uri="{FF2B5EF4-FFF2-40B4-BE49-F238E27FC236}">
                  <a16:creationId xmlns:a16="http://schemas.microsoft.com/office/drawing/2014/main" id="{DAB4FE56-0132-4621-B95B-1A55FDF7DF8F}"/>
                </a:ext>
              </a:extLst>
            </p:cNvPr>
            <p:cNvSpPr>
              <a:spLocks noChangeShapeType="1"/>
            </p:cNvSpPr>
            <p:nvPr/>
          </p:nvSpPr>
          <p:spPr bwMode="auto">
            <a:xfrm>
              <a:off x="3105043"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D9828CB6-3193-4D26-9E7E-EBBA6A4A57E4}"/>
                </a:ext>
              </a:extLst>
            </p:cNvPr>
            <p:cNvSpPr txBox="1"/>
            <p:nvPr/>
          </p:nvSpPr>
          <p:spPr>
            <a:xfrm>
              <a:off x="3021143" y="4428522"/>
              <a:ext cx="161576"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20</a:t>
              </a:r>
            </a:p>
          </p:txBody>
        </p:sp>
        <p:sp>
          <p:nvSpPr>
            <p:cNvPr id="76" name="Line 21">
              <a:extLst>
                <a:ext uri="{FF2B5EF4-FFF2-40B4-BE49-F238E27FC236}">
                  <a16:creationId xmlns:a16="http://schemas.microsoft.com/office/drawing/2014/main" id="{88F25FD2-DA01-43F9-9B26-B2667E4CA1FD}"/>
                </a:ext>
              </a:extLst>
            </p:cNvPr>
            <p:cNvSpPr>
              <a:spLocks noChangeShapeType="1"/>
            </p:cNvSpPr>
            <p:nvPr/>
          </p:nvSpPr>
          <p:spPr bwMode="auto">
            <a:xfrm>
              <a:off x="2729406"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0968EF11-3E26-4A52-BDFA-8943530A0319}"/>
                </a:ext>
              </a:extLst>
            </p:cNvPr>
            <p:cNvSpPr txBox="1"/>
            <p:nvPr/>
          </p:nvSpPr>
          <p:spPr>
            <a:xfrm>
              <a:off x="2645506" y="4428522"/>
              <a:ext cx="161576"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15</a:t>
              </a:r>
            </a:p>
          </p:txBody>
        </p:sp>
        <p:sp>
          <p:nvSpPr>
            <p:cNvPr id="78" name="Line 21">
              <a:extLst>
                <a:ext uri="{FF2B5EF4-FFF2-40B4-BE49-F238E27FC236}">
                  <a16:creationId xmlns:a16="http://schemas.microsoft.com/office/drawing/2014/main" id="{72401CA1-D898-49EA-9CCE-69A9B5A80731}"/>
                </a:ext>
              </a:extLst>
            </p:cNvPr>
            <p:cNvSpPr>
              <a:spLocks noChangeShapeType="1"/>
            </p:cNvSpPr>
            <p:nvPr/>
          </p:nvSpPr>
          <p:spPr bwMode="auto">
            <a:xfrm>
              <a:off x="2353769"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79" name="TextBox 78">
              <a:extLst>
                <a:ext uri="{FF2B5EF4-FFF2-40B4-BE49-F238E27FC236}">
                  <a16:creationId xmlns:a16="http://schemas.microsoft.com/office/drawing/2014/main" id="{0B36B882-1E9B-4782-9465-2083E2ACC9A1}"/>
                </a:ext>
              </a:extLst>
            </p:cNvPr>
            <p:cNvSpPr txBox="1"/>
            <p:nvPr/>
          </p:nvSpPr>
          <p:spPr>
            <a:xfrm>
              <a:off x="2269869" y="4428522"/>
              <a:ext cx="161576"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10</a:t>
              </a:r>
            </a:p>
          </p:txBody>
        </p:sp>
        <p:sp>
          <p:nvSpPr>
            <p:cNvPr id="80" name="Line 21">
              <a:extLst>
                <a:ext uri="{FF2B5EF4-FFF2-40B4-BE49-F238E27FC236}">
                  <a16:creationId xmlns:a16="http://schemas.microsoft.com/office/drawing/2014/main" id="{08E58ACC-D703-4774-921D-502FEB2D528B}"/>
                </a:ext>
              </a:extLst>
            </p:cNvPr>
            <p:cNvSpPr>
              <a:spLocks noChangeShapeType="1"/>
            </p:cNvSpPr>
            <p:nvPr/>
          </p:nvSpPr>
          <p:spPr bwMode="auto">
            <a:xfrm>
              <a:off x="1978132"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462B7A94-B13E-4E56-840C-743EC0EF8F7E}"/>
                </a:ext>
              </a:extLst>
            </p:cNvPr>
            <p:cNvSpPr txBox="1"/>
            <p:nvPr/>
          </p:nvSpPr>
          <p:spPr>
            <a:xfrm>
              <a:off x="1924848" y="4428522"/>
              <a:ext cx="100344"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5</a:t>
              </a:r>
            </a:p>
          </p:txBody>
        </p:sp>
        <p:sp>
          <p:nvSpPr>
            <p:cNvPr id="82" name="Line 21">
              <a:extLst>
                <a:ext uri="{FF2B5EF4-FFF2-40B4-BE49-F238E27FC236}">
                  <a16:creationId xmlns:a16="http://schemas.microsoft.com/office/drawing/2014/main" id="{F4390115-B75E-4A99-9699-6A6F67EFC61E}"/>
                </a:ext>
              </a:extLst>
            </p:cNvPr>
            <p:cNvSpPr>
              <a:spLocks noChangeShapeType="1"/>
            </p:cNvSpPr>
            <p:nvPr/>
          </p:nvSpPr>
          <p:spPr bwMode="auto">
            <a:xfrm>
              <a:off x="1602495" y="4356522"/>
              <a:ext cx="0" cy="72000"/>
            </a:xfrm>
            <a:prstGeom prst="line">
              <a:avLst/>
            </a:prstGeom>
            <a:noFill/>
            <a:ln w="22225" cap="flat">
              <a:solidFill>
                <a:srgbClr val="363636"/>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sz="1600">
                <a:solidFill>
                  <a:srgbClr val="363636"/>
                </a:solidFill>
                <a:latin typeface="Arial" panose="020B0604020202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AA725D5E-13EF-427B-A7BD-D9102107F76C}"/>
                </a:ext>
              </a:extLst>
            </p:cNvPr>
            <p:cNvSpPr txBox="1"/>
            <p:nvPr/>
          </p:nvSpPr>
          <p:spPr>
            <a:xfrm>
              <a:off x="1506125" y="4428522"/>
              <a:ext cx="186517"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0</a:t>
              </a:r>
            </a:p>
          </p:txBody>
        </p:sp>
      </p:grpSp>
      <p:grpSp>
        <p:nvGrpSpPr>
          <p:cNvPr id="84" name="Group 83">
            <a:extLst>
              <a:ext uri="{FF2B5EF4-FFF2-40B4-BE49-F238E27FC236}">
                <a16:creationId xmlns:a16="http://schemas.microsoft.com/office/drawing/2014/main" id="{E8A7AAC7-94AA-4DD1-B69F-9E05D14A6033}"/>
              </a:ext>
            </a:extLst>
          </p:cNvPr>
          <p:cNvGrpSpPr/>
          <p:nvPr/>
        </p:nvGrpSpPr>
        <p:grpSpPr>
          <a:xfrm>
            <a:off x="6950369" y="6060598"/>
            <a:ext cx="4432733" cy="318924"/>
            <a:chOff x="7037765" y="6251097"/>
            <a:chExt cx="4432733" cy="318924"/>
          </a:xfrm>
        </p:grpSpPr>
        <p:sp>
          <p:nvSpPr>
            <p:cNvPr id="85" name="TextBox 84">
              <a:extLst>
                <a:ext uri="{FF2B5EF4-FFF2-40B4-BE49-F238E27FC236}">
                  <a16:creationId xmlns:a16="http://schemas.microsoft.com/office/drawing/2014/main" id="{4D976A64-59E6-4D08-9BBA-3525AD9FE793}"/>
                </a:ext>
              </a:extLst>
            </p:cNvPr>
            <p:cNvSpPr txBox="1"/>
            <p:nvPr/>
          </p:nvSpPr>
          <p:spPr>
            <a:xfrm>
              <a:off x="11283982" y="6251097"/>
              <a:ext cx="186516"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0</a:t>
              </a:r>
            </a:p>
          </p:txBody>
        </p:sp>
        <p:sp>
          <p:nvSpPr>
            <p:cNvPr id="86" name="TextBox 85">
              <a:extLst>
                <a:ext uri="{FF2B5EF4-FFF2-40B4-BE49-F238E27FC236}">
                  <a16:creationId xmlns:a16="http://schemas.microsoft.com/office/drawing/2014/main" id="{BC76E26E-6D9C-4BFE-9BD8-AC7741831925}"/>
                </a:ext>
              </a:extLst>
            </p:cNvPr>
            <p:cNvSpPr txBox="1"/>
            <p:nvPr/>
          </p:nvSpPr>
          <p:spPr>
            <a:xfrm>
              <a:off x="9887545" y="6251097"/>
              <a:ext cx="186516"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1</a:t>
              </a:r>
            </a:p>
          </p:txBody>
        </p:sp>
        <p:sp>
          <p:nvSpPr>
            <p:cNvPr id="87" name="TextBox 86">
              <a:extLst>
                <a:ext uri="{FF2B5EF4-FFF2-40B4-BE49-F238E27FC236}">
                  <a16:creationId xmlns:a16="http://schemas.microsoft.com/office/drawing/2014/main" id="{669B9192-B2EF-433A-90F3-2CF9888AE43D}"/>
                </a:ext>
              </a:extLst>
            </p:cNvPr>
            <p:cNvSpPr txBox="1"/>
            <p:nvPr/>
          </p:nvSpPr>
          <p:spPr>
            <a:xfrm>
              <a:off x="8491109" y="6251097"/>
              <a:ext cx="186516"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3</a:t>
              </a:r>
            </a:p>
          </p:txBody>
        </p:sp>
        <p:sp>
          <p:nvSpPr>
            <p:cNvPr id="88" name="TextBox 87">
              <a:extLst>
                <a:ext uri="{FF2B5EF4-FFF2-40B4-BE49-F238E27FC236}">
                  <a16:creationId xmlns:a16="http://schemas.microsoft.com/office/drawing/2014/main" id="{E0CCE725-A03B-4128-914D-2ACAFAB16220}"/>
                </a:ext>
              </a:extLst>
            </p:cNvPr>
            <p:cNvSpPr txBox="1"/>
            <p:nvPr/>
          </p:nvSpPr>
          <p:spPr>
            <a:xfrm>
              <a:off x="7849764" y="6251097"/>
              <a:ext cx="72768" cy="318924"/>
            </a:xfrm>
            <a:prstGeom prst="rect">
              <a:avLst/>
            </a:prstGeom>
            <a:noFill/>
          </p:spPr>
          <p:txBody>
            <a:bodyPr wrap="none" lIns="36000" tIns="36000" rIns="36000" bIns="36000" rtlCol="0" anchor="t" anchorCtr="0">
              <a:spAutoFit/>
            </a:bodyPr>
            <a:lstStyle/>
            <a:p>
              <a:pPr algn="ctr"/>
              <a:endParaRPr lang="en-GB" sz="1600" dirty="0">
                <a:solidFill>
                  <a:srgbClr val="363636"/>
                </a:solidFill>
                <a:latin typeface="Arial" panose="020B0604020202020204" pitchFamily="34" charset="0"/>
                <a:cs typeface="Arial" panose="020B0604020202020204" pitchFamily="34" charset="0"/>
              </a:endParaRPr>
            </a:p>
          </p:txBody>
        </p:sp>
        <p:sp>
          <p:nvSpPr>
            <p:cNvPr id="89" name="TextBox 88">
              <a:extLst>
                <a:ext uri="{FF2B5EF4-FFF2-40B4-BE49-F238E27FC236}">
                  <a16:creationId xmlns:a16="http://schemas.microsoft.com/office/drawing/2014/main" id="{0F090CA4-7FB7-4FD8-8C6C-20F970F56174}"/>
                </a:ext>
              </a:extLst>
            </p:cNvPr>
            <p:cNvSpPr txBox="1"/>
            <p:nvPr/>
          </p:nvSpPr>
          <p:spPr>
            <a:xfrm>
              <a:off x="7037765" y="6251097"/>
              <a:ext cx="300330" cy="318924"/>
            </a:xfrm>
            <a:prstGeom prst="rect">
              <a:avLst/>
            </a:prstGeom>
            <a:noFill/>
          </p:spPr>
          <p:txBody>
            <a:bodyPr wrap="none" lIns="36000" tIns="36000" rIns="36000" bIns="36000" rtlCol="0" anchor="t" anchorCtr="0">
              <a:spAutoFit/>
            </a:bodyPr>
            <a:lstStyle/>
            <a:p>
              <a:pPr algn="ctr"/>
              <a:r>
                <a:rPr lang="ja-JP" sz="1600">
                  <a:solidFill>
                    <a:srgbClr val="363636"/>
                  </a:solidFill>
                  <a:latin typeface="Arial" panose="020B0604020202020204" pitchFamily="34" charset="0"/>
                  <a:ea typeface="MS Mincho"/>
                  <a:cs typeface="Arial" panose="020B0604020202020204" pitchFamily="34" charset="0"/>
                </a:rPr>
                <a:t>20</a:t>
              </a:r>
            </a:p>
          </p:txBody>
        </p:sp>
      </p:grpSp>
      <p:cxnSp>
        <p:nvCxnSpPr>
          <p:cNvPr id="90" name="Straight Connector 89">
            <a:extLst>
              <a:ext uri="{FF2B5EF4-FFF2-40B4-BE49-F238E27FC236}">
                <a16:creationId xmlns:a16="http://schemas.microsoft.com/office/drawing/2014/main" id="{63206F95-E423-4E01-ACA7-F38B6EF3AEE1}"/>
              </a:ext>
            </a:extLst>
          </p:cNvPr>
          <p:cNvCxnSpPr/>
          <p:nvPr/>
        </p:nvCxnSpPr>
        <p:spPr>
          <a:xfrm>
            <a:off x="7219556" y="5151120"/>
            <a:ext cx="0" cy="9000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4F0016B6-2464-4337-B33A-E3945CE09FFF}"/>
              </a:ext>
            </a:extLst>
          </p:cNvPr>
          <p:cNvGrpSpPr/>
          <p:nvPr/>
        </p:nvGrpSpPr>
        <p:grpSpPr>
          <a:xfrm>
            <a:off x="7129899" y="2394620"/>
            <a:ext cx="3149270" cy="2336508"/>
            <a:chOff x="4157662" y="1957387"/>
            <a:chExt cx="3876608" cy="2946463"/>
          </a:xfrm>
        </p:grpSpPr>
        <p:sp>
          <p:nvSpPr>
            <p:cNvPr id="92" name="Freeform: Shape 146">
              <a:extLst>
                <a:ext uri="{FF2B5EF4-FFF2-40B4-BE49-F238E27FC236}">
                  <a16:creationId xmlns:a16="http://schemas.microsoft.com/office/drawing/2014/main" id="{365A0569-FAA7-4FCC-B97E-E139FC829A50}"/>
                </a:ext>
              </a:extLst>
            </p:cNvPr>
            <p:cNvSpPr/>
            <p:nvPr/>
          </p:nvSpPr>
          <p:spPr>
            <a:xfrm>
              <a:off x="4157662" y="2005439"/>
              <a:ext cx="3876608" cy="2857501"/>
            </a:xfrm>
            <a:custGeom>
              <a:avLst/>
              <a:gdLst>
                <a:gd name="connsiteX0" fmla="*/ 3876609 w 3876608"/>
                <a:gd name="connsiteY0" fmla="*/ 2857501 h 2857501"/>
                <a:gd name="connsiteX1" fmla="*/ 1691850 w 3876608"/>
                <a:gd name="connsiteY1" fmla="*/ 2857501 h 2857501"/>
                <a:gd name="connsiteX2" fmla="*/ 1691850 w 3876608"/>
                <a:gd name="connsiteY2" fmla="*/ 2641027 h 2857501"/>
                <a:gd name="connsiteX3" fmla="*/ 1608592 w 3876608"/>
                <a:gd name="connsiteY3" fmla="*/ 2641027 h 2857501"/>
                <a:gd name="connsiteX4" fmla="*/ 1608592 w 3876608"/>
                <a:gd name="connsiteY4" fmla="*/ 2444526 h 2857501"/>
                <a:gd name="connsiteX5" fmla="*/ 1492025 w 3876608"/>
                <a:gd name="connsiteY5" fmla="*/ 2444526 h 2857501"/>
                <a:gd name="connsiteX6" fmla="*/ 1492025 w 3876608"/>
                <a:gd name="connsiteY6" fmla="*/ 2231385 h 2857501"/>
                <a:gd name="connsiteX7" fmla="*/ 1468717 w 3876608"/>
                <a:gd name="connsiteY7" fmla="*/ 2231385 h 2857501"/>
                <a:gd name="connsiteX8" fmla="*/ 1468717 w 3876608"/>
                <a:gd name="connsiteY8" fmla="*/ 2028226 h 2857501"/>
                <a:gd name="connsiteX9" fmla="*/ 1325509 w 3876608"/>
                <a:gd name="connsiteY9" fmla="*/ 2028226 h 2857501"/>
                <a:gd name="connsiteX10" fmla="*/ 1325509 w 3876608"/>
                <a:gd name="connsiteY10" fmla="*/ 1838393 h 2857501"/>
                <a:gd name="connsiteX11" fmla="*/ 1258900 w 3876608"/>
                <a:gd name="connsiteY11" fmla="*/ 1838393 h 2857501"/>
                <a:gd name="connsiteX12" fmla="*/ 1258900 w 3876608"/>
                <a:gd name="connsiteY12" fmla="*/ 1648560 h 2857501"/>
                <a:gd name="connsiteX13" fmla="*/ 1188958 w 3876608"/>
                <a:gd name="connsiteY13" fmla="*/ 1648560 h 2857501"/>
                <a:gd name="connsiteX14" fmla="*/ 1188958 w 3876608"/>
                <a:gd name="connsiteY14" fmla="*/ 1458726 h 2857501"/>
                <a:gd name="connsiteX15" fmla="*/ 1135675 w 3876608"/>
                <a:gd name="connsiteY15" fmla="*/ 1458726 h 2857501"/>
                <a:gd name="connsiteX16" fmla="*/ 1135675 w 3876608"/>
                <a:gd name="connsiteY16" fmla="*/ 1272217 h 2857501"/>
                <a:gd name="connsiteX17" fmla="*/ 1112358 w 3876608"/>
                <a:gd name="connsiteY17" fmla="*/ 1272217 h 2857501"/>
                <a:gd name="connsiteX18" fmla="*/ 1112358 w 3876608"/>
                <a:gd name="connsiteY18" fmla="*/ 1099043 h 2857501"/>
                <a:gd name="connsiteX19" fmla="*/ 1015775 w 3876608"/>
                <a:gd name="connsiteY19" fmla="*/ 1099043 h 2857501"/>
                <a:gd name="connsiteX20" fmla="*/ 1015775 w 3876608"/>
                <a:gd name="connsiteY20" fmla="*/ 902544 h 2857501"/>
                <a:gd name="connsiteX21" fmla="*/ 985799 w 3876608"/>
                <a:gd name="connsiteY21" fmla="*/ 902544 h 2857501"/>
                <a:gd name="connsiteX22" fmla="*/ 985799 w 3876608"/>
                <a:gd name="connsiteY22" fmla="*/ 542859 h 2857501"/>
                <a:gd name="connsiteX23" fmla="*/ 975817 w 3876608"/>
                <a:gd name="connsiteY23" fmla="*/ 542859 h 2857501"/>
                <a:gd name="connsiteX24" fmla="*/ 975817 w 3876608"/>
                <a:gd name="connsiteY24" fmla="*/ 369677 h 2857501"/>
                <a:gd name="connsiteX25" fmla="*/ 942508 w 3876608"/>
                <a:gd name="connsiteY25" fmla="*/ 369677 h 2857501"/>
                <a:gd name="connsiteX26" fmla="*/ 942508 w 3876608"/>
                <a:gd name="connsiteY26" fmla="*/ 179843 h 2857501"/>
                <a:gd name="connsiteX27" fmla="*/ 905874 w 3876608"/>
                <a:gd name="connsiteY27" fmla="*/ 179843 h 2857501"/>
                <a:gd name="connsiteX28" fmla="*/ 905874 w 3876608"/>
                <a:gd name="connsiteY28" fmla="*/ 0 h 2857501"/>
                <a:gd name="connsiteX29" fmla="*/ 0 w 3876608"/>
                <a:gd name="connsiteY29" fmla="*/ 0 h 285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876608" h="2857501">
                  <a:moveTo>
                    <a:pt x="3876609" y="2857501"/>
                  </a:moveTo>
                  <a:lnTo>
                    <a:pt x="1691850" y="2857501"/>
                  </a:lnTo>
                  <a:lnTo>
                    <a:pt x="1691850" y="2641027"/>
                  </a:lnTo>
                  <a:lnTo>
                    <a:pt x="1608592" y="2641027"/>
                  </a:lnTo>
                  <a:lnTo>
                    <a:pt x="1608592" y="2444526"/>
                  </a:lnTo>
                  <a:lnTo>
                    <a:pt x="1492025" y="2444526"/>
                  </a:lnTo>
                  <a:lnTo>
                    <a:pt x="1492025" y="2231385"/>
                  </a:lnTo>
                  <a:lnTo>
                    <a:pt x="1468717" y="2231385"/>
                  </a:lnTo>
                  <a:lnTo>
                    <a:pt x="1468717" y="2028226"/>
                  </a:lnTo>
                  <a:lnTo>
                    <a:pt x="1325509" y="2028226"/>
                  </a:lnTo>
                  <a:lnTo>
                    <a:pt x="1325509" y="1838393"/>
                  </a:lnTo>
                  <a:lnTo>
                    <a:pt x="1258900" y="1838393"/>
                  </a:lnTo>
                  <a:lnTo>
                    <a:pt x="1258900" y="1648560"/>
                  </a:lnTo>
                  <a:lnTo>
                    <a:pt x="1188958" y="1648560"/>
                  </a:lnTo>
                  <a:lnTo>
                    <a:pt x="1188958" y="1458726"/>
                  </a:lnTo>
                  <a:lnTo>
                    <a:pt x="1135675" y="1458726"/>
                  </a:lnTo>
                  <a:lnTo>
                    <a:pt x="1135675" y="1272217"/>
                  </a:lnTo>
                  <a:lnTo>
                    <a:pt x="1112358" y="1272217"/>
                  </a:lnTo>
                  <a:lnTo>
                    <a:pt x="1112358" y="1099043"/>
                  </a:lnTo>
                  <a:lnTo>
                    <a:pt x="1015775" y="1099043"/>
                  </a:lnTo>
                  <a:lnTo>
                    <a:pt x="1015775" y="902544"/>
                  </a:lnTo>
                  <a:lnTo>
                    <a:pt x="985799" y="902544"/>
                  </a:lnTo>
                  <a:lnTo>
                    <a:pt x="985799" y="542859"/>
                  </a:lnTo>
                  <a:lnTo>
                    <a:pt x="975817" y="542859"/>
                  </a:lnTo>
                  <a:lnTo>
                    <a:pt x="975817" y="369677"/>
                  </a:lnTo>
                  <a:lnTo>
                    <a:pt x="942508" y="369677"/>
                  </a:lnTo>
                  <a:lnTo>
                    <a:pt x="942508" y="179843"/>
                  </a:lnTo>
                  <a:lnTo>
                    <a:pt x="905874" y="179843"/>
                  </a:lnTo>
                  <a:lnTo>
                    <a:pt x="905874" y="0"/>
                  </a:lnTo>
                  <a:lnTo>
                    <a:pt x="0" y="0"/>
                  </a:lnTo>
                </a:path>
              </a:pathLst>
            </a:custGeom>
            <a:noFill/>
            <a:ln w="22225" cap="flat">
              <a:solidFill>
                <a:schemeClr val="accent1"/>
              </a:solidFill>
              <a:prstDash val="solid"/>
              <a:miter/>
            </a:ln>
          </p:spPr>
          <p:txBody>
            <a:bodyPr rtlCol="0" anchor="ctr"/>
            <a:lstStyle/>
            <a:p>
              <a:endParaRPr lang="en-GB"/>
            </a:p>
          </p:txBody>
        </p:sp>
        <p:sp>
          <p:nvSpPr>
            <p:cNvPr id="93" name="Freeform: Shape 147">
              <a:extLst>
                <a:ext uri="{FF2B5EF4-FFF2-40B4-BE49-F238E27FC236}">
                  <a16:creationId xmlns:a16="http://schemas.microsoft.com/office/drawing/2014/main" id="{A047A43B-366E-4C28-AEC2-ACD07856277D}"/>
                </a:ext>
              </a:extLst>
            </p:cNvPr>
            <p:cNvSpPr/>
            <p:nvPr/>
          </p:nvSpPr>
          <p:spPr>
            <a:xfrm>
              <a:off x="4790442" y="1957387"/>
              <a:ext cx="9525" cy="108000"/>
            </a:xfrm>
            <a:custGeom>
              <a:avLst/>
              <a:gdLst>
                <a:gd name="connsiteX0" fmla="*/ 0 w 9525"/>
                <a:gd name="connsiteY0" fmla="*/ 0 h 108000"/>
                <a:gd name="connsiteX1" fmla="*/ 0 w 9525"/>
                <a:gd name="connsiteY1" fmla="*/ 108000 h 108000"/>
              </a:gdLst>
              <a:ahLst/>
              <a:cxnLst>
                <a:cxn ang="0">
                  <a:pos x="connsiteX0" y="connsiteY0"/>
                </a:cxn>
                <a:cxn ang="0">
                  <a:pos x="connsiteX1" y="connsiteY1"/>
                </a:cxn>
              </a:cxnLst>
              <a:rect l="l" t="t" r="r" b="b"/>
              <a:pathLst>
                <a:path w="9525" h="108000">
                  <a:moveTo>
                    <a:pt x="0" y="0"/>
                  </a:moveTo>
                  <a:lnTo>
                    <a:pt x="0" y="108000"/>
                  </a:lnTo>
                </a:path>
              </a:pathLst>
            </a:custGeom>
            <a:noFill/>
            <a:ln w="22225" cap="flat">
              <a:solidFill>
                <a:schemeClr val="accent1"/>
              </a:solidFill>
              <a:prstDash val="solid"/>
              <a:miter/>
            </a:ln>
          </p:spPr>
          <p:txBody>
            <a:bodyPr rtlCol="0" anchor="ctr"/>
            <a:lstStyle/>
            <a:p>
              <a:endParaRPr lang="en-GB"/>
            </a:p>
          </p:txBody>
        </p:sp>
        <p:sp>
          <p:nvSpPr>
            <p:cNvPr id="94" name="Freeform: Shape 148">
              <a:extLst>
                <a:ext uri="{FF2B5EF4-FFF2-40B4-BE49-F238E27FC236}">
                  <a16:creationId xmlns:a16="http://schemas.microsoft.com/office/drawing/2014/main" id="{840BFC83-C136-4F27-8E90-DF05B41B4E08}"/>
                </a:ext>
              </a:extLst>
            </p:cNvPr>
            <p:cNvSpPr/>
            <p:nvPr/>
          </p:nvSpPr>
          <p:spPr>
            <a:xfrm>
              <a:off x="5552445" y="3976696"/>
              <a:ext cx="9525" cy="108003"/>
            </a:xfrm>
            <a:custGeom>
              <a:avLst/>
              <a:gdLst>
                <a:gd name="connsiteX0" fmla="*/ 0 w 9525"/>
                <a:gd name="connsiteY0" fmla="*/ 0 h 108003"/>
                <a:gd name="connsiteX1" fmla="*/ 0 w 9525"/>
                <a:gd name="connsiteY1" fmla="*/ 108004 h 108003"/>
              </a:gdLst>
              <a:ahLst/>
              <a:cxnLst>
                <a:cxn ang="0">
                  <a:pos x="connsiteX0" y="connsiteY0"/>
                </a:cxn>
                <a:cxn ang="0">
                  <a:pos x="connsiteX1" y="connsiteY1"/>
                </a:cxn>
              </a:cxnLst>
              <a:rect l="l" t="t" r="r" b="b"/>
              <a:pathLst>
                <a:path w="9525" h="108003">
                  <a:moveTo>
                    <a:pt x="0" y="0"/>
                  </a:moveTo>
                  <a:lnTo>
                    <a:pt x="0" y="108004"/>
                  </a:lnTo>
                </a:path>
              </a:pathLst>
            </a:custGeom>
            <a:noFill/>
            <a:ln w="22225" cap="flat">
              <a:solidFill>
                <a:schemeClr val="accent1"/>
              </a:solidFill>
              <a:prstDash val="solid"/>
              <a:miter/>
            </a:ln>
          </p:spPr>
          <p:txBody>
            <a:bodyPr rtlCol="0" anchor="ctr"/>
            <a:lstStyle/>
            <a:p>
              <a:endParaRPr lang="en-GB"/>
            </a:p>
          </p:txBody>
        </p:sp>
        <p:sp>
          <p:nvSpPr>
            <p:cNvPr id="95" name="Freeform: Shape 149">
              <a:extLst>
                <a:ext uri="{FF2B5EF4-FFF2-40B4-BE49-F238E27FC236}">
                  <a16:creationId xmlns:a16="http://schemas.microsoft.com/office/drawing/2014/main" id="{46F41638-A2D6-46A7-835C-C66FCD0F1752}"/>
                </a:ext>
              </a:extLst>
            </p:cNvPr>
            <p:cNvSpPr/>
            <p:nvPr/>
          </p:nvSpPr>
          <p:spPr>
            <a:xfrm>
              <a:off x="6866895" y="47958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a:p>
          </p:txBody>
        </p:sp>
        <p:sp>
          <p:nvSpPr>
            <p:cNvPr id="96" name="Freeform: Shape 150">
              <a:extLst>
                <a:ext uri="{FF2B5EF4-FFF2-40B4-BE49-F238E27FC236}">
                  <a16:creationId xmlns:a16="http://schemas.microsoft.com/office/drawing/2014/main" id="{1D78CF8A-8A64-456D-8193-A0D804D7344F}"/>
                </a:ext>
              </a:extLst>
            </p:cNvPr>
            <p:cNvSpPr/>
            <p:nvPr/>
          </p:nvSpPr>
          <p:spPr>
            <a:xfrm>
              <a:off x="7362195" y="47958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a:p>
          </p:txBody>
        </p:sp>
        <p:sp>
          <p:nvSpPr>
            <p:cNvPr id="97" name="Freeform: Shape 151">
              <a:extLst>
                <a:ext uri="{FF2B5EF4-FFF2-40B4-BE49-F238E27FC236}">
                  <a16:creationId xmlns:a16="http://schemas.microsoft.com/office/drawing/2014/main" id="{0895BCDB-49BA-44E5-899C-8818B7CDA77A}"/>
                </a:ext>
              </a:extLst>
            </p:cNvPr>
            <p:cNvSpPr/>
            <p:nvPr/>
          </p:nvSpPr>
          <p:spPr>
            <a:xfrm>
              <a:off x="7990855" y="4795856"/>
              <a:ext cx="9525" cy="107994"/>
            </a:xfrm>
            <a:custGeom>
              <a:avLst/>
              <a:gdLst>
                <a:gd name="connsiteX0" fmla="*/ 0 w 9525"/>
                <a:gd name="connsiteY0" fmla="*/ 0 h 107994"/>
                <a:gd name="connsiteX1" fmla="*/ 0 w 9525"/>
                <a:gd name="connsiteY1" fmla="*/ 107994 h 107994"/>
              </a:gdLst>
              <a:ahLst/>
              <a:cxnLst>
                <a:cxn ang="0">
                  <a:pos x="connsiteX0" y="connsiteY0"/>
                </a:cxn>
                <a:cxn ang="0">
                  <a:pos x="connsiteX1" y="connsiteY1"/>
                </a:cxn>
              </a:cxnLst>
              <a:rect l="l" t="t" r="r" b="b"/>
              <a:pathLst>
                <a:path w="9525" h="107994">
                  <a:moveTo>
                    <a:pt x="0" y="0"/>
                  </a:moveTo>
                  <a:lnTo>
                    <a:pt x="0" y="107994"/>
                  </a:lnTo>
                </a:path>
              </a:pathLst>
            </a:custGeom>
            <a:noFill/>
            <a:ln w="22225" cap="flat">
              <a:solidFill>
                <a:schemeClr val="accent1"/>
              </a:solidFill>
              <a:prstDash val="solid"/>
              <a:miter/>
            </a:ln>
          </p:spPr>
          <p:txBody>
            <a:bodyPr rtlCol="0" anchor="ctr"/>
            <a:lstStyle/>
            <a:p>
              <a:endParaRPr lang="en-GB"/>
            </a:p>
          </p:txBody>
        </p:sp>
      </p:grpSp>
    </p:spTree>
    <p:extLst>
      <p:ext uri="{BB962C8B-B14F-4D97-AF65-F5344CB8AC3E}">
        <p14:creationId xmlns:p14="http://schemas.microsoft.com/office/powerpoint/2010/main" val="372543955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OA07.03：プラチナ感受性ES SCLCにおける一次治療のルカパリブ+ニボルマブの第II相試験：中間解析 – Chauhan A、他</a:t>
            </a:r>
          </a:p>
        </p:txBody>
      </p:sp>
      <p:sp>
        <p:nvSpPr>
          <p:cNvPr id="3" name="Content Placeholder 2"/>
          <p:cNvSpPr>
            <a:spLocks noGrp="1"/>
          </p:cNvSpPr>
          <p:nvPr>
            <p:ph idx="1"/>
          </p:nvPr>
        </p:nvSpPr>
        <p:spPr/>
        <p:txBody>
          <a:bodyPr/>
          <a:lstStyle/>
          <a:p>
            <a:r>
              <a:rPr lang="ja-JP" b="1"/>
              <a:t>主要な結果（続き）</a:t>
            </a:r>
          </a:p>
          <a:p>
            <a:pPr>
              <a:spcBef>
                <a:spcPts val="28800"/>
              </a:spcBef>
            </a:pPr>
            <a:r>
              <a:rPr lang="ja-JP" b="1"/>
              <a:t>結論</a:t>
            </a:r>
          </a:p>
          <a:p>
            <a:pPr lvl="1"/>
            <a:r>
              <a:rPr lang="ja-JP"/>
              <a:t>進展型SCLC患者では、中間分析で、ルカパリブ+ニボルマブが活性を示し、一般的に忍容性が良好でした</a:t>
            </a:r>
          </a:p>
        </p:txBody>
      </p:sp>
      <p:sp>
        <p:nvSpPr>
          <p:cNvPr id="5" name="Text Placeholder 4"/>
          <p:cNvSpPr>
            <a:spLocks noGrp="1"/>
          </p:cNvSpPr>
          <p:nvPr>
            <p:ph type="body" sz="quarter" idx="11"/>
          </p:nvPr>
        </p:nvSpPr>
        <p:spPr/>
        <p:txBody>
          <a:bodyPr/>
          <a:lstStyle/>
          <a:p>
            <a:r>
              <a:rPr lang="ja-JP"/>
              <a:t>Chauhan A、他J Thorac Oncol 2021年16（補遺）：抄録番号 OA07.03</a:t>
            </a:r>
          </a:p>
        </p:txBody>
      </p:sp>
      <p:graphicFrame>
        <p:nvGraphicFramePr>
          <p:cNvPr id="6" name="Table 5">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2470326235"/>
              </p:ext>
            </p:extLst>
          </p:nvPr>
        </p:nvGraphicFramePr>
        <p:xfrm>
          <a:off x="1029723" y="1733843"/>
          <a:ext cx="2441426" cy="1676400"/>
        </p:xfrm>
        <a:graphic>
          <a:graphicData uri="http://schemas.openxmlformats.org/drawingml/2006/table">
            <a:tbl>
              <a:tblPr>
                <a:tableStyleId>{BC89EF96-8CEA-46FF-86C4-4CE0E7609802}</a:tableStyleId>
              </a:tblPr>
              <a:tblGrid>
                <a:gridCol w="1453454">
                  <a:extLst>
                    <a:ext uri="{9D8B030D-6E8A-4147-A177-3AD203B41FA5}">
                      <a16:colId xmlns:a16="http://schemas.microsoft.com/office/drawing/2014/main" val="571746565"/>
                    </a:ext>
                  </a:extLst>
                </a:gridCol>
                <a:gridCol w="987972">
                  <a:extLst>
                    <a:ext uri="{9D8B030D-6E8A-4147-A177-3AD203B41FA5}">
                      <a16:colId xmlns:a16="http://schemas.microsoft.com/office/drawing/2014/main" val="3673068908"/>
                    </a:ext>
                  </a:extLst>
                </a:gridCol>
              </a:tblGrid>
              <a:tr h="27217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b="1" u="none" strike="noStrike">
                          <a:solidFill>
                            <a:schemeClr val="tx2"/>
                          </a:solidFill>
                          <a:latin typeface="+mn-lt"/>
                          <a:ea typeface="MS Mincho"/>
                        </a:rPr>
                        <a:t>奏功、n</a:t>
                      </a:r>
                    </a:p>
                  </a:txBody>
                  <a:tcPr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a:solidFill>
                            <a:schemeClr val="tx2"/>
                          </a:solidFill>
                          <a:latin typeface="+mn-lt"/>
                          <a:ea typeface="MS Mincho"/>
                        </a:rPr>
                        <a:t>n=19 </a:t>
                      </a:r>
                    </a:p>
                  </a:txBody>
                  <a:tcPr anchor="b">
                    <a:solidFill>
                      <a:schemeClr val="accent1"/>
                    </a:solidFill>
                  </a:tcPr>
                </a:tc>
                <a:extLst>
                  <a:ext uri="{0D108BD9-81ED-4DB2-BD59-A6C34878D82A}">
                    <a16:rowId xmlns:a16="http://schemas.microsoft.com/office/drawing/2014/main" val="2740508010"/>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CR</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0</a:t>
                      </a:r>
                    </a:p>
                  </a:txBody>
                  <a:tcPr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PR</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2</a:t>
                      </a:r>
                    </a:p>
                  </a:txBody>
                  <a:tcPr anchor="b"/>
                </a:tc>
                <a:extLst>
                  <a:ext uri="{0D108BD9-81ED-4DB2-BD59-A6C34878D82A}">
                    <a16:rowId xmlns:a16="http://schemas.microsoft.com/office/drawing/2014/main" val="2843280724"/>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SD</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latin typeface="+mn-lt"/>
                          <a:ea typeface="MS Mincho"/>
                        </a:rPr>
                        <a:t>8</a:t>
                      </a:r>
                    </a:p>
                  </a:txBody>
                  <a:tcPr anchor="b"/>
                </a:tc>
                <a:extLst>
                  <a:ext uri="{0D108BD9-81ED-4DB2-BD59-A6C34878D82A}">
                    <a16:rowId xmlns:a16="http://schemas.microsoft.com/office/drawing/2014/main" val="2402340285"/>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PD</a:t>
                      </a:r>
                    </a:p>
                  </a:txBody>
                  <a:tcPr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9</a:t>
                      </a:r>
                    </a:p>
                  </a:txBody>
                  <a:tcPr anchor="b"/>
                </a:tc>
                <a:extLst>
                  <a:ext uri="{0D108BD9-81ED-4DB2-BD59-A6C34878D82A}">
                    <a16:rowId xmlns:a16="http://schemas.microsoft.com/office/drawing/2014/main" val="419909484"/>
                  </a:ext>
                </a:extLst>
              </a:tr>
            </a:tbl>
          </a:graphicData>
        </a:graphic>
      </p:graphicFrame>
      <p:graphicFrame>
        <p:nvGraphicFramePr>
          <p:cNvPr id="7" name="Table 6">
            <a:extLst>
              <a:ext uri="{FF2B5EF4-FFF2-40B4-BE49-F238E27FC236}">
                <a16:creationId xmlns:a16="http://schemas.microsoft.com/office/drawing/2014/main" id="{80BF8F59-90FD-CA48-882B-525B3E5A80AA}"/>
              </a:ext>
            </a:extLst>
          </p:cNvPr>
          <p:cNvGraphicFramePr>
            <a:graphicFrameLocks noGrp="1"/>
          </p:cNvGraphicFramePr>
          <p:nvPr>
            <p:extLst>
              <p:ext uri="{D42A27DB-BD31-4B8C-83A1-F6EECF244321}">
                <p14:modId xmlns:p14="http://schemas.microsoft.com/office/powerpoint/2010/main" val="2608343154"/>
              </p:ext>
            </p:extLst>
          </p:nvPr>
        </p:nvGraphicFramePr>
        <p:xfrm>
          <a:off x="4196072" y="1733843"/>
          <a:ext cx="6622418" cy="3358080"/>
        </p:xfrm>
        <a:graphic>
          <a:graphicData uri="http://schemas.openxmlformats.org/drawingml/2006/table">
            <a:tbl>
              <a:tblPr>
                <a:tableStyleId>{BC89EF96-8CEA-46FF-86C4-4CE0E7609802}</a:tableStyleId>
              </a:tblPr>
              <a:tblGrid>
                <a:gridCol w="3196226">
                  <a:extLst>
                    <a:ext uri="{9D8B030D-6E8A-4147-A177-3AD203B41FA5}">
                      <a16:colId xmlns:a16="http://schemas.microsoft.com/office/drawing/2014/main" val="571746565"/>
                    </a:ext>
                  </a:extLst>
                </a:gridCol>
                <a:gridCol w="1713096">
                  <a:extLst>
                    <a:ext uri="{9D8B030D-6E8A-4147-A177-3AD203B41FA5}">
                      <a16:colId xmlns:a16="http://schemas.microsoft.com/office/drawing/2014/main" val="3673068908"/>
                    </a:ext>
                  </a:extLst>
                </a:gridCol>
                <a:gridCol w="1713096">
                  <a:extLst>
                    <a:ext uri="{9D8B030D-6E8A-4147-A177-3AD203B41FA5}">
                      <a16:colId xmlns:a16="http://schemas.microsoft.com/office/drawing/2014/main" val="1224472214"/>
                    </a:ext>
                  </a:extLst>
                </a:gridCol>
              </a:tblGrid>
              <a:tr h="26312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b" latinLnBrk="0" hangingPunct="1">
                        <a:lnSpc>
                          <a:spcPct val="100000"/>
                        </a:lnSpc>
                        <a:spcBef>
                          <a:spcPts val="0"/>
                        </a:spcBef>
                        <a:spcAft>
                          <a:spcPts val="0"/>
                        </a:spcAft>
                        <a:buClrTx/>
                        <a:buSzTx/>
                        <a:buFontTx/>
                        <a:buNone/>
                        <a:tabLst/>
                        <a:defRPr/>
                      </a:pPr>
                      <a:r>
                        <a:rPr lang="ja-JP" sz="1600" b="1" u="none" strike="noStrike">
                          <a:solidFill>
                            <a:schemeClr val="tx2"/>
                          </a:solidFill>
                          <a:latin typeface="+mn-lt"/>
                          <a:ea typeface="MS Mincho"/>
                          <a:cs typeface="+mn-cs"/>
                        </a:rPr>
                        <a:t>AE、n</a:t>
                      </a:r>
                    </a:p>
                  </a:txBody>
                  <a:tcPr marT="18000" marB="18000" anchor="b">
                    <a:solidFill>
                      <a:schemeClr val="accent1"/>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b="1" u="none" strike="noStrike">
                          <a:solidFill>
                            <a:schemeClr val="tx2"/>
                          </a:solidFill>
                          <a:latin typeface="+mn-lt"/>
                          <a:ea typeface="MS Mincho"/>
                        </a:rPr>
                        <a:t>グレード3</a:t>
                      </a:r>
                    </a:p>
                  </a:txBody>
                  <a:tcPr marT="18000" marB="18000" anchor="b">
                    <a:solidFill>
                      <a:schemeClr val="accent1"/>
                    </a:solidFill>
                  </a:tcPr>
                </a:tc>
                <a:tc>
                  <a:txBody>
                    <a:bodyPr/>
                    <a:lstStyle/>
                    <a:p>
                      <a:pPr marL="0" algn="ctr" defTabSz="914400" rtl="0" eaLnBrk="1" fontAlgn="b" latinLnBrk="0" hangingPunct="1">
                        <a:lnSpc>
                          <a:spcPct val="100000"/>
                        </a:lnSpc>
                      </a:pPr>
                      <a:r>
                        <a:rPr lang="ja-JP" sz="1600" b="1" u="none" strike="noStrike">
                          <a:solidFill>
                            <a:schemeClr val="tx2"/>
                          </a:solidFill>
                          <a:latin typeface="+mn-lt"/>
                          <a:ea typeface="MS Mincho"/>
                          <a:cs typeface="+mn-cs"/>
                        </a:rPr>
                        <a:t>グレード</a:t>
                      </a:r>
                      <a:r>
                        <a:rPr lang="ja-JP" sz="1600" b="1" u="none" strike="noStrike" baseline="0">
                          <a:solidFill>
                            <a:schemeClr val="tx2"/>
                          </a:solidFill>
                          <a:latin typeface="+mn-lt"/>
                          <a:ea typeface="MS Mincho"/>
                          <a:cs typeface="+mn-cs"/>
                        </a:rPr>
                        <a:t>4</a:t>
                      </a:r>
                    </a:p>
                  </a:txBody>
                  <a:tcPr marT="18000" marB="18000" anchor="b">
                    <a:solidFill>
                      <a:schemeClr val="accent1"/>
                    </a:solidFill>
                  </a:tcPr>
                </a:tc>
                <a:extLst>
                  <a:ext uri="{0D108BD9-81ED-4DB2-BD59-A6C34878D82A}">
                    <a16:rowId xmlns:a16="http://schemas.microsoft.com/office/drawing/2014/main" val="2740508010"/>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ALT増加</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0</a:t>
                      </a:r>
                    </a:p>
                  </a:txBody>
                  <a:tcPr marT="18000" marB="18000" anchor="b"/>
                </a:tc>
                <a:tc>
                  <a:txBody>
                    <a:bodyPr/>
                    <a:lstStyle/>
                    <a:p>
                      <a:pPr algn="ctr"/>
                      <a:r>
                        <a:rPr lang="ja-JP" sz="1600"/>
                        <a:t>1</a:t>
                      </a:r>
                    </a:p>
                  </a:txBody>
                  <a:tcPr marT="18000" marB="18000" anchor="b"/>
                </a:tc>
                <a:extLst>
                  <a:ext uri="{0D108BD9-81ED-4DB2-BD59-A6C34878D82A}">
                    <a16:rowId xmlns:a16="http://schemas.microsoft.com/office/drawing/2014/main" val="1872112737"/>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好中球数減少</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0</a:t>
                      </a:r>
                    </a:p>
                  </a:txBody>
                  <a:tcPr marT="18000" marB="18000" anchor="b"/>
                </a:tc>
                <a:tc>
                  <a:txBody>
                    <a:bodyPr/>
                    <a:lstStyle/>
                    <a:p>
                      <a:pPr algn="ctr"/>
                      <a:r>
                        <a:rPr lang="ja-JP" sz="1600"/>
                        <a:t>1</a:t>
                      </a:r>
                    </a:p>
                  </a:txBody>
                  <a:tcPr marT="18000" marB="18000" anchor="b"/>
                </a:tc>
                <a:extLst>
                  <a:ext uri="{0D108BD9-81ED-4DB2-BD59-A6C34878D82A}">
                    <a16:rowId xmlns:a16="http://schemas.microsoft.com/office/drawing/2014/main" val="2244676632"/>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WBC</a:t>
                      </a:r>
                      <a:r>
                        <a:rPr lang="ja-JP" sz="1600" u="none" strike="noStrike" baseline="0">
                          <a:solidFill>
                            <a:schemeClr val="tx1"/>
                          </a:solidFill>
                          <a:latin typeface="+mn-lt"/>
                          <a:ea typeface="MS Mincho"/>
                          <a:cs typeface="+mn-cs"/>
                        </a:rPr>
                        <a:t>の減少</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0</a:t>
                      </a:r>
                    </a:p>
                  </a:txBody>
                  <a:tcPr marT="18000" marB="18000" anchor="b"/>
                </a:tc>
                <a:tc>
                  <a:txBody>
                    <a:bodyPr/>
                    <a:lstStyle/>
                    <a:p>
                      <a:pPr algn="ctr"/>
                      <a:r>
                        <a:rPr lang="ja-JP" sz="1600"/>
                        <a:t>1</a:t>
                      </a:r>
                    </a:p>
                  </a:txBody>
                  <a:tcPr marT="18000" marB="18000" anchor="b"/>
                </a:tc>
                <a:extLst>
                  <a:ext uri="{0D108BD9-81ED-4DB2-BD59-A6C34878D82A}">
                    <a16:rowId xmlns:a16="http://schemas.microsoft.com/office/drawing/2014/main" val="3717815096"/>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低カリウム血症</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0</a:t>
                      </a:r>
                    </a:p>
                  </a:txBody>
                  <a:tcPr marT="18000" marB="18000" anchor="b"/>
                </a:tc>
                <a:tc>
                  <a:txBody>
                    <a:bodyPr/>
                    <a:lstStyle/>
                    <a:p>
                      <a:pPr algn="ctr"/>
                      <a:r>
                        <a:rPr lang="ja-JP" sz="1600"/>
                        <a:t>1</a:t>
                      </a:r>
                    </a:p>
                  </a:txBody>
                  <a:tcPr marT="18000" marB="18000" anchor="b"/>
                </a:tc>
                <a:extLst>
                  <a:ext uri="{0D108BD9-81ED-4DB2-BD59-A6C34878D82A}">
                    <a16:rowId xmlns:a16="http://schemas.microsoft.com/office/drawing/2014/main" val="2351772882"/>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baseline="0">
                          <a:solidFill>
                            <a:schemeClr val="tx1"/>
                          </a:solidFill>
                          <a:latin typeface="+mn-lt"/>
                          <a:ea typeface="MS Mincho"/>
                          <a:cs typeface="+mn-cs"/>
                        </a:rPr>
                        <a:t>感染症</a:t>
                      </a:r>
                      <a:r>
                        <a:rPr lang="ja-JP" sz="1600" u="none" strike="noStrike">
                          <a:solidFill>
                            <a:schemeClr val="tx1"/>
                          </a:solidFill>
                          <a:latin typeface="+mn-lt"/>
                          <a:ea typeface="MS Mincho"/>
                          <a:cs typeface="+mn-cs"/>
                        </a:rPr>
                        <a:t>腸炎</a:t>
                      </a:r>
                    </a:p>
                  </a:txBody>
                  <a:tcPr marT="18000" marB="1800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0</a:t>
                      </a:r>
                    </a:p>
                  </a:txBody>
                  <a:tcPr marT="18000" marB="18000" anchor="b"/>
                </a:tc>
                <a:extLst>
                  <a:ext uri="{0D108BD9-81ED-4DB2-BD59-A6C34878D82A}">
                    <a16:rowId xmlns:a16="http://schemas.microsoft.com/office/drawing/2014/main" val="1716852505"/>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肺感染症</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2</a:t>
                      </a:r>
                    </a:p>
                  </a:txBody>
                  <a:tcPr marT="18000" marB="18000" anchor="b"/>
                </a:tc>
                <a:tc>
                  <a:txBody>
                    <a:bodyPr/>
                    <a:lstStyle/>
                    <a:p>
                      <a:pPr algn="ctr"/>
                      <a:r>
                        <a:rPr lang="ja-JP" sz="1600"/>
                        <a:t>0</a:t>
                      </a:r>
                    </a:p>
                  </a:txBody>
                  <a:tcPr marT="18000" marB="18000" anchor="b"/>
                </a:tc>
                <a:extLst>
                  <a:ext uri="{0D108BD9-81ED-4DB2-BD59-A6C34878D82A}">
                    <a16:rowId xmlns:a16="http://schemas.microsoft.com/office/drawing/2014/main" val="2181900303"/>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貧血</a:t>
                      </a:r>
                    </a:p>
                  </a:txBody>
                  <a:tcPr marT="18000" marB="1800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0</a:t>
                      </a:r>
                    </a:p>
                  </a:txBody>
                  <a:tcPr marT="18000" marB="18000" anchor="b"/>
                </a:tc>
                <a:extLst>
                  <a:ext uri="{0D108BD9-81ED-4DB2-BD59-A6C34878D82A}">
                    <a16:rowId xmlns:a16="http://schemas.microsoft.com/office/drawing/2014/main" val="2838143898"/>
                  </a:ext>
                </a:extLst>
              </a:tr>
              <a:tr h="247487">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l" defTabSz="914400" rtl="0" eaLnBrk="1" fontAlgn="b" latinLnBrk="0" hangingPunct="1">
                        <a:lnSpc>
                          <a:spcPct val="100000"/>
                        </a:lnSpc>
                      </a:pPr>
                      <a:r>
                        <a:rPr lang="ja-JP" sz="1600" u="none" strike="noStrike">
                          <a:latin typeface="+mn-lt"/>
                          <a:ea typeface="MS Mincho"/>
                        </a:rPr>
                        <a:t>便秘</a:t>
                      </a:r>
                    </a:p>
                  </a:txBody>
                  <a:tcPr marT="18000" marB="18000" anchor="b"/>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0</a:t>
                      </a:r>
                    </a:p>
                  </a:txBody>
                  <a:tcPr marT="18000" marB="18000" anchor="b"/>
                </a:tc>
                <a:extLst>
                  <a:ext uri="{0D108BD9-81ED-4DB2-BD59-A6C34878D82A}">
                    <a16:rowId xmlns:a16="http://schemas.microsoft.com/office/drawing/2014/main" val="2843280724"/>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AST増加</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a:t>
                      </a:r>
                    </a:p>
                  </a:txBody>
                  <a:tcPr marT="18000" marB="18000" anchor="b"/>
                </a:tc>
                <a:tc>
                  <a:txBody>
                    <a:bodyPr/>
                    <a:lstStyle/>
                    <a:p>
                      <a:pPr algn="ctr"/>
                      <a:r>
                        <a:rPr lang="ja-JP" sz="1600"/>
                        <a:t>0</a:t>
                      </a:r>
                    </a:p>
                  </a:txBody>
                  <a:tcPr marT="18000" marB="18000" anchor="b"/>
                </a:tc>
                <a:extLst>
                  <a:ext uri="{0D108BD9-81ED-4DB2-BD59-A6C34878D82A}">
                    <a16:rowId xmlns:a16="http://schemas.microsoft.com/office/drawing/2014/main" val="816749812"/>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血中ビリルビンが</a:t>
                      </a:r>
                      <a:r>
                        <a:rPr lang="ja-JP" sz="1600" u="none" strike="noStrike" baseline="0">
                          <a:solidFill>
                            <a:schemeClr val="tx1"/>
                          </a:solidFill>
                          <a:latin typeface="+mn-lt"/>
                          <a:ea typeface="MS Mincho"/>
                          <a:cs typeface="+mn-cs"/>
                        </a:rPr>
                        <a:t>増加</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a:t>
                      </a:r>
                    </a:p>
                  </a:txBody>
                  <a:tcPr marT="18000" marB="18000" anchor="b"/>
                </a:tc>
                <a:tc>
                  <a:txBody>
                    <a:bodyPr/>
                    <a:lstStyle/>
                    <a:p>
                      <a:pPr algn="ctr"/>
                      <a:r>
                        <a:rPr lang="ja-JP" sz="1600"/>
                        <a:t>0</a:t>
                      </a:r>
                    </a:p>
                  </a:txBody>
                  <a:tcPr marT="18000" marB="18000" anchor="b"/>
                </a:tc>
                <a:extLst>
                  <a:ext uri="{0D108BD9-81ED-4DB2-BD59-A6C34878D82A}">
                    <a16:rowId xmlns:a16="http://schemas.microsoft.com/office/drawing/2014/main" val="138971144"/>
                  </a:ext>
                </a:extLst>
              </a:tr>
              <a:tr h="247487">
                <a:tc>
                  <a:txBody>
                    <a:bodyPr/>
                    <a:lstStyle/>
                    <a:p>
                      <a:pPr marL="0" algn="l" defTabSz="914400" rtl="0" eaLnBrk="1" fontAlgn="b" latinLnBrk="0" hangingPunct="1">
                        <a:lnSpc>
                          <a:spcPct val="100000"/>
                        </a:lnSpc>
                      </a:pPr>
                      <a:r>
                        <a:rPr lang="ja-JP" sz="1600" u="none" strike="noStrike">
                          <a:solidFill>
                            <a:schemeClr val="tx1"/>
                          </a:solidFill>
                          <a:latin typeface="+mn-lt"/>
                          <a:ea typeface="MS Mincho"/>
                          <a:cs typeface="+mn-cs"/>
                        </a:rPr>
                        <a:t>発作</a:t>
                      </a:r>
                    </a:p>
                  </a:txBody>
                  <a:tcPr marT="18000" marB="18000" anchor="b"/>
                </a:tc>
                <a:tc>
                  <a:txBody>
                    <a:bodyPr/>
                    <a:lstStyle/>
                    <a:p>
                      <a:pPr marL="0" algn="ctr" defTabSz="914400" rtl="0" eaLnBrk="1" fontAlgn="b" latinLnBrk="0" hangingPunct="1">
                        <a:lnSpc>
                          <a:spcPct val="100000"/>
                        </a:lnSpc>
                      </a:pPr>
                      <a:r>
                        <a:rPr lang="ja-JP" sz="1600" u="none" strike="noStrike">
                          <a:solidFill>
                            <a:schemeClr val="tx1"/>
                          </a:solidFill>
                          <a:latin typeface="+mn-lt"/>
                          <a:ea typeface="MS Mincho"/>
                          <a:cs typeface="+mn-cs"/>
                        </a:rPr>
                        <a:t>1</a:t>
                      </a:r>
                    </a:p>
                  </a:txBody>
                  <a:tcPr marT="18000" marB="18000" anchor="b"/>
                </a:tc>
                <a:tc>
                  <a:txBody>
                    <a:bodyPr/>
                    <a:lstStyle/>
                    <a:p>
                      <a:pPr algn="ctr"/>
                      <a:r>
                        <a:rPr lang="ja-JP" sz="1600"/>
                        <a:t>0</a:t>
                      </a:r>
                    </a:p>
                  </a:txBody>
                  <a:tcPr marT="18000" marB="18000" anchor="b"/>
                </a:tc>
                <a:extLst>
                  <a:ext uri="{0D108BD9-81ED-4DB2-BD59-A6C34878D82A}">
                    <a16:rowId xmlns:a16="http://schemas.microsoft.com/office/drawing/2014/main" val="3039632691"/>
                  </a:ext>
                </a:extLst>
              </a:tr>
            </a:tbl>
          </a:graphicData>
        </a:graphic>
      </p:graphicFrame>
    </p:spTree>
    <p:extLst>
      <p:ext uri="{BB962C8B-B14F-4D97-AF65-F5344CB8AC3E}">
        <p14:creationId xmlns:p14="http://schemas.microsoft.com/office/powerpoint/2010/main" val="845005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MA16.02：再発性小細胞肺がんに対する二次治療としてのプラチナダブレット：システマティック・レビューとメタアナリシス – Sato T、他</a:t>
            </a:r>
          </a:p>
        </p:txBody>
      </p:sp>
      <p:sp>
        <p:nvSpPr>
          <p:cNvPr id="3" name="Content Placeholder 2"/>
          <p:cNvSpPr>
            <a:spLocks noGrp="1"/>
          </p:cNvSpPr>
          <p:nvPr>
            <p:ph idx="1"/>
          </p:nvPr>
        </p:nvSpPr>
        <p:spPr/>
        <p:txBody>
          <a:bodyPr/>
          <a:lstStyle/>
          <a:p>
            <a:r>
              <a:rPr lang="ja-JP" b="1"/>
              <a:t>治験の目的</a:t>
            </a:r>
          </a:p>
          <a:p>
            <a:pPr lvl="1"/>
            <a:r>
              <a:rPr lang="ja-JP"/>
              <a:t>再発性SCLC患者に対する2Lプラチナダブレット化学療法の有効性を評価する</a:t>
            </a:r>
          </a:p>
          <a:p>
            <a:pPr>
              <a:spcBef>
                <a:spcPts val="1800"/>
              </a:spcBef>
            </a:pPr>
            <a:r>
              <a:rPr lang="ja-JP" b="1"/>
              <a:t>方法</a:t>
            </a:r>
          </a:p>
          <a:p>
            <a:pPr lvl="1"/>
            <a:r>
              <a:rPr lang="ja-JP"/>
              <a:t>プラチナダブレット化学療法を受けた再発性SCLC患者を含む10種類の研究のメタアナリシス</a:t>
            </a:r>
          </a:p>
        </p:txBody>
      </p:sp>
      <p:sp>
        <p:nvSpPr>
          <p:cNvPr id="5" name="Text Placeholder 4"/>
          <p:cNvSpPr>
            <a:spLocks noGrp="1"/>
          </p:cNvSpPr>
          <p:nvPr>
            <p:ph type="body" sz="quarter" idx="11"/>
          </p:nvPr>
        </p:nvSpPr>
        <p:spPr/>
        <p:txBody>
          <a:bodyPr/>
          <a:lstStyle/>
          <a:p>
            <a:r>
              <a:rPr lang="ja-JP"/>
              <a:t>Sato T、他J Thorac Oncol 2021年16（補遺）：抄録番号 MA16.02</a:t>
            </a:r>
          </a:p>
        </p:txBody>
      </p:sp>
    </p:spTree>
    <p:extLst>
      <p:ext uri="{BB962C8B-B14F-4D97-AF65-F5344CB8AC3E}">
        <p14:creationId xmlns:p14="http://schemas.microsoft.com/office/powerpoint/2010/main" val="36434192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MA16.02：再発性小細胞肺がんに対する二次治療としてのプラチナダブレット：システマティック・レビューとメタアナリシス – Sato T、他</a:t>
            </a:r>
          </a:p>
        </p:txBody>
      </p:sp>
      <p:sp>
        <p:nvSpPr>
          <p:cNvPr id="3" name="Content Placeholder 2"/>
          <p:cNvSpPr>
            <a:spLocks noGrp="1"/>
          </p:cNvSpPr>
          <p:nvPr>
            <p:ph idx="1"/>
          </p:nvPr>
        </p:nvSpPr>
        <p:spPr/>
        <p:txBody>
          <a:bodyPr/>
          <a:lstStyle/>
          <a:p>
            <a:r>
              <a:rPr lang="ja-JP" b="1"/>
              <a:t>主要な結果</a:t>
            </a:r>
          </a:p>
        </p:txBody>
      </p:sp>
      <p:sp>
        <p:nvSpPr>
          <p:cNvPr id="5" name="Text Placeholder 4"/>
          <p:cNvSpPr>
            <a:spLocks noGrp="1"/>
          </p:cNvSpPr>
          <p:nvPr>
            <p:ph type="body" sz="quarter" idx="11"/>
          </p:nvPr>
        </p:nvSpPr>
        <p:spPr/>
        <p:txBody>
          <a:bodyPr/>
          <a:lstStyle/>
          <a:p>
            <a:r>
              <a:rPr lang="ja-JP"/>
              <a:t>Sato T、他J Thorac Oncol 2021年16（補遺）：抄録番号 MA16.02</a:t>
            </a:r>
          </a:p>
        </p:txBody>
      </p:sp>
      <p:sp>
        <p:nvSpPr>
          <p:cNvPr id="6" name="TextBox 5">
            <a:extLst>
              <a:ext uri="{FF2B5EF4-FFF2-40B4-BE49-F238E27FC236}">
                <a16:creationId xmlns:a16="http://schemas.microsoft.com/office/drawing/2014/main" id="{D7F668CA-4FDC-41CE-B19F-8BEA25C20D74}"/>
              </a:ext>
            </a:extLst>
          </p:cNvPr>
          <p:cNvSpPr txBox="1"/>
          <p:nvPr/>
        </p:nvSpPr>
        <p:spPr>
          <a:xfrm>
            <a:off x="1629605" y="1479688"/>
            <a:ext cx="4166526" cy="338554"/>
          </a:xfrm>
          <a:prstGeom prst="rect">
            <a:avLst/>
          </a:prstGeom>
          <a:noFill/>
        </p:spPr>
        <p:txBody>
          <a:bodyPr wrap="none" rtlCol="0">
            <a:spAutoFit/>
          </a:bodyPr>
          <a:lstStyle/>
          <a:p>
            <a:pPr algn="ctr"/>
            <a:r>
              <a:rPr lang="ja-JP" sz="1600" b="1">
                <a:solidFill>
                  <a:schemeClr val="tx1"/>
                </a:solidFill>
              </a:rPr>
              <a:t>客観的奏効率、プール分析</a:t>
            </a:r>
          </a:p>
        </p:txBody>
      </p:sp>
      <p:sp>
        <p:nvSpPr>
          <p:cNvPr id="7" name="TextBox 6">
            <a:extLst>
              <a:ext uri="{FF2B5EF4-FFF2-40B4-BE49-F238E27FC236}">
                <a16:creationId xmlns:a16="http://schemas.microsoft.com/office/drawing/2014/main" id="{32BD4D18-7C6D-47C1-8308-FB15F00B3914}"/>
              </a:ext>
            </a:extLst>
          </p:cNvPr>
          <p:cNvSpPr txBox="1"/>
          <p:nvPr/>
        </p:nvSpPr>
        <p:spPr>
          <a:xfrm>
            <a:off x="281150" y="1940071"/>
            <a:ext cx="508473" cy="200055"/>
          </a:xfrm>
          <a:prstGeom prst="rect">
            <a:avLst/>
          </a:prstGeom>
          <a:noFill/>
        </p:spPr>
        <p:txBody>
          <a:bodyPr wrap="none" rtlCol="0">
            <a:spAutoFit/>
          </a:bodyPr>
          <a:lstStyle/>
          <a:p>
            <a:r>
              <a:rPr lang="ja-JP" sz="700" b="1">
                <a:solidFill>
                  <a:schemeClr val="tx1"/>
                </a:solidFill>
              </a:rPr>
              <a:t>研究</a:t>
            </a:r>
          </a:p>
        </p:txBody>
      </p:sp>
      <p:sp>
        <p:nvSpPr>
          <p:cNvPr id="8" name="TextBox 7">
            <a:extLst>
              <a:ext uri="{FF2B5EF4-FFF2-40B4-BE49-F238E27FC236}">
                <a16:creationId xmlns:a16="http://schemas.microsoft.com/office/drawing/2014/main" id="{7128F23C-5CD2-477D-90F6-45B67C560796}"/>
              </a:ext>
            </a:extLst>
          </p:cNvPr>
          <p:cNvSpPr txBox="1"/>
          <p:nvPr/>
        </p:nvSpPr>
        <p:spPr>
          <a:xfrm>
            <a:off x="1621487" y="1940070"/>
            <a:ext cx="915635" cy="200055"/>
          </a:xfrm>
          <a:prstGeom prst="rect">
            <a:avLst/>
          </a:prstGeom>
          <a:noFill/>
        </p:spPr>
        <p:txBody>
          <a:bodyPr wrap="none" rtlCol="0">
            <a:spAutoFit/>
          </a:bodyPr>
          <a:lstStyle/>
          <a:p>
            <a:r>
              <a:rPr lang="ja-JP" sz="700">
                <a:solidFill>
                  <a:schemeClr val="tx1"/>
                </a:solidFill>
              </a:rPr>
              <a:t>推定（95%CI）</a:t>
            </a:r>
          </a:p>
        </p:txBody>
      </p:sp>
      <p:sp>
        <p:nvSpPr>
          <p:cNvPr id="9" name="TextBox 8">
            <a:extLst>
              <a:ext uri="{FF2B5EF4-FFF2-40B4-BE49-F238E27FC236}">
                <a16:creationId xmlns:a16="http://schemas.microsoft.com/office/drawing/2014/main" id="{50CED445-9045-4A47-8074-8BC9E8BFF336}"/>
              </a:ext>
            </a:extLst>
          </p:cNvPr>
          <p:cNvSpPr txBox="1"/>
          <p:nvPr/>
        </p:nvSpPr>
        <p:spPr>
          <a:xfrm>
            <a:off x="2439214" y="1940069"/>
            <a:ext cx="425116" cy="200055"/>
          </a:xfrm>
          <a:prstGeom prst="rect">
            <a:avLst/>
          </a:prstGeom>
          <a:noFill/>
        </p:spPr>
        <p:txBody>
          <a:bodyPr wrap="none" rtlCol="0">
            <a:spAutoFit/>
          </a:bodyPr>
          <a:lstStyle/>
          <a:p>
            <a:r>
              <a:rPr lang="ja-JP" sz="700">
                <a:solidFill>
                  <a:schemeClr val="tx1"/>
                </a:solidFill>
              </a:rPr>
              <a:t>Ev/Trt</a:t>
            </a:r>
          </a:p>
        </p:txBody>
      </p:sp>
      <p:sp>
        <p:nvSpPr>
          <p:cNvPr id="10" name="TextBox 9">
            <a:extLst>
              <a:ext uri="{FF2B5EF4-FFF2-40B4-BE49-F238E27FC236}">
                <a16:creationId xmlns:a16="http://schemas.microsoft.com/office/drawing/2014/main" id="{F0CD2C4A-4B97-4FAC-9480-1292331A74E8}"/>
              </a:ext>
            </a:extLst>
          </p:cNvPr>
          <p:cNvSpPr txBox="1"/>
          <p:nvPr/>
        </p:nvSpPr>
        <p:spPr>
          <a:xfrm>
            <a:off x="2846536" y="1940068"/>
            <a:ext cx="453970" cy="200055"/>
          </a:xfrm>
          <a:prstGeom prst="rect">
            <a:avLst/>
          </a:prstGeom>
          <a:noFill/>
        </p:spPr>
        <p:txBody>
          <a:bodyPr wrap="none" rtlCol="0">
            <a:spAutoFit/>
          </a:bodyPr>
          <a:lstStyle/>
          <a:p>
            <a:r>
              <a:rPr lang="ja-JP" sz="700">
                <a:solidFill>
                  <a:schemeClr val="tx1"/>
                </a:solidFill>
              </a:rPr>
              <a:t>Ev/Ctrl</a:t>
            </a:r>
          </a:p>
        </p:txBody>
      </p:sp>
      <p:sp>
        <p:nvSpPr>
          <p:cNvPr id="11" name="TextBox 10">
            <a:extLst>
              <a:ext uri="{FF2B5EF4-FFF2-40B4-BE49-F238E27FC236}">
                <a16:creationId xmlns:a16="http://schemas.microsoft.com/office/drawing/2014/main" id="{8738E0CF-9D6E-44D9-882F-36F78A1A756D}"/>
              </a:ext>
            </a:extLst>
          </p:cNvPr>
          <p:cNvSpPr txBox="1"/>
          <p:nvPr/>
        </p:nvSpPr>
        <p:spPr>
          <a:xfrm>
            <a:off x="97243" y="2116488"/>
            <a:ext cx="1436612" cy="1384995"/>
          </a:xfrm>
          <a:prstGeom prst="rect">
            <a:avLst/>
          </a:prstGeom>
          <a:noFill/>
        </p:spPr>
        <p:txBody>
          <a:bodyPr wrap="none" rtlCol="0">
            <a:spAutoFit/>
          </a:bodyPr>
          <a:lstStyle/>
          <a:p>
            <a:r>
              <a:rPr lang="ja-JP" sz="700" dirty="0">
                <a:solidFill>
                  <a:schemeClr val="tx1"/>
                </a:solidFill>
              </a:rPr>
              <a:t>Garassino、2011年</a:t>
            </a:r>
          </a:p>
          <a:p>
            <a:r>
              <a:rPr lang="ja-JP" sz="700" dirty="0">
                <a:solidFill>
                  <a:schemeClr val="tx1"/>
                </a:solidFill>
              </a:rPr>
              <a:t>Nagy-Mignotte、2012年</a:t>
            </a:r>
          </a:p>
          <a:p>
            <a:r>
              <a:rPr lang="ja-JP" sz="700" dirty="0">
                <a:solidFill>
                  <a:schemeClr val="tx1"/>
                </a:solidFill>
              </a:rPr>
              <a:t>Korkmaz、2013年</a:t>
            </a:r>
          </a:p>
          <a:p>
            <a:r>
              <a:rPr lang="ja-JP" sz="700" dirty="0">
                <a:solidFill>
                  <a:schemeClr val="tx1"/>
                </a:solidFill>
              </a:rPr>
              <a:t>Ma、 2013年</a:t>
            </a:r>
          </a:p>
          <a:p>
            <a:r>
              <a:rPr lang="ja-JP" sz="700" dirty="0">
                <a:solidFill>
                  <a:schemeClr val="tx1"/>
                </a:solidFill>
              </a:rPr>
              <a:t>Inoue、2015年</a:t>
            </a:r>
          </a:p>
          <a:p>
            <a:r>
              <a:rPr lang="ja-JP" sz="700" dirty="0">
                <a:solidFill>
                  <a:schemeClr val="tx1"/>
                </a:solidFill>
              </a:rPr>
              <a:t>Miura、2018年</a:t>
            </a:r>
          </a:p>
          <a:p>
            <a:r>
              <a:rPr lang="ja-JP" sz="700" dirty="0">
                <a:solidFill>
                  <a:schemeClr val="tx1"/>
                </a:solidFill>
              </a:rPr>
              <a:t>Naito、2018年</a:t>
            </a:r>
          </a:p>
          <a:p>
            <a:r>
              <a:rPr lang="ja-JP" sz="700" dirty="0">
                <a:solidFill>
                  <a:schemeClr val="tx1"/>
                </a:solidFill>
              </a:rPr>
              <a:t>Steffens、2019年</a:t>
            </a:r>
          </a:p>
          <a:p>
            <a:r>
              <a:rPr lang="ja-JP" sz="700" dirty="0">
                <a:solidFill>
                  <a:schemeClr val="tx1"/>
                </a:solidFill>
              </a:rPr>
              <a:t>Wakuda、2019年</a:t>
            </a:r>
          </a:p>
          <a:p>
            <a:r>
              <a:rPr lang="ja-JP" sz="700" dirty="0">
                <a:solidFill>
                  <a:schemeClr val="tx1"/>
                </a:solidFill>
              </a:rPr>
              <a:t>Baize、2020年</a:t>
            </a:r>
          </a:p>
          <a:p>
            <a:endParaRPr lang="en-US" sz="700" dirty="0">
              <a:solidFill>
                <a:schemeClr val="tx1"/>
              </a:solidFill>
            </a:endParaRPr>
          </a:p>
          <a:p>
            <a:r>
              <a:rPr lang="ja-JP" sz="700" b="1" dirty="0">
                <a:solidFill>
                  <a:schemeClr val="tx1"/>
                </a:solidFill>
              </a:rPr>
              <a:t>全体（I</a:t>
            </a:r>
            <a:r>
              <a:rPr lang="ja-JP" sz="700" b="1" baseline="40000" dirty="0">
                <a:solidFill>
                  <a:schemeClr val="tx1"/>
                </a:solidFill>
              </a:rPr>
              <a:t>A</a:t>
            </a:r>
            <a:r>
              <a:rPr lang="ja-JP" sz="700" b="1" dirty="0">
                <a:solidFill>
                  <a:schemeClr val="tx1"/>
                </a:solidFill>
              </a:rPr>
              <a:t>2=76.47％、p&lt;0.001）</a:t>
            </a:r>
          </a:p>
        </p:txBody>
      </p:sp>
      <p:sp>
        <p:nvSpPr>
          <p:cNvPr id="12" name="TextBox 11">
            <a:extLst>
              <a:ext uri="{FF2B5EF4-FFF2-40B4-BE49-F238E27FC236}">
                <a16:creationId xmlns:a16="http://schemas.microsoft.com/office/drawing/2014/main" id="{9E9961D8-059E-4060-AE44-3C0ACF32BD95}"/>
              </a:ext>
            </a:extLst>
          </p:cNvPr>
          <p:cNvSpPr txBox="1"/>
          <p:nvPr/>
        </p:nvSpPr>
        <p:spPr>
          <a:xfrm>
            <a:off x="1476775" y="2116488"/>
            <a:ext cx="995785" cy="1384995"/>
          </a:xfrm>
          <a:prstGeom prst="rect">
            <a:avLst/>
          </a:prstGeom>
          <a:noFill/>
        </p:spPr>
        <p:txBody>
          <a:bodyPr wrap="none" rtlCol="0">
            <a:spAutoFit/>
          </a:bodyPr>
          <a:lstStyle/>
          <a:p>
            <a:pPr algn="r"/>
            <a:r>
              <a:rPr lang="ja-JP" sz="700" dirty="0">
                <a:solidFill>
                  <a:schemeClr val="tx1"/>
                </a:solidFill>
              </a:rPr>
              <a:t>1.899（1.014、3.556）</a:t>
            </a:r>
          </a:p>
          <a:p>
            <a:pPr algn="r"/>
            <a:r>
              <a:rPr lang="ja-JP" sz="700" dirty="0">
                <a:solidFill>
                  <a:schemeClr val="tx1"/>
                </a:solidFill>
              </a:rPr>
              <a:t>2.800（1.837、4.269）</a:t>
            </a:r>
          </a:p>
          <a:p>
            <a:pPr algn="r"/>
            <a:r>
              <a:rPr lang="ja-JP" sz="700" dirty="0">
                <a:solidFill>
                  <a:schemeClr val="tx1"/>
                </a:solidFill>
              </a:rPr>
              <a:t>1.898（1.205、2.990）</a:t>
            </a:r>
          </a:p>
          <a:p>
            <a:pPr algn="r"/>
            <a:r>
              <a:rPr lang="ja-JP" sz="700" dirty="0">
                <a:solidFill>
                  <a:schemeClr val="tx1"/>
                </a:solidFill>
              </a:rPr>
              <a:t>2.852（1.269、6.410）</a:t>
            </a:r>
          </a:p>
          <a:p>
            <a:pPr algn="r"/>
            <a:r>
              <a:rPr lang="ja-JP" sz="700" dirty="0">
                <a:solidFill>
                  <a:schemeClr val="tx1"/>
                </a:solidFill>
              </a:rPr>
              <a:t>0.650（0.399、1.059）</a:t>
            </a:r>
          </a:p>
          <a:p>
            <a:pPr algn="r"/>
            <a:r>
              <a:rPr lang="ja-JP" sz="700" dirty="0">
                <a:solidFill>
                  <a:schemeClr val="tx1"/>
                </a:solidFill>
              </a:rPr>
              <a:t>1.034（0.710、1.507）</a:t>
            </a:r>
          </a:p>
          <a:p>
            <a:pPr algn="r"/>
            <a:r>
              <a:rPr lang="ja-JP" sz="700" dirty="0">
                <a:solidFill>
                  <a:schemeClr val="tx1"/>
                </a:solidFill>
              </a:rPr>
              <a:t>0.813（0.517、1.278）</a:t>
            </a:r>
          </a:p>
          <a:p>
            <a:pPr algn="r"/>
            <a:r>
              <a:rPr lang="ja-JP" sz="700" dirty="0">
                <a:solidFill>
                  <a:schemeClr val="tx1"/>
                </a:solidFill>
              </a:rPr>
              <a:t>2.182（1.218、3.908）</a:t>
            </a:r>
          </a:p>
          <a:p>
            <a:pPr algn="r"/>
            <a:r>
              <a:rPr lang="ja-JP" sz="700" dirty="0">
                <a:solidFill>
                  <a:schemeClr val="tx1"/>
                </a:solidFill>
              </a:rPr>
              <a:t>1.226（0.670、2.243）</a:t>
            </a:r>
          </a:p>
          <a:p>
            <a:pPr algn="r"/>
            <a:r>
              <a:rPr lang="ja-JP" sz="700" dirty="0">
                <a:solidFill>
                  <a:schemeClr val="tx1"/>
                </a:solidFill>
              </a:rPr>
              <a:t>2.053（1.304、3.231）</a:t>
            </a:r>
          </a:p>
          <a:p>
            <a:pPr algn="r"/>
            <a:endParaRPr lang="en-US" sz="700" dirty="0">
              <a:solidFill>
                <a:schemeClr val="tx1"/>
              </a:solidFill>
            </a:endParaRPr>
          </a:p>
          <a:p>
            <a:pPr algn="r"/>
            <a:r>
              <a:rPr lang="ja-JP" sz="700" b="1" dirty="0">
                <a:solidFill>
                  <a:schemeClr val="tx1"/>
                </a:solidFill>
              </a:rPr>
              <a:t>1.527（1.100、2.121）</a:t>
            </a:r>
          </a:p>
        </p:txBody>
      </p:sp>
      <p:sp>
        <p:nvSpPr>
          <p:cNvPr id="13" name="TextBox 12">
            <a:extLst>
              <a:ext uri="{FF2B5EF4-FFF2-40B4-BE49-F238E27FC236}">
                <a16:creationId xmlns:a16="http://schemas.microsoft.com/office/drawing/2014/main" id="{0A3CD194-036A-4FE4-92B5-3F0232485483}"/>
              </a:ext>
            </a:extLst>
          </p:cNvPr>
          <p:cNvSpPr txBox="1"/>
          <p:nvPr/>
        </p:nvSpPr>
        <p:spPr>
          <a:xfrm>
            <a:off x="2340597" y="2116488"/>
            <a:ext cx="508537" cy="1384995"/>
          </a:xfrm>
          <a:prstGeom prst="rect">
            <a:avLst/>
          </a:prstGeom>
          <a:noFill/>
        </p:spPr>
        <p:txBody>
          <a:bodyPr wrap="none" rtlCol="0">
            <a:spAutoFit/>
          </a:bodyPr>
          <a:lstStyle/>
          <a:p>
            <a:pPr algn="r"/>
            <a:r>
              <a:rPr lang="ja-JP" sz="700" dirty="0">
                <a:solidFill>
                  <a:schemeClr val="tx1"/>
                </a:solidFill>
              </a:rPr>
              <a:t>10/30</a:t>
            </a:r>
          </a:p>
          <a:p>
            <a:pPr algn="r"/>
            <a:r>
              <a:rPr lang="ja-JP" sz="700" dirty="0">
                <a:solidFill>
                  <a:schemeClr val="tx1"/>
                </a:solidFill>
              </a:rPr>
              <a:t>45/75</a:t>
            </a:r>
          </a:p>
          <a:p>
            <a:pPr algn="r"/>
            <a:r>
              <a:rPr lang="ja-JP" sz="700" dirty="0">
                <a:solidFill>
                  <a:schemeClr val="tx1"/>
                </a:solidFill>
              </a:rPr>
              <a:t>18/33</a:t>
            </a:r>
          </a:p>
          <a:p>
            <a:pPr algn="r"/>
            <a:r>
              <a:rPr lang="ja-JP" sz="700" dirty="0">
                <a:solidFill>
                  <a:schemeClr val="tx1"/>
                </a:solidFill>
              </a:rPr>
              <a:t>7/27</a:t>
            </a:r>
          </a:p>
          <a:p>
            <a:pPr algn="r"/>
            <a:r>
              <a:rPr lang="ja-JP" sz="700" dirty="0">
                <a:solidFill>
                  <a:schemeClr val="tx1"/>
                </a:solidFill>
              </a:rPr>
              <a:t>13/30</a:t>
            </a:r>
          </a:p>
          <a:p>
            <a:pPr algn="r"/>
            <a:r>
              <a:rPr lang="ja-JP" sz="700" dirty="0">
                <a:solidFill>
                  <a:schemeClr val="tx1"/>
                </a:solidFill>
              </a:rPr>
              <a:t>22/37</a:t>
            </a:r>
          </a:p>
          <a:p>
            <a:pPr algn="r"/>
            <a:r>
              <a:rPr lang="ja-JP" sz="700" dirty="0">
                <a:solidFill>
                  <a:schemeClr val="tx1"/>
                </a:solidFill>
              </a:rPr>
              <a:t>35/67</a:t>
            </a:r>
          </a:p>
          <a:p>
            <a:pPr algn="r"/>
            <a:r>
              <a:rPr lang="ja-JP" sz="700" dirty="0">
                <a:solidFill>
                  <a:schemeClr val="tx1"/>
                </a:solidFill>
              </a:rPr>
              <a:t>12/31</a:t>
            </a:r>
          </a:p>
          <a:p>
            <a:pPr algn="r"/>
            <a:r>
              <a:rPr lang="ja-JP" sz="700" dirty="0">
                <a:solidFill>
                  <a:schemeClr val="tx1"/>
                </a:solidFill>
              </a:rPr>
              <a:t>13/27</a:t>
            </a:r>
          </a:p>
          <a:p>
            <a:pPr algn="r"/>
            <a:r>
              <a:rPr lang="ja-JP" sz="700" dirty="0">
                <a:solidFill>
                  <a:schemeClr val="tx1"/>
                </a:solidFill>
              </a:rPr>
              <a:t>39/81</a:t>
            </a:r>
          </a:p>
          <a:p>
            <a:pPr algn="r"/>
            <a:endParaRPr lang="en-US" sz="700" dirty="0">
              <a:solidFill>
                <a:schemeClr val="tx1"/>
              </a:solidFill>
            </a:endParaRPr>
          </a:p>
          <a:p>
            <a:pPr algn="r"/>
            <a:r>
              <a:rPr lang="ja-JP" sz="700" b="1" dirty="0">
                <a:solidFill>
                  <a:schemeClr val="tx1"/>
                </a:solidFill>
              </a:rPr>
              <a:t>214/438</a:t>
            </a:r>
          </a:p>
        </p:txBody>
      </p:sp>
      <p:sp>
        <p:nvSpPr>
          <p:cNvPr id="14" name="TextBox 13">
            <a:extLst>
              <a:ext uri="{FF2B5EF4-FFF2-40B4-BE49-F238E27FC236}">
                <a16:creationId xmlns:a16="http://schemas.microsoft.com/office/drawing/2014/main" id="{3588781F-DA34-429B-A965-43558648D1ED}"/>
              </a:ext>
            </a:extLst>
          </p:cNvPr>
          <p:cNvSpPr txBox="1"/>
          <p:nvPr/>
        </p:nvSpPr>
        <p:spPr>
          <a:xfrm>
            <a:off x="2759140" y="2116488"/>
            <a:ext cx="508537" cy="1384995"/>
          </a:xfrm>
          <a:prstGeom prst="rect">
            <a:avLst/>
          </a:prstGeom>
          <a:noFill/>
        </p:spPr>
        <p:txBody>
          <a:bodyPr wrap="none" rtlCol="0">
            <a:spAutoFit/>
          </a:bodyPr>
          <a:lstStyle/>
          <a:p>
            <a:pPr algn="r"/>
            <a:r>
              <a:rPr lang="ja-JP" sz="700">
                <a:solidFill>
                  <a:schemeClr val="tx1"/>
                </a:solidFill>
              </a:rPr>
              <a:t>23/131</a:t>
            </a:r>
          </a:p>
          <a:p>
            <a:pPr algn="r"/>
            <a:r>
              <a:rPr lang="ja-JP" sz="700">
                <a:solidFill>
                  <a:schemeClr val="tx1"/>
                </a:solidFill>
              </a:rPr>
              <a:t>21/98</a:t>
            </a:r>
          </a:p>
          <a:p>
            <a:pPr algn="r"/>
            <a:r>
              <a:rPr lang="ja-JP" sz="700">
                <a:solidFill>
                  <a:schemeClr val="tx1"/>
                </a:solidFill>
              </a:rPr>
              <a:t>25/87</a:t>
            </a:r>
          </a:p>
          <a:p>
            <a:pPr algn="r"/>
            <a:r>
              <a:rPr lang="ja-JP" sz="700">
                <a:solidFill>
                  <a:schemeClr val="tx1"/>
                </a:solidFill>
              </a:rPr>
              <a:t>14/154</a:t>
            </a:r>
          </a:p>
          <a:p>
            <a:pPr algn="r"/>
            <a:r>
              <a:rPr lang="ja-JP" sz="700">
                <a:solidFill>
                  <a:schemeClr val="tx1"/>
                </a:solidFill>
              </a:rPr>
              <a:t>18/27</a:t>
            </a:r>
          </a:p>
          <a:p>
            <a:pPr algn="r"/>
            <a:r>
              <a:rPr lang="ja-JP" sz="700">
                <a:solidFill>
                  <a:schemeClr val="tx1"/>
                </a:solidFill>
              </a:rPr>
              <a:t>23/40</a:t>
            </a:r>
          </a:p>
          <a:p>
            <a:pPr algn="r"/>
            <a:r>
              <a:rPr lang="ja-JP" sz="700">
                <a:solidFill>
                  <a:schemeClr val="tx1"/>
                </a:solidFill>
              </a:rPr>
              <a:t>9/14</a:t>
            </a:r>
          </a:p>
          <a:p>
            <a:pPr algn="r"/>
            <a:r>
              <a:rPr lang="ja-JP" sz="700">
                <a:solidFill>
                  <a:schemeClr val="tx1"/>
                </a:solidFill>
              </a:rPr>
              <a:t>22/124</a:t>
            </a:r>
          </a:p>
          <a:p>
            <a:pPr algn="r"/>
            <a:r>
              <a:rPr lang="ja-JP" sz="700">
                <a:solidFill>
                  <a:schemeClr val="tx1"/>
                </a:solidFill>
              </a:rPr>
              <a:t>11/28</a:t>
            </a:r>
          </a:p>
          <a:p>
            <a:pPr algn="r"/>
            <a:r>
              <a:rPr lang="ja-JP" sz="700">
                <a:solidFill>
                  <a:schemeClr val="tx1"/>
                </a:solidFill>
              </a:rPr>
              <a:t>19/81</a:t>
            </a:r>
          </a:p>
          <a:p>
            <a:pPr algn="r"/>
            <a:endParaRPr lang="en-US" sz="700" dirty="0">
              <a:solidFill>
                <a:schemeClr val="tx1"/>
              </a:solidFill>
            </a:endParaRPr>
          </a:p>
          <a:p>
            <a:pPr algn="r"/>
            <a:r>
              <a:rPr lang="ja-JP" sz="700" b="1">
                <a:solidFill>
                  <a:schemeClr val="tx1"/>
                </a:solidFill>
              </a:rPr>
              <a:t>185/784</a:t>
            </a:r>
          </a:p>
        </p:txBody>
      </p:sp>
      <p:sp>
        <p:nvSpPr>
          <p:cNvPr id="15" name="TextBox 14">
            <a:extLst>
              <a:ext uri="{FF2B5EF4-FFF2-40B4-BE49-F238E27FC236}">
                <a16:creationId xmlns:a16="http://schemas.microsoft.com/office/drawing/2014/main" id="{C78AF55D-5E08-447C-AE2E-61EC1ACA3619}"/>
              </a:ext>
            </a:extLst>
          </p:cNvPr>
          <p:cNvSpPr txBox="1"/>
          <p:nvPr/>
        </p:nvSpPr>
        <p:spPr>
          <a:xfrm>
            <a:off x="276232" y="3675465"/>
            <a:ext cx="508473" cy="200055"/>
          </a:xfrm>
          <a:prstGeom prst="rect">
            <a:avLst/>
          </a:prstGeom>
          <a:noFill/>
        </p:spPr>
        <p:txBody>
          <a:bodyPr wrap="none" rtlCol="0">
            <a:spAutoFit/>
          </a:bodyPr>
          <a:lstStyle/>
          <a:p>
            <a:r>
              <a:rPr lang="ja-JP" sz="700" b="1">
                <a:solidFill>
                  <a:schemeClr val="tx1"/>
                </a:solidFill>
              </a:rPr>
              <a:t>研究</a:t>
            </a:r>
          </a:p>
        </p:txBody>
      </p:sp>
      <p:sp>
        <p:nvSpPr>
          <p:cNvPr id="16" name="TextBox 15">
            <a:extLst>
              <a:ext uri="{FF2B5EF4-FFF2-40B4-BE49-F238E27FC236}">
                <a16:creationId xmlns:a16="http://schemas.microsoft.com/office/drawing/2014/main" id="{B21364B9-A621-41A3-A025-6A9FAE421FF6}"/>
              </a:ext>
            </a:extLst>
          </p:cNvPr>
          <p:cNvSpPr txBox="1"/>
          <p:nvPr/>
        </p:nvSpPr>
        <p:spPr>
          <a:xfrm>
            <a:off x="1616569" y="3675464"/>
            <a:ext cx="915635" cy="200055"/>
          </a:xfrm>
          <a:prstGeom prst="rect">
            <a:avLst/>
          </a:prstGeom>
          <a:noFill/>
        </p:spPr>
        <p:txBody>
          <a:bodyPr wrap="none" rtlCol="0">
            <a:spAutoFit/>
          </a:bodyPr>
          <a:lstStyle/>
          <a:p>
            <a:r>
              <a:rPr lang="ja-JP" sz="700">
                <a:solidFill>
                  <a:schemeClr val="tx1"/>
                </a:solidFill>
              </a:rPr>
              <a:t>推定（95%CI）</a:t>
            </a:r>
          </a:p>
        </p:txBody>
      </p:sp>
      <p:sp>
        <p:nvSpPr>
          <p:cNvPr id="17" name="TextBox 16">
            <a:extLst>
              <a:ext uri="{FF2B5EF4-FFF2-40B4-BE49-F238E27FC236}">
                <a16:creationId xmlns:a16="http://schemas.microsoft.com/office/drawing/2014/main" id="{126263CB-B161-4016-BDA7-5925417AFA1C}"/>
              </a:ext>
            </a:extLst>
          </p:cNvPr>
          <p:cNvSpPr txBox="1"/>
          <p:nvPr/>
        </p:nvSpPr>
        <p:spPr>
          <a:xfrm>
            <a:off x="2434296" y="3675463"/>
            <a:ext cx="425116" cy="200055"/>
          </a:xfrm>
          <a:prstGeom prst="rect">
            <a:avLst/>
          </a:prstGeom>
          <a:noFill/>
        </p:spPr>
        <p:txBody>
          <a:bodyPr wrap="none" rtlCol="0">
            <a:spAutoFit/>
          </a:bodyPr>
          <a:lstStyle/>
          <a:p>
            <a:r>
              <a:rPr lang="ja-JP" sz="700">
                <a:solidFill>
                  <a:schemeClr val="tx1"/>
                </a:solidFill>
              </a:rPr>
              <a:t>Ev/Trt</a:t>
            </a:r>
          </a:p>
        </p:txBody>
      </p:sp>
      <p:sp>
        <p:nvSpPr>
          <p:cNvPr id="18" name="TextBox 17">
            <a:extLst>
              <a:ext uri="{FF2B5EF4-FFF2-40B4-BE49-F238E27FC236}">
                <a16:creationId xmlns:a16="http://schemas.microsoft.com/office/drawing/2014/main" id="{972EF9C3-CF8B-45EB-BCB3-9EE8B7470929}"/>
              </a:ext>
            </a:extLst>
          </p:cNvPr>
          <p:cNvSpPr txBox="1"/>
          <p:nvPr/>
        </p:nvSpPr>
        <p:spPr>
          <a:xfrm>
            <a:off x="2841618" y="3675462"/>
            <a:ext cx="453970" cy="200055"/>
          </a:xfrm>
          <a:prstGeom prst="rect">
            <a:avLst/>
          </a:prstGeom>
          <a:noFill/>
        </p:spPr>
        <p:txBody>
          <a:bodyPr wrap="none" rtlCol="0">
            <a:spAutoFit/>
          </a:bodyPr>
          <a:lstStyle/>
          <a:p>
            <a:r>
              <a:rPr lang="ja-JP" sz="700">
                <a:solidFill>
                  <a:schemeClr val="tx1"/>
                </a:solidFill>
              </a:rPr>
              <a:t>Ev/Ctrl</a:t>
            </a:r>
          </a:p>
        </p:txBody>
      </p:sp>
      <p:sp>
        <p:nvSpPr>
          <p:cNvPr id="19" name="TextBox 18">
            <a:extLst>
              <a:ext uri="{FF2B5EF4-FFF2-40B4-BE49-F238E27FC236}">
                <a16:creationId xmlns:a16="http://schemas.microsoft.com/office/drawing/2014/main" id="{01EF3DBF-7C6C-42DB-A318-24173FAA2F18}"/>
              </a:ext>
            </a:extLst>
          </p:cNvPr>
          <p:cNvSpPr txBox="1"/>
          <p:nvPr/>
        </p:nvSpPr>
        <p:spPr>
          <a:xfrm>
            <a:off x="83616" y="3851882"/>
            <a:ext cx="1436612" cy="1169551"/>
          </a:xfrm>
          <a:prstGeom prst="rect">
            <a:avLst/>
          </a:prstGeom>
          <a:noFill/>
        </p:spPr>
        <p:txBody>
          <a:bodyPr wrap="none" rtlCol="0">
            <a:spAutoFit/>
          </a:bodyPr>
          <a:lstStyle/>
          <a:p>
            <a:r>
              <a:rPr lang="ja-JP" sz="700" dirty="0">
                <a:solidFill>
                  <a:schemeClr val="tx1"/>
                </a:solidFill>
              </a:rPr>
              <a:t>Nagy-Mignotte、2012年</a:t>
            </a:r>
          </a:p>
          <a:p>
            <a:r>
              <a:rPr lang="ja-JP" sz="700" dirty="0">
                <a:solidFill>
                  <a:schemeClr val="tx1"/>
                </a:solidFill>
              </a:rPr>
              <a:t>Korkmaz、2013年</a:t>
            </a:r>
          </a:p>
          <a:p>
            <a:r>
              <a:rPr lang="ja-JP" sz="700" dirty="0">
                <a:solidFill>
                  <a:schemeClr val="tx1"/>
                </a:solidFill>
              </a:rPr>
              <a:t>Ma、 2013年</a:t>
            </a:r>
          </a:p>
          <a:p>
            <a:r>
              <a:rPr lang="ja-JP" sz="700" dirty="0">
                <a:solidFill>
                  <a:schemeClr val="tx1"/>
                </a:solidFill>
              </a:rPr>
              <a:t>Inoue、2015年</a:t>
            </a:r>
          </a:p>
          <a:p>
            <a:r>
              <a:rPr lang="ja-JP" sz="700" dirty="0">
                <a:solidFill>
                  <a:schemeClr val="tx1"/>
                </a:solidFill>
              </a:rPr>
              <a:t>Miura、2018年</a:t>
            </a:r>
          </a:p>
          <a:p>
            <a:r>
              <a:rPr lang="ja-JP" sz="700" dirty="0">
                <a:solidFill>
                  <a:schemeClr val="tx1"/>
                </a:solidFill>
              </a:rPr>
              <a:t>Steffens、2019年</a:t>
            </a:r>
          </a:p>
          <a:p>
            <a:r>
              <a:rPr lang="ja-JP" sz="700" dirty="0">
                <a:solidFill>
                  <a:schemeClr val="tx1"/>
                </a:solidFill>
              </a:rPr>
              <a:t>Wakuda、2019年</a:t>
            </a:r>
          </a:p>
          <a:p>
            <a:r>
              <a:rPr lang="ja-JP" sz="700" dirty="0">
                <a:solidFill>
                  <a:schemeClr val="tx1"/>
                </a:solidFill>
              </a:rPr>
              <a:t>Baize、2020年</a:t>
            </a:r>
          </a:p>
          <a:p>
            <a:endParaRPr lang="en-US" sz="700" dirty="0">
              <a:solidFill>
                <a:schemeClr val="tx1"/>
              </a:solidFill>
            </a:endParaRPr>
          </a:p>
          <a:p>
            <a:r>
              <a:rPr lang="ja-JP" sz="700" b="1" dirty="0">
                <a:solidFill>
                  <a:schemeClr val="tx1"/>
                </a:solidFill>
              </a:rPr>
              <a:t>全体（I</a:t>
            </a:r>
            <a:r>
              <a:rPr lang="ja-JP" sz="700" b="1" baseline="40000" dirty="0">
                <a:solidFill>
                  <a:schemeClr val="tx1"/>
                </a:solidFill>
              </a:rPr>
              <a:t>A</a:t>
            </a:r>
            <a:r>
              <a:rPr lang="ja-JP" sz="700" b="1" dirty="0">
                <a:solidFill>
                  <a:schemeClr val="tx1"/>
                </a:solidFill>
              </a:rPr>
              <a:t>2=73.44％、p&lt;0.001）</a:t>
            </a:r>
          </a:p>
        </p:txBody>
      </p:sp>
      <p:sp>
        <p:nvSpPr>
          <p:cNvPr id="20" name="TextBox 19">
            <a:extLst>
              <a:ext uri="{FF2B5EF4-FFF2-40B4-BE49-F238E27FC236}">
                <a16:creationId xmlns:a16="http://schemas.microsoft.com/office/drawing/2014/main" id="{69B35FDA-B52C-4C57-A3DD-05BAD846BBB2}"/>
              </a:ext>
            </a:extLst>
          </p:cNvPr>
          <p:cNvSpPr txBox="1"/>
          <p:nvPr/>
        </p:nvSpPr>
        <p:spPr>
          <a:xfrm>
            <a:off x="1327695" y="3851882"/>
            <a:ext cx="1144865" cy="1169551"/>
          </a:xfrm>
          <a:prstGeom prst="rect">
            <a:avLst/>
          </a:prstGeom>
          <a:noFill/>
        </p:spPr>
        <p:txBody>
          <a:bodyPr wrap="none" rtlCol="0">
            <a:spAutoFit/>
          </a:bodyPr>
          <a:lstStyle/>
          <a:p>
            <a:pPr algn="r"/>
            <a:r>
              <a:rPr lang="ja-JP" sz="700">
                <a:solidFill>
                  <a:schemeClr val="tx1"/>
                </a:solidFill>
              </a:rPr>
              <a:t>15.566（1.021、237.290）</a:t>
            </a:r>
          </a:p>
          <a:p>
            <a:pPr algn="r"/>
            <a:r>
              <a:rPr lang="ja-JP" sz="700">
                <a:solidFill>
                  <a:schemeClr val="tx1"/>
                </a:solidFill>
              </a:rPr>
              <a:t>2.061（1.085、3.912）</a:t>
            </a:r>
          </a:p>
          <a:p>
            <a:pPr algn="r"/>
            <a:r>
              <a:rPr lang="ja-JP" sz="700">
                <a:solidFill>
                  <a:schemeClr val="tx1"/>
                </a:solidFill>
              </a:rPr>
              <a:t>11.407（1.484、87.710）</a:t>
            </a:r>
          </a:p>
          <a:p>
            <a:pPr algn="r"/>
            <a:r>
              <a:rPr lang="ja-JP" sz="700">
                <a:solidFill>
                  <a:schemeClr val="tx1"/>
                </a:solidFill>
              </a:rPr>
              <a:t>0.650（0.399、1.059）</a:t>
            </a:r>
          </a:p>
          <a:p>
            <a:pPr algn="r"/>
            <a:r>
              <a:rPr lang="ja-JP" sz="700">
                <a:solidFill>
                  <a:schemeClr val="tx1"/>
                </a:solidFill>
              </a:rPr>
              <a:t>1.100（0.738、1.639）</a:t>
            </a:r>
          </a:p>
          <a:p>
            <a:pPr algn="r"/>
            <a:r>
              <a:rPr lang="ja-JP" sz="700">
                <a:solidFill>
                  <a:schemeClr val="tx1"/>
                </a:solidFill>
              </a:rPr>
              <a:t>2.799（1.430、5.478）</a:t>
            </a:r>
          </a:p>
          <a:p>
            <a:pPr algn="r"/>
            <a:r>
              <a:rPr lang="ja-JP" sz="700">
                <a:solidFill>
                  <a:schemeClr val="tx1"/>
                </a:solidFill>
              </a:rPr>
              <a:t>1.226（0.670、2.243）</a:t>
            </a:r>
          </a:p>
          <a:p>
            <a:pPr algn="r"/>
            <a:r>
              <a:rPr lang="ja-JP" sz="700">
                <a:solidFill>
                  <a:schemeClr val="tx1"/>
                </a:solidFill>
              </a:rPr>
              <a:t>2.053（1.304、3.231）</a:t>
            </a:r>
          </a:p>
          <a:p>
            <a:pPr algn="r"/>
            <a:endParaRPr lang="en-US" sz="700" dirty="0">
              <a:solidFill>
                <a:schemeClr val="tx1"/>
              </a:solidFill>
            </a:endParaRPr>
          </a:p>
          <a:p>
            <a:pPr algn="r"/>
            <a:r>
              <a:rPr lang="ja-JP" sz="700" b="1">
                <a:solidFill>
                  <a:schemeClr val="tx1"/>
                </a:solidFill>
              </a:rPr>
              <a:t>1.663（1.055、2.619）</a:t>
            </a:r>
          </a:p>
        </p:txBody>
      </p:sp>
      <p:sp>
        <p:nvSpPr>
          <p:cNvPr id="21" name="TextBox 20">
            <a:extLst>
              <a:ext uri="{FF2B5EF4-FFF2-40B4-BE49-F238E27FC236}">
                <a16:creationId xmlns:a16="http://schemas.microsoft.com/office/drawing/2014/main" id="{11174DD0-9190-4FDD-B4FF-FF049BE64574}"/>
              </a:ext>
            </a:extLst>
          </p:cNvPr>
          <p:cNvSpPr txBox="1"/>
          <p:nvPr/>
        </p:nvSpPr>
        <p:spPr>
          <a:xfrm>
            <a:off x="2335679" y="3851882"/>
            <a:ext cx="508537" cy="1169551"/>
          </a:xfrm>
          <a:prstGeom prst="rect">
            <a:avLst/>
          </a:prstGeom>
          <a:noFill/>
        </p:spPr>
        <p:txBody>
          <a:bodyPr wrap="none" rtlCol="0">
            <a:spAutoFit/>
          </a:bodyPr>
          <a:lstStyle/>
          <a:p>
            <a:pPr algn="r"/>
            <a:r>
              <a:rPr lang="ja-JP" sz="700">
                <a:solidFill>
                  <a:schemeClr val="tx1"/>
                </a:solidFill>
              </a:rPr>
              <a:t>45/75</a:t>
            </a:r>
          </a:p>
          <a:p>
            <a:pPr algn="r"/>
            <a:r>
              <a:rPr lang="ja-JP" sz="700">
                <a:solidFill>
                  <a:schemeClr val="tx1"/>
                </a:solidFill>
              </a:rPr>
              <a:t>18/33</a:t>
            </a:r>
          </a:p>
          <a:p>
            <a:pPr algn="r"/>
            <a:r>
              <a:rPr lang="ja-JP" sz="700">
                <a:solidFill>
                  <a:schemeClr val="tx1"/>
                </a:solidFill>
              </a:rPr>
              <a:t>7/27</a:t>
            </a:r>
          </a:p>
          <a:p>
            <a:pPr algn="r"/>
            <a:r>
              <a:rPr lang="ja-JP" sz="700">
                <a:solidFill>
                  <a:schemeClr val="tx1"/>
                </a:solidFill>
              </a:rPr>
              <a:t>13/30</a:t>
            </a:r>
          </a:p>
          <a:p>
            <a:pPr algn="r"/>
            <a:r>
              <a:rPr lang="ja-JP" sz="700">
                <a:solidFill>
                  <a:schemeClr val="tx1"/>
                </a:solidFill>
              </a:rPr>
              <a:t>22/37</a:t>
            </a:r>
          </a:p>
          <a:p>
            <a:pPr algn="r"/>
            <a:r>
              <a:rPr lang="ja-JP" sz="700">
                <a:solidFill>
                  <a:schemeClr val="tx1"/>
                </a:solidFill>
              </a:rPr>
              <a:t>12/31</a:t>
            </a:r>
          </a:p>
          <a:p>
            <a:pPr algn="r"/>
            <a:r>
              <a:rPr lang="ja-JP" sz="700">
                <a:solidFill>
                  <a:schemeClr val="tx1"/>
                </a:solidFill>
              </a:rPr>
              <a:t>13/27</a:t>
            </a:r>
          </a:p>
          <a:p>
            <a:pPr algn="r"/>
            <a:r>
              <a:rPr lang="ja-JP" sz="700">
                <a:solidFill>
                  <a:schemeClr val="tx1"/>
                </a:solidFill>
              </a:rPr>
              <a:t>39/81</a:t>
            </a:r>
          </a:p>
          <a:p>
            <a:pPr algn="r"/>
            <a:endParaRPr lang="en-US" sz="700" dirty="0">
              <a:solidFill>
                <a:schemeClr val="tx1"/>
              </a:solidFill>
            </a:endParaRPr>
          </a:p>
          <a:p>
            <a:pPr algn="r"/>
            <a:r>
              <a:rPr lang="ja-JP" sz="700" b="1">
                <a:solidFill>
                  <a:schemeClr val="tx1"/>
                </a:solidFill>
              </a:rPr>
              <a:t>169/341</a:t>
            </a:r>
          </a:p>
        </p:txBody>
      </p:sp>
      <p:sp>
        <p:nvSpPr>
          <p:cNvPr id="22" name="TextBox 21">
            <a:extLst>
              <a:ext uri="{FF2B5EF4-FFF2-40B4-BE49-F238E27FC236}">
                <a16:creationId xmlns:a16="http://schemas.microsoft.com/office/drawing/2014/main" id="{BE6FBDDE-F935-41DC-BAC6-1A9AFAAE4FFF}"/>
              </a:ext>
            </a:extLst>
          </p:cNvPr>
          <p:cNvSpPr txBox="1"/>
          <p:nvPr/>
        </p:nvSpPr>
        <p:spPr>
          <a:xfrm>
            <a:off x="2803915" y="3851882"/>
            <a:ext cx="458844" cy="1169551"/>
          </a:xfrm>
          <a:prstGeom prst="rect">
            <a:avLst/>
          </a:prstGeom>
          <a:noFill/>
        </p:spPr>
        <p:txBody>
          <a:bodyPr wrap="none" rtlCol="0">
            <a:spAutoFit/>
          </a:bodyPr>
          <a:lstStyle/>
          <a:p>
            <a:pPr algn="r"/>
            <a:r>
              <a:rPr lang="ja-JP" sz="700">
                <a:solidFill>
                  <a:schemeClr val="tx1"/>
                </a:solidFill>
              </a:rPr>
              <a:t>0/12</a:t>
            </a:r>
          </a:p>
          <a:p>
            <a:pPr algn="r"/>
            <a:r>
              <a:rPr lang="ja-JP" sz="700">
                <a:solidFill>
                  <a:schemeClr val="tx1"/>
                </a:solidFill>
              </a:rPr>
              <a:t>9/34</a:t>
            </a:r>
          </a:p>
          <a:p>
            <a:pPr algn="r"/>
            <a:r>
              <a:rPr lang="ja-JP" sz="700">
                <a:solidFill>
                  <a:schemeClr val="tx1"/>
                </a:solidFill>
              </a:rPr>
              <a:t>1/44</a:t>
            </a:r>
          </a:p>
          <a:p>
            <a:pPr algn="r"/>
            <a:r>
              <a:rPr lang="ja-JP" sz="700">
                <a:solidFill>
                  <a:schemeClr val="tx1"/>
                </a:solidFill>
              </a:rPr>
              <a:t>18/27</a:t>
            </a:r>
          </a:p>
          <a:p>
            <a:pPr algn="r"/>
            <a:r>
              <a:rPr lang="ja-JP" sz="700">
                <a:solidFill>
                  <a:schemeClr val="tx1"/>
                </a:solidFill>
              </a:rPr>
              <a:t>20/37</a:t>
            </a:r>
          </a:p>
          <a:p>
            <a:pPr algn="r"/>
            <a:r>
              <a:rPr lang="ja-JP" sz="700">
                <a:solidFill>
                  <a:schemeClr val="tx1"/>
                </a:solidFill>
              </a:rPr>
              <a:t>13/94</a:t>
            </a:r>
          </a:p>
          <a:p>
            <a:pPr algn="r"/>
            <a:r>
              <a:rPr lang="ja-JP" sz="700">
                <a:solidFill>
                  <a:schemeClr val="tx1"/>
                </a:solidFill>
              </a:rPr>
              <a:t>11/28</a:t>
            </a:r>
          </a:p>
          <a:p>
            <a:pPr algn="r"/>
            <a:r>
              <a:rPr lang="ja-JP" sz="700">
                <a:solidFill>
                  <a:schemeClr val="tx1"/>
                </a:solidFill>
              </a:rPr>
              <a:t>19/81</a:t>
            </a:r>
          </a:p>
          <a:p>
            <a:pPr algn="r"/>
            <a:endParaRPr lang="en-US" sz="700" dirty="0">
              <a:solidFill>
                <a:schemeClr val="tx1"/>
              </a:solidFill>
            </a:endParaRPr>
          </a:p>
          <a:p>
            <a:pPr algn="r"/>
            <a:r>
              <a:rPr lang="ja-JP" sz="700" b="1">
                <a:solidFill>
                  <a:schemeClr val="tx1"/>
                </a:solidFill>
              </a:rPr>
              <a:t>91/357</a:t>
            </a:r>
          </a:p>
        </p:txBody>
      </p:sp>
      <p:sp>
        <p:nvSpPr>
          <p:cNvPr id="23" name="TextBox 22">
            <a:extLst>
              <a:ext uri="{FF2B5EF4-FFF2-40B4-BE49-F238E27FC236}">
                <a16:creationId xmlns:a16="http://schemas.microsoft.com/office/drawing/2014/main" id="{4BB4351D-8FFF-4760-8418-C008C18931F3}"/>
              </a:ext>
            </a:extLst>
          </p:cNvPr>
          <p:cNvSpPr txBox="1"/>
          <p:nvPr/>
        </p:nvSpPr>
        <p:spPr>
          <a:xfrm>
            <a:off x="224133" y="1732800"/>
            <a:ext cx="2387192" cy="246221"/>
          </a:xfrm>
          <a:prstGeom prst="rect">
            <a:avLst/>
          </a:prstGeom>
          <a:noFill/>
        </p:spPr>
        <p:txBody>
          <a:bodyPr wrap="none" rtlCol="0">
            <a:spAutoFit/>
          </a:bodyPr>
          <a:lstStyle/>
          <a:p>
            <a:r>
              <a:rPr lang="ja-JP" sz="1000" b="1">
                <a:solidFill>
                  <a:schemeClr val="tx1"/>
                </a:solidFill>
              </a:rPr>
              <a:t>プラチナレジメン対非プラチナレジメン</a:t>
            </a:r>
          </a:p>
        </p:txBody>
      </p:sp>
      <p:sp>
        <p:nvSpPr>
          <p:cNvPr id="24" name="TextBox 23">
            <a:extLst>
              <a:ext uri="{FF2B5EF4-FFF2-40B4-BE49-F238E27FC236}">
                <a16:creationId xmlns:a16="http://schemas.microsoft.com/office/drawing/2014/main" id="{89EAD8D6-53EE-436A-AF20-ADAAB5FE1362}"/>
              </a:ext>
            </a:extLst>
          </p:cNvPr>
          <p:cNvSpPr txBox="1"/>
          <p:nvPr/>
        </p:nvSpPr>
        <p:spPr>
          <a:xfrm>
            <a:off x="219215" y="3468194"/>
            <a:ext cx="1705916" cy="246221"/>
          </a:xfrm>
          <a:prstGeom prst="rect">
            <a:avLst/>
          </a:prstGeom>
          <a:noFill/>
        </p:spPr>
        <p:txBody>
          <a:bodyPr wrap="none" rtlCol="0">
            <a:spAutoFit/>
          </a:bodyPr>
          <a:lstStyle/>
          <a:p>
            <a:r>
              <a:rPr lang="ja-JP" sz="1000" b="1">
                <a:solidFill>
                  <a:schemeClr val="tx1"/>
                </a:solidFill>
              </a:rPr>
              <a:t>プラチナ対AMRまたはTPT</a:t>
            </a:r>
          </a:p>
        </p:txBody>
      </p:sp>
      <p:sp>
        <p:nvSpPr>
          <p:cNvPr id="25" name="TextBox 24">
            <a:extLst>
              <a:ext uri="{FF2B5EF4-FFF2-40B4-BE49-F238E27FC236}">
                <a16:creationId xmlns:a16="http://schemas.microsoft.com/office/drawing/2014/main" id="{055EA00E-17B0-4A4A-BFA9-9FE7664D4E08}"/>
              </a:ext>
            </a:extLst>
          </p:cNvPr>
          <p:cNvSpPr txBox="1"/>
          <p:nvPr/>
        </p:nvSpPr>
        <p:spPr>
          <a:xfrm>
            <a:off x="232888" y="5030457"/>
            <a:ext cx="2321469" cy="246221"/>
          </a:xfrm>
          <a:prstGeom prst="rect">
            <a:avLst/>
          </a:prstGeom>
          <a:noFill/>
        </p:spPr>
        <p:txBody>
          <a:bodyPr wrap="none" rtlCol="0">
            <a:spAutoFit/>
          </a:bodyPr>
          <a:lstStyle/>
          <a:p>
            <a:r>
              <a:rPr lang="ja-JP" sz="1000" b="1">
                <a:solidFill>
                  <a:schemeClr val="tx1"/>
                </a:solidFill>
              </a:rPr>
              <a:t>プラチナ対AMRまたはTPT、感受性</a:t>
            </a:r>
          </a:p>
        </p:txBody>
      </p:sp>
      <p:sp>
        <p:nvSpPr>
          <p:cNvPr id="26" name="TextBox 25">
            <a:extLst>
              <a:ext uri="{FF2B5EF4-FFF2-40B4-BE49-F238E27FC236}">
                <a16:creationId xmlns:a16="http://schemas.microsoft.com/office/drawing/2014/main" id="{182942BD-AA15-4CF0-AF24-BF775D4A71C2}"/>
              </a:ext>
            </a:extLst>
          </p:cNvPr>
          <p:cNvSpPr txBox="1"/>
          <p:nvPr/>
        </p:nvSpPr>
        <p:spPr>
          <a:xfrm>
            <a:off x="289905" y="5237728"/>
            <a:ext cx="508473" cy="200055"/>
          </a:xfrm>
          <a:prstGeom prst="rect">
            <a:avLst/>
          </a:prstGeom>
          <a:noFill/>
        </p:spPr>
        <p:txBody>
          <a:bodyPr wrap="none" rtlCol="0">
            <a:spAutoFit/>
          </a:bodyPr>
          <a:lstStyle/>
          <a:p>
            <a:r>
              <a:rPr lang="ja-JP" sz="700" b="1">
                <a:solidFill>
                  <a:schemeClr val="tx1"/>
                </a:solidFill>
              </a:rPr>
              <a:t>研究</a:t>
            </a:r>
          </a:p>
        </p:txBody>
      </p:sp>
      <p:sp>
        <p:nvSpPr>
          <p:cNvPr id="27" name="TextBox 26">
            <a:extLst>
              <a:ext uri="{FF2B5EF4-FFF2-40B4-BE49-F238E27FC236}">
                <a16:creationId xmlns:a16="http://schemas.microsoft.com/office/drawing/2014/main" id="{44A5FA64-C975-412A-8F99-76213D1AE2FF}"/>
              </a:ext>
            </a:extLst>
          </p:cNvPr>
          <p:cNvSpPr txBox="1"/>
          <p:nvPr/>
        </p:nvSpPr>
        <p:spPr>
          <a:xfrm>
            <a:off x="1630242" y="5237727"/>
            <a:ext cx="915635" cy="200055"/>
          </a:xfrm>
          <a:prstGeom prst="rect">
            <a:avLst/>
          </a:prstGeom>
          <a:noFill/>
        </p:spPr>
        <p:txBody>
          <a:bodyPr wrap="none" rtlCol="0">
            <a:spAutoFit/>
          </a:bodyPr>
          <a:lstStyle/>
          <a:p>
            <a:r>
              <a:rPr lang="ja-JP" sz="700">
                <a:solidFill>
                  <a:schemeClr val="tx1"/>
                </a:solidFill>
              </a:rPr>
              <a:t>推定（95%CI）</a:t>
            </a:r>
          </a:p>
        </p:txBody>
      </p:sp>
      <p:sp>
        <p:nvSpPr>
          <p:cNvPr id="28" name="TextBox 27">
            <a:extLst>
              <a:ext uri="{FF2B5EF4-FFF2-40B4-BE49-F238E27FC236}">
                <a16:creationId xmlns:a16="http://schemas.microsoft.com/office/drawing/2014/main" id="{E8A6378B-C0BD-41EC-86E7-6F3DC90A3E27}"/>
              </a:ext>
            </a:extLst>
          </p:cNvPr>
          <p:cNvSpPr txBox="1"/>
          <p:nvPr/>
        </p:nvSpPr>
        <p:spPr>
          <a:xfrm>
            <a:off x="2447969" y="5237726"/>
            <a:ext cx="425116" cy="200055"/>
          </a:xfrm>
          <a:prstGeom prst="rect">
            <a:avLst/>
          </a:prstGeom>
          <a:noFill/>
        </p:spPr>
        <p:txBody>
          <a:bodyPr wrap="none" rtlCol="0">
            <a:spAutoFit/>
          </a:bodyPr>
          <a:lstStyle/>
          <a:p>
            <a:r>
              <a:rPr lang="ja-JP" sz="700">
                <a:solidFill>
                  <a:schemeClr val="tx1"/>
                </a:solidFill>
              </a:rPr>
              <a:t>Ev/Trt</a:t>
            </a:r>
          </a:p>
        </p:txBody>
      </p:sp>
      <p:sp>
        <p:nvSpPr>
          <p:cNvPr id="29" name="TextBox 28">
            <a:extLst>
              <a:ext uri="{FF2B5EF4-FFF2-40B4-BE49-F238E27FC236}">
                <a16:creationId xmlns:a16="http://schemas.microsoft.com/office/drawing/2014/main" id="{5124CE81-59A4-4E54-8E54-62ABDC742915}"/>
              </a:ext>
            </a:extLst>
          </p:cNvPr>
          <p:cNvSpPr txBox="1"/>
          <p:nvPr/>
        </p:nvSpPr>
        <p:spPr>
          <a:xfrm>
            <a:off x="2855291" y="5237725"/>
            <a:ext cx="453970" cy="200055"/>
          </a:xfrm>
          <a:prstGeom prst="rect">
            <a:avLst/>
          </a:prstGeom>
          <a:noFill/>
        </p:spPr>
        <p:txBody>
          <a:bodyPr wrap="none" rtlCol="0">
            <a:spAutoFit/>
          </a:bodyPr>
          <a:lstStyle/>
          <a:p>
            <a:r>
              <a:rPr lang="ja-JP" sz="700">
                <a:solidFill>
                  <a:schemeClr val="tx1"/>
                </a:solidFill>
              </a:rPr>
              <a:t>Ev/Ctrl</a:t>
            </a:r>
          </a:p>
        </p:txBody>
      </p:sp>
      <p:sp>
        <p:nvSpPr>
          <p:cNvPr id="30" name="TextBox 29">
            <a:extLst>
              <a:ext uri="{FF2B5EF4-FFF2-40B4-BE49-F238E27FC236}">
                <a16:creationId xmlns:a16="http://schemas.microsoft.com/office/drawing/2014/main" id="{91D0FB0C-EEDA-491F-AA15-E46AAA8BD2B0}"/>
              </a:ext>
            </a:extLst>
          </p:cNvPr>
          <p:cNvSpPr txBox="1"/>
          <p:nvPr/>
        </p:nvSpPr>
        <p:spPr>
          <a:xfrm>
            <a:off x="114707" y="5414145"/>
            <a:ext cx="1436612" cy="954107"/>
          </a:xfrm>
          <a:prstGeom prst="rect">
            <a:avLst/>
          </a:prstGeom>
          <a:noFill/>
        </p:spPr>
        <p:txBody>
          <a:bodyPr wrap="none" rtlCol="0">
            <a:spAutoFit/>
          </a:bodyPr>
          <a:lstStyle/>
          <a:p>
            <a:r>
              <a:rPr lang="ja-JP" sz="700" dirty="0">
                <a:solidFill>
                  <a:schemeClr val="tx1"/>
                </a:solidFill>
              </a:rPr>
              <a:t>Nagy-Mignotte、2012年</a:t>
            </a:r>
          </a:p>
          <a:p>
            <a:r>
              <a:rPr lang="ja-JP" sz="700" dirty="0">
                <a:solidFill>
                  <a:schemeClr val="tx1"/>
                </a:solidFill>
              </a:rPr>
              <a:t>Korkmaz、2013年</a:t>
            </a:r>
          </a:p>
          <a:p>
            <a:r>
              <a:rPr lang="ja-JP" sz="700" dirty="0">
                <a:solidFill>
                  <a:schemeClr val="tx1"/>
                </a:solidFill>
              </a:rPr>
              <a:t>Inoue、2015年</a:t>
            </a:r>
          </a:p>
          <a:p>
            <a:r>
              <a:rPr lang="ja-JP" sz="700" dirty="0">
                <a:solidFill>
                  <a:schemeClr val="tx1"/>
                </a:solidFill>
              </a:rPr>
              <a:t>Miura、2018年</a:t>
            </a:r>
          </a:p>
          <a:p>
            <a:r>
              <a:rPr lang="ja-JP" sz="700" dirty="0">
                <a:solidFill>
                  <a:schemeClr val="tx1"/>
                </a:solidFill>
              </a:rPr>
              <a:t>Wakuda、2019年</a:t>
            </a:r>
          </a:p>
          <a:p>
            <a:r>
              <a:rPr lang="ja-JP" sz="700" dirty="0">
                <a:solidFill>
                  <a:schemeClr val="tx1"/>
                </a:solidFill>
              </a:rPr>
              <a:t>Baize、2020年</a:t>
            </a:r>
          </a:p>
          <a:p>
            <a:endParaRPr lang="en-US" sz="700" dirty="0">
              <a:solidFill>
                <a:schemeClr val="tx1"/>
              </a:solidFill>
            </a:endParaRPr>
          </a:p>
          <a:p>
            <a:r>
              <a:rPr lang="ja-JP" sz="700" b="1" dirty="0">
                <a:solidFill>
                  <a:schemeClr val="tx1"/>
                </a:solidFill>
              </a:rPr>
              <a:t>全体（I</a:t>
            </a:r>
            <a:r>
              <a:rPr lang="ja-JP" sz="700" b="1" baseline="40000" dirty="0">
                <a:solidFill>
                  <a:schemeClr val="tx1"/>
                </a:solidFill>
              </a:rPr>
              <a:t>A</a:t>
            </a:r>
            <a:r>
              <a:rPr lang="ja-JP" sz="700" b="1" dirty="0">
                <a:solidFill>
                  <a:schemeClr val="tx1"/>
                </a:solidFill>
              </a:rPr>
              <a:t>2=62.86%、p=0.019）</a:t>
            </a:r>
          </a:p>
        </p:txBody>
      </p:sp>
      <p:sp>
        <p:nvSpPr>
          <p:cNvPr id="31" name="TextBox 30">
            <a:extLst>
              <a:ext uri="{FF2B5EF4-FFF2-40B4-BE49-F238E27FC236}">
                <a16:creationId xmlns:a16="http://schemas.microsoft.com/office/drawing/2014/main" id="{5601D83B-4CA7-45EA-ABAC-A3C93E3CE4FC}"/>
              </a:ext>
            </a:extLst>
          </p:cNvPr>
          <p:cNvSpPr txBox="1"/>
          <p:nvPr/>
        </p:nvSpPr>
        <p:spPr>
          <a:xfrm>
            <a:off x="1427081" y="5414145"/>
            <a:ext cx="1045479" cy="954107"/>
          </a:xfrm>
          <a:prstGeom prst="rect">
            <a:avLst/>
          </a:prstGeom>
          <a:noFill/>
        </p:spPr>
        <p:txBody>
          <a:bodyPr wrap="none" rtlCol="0">
            <a:spAutoFit/>
          </a:bodyPr>
          <a:lstStyle/>
          <a:p>
            <a:pPr algn="r"/>
            <a:r>
              <a:rPr lang="ja-JP" sz="700">
                <a:solidFill>
                  <a:schemeClr val="tx1"/>
                </a:solidFill>
              </a:rPr>
              <a:t>6.449（0.462、89.959）</a:t>
            </a:r>
          </a:p>
          <a:p>
            <a:pPr algn="r"/>
            <a:r>
              <a:rPr lang="ja-JP" sz="700">
                <a:solidFill>
                  <a:schemeClr val="tx1"/>
                </a:solidFill>
              </a:rPr>
              <a:t>1.455（0.719、2.944）</a:t>
            </a:r>
          </a:p>
          <a:p>
            <a:pPr algn="r"/>
            <a:r>
              <a:rPr lang="ja-JP" sz="700">
                <a:solidFill>
                  <a:schemeClr val="tx1"/>
                </a:solidFill>
              </a:rPr>
              <a:t>0.650（0.399、1.059）</a:t>
            </a:r>
          </a:p>
          <a:p>
            <a:pPr algn="r"/>
            <a:r>
              <a:rPr lang="ja-JP" sz="700">
                <a:solidFill>
                  <a:schemeClr val="tx1"/>
                </a:solidFill>
              </a:rPr>
              <a:t>1.100（0.738、1.639）</a:t>
            </a:r>
          </a:p>
          <a:p>
            <a:pPr algn="r"/>
            <a:r>
              <a:rPr lang="ja-JP" sz="700">
                <a:solidFill>
                  <a:schemeClr val="tx1"/>
                </a:solidFill>
              </a:rPr>
              <a:t>1.226（0.670、2.243）</a:t>
            </a:r>
          </a:p>
          <a:p>
            <a:pPr algn="r"/>
            <a:r>
              <a:rPr lang="ja-JP" sz="700">
                <a:solidFill>
                  <a:schemeClr val="tx1"/>
                </a:solidFill>
              </a:rPr>
              <a:t>2.053（1.304、3.231）</a:t>
            </a:r>
          </a:p>
          <a:p>
            <a:pPr algn="r"/>
            <a:endParaRPr lang="en-US" sz="700" dirty="0">
              <a:solidFill>
                <a:schemeClr val="tx1"/>
              </a:solidFill>
            </a:endParaRPr>
          </a:p>
          <a:p>
            <a:pPr algn="r"/>
            <a:r>
              <a:rPr lang="ja-JP" sz="700" b="1">
                <a:solidFill>
                  <a:schemeClr val="tx1"/>
                </a:solidFill>
              </a:rPr>
              <a:t>1.247（0.836、1.860）</a:t>
            </a:r>
          </a:p>
        </p:txBody>
      </p:sp>
      <p:sp>
        <p:nvSpPr>
          <p:cNvPr id="32" name="TextBox 31">
            <a:extLst>
              <a:ext uri="{FF2B5EF4-FFF2-40B4-BE49-F238E27FC236}">
                <a16:creationId xmlns:a16="http://schemas.microsoft.com/office/drawing/2014/main" id="{FA5C8A4A-F3A4-41A9-9728-DAD8E3CEAE6C}"/>
              </a:ext>
            </a:extLst>
          </p:cNvPr>
          <p:cNvSpPr txBox="1"/>
          <p:nvPr/>
        </p:nvSpPr>
        <p:spPr>
          <a:xfrm>
            <a:off x="2349352" y="5414145"/>
            <a:ext cx="508537" cy="954107"/>
          </a:xfrm>
          <a:prstGeom prst="rect">
            <a:avLst/>
          </a:prstGeom>
          <a:noFill/>
        </p:spPr>
        <p:txBody>
          <a:bodyPr wrap="none" rtlCol="0">
            <a:spAutoFit/>
          </a:bodyPr>
          <a:lstStyle/>
          <a:p>
            <a:pPr algn="r"/>
            <a:r>
              <a:rPr lang="ja-JP" sz="700">
                <a:solidFill>
                  <a:schemeClr val="tx1"/>
                </a:solidFill>
              </a:rPr>
              <a:t>44/68</a:t>
            </a:r>
          </a:p>
          <a:p>
            <a:pPr algn="r"/>
            <a:r>
              <a:rPr lang="ja-JP" sz="700">
                <a:solidFill>
                  <a:schemeClr val="tx1"/>
                </a:solidFill>
              </a:rPr>
              <a:t>18/33</a:t>
            </a:r>
          </a:p>
          <a:p>
            <a:pPr algn="r"/>
            <a:r>
              <a:rPr lang="ja-JP" sz="700">
                <a:solidFill>
                  <a:schemeClr val="tx1"/>
                </a:solidFill>
              </a:rPr>
              <a:t>13/30</a:t>
            </a:r>
          </a:p>
          <a:p>
            <a:pPr algn="r"/>
            <a:r>
              <a:rPr lang="ja-JP" sz="700">
                <a:solidFill>
                  <a:schemeClr val="tx1"/>
                </a:solidFill>
              </a:rPr>
              <a:t>22/37</a:t>
            </a:r>
          </a:p>
          <a:p>
            <a:pPr algn="r"/>
            <a:r>
              <a:rPr lang="ja-JP" sz="700">
                <a:solidFill>
                  <a:schemeClr val="tx1"/>
                </a:solidFill>
              </a:rPr>
              <a:t>13/27</a:t>
            </a:r>
          </a:p>
          <a:p>
            <a:pPr algn="r"/>
            <a:r>
              <a:rPr lang="ja-JP" sz="700">
                <a:solidFill>
                  <a:schemeClr val="tx1"/>
                </a:solidFill>
              </a:rPr>
              <a:t>39/81</a:t>
            </a:r>
          </a:p>
          <a:p>
            <a:pPr algn="r"/>
            <a:endParaRPr lang="en-US" sz="700" dirty="0">
              <a:solidFill>
                <a:schemeClr val="tx1"/>
              </a:solidFill>
            </a:endParaRPr>
          </a:p>
          <a:p>
            <a:pPr algn="r"/>
            <a:r>
              <a:rPr lang="ja-JP" sz="700" b="1">
                <a:solidFill>
                  <a:schemeClr val="tx1"/>
                </a:solidFill>
              </a:rPr>
              <a:t>149/276</a:t>
            </a:r>
          </a:p>
        </p:txBody>
      </p:sp>
      <p:sp>
        <p:nvSpPr>
          <p:cNvPr id="33" name="TextBox 32">
            <a:extLst>
              <a:ext uri="{FF2B5EF4-FFF2-40B4-BE49-F238E27FC236}">
                <a16:creationId xmlns:a16="http://schemas.microsoft.com/office/drawing/2014/main" id="{D21EE574-D947-4A46-874A-3DA624B0CBA0}"/>
              </a:ext>
            </a:extLst>
          </p:cNvPr>
          <p:cNvSpPr txBox="1"/>
          <p:nvPr/>
        </p:nvSpPr>
        <p:spPr>
          <a:xfrm>
            <a:off x="2817588" y="5414145"/>
            <a:ext cx="458844" cy="954107"/>
          </a:xfrm>
          <a:prstGeom prst="rect">
            <a:avLst/>
          </a:prstGeom>
          <a:noFill/>
        </p:spPr>
        <p:txBody>
          <a:bodyPr wrap="none" rtlCol="0">
            <a:spAutoFit/>
          </a:bodyPr>
          <a:lstStyle/>
          <a:p>
            <a:pPr algn="r"/>
            <a:r>
              <a:rPr lang="ja-JP" sz="700">
                <a:solidFill>
                  <a:schemeClr val="tx1"/>
                </a:solidFill>
              </a:rPr>
              <a:t>0/4</a:t>
            </a:r>
          </a:p>
          <a:p>
            <a:pPr algn="r"/>
            <a:r>
              <a:rPr lang="ja-JP" sz="700">
                <a:solidFill>
                  <a:schemeClr val="tx1"/>
                </a:solidFill>
              </a:rPr>
              <a:t>6/16</a:t>
            </a:r>
          </a:p>
          <a:p>
            <a:pPr algn="r"/>
            <a:r>
              <a:rPr lang="ja-JP" sz="700">
                <a:solidFill>
                  <a:schemeClr val="tx1"/>
                </a:solidFill>
              </a:rPr>
              <a:t>18/27</a:t>
            </a:r>
          </a:p>
          <a:p>
            <a:pPr algn="r"/>
            <a:r>
              <a:rPr lang="ja-JP" sz="700">
                <a:solidFill>
                  <a:schemeClr val="tx1"/>
                </a:solidFill>
              </a:rPr>
              <a:t>20/37</a:t>
            </a:r>
          </a:p>
          <a:p>
            <a:pPr algn="r"/>
            <a:r>
              <a:rPr lang="ja-JP" sz="700">
                <a:solidFill>
                  <a:schemeClr val="tx1"/>
                </a:solidFill>
              </a:rPr>
              <a:t>11/28</a:t>
            </a:r>
          </a:p>
          <a:p>
            <a:pPr algn="r"/>
            <a:r>
              <a:rPr lang="ja-JP" sz="700">
                <a:solidFill>
                  <a:schemeClr val="tx1"/>
                </a:solidFill>
              </a:rPr>
              <a:t>19/81</a:t>
            </a:r>
          </a:p>
          <a:p>
            <a:pPr algn="r"/>
            <a:endParaRPr lang="en-US" sz="700" dirty="0">
              <a:solidFill>
                <a:schemeClr val="tx1"/>
              </a:solidFill>
            </a:endParaRPr>
          </a:p>
          <a:p>
            <a:pPr algn="r"/>
            <a:r>
              <a:rPr lang="ja-JP" sz="700" b="1">
                <a:solidFill>
                  <a:schemeClr val="tx1"/>
                </a:solidFill>
              </a:rPr>
              <a:t>74/193</a:t>
            </a:r>
          </a:p>
        </p:txBody>
      </p:sp>
      <p:sp>
        <p:nvSpPr>
          <p:cNvPr id="34" name="Rectangle 33">
            <a:extLst>
              <a:ext uri="{FF2B5EF4-FFF2-40B4-BE49-F238E27FC236}">
                <a16:creationId xmlns:a16="http://schemas.microsoft.com/office/drawing/2014/main" id="{B19C4422-4860-40BD-B843-BF61C000C424}"/>
              </a:ext>
            </a:extLst>
          </p:cNvPr>
          <p:cNvSpPr>
            <a:spLocks noChangeAspect="1"/>
          </p:cNvSpPr>
          <p:nvPr/>
        </p:nvSpPr>
        <p:spPr>
          <a:xfrm>
            <a:off x="3549157" y="5671581"/>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p>
        </p:txBody>
      </p:sp>
      <p:grpSp>
        <p:nvGrpSpPr>
          <p:cNvPr id="35" name="Group 34">
            <a:extLst>
              <a:ext uri="{FF2B5EF4-FFF2-40B4-BE49-F238E27FC236}">
                <a16:creationId xmlns:a16="http://schemas.microsoft.com/office/drawing/2014/main" id="{C115CE33-EEAD-406B-BE1A-120FD4BBADD6}"/>
              </a:ext>
            </a:extLst>
          </p:cNvPr>
          <p:cNvGrpSpPr/>
          <p:nvPr/>
        </p:nvGrpSpPr>
        <p:grpSpPr>
          <a:xfrm>
            <a:off x="3241123" y="2041722"/>
            <a:ext cx="2522725" cy="4625292"/>
            <a:chOff x="3241123" y="2041722"/>
            <a:chExt cx="2522725" cy="4625292"/>
          </a:xfrm>
        </p:grpSpPr>
        <p:grpSp>
          <p:nvGrpSpPr>
            <p:cNvPr id="36" name="Group 35">
              <a:extLst>
                <a:ext uri="{FF2B5EF4-FFF2-40B4-BE49-F238E27FC236}">
                  <a16:creationId xmlns:a16="http://schemas.microsoft.com/office/drawing/2014/main" id="{409E2A44-5175-482D-B1E6-2462140582C8}"/>
                </a:ext>
              </a:extLst>
            </p:cNvPr>
            <p:cNvGrpSpPr/>
            <p:nvPr/>
          </p:nvGrpSpPr>
          <p:grpSpPr>
            <a:xfrm>
              <a:off x="3783613" y="3535625"/>
              <a:ext cx="292068" cy="224378"/>
              <a:chOff x="4925749" y="3831152"/>
              <a:chExt cx="292068" cy="224378"/>
            </a:xfrm>
          </p:grpSpPr>
          <p:cxnSp>
            <p:nvCxnSpPr>
              <p:cNvPr id="174" name="Straight Connector 173">
                <a:extLst>
                  <a:ext uri="{FF2B5EF4-FFF2-40B4-BE49-F238E27FC236}">
                    <a16:creationId xmlns:a16="http://schemas.microsoft.com/office/drawing/2014/main" id="{6E272A9F-FE60-43E2-893A-F256671FF891}"/>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75" name="TextBox 174">
                <a:extLst>
                  <a:ext uri="{FF2B5EF4-FFF2-40B4-BE49-F238E27FC236}">
                    <a16:creationId xmlns:a16="http://schemas.microsoft.com/office/drawing/2014/main" id="{87BE83A1-BC86-4856-A14A-6251C80592D7}"/>
                  </a:ext>
                </a:extLst>
              </p:cNvPr>
              <p:cNvSpPr txBox="1"/>
              <p:nvPr/>
            </p:nvSpPr>
            <p:spPr>
              <a:xfrm>
                <a:off x="4925749" y="3870864"/>
                <a:ext cx="292068" cy="184666"/>
              </a:xfrm>
              <a:prstGeom prst="rect">
                <a:avLst/>
              </a:prstGeom>
              <a:noFill/>
            </p:spPr>
            <p:txBody>
              <a:bodyPr wrap="none" rtlCol="0">
                <a:spAutoFit/>
              </a:bodyPr>
              <a:lstStyle/>
              <a:p>
                <a:pPr algn="ctr"/>
                <a:r>
                  <a:rPr lang="ja-JP" sz="600">
                    <a:solidFill>
                      <a:schemeClr val="tx1"/>
                    </a:solidFill>
                  </a:rPr>
                  <a:t>0.8</a:t>
                </a:r>
              </a:p>
            </p:txBody>
          </p:sp>
        </p:grpSp>
        <p:grpSp>
          <p:nvGrpSpPr>
            <p:cNvPr id="37" name="Group 36">
              <a:extLst>
                <a:ext uri="{FF2B5EF4-FFF2-40B4-BE49-F238E27FC236}">
                  <a16:creationId xmlns:a16="http://schemas.microsoft.com/office/drawing/2014/main" id="{B7872E67-9D4F-4B73-9990-FAC3FE8FCC9E}"/>
                </a:ext>
              </a:extLst>
            </p:cNvPr>
            <p:cNvGrpSpPr/>
            <p:nvPr/>
          </p:nvGrpSpPr>
          <p:grpSpPr>
            <a:xfrm>
              <a:off x="3241123" y="2041722"/>
              <a:ext cx="2473695" cy="1810157"/>
              <a:chOff x="4387928" y="2305956"/>
              <a:chExt cx="2473695" cy="1744344"/>
            </a:xfrm>
          </p:grpSpPr>
          <p:grpSp>
            <p:nvGrpSpPr>
              <p:cNvPr id="163" name="Group 162">
                <a:extLst>
                  <a:ext uri="{FF2B5EF4-FFF2-40B4-BE49-F238E27FC236}">
                    <a16:creationId xmlns:a16="http://schemas.microsoft.com/office/drawing/2014/main" id="{1C6C8779-43FF-44A1-9D5E-6B46F027DA76}"/>
                  </a:ext>
                </a:extLst>
              </p:cNvPr>
              <p:cNvGrpSpPr/>
              <p:nvPr/>
            </p:nvGrpSpPr>
            <p:grpSpPr>
              <a:xfrm>
                <a:off x="4387928" y="3745956"/>
                <a:ext cx="2473695" cy="304344"/>
                <a:chOff x="4387928" y="3745956"/>
                <a:chExt cx="2473695" cy="304344"/>
              </a:xfrm>
            </p:grpSpPr>
            <p:grpSp>
              <p:nvGrpSpPr>
                <p:cNvPr id="166" name="Group 165">
                  <a:extLst>
                    <a:ext uri="{FF2B5EF4-FFF2-40B4-BE49-F238E27FC236}">
                      <a16:creationId xmlns:a16="http://schemas.microsoft.com/office/drawing/2014/main" id="{3AFD725B-2543-4CD7-BA45-3DB42E8C9836}"/>
                    </a:ext>
                  </a:extLst>
                </p:cNvPr>
                <p:cNvGrpSpPr/>
                <p:nvPr/>
              </p:nvGrpSpPr>
              <p:grpSpPr>
                <a:xfrm>
                  <a:off x="4387928" y="3745956"/>
                  <a:ext cx="2473695" cy="217906"/>
                  <a:chOff x="4387866" y="3663764"/>
                  <a:chExt cx="2473695" cy="217906"/>
                </a:xfrm>
              </p:grpSpPr>
              <p:sp>
                <p:nvSpPr>
                  <p:cNvPr id="168" name="TextBox 167">
                    <a:extLst>
                      <a:ext uri="{FF2B5EF4-FFF2-40B4-BE49-F238E27FC236}">
                        <a16:creationId xmlns:a16="http://schemas.microsoft.com/office/drawing/2014/main" id="{D6B27C08-6098-4901-A131-AA51A53567F5}"/>
                      </a:ext>
                    </a:extLst>
                  </p:cNvPr>
                  <p:cNvSpPr txBox="1"/>
                  <p:nvPr/>
                </p:nvSpPr>
                <p:spPr>
                  <a:xfrm>
                    <a:off x="4387866" y="3697004"/>
                    <a:ext cx="292068" cy="184666"/>
                  </a:xfrm>
                  <a:prstGeom prst="rect">
                    <a:avLst/>
                  </a:prstGeom>
                  <a:noFill/>
                </p:spPr>
                <p:txBody>
                  <a:bodyPr wrap="none" rtlCol="0">
                    <a:spAutoFit/>
                  </a:bodyPr>
                  <a:lstStyle/>
                  <a:p>
                    <a:pPr algn="ctr"/>
                    <a:r>
                      <a:rPr lang="ja-JP" sz="600">
                        <a:solidFill>
                          <a:schemeClr val="tx1"/>
                        </a:solidFill>
                      </a:rPr>
                      <a:t>0.4</a:t>
                    </a:r>
                  </a:p>
                </p:txBody>
              </p:sp>
              <p:sp>
                <p:nvSpPr>
                  <p:cNvPr id="169" name="TextBox 168">
                    <a:extLst>
                      <a:ext uri="{FF2B5EF4-FFF2-40B4-BE49-F238E27FC236}">
                        <a16:creationId xmlns:a16="http://schemas.microsoft.com/office/drawing/2014/main" id="{79D511CE-37F5-4D34-9B76-81F3A151C9D6}"/>
                      </a:ext>
                    </a:extLst>
                  </p:cNvPr>
                  <p:cNvSpPr txBox="1"/>
                  <p:nvPr/>
                </p:nvSpPr>
                <p:spPr>
                  <a:xfrm>
                    <a:off x="6526212" y="3697004"/>
                    <a:ext cx="335349" cy="177952"/>
                  </a:xfrm>
                  <a:prstGeom prst="rect">
                    <a:avLst/>
                  </a:prstGeom>
                  <a:noFill/>
                </p:spPr>
                <p:txBody>
                  <a:bodyPr wrap="none" rtlCol="0">
                    <a:spAutoFit/>
                  </a:bodyPr>
                  <a:lstStyle/>
                  <a:p>
                    <a:pPr algn="ctr"/>
                    <a:r>
                      <a:rPr lang="ja-JP" sz="600">
                        <a:solidFill>
                          <a:schemeClr val="tx1"/>
                        </a:solidFill>
                      </a:rPr>
                      <a:t>6.41</a:t>
                    </a:r>
                  </a:p>
                </p:txBody>
              </p:sp>
              <p:cxnSp>
                <p:nvCxnSpPr>
                  <p:cNvPr id="170" name="Straight Connector 169">
                    <a:extLst>
                      <a:ext uri="{FF2B5EF4-FFF2-40B4-BE49-F238E27FC236}">
                        <a16:creationId xmlns:a16="http://schemas.microsoft.com/office/drawing/2014/main" id="{52F60542-D8BB-48DD-8834-1331C80897E0}"/>
                      </a:ext>
                    </a:extLst>
                  </p:cNvPr>
                  <p:cNvCxnSpPr>
                    <a:cxnSpLocks/>
                  </p:cNvCxnSpPr>
                  <p:nvPr/>
                </p:nvCxnSpPr>
                <p:spPr>
                  <a:xfrm>
                    <a:off x="4533900" y="3663764"/>
                    <a:ext cx="2159986" cy="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171" name="Group 170">
                    <a:extLst>
                      <a:ext uri="{FF2B5EF4-FFF2-40B4-BE49-F238E27FC236}">
                        <a16:creationId xmlns:a16="http://schemas.microsoft.com/office/drawing/2014/main" id="{B7A73127-EFE7-4391-84F7-E0C79D1DAA07}"/>
                      </a:ext>
                    </a:extLst>
                  </p:cNvPr>
                  <p:cNvGrpSpPr/>
                  <p:nvPr/>
                </p:nvGrpSpPr>
                <p:grpSpPr>
                  <a:xfrm>
                    <a:off x="4533900" y="3663764"/>
                    <a:ext cx="2160000" cy="72000"/>
                    <a:chOff x="4533900" y="3663764"/>
                    <a:chExt cx="2160000" cy="72000"/>
                  </a:xfrm>
                </p:grpSpPr>
                <p:cxnSp>
                  <p:nvCxnSpPr>
                    <p:cNvPr id="172" name="Straight Connector 171">
                      <a:extLst>
                        <a:ext uri="{FF2B5EF4-FFF2-40B4-BE49-F238E27FC236}">
                          <a16:creationId xmlns:a16="http://schemas.microsoft.com/office/drawing/2014/main" id="{74A03A22-5E7C-4E2C-A058-B2A8B92FB04C}"/>
                        </a:ext>
                      </a:extLst>
                    </p:cNvPr>
                    <p:cNvCxnSpPr>
                      <a:cxnSpLocks/>
                    </p:cNvCxnSpPr>
                    <p:nvPr/>
                  </p:nvCxnSpPr>
                  <p:spPr>
                    <a:xfrm>
                      <a:off x="453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EB527058-42FB-49DB-993F-706295490C47}"/>
                        </a:ext>
                      </a:extLst>
                    </p:cNvPr>
                    <p:cNvCxnSpPr>
                      <a:cxnSpLocks/>
                    </p:cNvCxnSpPr>
                    <p:nvPr/>
                  </p:nvCxnSpPr>
                  <p:spPr>
                    <a:xfrm>
                      <a:off x="669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grpSp>
            <p:sp>
              <p:nvSpPr>
                <p:cNvPr id="167" name="TextBox 166">
                  <a:extLst>
                    <a:ext uri="{FF2B5EF4-FFF2-40B4-BE49-F238E27FC236}">
                      <a16:creationId xmlns:a16="http://schemas.microsoft.com/office/drawing/2014/main" id="{850144D8-81A7-496C-A8F7-D9997A5C9010}"/>
                    </a:ext>
                  </a:extLst>
                </p:cNvPr>
                <p:cNvSpPr txBox="1"/>
                <p:nvPr/>
              </p:nvSpPr>
              <p:spPr>
                <a:xfrm>
                  <a:off x="5181967" y="3865634"/>
                  <a:ext cx="984565" cy="184666"/>
                </a:xfrm>
                <a:prstGeom prst="rect">
                  <a:avLst/>
                </a:prstGeom>
                <a:noFill/>
              </p:spPr>
              <p:txBody>
                <a:bodyPr wrap="none" rtlCol="0">
                  <a:spAutoFit/>
                </a:bodyPr>
                <a:lstStyle/>
                <a:p>
                  <a:pPr algn="ctr"/>
                  <a:r>
                    <a:rPr lang="ja-JP" sz="600">
                      <a:solidFill>
                        <a:schemeClr val="tx1"/>
                      </a:solidFill>
                    </a:rPr>
                    <a:t>相対リスク（対数スケール）</a:t>
                  </a:r>
                </a:p>
              </p:txBody>
            </p:sp>
          </p:grpSp>
          <p:cxnSp>
            <p:nvCxnSpPr>
              <p:cNvPr id="164" name="Straight Connector 163">
                <a:extLst>
                  <a:ext uri="{FF2B5EF4-FFF2-40B4-BE49-F238E27FC236}">
                    <a16:creationId xmlns:a16="http://schemas.microsoft.com/office/drawing/2014/main" id="{AA9B58B4-3EDC-4811-96CE-04645218C554}"/>
                  </a:ext>
                </a:extLst>
              </p:cNvPr>
              <p:cNvCxnSpPr>
                <a:cxnSpLocks/>
              </p:cNvCxnSpPr>
              <p:nvPr/>
            </p:nvCxnSpPr>
            <p:spPr>
              <a:xfrm rot="10800000">
                <a:off x="5244794" y="2305956"/>
                <a:ext cx="0" cy="1440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7024833F-0D48-43C0-A82E-12B87F60FBDB}"/>
                  </a:ext>
                </a:extLst>
              </p:cNvPr>
              <p:cNvCxnSpPr>
                <a:cxnSpLocks/>
              </p:cNvCxnSpPr>
              <p:nvPr/>
            </p:nvCxnSpPr>
            <p:spPr>
              <a:xfrm rot="10800000" flipV="1">
                <a:off x="5576810" y="2305956"/>
                <a:ext cx="0" cy="1440000"/>
              </a:xfrm>
              <a:prstGeom prst="line">
                <a:avLst/>
              </a:prstGeom>
              <a:ln w="6350">
                <a:solidFill>
                  <a:srgbClr val="E75C00"/>
                </a:solidFill>
                <a:prstDash val="dash"/>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0F598B30-8CC3-4971-8520-EEF042396011}"/>
                </a:ext>
              </a:extLst>
            </p:cNvPr>
            <p:cNvGrpSpPr/>
            <p:nvPr/>
          </p:nvGrpSpPr>
          <p:grpSpPr>
            <a:xfrm>
              <a:off x="4243305" y="3535625"/>
              <a:ext cx="335348" cy="224378"/>
              <a:chOff x="4904109" y="3831152"/>
              <a:chExt cx="335348" cy="224378"/>
            </a:xfrm>
          </p:grpSpPr>
          <p:cxnSp>
            <p:nvCxnSpPr>
              <p:cNvPr id="161" name="Straight Connector 160">
                <a:extLst>
                  <a:ext uri="{FF2B5EF4-FFF2-40B4-BE49-F238E27FC236}">
                    <a16:creationId xmlns:a16="http://schemas.microsoft.com/office/drawing/2014/main" id="{3DF6C814-8CFF-4373-AE7C-5CE8FA85F6A7}"/>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0E49FD7D-E8E3-4BE3-8078-860ED14AA8FD}"/>
                  </a:ext>
                </a:extLst>
              </p:cNvPr>
              <p:cNvSpPr txBox="1"/>
              <p:nvPr/>
            </p:nvSpPr>
            <p:spPr>
              <a:xfrm>
                <a:off x="4904109" y="3870864"/>
                <a:ext cx="335348" cy="184666"/>
              </a:xfrm>
              <a:prstGeom prst="rect">
                <a:avLst/>
              </a:prstGeom>
              <a:noFill/>
            </p:spPr>
            <p:txBody>
              <a:bodyPr wrap="none" rtlCol="0">
                <a:spAutoFit/>
              </a:bodyPr>
              <a:lstStyle/>
              <a:p>
                <a:pPr algn="ctr"/>
                <a:r>
                  <a:rPr lang="ja-JP" sz="600">
                    <a:solidFill>
                      <a:schemeClr val="tx1"/>
                    </a:solidFill>
                  </a:rPr>
                  <a:t>1.53</a:t>
                </a:r>
              </a:p>
            </p:txBody>
          </p:sp>
        </p:grpSp>
        <p:grpSp>
          <p:nvGrpSpPr>
            <p:cNvPr id="39" name="Group 38">
              <a:extLst>
                <a:ext uri="{FF2B5EF4-FFF2-40B4-BE49-F238E27FC236}">
                  <a16:creationId xmlns:a16="http://schemas.microsoft.com/office/drawing/2014/main" id="{EE2B432A-AA51-4725-A4A3-2DFD794832F9}"/>
                </a:ext>
              </a:extLst>
            </p:cNvPr>
            <p:cNvGrpSpPr/>
            <p:nvPr/>
          </p:nvGrpSpPr>
          <p:grpSpPr>
            <a:xfrm>
              <a:off x="4470633" y="3535625"/>
              <a:ext cx="335348" cy="224378"/>
              <a:chOff x="4904109" y="3831152"/>
              <a:chExt cx="335348" cy="224378"/>
            </a:xfrm>
          </p:grpSpPr>
          <p:cxnSp>
            <p:nvCxnSpPr>
              <p:cNvPr id="159" name="Straight Connector 158">
                <a:extLst>
                  <a:ext uri="{FF2B5EF4-FFF2-40B4-BE49-F238E27FC236}">
                    <a16:creationId xmlns:a16="http://schemas.microsoft.com/office/drawing/2014/main" id="{8D535222-4E78-4A8D-8FFF-82534C791D27}"/>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60" name="TextBox 159">
                <a:extLst>
                  <a:ext uri="{FF2B5EF4-FFF2-40B4-BE49-F238E27FC236}">
                    <a16:creationId xmlns:a16="http://schemas.microsoft.com/office/drawing/2014/main" id="{46CF3B7A-6FB6-459B-9F63-C02A3BB42507}"/>
                  </a:ext>
                </a:extLst>
              </p:cNvPr>
              <p:cNvSpPr txBox="1"/>
              <p:nvPr/>
            </p:nvSpPr>
            <p:spPr>
              <a:xfrm>
                <a:off x="4904109" y="3870864"/>
                <a:ext cx="335348" cy="184666"/>
              </a:xfrm>
              <a:prstGeom prst="rect">
                <a:avLst/>
              </a:prstGeom>
              <a:noFill/>
            </p:spPr>
            <p:txBody>
              <a:bodyPr wrap="none" rtlCol="0">
                <a:spAutoFit/>
              </a:bodyPr>
              <a:lstStyle/>
              <a:p>
                <a:pPr algn="ctr"/>
                <a:r>
                  <a:rPr lang="ja-JP" sz="600">
                    <a:solidFill>
                      <a:schemeClr val="tx1"/>
                    </a:solidFill>
                  </a:rPr>
                  <a:t>1.99</a:t>
                </a:r>
              </a:p>
            </p:txBody>
          </p:sp>
        </p:grpSp>
        <p:grpSp>
          <p:nvGrpSpPr>
            <p:cNvPr id="40" name="Group 39">
              <a:extLst>
                <a:ext uri="{FF2B5EF4-FFF2-40B4-BE49-F238E27FC236}">
                  <a16:creationId xmlns:a16="http://schemas.microsoft.com/office/drawing/2014/main" id="{16D3CA5F-C851-4BD0-82D1-161C9B7014A4}"/>
                </a:ext>
              </a:extLst>
            </p:cNvPr>
            <p:cNvGrpSpPr/>
            <p:nvPr/>
          </p:nvGrpSpPr>
          <p:grpSpPr>
            <a:xfrm>
              <a:off x="5010386" y="3535625"/>
              <a:ext cx="335348" cy="224378"/>
              <a:chOff x="4904109" y="3831152"/>
              <a:chExt cx="335348" cy="224378"/>
            </a:xfrm>
          </p:grpSpPr>
          <p:cxnSp>
            <p:nvCxnSpPr>
              <p:cNvPr id="157" name="Straight Connector 156">
                <a:extLst>
                  <a:ext uri="{FF2B5EF4-FFF2-40B4-BE49-F238E27FC236}">
                    <a16:creationId xmlns:a16="http://schemas.microsoft.com/office/drawing/2014/main" id="{42925973-3551-46FE-8886-C32A78D0FBCB}"/>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8373B2FC-3024-4E8B-A8AB-E2EB88005CFB}"/>
                  </a:ext>
                </a:extLst>
              </p:cNvPr>
              <p:cNvSpPr txBox="1"/>
              <p:nvPr/>
            </p:nvSpPr>
            <p:spPr>
              <a:xfrm>
                <a:off x="4904109" y="3870864"/>
                <a:ext cx="335348" cy="184666"/>
              </a:xfrm>
              <a:prstGeom prst="rect">
                <a:avLst/>
              </a:prstGeom>
              <a:noFill/>
            </p:spPr>
            <p:txBody>
              <a:bodyPr wrap="none" rtlCol="0">
                <a:spAutoFit/>
              </a:bodyPr>
              <a:lstStyle/>
              <a:p>
                <a:pPr algn="ctr"/>
                <a:r>
                  <a:rPr lang="ja-JP" sz="600">
                    <a:solidFill>
                      <a:schemeClr val="tx1"/>
                    </a:solidFill>
                  </a:rPr>
                  <a:t>3.99</a:t>
                </a:r>
              </a:p>
            </p:txBody>
          </p:sp>
        </p:grpSp>
        <p:grpSp>
          <p:nvGrpSpPr>
            <p:cNvPr id="41" name="Group 40">
              <a:extLst>
                <a:ext uri="{FF2B5EF4-FFF2-40B4-BE49-F238E27FC236}">
                  <a16:creationId xmlns:a16="http://schemas.microsoft.com/office/drawing/2014/main" id="{B1903805-726E-4AB9-B045-341255397E98}"/>
                </a:ext>
              </a:extLst>
            </p:cNvPr>
            <p:cNvGrpSpPr/>
            <p:nvPr/>
          </p:nvGrpSpPr>
          <p:grpSpPr>
            <a:xfrm>
              <a:off x="3510849" y="5023179"/>
              <a:ext cx="292068" cy="216187"/>
              <a:chOff x="4933735" y="3918804"/>
              <a:chExt cx="292068" cy="257896"/>
            </a:xfrm>
          </p:grpSpPr>
          <p:cxnSp>
            <p:nvCxnSpPr>
              <p:cNvPr id="155" name="Straight Connector 154">
                <a:extLst>
                  <a:ext uri="{FF2B5EF4-FFF2-40B4-BE49-F238E27FC236}">
                    <a16:creationId xmlns:a16="http://schemas.microsoft.com/office/drawing/2014/main" id="{5CAAD4E2-0736-44DB-B5CB-10C329FCED5F}"/>
                  </a:ext>
                </a:extLst>
              </p:cNvPr>
              <p:cNvCxnSpPr>
                <a:cxnSpLocks/>
              </p:cNvCxnSpPr>
              <p:nvPr/>
            </p:nvCxnSpPr>
            <p:spPr>
              <a:xfrm>
                <a:off x="5079769" y="391880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56" name="TextBox 155">
                <a:extLst>
                  <a:ext uri="{FF2B5EF4-FFF2-40B4-BE49-F238E27FC236}">
                    <a16:creationId xmlns:a16="http://schemas.microsoft.com/office/drawing/2014/main" id="{B7EC68A1-FF05-438E-99F5-27AA99605C46}"/>
                  </a:ext>
                </a:extLst>
              </p:cNvPr>
              <p:cNvSpPr txBox="1"/>
              <p:nvPr/>
            </p:nvSpPr>
            <p:spPr>
              <a:xfrm>
                <a:off x="4933735" y="3956407"/>
                <a:ext cx="292068" cy="220293"/>
              </a:xfrm>
              <a:prstGeom prst="rect">
                <a:avLst/>
              </a:prstGeom>
              <a:noFill/>
            </p:spPr>
            <p:txBody>
              <a:bodyPr wrap="none" rtlCol="0">
                <a:spAutoFit/>
              </a:bodyPr>
              <a:lstStyle/>
              <a:p>
                <a:pPr algn="ctr"/>
                <a:r>
                  <a:rPr lang="ja-JP" sz="600">
                    <a:solidFill>
                      <a:schemeClr val="tx1"/>
                    </a:solidFill>
                  </a:rPr>
                  <a:t>0.8</a:t>
                </a:r>
              </a:p>
            </p:txBody>
          </p:sp>
        </p:grpSp>
        <p:grpSp>
          <p:nvGrpSpPr>
            <p:cNvPr id="42" name="Group 41">
              <a:extLst>
                <a:ext uri="{FF2B5EF4-FFF2-40B4-BE49-F238E27FC236}">
                  <a16:creationId xmlns:a16="http://schemas.microsoft.com/office/drawing/2014/main" id="{7DD1B104-9F50-4D5C-8DA6-A6B069047568}"/>
                </a:ext>
              </a:extLst>
            </p:cNvPr>
            <p:cNvGrpSpPr/>
            <p:nvPr/>
          </p:nvGrpSpPr>
          <p:grpSpPr>
            <a:xfrm>
              <a:off x="3246873" y="3910253"/>
              <a:ext cx="2516975" cy="1426389"/>
              <a:chOff x="4387928" y="2414650"/>
              <a:chExt cx="2516975" cy="1701577"/>
            </a:xfrm>
          </p:grpSpPr>
          <p:grpSp>
            <p:nvGrpSpPr>
              <p:cNvPr id="144" name="Group 143">
                <a:extLst>
                  <a:ext uri="{FF2B5EF4-FFF2-40B4-BE49-F238E27FC236}">
                    <a16:creationId xmlns:a16="http://schemas.microsoft.com/office/drawing/2014/main" id="{B73588FA-2A99-4DCC-9BB0-90E7DC6A3308}"/>
                  </a:ext>
                </a:extLst>
              </p:cNvPr>
              <p:cNvGrpSpPr/>
              <p:nvPr/>
            </p:nvGrpSpPr>
            <p:grpSpPr>
              <a:xfrm>
                <a:off x="4387928" y="3745956"/>
                <a:ext cx="2516975" cy="370271"/>
                <a:chOff x="4387928" y="3745956"/>
                <a:chExt cx="2516975" cy="370271"/>
              </a:xfrm>
            </p:grpSpPr>
            <p:grpSp>
              <p:nvGrpSpPr>
                <p:cNvPr id="147" name="Group 146">
                  <a:extLst>
                    <a:ext uri="{FF2B5EF4-FFF2-40B4-BE49-F238E27FC236}">
                      <a16:creationId xmlns:a16="http://schemas.microsoft.com/office/drawing/2014/main" id="{222EE499-2D1E-4D0D-9AA4-CA2662E287BC}"/>
                    </a:ext>
                  </a:extLst>
                </p:cNvPr>
                <p:cNvGrpSpPr/>
                <p:nvPr/>
              </p:nvGrpSpPr>
              <p:grpSpPr>
                <a:xfrm>
                  <a:off x="4387928" y="3745956"/>
                  <a:ext cx="2516975" cy="253533"/>
                  <a:chOff x="4387866" y="3663764"/>
                  <a:chExt cx="2516975" cy="253533"/>
                </a:xfrm>
              </p:grpSpPr>
              <p:sp>
                <p:nvSpPr>
                  <p:cNvPr id="149" name="TextBox 148">
                    <a:extLst>
                      <a:ext uri="{FF2B5EF4-FFF2-40B4-BE49-F238E27FC236}">
                        <a16:creationId xmlns:a16="http://schemas.microsoft.com/office/drawing/2014/main" id="{50F18E85-B8ED-40A0-A2ED-03557B02815F}"/>
                      </a:ext>
                    </a:extLst>
                  </p:cNvPr>
                  <p:cNvSpPr txBox="1"/>
                  <p:nvPr/>
                </p:nvSpPr>
                <p:spPr>
                  <a:xfrm>
                    <a:off x="4387866" y="3697004"/>
                    <a:ext cx="292068" cy="220292"/>
                  </a:xfrm>
                  <a:prstGeom prst="rect">
                    <a:avLst/>
                  </a:prstGeom>
                  <a:noFill/>
                </p:spPr>
                <p:txBody>
                  <a:bodyPr wrap="none" rtlCol="0">
                    <a:spAutoFit/>
                  </a:bodyPr>
                  <a:lstStyle/>
                  <a:p>
                    <a:pPr algn="ctr"/>
                    <a:r>
                      <a:rPr lang="ja-JP" sz="600">
                        <a:solidFill>
                          <a:schemeClr val="tx1"/>
                        </a:solidFill>
                      </a:rPr>
                      <a:t>0.4</a:t>
                    </a:r>
                  </a:p>
                </p:txBody>
              </p:sp>
              <p:sp>
                <p:nvSpPr>
                  <p:cNvPr id="150" name="TextBox 149">
                    <a:extLst>
                      <a:ext uri="{FF2B5EF4-FFF2-40B4-BE49-F238E27FC236}">
                        <a16:creationId xmlns:a16="http://schemas.microsoft.com/office/drawing/2014/main" id="{ADDDA64F-531C-4902-BA90-421CF8721B9B}"/>
                      </a:ext>
                    </a:extLst>
                  </p:cNvPr>
                  <p:cNvSpPr txBox="1"/>
                  <p:nvPr/>
                </p:nvSpPr>
                <p:spPr>
                  <a:xfrm>
                    <a:off x="6482931" y="3697004"/>
                    <a:ext cx="421910" cy="220293"/>
                  </a:xfrm>
                  <a:prstGeom prst="rect">
                    <a:avLst/>
                  </a:prstGeom>
                  <a:noFill/>
                </p:spPr>
                <p:txBody>
                  <a:bodyPr wrap="none" rtlCol="0">
                    <a:spAutoFit/>
                  </a:bodyPr>
                  <a:lstStyle/>
                  <a:p>
                    <a:pPr algn="ctr"/>
                    <a:r>
                      <a:rPr lang="ja-JP" sz="600">
                        <a:solidFill>
                          <a:schemeClr val="tx1"/>
                        </a:solidFill>
                      </a:rPr>
                      <a:t>199.41</a:t>
                    </a:r>
                  </a:p>
                </p:txBody>
              </p:sp>
              <p:cxnSp>
                <p:nvCxnSpPr>
                  <p:cNvPr id="151" name="Straight Connector 150">
                    <a:extLst>
                      <a:ext uri="{FF2B5EF4-FFF2-40B4-BE49-F238E27FC236}">
                        <a16:creationId xmlns:a16="http://schemas.microsoft.com/office/drawing/2014/main" id="{43619A8D-8899-4EBE-B032-3CC3631A02CD}"/>
                      </a:ext>
                    </a:extLst>
                  </p:cNvPr>
                  <p:cNvCxnSpPr>
                    <a:cxnSpLocks/>
                  </p:cNvCxnSpPr>
                  <p:nvPr/>
                </p:nvCxnSpPr>
                <p:spPr>
                  <a:xfrm>
                    <a:off x="4533900" y="3663764"/>
                    <a:ext cx="2159986" cy="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152" name="Group 151">
                    <a:extLst>
                      <a:ext uri="{FF2B5EF4-FFF2-40B4-BE49-F238E27FC236}">
                        <a16:creationId xmlns:a16="http://schemas.microsoft.com/office/drawing/2014/main" id="{4509764A-4A3A-447A-92A0-214DB1E110A6}"/>
                      </a:ext>
                    </a:extLst>
                  </p:cNvPr>
                  <p:cNvGrpSpPr/>
                  <p:nvPr/>
                </p:nvGrpSpPr>
                <p:grpSpPr>
                  <a:xfrm>
                    <a:off x="4533900" y="3663764"/>
                    <a:ext cx="2160000" cy="72000"/>
                    <a:chOff x="4533900" y="3663764"/>
                    <a:chExt cx="2160000" cy="72000"/>
                  </a:xfrm>
                </p:grpSpPr>
                <p:cxnSp>
                  <p:nvCxnSpPr>
                    <p:cNvPr id="153" name="Straight Connector 152">
                      <a:extLst>
                        <a:ext uri="{FF2B5EF4-FFF2-40B4-BE49-F238E27FC236}">
                          <a16:creationId xmlns:a16="http://schemas.microsoft.com/office/drawing/2014/main" id="{19D1E6B5-9B2F-41D8-AFAC-0E718BC0B75C}"/>
                        </a:ext>
                      </a:extLst>
                    </p:cNvPr>
                    <p:cNvCxnSpPr>
                      <a:cxnSpLocks/>
                    </p:cNvCxnSpPr>
                    <p:nvPr/>
                  </p:nvCxnSpPr>
                  <p:spPr>
                    <a:xfrm>
                      <a:off x="453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615AA45F-4EB7-4F6E-B70D-46F6F855BFA3}"/>
                        </a:ext>
                      </a:extLst>
                    </p:cNvPr>
                    <p:cNvCxnSpPr>
                      <a:cxnSpLocks/>
                    </p:cNvCxnSpPr>
                    <p:nvPr/>
                  </p:nvCxnSpPr>
                  <p:spPr>
                    <a:xfrm>
                      <a:off x="669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grpSp>
            <p:sp>
              <p:nvSpPr>
                <p:cNvPr id="148" name="TextBox 147">
                  <a:extLst>
                    <a:ext uri="{FF2B5EF4-FFF2-40B4-BE49-F238E27FC236}">
                      <a16:creationId xmlns:a16="http://schemas.microsoft.com/office/drawing/2014/main" id="{7104CD5F-A288-431E-8B75-0B3AA0934D1A}"/>
                    </a:ext>
                  </a:extLst>
                </p:cNvPr>
                <p:cNvSpPr txBox="1"/>
                <p:nvPr/>
              </p:nvSpPr>
              <p:spPr>
                <a:xfrm>
                  <a:off x="5181967" y="3895934"/>
                  <a:ext cx="984565" cy="220293"/>
                </a:xfrm>
                <a:prstGeom prst="rect">
                  <a:avLst/>
                </a:prstGeom>
                <a:noFill/>
              </p:spPr>
              <p:txBody>
                <a:bodyPr wrap="none" rtlCol="0">
                  <a:spAutoFit/>
                </a:bodyPr>
                <a:lstStyle/>
                <a:p>
                  <a:pPr algn="ctr"/>
                  <a:r>
                    <a:rPr lang="ja-JP" sz="600">
                      <a:solidFill>
                        <a:schemeClr val="tx1"/>
                      </a:solidFill>
                    </a:rPr>
                    <a:t>相対リスク（対数スケール）</a:t>
                  </a:r>
                </a:p>
              </p:txBody>
            </p:sp>
          </p:grpSp>
          <p:cxnSp>
            <p:nvCxnSpPr>
              <p:cNvPr id="145" name="Straight Connector 144">
                <a:extLst>
                  <a:ext uri="{FF2B5EF4-FFF2-40B4-BE49-F238E27FC236}">
                    <a16:creationId xmlns:a16="http://schemas.microsoft.com/office/drawing/2014/main" id="{35EC4B6A-BB6F-40E8-AB0E-BE0642E33363}"/>
                  </a:ext>
                </a:extLst>
              </p:cNvPr>
              <p:cNvCxnSpPr>
                <a:cxnSpLocks/>
              </p:cNvCxnSpPr>
              <p:nvPr/>
            </p:nvCxnSpPr>
            <p:spPr>
              <a:xfrm rot="10800000" flipV="1">
                <a:off x="4852978" y="2414650"/>
                <a:ext cx="0" cy="1331307"/>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F792E032-844A-4BDA-8D2F-A16F139FFF81}"/>
                  </a:ext>
                </a:extLst>
              </p:cNvPr>
              <p:cNvCxnSpPr>
                <a:cxnSpLocks/>
              </p:cNvCxnSpPr>
              <p:nvPr/>
            </p:nvCxnSpPr>
            <p:spPr>
              <a:xfrm rot="10800000" flipV="1">
                <a:off x="5032529" y="2414650"/>
                <a:ext cx="0" cy="1331307"/>
              </a:xfrm>
              <a:prstGeom prst="line">
                <a:avLst/>
              </a:prstGeom>
              <a:ln w="6350">
                <a:solidFill>
                  <a:srgbClr val="E75C00"/>
                </a:solidFill>
                <a:prstDash val="dash"/>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2FBDDCF6-D552-4F83-98E3-B6962942DF6F}"/>
                </a:ext>
              </a:extLst>
            </p:cNvPr>
            <p:cNvGrpSpPr/>
            <p:nvPr/>
          </p:nvGrpSpPr>
          <p:grpSpPr>
            <a:xfrm>
              <a:off x="5001816" y="5023184"/>
              <a:ext cx="378630" cy="217955"/>
              <a:chOff x="4882470" y="3831152"/>
              <a:chExt cx="378630" cy="260005"/>
            </a:xfrm>
          </p:grpSpPr>
          <p:cxnSp>
            <p:nvCxnSpPr>
              <p:cNvPr id="142" name="Straight Connector 141">
                <a:extLst>
                  <a:ext uri="{FF2B5EF4-FFF2-40B4-BE49-F238E27FC236}">
                    <a16:creationId xmlns:a16="http://schemas.microsoft.com/office/drawing/2014/main" id="{B27EC5D4-9B20-4768-835A-64F4982259A2}"/>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43" name="TextBox 142">
                <a:extLst>
                  <a:ext uri="{FF2B5EF4-FFF2-40B4-BE49-F238E27FC236}">
                    <a16:creationId xmlns:a16="http://schemas.microsoft.com/office/drawing/2014/main" id="{9D26BDEA-7EC3-4637-82C2-D6B2648C2A76}"/>
                  </a:ext>
                </a:extLst>
              </p:cNvPr>
              <p:cNvSpPr txBox="1"/>
              <p:nvPr/>
            </p:nvSpPr>
            <p:spPr>
              <a:xfrm>
                <a:off x="4882470" y="3870863"/>
                <a:ext cx="378630" cy="220294"/>
              </a:xfrm>
              <a:prstGeom prst="rect">
                <a:avLst/>
              </a:prstGeom>
              <a:noFill/>
            </p:spPr>
            <p:txBody>
              <a:bodyPr wrap="none" rtlCol="0">
                <a:spAutoFit/>
              </a:bodyPr>
              <a:lstStyle/>
              <a:p>
                <a:pPr algn="ctr"/>
                <a:r>
                  <a:rPr lang="ja-JP" sz="600">
                    <a:solidFill>
                      <a:schemeClr val="tx1"/>
                    </a:solidFill>
                  </a:rPr>
                  <a:t>79.76</a:t>
                </a:r>
              </a:p>
            </p:txBody>
          </p:sp>
        </p:grpSp>
        <p:grpSp>
          <p:nvGrpSpPr>
            <p:cNvPr id="44" name="Group 43">
              <a:extLst>
                <a:ext uri="{FF2B5EF4-FFF2-40B4-BE49-F238E27FC236}">
                  <a16:creationId xmlns:a16="http://schemas.microsoft.com/office/drawing/2014/main" id="{694021AA-489E-47B6-A9FA-6E95117F1B6F}"/>
                </a:ext>
              </a:extLst>
            </p:cNvPr>
            <p:cNvGrpSpPr/>
            <p:nvPr/>
          </p:nvGrpSpPr>
          <p:grpSpPr>
            <a:xfrm>
              <a:off x="3521043" y="6352703"/>
              <a:ext cx="292068" cy="224378"/>
              <a:chOff x="4925749" y="3831152"/>
              <a:chExt cx="292068" cy="224378"/>
            </a:xfrm>
          </p:grpSpPr>
          <p:cxnSp>
            <p:nvCxnSpPr>
              <p:cNvPr id="140" name="Straight Connector 139">
                <a:extLst>
                  <a:ext uri="{FF2B5EF4-FFF2-40B4-BE49-F238E27FC236}">
                    <a16:creationId xmlns:a16="http://schemas.microsoft.com/office/drawing/2014/main" id="{A9164445-6CAB-4D3C-AF52-8ACDA1D04E67}"/>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41" name="TextBox 140">
                <a:extLst>
                  <a:ext uri="{FF2B5EF4-FFF2-40B4-BE49-F238E27FC236}">
                    <a16:creationId xmlns:a16="http://schemas.microsoft.com/office/drawing/2014/main" id="{AEABA566-6A1A-428D-AD3F-1A0652B50CC0}"/>
                  </a:ext>
                </a:extLst>
              </p:cNvPr>
              <p:cNvSpPr txBox="1"/>
              <p:nvPr/>
            </p:nvSpPr>
            <p:spPr>
              <a:xfrm>
                <a:off x="4925749" y="3870864"/>
                <a:ext cx="292068" cy="184666"/>
              </a:xfrm>
              <a:prstGeom prst="rect">
                <a:avLst/>
              </a:prstGeom>
              <a:noFill/>
            </p:spPr>
            <p:txBody>
              <a:bodyPr wrap="none" rtlCol="0">
                <a:spAutoFit/>
              </a:bodyPr>
              <a:lstStyle/>
              <a:p>
                <a:pPr algn="ctr"/>
                <a:r>
                  <a:rPr lang="ja-JP" sz="600">
                    <a:solidFill>
                      <a:schemeClr val="tx1"/>
                    </a:solidFill>
                  </a:rPr>
                  <a:t>0.8</a:t>
                </a:r>
              </a:p>
            </p:txBody>
          </p:sp>
        </p:grpSp>
        <p:grpSp>
          <p:nvGrpSpPr>
            <p:cNvPr id="45" name="Group 44">
              <a:extLst>
                <a:ext uri="{FF2B5EF4-FFF2-40B4-BE49-F238E27FC236}">
                  <a16:creationId xmlns:a16="http://schemas.microsoft.com/office/drawing/2014/main" id="{0FCAFADB-8B72-4632-A251-7F0E83297B3E}"/>
                </a:ext>
              </a:extLst>
            </p:cNvPr>
            <p:cNvGrpSpPr/>
            <p:nvPr/>
          </p:nvGrpSpPr>
          <p:grpSpPr>
            <a:xfrm>
              <a:off x="3244926" y="5354670"/>
              <a:ext cx="2495337" cy="1312344"/>
              <a:chOff x="4387928" y="2737956"/>
              <a:chExt cx="2495337" cy="1312344"/>
            </a:xfrm>
          </p:grpSpPr>
          <p:grpSp>
            <p:nvGrpSpPr>
              <p:cNvPr id="129" name="Group 128">
                <a:extLst>
                  <a:ext uri="{FF2B5EF4-FFF2-40B4-BE49-F238E27FC236}">
                    <a16:creationId xmlns:a16="http://schemas.microsoft.com/office/drawing/2014/main" id="{1965FECD-FF61-4D4D-9CD3-1B6003B9ADD5}"/>
                  </a:ext>
                </a:extLst>
              </p:cNvPr>
              <p:cNvGrpSpPr/>
              <p:nvPr/>
            </p:nvGrpSpPr>
            <p:grpSpPr>
              <a:xfrm>
                <a:off x="4387928" y="3745956"/>
                <a:ext cx="2495337" cy="304344"/>
                <a:chOff x="4387928" y="3745956"/>
                <a:chExt cx="2495337" cy="304344"/>
              </a:xfrm>
            </p:grpSpPr>
            <p:grpSp>
              <p:nvGrpSpPr>
                <p:cNvPr id="132" name="Group 131">
                  <a:extLst>
                    <a:ext uri="{FF2B5EF4-FFF2-40B4-BE49-F238E27FC236}">
                      <a16:creationId xmlns:a16="http://schemas.microsoft.com/office/drawing/2014/main" id="{0F26096E-3F2F-4848-967A-7A9FFC10DE82}"/>
                    </a:ext>
                  </a:extLst>
                </p:cNvPr>
                <p:cNvGrpSpPr/>
                <p:nvPr/>
              </p:nvGrpSpPr>
              <p:grpSpPr>
                <a:xfrm>
                  <a:off x="4387928" y="3745956"/>
                  <a:ext cx="2495337" cy="217906"/>
                  <a:chOff x="4387866" y="3663764"/>
                  <a:chExt cx="2495337" cy="217906"/>
                </a:xfrm>
              </p:grpSpPr>
              <p:sp>
                <p:nvSpPr>
                  <p:cNvPr id="134" name="TextBox 133">
                    <a:extLst>
                      <a:ext uri="{FF2B5EF4-FFF2-40B4-BE49-F238E27FC236}">
                        <a16:creationId xmlns:a16="http://schemas.microsoft.com/office/drawing/2014/main" id="{5576C14D-05AF-474D-8788-CC3FC5C5E475}"/>
                      </a:ext>
                    </a:extLst>
                  </p:cNvPr>
                  <p:cNvSpPr txBox="1"/>
                  <p:nvPr/>
                </p:nvSpPr>
                <p:spPr>
                  <a:xfrm>
                    <a:off x="4387866" y="3697004"/>
                    <a:ext cx="292068" cy="184666"/>
                  </a:xfrm>
                  <a:prstGeom prst="rect">
                    <a:avLst/>
                  </a:prstGeom>
                  <a:noFill/>
                </p:spPr>
                <p:txBody>
                  <a:bodyPr wrap="none" rtlCol="0">
                    <a:spAutoFit/>
                  </a:bodyPr>
                  <a:lstStyle/>
                  <a:p>
                    <a:pPr algn="ctr"/>
                    <a:r>
                      <a:rPr lang="ja-JP" sz="600">
                        <a:solidFill>
                          <a:schemeClr val="tx1"/>
                        </a:solidFill>
                      </a:rPr>
                      <a:t>0.4</a:t>
                    </a:r>
                  </a:p>
                </p:txBody>
              </p:sp>
              <p:sp>
                <p:nvSpPr>
                  <p:cNvPr id="135" name="TextBox 134">
                    <a:extLst>
                      <a:ext uri="{FF2B5EF4-FFF2-40B4-BE49-F238E27FC236}">
                        <a16:creationId xmlns:a16="http://schemas.microsoft.com/office/drawing/2014/main" id="{80CE8655-1839-4D31-8534-6672741FE603}"/>
                      </a:ext>
                    </a:extLst>
                  </p:cNvPr>
                  <p:cNvSpPr txBox="1"/>
                  <p:nvPr/>
                </p:nvSpPr>
                <p:spPr>
                  <a:xfrm>
                    <a:off x="6504573" y="3697004"/>
                    <a:ext cx="378630" cy="184666"/>
                  </a:xfrm>
                  <a:prstGeom prst="rect">
                    <a:avLst/>
                  </a:prstGeom>
                  <a:noFill/>
                </p:spPr>
                <p:txBody>
                  <a:bodyPr wrap="none" rtlCol="0">
                    <a:spAutoFit/>
                  </a:bodyPr>
                  <a:lstStyle/>
                  <a:p>
                    <a:pPr algn="ctr"/>
                    <a:r>
                      <a:rPr lang="ja-JP" sz="600">
                        <a:solidFill>
                          <a:schemeClr val="tx1"/>
                        </a:solidFill>
                      </a:rPr>
                      <a:t>79.76</a:t>
                    </a:r>
                  </a:p>
                </p:txBody>
              </p:sp>
              <p:cxnSp>
                <p:nvCxnSpPr>
                  <p:cNvPr id="136" name="Straight Connector 135">
                    <a:extLst>
                      <a:ext uri="{FF2B5EF4-FFF2-40B4-BE49-F238E27FC236}">
                        <a16:creationId xmlns:a16="http://schemas.microsoft.com/office/drawing/2014/main" id="{ACAF3601-8BDF-4C44-B8DD-BEC546CC0C7C}"/>
                      </a:ext>
                    </a:extLst>
                  </p:cNvPr>
                  <p:cNvCxnSpPr>
                    <a:cxnSpLocks/>
                  </p:cNvCxnSpPr>
                  <p:nvPr/>
                </p:nvCxnSpPr>
                <p:spPr>
                  <a:xfrm>
                    <a:off x="4533900" y="3663764"/>
                    <a:ext cx="2159986" cy="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137" name="Group 136">
                    <a:extLst>
                      <a:ext uri="{FF2B5EF4-FFF2-40B4-BE49-F238E27FC236}">
                        <a16:creationId xmlns:a16="http://schemas.microsoft.com/office/drawing/2014/main" id="{49A3B615-AB99-4C8B-AFDB-F6460DD795E3}"/>
                      </a:ext>
                    </a:extLst>
                  </p:cNvPr>
                  <p:cNvGrpSpPr/>
                  <p:nvPr/>
                </p:nvGrpSpPr>
                <p:grpSpPr>
                  <a:xfrm>
                    <a:off x="4533900" y="3663764"/>
                    <a:ext cx="2160000" cy="72000"/>
                    <a:chOff x="4533900" y="3663764"/>
                    <a:chExt cx="2160000" cy="72000"/>
                  </a:xfrm>
                </p:grpSpPr>
                <p:cxnSp>
                  <p:nvCxnSpPr>
                    <p:cNvPr id="138" name="Straight Connector 137">
                      <a:extLst>
                        <a:ext uri="{FF2B5EF4-FFF2-40B4-BE49-F238E27FC236}">
                          <a16:creationId xmlns:a16="http://schemas.microsoft.com/office/drawing/2014/main" id="{B729ABAC-55CC-4F05-82BC-EEC802019CFB}"/>
                        </a:ext>
                      </a:extLst>
                    </p:cNvPr>
                    <p:cNvCxnSpPr>
                      <a:cxnSpLocks/>
                    </p:cNvCxnSpPr>
                    <p:nvPr/>
                  </p:nvCxnSpPr>
                  <p:spPr>
                    <a:xfrm>
                      <a:off x="453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CF0743C-4E63-4677-82D8-B948240A5928}"/>
                        </a:ext>
                      </a:extLst>
                    </p:cNvPr>
                    <p:cNvCxnSpPr>
                      <a:cxnSpLocks/>
                    </p:cNvCxnSpPr>
                    <p:nvPr/>
                  </p:nvCxnSpPr>
                  <p:spPr>
                    <a:xfrm>
                      <a:off x="669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grpSp>
            <p:sp>
              <p:nvSpPr>
                <p:cNvPr id="133" name="TextBox 132">
                  <a:extLst>
                    <a:ext uri="{FF2B5EF4-FFF2-40B4-BE49-F238E27FC236}">
                      <a16:creationId xmlns:a16="http://schemas.microsoft.com/office/drawing/2014/main" id="{4E5054CD-6DA9-47D2-92BF-A855D53AFFC2}"/>
                    </a:ext>
                  </a:extLst>
                </p:cNvPr>
                <p:cNvSpPr txBox="1"/>
                <p:nvPr/>
              </p:nvSpPr>
              <p:spPr>
                <a:xfrm>
                  <a:off x="5181967" y="3865634"/>
                  <a:ext cx="984565" cy="184666"/>
                </a:xfrm>
                <a:prstGeom prst="rect">
                  <a:avLst/>
                </a:prstGeom>
                <a:noFill/>
              </p:spPr>
              <p:txBody>
                <a:bodyPr wrap="none" rtlCol="0">
                  <a:spAutoFit/>
                </a:bodyPr>
                <a:lstStyle/>
                <a:p>
                  <a:pPr algn="ctr"/>
                  <a:r>
                    <a:rPr lang="ja-JP" sz="600">
                      <a:solidFill>
                        <a:schemeClr val="tx1"/>
                      </a:solidFill>
                    </a:rPr>
                    <a:t>相対リスク（対数スケール）</a:t>
                  </a:r>
                </a:p>
              </p:txBody>
            </p:sp>
          </p:grpSp>
          <p:cxnSp>
            <p:nvCxnSpPr>
              <p:cNvPr id="130" name="Straight Connector 129">
                <a:extLst>
                  <a:ext uri="{FF2B5EF4-FFF2-40B4-BE49-F238E27FC236}">
                    <a16:creationId xmlns:a16="http://schemas.microsoft.com/office/drawing/2014/main" id="{6A56A859-7058-4945-9B02-7EBED35F3DC0}"/>
                  </a:ext>
                </a:extLst>
              </p:cNvPr>
              <p:cNvCxnSpPr>
                <a:cxnSpLocks/>
              </p:cNvCxnSpPr>
              <p:nvPr/>
            </p:nvCxnSpPr>
            <p:spPr>
              <a:xfrm rot="10800000" flipV="1">
                <a:off x="4903896" y="2737956"/>
                <a:ext cx="0" cy="1008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210FB0E6-546F-4EA7-A18E-C4EDAA6F54D7}"/>
                  </a:ext>
                </a:extLst>
              </p:cNvPr>
              <p:cNvCxnSpPr>
                <a:cxnSpLocks/>
              </p:cNvCxnSpPr>
              <p:nvPr/>
            </p:nvCxnSpPr>
            <p:spPr>
              <a:xfrm rot="10800000" flipV="1">
                <a:off x="4994922" y="2737956"/>
                <a:ext cx="0" cy="1008000"/>
              </a:xfrm>
              <a:prstGeom prst="line">
                <a:avLst/>
              </a:prstGeom>
              <a:ln w="6350">
                <a:solidFill>
                  <a:srgbClr val="E75C00"/>
                </a:solidFill>
                <a:prstDash val="dash"/>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ADE08E06-0035-4E1C-8B83-CE25D453349C}"/>
                </a:ext>
              </a:extLst>
            </p:cNvPr>
            <p:cNvGrpSpPr/>
            <p:nvPr/>
          </p:nvGrpSpPr>
          <p:grpSpPr>
            <a:xfrm>
              <a:off x="3690944" y="6363095"/>
              <a:ext cx="335349" cy="217481"/>
              <a:chOff x="4904109" y="3831152"/>
              <a:chExt cx="335349" cy="217481"/>
            </a:xfrm>
          </p:grpSpPr>
          <p:cxnSp>
            <p:nvCxnSpPr>
              <p:cNvPr id="127" name="Straight Connector 126">
                <a:extLst>
                  <a:ext uri="{FF2B5EF4-FFF2-40B4-BE49-F238E27FC236}">
                    <a16:creationId xmlns:a16="http://schemas.microsoft.com/office/drawing/2014/main" id="{E13766A9-BB08-48BF-8913-0022661F1044}"/>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28" name="TextBox 127">
                <a:extLst>
                  <a:ext uri="{FF2B5EF4-FFF2-40B4-BE49-F238E27FC236}">
                    <a16:creationId xmlns:a16="http://schemas.microsoft.com/office/drawing/2014/main" id="{5BD98039-EBAE-47F5-97CA-788665892F42}"/>
                  </a:ext>
                </a:extLst>
              </p:cNvPr>
              <p:cNvSpPr txBox="1"/>
              <p:nvPr/>
            </p:nvSpPr>
            <p:spPr>
              <a:xfrm>
                <a:off x="4904109" y="3863967"/>
                <a:ext cx="335349" cy="184666"/>
              </a:xfrm>
              <a:prstGeom prst="rect">
                <a:avLst/>
              </a:prstGeom>
              <a:noFill/>
            </p:spPr>
            <p:txBody>
              <a:bodyPr wrap="none" rtlCol="0">
                <a:spAutoFit/>
              </a:bodyPr>
              <a:lstStyle/>
              <a:p>
                <a:pPr algn="ctr"/>
                <a:r>
                  <a:rPr lang="ja-JP" sz="600">
                    <a:solidFill>
                      <a:schemeClr val="tx1"/>
                    </a:solidFill>
                  </a:rPr>
                  <a:t>1.25</a:t>
                </a:r>
              </a:p>
            </p:txBody>
          </p:sp>
        </p:grpSp>
        <p:grpSp>
          <p:nvGrpSpPr>
            <p:cNvPr id="47" name="Group 46">
              <a:extLst>
                <a:ext uri="{FF2B5EF4-FFF2-40B4-BE49-F238E27FC236}">
                  <a16:creationId xmlns:a16="http://schemas.microsoft.com/office/drawing/2014/main" id="{29772EE2-9525-4470-877C-91C17F26F26C}"/>
                </a:ext>
              </a:extLst>
            </p:cNvPr>
            <p:cNvGrpSpPr/>
            <p:nvPr/>
          </p:nvGrpSpPr>
          <p:grpSpPr>
            <a:xfrm>
              <a:off x="3879019" y="6363095"/>
              <a:ext cx="335348" cy="217481"/>
              <a:chOff x="4904109" y="3831152"/>
              <a:chExt cx="335348" cy="217481"/>
            </a:xfrm>
          </p:grpSpPr>
          <p:cxnSp>
            <p:nvCxnSpPr>
              <p:cNvPr id="125" name="Straight Connector 124">
                <a:extLst>
                  <a:ext uri="{FF2B5EF4-FFF2-40B4-BE49-F238E27FC236}">
                    <a16:creationId xmlns:a16="http://schemas.microsoft.com/office/drawing/2014/main" id="{3D7536DE-F344-4302-826D-5164B097752A}"/>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14A7A27F-05B4-4E9F-978A-BF9BBE3F7462}"/>
                  </a:ext>
                </a:extLst>
              </p:cNvPr>
              <p:cNvSpPr txBox="1"/>
              <p:nvPr/>
            </p:nvSpPr>
            <p:spPr>
              <a:xfrm>
                <a:off x="4904109" y="3863967"/>
                <a:ext cx="335348" cy="184666"/>
              </a:xfrm>
              <a:prstGeom prst="rect">
                <a:avLst/>
              </a:prstGeom>
              <a:noFill/>
            </p:spPr>
            <p:txBody>
              <a:bodyPr wrap="none" rtlCol="0">
                <a:spAutoFit/>
              </a:bodyPr>
              <a:lstStyle/>
              <a:p>
                <a:pPr algn="ctr"/>
                <a:r>
                  <a:rPr lang="ja-JP" sz="600">
                    <a:solidFill>
                      <a:schemeClr val="tx1"/>
                    </a:solidFill>
                  </a:rPr>
                  <a:t>1.99</a:t>
                </a:r>
              </a:p>
            </p:txBody>
          </p:sp>
        </p:grpSp>
        <p:grpSp>
          <p:nvGrpSpPr>
            <p:cNvPr id="48" name="Group 47">
              <a:extLst>
                <a:ext uri="{FF2B5EF4-FFF2-40B4-BE49-F238E27FC236}">
                  <a16:creationId xmlns:a16="http://schemas.microsoft.com/office/drawing/2014/main" id="{E4CFD4D0-6797-4AEA-B938-B4B88A634AB6}"/>
                </a:ext>
              </a:extLst>
            </p:cNvPr>
            <p:cNvGrpSpPr/>
            <p:nvPr/>
          </p:nvGrpSpPr>
          <p:grpSpPr>
            <a:xfrm>
              <a:off x="5079481" y="6363095"/>
              <a:ext cx="378630" cy="217481"/>
              <a:chOff x="4882470" y="3831152"/>
              <a:chExt cx="378630" cy="217481"/>
            </a:xfrm>
          </p:grpSpPr>
          <p:cxnSp>
            <p:nvCxnSpPr>
              <p:cNvPr id="123" name="Straight Connector 122">
                <a:extLst>
                  <a:ext uri="{FF2B5EF4-FFF2-40B4-BE49-F238E27FC236}">
                    <a16:creationId xmlns:a16="http://schemas.microsoft.com/office/drawing/2014/main" id="{8B52AA40-16E1-42FA-B3E5-16C3271DD543}"/>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A6F70B26-98FD-4FEA-B610-9084C477B807}"/>
                  </a:ext>
                </a:extLst>
              </p:cNvPr>
              <p:cNvSpPr txBox="1"/>
              <p:nvPr/>
            </p:nvSpPr>
            <p:spPr>
              <a:xfrm>
                <a:off x="4882470" y="3863967"/>
                <a:ext cx="378630" cy="184666"/>
              </a:xfrm>
              <a:prstGeom prst="rect">
                <a:avLst/>
              </a:prstGeom>
              <a:noFill/>
            </p:spPr>
            <p:txBody>
              <a:bodyPr wrap="none" rtlCol="0">
                <a:spAutoFit/>
              </a:bodyPr>
              <a:lstStyle/>
              <a:p>
                <a:pPr algn="ctr"/>
                <a:r>
                  <a:rPr lang="ja-JP" sz="600">
                    <a:solidFill>
                      <a:schemeClr val="tx1"/>
                    </a:solidFill>
                  </a:rPr>
                  <a:t>39.88</a:t>
                </a:r>
              </a:p>
            </p:txBody>
          </p:sp>
        </p:grpSp>
        <p:cxnSp>
          <p:nvCxnSpPr>
            <p:cNvPr id="49" name="Straight Connector 48">
              <a:extLst>
                <a:ext uri="{FF2B5EF4-FFF2-40B4-BE49-F238E27FC236}">
                  <a16:creationId xmlns:a16="http://schemas.microsoft.com/office/drawing/2014/main" id="{72DAE130-4E2A-4B68-91F5-86409F2EFF28}"/>
                </a:ext>
              </a:extLst>
            </p:cNvPr>
            <p:cNvCxnSpPr/>
            <p:nvPr/>
          </p:nvCxnSpPr>
          <p:spPr>
            <a:xfrm>
              <a:off x="4097988" y="2214563"/>
              <a:ext cx="9836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19813CA3-03B8-4980-8D63-EC0DAC5C1796}"/>
                </a:ext>
              </a:extLst>
            </p:cNvPr>
            <p:cNvSpPr>
              <a:spLocks noChangeAspect="1"/>
            </p:cNvSpPr>
            <p:nvPr/>
          </p:nvSpPr>
          <p:spPr>
            <a:xfrm>
              <a:off x="4573493" y="2178563"/>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51" name="Straight Connector 50">
              <a:extLst>
                <a:ext uri="{FF2B5EF4-FFF2-40B4-BE49-F238E27FC236}">
                  <a16:creationId xmlns:a16="http://schemas.microsoft.com/office/drawing/2014/main" id="{9C3DE8D2-3C05-416F-B254-F3B2ADA9FBC3}"/>
                </a:ext>
              </a:extLst>
            </p:cNvPr>
            <p:cNvCxnSpPr/>
            <p:nvPr/>
          </p:nvCxnSpPr>
          <p:spPr>
            <a:xfrm>
              <a:off x="4573493" y="2328861"/>
              <a:ext cx="68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050010F-6200-4631-8A9A-074DF63044DC}"/>
                </a:ext>
              </a:extLst>
            </p:cNvPr>
            <p:cNvCxnSpPr/>
            <p:nvPr/>
          </p:nvCxnSpPr>
          <p:spPr>
            <a:xfrm>
              <a:off x="4252060" y="2433634"/>
              <a:ext cx="68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E79B97E-1F45-44F4-999C-3D9A0F7C3A51}"/>
                </a:ext>
              </a:extLst>
            </p:cNvPr>
            <p:cNvCxnSpPr>
              <a:cxnSpLocks/>
            </p:cNvCxnSpPr>
            <p:nvPr/>
          </p:nvCxnSpPr>
          <p:spPr>
            <a:xfrm>
              <a:off x="4306868" y="2538135"/>
              <a:ext cx="122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201FDCF-39FB-4DC5-B688-47C60CCE2B33}"/>
                </a:ext>
              </a:extLst>
            </p:cNvPr>
            <p:cNvCxnSpPr/>
            <p:nvPr/>
          </p:nvCxnSpPr>
          <p:spPr>
            <a:xfrm>
              <a:off x="3399632" y="2643180"/>
              <a:ext cx="756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3FAC55C-7B04-4C2B-8A1C-A1E4A227919E}"/>
                </a:ext>
              </a:extLst>
            </p:cNvPr>
            <p:cNvCxnSpPr/>
            <p:nvPr/>
          </p:nvCxnSpPr>
          <p:spPr>
            <a:xfrm>
              <a:off x="3806875" y="2747953"/>
              <a:ext cx="612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27DA90A-861A-479D-9C64-5F239B969735}"/>
                </a:ext>
              </a:extLst>
            </p:cNvPr>
            <p:cNvCxnSpPr/>
            <p:nvPr/>
          </p:nvCxnSpPr>
          <p:spPr>
            <a:xfrm>
              <a:off x="3599743" y="2852726"/>
              <a:ext cx="68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75C12DB7-DC92-41E8-9FCE-00956F51D83D}"/>
                </a:ext>
              </a:extLst>
            </p:cNvPr>
            <p:cNvCxnSpPr/>
            <p:nvPr/>
          </p:nvCxnSpPr>
          <p:spPr>
            <a:xfrm>
              <a:off x="4264151" y="2957499"/>
              <a:ext cx="900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F729C5A-E44C-44FD-906A-FDE922EF0D45}"/>
                </a:ext>
              </a:extLst>
            </p:cNvPr>
            <p:cNvCxnSpPr/>
            <p:nvPr/>
          </p:nvCxnSpPr>
          <p:spPr>
            <a:xfrm>
              <a:off x="3804594" y="3062272"/>
              <a:ext cx="900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8EEA0340-8678-4D26-A052-EC8469E981CC}"/>
                </a:ext>
              </a:extLst>
            </p:cNvPr>
            <p:cNvCxnSpPr/>
            <p:nvPr/>
          </p:nvCxnSpPr>
          <p:spPr>
            <a:xfrm>
              <a:off x="4302319" y="3167045"/>
              <a:ext cx="720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8B3A23EE-CE69-497D-98C2-8ABE4EDBB5AB}"/>
                </a:ext>
              </a:extLst>
            </p:cNvPr>
            <p:cNvSpPr>
              <a:spLocks noChangeAspect="1"/>
            </p:cNvSpPr>
            <p:nvPr/>
          </p:nvSpPr>
          <p:spPr>
            <a:xfrm>
              <a:off x="4864839" y="2295107"/>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1" name="Rectangle 60">
              <a:extLst>
                <a:ext uri="{FF2B5EF4-FFF2-40B4-BE49-F238E27FC236}">
                  <a16:creationId xmlns:a16="http://schemas.microsoft.com/office/drawing/2014/main" id="{22A07F0F-E859-4B71-83F8-F96C7E9B7AE2}"/>
                </a:ext>
              </a:extLst>
            </p:cNvPr>
            <p:cNvSpPr>
              <a:spLocks noChangeAspect="1"/>
            </p:cNvSpPr>
            <p:nvPr/>
          </p:nvSpPr>
          <p:spPr>
            <a:xfrm>
              <a:off x="4577968" y="2393723"/>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2" name="Rectangle 61">
              <a:extLst>
                <a:ext uri="{FF2B5EF4-FFF2-40B4-BE49-F238E27FC236}">
                  <a16:creationId xmlns:a16="http://schemas.microsoft.com/office/drawing/2014/main" id="{18A9920C-47F2-48C0-9B17-F654493BE31E}"/>
                </a:ext>
              </a:extLst>
            </p:cNvPr>
            <p:cNvSpPr>
              <a:spLocks noChangeAspect="1"/>
            </p:cNvSpPr>
            <p:nvPr/>
          </p:nvSpPr>
          <p:spPr>
            <a:xfrm>
              <a:off x="4864832" y="2511135"/>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3" name="Rectangle 62">
              <a:extLst>
                <a:ext uri="{FF2B5EF4-FFF2-40B4-BE49-F238E27FC236}">
                  <a16:creationId xmlns:a16="http://schemas.microsoft.com/office/drawing/2014/main" id="{21F1C33D-2773-4C45-AC88-C1B8D772C443}"/>
                </a:ext>
              </a:extLst>
            </p:cNvPr>
            <p:cNvSpPr>
              <a:spLocks noChangeAspect="1"/>
            </p:cNvSpPr>
            <p:nvPr/>
          </p:nvSpPr>
          <p:spPr>
            <a:xfrm>
              <a:off x="3724505" y="2602394"/>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4" name="Rectangle 63">
              <a:extLst>
                <a:ext uri="{FF2B5EF4-FFF2-40B4-BE49-F238E27FC236}">
                  <a16:creationId xmlns:a16="http://schemas.microsoft.com/office/drawing/2014/main" id="{F5B2EAC6-9DA1-448A-88BA-DD00934D84F0}"/>
                </a:ext>
              </a:extLst>
            </p:cNvPr>
            <p:cNvSpPr>
              <a:spLocks noChangeAspect="1"/>
            </p:cNvSpPr>
            <p:nvPr/>
          </p:nvSpPr>
          <p:spPr>
            <a:xfrm>
              <a:off x="4093905" y="2711953"/>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5" name="Rectangle 64">
              <a:extLst>
                <a:ext uri="{FF2B5EF4-FFF2-40B4-BE49-F238E27FC236}">
                  <a16:creationId xmlns:a16="http://schemas.microsoft.com/office/drawing/2014/main" id="{196D51B1-1FEB-428E-B56B-D7A39C5E532E}"/>
                </a:ext>
              </a:extLst>
            </p:cNvPr>
            <p:cNvSpPr>
              <a:spLocks noChangeAspect="1"/>
            </p:cNvSpPr>
            <p:nvPr/>
          </p:nvSpPr>
          <p:spPr>
            <a:xfrm>
              <a:off x="3910188" y="2814733"/>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6" name="Rectangle 65">
              <a:extLst>
                <a:ext uri="{FF2B5EF4-FFF2-40B4-BE49-F238E27FC236}">
                  <a16:creationId xmlns:a16="http://schemas.microsoft.com/office/drawing/2014/main" id="{B2824162-C282-4698-85D2-D6627D165E17}"/>
                </a:ext>
              </a:extLst>
            </p:cNvPr>
            <p:cNvSpPr>
              <a:spLocks noChangeAspect="1"/>
            </p:cNvSpPr>
            <p:nvPr/>
          </p:nvSpPr>
          <p:spPr>
            <a:xfrm>
              <a:off x="4694660" y="2917513"/>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7" name="Rectangle 66">
              <a:extLst>
                <a:ext uri="{FF2B5EF4-FFF2-40B4-BE49-F238E27FC236}">
                  <a16:creationId xmlns:a16="http://schemas.microsoft.com/office/drawing/2014/main" id="{24347F3E-1F91-42DC-95D3-A22CBDFFE66D}"/>
                </a:ext>
              </a:extLst>
            </p:cNvPr>
            <p:cNvSpPr>
              <a:spLocks noChangeAspect="1"/>
            </p:cNvSpPr>
            <p:nvPr/>
          </p:nvSpPr>
          <p:spPr>
            <a:xfrm>
              <a:off x="4233046" y="3020293"/>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8" name="Rectangle 67">
              <a:extLst>
                <a:ext uri="{FF2B5EF4-FFF2-40B4-BE49-F238E27FC236}">
                  <a16:creationId xmlns:a16="http://schemas.microsoft.com/office/drawing/2014/main" id="{BF557B22-F8B3-4BC0-8FA5-24788F208ABA}"/>
                </a:ext>
              </a:extLst>
            </p:cNvPr>
            <p:cNvSpPr>
              <a:spLocks noChangeAspect="1"/>
            </p:cNvSpPr>
            <p:nvPr/>
          </p:nvSpPr>
          <p:spPr>
            <a:xfrm>
              <a:off x="4614107" y="3132037"/>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9" name="Graphic 157">
              <a:extLst>
                <a:ext uri="{FF2B5EF4-FFF2-40B4-BE49-F238E27FC236}">
                  <a16:creationId xmlns:a16="http://schemas.microsoft.com/office/drawing/2014/main" id="{DB37699F-CA25-4442-B5CC-0349DE0BA84D}"/>
                </a:ext>
              </a:extLst>
            </p:cNvPr>
            <p:cNvSpPr/>
            <p:nvPr/>
          </p:nvSpPr>
          <p:spPr>
            <a:xfrm>
              <a:off x="4173558" y="3336225"/>
              <a:ext cx="503431" cy="72000"/>
            </a:xfrm>
            <a:custGeom>
              <a:avLst/>
              <a:gdLst>
                <a:gd name="connsiteX0" fmla="*/ 0 w 366958"/>
                <a:gd name="connsiteY0" fmla="*/ 44806 h 85537"/>
                <a:gd name="connsiteX1" fmla="*/ 174742 w 366958"/>
                <a:gd name="connsiteY1" fmla="*/ 0 h 85537"/>
                <a:gd name="connsiteX2" fmla="*/ 366958 w 366958"/>
                <a:gd name="connsiteY2" fmla="*/ 40732 h 85537"/>
                <a:gd name="connsiteX3" fmla="*/ 192216 w 366958"/>
                <a:gd name="connsiteY3" fmla="*/ 85538 h 85537"/>
              </a:gdLst>
              <a:ahLst/>
              <a:cxnLst>
                <a:cxn ang="0">
                  <a:pos x="connsiteX0" y="connsiteY0"/>
                </a:cxn>
                <a:cxn ang="0">
                  <a:pos x="connsiteX1" y="connsiteY1"/>
                </a:cxn>
                <a:cxn ang="0">
                  <a:pos x="connsiteX2" y="connsiteY2"/>
                </a:cxn>
                <a:cxn ang="0">
                  <a:pos x="connsiteX3" y="connsiteY3"/>
                </a:cxn>
              </a:cxnLst>
              <a:rect l="l" t="t" r="r" b="b"/>
              <a:pathLst>
                <a:path w="366958" h="85537">
                  <a:moveTo>
                    <a:pt x="0" y="44806"/>
                  </a:moveTo>
                  <a:lnTo>
                    <a:pt x="174742" y="0"/>
                  </a:lnTo>
                  <a:lnTo>
                    <a:pt x="366958" y="40732"/>
                  </a:lnTo>
                  <a:lnTo>
                    <a:pt x="192216" y="85538"/>
                  </a:lnTo>
                  <a:close/>
                </a:path>
              </a:pathLst>
            </a:custGeom>
            <a:solidFill>
              <a:srgbClr val="2894FF"/>
            </a:solidFill>
            <a:ln w="5868" cap="flat">
              <a:noFill/>
              <a:prstDash val="solid"/>
              <a:miter/>
            </a:ln>
          </p:spPr>
          <p:txBody>
            <a:bodyPr rtlCol="0" anchor="ctr"/>
            <a:lstStyle/>
            <a:p>
              <a:endParaRPr lang="en-GB">
                <a:solidFill>
                  <a:schemeClr val="tx1"/>
                </a:solidFill>
              </a:endParaRPr>
            </a:p>
          </p:txBody>
        </p:sp>
        <p:grpSp>
          <p:nvGrpSpPr>
            <p:cNvPr id="70" name="Group 69">
              <a:extLst>
                <a:ext uri="{FF2B5EF4-FFF2-40B4-BE49-F238E27FC236}">
                  <a16:creationId xmlns:a16="http://schemas.microsoft.com/office/drawing/2014/main" id="{AE592DD0-A1F2-4BFD-9434-FC23A4D28691}"/>
                </a:ext>
              </a:extLst>
            </p:cNvPr>
            <p:cNvGrpSpPr/>
            <p:nvPr/>
          </p:nvGrpSpPr>
          <p:grpSpPr>
            <a:xfrm>
              <a:off x="3734850" y="5023184"/>
              <a:ext cx="335349" cy="216189"/>
              <a:chOff x="4912095" y="3918804"/>
              <a:chExt cx="335349" cy="257898"/>
            </a:xfrm>
          </p:grpSpPr>
          <p:cxnSp>
            <p:nvCxnSpPr>
              <p:cNvPr id="121" name="Straight Connector 120">
                <a:extLst>
                  <a:ext uri="{FF2B5EF4-FFF2-40B4-BE49-F238E27FC236}">
                    <a16:creationId xmlns:a16="http://schemas.microsoft.com/office/drawing/2014/main" id="{5E1585C4-2A81-4CA5-A02B-3C3C9229537F}"/>
                  </a:ext>
                </a:extLst>
              </p:cNvPr>
              <p:cNvCxnSpPr>
                <a:cxnSpLocks/>
              </p:cNvCxnSpPr>
              <p:nvPr/>
            </p:nvCxnSpPr>
            <p:spPr>
              <a:xfrm>
                <a:off x="5079769" y="391880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a16="http://schemas.microsoft.com/office/drawing/2014/main" id="{8EED0C9E-9772-4CC9-AB94-C5B827D91835}"/>
                  </a:ext>
                </a:extLst>
              </p:cNvPr>
              <p:cNvSpPr txBox="1"/>
              <p:nvPr/>
            </p:nvSpPr>
            <p:spPr>
              <a:xfrm>
                <a:off x="4912095" y="3956408"/>
                <a:ext cx="335349" cy="220294"/>
              </a:xfrm>
              <a:prstGeom prst="rect">
                <a:avLst/>
              </a:prstGeom>
              <a:noFill/>
            </p:spPr>
            <p:txBody>
              <a:bodyPr wrap="none" rtlCol="0">
                <a:spAutoFit/>
              </a:bodyPr>
              <a:lstStyle/>
              <a:p>
                <a:pPr algn="ctr"/>
                <a:r>
                  <a:rPr lang="ja-JP" sz="600">
                    <a:solidFill>
                      <a:schemeClr val="tx1"/>
                    </a:solidFill>
                  </a:rPr>
                  <a:t>1.66</a:t>
                </a:r>
              </a:p>
            </p:txBody>
          </p:sp>
        </p:grpSp>
        <p:grpSp>
          <p:nvGrpSpPr>
            <p:cNvPr id="71" name="Group 70">
              <a:extLst>
                <a:ext uri="{FF2B5EF4-FFF2-40B4-BE49-F238E27FC236}">
                  <a16:creationId xmlns:a16="http://schemas.microsoft.com/office/drawing/2014/main" id="{772CF7B3-E567-4D33-A8A2-B497E507FCD0}"/>
                </a:ext>
              </a:extLst>
            </p:cNvPr>
            <p:cNvGrpSpPr/>
            <p:nvPr/>
          </p:nvGrpSpPr>
          <p:grpSpPr>
            <a:xfrm>
              <a:off x="4026512" y="5023184"/>
              <a:ext cx="335349" cy="216189"/>
              <a:chOff x="4912095" y="3918804"/>
              <a:chExt cx="335349" cy="257898"/>
            </a:xfrm>
          </p:grpSpPr>
          <p:cxnSp>
            <p:nvCxnSpPr>
              <p:cNvPr id="119" name="Straight Connector 118">
                <a:extLst>
                  <a:ext uri="{FF2B5EF4-FFF2-40B4-BE49-F238E27FC236}">
                    <a16:creationId xmlns:a16="http://schemas.microsoft.com/office/drawing/2014/main" id="{79F0C5BE-9A33-47A8-AEAB-2B182EA09764}"/>
                  </a:ext>
                </a:extLst>
              </p:cNvPr>
              <p:cNvCxnSpPr>
                <a:cxnSpLocks/>
              </p:cNvCxnSpPr>
              <p:nvPr/>
            </p:nvCxnSpPr>
            <p:spPr>
              <a:xfrm>
                <a:off x="5079769" y="391880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20" name="TextBox 119">
                <a:extLst>
                  <a:ext uri="{FF2B5EF4-FFF2-40B4-BE49-F238E27FC236}">
                    <a16:creationId xmlns:a16="http://schemas.microsoft.com/office/drawing/2014/main" id="{1550AEB8-96CE-4191-A750-67BE5916698D}"/>
                  </a:ext>
                </a:extLst>
              </p:cNvPr>
              <p:cNvSpPr txBox="1"/>
              <p:nvPr/>
            </p:nvSpPr>
            <p:spPr>
              <a:xfrm>
                <a:off x="4912095" y="3956408"/>
                <a:ext cx="335349" cy="220294"/>
              </a:xfrm>
              <a:prstGeom prst="rect">
                <a:avLst/>
              </a:prstGeom>
              <a:noFill/>
            </p:spPr>
            <p:txBody>
              <a:bodyPr wrap="none" rtlCol="0">
                <a:spAutoFit/>
              </a:bodyPr>
              <a:lstStyle/>
              <a:p>
                <a:pPr algn="ctr"/>
                <a:r>
                  <a:rPr lang="ja-JP" sz="600">
                    <a:solidFill>
                      <a:schemeClr val="tx1"/>
                    </a:solidFill>
                  </a:rPr>
                  <a:t>3.99</a:t>
                </a:r>
              </a:p>
            </p:txBody>
          </p:sp>
        </p:grpSp>
        <p:grpSp>
          <p:nvGrpSpPr>
            <p:cNvPr id="72" name="Group 71">
              <a:extLst>
                <a:ext uri="{FF2B5EF4-FFF2-40B4-BE49-F238E27FC236}">
                  <a16:creationId xmlns:a16="http://schemas.microsoft.com/office/drawing/2014/main" id="{CAE01997-52AE-4FC9-A3D2-822CED74CDD6}"/>
                </a:ext>
              </a:extLst>
            </p:cNvPr>
            <p:cNvGrpSpPr/>
            <p:nvPr/>
          </p:nvGrpSpPr>
          <p:grpSpPr>
            <a:xfrm>
              <a:off x="4247362" y="5023184"/>
              <a:ext cx="335349" cy="216189"/>
              <a:chOff x="4912095" y="3918804"/>
              <a:chExt cx="335349" cy="257898"/>
            </a:xfrm>
          </p:grpSpPr>
          <p:cxnSp>
            <p:nvCxnSpPr>
              <p:cNvPr id="117" name="Straight Connector 116">
                <a:extLst>
                  <a:ext uri="{FF2B5EF4-FFF2-40B4-BE49-F238E27FC236}">
                    <a16:creationId xmlns:a16="http://schemas.microsoft.com/office/drawing/2014/main" id="{9F9515A9-4EB5-45C9-AF3B-C3CB67D3BF12}"/>
                  </a:ext>
                </a:extLst>
              </p:cNvPr>
              <p:cNvCxnSpPr>
                <a:cxnSpLocks/>
              </p:cNvCxnSpPr>
              <p:nvPr/>
            </p:nvCxnSpPr>
            <p:spPr>
              <a:xfrm>
                <a:off x="5079769" y="391880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2CF2852E-DD0E-42E4-BF95-17FBDF68E8D7}"/>
                  </a:ext>
                </a:extLst>
              </p:cNvPr>
              <p:cNvSpPr txBox="1"/>
              <p:nvPr/>
            </p:nvSpPr>
            <p:spPr>
              <a:xfrm>
                <a:off x="4912095" y="3956408"/>
                <a:ext cx="335349" cy="220294"/>
              </a:xfrm>
              <a:prstGeom prst="rect">
                <a:avLst/>
              </a:prstGeom>
              <a:noFill/>
            </p:spPr>
            <p:txBody>
              <a:bodyPr wrap="none" rtlCol="0">
                <a:spAutoFit/>
              </a:bodyPr>
              <a:lstStyle/>
              <a:p>
                <a:pPr algn="ctr"/>
                <a:r>
                  <a:rPr lang="ja-JP" sz="600">
                    <a:solidFill>
                      <a:schemeClr val="tx1"/>
                    </a:solidFill>
                  </a:rPr>
                  <a:t>7.98</a:t>
                </a:r>
              </a:p>
            </p:txBody>
          </p:sp>
        </p:grpSp>
        <p:grpSp>
          <p:nvGrpSpPr>
            <p:cNvPr id="73" name="Group 72">
              <a:extLst>
                <a:ext uri="{FF2B5EF4-FFF2-40B4-BE49-F238E27FC236}">
                  <a16:creationId xmlns:a16="http://schemas.microsoft.com/office/drawing/2014/main" id="{C0A58FDE-5BE5-44DF-AE28-B868C081BA50}"/>
                </a:ext>
              </a:extLst>
            </p:cNvPr>
            <p:cNvGrpSpPr/>
            <p:nvPr/>
          </p:nvGrpSpPr>
          <p:grpSpPr>
            <a:xfrm>
              <a:off x="4536373" y="5023184"/>
              <a:ext cx="378630" cy="216187"/>
              <a:chOff x="4890456" y="3918804"/>
              <a:chExt cx="378630" cy="257896"/>
            </a:xfrm>
          </p:grpSpPr>
          <p:cxnSp>
            <p:nvCxnSpPr>
              <p:cNvPr id="115" name="Straight Connector 114">
                <a:extLst>
                  <a:ext uri="{FF2B5EF4-FFF2-40B4-BE49-F238E27FC236}">
                    <a16:creationId xmlns:a16="http://schemas.microsoft.com/office/drawing/2014/main" id="{561E5C5D-DB72-43A5-8ACA-6D81EB6EFFCA}"/>
                  </a:ext>
                </a:extLst>
              </p:cNvPr>
              <p:cNvCxnSpPr>
                <a:cxnSpLocks/>
              </p:cNvCxnSpPr>
              <p:nvPr/>
            </p:nvCxnSpPr>
            <p:spPr>
              <a:xfrm>
                <a:off x="5079769" y="391880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196110E3-3ED4-4837-8DDF-836E6AA1DD31}"/>
                  </a:ext>
                </a:extLst>
              </p:cNvPr>
              <p:cNvSpPr txBox="1"/>
              <p:nvPr/>
            </p:nvSpPr>
            <p:spPr>
              <a:xfrm>
                <a:off x="4890456" y="3956407"/>
                <a:ext cx="378630" cy="220293"/>
              </a:xfrm>
              <a:prstGeom prst="rect">
                <a:avLst/>
              </a:prstGeom>
              <a:noFill/>
            </p:spPr>
            <p:txBody>
              <a:bodyPr wrap="none" rtlCol="0">
                <a:spAutoFit/>
              </a:bodyPr>
              <a:lstStyle/>
              <a:p>
                <a:pPr algn="ctr"/>
                <a:r>
                  <a:rPr lang="ja-JP" sz="600">
                    <a:solidFill>
                      <a:schemeClr val="tx1"/>
                    </a:solidFill>
                  </a:rPr>
                  <a:t>19.94</a:t>
                </a:r>
              </a:p>
            </p:txBody>
          </p:sp>
        </p:grpSp>
        <p:grpSp>
          <p:nvGrpSpPr>
            <p:cNvPr id="74" name="Group 73">
              <a:extLst>
                <a:ext uri="{FF2B5EF4-FFF2-40B4-BE49-F238E27FC236}">
                  <a16:creationId xmlns:a16="http://schemas.microsoft.com/office/drawing/2014/main" id="{EB23B067-F515-4A28-A153-2FFB5BA44CE8}"/>
                </a:ext>
              </a:extLst>
            </p:cNvPr>
            <p:cNvGrpSpPr/>
            <p:nvPr/>
          </p:nvGrpSpPr>
          <p:grpSpPr>
            <a:xfrm>
              <a:off x="4759947" y="5023184"/>
              <a:ext cx="378630" cy="216187"/>
              <a:chOff x="4890457" y="3918804"/>
              <a:chExt cx="378630" cy="257896"/>
            </a:xfrm>
          </p:grpSpPr>
          <p:cxnSp>
            <p:nvCxnSpPr>
              <p:cNvPr id="113" name="Straight Connector 112">
                <a:extLst>
                  <a:ext uri="{FF2B5EF4-FFF2-40B4-BE49-F238E27FC236}">
                    <a16:creationId xmlns:a16="http://schemas.microsoft.com/office/drawing/2014/main" id="{CB1F1265-21B6-495F-B77F-CD0215E1801A}"/>
                  </a:ext>
                </a:extLst>
              </p:cNvPr>
              <p:cNvCxnSpPr>
                <a:cxnSpLocks/>
              </p:cNvCxnSpPr>
              <p:nvPr/>
            </p:nvCxnSpPr>
            <p:spPr>
              <a:xfrm>
                <a:off x="5079769" y="391880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14" name="TextBox 113">
                <a:extLst>
                  <a:ext uri="{FF2B5EF4-FFF2-40B4-BE49-F238E27FC236}">
                    <a16:creationId xmlns:a16="http://schemas.microsoft.com/office/drawing/2014/main" id="{2C6BFF2D-0CEA-4CD3-B057-DD17D5AE2EE9}"/>
                  </a:ext>
                </a:extLst>
              </p:cNvPr>
              <p:cNvSpPr txBox="1"/>
              <p:nvPr/>
            </p:nvSpPr>
            <p:spPr>
              <a:xfrm>
                <a:off x="4890457" y="3956407"/>
                <a:ext cx="378630" cy="220293"/>
              </a:xfrm>
              <a:prstGeom prst="rect">
                <a:avLst/>
              </a:prstGeom>
              <a:noFill/>
            </p:spPr>
            <p:txBody>
              <a:bodyPr wrap="none" rtlCol="0">
                <a:spAutoFit/>
              </a:bodyPr>
              <a:lstStyle/>
              <a:p>
                <a:pPr algn="ctr"/>
                <a:r>
                  <a:rPr lang="ja-JP" sz="600">
                    <a:solidFill>
                      <a:schemeClr val="tx1"/>
                    </a:solidFill>
                  </a:rPr>
                  <a:t>39.88</a:t>
                </a:r>
              </a:p>
            </p:txBody>
          </p:sp>
        </p:grpSp>
        <p:sp>
          <p:nvSpPr>
            <p:cNvPr id="75" name="Graphic 157">
              <a:extLst>
                <a:ext uri="{FF2B5EF4-FFF2-40B4-BE49-F238E27FC236}">
                  <a16:creationId xmlns:a16="http://schemas.microsoft.com/office/drawing/2014/main" id="{75FEA96C-7956-4A17-BBAE-BFBE2257E84B}"/>
                </a:ext>
              </a:extLst>
            </p:cNvPr>
            <p:cNvSpPr/>
            <p:nvPr/>
          </p:nvSpPr>
          <p:spPr>
            <a:xfrm>
              <a:off x="3700392" y="4891086"/>
              <a:ext cx="358646" cy="60356"/>
            </a:xfrm>
            <a:custGeom>
              <a:avLst/>
              <a:gdLst>
                <a:gd name="connsiteX0" fmla="*/ 0 w 366958"/>
                <a:gd name="connsiteY0" fmla="*/ 44806 h 85537"/>
                <a:gd name="connsiteX1" fmla="*/ 174742 w 366958"/>
                <a:gd name="connsiteY1" fmla="*/ 0 h 85537"/>
                <a:gd name="connsiteX2" fmla="*/ 366958 w 366958"/>
                <a:gd name="connsiteY2" fmla="*/ 40732 h 85537"/>
                <a:gd name="connsiteX3" fmla="*/ 192216 w 366958"/>
                <a:gd name="connsiteY3" fmla="*/ 85538 h 85537"/>
              </a:gdLst>
              <a:ahLst/>
              <a:cxnLst>
                <a:cxn ang="0">
                  <a:pos x="connsiteX0" y="connsiteY0"/>
                </a:cxn>
                <a:cxn ang="0">
                  <a:pos x="connsiteX1" y="connsiteY1"/>
                </a:cxn>
                <a:cxn ang="0">
                  <a:pos x="connsiteX2" y="connsiteY2"/>
                </a:cxn>
                <a:cxn ang="0">
                  <a:pos x="connsiteX3" y="connsiteY3"/>
                </a:cxn>
              </a:cxnLst>
              <a:rect l="l" t="t" r="r" b="b"/>
              <a:pathLst>
                <a:path w="366958" h="85537">
                  <a:moveTo>
                    <a:pt x="0" y="44806"/>
                  </a:moveTo>
                  <a:lnTo>
                    <a:pt x="174742" y="0"/>
                  </a:lnTo>
                  <a:lnTo>
                    <a:pt x="366958" y="40732"/>
                  </a:lnTo>
                  <a:lnTo>
                    <a:pt x="192216" y="85538"/>
                  </a:lnTo>
                  <a:close/>
                </a:path>
              </a:pathLst>
            </a:custGeom>
            <a:solidFill>
              <a:srgbClr val="2894FF"/>
            </a:solidFill>
            <a:ln w="5868" cap="flat">
              <a:noFill/>
              <a:prstDash val="solid"/>
              <a:miter/>
            </a:ln>
          </p:spPr>
          <p:txBody>
            <a:bodyPr rtlCol="0" anchor="ctr"/>
            <a:lstStyle/>
            <a:p>
              <a:endParaRPr lang="en-GB">
                <a:solidFill>
                  <a:schemeClr val="tx1"/>
                </a:solidFill>
              </a:endParaRPr>
            </a:p>
          </p:txBody>
        </p:sp>
        <p:cxnSp>
          <p:nvCxnSpPr>
            <p:cNvPr id="76" name="Straight Connector 75">
              <a:extLst>
                <a:ext uri="{FF2B5EF4-FFF2-40B4-BE49-F238E27FC236}">
                  <a16:creationId xmlns:a16="http://schemas.microsoft.com/office/drawing/2014/main" id="{0143A9BC-270B-4302-BE40-51E2C9A34AE2}"/>
                </a:ext>
              </a:extLst>
            </p:cNvPr>
            <p:cNvCxnSpPr/>
            <p:nvPr/>
          </p:nvCxnSpPr>
          <p:spPr>
            <a:xfrm>
              <a:off x="3711922" y="3940591"/>
              <a:ext cx="1872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272E247-4E7B-46A6-AA92-35487D084A6C}"/>
                </a:ext>
              </a:extLst>
            </p:cNvPr>
            <p:cNvCxnSpPr/>
            <p:nvPr/>
          </p:nvCxnSpPr>
          <p:spPr>
            <a:xfrm>
              <a:off x="3720205" y="4047964"/>
              <a:ext cx="432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38E9C93-0B10-4CBB-994C-E1728682AD85}"/>
                </a:ext>
              </a:extLst>
            </p:cNvPr>
            <p:cNvCxnSpPr>
              <a:cxnSpLocks/>
            </p:cNvCxnSpPr>
            <p:nvPr/>
          </p:nvCxnSpPr>
          <p:spPr>
            <a:xfrm>
              <a:off x="3808153" y="4155590"/>
              <a:ext cx="140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90DF63B-554E-4D54-B062-84E62244E657}"/>
                </a:ext>
              </a:extLst>
            </p:cNvPr>
            <p:cNvCxnSpPr/>
            <p:nvPr/>
          </p:nvCxnSpPr>
          <p:spPr>
            <a:xfrm>
              <a:off x="3397328" y="4262710"/>
              <a:ext cx="32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AB6E350-D763-4C08-861C-14562A366F1D}"/>
                </a:ext>
              </a:extLst>
            </p:cNvPr>
            <p:cNvCxnSpPr/>
            <p:nvPr/>
          </p:nvCxnSpPr>
          <p:spPr>
            <a:xfrm>
              <a:off x="3603033" y="4370083"/>
              <a:ext cx="288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EE997CF-C8F5-4DA1-972A-8D2C9DFDE104}"/>
                </a:ext>
              </a:extLst>
            </p:cNvPr>
            <p:cNvCxnSpPr/>
            <p:nvPr/>
          </p:nvCxnSpPr>
          <p:spPr>
            <a:xfrm>
              <a:off x="3836448" y="4477456"/>
              <a:ext cx="468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957181FE-21A4-4091-994A-B4AFB006277C}"/>
                </a:ext>
              </a:extLst>
            </p:cNvPr>
            <p:cNvCxnSpPr/>
            <p:nvPr/>
          </p:nvCxnSpPr>
          <p:spPr>
            <a:xfrm>
              <a:off x="3560709" y="4584829"/>
              <a:ext cx="396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BF34C8D-6A0D-49F7-A71E-4ED0A340C386}"/>
                </a:ext>
              </a:extLst>
            </p:cNvPr>
            <p:cNvCxnSpPr/>
            <p:nvPr/>
          </p:nvCxnSpPr>
          <p:spPr>
            <a:xfrm>
              <a:off x="3776810" y="4695666"/>
              <a:ext cx="32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sp>
          <p:nvSpPr>
            <p:cNvPr id="84" name="Rectangle 83">
              <a:extLst>
                <a:ext uri="{FF2B5EF4-FFF2-40B4-BE49-F238E27FC236}">
                  <a16:creationId xmlns:a16="http://schemas.microsoft.com/office/drawing/2014/main" id="{DC3B70F5-0ADE-4C57-96FE-0C9102921600}"/>
                </a:ext>
              </a:extLst>
            </p:cNvPr>
            <p:cNvSpPr>
              <a:spLocks noChangeAspect="1"/>
            </p:cNvSpPr>
            <p:nvPr/>
          </p:nvSpPr>
          <p:spPr>
            <a:xfrm>
              <a:off x="4598994" y="3911802"/>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5" name="Rectangle 84">
              <a:extLst>
                <a:ext uri="{FF2B5EF4-FFF2-40B4-BE49-F238E27FC236}">
                  <a16:creationId xmlns:a16="http://schemas.microsoft.com/office/drawing/2014/main" id="{354FDA12-36E0-4D61-BB54-52EB8DD0A422}"/>
                </a:ext>
              </a:extLst>
            </p:cNvPr>
            <p:cNvSpPr>
              <a:spLocks noChangeAspect="1"/>
            </p:cNvSpPr>
            <p:nvPr/>
          </p:nvSpPr>
          <p:spPr>
            <a:xfrm>
              <a:off x="3918624" y="4013548"/>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6" name="Rectangle 85">
              <a:extLst>
                <a:ext uri="{FF2B5EF4-FFF2-40B4-BE49-F238E27FC236}">
                  <a16:creationId xmlns:a16="http://schemas.microsoft.com/office/drawing/2014/main" id="{AD332BAE-486B-4C2A-9133-62C337646AAD}"/>
                </a:ext>
              </a:extLst>
            </p:cNvPr>
            <p:cNvSpPr>
              <a:spLocks noChangeAspect="1"/>
            </p:cNvSpPr>
            <p:nvPr/>
          </p:nvSpPr>
          <p:spPr>
            <a:xfrm>
              <a:off x="4474776" y="4128590"/>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7" name="Rectangle 86">
              <a:extLst>
                <a:ext uri="{FF2B5EF4-FFF2-40B4-BE49-F238E27FC236}">
                  <a16:creationId xmlns:a16="http://schemas.microsoft.com/office/drawing/2014/main" id="{F597F233-E2A0-45F3-8029-6081A6DD0A64}"/>
                </a:ext>
              </a:extLst>
            </p:cNvPr>
            <p:cNvSpPr>
              <a:spLocks noChangeAspect="1"/>
            </p:cNvSpPr>
            <p:nvPr/>
          </p:nvSpPr>
          <p:spPr>
            <a:xfrm>
              <a:off x="3519864" y="4226710"/>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8" name="Rectangle 87">
              <a:extLst>
                <a:ext uri="{FF2B5EF4-FFF2-40B4-BE49-F238E27FC236}">
                  <a16:creationId xmlns:a16="http://schemas.microsoft.com/office/drawing/2014/main" id="{0018551B-6487-4214-8650-301A97159097}"/>
                </a:ext>
              </a:extLst>
            </p:cNvPr>
            <p:cNvSpPr>
              <a:spLocks noChangeAspect="1"/>
            </p:cNvSpPr>
            <p:nvPr/>
          </p:nvSpPr>
          <p:spPr>
            <a:xfrm>
              <a:off x="3694101" y="4334662"/>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9" name="Rectangle 88">
              <a:extLst>
                <a:ext uri="{FF2B5EF4-FFF2-40B4-BE49-F238E27FC236}">
                  <a16:creationId xmlns:a16="http://schemas.microsoft.com/office/drawing/2014/main" id="{3B33DA6D-E2C4-4BE2-93E5-5130B76EB014}"/>
                </a:ext>
              </a:extLst>
            </p:cNvPr>
            <p:cNvSpPr>
              <a:spLocks noChangeAspect="1"/>
            </p:cNvSpPr>
            <p:nvPr/>
          </p:nvSpPr>
          <p:spPr>
            <a:xfrm>
              <a:off x="3999959" y="4442614"/>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0" name="Rectangle 89">
              <a:extLst>
                <a:ext uri="{FF2B5EF4-FFF2-40B4-BE49-F238E27FC236}">
                  <a16:creationId xmlns:a16="http://schemas.microsoft.com/office/drawing/2014/main" id="{3240B16B-31D0-4642-A98F-8E11528BDC68}"/>
                </a:ext>
              </a:extLst>
            </p:cNvPr>
            <p:cNvSpPr>
              <a:spLocks noChangeAspect="1"/>
            </p:cNvSpPr>
            <p:nvPr/>
          </p:nvSpPr>
          <p:spPr>
            <a:xfrm>
              <a:off x="3741241" y="4550566"/>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1" name="Rectangle 90">
              <a:extLst>
                <a:ext uri="{FF2B5EF4-FFF2-40B4-BE49-F238E27FC236}">
                  <a16:creationId xmlns:a16="http://schemas.microsoft.com/office/drawing/2014/main" id="{3E7CC40C-D1BC-470C-B7D5-A266F281B3B3}"/>
                </a:ext>
              </a:extLst>
            </p:cNvPr>
            <p:cNvSpPr>
              <a:spLocks noChangeAspect="1"/>
            </p:cNvSpPr>
            <p:nvPr/>
          </p:nvSpPr>
          <p:spPr>
            <a:xfrm>
              <a:off x="3905092" y="4658518"/>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92" name="Group 91">
              <a:extLst>
                <a:ext uri="{FF2B5EF4-FFF2-40B4-BE49-F238E27FC236}">
                  <a16:creationId xmlns:a16="http://schemas.microsoft.com/office/drawing/2014/main" id="{FA16BB20-46E1-4532-928B-C9BB8548ADDB}"/>
                </a:ext>
              </a:extLst>
            </p:cNvPr>
            <p:cNvGrpSpPr/>
            <p:nvPr/>
          </p:nvGrpSpPr>
          <p:grpSpPr>
            <a:xfrm>
              <a:off x="4155814" y="6363095"/>
              <a:ext cx="335349" cy="217481"/>
              <a:chOff x="4904109" y="3831152"/>
              <a:chExt cx="335349" cy="217481"/>
            </a:xfrm>
          </p:grpSpPr>
          <p:cxnSp>
            <p:nvCxnSpPr>
              <p:cNvPr id="111" name="Straight Connector 110">
                <a:extLst>
                  <a:ext uri="{FF2B5EF4-FFF2-40B4-BE49-F238E27FC236}">
                    <a16:creationId xmlns:a16="http://schemas.microsoft.com/office/drawing/2014/main" id="{0A6E0943-266D-4633-8843-8489E1D26FA1}"/>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94FA627A-9797-4F4F-8EF6-394E1A130494}"/>
                  </a:ext>
                </a:extLst>
              </p:cNvPr>
              <p:cNvSpPr txBox="1"/>
              <p:nvPr/>
            </p:nvSpPr>
            <p:spPr>
              <a:xfrm>
                <a:off x="4904109" y="3863967"/>
                <a:ext cx="335349" cy="184666"/>
              </a:xfrm>
              <a:prstGeom prst="rect">
                <a:avLst/>
              </a:prstGeom>
              <a:noFill/>
            </p:spPr>
            <p:txBody>
              <a:bodyPr wrap="none" rtlCol="0">
                <a:spAutoFit/>
              </a:bodyPr>
              <a:lstStyle/>
              <a:p>
                <a:pPr algn="ctr"/>
                <a:r>
                  <a:rPr lang="ja-JP" sz="600">
                    <a:solidFill>
                      <a:schemeClr val="tx1"/>
                    </a:solidFill>
                  </a:rPr>
                  <a:t>3.99</a:t>
                </a:r>
              </a:p>
            </p:txBody>
          </p:sp>
        </p:grpSp>
        <p:grpSp>
          <p:nvGrpSpPr>
            <p:cNvPr id="93" name="Group 92">
              <a:extLst>
                <a:ext uri="{FF2B5EF4-FFF2-40B4-BE49-F238E27FC236}">
                  <a16:creationId xmlns:a16="http://schemas.microsoft.com/office/drawing/2014/main" id="{9B29C346-4BC0-46CA-BA7C-6BA7E81038CD}"/>
                </a:ext>
              </a:extLst>
            </p:cNvPr>
            <p:cNvGrpSpPr/>
            <p:nvPr/>
          </p:nvGrpSpPr>
          <p:grpSpPr>
            <a:xfrm>
              <a:off x="4443001" y="6363095"/>
              <a:ext cx="335349" cy="217481"/>
              <a:chOff x="4904109" y="3831152"/>
              <a:chExt cx="335349" cy="217481"/>
            </a:xfrm>
          </p:grpSpPr>
          <p:cxnSp>
            <p:nvCxnSpPr>
              <p:cNvPr id="109" name="Straight Connector 108">
                <a:extLst>
                  <a:ext uri="{FF2B5EF4-FFF2-40B4-BE49-F238E27FC236}">
                    <a16:creationId xmlns:a16="http://schemas.microsoft.com/office/drawing/2014/main" id="{22DDD51E-EADE-41D5-8998-148D4EA69DDB}"/>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131A1039-4E65-4148-B7E3-316A6E48A74B}"/>
                  </a:ext>
                </a:extLst>
              </p:cNvPr>
              <p:cNvSpPr txBox="1"/>
              <p:nvPr/>
            </p:nvSpPr>
            <p:spPr>
              <a:xfrm>
                <a:off x="4904109" y="3863967"/>
                <a:ext cx="335349" cy="184666"/>
              </a:xfrm>
              <a:prstGeom prst="rect">
                <a:avLst/>
              </a:prstGeom>
              <a:noFill/>
            </p:spPr>
            <p:txBody>
              <a:bodyPr wrap="none" rtlCol="0">
                <a:spAutoFit/>
              </a:bodyPr>
              <a:lstStyle/>
              <a:p>
                <a:pPr algn="ctr"/>
                <a:r>
                  <a:rPr lang="ja-JP" sz="600">
                    <a:solidFill>
                      <a:schemeClr val="tx1"/>
                    </a:solidFill>
                  </a:rPr>
                  <a:t>7.98</a:t>
                </a:r>
              </a:p>
            </p:txBody>
          </p:sp>
        </p:grpSp>
        <p:grpSp>
          <p:nvGrpSpPr>
            <p:cNvPr id="94" name="Group 93">
              <a:extLst>
                <a:ext uri="{FF2B5EF4-FFF2-40B4-BE49-F238E27FC236}">
                  <a16:creationId xmlns:a16="http://schemas.microsoft.com/office/drawing/2014/main" id="{C22AE4D4-F2D3-478A-8BBB-B435642DD0C0}"/>
                </a:ext>
              </a:extLst>
            </p:cNvPr>
            <p:cNvGrpSpPr/>
            <p:nvPr/>
          </p:nvGrpSpPr>
          <p:grpSpPr>
            <a:xfrm>
              <a:off x="4795146" y="6363095"/>
              <a:ext cx="378630" cy="217481"/>
              <a:chOff x="4882470" y="3831152"/>
              <a:chExt cx="378630" cy="217481"/>
            </a:xfrm>
          </p:grpSpPr>
          <p:cxnSp>
            <p:nvCxnSpPr>
              <p:cNvPr id="107" name="Straight Connector 106">
                <a:extLst>
                  <a:ext uri="{FF2B5EF4-FFF2-40B4-BE49-F238E27FC236}">
                    <a16:creationId xmlns:a16="http://schemas.microsoft.com/office/drawing/2014/main" id="{79055593-98E6-45A1-ADCC-8FCA1B06C625}"/>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C78E5061-0E4F-404D-B27C-D67D8DD3E9D0}"/>
                  </a:ext>
                </a:extLst>
              </p:cNvPr>
              <p:cNvSpPr txBox="1"/>
              <p:nvPr/>
            </p:nvSpPr>
            <p:spPr>
              <a:xfrm>
                <a:off x="4882470" y="3863967"/>
                <a:ext cx="378630" cy="184666"/>
              </a:xfrm>
              <a:prstGeom prst="rect">
                <a:avLst/>
              </a:prstGeom>
              <a:noFill/>
            </p:spPr>
            <p:txBody>
              <a:bodyPr wrap="none" rtlCol="0">
                <a:spAutoFit/>
              </a:bodyPr>
              <a:lstStyle/>
              <a:p>
                <a:pPr algn="ctr"/>
                <a:r>
                  <a:rPr lang="ja-JP" sz="600">
                    <a:solidFill>
                      <a:schemeClr val="tx1"/>
                    </a:solidFill>
                  </a:rPr>
                  <a:t>19.94</a:t>
                </a:r>
              </a:p>
            </p:txBody>
          </p:sp>
        </p:grpSp>
        <p:cxnSp>
          <p:nvCxnSpPr>
            <p:cNvPr id="95" name="Straight Connector 94">
              <a:extLst>
                <a:ext uri="{FF2B5EF4-FFF2-40B4-BE49-F238E27FC236}">
                  <a16:creationId xmlns:a16="http://schemas.microsoft.com/office/drawing/2014/main" id="{6C37ABE7-3E18-4304-A7BC-4FA530B10308}"/>
                </a:ext>
              </a:extLst>
            </p:cNvPr>
            <p:cNvCxnSpPr>
              <a:cxnSpLocks/>
            </p:cNvCxnSpPr>
            <p:nvPr/>
          </p:nvCxnSpPr>
          <p:spPr>
            <a:xfrm>
              <a:off x="3434739" y="5504855"/>
              <a:ext cx="2160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3EA8F9CC-EF8B-470B-8102-976C692400DA}"/>
                </a:ext>
              </a:extLst>
            </p:cNvPr>
            <p:cNvSpPr>
              <a:spLocks noChangeAspect="1"/>
            </p:cNvSpPr>
            <p:nvPr/>
          </p:nvSpPr>
          <p:spPr>
            <a:xfrm>
              <a:off x="4498589" y="5486855"/>
              <a:ext cx="36000" cy="36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97" name="Straight Connector 96">
              <a:extLst>
                <a:ext uri="{FF2B5EF4-FFF2-40B4-BE49-F238E27FC236}">
                  <a16:creationId xmlns:a16="http://schemas.microsoft.com/office/drawing/2014/main" id="{025F2CC2-4242-460B-96D3-5C27E2B5C29C}"/>
                </a:ext>
              </a:extLst>
            </p:cNvPr>
            <p:cNvCxnSpPr/>
            <p:nvPr/>
          </p:nvCxnSpPr>
          <p:spPr>
            <a:xfrm>
              <a:off x="3628387" y="5606603"/>
              <a:ext cx="576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sp>
          <p:nvSpPr>
            <p:cNvPr id="98" name="Rectangle 97">
              <a:extLst>
                <a:ext uri="{FF2B5EF4-FFF2-40B4-BE49-F238E27FC236}">
                  <a16:creationId xmlns:a16="http://schemas.microsoft.com/office/drawing/2014/main" id="{E51C5E42-9AB1-44FE-9288-1BDF7AF61656}"/>
                </a:ext>
              </a:extLst>
            </p:cNvPr>
            <p:cNvSpPr>
              <a:spLocks noChangeAspect="1"/>
            </p:cNvSpPr>
            <p:nvPr/>
          </p:nvSpPr>
          <p:spPr>
            <a:xfrm>
              <a:off x="3874415" y="5574809"/>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99" name="Straight Connector 98">
              <a:extLst>
                <a:ext uri="{FF2B5EF4-FFF2-40B4-BE49-F238E27FC236}">
                  <a16:creationId xmlns:a16="http://schemas.microsoft.com/office/drawing/2014/main" id="{428F69BF-CC7B-4A74-BAEB-8765BC4EBA52}"/>
                </a:ext>
              </a:extLst>
            </p:cNvPr>
            <p:cNvCxnSpPr/>
            <p:nvPr/>
          </p:nvCxnSpPr>
          <p:spPr>
            <a:xfrm>
              <a:off x="3387157" y="5710512"/>
              <a:ext cx="396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142C57A9-0966-4AC4-9960-B3DE112517A7}"/>
                </a:ext>
              </a:extLst>
            </p:cNvPr>
            <p:cNvCxnSpPr/>
            <p:nvPr/>
          </p:nvCxnSpPr>
          <p:spPr>
            <a:xfrm>
              <a:off x="3616987" y="5814421"/>
              <a:ext cx="32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19A5482-C915-457B-91EB-B05B5A0CD260}"/>
                </a:ext>
              </a:extLst>
            </p:cNvPr>
            <p:cNvCxnSpPr/>
            <p:nvPr/>
          </p:nvCxnSpPr>
          <p:spPr>
            <a:xfrm>
              <a:off x="3618206" y="5921794"/>
              <a:ext cx="468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92C03FA-2453-40FE-B85F-25DBD5E6073C}"/>
                </a:ext>
              </a:extLst>
            </p:cNvPr>
            <p:cNvCxnSpPr/>
            <p:nvPr/>
          </p:nvCxnSpPr>
          <p:spPr>
            <a:xfrm>
              <a:off x="3858423" y="6029167"/>
              <a:ext cx="396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3B35876B-8BD6-4F8C-BB02-ED8FDF9A81E8}"/>
                </a:ext>
              </a:extLst>
            </p:cNvPr>
            <p:cNvSpPr>
              <a:spLocks noChangeAspect="1"/>
            </p:cNvSpPr>
            <p:nvPr/>
          </p:nvSpPr>
          <p:spPr>
            <a:xfrm>
              <a:off x="3755222" y="5772885"/>
              <a:ext cx="90000" cy="9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4" name="Rectangle 103">
              <a:extLst>
                <a:ext uri="{FF2B5EF4-FFF2-40B4-BE49-F238E27FC236}">
                  <a16:creationId xmlns:a16="http://schemas.microsoft.com/office/drawing/2014/main" id="{6D74C597-190B-4E9D-A891-AA9C05734AB3}"/>
                </a:ext>
              </a:extLst>
            </p:cNvPr>
            <p:cNvSpPr>
              <a:spLocks noChangeAspect="1"/>
            </p:cNvSpPr>
            <p:nvPr/>
          </p:nvSpPr>
          <p:spPr>
            <a:xfrm>
              <a:off x="3819033" y="5893942"/>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5" name="Rectangle 104">
              <a:extLst>
                <a:ext uri="{FF2B5EF4-FFF2-40B4-BE49-F238E27FC236}">
                  <a16:creationId xmlns:a16="http://schemas.microsoft.com/office/drawing/2014/main" id="{844E224E-800E-49F1-9C3C-86DE10E0772E}"/>
                </a:ext>
              </a:extLst>
            </p:cNvPr>
            <p:cNvSpPr>
              <a:spLocks noChangeAspect="1"/>
            </p:cNvSpPr>
            <p:nvPr/>
          </p:nvSpPr>
          <p:spPr>
            <a:xfrm>
              <a:off x="4012358" y="5996992"/>
              <a:ext cx="79200" cy="792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6" name="Graphic 157">
              <a:extLst>
                <a:ext uri="{FF2B5EF4-FFF2-40B4-BE49-F238E27FC236}">
                  <a16:creationId xmlns:a16="http://schemas.microsoft.com/office/drawing/2014/main" id="{EC7EFEA1-7249-451B-AA98-5B82EC3E9F40}"/>
                </a:ext>
              </a:extLst>
            </p:cNvPr>
            <p:cNvSpPr/>
            <p:nvPr/>
          </p:nvSpPr>
          <p:spPr>
            <a:xfrm>
              <a:off x="3672597" y="6204810"/>
              <a:ext cx="358646" cy="60356"/>
            </a:xfrm>
            <a:custGeom>
              <a:avLst/>
              <a:gdLst>
                <a:gd name="connsiteX0" fmla="*/ 0 w 366958"/>
                <a:gd name="connsiteY0" fmla="*/ 44806 h 85537"/>
                <a:gd name="connsiteX1" fmla="*/ 174742 w 366958"/>
                <a:gd name="connsiteY1" fmla="*/ 0 h 85537"/>
                <a:gd name="connsiteX2" fmla="*/ 366958 w 366958"/>
                <a:gd name="connsiteY2" fmla="*/ 40732 h 85537"/>
                <a:gd name="connsiteX3" fmla="*/ 192216 w 366958"/>
                <a:gd name="connsiteY3" fmla="*/ 85538 h 85537"/>
              </a:gdLst>
              <a:ahLst/>
              <a:cxnLst>
                <a:cxn ang="0">
                  <a:pos x="connsiteX0" y="connsiteY0"/>
                </a:cxn>
                <a:cxn ang="0">
                  <a:pos x="connsiteX1" y="connsiteY1"/>
                </a:cxn>
                <a:cxn ang="0">
                  <a:pos x="connsiteX2" y="connsiteY2"/>
                </a:cxn>
                <a:cxn ang="0">
                  <a:pos x="connsiteX3" y="connsiteY3"/>
                </a:cxn>
              </a:cxnLst>
              <a:rect l="l" t="t" r="r" b="b"/>
              <a:pathLst>
                <a:path w="366958" h="85537">
                  <a:moveTo>
                    <a:pt x="0" y="44806"/>
                  </a:moveTo>
                  <a:lnTo>
                    <a:pt x="174742" y="0"/>
                  </a:lnTo>
                  <a:lnTo>
                    <a:pt x="366958" y="40732"/>
                  </a:lnTo>
                  <a:lnTo>
                    <a:pt x="192216" y="85538"/>
                  </a:lnTo>
                  <a:close/>
                </a:path>
              </a:pathLst>
            </a:custGeom>
            <a:solidFill>
              <a:srgbClr val="2894FF"/>
            </a:solidFill>
            <a:ln w="5868" cap="flat">
              <a:noFill/>
              <a:prstDash val="solid"/>
              <a:miter/>
            </a:ln>
          </p:spPr>
          <p:txBody>
            <a:bodyPr rtlCol="0" anchor="ctr"/>
            <a:lstStyle/>
            <a:p>
              <a:endParaRPr lang="en-GB">
                <a:solidFill>
                  <a:schemeClr val="tx1"/>
                </a:solidFill>
              </a:endParaRPr>
            </a:p>
          </p:txBody>
        </p:sp>
      </p:grpSp>
      <p:sp>
        <p:nvSpPr>
          <p:cNvPr id="176" name="TextBox 175">
            <a:extLst>
              <a:ext uri="{FF2B5EF4-FFF2-40B4-BE49-F238E27FC236}">
                <a16:creationId xmlns:a16="http://schemas.microsoft.com/office/drawing/2014/main" id="{9A448641-89C5-4454-A0C4-A4020AFB86DD}"/>
              </a:ext>
            </a:extLst>
          </p:cNvPr>
          <p:cNvSpPr txBox="1"/>
          <p:nvPr/>
        </p:nvSpPr>
        <p:spPr>
          <a:xfrm>
            <a:off x="7557955" y="1479688"/>
            <a:ext cx="3801042" cy="338554"/>
          </a:xfrm>
          <a:prstGeom prst="rect">
            <a:avLst/>
          </a:prstGeom>
          <a:noFill/>
        </p:spPr>
        <p:txBody>
          <a:bodyPr wrap="none" rtlCol="0">
            <a:spAutoFit/>
          </a:bodyPr>
          <a:lstStyle/>
          <a:p>
            <a:pPr algn="ctr"/>
            <a:r>
              <a:rPr lang="ja-JP" sz="1600" b="1">
                <a:solidFill>
                  <a:schemeClr val="tx1"/>
                </a:solidFill>
              </a:rPr>
              <a:t>疾病管理率、プール分析</a:t>
            </a:r>
          </a:p>
        </p:txBody>
      </p:sp>
      <p:grpSp>
        <p:nvGrpSpPr>
          <p:cNvPr id="177" name="Group 176">
            <a:extLst>
              <a:ext uri="{FF2B5EF4-FFF2-40B4-BE49-F238E27FC236}">
                <a16:creationId xmlns:a16="http://schemas.microsoft.com/office/drawing/2014/main" id="{8E4A488A-C903-40D7-8FD7-A4AA46D700A2}"/>
              </a:ext>
            </a:extLst>
          </p:cNvPr>
          <p:cNvGrpSpPr/>
          <p:nvPr/>
        </p:nvGrpSpPr>
        <p:grpSpPr>
          <a:xfrm>
            <a:off x="6215689" y="1732800"/>
            <a:ext cx="5599159" cy="4746403"/>
            <a:chOff x="6215689" y="1732800"/>
            <a:chExt cx="5599159" cy="4746403"/>
          </a:xfrm>
        </p:grpSpPr>
        <p:sp>
          <p:nvSpPr>
            <p:cNvPr id="178" name="TextBox 177">
              <a:extLst>
                <a:ext uri="{FF2B5EF4-FFF2-40B4-BE49-F238E27FC236}">
                  <a16:creationId xmlns:a16="http://schemas.microsoft.com/office/drawing/2014/main" id="{A5C0F00D-5ED5-4AB6-BB9B-EC05D02A13D0}"/>
                </a:ext>
              </a:extLst>
            </p:cNvPr>
            <p:cNvSpPr txBox="1"/>
            <p:nvPr/>
          </p:nvSpPr>
          <p:spPr>
            <a:xfrm>
              <a:off x="6275009" y="1732800"/>
              <a:ext cx="2387192" cy="246221"/>
            </a:xfrm>
            <a:prstGeom prst="rect">
              <a:avLst/>
            </a:prstGeom>
            <a:noFill/>
          </p:spPr>
          <p:txBody>
            <a:bodyPr wrap="none" rtlCol="0">
              <a:spAutoFit/>
            </a:bodyPr>
            <a:lstStyle/>
            <a:p>
              <a:r>
                <a:rPr lang="ja-JP" sz="1000" b="1">
                  <a:solidFill>
                    <a:schemeClr val="tx1"/>
                  </a:solidFill>
                </a:rPr>
                <a:t>プラチナレジメン対非プラチナレジメン</a:t>
              </a:r>
            </a:p>
          </p:txBody>
        </p:sp>
        <p:sp>
          <p:nvSpPr>
            <p:cNvPr id="179" name="TextBox 178">
              <a:extLst>
                <a:ext uri="{FF2B5EF4-FFF2-40B4-BE49-F238E27FC236}">
                  <a16:creationId xmlns:a16="http://schemas.microsoft.com/office/drawing/2014/main" id="{69699085-93F8-4CD6-8091-46D1A9026455}"/>
                </a:ext>
              </a:extLst>
            </p:cNvPr>
            <p:cNvSpPr txBox="1"/>
            <p:nvPr/>
          </p:nvSpPr>
          <p:spPr>
            <a:xfrm>
              <a:off x="6270091" y="3468194"/>
              <a:ext cx="1705916" cy="246221"/>
            </a:xfrm>
            <a:prstGeom prst="rect">
              <a:avLst/>
            </a:prstGeom>
            <a:noFill/>
          </p:spPr>
          <p:txBody>
            <a:bodyPr wrap="none" rtlCol="0">
              <a:spAutoFit/>
            </a:bodyPr>
            <a:lstStyle/>
            <a:p>
              <a:r>
                <a:rPr lang="ja-JP" sz="1000" b="1">
                  <a:solidFill>
                    <a:schemeClr val="tx1"/>
                  </a:solidFill>
                </a:rPr>
                <a:t>プラチナ対AMRまたはTPT</a:t>
              </a:r>
            </a:p>
          </p:txBody>
        </p:sp>
        <p:sp>
          <p:nvSpPr>
            <p:cNvPr id="180" name="TextBox 179">
              <a:extLst>
                <a:ext uri="{FF2B5EF4-FFF2-40B4-BE49-F238E27FC236}">
                  <a16:creationId xmlns:a16="http://schemas.microsoft.com/office/drawing/2014/main" id="{24D7A1B4-4243-4B1F-A83A-273854C0960A}"/>
                </a:ext>
              </a:extLst>
            </p:cNvPr>
            <p:cNvSpPr txBox="1"/>
            <p:nvPr/>
          </p:nvSpPr>
          <p:spPr>
            <a:xfrm>
              <a:off x="6283764" y="5030457"/>
              <a:ext cx="2321469" cy="246221"/>
            </a:xfrm>
            <a:prstGeom prst="rect">
              <a:avLst/>
            </a:prstGeom>
            <a:noFill/>
          </p:spPr>
          <p:txBody>
            <a:bodyPr wrap="none" rtlCol="0">
              <a:spAutoFit/>
            </a:bodyPr>
            <a:lstStyle/>
            <a:p>
              <a:r>
                <a:rPr lang="ja-JP" sz="1000" b="1">
                  <a:solidFill>
                    <a:schemeClr val="tx1"/>
                  </a:solidFill>
                </a:rPr>
                <a:t>プラチナ対AMRまたはTPT、感受性</a:t>
              </a:r>
            </a:p>
          </p:txBody>
        </p:sp>
        <p:grpSp>
          <p:nvGrpSpPr>
            <p:cNvPr id="181" name="Group 180">
              <a:extLst>
                <a:ext uri="{FF2B5EF4-FFF2-40B4-BE49-F238E27FC236}">
                  <a16:creationId xmlns:a16="http://schemas.microsoft.com/office/drawing/2014/main" id="{7A3BBE6F-1DC3-403A-A985-1C7A8617E3BD}"/>
                </a:ext>
              </a:extLst>
            </p:cNvPr>
            <p:cNvGrpSpPr/>
            <p:nvPr/>
          </p:nvGrpSpPr>
          <p:grpSpPr>
            <a:xfrm>
              <a:off x="6343551" y="1940068"/>
              <a:ext cx="3092397" cy="200058"/>
              <a:chOff x="6097751" y="1940068"/>
              <a:chExt cx="3092397" cy="200058"/>
            </a:xfrm>
          </p:grpSpPr>
          <p:sp>
            <p:nvSpPr>
              <p:cNvPr id="291" name="TextBox 290">
                <a:extLst>
                  <a:ext uri="{FF2B5EF4-FFF2-40B4-BE49-F238E27FC236}">
                    <a16:creationId xmlns:a16="http://schemas.microsoft.com/office/drawing/2014/main" id="{6DBDC741-638E-492B-8978-51640F35C42F}"/>
                  </a:ext>
                </a:extLst>
              </p:cNvPr>
              <p:cNvSpPr txBox="1"/>
              <p:nvPr/>
            </p:nvSpPr>
            <p:spPr>
              <a:xfrm>
                <a:off x="6097751" y="1940071"/>
                <a:ext cx="508473" cy="200055"/>
              </a:xfrm>
              <a:prstGeom prst="rect">
                <a:avLst/>
              </a:prstGeom>
              <a:noFill/>
            </p:spPr>
            <p:txBody>
              <a:bodyPr wrap="none" rtlCol="0">
                <a:spAutoFit/>
              </a:bodyPr>
              <a:lstStyle/>
              <a:p>
                <a:r>
                  <a:rPr lang="ja-JP" sz="700" b="1">
                    <a:solidFill>
                      <a:schemeClr val="tx1"/>
                    </a:solidFill>
                  </a:rPr>
                  <a:t>研究</a:t>
                </a:r>
              </a:p>
            </p:txBody>
          </p:sp>
          <p:sp>
            <p:nvSpPr>
              <p:cNvPr id="292" name="TextBox 291">
                <a:extLst>
                  <a:ext uri="{FF2B5EF4-FFF2-40B4-BE49-F238E27FC236}">
                    <a16:creationId xmlns:a16="http://schemas.microsoft.com/office/drawing/2014/main" id="{3B7659F3-997F-4480-A1D4-137CBAB713B3}"/>
                  </a:ext>
                </a:extLst>
              </p:cNvPr>
              <p:cNvSpPr txBox="1"/>
              <p:nvPr/>
            </p:nvSpPr>
            <p:spPr>
              <a:xfrm>
                <a:off x="7438088" y="1940070"/>
                <a:ext cx="915635" cy="200055"/>
              </a:xfrm>
              <a:prstGeom prst="rect">
                <a:avLst/>
              </a:prstGeom>
              <a:noFill/>
            </p:spPr>
            <p:txBody>
              <a:bodyPr wrap="none" rtlCol="0">
                <a:spAutoFit/>
              </a:bodyPr>
              <a:lstStyle/>
              <a:p>
                <a:r>
                  <a:rPr lang="ja-JP" sz="700">
                    <a:solidFill>
                      <a:schemeClr val="tx1"/>
                    </a:solidFill>
                  </a:rPr>
                  <a:t>推定（95%CI）</a:t>
                </a:r>
              </a:p>
            </p:txBody>
          </p:sp>
          <p:sp>
            <p:nvSpPr>
              <p:cNvPr id="293" name="TextBox 292">
                <a:extLst>
                  <a:ext uri="{FF2B5EF4-FFF2-40B4-BE49-F238E27FC236}">
                    <a16:creationId xmlns:a16="http://schemas.microsoft.com/office/drawing/2014/main" id="{2A1EE2B3-281B-4456-BC05-E27A60FE1627}"/>
                  </a:ext>
                </a:extLst>
              </p:cNvPr>
              <p:cNvSpPr txBox="1"/>
              <p:nvPr/>
            </p:nvSpPr>
            <p:spPr>
              <a:xfrm>
                <a:off x="8346274" y="1940069"/>
                <a:ext cx="425116" cy="200055"/>
              </a:xfrm>
              <a:prstGeom prst="rect">
                <a:avLst/>
              </a:prstGeom>
              <a:noFill/>
            </p:spPr>
            <p:txBody>
              <a:bodyPr wrap="none" rtlCol="0">
                <a:spAutoFit/>
              </a:bodyPr>
              <a:lstStyle/>
              <a:p>
                <a:r>
                  <a:rPr lang="ja-JP" sz="700" dirty="0">
                    <a:solidFill>
                      <a:schemeClr val="tx1"/>
                    </a:solidFill>
                  </a:rPr>
                  <a:t>Ev/Trt</a:t>
                </a:r>
              </a:p>
            </p:txBody>
          </p:sp>
          <p:sp>
            <p:nvSpPr>
              <p:cNvPr id="294" name="TextBox 293">
                <a:extLst>
                  <a:ext uri="{FF2B5EF4-FFF2-40B4-BE49-F238E27FC236}">
                    <a16:creationId xmlns:a16="http://schemas.microsoft.com/office/drawing/2014/main" id="{7C3CDC08-7385-4416-A026-F9639CC486B2}"/>
                  </a:ext>
                </a:extLst>
              </p:cNvPr>
              <p:cNvSpPr txBox="1"/>
              <p:nvPr/>
            </p:nvSpPr>
            <p:spPr>
              <a:xfrm>
                <a:off x="8736178" y="1940068"/>
                <a:ext cx="453970" cy="200055"/>
              </a:xfrm>
              <a:prstGeom prst="rect">
                <a:avLst/>
              </a:prstGeom>
              <a:noFill/>
            </p:spPr>
            <p:txBody>
              <a:bodyPr wrap="none" rtlCol="0">
                <a:spAutoFit/>
              </a:bodyPr>
              <a:lstStyle/>
              <a:p>
                <a:r>
                  <a:rPr lang="ja-JP" sz="700" dirty="0">
                    <a:solidFill>
                      <a:schemeClr val="tx1"/>
                    </a:solidFill>
                  </a:rPr>
                  <a:t>Ev/Ctrl</a:t>
                </a:r>
              </a:p>
            </p:txBody>
          </p:sp>
        </p:grpSp>
        <p:sp>
          <p:nvSpPr>
            <p:cNvPr id="182" name="TextBox 181">
              <a:extLst>
                <a:ext uri="{FF2B5EF4-FFF2-40B4-BE49-F238E27FC236}">
                  <a16:creationId xmlns:a16="http://schemas.microsoft.com/office/drawing/2014/main" id="{8379347F-0C76-44DC-BB9F-3D405632F759}"/>
                </a:ext>
              </a:extLst>
            </p:cNvPr>
            <p:cNvSpPr txBox="1"/>
            <p:nvPr/>
          </p:nvSpPr>
          <p:spPr>
            <a:xfrm>
              <a:off x="6272861" y="2116488"/>
              <a:ext cx="1311578" cy="954107"/>
            </a:xfrm>
            <a:prstGeom prst="rect">
              <a:avLst/>
            </a:prstGeom>
            <a:noFill/>
          </p:spPr>
          <p:txBody>
            <a:bodyPr wrap="none" rtlCol="0">
              <a:spAutoFit/>
            </a:bodyPr>
            <a:lstStyle/>
            <a:p>
              <a:r>
                <a:rPr lang="ja-JP" sz="700">
                  <a:solidFill>
                    <a:schemeClr val="tx1"/>
                  </a:solidFill>
                </a:rPr>
                <a:t>Inoue、2015年</a:t>
              </a:r>
            </a:p>
            <a:p>
              <a:r>
                <a:rPr lang="ja-JP" sz="700">
                  <a:solidFill>
                    <a:schemeClr val="tx1"/>
                  </a:solidFill>
                </a:rPr>
                <a:t>Miura、2018年</a:t>
              </a:r>
            </a:p>
            <a:p>
              <a:r>
                <a:rPr lang="ja-JP" sz="700">
                  <a:solidFill>
                    <a:schemeClr val="tx1"/>
                  </a:solidFill>
                </a:rPr>
                <a:t>Naito、2018年</a:t>
              </a:r>
            </a:p>
            <a:p>
              <a:r>
                <a:rPr lang="ja-JP" sz="700">
                  <a:solidFill>
                    <a:schemeClr val="tx1"/>
                  </a:solidFill>
                </a:rPr>
                <a:t>Steffens、2019年</a:t>
              </a:r>
            </a:p>
            <a:p>
              <a:r>
                <a:rPr lang="ja-JP" sz="700">
                  <a:solidFill>
                    <a:schemeClr val="tx1"/>
                  </a:solidFill>
                </a:rPr>
                <a:t>Wakuda、2019年</a:t>
              </a:r>
            </a:p>
            <a:p>
              <a:r>
                <a:rPr lang="ja-JP" sz="700">
                  <a:solidFill>
                    <a:schemeClr val="tx1"/>
                  </a:solidFill>
                </a:rPr>
                <a:t>Baize、2020年</a:t>
              </a:r>
            </a:p>
            <a:p>
              <a:endParaRPr lang="en-US" sz="700" dirty="0">
                <a:solidFill>
                  <a:schemeClr val="tx1"/>
                </a:solidFill>
              </a:endParaRPr>
            </a:p>
            <a:p>
              <a:r>
                <a:rPr lang="ja-JP" sz="700" b="1">
                  <a:solidFill>
                    <a:schemeClr val="tx1"/>
                  </a:solidFill>
                </a:rPr>
                <a:t>全体（I</a:t>
              </a:r>
              <a:r>
                <a:rPr lang="ja-JP" sz="700" b="1" baseline="40000">
                  <a:solidFill>
                    <a:schemeClr val="tx1"/>
                  </a:solidFill>
                </a:rPr>
                <a:t>A</a:t>
              </a:r>
              <a:r>
                <a:rPr lang="ja-JP" sz="700" b="1">
                  <a:solidFill>
                    <a:schemeClr val="tx1"/>
                  </a:solidFill>
                </a:rPr>
                <a:t>2= 25％、p=0.414）</a:t>
              </a:r>
            </a:p>
          </p:txBody>
        </p:sp>
        <p:sp>
          <p:nvSpPr>
            <p:cNvPr id="183" name="TextBox 182">
              <a:extLst>
                <a:ext uri="{FF2B5EF4-FFF2-40B4-BE49-F238E27FC236}">
                  <a16:creationId xmlns:a16="http://schemas.microsoft.com/office/drawing/2014/main" id="{A403594C-3269-4592-9E03-BFDE126F64CE}"/>
                </a:ext>
              </a:extLst>
            </p:cNvPr>
            <p:cNvSpPr txBox="1"/>
            <p:nvPr/>
          </p:nvSpPr>
          <p:spPr>
            <a:xfrm>
              <a:off x="7594922" y="2116488"/>
              <a:ext cx="995785" cy="954107"/>
            </a:xfrm>
            <a:prstGeom prst="rect">
              <a:avLst/>
            </a:prstGeom>
            <a:noFill/>
          </p:spPr>
          <p:txBody>
            <a:bodyPr wrap="none" rtlCol="0">
              <a:spAutoFit/>
            </a:bodyPr>
            <a:lstStyle/>
            <a:p>
              <a:r>
                <a:rPr lang="ja-JP" sz="700">
                  <a:solidFill>
                    <a:schemeClr val="tx1"/>
                  </a:solidFill>
                </a:rPr>
                <a:t>0.982（0.762、1.265）</a:t>
              </a:r>
            </a:p>
            <a:p>
              <a:r>
                <a:rPr lang="ja-JP" sz="700">
                  <a:solidFill>
                    <a:schemeClr val="tx1"/>
                  </a:solidFill>
                </a:rPr>
                <a:t>1.140（1.005、1.293）</a:t>
              </a:r>
            </a:p>
            <a:p>
              <a:r>
                <a:rPr lang="ja-JP" sz="700">
                  <a:solidFill>
                    <a:schemeClr val="tx1"/>
                  </a:solidFill>
                </a:rPr>
                <a:t>1.149（0.810、1.630）</a:t>
              </a:r>
            </a:p>
            <a:p>
              <a:r>
                <a:rPr lang="ja-JP" sz="700">
                  <a:solidFill>
                    <a:schemeClr val="tx1"/>
                  </a:solidFill>
                </a:rPr>
                <a:t>1.538（0.984、2.405）</a:t>
              </a:r>
            </a:p>
            <a:p>
              <a:r>
                <a:rPr lang="ja-JP" sz="700">
                  <a:solidFill>
                    <a:schemeClr val="tx1"/>
                  </a:solidFill>
                </a:rPr>
                <a:t>1.037（0.750、1.433）</a:t>
              </a:r>
            </a:p>
            <a:p>
              <a:r>
                <a:rPr lang="ja-JP" sz="700">
                  <a:solidFill>
                    <a:schemeClr val="tx1"/>
                  </a:solidFill>
                </a:rPr>
                <a:t>1.319（1.058、1.645）</a:t>
              </a:r>
            </a:p>
            <a:p>
              <a:endParaRPr lang="en-US" sz="700" dirty="0">
                <a:solidFill>
                  <a:schemeClr val="tx1"/>
                </a:solidFill>
              </a:endParaRPr>
            </a:p>
            <a:p>
              <a:r>
                <a:rPr lang="ja-JP" sz="700" b="1">
                  <a:solidFill>
                    <a:schemeClr val="tx1"/>
                  </a:solidFill>
                </a:rPr>
                <a:t>1.152（1.052、1.262）</a:t>
              </a:r>
            </a:p>
          </p:txBody>
        </p:sp>
        <p:sp>
          <p:nvSpPr>
            <p:cNvPr id="184" name="TextBox 183">
              <a:extLst>
                <a:ext uri="{FF2B5EF4-FFF2-40B4-BE49-F238E27FC236}">
                  <a16:creationId xmlns:a16="http://schemas.microsoft.com/office/drawing/2014/main" id="{3EDE9DD7-3FFB-4C1E-B9C1-048374E2FE01}"/>
                </a:ext>
              </a:extLst>
            </p:cNvPr>
            <p:cNvSpPr txBox="1"/>
            <p:nvPr/>
          </p:nvSpPr>
          <p:spPr>
            <a:xfrm>
              <a:off x="8528293" y="2116488"/>
              <a:ext cx="508537" cy="954107"/>
            </a:xfrm>
            <a:prstGeom prst="rect">
              <a:avLst/>
            </a:prstGeom>
            <a:noFill/>
          </p:spPr>
          <p:txBody>
            <a:bodyPr wrap="none" rtlCol="0">
              <a:spAutoFit/>
            </a:bodyPr>
            <a:lstStyle/>
            <a:p>
              <a:pPr algn="r"/>
              <a:r>
                <a:rPr lang="ja-JP" sz="700" dirty="0">
                  <a:solidFill>
                    <a:schemeClr val="tx1"/>
                  </a:solidFill>
                </a:rPr>
                <a:t>24/30</a:t>
              </a:r>
            </a:p>
            <a:p>
              <a:pPr algn="r"/>
              <a:r>
                <a:rPr lang="ja-JP" sz="700" dirty="0">
                  <a:solidFill>
                    <a:schemeClr val="tx1"/>
                  </a:solidFill>
                </a:rPr>
                <a:t>37/37</a:t>
              </a:r>
            </a:p>
            <a:p>
              <a:pPr algn="r"/>
              <a:r>
                <a:rPr lang="ja-JP" sz="700" dirty="0">
                  <a:solidFill>
                    <a:schemeClr val="tx1"/>
                  </a:solidFill>
                </a:rPr>
                <a:t>55/67</a:t>
              </a:r>
            </a:p>
            <a:p>
              <a:pPr algn="r"/>
              <a:r>
                <a:rPr lang="ja-JP" sz="700" dirty="0">
                  <a:solidFill>
                    <a:schemeClr val="tx1"/>
                  </a:solidFill>
                </a:rPr>
                <a:t>15/31</a:t>
              </a:r>
            </a:p>
            <a:p>
              <a:pPr algn="r"/>
              <a:r>
                <a:rPr lang="ja-JP" sz="700" dirty="0">
                  <a:solidFill>
                    <a:schemeClr val="tx1"/>
                  </a:solidFill>
                </a:rPr>
                <a:t>20/27</a:t>
              </a:r>
            </a:p>
            <a:p>
              <a:pPr algn="r"/>
              <a:r>
                <a:rPr lang="ja-JP" sz="700" dirty="0">
                  <a:solidFill>
                    <a:schemeClr val="tx1"/>
                  </a:solidFill>
                </a:rPr>
                <a:t>62/81</a:t>
              </a:r>
            </a:p>
            <a:p>
              <a:pPr algn="r"/>
              <a:endParaRPr lang="en-US" sz="700" dirty="0">
                <a:solidFill>
                  <a:schemeClr val="tx1"/>
                </a:solidFill>
              </a:endParaRPr>
            </a:p>
            <a:p>
              <a:pPr algn="r"/>
              <a:r>
                <a:rPr lang="ja-JP" sz="700" b="1" dirty="0">
                  <a:solidFill>
                    <a:schemeClr val="tx1"/>
                  </a:solidFill>
                </a:rPr>
                <a:t>213/273</a:t>
              </a:r>
            </a:p>
          </p:txBody>
        </p:sp>
        <p:sp>
          <p:nvSpPr>
            <p:cNvPr id="185" name="TextBox 184">
              <a:extLst>
                <a:ext uri="{FF2B5EF4-FFF2-40B4-BE49-F238E27FC236}">
                  <a16:creationId xmlns:a16="http://schemas.microsoft.com/office/drawing/2014/main" id="{902CD3E3-BCFE-4584-94C3-BFEFF7F7CFD8}"/>
                </a:ext>
              </a:extLst>
            </p:cNvPr>
            <p:cNvSpPr txBox="1"/>
            <p:nvPr/>
          </p:nvSpPr>
          <p:spPr>
            <a:xfrm>
              <a:off x="8912000" y="2116488"/>
              <a:ext cx="508537" cy="954107"/>
            </a:xfrm>
            <a:prstGeom prst="rect">
              <a:avLst/>
            </a:prstGeom>
            <a:noFill/>
          </p:spPr>
          <p:txBody>
            <a:bodyPr wrap="none" rtlCol="0">
              <a:spAutoFit/>
            </a:bodyPr>
            <a:lstStyle/>
            <a:p>
              <a:pPr algn="r"/>
              <a:r>
                <a:rPr lang="ja-JP" sz="700" dirty="0">
                  <a:solidFill>
                    <a:schemeClr val="tx1"/>
                  </a:solidFill>
                </a:rPr>
                <a:t>22/27</a:t>
              </a:r>
            </a:p>
            <a:p>
              <a:pPr algn="r"/>
              <a:r>
                <a:rPr lang="ja-JP" sz="700" dirty="0">
                  <a:solidFill>
                    <a:schemeClr val="tx1"/>
                  </a:solidFill>
                </a:rPr>
                <a:t>35/40</a:t>
              </a:r>
            </a:p>
            <a:p>
              <a:pPr algn="r"/>
              <a:r>
                <a:rPr lang="ja-JP" sz="700" dirty="0">
                  <a:solidFill>
                    <a:schemeClr val="tx1"/>
                  </a:solidFill>
                </a:rPr>
                <a:t>10/14</a:t>
              </a:r>
            </a:p>
            <a:p>
              <a:pPr algn="r"/>
              <a:r>
                <a:rPr lang="ja-JP" sz="700" dirty="0">
                  <a:solidFill>
                    <a:schemeClr val="tx1"/>
                  </a:solidFill>
                </a:rPr>
                <a:t>39/124</a:t>
              </a:r>
            </a:p>
            <a:p>
              <a:pPr algn="r"/>
              <a:r>
                <a:rPr lang="ja-JP" sz="700" dirty="0">
                  <a:solidFill>
                    <a:schemeClr val="tx1"/>
                  </a:solidFill>
                </a:rPr>
                <a:t>20/28</a:t>
              </a:r>
            </a:p>
            <a:p>
              <a:pPr algn="r"/>
              <a:r>
                <a:rPr lang="ja-JP" sz="700" dirty="0">
                  <a:solidFill>
                    <a:schemeClr val="tx1"/>
                  </a:solidFill>
                </a:rPr>
                <a:t>47/81</a:t>
              </a:r>
            </a:p>
            <a:p>
              <a:pPr algn="r"/>
              <a:endParaRPr lang="en-US" sz="700" dirty="0">
                <a:solidFill>
                  <a:schemeClr val="tx1"/>
                </a:solidFill>
              </a:endParaRPr>
            </a:p>
            <a:p>
              <a:pPr algn="r"/>
              <a:r>
                <a:rPr lang="ja-JP" sz="700" b="1" dirty="0">
                  <a:solidFill>
                    <a:schemeClr val="tx1"/>
                  </a:solidFill>
                </a:rPr>
                <a:t>173/314</a:t>
              </a:r>
            </a:p>
          </p:txBody>
        </p:sp>
        <p:grpSp>
          <p:nvGrpSpPr>
            <p:cNvPr id="186" name="Group 185">
              <a:extLst>
                <a:ext uri="{FF2B5EF4-FFF2-40B4-BE49-F238E27FC236}">
                  <a16:creationId xmlns:a16="http://schemas.microsoft.com/office/drawing/2014/main" id="{30BB78D0-2B5C-42F4-AD9F-A1863099169D}"/>
                </a:ext>
              </a:extLst>
            </p:cNvPr>
            <p:cNvGrpSpPr/>
            <p:nvPr/>
          </p:nvGrpSpPr>
          <p:grpSpPr>
            <a:xfrm>
              <a:off x="6215689" y="3851882"/>
              <a:ext cx="3138967" cy="846386"/>
              <a:chOff x="153288" y="3851882"/>
              <a:chExt cx="3138967" cy="846386"/>
            </a:xfrm>
          </p:grpSpPr>
          <p:sp>
            <p:nvSpPr>
              <p:cNvPr id="287" name="TextBox 286">
                <a:extLst>
                  <a:ext uri="{FF2B5EF4-FFF2-40B4-BE49-F238E27FC236}">
                    <a16:creationId xmlns:a16="http://schemas.microsoft.com/office/drawing/2014/main" id="{579CDC93-BF89-4D83-8D61-FCAF1C9799D8}"/>
                  </a:ext>
                </a:extLst>
              </p:cNvPr>
              <p:cNvSpPr txBox="1"/>
              <p:nvPr/>
            </p:nvSpPr>
            <p:spPr>
              <a:xfrm>
                <a:off x="153288" y="3851882"/>
                <a:ext cx="1436612" cy="846386"/>
              </a:xfrm>
              <a:prstGeom prst="rect">
                <a:avLst/>
              </a:prstGeom>
              <a:noFill/>
            </p:spPr>
            <p:txBody>
              <a:bodyPr wrap="none" rtlCol="0">
                <a:spAutoFit/>
              </a:bodyPr>
              <a:lstStyle/>
              <a:p>
                <a:r>
                  <a:rPr lang="ja-JP" sz="700" dirty="0">
                    <a:solidFill>
                      <a:schemeClr val="tx1"/>
                    </a:solidFill>
                  </a:rPr>
                  <a:t>Inoue、2015年</a:t>
                </a:r>
              </a:p>
              <a:p>
                <a:r>
                  <a:rPr lang="ja-JP" sz="700" dirty="0">
                    <a:solidFill>
                      <a:schemeClr val="tx1"/>
                    </a:solidFill>
                  </a:rPr>
                  <a:t>Miura、2018年</a:t>
                </a:r>
              </a:p>
              <a:p>
                <a:r>
                  <a:rPr lang="ja-JP" sz="700" dirty="0">
                    <a:solidFill>
                      <a:schemeClr val="tx1"/>
                    </a:solidFill>
                  </a:rPr>
                  <a:t>Steffens、2019年</a:t>
                </a:r>
              </a:p>
              <a:p>
                <a:r>
                  <a:rPr lang="ja-JP" sz="700" dirty="0">
                    <a:solidFill>
                      <a:schemeClr val="tx1"/>
                    </a:solidFill>
                  </a:rPr>
                  <a:t>Wakuda、2019年</a:t>
                </a:r>
              </a:p>
              <a:p>
                <a:r>
                  <a:rPr lang="ja-JP" sz="700" dirty="0">
                    <a:solidFill>
                      <a:schemeClr val="tx1"/>
                    </a:solidFill>
                  </a:rPr>
                  <a:t>Baize、2020年</a:t>
                </a:r>
              </a:p>
              <a:p>
                <a:endParaRPr lang="en-US" sz="700" dirty="0">
                  <a:solidFill>
                    <a:schemeClr val="tx1"/>
                  </a:solidFill>
                </a:endParaRPr>
              </a:p>
              <a:p>
                <a:r>
                  <a:rPr lang="ja-JP" sz="700" b="1" dirty="0">
                    <a:solidFill>
                      <a:schemeClr val="tx1"/>
                    </a:solidFill>
                  </a:rPr>
                  <a:t>全体（I</a:t>
                </a:r>
                <a:r>
                  <a:rPr lang="ja-JP" sz="700" b="1" baseline="40000" dirty="0">
                    <a:solidFill>
                      <a:schemeClr val="tx1"/>
                    </a:solidFill>
                  </a:rPr>
                  <a:t>A</a:t>
                </a:r>
                <a:r>
                  <a:rPr lang="ja-JP" sz="700" b="1" dirty="0">
                    <a:solidFill>
                      <a:schemeClr val="tx1"/>
                    </a:solidFill>
                  </a:rPr>
                  <a:t>2=34.78%、p=0.189）</a:t>
                </a:r>
              </a:p>
            </p:txBody>
          </p:sp>
          <p:sp>
            <p:nvSpPr>
              <p:cNvPr id="288" name="TextBox 287">
                <a:extLst>
                  <a:ext uri="{FF2B5EF4-FFF2-40B4-BE49-F238E27FC236}">
                    <a16:creationId xmlns:a16="http://schemas.microsoft.com/office/drawing/2014/main" id="{06760C72-8DCB-4353-ACA8-06CE9FB19180}"/>
                  </a:ext>
                </a:extLst>
              </p:cNvPr>
              <p:cNvSpPr txBox="1"/>
              <p:nvPr/>
            </p:nvSpPr>
            <p:spPr>
              <a:xfrm>
                <a:off x="1532457" y="3851882"/>
                <a:ext cx="995849" cy="846386"/>
              </a:xfrm>
              <a:prstGeom prst="rect">
                <a:avLst/>
              </a:prstGeom>
              <a:noFill/>
            </p:spPr>
            <p:txBody>
              <a:bodyPr wrap="none" rtlCol="0">
                <a:spAutoFit/>
              </a:bodyPr>
              <a:lstStyle/>
              <a:p>
                <a:pPr algn="r"/>
                <a:r>
                  <a:rPr lang="ja-JP" sz="700">
                    <a:solidFill>
                      <a:schemeClr val="tx1"/>
                    </a:solidFill>
                  </a:rPr>
                  <a:t>0.982（0.762、1.265）</a:t>
                </a:r>
              </a:p>
              <a:p>
                <a:pPr algn="r"/>
                <a:r>
                  <a:rPr lang="ja-JP" sz="700">
                    <a:solidFill>
                      <a:schemeClr val="tx1"/>
                    </a:solidFill>
                  </a:rPr>
                  <a:t>1.154（1.007、1.322）</a:t>
                </a:r>
              </a:p>
              <a:p>
                <a:pPr algn="r"/>
                <a:r>
                  <a:rPr lang="ja-JP" sz="700">
                    <a:solidFill>
                      <a:schemeClr val="tx1"/>
                    </a:solidFill>
                  </a:rPr>
                  <a:t>1.749（1.073、2.853）</a:t>
                </a:r>
              </a:p>
              <a:p>
                <a:pPr algn="r"/>
                <a:r>
                  <a:rPr lang="ja-JP" sz="700">
                    <a:solidFill>
                      <a:schemeClr val="tx1"/>
                    </a:solidFill>
                  </a:rPr>
                  <a:t>1.037（0.750、1.433）</a:t>
                </a:r>
              </a:p>
              <a:p>
                <a:pPr algn="r"/>
                <a:r>
                  <a:rPr lang="ja-JP" sz="700">
                    <a:solidFill>
                      <a:schemeClr val="tx1"/>
                    </a:solidFill>
                  </a:rPr>
                  <a:t>1.319（1.058、1.645）</a:t>
                </a:r>
              </a:p>
              <a:p>
                <a:pPr algn="r"/>
                <a:endParaRPr lang="en-US" sz="700" dirty="0">
                  <a:solidFill>
                    <a:schemeClr val="tx1"/>
                  </a:solidFill>
                </a:endParaRPr>
              </a:p>
              <a:p>
                <a:pPr algn="r"/>
                <a:r>
                  <a:rPr lang="ja-JP" sz="700" b="1">
                    <a:solidFill>
                      <a:schemeClr val="tx1"/>
                    </a:solidFill>
                  </a:rPr>
                  <a:t>1.170（1.021、1.340）</a:t>
                </a:r>
              </a:p>
            </p:txBody>
          </p:sp>
          <p:sp>
            <p:nvSpPr>
              <p:cNvPr id="289" name="TextBox 288">
                <a:extLst>
                  <a:ext uri="{FF2B5EF4-FFF2-40B4-BE49-F238E27FC236}">
                    <a16:creationId xmlns:a16="http://schemas.microsoft.com/office/drawing/2014/main" id="{169BD7E1-6042-49BD-9240-BCDE52D9B42C}"/>
                  </a:ext>
                </a:extLst>
              </p:cNvPr>
              <p:cNvSpPr txBox="1"/>
              <p:nvPr/>
            </p:nvSpPr>
            <p:spPr>
              <a:xfrm>
                <a:off x="2365175" y="3851882"/>
                <a:ext cx="508537" cy="846386"/>
              </a:xfrm>
              <a:prstGeom prst="rect">
                <a:avLst/>
              </a:prstGeom>
              <a:noFill/>
            </p:spPr>
            <p:txBody>
              <a:bodyPr wrap="none" rtlCol="0">
                <a:spAutoFit/>
              </a:bodyPr>
              <a:lstStyle/>
              <a:p>
                <a:pPr algn="r"/>
                <a:r>
                  <a:rPr lang="ja-JP" sz="700">
                    <a:solidFill>
                      <a:schemeClr val="tx1"/>
                    </a:solidFill>
                  </a:rPr>
                  <a:t>24/30</a:t>
                </a:r>
              </a:p>
              <a:p>
                <a:pPr algn="r"/>
                <a:r>
                  <a:rPr lang="ja-JP" sz="700">
                    <a:solidFill>
                      <a:schemeClr val="tx1"/>
                    </a:solidFill>
                  </a:rPr>
                  <a:t>37/37</a:t>
                </a:r>
              </a:p>
              <a:p>
                <a:pPr algn="r"/>
                <a:r>
                  <a:rPr lang="ja-JP" sz="700">
                    <a:solidFill>
                      <a:schemeClr val="tx1"/>
                    </a:solidFill>
                  </a:rPr>
                  <a:t>15/31</a:t>
                </a:r>
              </a:p>
              <a:p>
                <a:pPr algn="r"/>
                <a:r>
                  <a:rPr lang="ja-JP" sz="700">
                    <a:solidFill>
                      <a:schemeClr val="tx1"/>
                    </a:solidFill>
                  </a:rPr>
                  <a:t>20/27</a:t>
                </a:r>
              </a:p>
              <a:p>
                <a:pPr algn="r"/>
                <a:r>
                  <a:rPr lang="ja-JP" sz="700">
                    <a:solidFill>
                      <a:schemeClr val="tx1"/>
                    </a:solidFill>
                  </a:rPr>
                  <a:t>62/81</a:t>
                </a:r>
              </a:p>
              <a:p>
                <a:pPr algn="r"/>
                <a:endParaRPr lang="en-US" sz="700" dirty="0">
                  <a:solidFill>
                    <a:schemeClr val="tx1"/>
                  </a:solidFill>
                </a:endParaRPr>
              </a:p>
              <a:p>
                <a:pPr algn="r"/>
                <a:r>
                  <a:rPr lang="ja-JP" sz="700" b="1">
                    <a:solidFill>
                      <a:schemeClr val="tx1"/>
                    </a:solidFill>
                  </a:rPr>
                  <a:t>158/206</a:t>
                </a:r>
              </a:p>
            </p:txBody>
          </p:sp>
          <p:sp>
            <p:nvSpPr>
              <p:cNvPr id="290" name="TextBox 289">
                <a:extLst>
                  <a:ext uri="{FF2B5EF4-FFF2-40B4-BE49-F238E27FC236}">
                    <a16:creationId xmlns:a16="http://schemas.microsoft.com/office/drawing/2014/main" id="{9B005FAC-50C1-40AF-9DB8-042AD12BEFC3}"/>
                  </a:ext>
                </a:extLst>
              </p:cNvPr>
              <p:cNvSpPr txBox="1"/>
              <p:nvPr/>
            </p:nvSpPr>
            <p:spPr>
              <a:xfrm>
                <a:off x="2783718" y="3851882"/>
                <a:ext cx="508537" cy="846386"/>
              </a:xfrm>
              <a:prstGeom prst="rect">
                <a:avLst/>
              </a:prstGeom>
              <a:noFill/>
            </p:spPr>
            <p:txBody>
              <a:bodyPr wrap="none" rtlCol="0">
                <a:spAutoFit/>
              </a:bodyPr>
              <a:lstStyle/>
              <a:p>
                <a:pPr algn="r"/>
                <a:r>
                  <a:rPr lang="ja-JP" sz="700">
                    <a:solidFill>
                      <a:schemeClr val="tx1"/>
                    </a:solidFill>
                  </a:rPr>
                  <a:t>22/27</a:t>
                </a:r>
              </a:p>
              <a:p>
                <a:pPr algn="r"/>
                <a:r>
                  <a:rPr lang="ja-JP" sz="700">
                    <a:solidFill>
                      <a:schemeClr val="tx1"/>
                    </a:solidFill>
                  </a:rPr>
                  <a:t>32/37</a:t>
                </a:r>
              </a:p>
              <a:p>
                <a:pPr algn="r"/>
                <a:r>
                  <a:rPr lang="ja-JP" sz="700">
                    <a:solidFill>
                      <a:schemeClr val="tx1"/>
                    </a:solidFill>
                  </a:rPr>
                  <a:t>26/94</a:t>
                </a:r>
              </a:p>
              <a:p>
                <a:pPr algn="r"/>
                <a:r>
                  <a:rPr lang="ja-JP" sz="700">
                    <a:solidFill>
                      <a:schemeClr val="tx1"/>
                    </a:solidFill>
                  </a:rPr>
                  <a:t>20/28</a:t>
                </a:r>
              </a:p>
              <a:p>
                <a:pPr algn="r"/>
                <a:r>
                  <a:rPr lang="ja-JP" sz="700">
                    <a:solidFill>
                      <a:schemeClr val="tx1"/>
                    </a:solidFill>
                  </a:rPr>
                  <a:t>47/81</a:t>
                </a:r>
              </a:p>
              <a:p>
                <a:pPr algn="r"/>
                <a:endParaRPr lang="en-US" sz="700" dirty="0">
                  <a:solidFill>
                    <a:schemeClr val="tx1"/>
                  </a:solidFill>
                </a:endParaRPr>
              </a:p>
              <a:p>
                <a:pPr algn="r"/>
                <a:r>
                  <a:rPr lang="ja-JP" sz="700" b="1">
                    <a:solidFill>
                      <a:schemeClr val="tx1"/>
                    </a:solidFill>
                  </a:rPr>
                  <a:t>147/267</a:t>
                </a:r>
              </a:p>
            </p:txBody>
          </p:sp>
        </p:grpSp>
        <p:grpSp>
          <p:nvGrpSpPr>
            <p:cNvPr id="187" name="Group 186">
              <a:extLst>
                <a:ext uri="{FF2B5EF4-FFF2-40B4-BE49-F238E27FC236}">
                  <a16:creationId xmlns:a16="http://schemas.microsoft.com/office/drawing/2014/main" id="{F17EF6F2-686A-41EC-ACAB-96D13868D20F}"/>
                </a:ext>
              </a:extLst>
            </p:cNvPr>
            <p:cNvGrpSpPr/>
            <p:nvPr/>
          </p:nvGrpSpPr>
          <p:grpSpPr>
            <a:xfrm>
              <a:off x="6281616" y="5237725"/>
              <a:ext cx="3119542" cy="915084"/>
              <a:chOff x="219215" y="5237725"/>
              <a:chExt cx="3119542" cy="915084"/>
            </a:xfrm>
          </p:grpSpPr>
          <p:sp>
            <p:nvSpPr>
              <p:cNvPr id="278" name="TextBox 277">
                <a:extLst>
                  <a:ext uri="{FF2B5EF4-FFF2-40B4-BE49-F238E27FC236}">
                    <a16:creationId xmlns:a16="http://schemas.microsoft.com/office/drawing/2014/main" id="{55835F2C-1235-4624-96EA-120F1A78BC4D}"/>
                  </a:ext>
                </a:extLst>
              </p:cNvPr>
              <p:cNvSpPr txBox="1"/>
              <p:nvPr/>
            </p:nvSpPr>
            <p:spPr>
              <a:xfrm>
                <a:off x="289905" y="5237728"/>
                <a:ext cx="508473" cy="200055"/>
              </a:xfrm>
              <a:prstGeom prst="rect">
                <a:avLst/>
              </a:prstGeom>
              <a:noFill/>
            </p:spPr>
            <p:txBody>
              <a:bodyPr wrap="none" rtlCol="0">
                <a:spAutoFit/>
              </a:bodyPr>
              <a:lstStyle/>
              <a:p>
                <a:r>
                  <a:rPr lang="ja-JP" sz="700" b="1">
                    <a:solidFill>
                      <a:schemeClr val="tx1"/>
                    </a:solidFill>
                  </a:rPr>
                  <a:t>研究</a:t>
                </a:r>
              </a:p>
            </p:txBody>
          </p:sp>
          <p:sp>
            <p:nvSpPr>
              <p:cNvPr id="279" name="TextBox 278">
                <a:extLst>
                  <a:ext uri="{FF2B5EF4-FFF2-40B4-BE49-F238E27FC236}">
                    <a16:creationId xmlns:a16="http://schemas.microsoft.com/office/drawing/2014/main" id="{532D137A-33A1-42BA-AD0E-69A17044CF49}"/>
                  </a:ext>
                </a:extLst>
              </p:cNvPr>
              <p:cNvSpPr txBox="1"/>
              <p:nvPr/>
            </p:nvSpPr>
            <p:spPr>
              <a:xfrm>
                <a:off x="1569279" y="5237727"/>
                <a:ext cx="915635" cy="200055"/>
              </a:xfrm>
              <a:prstGeom prst="rect">
                <a:avLst/>
              </a:prstGeom>
              <a:noFill/>
            </p:spPr>
            <p:txBody>
              <a:bodyPr wrap="none" rtlCol="0">
                <a:spAutoFit/>
              </a:bodyPr>
              <a:lstStyle/>
              <a:p>
                <a:r>
                  <a:rPr lang="ja-JP" sz="700">
                    <a:solidFill>
                      <a:schemeClr val="tx1"/>
                    </a:solidFill>
                  </a:rPr>
                  <a:t>推定（95%CI）</a:t>
                </a:r>
              </a:p>
            </p:txBody>
          </p:sp>
          <p:sp>
            <p:nvSpPr>
              <p:cNvPr id="280" name="TextBox 279">
                <a:extLst>
                  <a:ext uri="{FF2B5EF4-FFF2-40B4-BE49-F238E27FC236}">
                    <a16:creationId xmlns:a16="http://schemas.microsoft.com/office/drawing/2014/main" id="{2E953448-EC4A-4448-8491-D6AB2851C64B}"/>
                  </a:ext>
                </a:extLst>
              </p:cNvPr>
              <p:cNvSpPr txBox="1"/>
              <p:nvPr/>
            </p:nvSpPr>
            <p:spPr>
              <a:xfrm>
                <a:off x="2521010" y="5237726"/>
                <a:ext cx="425116" cy="200055"/>
              </a:xfrm>
              <a:prstGeom prst="rect">
                <a:avLst/>
              </a:prstGeom>
              <a:noFill/>
            </p:spPr>
            <p:txBody>
              <a:bodyPr wrap="none" rtlCol="0">
                <a:spAutoFit/>
              </a:bodyPr>
              <a:lstStyle/>
              <a:p>
                <a:r>
                  <a:rPr lang="ja-JP" sz="700">
                    <a:solidFill>
                      <a:schemeClr val="tx1"/>
                    </a:solidFill>
                  </a:rPr>
                  <a:t>Ev/Trt</a:t>
                </a:r>
              </a:p>
            </p:txBody>
          </p:sp>
          <p:sp>
            <p:nvSpPr>
              <p:cNvPr id="281" name="TextBox 280">
                <a:extLst>
                  <a:ext uri="{FF2B5EF4-FFF2-40B4-BE49-F238E27FC236}">
                    <a16:creationId xmlns:a16="http://schemas.microsoft.com/office/drawing/2014/main" id="{F354C458-14B1-4D95-8A41-9B56CF5BB5CE}"/>
                  </a:ext>
                </a:extLst>
              </p:cNvPr>
              <p:cNvSpPr txBox="1"/>
              <p:nvPr/>
            </p:nvSpPr>
            <p:spPr>
              <a:xfrm>
                <a:off x="2884787" y="5237725"/>
                <a:ext cx="453970" cy="200055"/>
              </a:xfrm>
              <a:prstGeom prst="rect">
                <a:avLst/>
              </a:prstGeom>
              <a:noFill/>
            </p:spPr>
            <p:txBody>
              <a:bodyPr wrap="none" rtlCol="0">
                <a:spAutoFit/>
              </a:bodyPr>
              <a:lstStyle/>
              <a:p>
                <a:r>
                  <a:rPr lang="ja-JP" sz="700">
                    <a:solidFill>
                      <a:schemeClr val="tx1"/>
                    </a:solidFill>
                  </a:rPr>
                  <a:t>Ev/Ctrl</a:t>
                </a:r>
              </a:p>
            </p:txBody>
          </p:sp>
          <p:sp>
            <p:nvSpPr>
              <p:cNvPr id="282" name="TextBox 281">
                <a:extLst>
                  <a:ext uri="{FF2B5EF4-FFF2-40B4-BE49-F238E27FC236}">
                    <a16:creationId xmlns:a16="http://schemas.microsoft.com/office/drawing/2014/main" id="{99644A51-074C-49D5-A499-FA5A263B6F2E}"/>
                  </a:ext>
                </a:extLst>
              </p:cNvPr>
              <p:cNvSpPr txBox="1"/>
              <p:nvPr/>
            </p:nvSpPr>
            <p:spPr>
              <a:xfrm>
                <a:off x="219215" y="5414145"/>
                <a:ext cx="1436612" cy="738664"/>
              </a:xfrm>
              <a:prstGeom prst="rect">
                <a:avLst/>
              </a:prstGeom>
              <a:noFill/>
            </p:spPr>
            <p:txBody>
              <a:bodyPr wrap="none" rtlCol="0">
                <a:spAutoFit/>
              </a:bodyPr>
              <a:lstStyle/>
              <a:p>
                <a:r>
                  <a:rPr lang="ja-JP" sz="700">
                    <a:solidFill>
                      <a:schemeClr val="tx1"/>
                    </a:solidFill>
                  </a:rPr>
                  <a:t>Inoue、2015年</a:t>
                </a:r>
              </a:p>
              <a:p>
                <a:r>
                  <a:rPr lang="ja-JP" sz="700">
                    <a:solidFill>
                      <a:schemeClr val="tx1"/>
                    </a:solidFill>
                  </a:rPr>
                  <a:t>Miura、2018年</a:t>
                </a:r>
              </a:p>
              <a:p>
                <a:r>
                  <a:rPr lang="ja-JP" sz="700">
                    <a:solidFill>
                      <a:schemeClr val="tx1"/>
                    </a:solidFill>
                  </a:rPr>
                  <a:t>Wakuda、2019年</a:t>
                </a:r>
              </a:p>
              <a:p>
                <a:r>
                  <a:rPr lang="ja-JP" sz="700">
                    <a:solidFill>
                      <a:schemeClr val="tx1"/>
                    </a:solidFill>
                  </a:rPr>
                  <a:t>Baize、2020年</a:t>
                </a:r>
              </a:p>
              <a:p>
                <a:endParaRPr lang="en-US" sz="700" dirty="0">
                  <a:solidFill>
                    <a:schemeClr val="tx1"/>
                  </a:solidFill>
                </a:endParaRPr>
              </a:p>
              <a:p>
                <a:r>
                  <a:rPr lang="ja-JP" sz="700" b="1">
                    <a:solidFill>
                      <a:schemeClr val="tx1"/>
                    </a:solidFill>
                  </a:rPr>
                  <a:t>全体（I</a:t>
                </a:r>
                <a:r>
                  <a:rPr lang="ja-JP" sz="700" b="1" baseline="40000">
                    <a:solidFill>
                      <a:schemeClr val="tx1"/>
                    </a:solidFill>
                  </a:rPr>
                  <a:t>A</a:t>
                </a:r>
                <a:r>
                  <a:rPr lang="ja-JP" sz="700" b="1">
                    <a:solidFill>
                      <a:schemeClr val="tx1"/>
                    </a:solidFill>
                  </a:rPr>
                  <a:t>2=10.72%、p=0.339）</a:t>
                </a:r>
              </a:p>
            </p:txBody>
          </p:sp>
          <p:sp>
            <p:nvSpPr>
              <p:cNvPr id="283" name="TextBox 282">
                <a:extLst>
                  <a:ext uri="{FF2B5EF4-FFF2-40B4-BE49-F238E27FC236}">
                    <a16:creationId xmlns:a16="http://schemas.microsoft.com/office/drawing/2014/main" id="{DF194A69-7A91-420A-92CC-A5D9A68747ED}"/>
                  </a:ext>
                </a:extLst>
              </p:cNvPr>
              <p:cNvSpPr txBox="1"/>
              <p:nvPr/>
            </p:nvSpPr>
            <p:spPr>
              <a:xfrm>
                <a:off x="1480313" y="5414145"/>
                <a:ext cx="995785" cy="738664"/>
              </a:xfrm>
              <a:prstGeom prst="rect">
                <a:avLst/>
              </a:prstGeom>
              <a:noFill/>
            </p:spPr>
            <p:txBody>
              <a:bodyPr wrap="none" rtlCol="0">
                <a:spAutoFit/>
              </a:bodyPr>
              <a:lstStyle/>
              <a:p>
                <a:r>
                  <a:rPr lang="ja-JP" sz="700" dirty="0">
                    <a:solidFill>
                      <a:schemeClr val="tx1"/>
                    </a:solidFill>
                  </a:rPr>
                  <a:t>0.982（0.762、1.265）</a:t>
                </a:r>
              </a:p>
              <a:p>
                <a:r>
                  <a:rPr lang="ja-JP" sz="700" dirty="0">
                    <a:solidFill>
                      <a:schemeClr val="tx1"/>
                    </a:solidFill>
                  </a:rPr>
                  <a:t>1.154（1.007、1.322）</a:t>
                </a:r>
              </a:p>
              <a:p>
                <a:r>
                  <a:rPr lang="ja-JP" sz="700" dirty="0">
                    <a:solidFill>
                      <a:schemeClr val="tx1"/>
                    </a:solidFill>
                  </a:rPr>
                  <a:t>1.037（0.750、1.433）</a:t>
                </a:r>
              </a:p>
              <a:p>
                <a:r>
                  <a:rPr lang="ja-JP" sz="700" dirty="0">
                    <a:solidFill>
                      <a:schemeClr val="tx1"/>
                    </a:solidFill>
                  </a:rPr>
                  <a:t>1.319（1.058、1.645）</a:t>
                </a:r>
              </a:p>
              <a:p>
                <a:endParaRPr lang="en-US" sz="700" dirty="0">
                  <a:solidFill>
                    <a:schemeClr val="tx1"/>
                  </a:solidFill>
                </a:endParaRPr>
              </a:p>
              <a:p>
                <a:r>
                  <a:rPr lang="ja-JP" sz="700" b="1" dirty="0">
                    <a:solidFill>
                      <a:schemeClr val="tx1"/>
                    </a:solidFill>
                  </a:rPr>
                  <a:t>1.143（1.024、1.275）</a:t>
                </a:r>
              </a:p>
            </p:txBody>
          </p:sp>
          <p:sp>
            <p:nvSpPr>
              <p:cNvPr id="284" name="TextBox 283">
                <a:extLst>
                  <a:ext uri="{FF2B5EF4-FFF2-40B4-BE49-F238E27FC236}">
                    <a16:creationId xmlns:a16="http://schemas.microsoft.com/office/drawing/2014/main" id="{D0136001-C1B7-47D6-95D2-5A0D2DD9AD45}"/>
                  </a:ext>
                </a:extLst>
              </p:cNvPr>
              <p:cNvSpPr txBox="1"/>
              <p:nvPr/>
            </p:nvSpPr>
            <p:spPr>
              <a:xfrm>
                <a:off x="2422393" y="5414145"/>
                <a:ext cx="508537" cy="738664"/>
              </a:xfrm>
              <a:prstGeom prst="rect">
                <a:avLst/>
              </a:prstGeom>
              <a:noFill/>
            </p:spPr>
            <p:txBody>
              <a:bodyPr wrap="none" rtlCol="0">
                <a:spAutoFit/>
              </a:bodyPr>
              <a:lstStyle/>
              <a:p>
                <a:pPr algn="r"/>
                <a:r>
                  <a:rPr lang="ja-JP" sz="700" dirty="0">
                    <a:solidFill>
                      <a:schemeClr val="tx1"/>
                    </a:solidFill>
                  </a:rPr>
                  <a:t>24/30</a:t>
                </a:r>
              </a:p>
              <a:p>
                <a:pPr algn="r"/>
                <a:r>
                  <a:rPr lang="ja-JP" sz="700" dirty="0">
                    <a:solidFill>
                      <a:schemeClr val="tx1"/>
                    </a:solidFill>
                  </a:rPr>
                  <a:t>37/37</a:t>
                </a:r>
              </a:p>
              <a:p>
                <a:pPr algn="r"/>
                <a:r>
                  <a:rPr lang="ja-JP" sz="700" dirty="0">
                    <a:solidFill>
                      <a:schemeClr val="tx1"/>
                    </a:solidFill>
                  </a:rPr>
                  <a:t>20/27</a:t>
                </a:r>
              </a:p>
              <a:p>
                <a:pPr algn="r"/>
                <a:r>
                  <a:rPr lang="ja-JP" sz="700" dirty="0">
                    <a:solidFill>
                      <a:schemeClr val="tx1"/>
                    </a:solidFill>
                  </a:rPr>
                  <a:t>62/81</a:t>
                </a:r>
              </a:p>
              <a:p>
                <a:pPr algn="r"/>
                <a:endParaRPr lang="en-US" sz="700" dirty="0">
                  <a:solidFill>
                    <a:schemeClr val="tx1"/>
                  </a:solidFill>
                </a:endParaRPr>
              </a:p>
              <a:p>
                <a:pPr algn="r"/>
                <a:r>
                  <a:rPr lang="ja-JP" sz="700" b="1" dirty="0">
                    <a:solidFill>
                      <a:schemeClr val="tx1"/>
                    </a:solidFill>
                  </a:rPr>
                  <a:t>143/175</a:t>
                </a:r>
              </a:p>
            </p:txBody>
          </p:sp>
          <p:sp>
            <p:nvSpPr>
              <p:cNvPr id="285" name="TextBox 284">
                <a:extLst>
                  <a:ext uri="{FF2B5EF4-FFF2-40B4-BE49-F238E27FC236}">
                    <a16:creationId xmlns:a16="http://schemas.microsoft.com/office/drawing/2014/main" id="{A7211803-2F25-473E-BBD2-FB3D04351028}"/>
                  </a:ext>
                </a:extLst>
              </p:cNvPr>
              <p:cNvSpPr txBox="1"/>
              <p:nvPr/>
            </p:nvSpPr>
            <p:spPr>
              <a:xfrm>
                <a:off x="2797391" y="5414145"/>
                <a:ext cx="508537" cy="738664"/>
              </a:xfrm>
              <a:prstGeom prst="rect">
                <a:avLst/>
              </a:prstGeom>
              <a:noFill/>
            </p:spPr>
            <p:txBody>
              <a:bodyPr wrap="none" rtlCol="0">
                <a:spAutoFit/>
              </a:bodyPr>
              <a:lstStyle/>
              <a:p>
                <a:pPr algn="r"/>
                <a:r>
                  <a:rPr lang="ja-JP" sz="700">
                    <a:solidFill>
                      <a:schemeClr val="tx1"/>
                    </a:solidFill>
                  </a:rPr>
                  <a:t>22/27</a:t>
                </a:r>
              </a:p>
              <a:p>
                <a:pPr algn="r"/>
                <a:r>
                  <a:rPr lang="ja-JP" sz="700">
                    <a:solidFill>
                      <a:schemeClr val="tx1"/>
                    </a:solidFill>
                  </a:rPr>
                  <a:t>32/37</a:t>
                </a:r>
              </a:p>
              <a:p>
                <a:pPr algn="r"/>
                <a:r>
                  <a:rPr lang="ja-JP" sz="700">
                    <a:solidFill>
                      <a:schemeClr val="tx1"/>
                    </a:solidFill>
                  </a:rPr>
                  <a:t>20/28</a:t>
                </a:r>
              </a:p>
              <a:p>
                <a:pPr algn="r"/>
                <a:r>
                  <a:rPr lang="ja-JP" sz="700">
                    <a:solidFill>
                      <a:schemeClr val="tx1"/>
                    </a:solidFill>
                  </a:rPr>
                  <a:t>47/81</a:t>
                </a:r>
              </a:p>
              <a:p>
                <a:pPr algn="r"/>
                <a:endParaRPr lang="en-US" sz="700" dirty="0">
                  <a:solidFill>
                    <a:schemeClr val="tx1"/>
                  </a:solidFill>
                </a:endParaRPr>
              </a:p>
              <a:p>
                <a:pPr algn="r"/>
                <a:r>
                  <a:rPr lang="ja-JP" sz="700" b="1">
                    <a:solidFill>
                      <a:schemeClr val="tx1"/>
                    </a:solidFill>
                  </a:rPr>
                  <a:t>121/173</a:t>
                </a:r>
              </a:p>
            </p:txBody>
          </p:sp>
        </p:grpSp>
        <p:grpSp>
          <p:nvGrpSpPr>
            <p:cNvPr id="188" name="Group 187">
              <a:extLst>
                <a:ext uri="{FF2B5EF4-FFF2-40B4-BE49-F238E27FC236}">
                  <a16:creationId xmlns:a16="http://schemas.microsoft.com/office/drawing/2014/main" id="{1BDB9352-15C5-4B52-BA73-8CC8A4E79EFB}"/>
                </a:ext>
              </a:extLst>
            </p:cNvPr>
            <p:cNvGrpSpPr/>
            <p:nvPr/>
          </p:nvGrpSpPr>
          <p:grpSpPr>
            <a:xfrm>
              <a:off x="10069266" y="3122875"/>
              <a:ext cx="359394" cy="239767"/>
              <a:chOff x="4892087" y="3831152"/>
              <a:chExt cx="359394" cy="239767"/>
            </a:xfrm>
          </p:grpSpPr>
          <p:cxnSp>
            <p:nvCxnSpPr>
              <p:cNvPr id="276" name="Straight Connector 275">
                <a:extLst>
                  <a:ext uri="{FF2B5EF4-FFF2-40B4-BE49-F238E27FC236}">
                    <a16:creationId xmlns:a16="http://schemas.microsoft.com/office/drawing/2014/main" id="{E008861A-23CF-4E19-A16F-0404469DD9DB}"/>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277" name="TextBox 276">
                <a:extLst>
                  <a:ext uri="{FF2B5EF4-FFF2-40B4-BE49-F238E27FC236}">
                    <a16:creationId xmlns:a16="http://schemas.microsoft.com/office/drawing/2014/main" id="{592E33C5-2F44-4D80-99C5-EDF669532F25}"/>
                  </a:ext>
                </a:extLst>
              </p:cNvPr>
              <p:cNvSpPr txBox="1"/>
              <p:nvPr/>
            </p:nvSpPr>
            <p:spPr>
              <a:xfrm>
                <a:off x="4892087" y="3870864"/>
                <a:ext cx="359394" cy="200055"/>
              </a:xfrm>
              <a:prstGeom prst="rect">
                <a:avLst/>
              </a:prstGeom>
              <a:noFill/>
            </p:spPr>
            <p:txBody>
              <a:bodyPr wrap="none" rtlCol="0">
                <a:spAutoFit/>
              </a:bodyPr>
              <a:lstStyle/>
              <a:p>
                <a:pPr algn="ctr"/>
                <a:r>
                  <a:rPr lang="ja-JP" sz="700">
                    <a:solidFill>
                      <a:schemeClr val="tx1"/>
                    </a:solidFill>
                  </a:rPr>
                  <a:t>1.15</a:t>
                </a:r>
              </a:p>
            </p:txBody>
          </p:sp>
        </p:grpSp>
        <p:grpSp>
          <p:nvGrpSpPr>
            <p:cNvPr id="189" name="Group 188">
              <a:extLst>
                <a:ext uri="{FF2B5EF4-FFF2-40B4-BE49-F238E27FC236}">
                  <a16:creationId xmlns:a16="http://schemas.microsoft.com/office/drawing/2014/main" id="{3830724D-788F-4886-AB37-B79A0FA18975}"/>
                </a:ext>
              </a:extLst>
            </p:cNvPr>
            <p:cNvGrpSpPr/>
            <p:nvPr/>
          </p:nvGrpSpPr>
          <p:grpSpPr>
            <a:xfrm>
              <a:off x="9289719" y="2007299"/>
              <a:ext cx="2519379" cy="1350555"/>
              <a:chOff x="4354266" y="2670526"/>
              <a:chExt cx="2519379" cy="1301452"/>
            </a:xfrm>
          </p:grpSpPr>
          <p:grpSp>
            <p:nvGrpSpPr>
              <p:cNvPr id="267" name="Group 266">
                <a:extLst>
                  <a:ext uri="{FF2B5EF4-FFF2-40B4-BE49-F238E27FC236}">
                    <a16:creationId xmlns:a16="http://schemas.microsoft.com/office/drawing/2014/main" id="{917FD993-151D-4186-BAA8-5F4A5DCBF98D}"/>
                  </a:ext>
                </a:extLst>
              </p:cNvPr>
              <p:cNvGrpSpPr/>
              <p:nvPr/>
            </p:nvGrpSpPr>
            <p:grpSpPr>
              <a:xfrm>
                <a:off x="4354266" y="3745956"/>
                <a:ext cx="2519379" cy="226022"/>
                <a:chOff x="4354204" y="3663764"/>
                <a:chExt cx="2519379" cy="226022"/>
              </a:xfrm>
            </p:grpSpPr>
            <p:sp>
              <p:nvSpPr>
                <p:cNvPr id="270" name="TextBox 269">
                  <a:extLst>
                    <a:ext uri="{FF2B5EF4-FFF2-40B4-BE49-F238E27FC236}">
                      <a16:creationId xmlns:a16="http://schemas.microsoft.com/office/drawing/2014/main" id="{FD79DD76-D511-4CC5-8588-12DAE0F68D1C}"/>
                    </a:ext>
                  </a:extLst>
                </p:cNvPr>
                <p:cNvSpPr txBox="1"/>
                <p:nvPr/>
              </p:nvSpPr>
              <p:spPr>
                <a:xfrm>
                  <a:off x="4354204" y="3697004"/>
                  <a:ext cx="359394" cy="192782"/>
                </a:xfrm>
                <a:prstGeom prst="rect">
                  <a:avLst/>
                </a:prstGeom>
                <a:noFill/>
              </p:spPr>
              <p:txBody>
                <a:bodyPr wrap="none" rtlCol="0">
                  <a:spAutoFit/>
                </a:bodyPr>
                <a:lstStyle/>
                <a:p>
                  <a:pPr algn="ctr"/>
                  <a:r>
                    <a:rPr lang="ja-JP" sz="700">
                      <a:solidFill>
                        <a:schemeClr val="tx1"/>
                      </a:solidFill>
                    </a:rPr>
                    <a:t>0.75</a:t>
                  </a:r>
                </a:p>
              </p:txBody>
            </p:sp>
            <p:sp>
              <p:nvSpPr>
                <p:cNvPr id="271" name="TextBox 270">
                  <a:extLst>
                    <a:ext uri="{FF2B5EF4-FFF2-40B4-BE49-F238E27FC236}">
                      <a16:creationId xmlns:a16="http://schemas.microsoft.com/office/drawing/2014/main" id="{095B85B0-3366-4CFB-8CFD-8E0E30C3E024}"/>
                    </a:ext>
                  </a:extLst>
                </p:cNvPr>
                <p:cNvSpPr txBox="1"/>
                <p:nvPr/>
              </p:nvSpPr>
              <p:spPr>
                <a:xfrm>
                  <a:off x="6514189" y="3697004"/>
                  <a:ext cx="359394" cy="192781"/>
                </a:xfrm>
                <a:prstGeom prst="rect">
                  <a:avLst/>
                </a:prstGeom>
                <a:noFill/>
              </p:spPr>
              <p:txBody>
                <a:bodyPr wrap="none" rtlCol="0">
                  <a:spAutoFit/>
                </a:bodyPr>
                <a:lstStyle/>
                <a:p>
                  <a:pPr algn="ctr"/>
                  <a:r>
                    <a:rPr lang="ja-JP" sz="700">
                      <a:solidFill>
                        <a:schemeClr val="tx1"/>
                      </a:solidFill>
                    </a:rPr>
                    <a:t>2.41</a:t>
                  </a:r>
                </a:p>
              </p:txBody>
            </p:sp>
            <p:cxnSp>
              <p:nvCxnSpPr>
                <p:cNvPr id="272" name="Straight Connector 271">
                  <a:extLst>
                    <a:ext uri="{FF2B5EF4-FFF2-40B4-BE49-F238E27FC236}">
                      <a16:creationId xmlns:a16="http://schemas.microsoft.com/office/drawing/2014/main" id="{B625AB03-3799-404C-9361-E9656ADF8AF0}"/>
                    </a:ext>
                  </a:extLst>
                </p:cNvPr>
                <p:cNvCxnSpPr>
                  <a:cxnSpLocks/>
                </p:cNvCxnSpPr>
                <p:nvPr/>
              </p:nvCxnSpPr>
              <p:spPr>
                <a:xfrm>
                  <a:off x="4533900" y="3663764"/>
                  <a:ext cx="2159986" cy="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273" name="Group 272">
                  <a:extLst>
                    <a:ext uri="{FF2B5EF4-FFF2-40B4-BE49-F238E27FC236}">
                      <a16:creationId xmlns:a16="http://schemas.microsoft.com/office/drawing/2014/main" id="{CC841562-BAD4-482E-B716-B4F0FAE24D0F}"/>
                    </a:ext>
                  </a:extLst>
                </p:cNvPr>
                <p:cNvGrpSpPr/>
                <p:nvPr/>
              </p:nvGrpSpPr>
              <p:grpSpPr>
                <a:xfrm>
                  <a:off x="4533900" y="3663764"/>
                  <a:ext cx="2160000" cy="72000"/>
                  <a:chOff x="4533900" y="3663764"/>
                  <a:chExt cx="2160000" cy="72000"/>
                </a:xfrm>
              </p:grpSpPr>
              <p:cxnSp>
                <p:nvCxnSpPr>
                  <p:cNvPr id="274" name="Straight Connector 273">
                    <a:extLst>
                      <a:ext uri="{FF2B5EF4-FFF2-40B4-BE49-F238E27FC236}">
                        <a16:creationId xmlns:a16="http://schemas.microsoft.com/office/drawing/2014/main" id="{3FF4C06A-F0A5-49E2-86D5-827E14364F84}"/>
                      </a:ext>
                    </a:extLst>
                  </p:cNvPr>
                  <p:cNvCxnSpPr>
                    <a:cxnSpLocks/>
                  </p:cNvCxnSpPr>
                  <p:nvPr/>
                </p:nvCxnSpPr>
                <p:spPr>
                  <a:xfrm>
                    <a:off x="453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75" name="Straight Connector 274">
                    <a:extLst>
                      <a:ext uri="{FF2B5EF4-FFF2-40B4-BE49-F238E27FC236}">
                        <a16:creationId xmlns:a16="http://schemas.microsoft.com/office/drawing/2014/main" id="{5F48D017-783D-4D19-9914-2BF573D83DC0}"/>
                      </a:ext>
                    </a:extLst>
                  </p:cNvPr>
                  <p:cNvCxnSpPr>
                    <a:cxnSpLocks/>
                  </p:cNvCxnSpPr>
                  <p:nvPr/>
                </p:nvCxnSpPr>
                <p:spPr>
                  <a:xfrm>
                    <a:off x="669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grpSp>
          <p:cxnSp>
            <p:nvCxnSpPr>
              <p:cNvPr id="268" name="Straight Connector 267">
                <a:extLst>
                  <a:ext uri="{FF2B5EF4-FFF2-40B4-BE49-F238E27FC236}">
                    <a16:creationId xmlns:a16="http://schemas.microsoft.com/office/drawing/2014/main" id="{51C5A3CB-0722-4C0D-B65D-3EAA0DB4F156}"/>
                  </a:ext>
                </a:extLst>
              </p:cNvPr>
              <p:cNvCxnSpPr>
                <a:cxnSpLocks/>
              </p:cNvCxnSpPr>
              <p:nvPr/>
            </p:nvCxnSpPr>
            <p:spPr>
              <a:xfrm rot="10800000">
                <a:off x="5045829" y="2670531"/>
                <a:ext cx="0" cy="1075425"/>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FCEBD1F3-B0D6-4486-ACCB-C71663FC748B}"/>
                  </a:ext>
                </a:extLst>
              </p:cNvPr>
              <p:cNvCxnSpPr>
                <a:cxnSpLocks/>
              </p:cNvCxnSpPr>
              <p:nvPr/>
            </p:nvCxnSpPr>
            <p:spPr>
              <a:xfrm rot="10800000" flipV="1">
                <a:off x="5311805" y="2670526"/>
                <a:ext cx="0" cy="1075425"/>
              </a:xfrm>
              <a:prstGeom prst="line">
                <a:avLst/>
              </a:prstGeom>
              <a:ln w="6350">
                <a:solidFill>
                  <a:srgbClr val="E75C00"/>
                </a:solidFill>
                <a:prstDash val="dash"/>
              </a:ln>
            </p:spPr>
            <p:style>
              <a:lnRef idx="1">
                <a:schemeClr val="accent1"/>
              </a:lnRef>
              <a:fillRef idx="0">
                <a:schemeClr val="accent1"/>
              </a:fillRef>
              <a:effectRef idx="0">
                <a:schemeClr val="accent1"/>
              </a:effectRef>
              <a:fontRef idx="minor">
                <a:schemeClr val="tx1"/>
              </a:fontRef>
            </p:style>
          </p:cxnSp>
        </p:grpSp>
        <p:grpSp>
          <p:nvGrpSpPr>
            <p:cNvPr id="190" name="Group 189">
              <a:extLst>
                <a:ext uri="{FF2B5EF4-FFF2-40B4-BE49-F238E27FC236}">
                  <a16:creationId xmlns:a16="http://schemas.microsoft.com/office/drawing/2014/main" id="{273C65AD-9405-4120-980B-F2CC73BCB0A8}"/>
                </a:ext>
              </a:extLst>
            </p:cNvPr>
            <p:cNvGrpSpPr/>
            <p:nvPr/>
          </p:nvGrpSpPr>
          <p:grpSpPr>
            <a:xfrm>
              <a:off x="10586880" y="3122875"/>
              <a:ext cx="309701" cy="239767"/>
              <a:chOff x="4916933" y="3831152"/>
              <a:chExt cx="309701" cy="239767"/>
            </a:xfrm>
          </p:grpSpPr>
          <p:cxnSp>
            <p:nvCxnSpPr>
              <p:cNvPr id="265" name="Straight Connector 264">
                <a:extLst>
                  <a:ext uri="{FF2B5EF4-FFF2-40B4-BE49-F238E27FC236}">
                    <a16:creationId xmlns:a16="http://schemas.microsoft.com/office/drawing/2014/main" id="{9E8CB78D-524C-4E50-B10D-3EC386323966}"/>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266" name="TextBox 265">
                <a:extLst>
                  <a:ext uri="{FF2B5EF4-FFF2-40B4-BE49-F238E27FC236}">
                    <a16:creationId xmlns:a16="http://schemas.microsoft.com/office/drawing/2014/main" id="{93517057-D5C6-4693-9EED-5E0387E99AC8}"/>
                  </a:ext>
                </a:extLst>
              </p:cNvPr>
              <p:cNvSpPr txBox="1"/>
              <p:nvPr/>
            </p:nvSpPr>
            <p:spPr>
              <a:xfrm>
                <a:off x="4916933" y="3870864"/>
                <a:ext cx="309701" cy="200055"/>
              </a:xfrm>
              <a:prstGeom prst="rect">
                <a:avLst/>
              </a:prstGeom>
              <a:noFill/>
            </p:spPr>
            <p:txBody>
              <a:bodyPr wrap="none" rtlCol="0">
                <a:spAutoFit/>
              </a:bodyPr>
              <a:lstStyle/>
              <a:p>
                <a:pPr algn="ctr"/>
                <a:r>
                  <a:rPr lang="ja-JP" sz="700">
                    <a:solidFill>
                      <a:schemeClr val="tx1"/>
                    </a:solidFill>
                  </a:rPr>
                  <a:t>1.5</a:t>
                </a:r>
              </a:p>
            </p:txBody>
          </p:sp>
        </p:grpSp>
        <p:grpSp>
          <p:nvGrpSpPr>
            <p:cNvPr id="191" name="Group 190">
              <a:extLst>
                <a:ext uri="{FF2B5EF4-FFF2-40B4-BE49-F238E27FC236}">
                  <a16:creationId xmlns:a16="http://schemas.microsoft.com/office/drawing/2014/main" id="{071D23C4-3E09-4C10-B960-3D1ECD6F9425}"/>
                </a:ext>
              </a:extLst>
            </p:cNvPr>
            <p:cNvGrpSpPr/>
            <p:nvPr/>
          </p:nvGrpSpPr>
          <p:grpSpPr>
            <a:xfrm>
              <a:off x="9295469" y="3597367"/>
              <a:ext cx="2519379" cy="1441778"/>
              <a:chOff x="4354266" y="2414650"/>
              <a:chExt cx="2519379" cy="1719935"/>
            </a:xfrm>
          </p:grpSpPr>
          <p:grpSp>
            <p:nvGrpSpPr>
              <p:cNvPr id="254" name="Group 253">
                <a:extLst>
                  <a:ext uri="{FF2B5EF4-FFF2-40B4-BE49-F238E27FC236}">
                    <a16:creationId xmlns:a16="http://schemas.microsoft.com/office/drawing/2014/main" id="{8179D6F4-83DA-4F80-BC58-C5AAD666D19D}"/>
                  </a:ext>
                </a:extLst>
              </p:cNvPr>
              <p:cNvGrpSpPr/>
              <p:nvPr/>
            </p:nvGrpSpPr>
            <p:grpSpPr>
              <a:xfrm>
                <a:off x="4354266" y="3745956"/>
                <a:ext cx="2519379" cy="388629"/>
                <a:chOff x="4354266" y="3745956"/>
                <a:chExt cx="2519379" cy="388629"/>
              </a:xfrm>
            </p:grpSpPr>
            <p:grpSp>
              <p:nvGrpSpPr>
                <p:cNvPr id="257" name="Group 256">
                  <a:extLst>
                    <a:ext uri="{FF2B5EF4-FFF2-40B4-BE49-F238E27FC236}">
                      <a16:creationId xmlns:a16="http://schemas.microsoft.com/office/drawing/2014/main" id="{EFAB8136-3CD5-40C2-947F-658C4E04ABBB}"/>
                    </a:ext>
                  </a:extLst>
                </p:cNvPr>
                <p:cNvGrpSpPr/>
                <p:nvPr/>
              </p:nvGrpSpPr>
              <p:grpSpPr>
                <a:xfrm>
                  <a:off x="4354266" y="3745956"/>
                  <a:ext cx="2519379" cy="271890"/>
                  <a:chOff x="4354204" y="3663764"/>
                  <a:chExt cx="2519379" cy="271890"/>
                </a:xfrm>
              </p:grpSpPr>
              <p:sp>
                <p:nvSpPr>
                  <p:cNvPr id="259" name="TextBox 258">
                    <a:extLst>
                      <a:ext uri="{FF2B5EF4-FFF2-40B4-BE49-F238E27FC236}">
                        <a16:creationId xmlns:a16="http://schemas.microsoft.com/office/drawing/2014/main" id="{C5AA31F3-1C14-47B8-88C4-5EBB322B7756}"/>
                      </a:ext>
                    </a:extLst>
                  </p:cNvPr>
                  <p:cNvSpPr txBox="1"/>
                  <p:nvPr/>
                </p:nvSpPr>
                <p:spPr>
                  <a:xfrm>
                    <a:off x="4354204" y="3697004"/>
                    <a:ext cx="359394" cy="238650"/>
                  </a:xfrm>
                  <a:prstGeom prst="rect">
                    <a:avLst/>
                  </a:prstGeom>
                  <a:noFill/>
                </p:spPr>
                <p:txBody>
                  <a:bodyPr wrap="none" rtlCol="0">
                    <a:spAutoFit/>
                  </a:bodyPr>
                  <a:lstStyle/>
                  <a:p>
                    <a:pPr algn="ctr"/>
                    <a:r>
                      <a:rPr lang="ja-JP" sz="700">
                        <a:solidFill>
                          <a:schemeClr val="tx1"/>
                        </a:solidFill>
                      </a:rPr>
                      <a:t>0.75</a:t>
                    </a:r>
                  </a:p>
                </p:txBody>
              </p:sp>
              <p:sp>
                <p:nvSpPr>
                  <p:cNvPr id="260" name="TextBox 259">
                    <a:extLst>
                      <a:ext uri="{FF2B5EF4-FFF2-40B4-BE49-F238E27FC236}">
                        <a16:creationId xmlns:a16="http://schemas.microsoft.com/office/drawing/2014/main" id="{04B86B72-4EBE-4E14-8B40-C02CCF224FB7}"/>
                      </a:ext>
                    </a:extLst>
                  </p:cNvPr>
                  <p:cNvSpPr txBox="1"/>
                  <p:nvPr/>
                </p:nvSpPr>
                <p:spPr>
                  <a:xfrm>
                    <a:off x="6514189" y="3697004"/>
                    <a:ext cx="359394" cy="238650"/>
                  </a:xfrm>
                  <a:prstGeom prst="rect">
                    <a:avLst/>
                  </a:prstGeom>
                  <a:noFill/>
                </p:spPr>
                <p:txBody>
                  <a:bodyPr wrap="none" rtlCol="0">
                    <a:spAutoFit/>
                  </a:bodyPr>
                  <a:lstStyle/>
                  <a:p>
                    <a:pPr algn="ctr"/>
                    <a:r>
                      <a:rPr lang="ja-JP" sz="700">
                        <a:solidFill>
                          <a:schemeClr val="tx1"/>
                        </a:solidFill>
                      </a:rPr>
                      <a:t>2.85</a:t>
                    </a:r>
                  </a:p>
                </p:txBody>
              </p:sp>
              <p:cxnSp>
                <p:nvCxnSpPr>
                  <p:cNvPr id="261" name="Straight Connector 260">
                    <a:extLst>
                      <a:ext uri="{FF2B5EF4-FFF2-40B4-BE49-F238E27FC236}">
                        <a16:creationId xmlns:a16="http://schemas.microsoft.com/office/drawing/2014/main" id="{51D39114-433D-4595-9D98-4611871BC4C5}"/>
                      </a:ext>
                    </a:extLst>
                  </p:cNvPr>
                  <p:cNvCxnSpPr>
                    <a:cxnSpLocks/>
                  </p:cNvCxnSpPr>
                  <p:nvPr/>
                </p:nvCxnSpPr>
                <p:spPr>
                  <a:xfrm>
                    <a:off x="4533900" y="3663764"/>
                    <a:ext cx="2159986" cy="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262" name="Group 261">
                    <a:extLst>
                      <a:ext uri="{FF2B5EF4-FFF2-40B4-BE49-F238E27FC236}">
                        <a16:creationId xmlns:a16="http://schemas.microsoft.com/office/drawing/2014/main" id="{BCBDD52D-F896-4FDF-B9AC-D0F3118006E6}"/>
                      </a:ext>
                    </a:extLst>
                  </p:cNvPr>
                  <p:cNvGrpSpPr/>
                  <p:nvPr/>
                </p:nvGrpSpPr>
                <p:grpSpPr>
                  <a:xfrm>
                    <a:off x="4533900" y="3663764"/>
                    <a:ext cx="2160000" cy="72000"/>
                    <a:chOff x="4533900" y="3663764"/>
                    <a:chExt cx="2160000" cy="72000"/>
                  </a:xfrm>
                </p:grpSpPr>
                <p:cxnSp>
                  <p:nvCxnSpPr>
                    <p:cNvPr id="263" name="Straight Connector 262">
                      <a:extLst>
                        <a:ext uri="{FF2B5EF4-FFF2-40B4-BE49-F238E27FC236}">
                          <a16:creationId xmlns:a16="http://schemas.microsoft.com/office/drawing/2014/main" id="{7BFE5887-5727-4541-9FDD-EEAB7CA1E779}"/>
                        </a:ext>
                      </a:extLst>
                    </p:cNvPr>
                    <p:cNvCxnSpPr>
                      <a:cxnSpLocks/>
                    </p:cNvCxnSpPr>
                    <p:nvPr/>
                  </p:nvCxnSpPr>
                  <p:spPr>
                    <a:xfrm>
                      <a:off x="453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B5CAF5FB-2C75-42EC-A91D-976ABA391364}"/>
                        </a:ext>
                      </a:extLst>
                    </p:cNvPr>
                    <p:cNvCxnSpPr>
                      <a:cxnSpLocks/>
                    </p:cNvCxnSpPr>
                    <p:nvPr/>
                  </p:nvCxnSpPr>
                  <p:spPr>
                    <a:xfrm>
                      <a:off x="669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grpSp>
            <p:sp>
              <p:nvSpPr>
                <p:cNvPr id="258" name="TextBox 257">
                  <a:extLst>
                    <a:ext uri="{FF2B5EF4-FFF2-40B4-BE49-F238E27FC236}">
                      <a16:creationId xmlns:a16="http://schemas.microsoft.com/office/drawing/2014/main" id="{0B2B9044-A5EE-445D-B925-AFD5EBA11740}"/>
                    </a:ext>
                  </a:extLst>
                </p:cNvPr>
                <p:cNvSpPr txBox="1"/>
                <p:nvPr/>
              </p:nvSpPr>
              <p:spPr>
                <a:xfrm>
                  <a:off x="5118648" y="3895934"/>
                  <a:ext cx="1111203" cy="238651"/>
                </a:xfrm>
                <a:prstGeom prst="rect">
                  <a:avLst/>
                </a:prstGeom>
                <a:noFill/>
              </p:spPr>
              <p:txBody>
                <a:bodyPr wrap="none" rtlCol="0">
                  <a:spAutoFit/>
                </a:bodyPr>
                <a:lstStyle/>
                <a:p>
                  <a:pPr algn="ctr"/>
                  <a:r>
                    <a:rPr lang="ja-JP" sz="700">
                      <a:solidFill>
                        <a:schemeClr val="tx1"/>
                      </a:solidFill>
                    </a:rPr>
                    <a:t>相対リスク（対数スケール）</a:t>
                  </a:r>
                </a:p>
              </p:txBody>
            </p:sp>
          </p:grpSp>
          <p:cxnSp>
            <p:nvCxnSpPr>
              <p:cNvPr id="255" name="Straight Connector 254">
                <a:extLst>
                  <a:ext uri="{FF2B5EF4-FFF2-40B4-BE49-F238E27FC236}">
                    <a16:creationId xmlns:a16="http://schemas.microsoft.com/office/drawing/2014/main" id="{95692E59-128C-4153-BA74-7F74EFC65A3C}"/>
                  </a:ext>
                </a:extLst>
              </p:cNvPr>
              <p:cNvCxnSpPr>
                <a:cxnSpLocks/>
              </p:cNvCxnSpPr>
              <p:nvPr/>
            </p:nvCxnSpPr>
            <p:spPr>
              <a:xfrm rot="10800000" flipV="1">
                <a:off x="5019683" y="2414650"/>
                <a:ext cx="0" cy="1331307"/>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C0A21C83-B964-4969-8BD6-E1F1773AEF58}"/>
                  </a:ext>
                </a:extLst>
              </p:cNvPr>
              <p:cNvCxnSpPr>
                <a:cxnSpLocks/>
              </p:cNvCxnSpPr>
              <p:nvPr/>
            </p:nvCxnSpPr>
            <p:spPr>
              <a:xfrm rot="10800000" flipV="1">
                <a:off x="5270666" y="2414650"/>
                <a:ext cx="0" cy="1331307"/>
              </a:xfrm>
              <a:prstGeom prst="line">
                <a:avLst/>
              </a:prstGeom>
              <a:ln w="6350">
                <a:solidFill>
                  <a:srgbClr val="E75C00"/>
                </a:solidFill>
                <a:prstDash val="dash"/>
              </a:ln>
            </p:spPr>
            <p:style>
              <a:lnRef idx="1">
                <a:schemeClr val="accent1"/>
              </a:lnRef>
              <a:fillRef idx="0">
                <a:schemeClr val="accent1"/>
              </a:fillRef>
              <a:effectRef idx="0">
                <a:schemeClr val="accent1"/>
              </a:effectRef>
              <a:fontRef idx="minor">
                <a:schemeClr val="tx1"/>
              </a:fontRef>
            </p:style>
          </p:cxnSp>
        </p:grpSp>
        <p:cxnSp>
          <p:nvCxnSpPr>
            <p:cNvPr id="192" name="Straight Connector 191">
              <a:extLst>
                <a:ext uri="{FF2B5EF4-FFF2-40B4-BE49-F238E27FC236}">
                  <a16:creationId xmlns:a16="http://schemas.microsoft.com/office/drawing/2014/main" id="{52BED29C-DF77-4220-AF82-E57219C5801F}"/>
                </a:ext>
              </a:extLst>
            </p:cNvPr>
            <p:cNvCxnSpPr/>
            <p:nvPr/>
          </p:nvCxnSpPr>
          <p:spPr>
            <a:xfrm>
              <a:off x="9481890" y="2230430"/>
              <a:ext cx="936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FC9EEE0C-83BF-467E-880F-F8448835696A}"/>
                </a:ext>
              </a:extLst>
            </p:cNvPr>
            <p:cNvCxnSpPr/>
            <p:nvPr/>
          </p:nvCxnSpPr>
          <p:spPr>
            <a:xfrm>
              <a:off x="9969560" y="2335203"/>
              <a:ext cx="50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D4EAD95D-8D26-4C1D-9BE8-FE508CB161BF}"/>
                </a:ext>
              </a:extLst>
            </p:cNvPr>
            <p:cNvCxnSpPr>
              <a:cxnSpLocks/>
            </p:cNvCxnSpPr>
            <p:nvPr/>
          </p:nvCxnSpPr>
          <p:spPr>
            <a:xfrm>
              <a:off x="9601570" y="2439976"/>
              <a:ext cx="1296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5B9A0513-8BC0-4774-BDB0-0B60540706C4}"/>
                </a:ext>
              </a:extLst>
            </p:cNvPr>
            <p:cNvCxnSpPr/>
            <p:nvPr/>
          </p:nvCxnSpPr>
          <p:spPr>
            <a:xfrm>
              <a:off x="9965411" y="2544749"/>
              <a:ext cx="1656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7F0E5FAE-011E-4296-86B2-E5C4FB7DA5ED}"/>
                </a:ext>
              </a:extLst>
            </p:cNvPr>
            <p:cNvCxnSpPr/>
            <p:nvPr/>
          </p:nvCxnSpPr>
          <p:spPr>
            <a:xfrm>
              <a:off x="9463528" y="2649522"/>
              <a:ext cx="1188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917C25B3-FB55-4700-A617-B1A02F69E713}"/>
                </a:ext>
              </a:extLst>
            </p:cNvPr>
            <p:cNvCxnSpPr/>
            <p:nvPr/>
          </p:nvCxnSpPr>
          <p:spPr>
            <a:xfrm>
              <a:off x="10067080" y="2754295"/>
              <a:ext cx="828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sp>
          <p:nvSpPr>
            <p:cNvPr id="198" name="Rectangle 197">
              <a:extLst>
                <a:ext uri="{FF2B5EF4-FFF2-40B4-BE49-F238E27FC236}">
                  <a16:creationId xmlns:a16="http://schemas.microsoft.com/office/drawing/2014/main" id="{2D5F6F63-E152-491B-BDA4-EF427F46D1BA}"/>
                </a:ext>
              </a:extLst>
            </p:cNvPr>
            <p:cNvSpPr>
              <a:spLocks noChangeAspect="1"/>
            </p:cNvSpPr>
            <p:nvPr/>
          </p:nvSpPr>
          <p:spPr>
            <a:xfrm>
              <a:off x="9874491" y="2189644"/>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199" name="Rectangle 198">
              <a:extLst>
                <a:ext uri="{FF2B5EF4-FFF2-40B4-BE49-F238E27FC236}">
                  <a16:creationId xmlns:a16="http://schemas.microsoft.com/office/drawing/2014/main" id="{3283F08E-DE0A-4FF2-A133-A9109AC431A9}"/>
                </a:ext>
              </a:extLst>
            </p:cNvPr>
            <p:cNvSpPr>
              <a:spLocks noChangeAspect="1"/>
            </p:cNvSpPr>
            <p:nvPr/>
          </p:nvSpPr>
          <p:spPr>
            <a:xfrm>
              <a:off x="10176163" y="2299203"/>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dirty="0">
                <a:solidFill>
                  <a:schemeClr val="tx1"/>
                </a:solidFill>
              </a:endParaRPr>
            </a:p>
          </p:txBody>
        </p:sp>
        <p:sp>
          <p:nvSpPr>
            <p:cNvPr id="200" name="Rectangle 199">
              <a:extLst>
                <a:ext uri="{FF2B5EF4-FFF2-40B4-BE49-F238E27FC236}">
                  <a16:creationId xmlns:a16="http://schemas.microsoft.com/office/drawing/2014/main" id="{A02A11F9-8710-47F9-B9CA-D7B59F834273}"/>
                </a:ext>
              </a:extLst>
            </p:cNvPr>
            <p:cNvSpPr>
              <a:spLocks/>
            </p:cNvSpPr>
            <p:nvPr/>
          </p:nvSpPr>
          <p:spPr>
            <a:xfrm>
              <a:off x="10212572" y="2401983"/>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201" name="Rectangle 200">
              <a:extLst>
                <a:ext uri="{FF2B5EF4-FFF2-40B4-BE49-F238E27FC236}">
                  <a16:creationId xmlns:a16="http://schemas.microsoft.com/office/drawing/2014/main" id="{2C838FA1-5271-4291-8C01-E93D878A2E79}"/>
                </a:ext>
              </a:extLst>
            </p:cNvPr>
            <p:cNvSpPr>
              <a:spLocks noChangeAspect="1"/>
            </p:cNvSpPr>
            <p:nvPr/>
          </p:nvSpPr>
          <p:spPr>
            <a:xfrm>
              <a:off x="10768452" y="2504763"/>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202" name="Rectangle 201">
              <a:extLst>
                <a:ext uri="{FF2B5EF4-FFF2-40B4-BE49-F238E27FC236}">
                  <a16:creationId xmlns:a16="http://schemas.microsoft.com/office/drawing/2014/main" id="{152FB1E1-AB8A-4762-9603-3F514E4E642B}"/>
                </a:ext>
              </a:extLst>
            </p:cNvPr>
            <p:cNvSpPr>
              <a:spLocks noChangeAspect="1"/>
            </p:cNvSpPr>
            <p:nvPr/>
          </p:nvSpPr>
          <p:spPr>
            <a:xfrm>
              <a:off x="10040149" y="2616009"/>
              <a:ext cx="54000" cy="54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203" name="Rectangle 202">
              <a:extLst>
                <a:ext uri="{FF2B5EF4-FFF2-40B4-BE49-F238E27FC236}">
                  <a16:creationId xmlns:a16="http://schemas.microsoft.com/office/drawing/2014/main" id="{9D94826F-4407-4354-BCA9-12601E7156F9}"/>
                </a:ext>
              </a:extLst>
            </p:cNvPr>
            <p:cNvSpPr>
              <a:spLocks noChangeAspect="1"/>
            </p:cNvSpPr>
            <p:nvPr/>
          </p:nvSpPr>
          <p:spPr>
            <a:xfrm>
              <a:off x="10480474" y="2719287"/>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204" name="Graphic 157">
              <a:extLst>
                <a:ext uri="{FF2B5EF4-FFF2-40B4-BE49-F238E27FC236}">
                  <a16:creationId xmlns:a16="http://schemas.microsoft.com/office/drawing/2014/main" id="{131A7453-850D-4216-847A-23682DEC632F}"/>
                </a:ext>
              </a:extLst>
            </p:cNvPr>
            <p:cNvSpPr/>
            <p:nvPr/>
          </p:nvSpPr>
          <p:spPr>
            <a:xfrm>
              <a:off x="10068705" y="2923475"/>
              <a:ext cx="432000" cy="72000"/>
            </a:xfrm>
            <a:custGeom>
              <a:avLst/>
              <a:gdLst>
                <a:gd name="connsiteX0" fmla="*/ 0 w 366958"/>
                <a:gd name="connsiteY0" fmla="*/ 44806 h 85537"/>
                <a:gd name="connsiteX1" fmla="*/ 174742 w 366958"/>
                <a:gd name="connsiteY1" fmla="*/ 0 h 85537"/>
                <a:gd name="connsiteX2" fmla="*/ 366958 w 366958"/>
                <a:gd name="connsiteY2" fmla="*/ 40732 h 85537"/>
                <a:gd name="connsiteX3" fmla="*/ 192216 w 366958"/>
                <a:gd name="connsiteY3" fmla="*/ 85538 h 85537"/>
              </a:gdLst>
              <a:ahLst/>
              <a:cxnLst>
                <a:cxn ang="0">
                  <a:pos x="connsiteX0" y="connsiteY0"/>
                </a:cxn>
                <a:cxn ang="0">
                  <a:pos x="connsiteX1" y="connsiteY1"/>
                </a:cxn>
                <a:cxn ang="0">
                  <a:pos x="connsiteX2" y="connsiteY2"/>
                </a:cxn>
                <a:cxn ang="0">
                  <a:pos x="connsiteX3" y="connsiteY3"/>
                </a:cxn>
              </a:cxnLst>
              <a:rect l="l" t="t" r="r" b="b"/>
              <a:pathLst>
                <a:path w="366958" h="85537">
                  <a:moveTo>
                    <a:pt x="0" y="44806"/>
                  </a:moveTo>
                  <a:lnTo>
                    <a:pt x="174742" y="0"/>
                  </a:lnTo>
                  <a:lnTo>
                    <a:pt x="366958" y="40732"/>
                  </a:lnTo>
                  <a:lnTo>
                    <a:pt x="192216" y="85538"/>
                  </a:lnTo>
                  <a:close/>
                </a:path>
              </a:pathLst>
            </a:custGeom>
            <a:solidFill>
              <a:srgbClr val="2894FF"/>
            </a:solidFill>
            <a:ln w="5868" cap="flat">
              <a:noFill/>
              <a:prstDash val="solid"/>
              <a:miter/>
            </a:ln>
          </p:spPr>
          <p:txBody>
            <a:bodyPr rtlCol="0" anchor="ctr"/>
            <a:lstStyle/>
            <a:p>
              <a:endParaRPr lang="en-GB" sz="700">
                <a:solidFill>
                  <a:schemeClr val="tx1"/>
                </a:solidFill>
              </a:endParaRPr>
            </a:p>
          </p:txBody>
        </p:sp>
        <p:grpSp>
          <p:nvGrpSpPr>
            <p:cNvPr id="205" name="Group 204">
              <a:extLst>
                <a:ext uri="{FF2B5EF4-FFF2-40B4-BE49-F238E27FC236}">
                  <a16:creationId xmlns:a16="http://schemas.microsoft.com/office/drawing/2014/main" id="{DF3E75F0-1EBF-4F7E-910B-8088D321E2FB}"/>
                </a:ext>
              </a:extLst>
            </p:cNvPr>
            <p:cNvGrpSpPr/>
            <p:nvPr/>
          </p:nvGrpSpPr>
          <p:grpSpPr>
            <a:xfrm>
              <a:off x="10025304" y="4710293"/>
              <a:ext cx="359394" cy="231576"/>
              <a:chOff x="4900073" y="3918804"/>
              <a:chExt cx="359394" cy="276254"/>
            </a:xfrm>
          </p:grpSpPr>
          <p:cxnSp>
            <p:nvCxnSpPr>
              <p:cNvPr id="252" name="Straight Connector 251">
                <a:extLst>
                  <a:ext uri="{FF2B5EF4-FFF2-40B4-BE49-F238E27FC236}">
                    <a16:creationId xmlns:a16="http://schemas.microsoft.com/office/drawing/2014/main" id="{6D5C5EBD-6C0F-46B9-AFCA-003659A307BC}"/>
                  </a:ext>
                </a:extLst>
              </p:cNvPr>
              <p:cNvCxnSpPr>
                <a:cxnSpLocks/>
              </p:cNvCxnSpPr>
              <p:nvPr/>
            </p:nvCxnSpPr>
            <p:spPr>
              <a:xfrm>
                <a:off x="5079769" y="391880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253" name="TextBox 252">
                <a:extLst>
                  <a:ext uri="{FF2B5EF4-FFF2-40B4-BE49-F238E27FC236}">
                    <a16:creationId xmlns:a16="http://schemas.microsoft.com/office/drawing/2014/main" id="{87106D0C-6E0D-4867-9C76-FB28831B9381}"/>
                  </a:ext>
                </a:extLst>
              </p:cNvPr>
              <p:cNvSpPr txBox="1"/>
              <p:nvPr/>
            </p:nvSpPr>
            <p:spPr>
              <a:xfrm>
                <a:off x="4900073" y="3956407"/>
                <a:ext cx="359394" cy="238651"/>
              </a:xfrm>
              <a:prstGeom prst="rect">
                <a:avLst/>
              </a:prstGeom>
              <a:noFill/>
            </p:spPr>
            <p:txBody>
              <a:bodyPr wrap="none" rtlCol="0">
                <a:spAutoFit/>
              </a:bodyPr>
              <a:lstStyle/>
              <a:p>
                <a:pPr algn="ctr"/>
                <a:r>
                  <a:rPr lang="ja-JP" sz="700">
                    <a:solidFill>
                      <a:schemeClr val="tx1"/>
                    </a:solidFill>
                  </a:rPr>
                  <a:t>1.17</a:t>
                </a:r>
              </a:p>
            </p:txBody>
          </p:sp>
        </p:grpSp>
        <p:grpSp>
          <p:nvGrpSpPr>
            <p:cNvPr id="206" name="Group 205">
              <a:extLst>
                <a:ext uri="{FF2B5EF4-FFF2-40B4-BE49-F238E27FC236}">
                  <a16:creationId xmlns:a16="http://schemas.microsoft.com/office/drawing/2014/main" id="{FB1B2104-3164-4174-9157-E872009D4083}"/>
                </a:ext>
              </a:extLst>
            </p:cNvPr>
            <p:cNvGrpSpPr/>
            <p:nvPr/>
          </p:nvGrpSpPr>
          <p:grpSpPr>
            <a:xfrm>
              <a:off x="10456754" y="4710298"/>
              <a:ext cx="309701" cy="231578"/>
              <a:chOff x="4924919" y="3918804"/>
              <a:chExt cx="309701" cy="276256"/>
            </a:xfrm>
          </p:grpSpPr>
          <p:cxnSp>
            <p:nvCxnSpPr>
              <p:cNvPr id="250" name="Straight Connector 249">
                <a:extLst>
                  <a:ext uri="{FF2B5EF4-FFF2-40B4-BE49-F238E27FC236}">
                    <a16:creationId xmlns:a16="http://schemas.microsoft.com/office/drawing/2014/main" id="{6E8565DE-1C21-44C7-B207-9C32D9D8FD02}"/>
                  </a:ext>
                </a:extLst>
              </p:cNvPr>
              <p:cNvCxnSpPr>
                <a:cxnSpLocks/>
              </p:cNvCxnSpPr>
              <p:nvPr/>
            </p:nvCxnSpPr>
            <p:spPr>
              <a:xfrm>
                <a:off x="5079769" y="391880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251" name="TextBox 250">
                <a:extLst>
                  <a:ext uri="{FF2B5EF4-FFF2-40B4-BE49-F238E27FC236}">
                    <a16:creationId xmlns:a16="http://schemas.microsoft.com/office/drawing/2014/main" id="{F212646B-452A-4CF2-9121-1A929CCDE26B}"/>
                  </a:ext>
                </a:extLst>
              </p:cNvPr>
              <p:cNvSpPr txBox="1"/>
              <p:nvPr/>
            </p:nvSpPr>
            <p:spPr>
              <a:xfrm>
                <a:off x="4924919" y="3956408"/>
                <a:ext cx="309701" cy="238652"/>
              </a:xfrm>
              <a:prstGeom prst="rect">
                <a:avLst/>
              </a:prstGeom>
              <a:noFill/>
            </p:spPr>
            <p:txBody>
              <a:bodyPr wrap="none" rtlCol="0">
                <a:spAutoFit/>
              </a:bodyPr>
              <a:lstStyle/>
              <a:p>
                <a:pPr algn="ctr"/>
                <a:r>
                  <a:rPr lang="ja-JP" sz="700">
                    <a:solidFill>
                      <a:schemeClr val="tx1"/>
                    </a:solidFill>
                  </a:rPr>
                  <a:t>1.5</a:t>
                </a:r>
              </a:p>
            </p:txBody>
          </p:sp>
        </p:grpSp>
        <p:sp>
          <p:nvSpPr>
            <p:cNvPr id="207" name="Graphic 157">
              <a:extLst>
                <a:ext uri="{FF2B5EF4-FFF2-40B4-BE49-F238E27FC236}">
                  <a16:creationId xmlns:a16="http://schemas.microsoft.com/office/drawing/2014/main" id="{E8CE3555-F385-4EF2-B442-9BE5808F9C91}"/>
                </a:ext>
              </a:extLst>
            </p:cNvPr>
            <p:cNvSpPr>
              <a:spLocks noChangeAspect="1"/>
            </p:cNvSpPr>
            <p:nvPr/>
          </p:nvSpPr>
          <p:spPr>
            <a:xfrm>
              <a:off x="10006493" y="4578200"/>
              <a:ext cx="427837" cy="72000"/>
            </a:xfrm>
            <a:custGeom>
              <a:avLst/>
              <a:gdLst>
                <a:gd name="connsiteX0" fmla="*/ 0 w 366958"/>
                <a:gd name="connsiteY0" fmla="*/ 44806 h 85537"/>
                <a:gd name="connsiteX1" fmla="*/ 174742 w 366958"/>
                <a:gd name="connsiteY1" fmla="*/ 0 h 85537"/>
                <a:gd name="connsiteX2" fmla="*/ 366958 w 366958"/>
                <a:gd name="connsiteY2" fmla="*/ 40732 h 85537"/>
                <a:gd name="connsiteX3" fmla="*/ 192216 w 366958"/>
                <a:gd name="connsiteY3" fmla="*/ 85538 h 85537"/>
              </a:gdLst>
              <a:ahLst/>
              <a:cxnLst>
                <a:cxn ang="0">
                  <a:pos x="connsiteX0" y="connsiteY0"/>
                </a:cxn>
                <a:cxn ang="0">
                  <a:pos x="connsiteX1" y="connsiteY1"/>
                </a:cxn>
                <a:cxn ang="0">
                  <a:pos x="connsiteX2" y="connsiteY2"/>
                </a:cxn>
                <a:cxn ang="0">
                  <a:pos x="connsiteX3" y="connsiteY3"/>
                </a:cxn>
              </a:cxnLst>
              <a:rect l="l" t="t" r="r" b="b"/>
              <a:pathLst>
                <a:path w="366958" h="85537">
                  <a:moveTo>
                    <a:pt x="0" y="44806"/>
                  </a:moveTo>
                  <a:lnTo>
                    <a:pt x="174742" y="0"/>
                  </a:lnTo>
                  <a:lnTo>
                    <a:pt x="366958" y="40732"/>
                  </a:lnTo>
                  <a:lnTo>
                    <a:pt x="192216" y="85538"/>
                  </a:lnTo>
                  <a:close/>
                </a:path>
              </a:pathLst>
            </a:custGeom>
            <a:solidFill>
              <a:srgbClr val="2894FF"/>
            </a:solidFill>
            <a:ln w="5868" cap="flat">
              <a:noFill/>
              <a:prstDash val="solid"/>
              <a:miter/>
            </a:ln>
          </p:spPr>
          <p:txBody>
            <a:bodyPr rtlCol="0" anchor="ctr"/>
            <a:lstStyle/>
            <a:p>
              <a:endParaRPr lang="en-GB" sz="700">
                <a:solidFill>
                  <a:schemeClr val="tx1"/>
                </a:solidFill>
              </a:endParaRPr>
            </a:p>
          </p:txBody>
        </p:sp>
        <p:cxnSp>
          <p:nvCxnSpPr>
            <p:cNvPr id="208" name="Straight Connector 207">
              <a:extLst>
                <a:ext uri="{FF2B5EF4-FFF2-40B4-BE49-F238E27FC236}">
                  <a16:creationId xmlns:a16="http://schemas.microsoft.com/office/drawing/2014/main" id="{E95B0AE5-E420-4BB5-B02B-AD6B36D6D923}"/>
                </a:ext>
              </a:extLst>
            </p:cNvPr>
            <p:cNvCxnSpPr/>
            <p:nvPr/>
          </p:nvCxnSpPr>
          <p:spPr>
            <a:xfrm>
              <a:off x="9479586" y="3949824"/>
              <a:ext cx="86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A466EBBB-7515-487E-9EB2-461E03BC9397}"/>
                </a:ext>
              </a:extLst>
            </p:cNvPr>
            <p:cNvCxnSpPr/>
            <p:nvPr/>
          </p:nvCxnSpPr>
          <p:spPr>
            <a:xfrm>
              <a:off x="9971049" y="4057197"/>
              <a:ext cx="432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7880FCAF-B6D0-44B7-9BF4-38D93E676A77}"/>
                </a:ext>
              </a:extLst>
            </p:cNvPr>
            <p:cNvCxnSpPr/>
            <p:nvPr/>
          </p:nvCxnSpPr>
          <p:spPr>
            <a:xfrm>
              <a:off x="10066351" y="4164570"/>
              <a:ext cx="158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a:extLst>
                <a:ext uri="{FF2B5EF4-FFF2-40B4-BE49-F238E27FC236}">
                  <a16:creationId xmlns:a16="http://schemas.microsoft.com/office/drawing/2014/main" id="{3C3A49B8-212D-499C-803A-F3F315E3999B}"/>
                </a:ext>
              </a:extLst>
            </p:cNvPr>
            <p:cNvCxnSpPr/>
            <p:nvPr/>
          </p:nvCxnSpPr>
          <p:spPr>
            <a:xfrm>
              <a:off x="9495314" y="4271943"/>
              <a:ext cx="1080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a:extLst>
                <a:ext uri="{FF2B5EF4-FFF2-40B4-BE49-F238E27FC236}">
                  <a16:creationId xmlns:a16="http://schemas.microsoft.com/office/drawing/2014/main" id="{43A4231A-A234-4A74-8F3D-2CF81BCBD6B4}"/>
                </a:ext>
              </a:extLst>
            </p:cNvPr>
            <p:cNvCxnSpPr/>
            <p:nvPr/>
          </p:nvCxnSpPr>
          <p:spPr>
            <a:xfrm>
              <a:off x="10054326" y="4382780"/>
              <a:ext cx="68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sp>
          <p:nvSpPr>
            <p:cNvPr id="213" name="Rectangle 212">
              <a:extLst>
                <a:ext uri="{FF2B5EF4-FFF2-40B4-BE49-F238E27FC236}">
                  <a16:creationId xmlns:a16="http://schemas.microsoft.com/office/drawing/2014/main" id="{65D589AF-EF28-4CA1-BA4A-B92C3D2E0148}"/>
                </a:ext>
              </a:extLst>
            </p:cNvPr>
            <p:cNvSpPr>
              <a:spLocks noChangeAspect="1"/>
            </p:cNvSpPr>
            <p:nvPr/>
          </p:nvSpPr>
          <p:spPr>
            <a:xfrm>
              <a:off x="9887889" y="3913824"/>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214" name="Rectangle 213">
              <a:extLst>
                <a:ext uri="{FF2B5EF4-FFF2-40B4-BE49-F238E27FC236}">
                  <a16:creationId xmlns:a16="http://schemas.microsoft.com/office/drawing/2014/main" id="{3C5DE47C-CD4C-44F1-9EC3-59000AE8EC4A}"/>
                </a:ext>
              </a:extLst>
            </p:cNvPr>
            <p:cNvSpPr>
              <a:spLocks noChangeAspect="1"/>
            </p:cNvSpPr>
            <p:nvPr/>
          </p:nvSpPr>
          <p:spPr>
            <a:xfrm>
              <a:off x="10152616" y="4021776"/>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215" name="Rectangle 214">
              <a:extLst>
                <a:ext uri="{FF2B5EF4-FFF2-40B4-BE49-F238E27FC236}">
                  <a16:creationId xmlns:a16="http://schemas.microsoft.com/office/drawing/2014/main" id="{D03D5231-E5BB-4101-9063-86537D88917E}"/>
                </a:ext>
              </a:extLst>
            </p:cNvPr>
            <p:cNvSpPr>
              <a:spLocks noChangeAspect="1"/>
            </p:cNvSpPr>
            <p:nvPr/>
          </p:nvSpPr>
          <p:spPr>
            <a:xfrm>
              <a:off x="10810899" y="4129728"/>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216" name="Rectangle 215">
              <a:extLst>
                <a:ext uri="{FF2B5EF4-FFF2-40B4-BE49-F238E27FC236}">
                  <a16:creationId xmlns:a16="http://schemas.microsoft.com/office/drawing/2014/main" id="{B1C54FA5-36A6-4208-BCDE-BC5F352FCDB3}"/>
                </a:ext>
              </a:extLst>
            </p:cNvPr>
            <p:cNvSpPr>
              <a:spLocks noChangeAspect="1"/>
            </p:cNvSpPr>
            <p:nvPr/>
          </p:nvSpPr>
          <p:spPr>
            <a:xfrm>
              <a:off x="9961624" y="4237680"/>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217" name="Rectangle 216">
              <a:extLst>
                <a:ext uri="{FF2B5EF4-FFF2-40B4-BE49-F238E27FC236}">
                  <a16:creationId xmlns:a16="http://schemas.microsoft.com/office/drawing/2014/main" id="{4FA62BD2-FCA1-4E66-B256-B37520C3B560}"/>
                </a:ext>
              </a:extLst>
            </p:cNvPr>
            <p:cNvSpPr>
              <a:spLocks noChangeAspect="1"/>
            </p:cNvSpPr>
            <p:nvPr/>
          </p:nvSpPr>
          <p:spPr>
            <a:xfrm>
              <a:off x="10354079" y="4345632"/>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grpSp>
          <p:nvGrpSpPr>
            <p:cNvPr id="218" name="Group 217">
              <a:extLst>
                <a:ext uri="{FF2B5EF4-FFF2-40B4-BE49-F238E27FC236}">
                  <a16:creationId xmlns:a16="http://schemas.microsoft.com/office/drawing/2014/main" id="{3EB838F4-0CF5-4465-9B88-0F539403B141}"/>
                </a:ext>
              </a:extLst>
            </p:cNvPr>
            <p:cNvGrpSpPr/>
            <p:nvPr/>
          </p:nvGrpSpPr>
          <p:grpSpPr>
            <a:xfrm>
              <a:off x="9293522" y="5151470"/>
              <a:ext cx="2519382" cy="1327733"/>
              <a:chOff x="9047722" y="4941920"/>
              <a:chExt cx="2519382" cy="1327733"/>
            </a:xfrm>
          </p:grpSpPr>
          <p:grpSp>
            <p:nvGrpSpPr>
              <p:cNvPr id="225" name="Group 224">
                <a:extLst>
                  <a:ext uri="{FF2B5EF4-FFF2-40B4-BE49-F238E27FC236}">
                    <a16:creationId xmlns:a16="http://schemas.microsoft.com/office/drawing/2014/main" id="{65D6D1C8-BEC9-479A-A9D0-72D295644084}"/>
                  </a:ext>
                </a:extLst>
              </p:cNvPr>
              <p:cNvGrpSpPr/>
              <p:nvPr/>
            </p:nvGrpSpPr>
            <p:grpSpPr>
              <a:xfrm>
                <a:off x="9047722" y="4941920"/>
                <a:ext cx="2519382" cy="1327733"/>
                <a:chOff x="4354266" y="2737956"/>
                <a:chExt cx="2519382" cy="1327733"/>
              </a:xfrm>
            </p:grpSpPr>
            <p:grpSp>
              <p:nvGrpSpPr>
                <p:cNvPr id="239" name="Group 238">
                  <a:extLst>
                    <a:ext uri="{FF2B5EF4-FFF2-40B4-BE49-F238E27FC236}">
                      <a16:creationId xmlns:a16="http://schemas.microsoft.com/office/drawing/2014/main" id="{BB811470-7045-4A78-84FE-971D87D9D9C3}"/>
                    </a:ext>
                  </a:extLst>
                </p:cNvPr>
                <p:cNvGrpSpPr/>
                <p:nvPr/>
              </p:nvGrpSpPr>
              <p:grpSpPr>
                <a:xfrm>
                  <a:off x="4354266" y="3745956"/>
                  <a:ext cx="2519382" cy="319733"/>
                  <a:chOff x="4354266" y="3745956"/>
                  <a:chExt cx="2519382" cy="319733"/>
                </a:xfrm>
              </p:grpSpPr>
              <p:grpSp>
                <p:nvGrpSpPr>
                  <p:cNvPr id="242" name="Group 241">
                    <a:extLst>
                      <a:ext uri="{FF2B5EF4-FFF2-40B4-BE49-F238E27FC236}">
                        <a16:creationId xmlns:a16="http://schemas.microsoft.com/office/drawing/2014/main" id="{60838A75-1566-4EA3-9EDF-79185A3EAFC4}"/>
                      </a:ext>
                    </a:extLst>
                  </p:cNvPr>
                  <p:cNvGrpSpPr/>
                  <p:nvPr/>
                </p:nvGrpSpPr>
                <p:grpSpPr>
                  <a:xfrm>
                    <a:off x="4354266" y="3745956"/>
                    <a:ext cx="2519382" cy="233295"/>
                    <a:chOff x="4354204" y="3663764"/>
                    <a:chExt cx="2519382" cy="233295"/>
                  </a:xfrm>
                </p:grpSpPr>
                <p:sp>
                  <p:nvSpPr>
                    <p:cNvPr id="244" name="TextBox 243">
                      <a:extLst>
                        <a:ext uri="{FF2B5EF4-FFF2-40B4-BE49-F238E27FC236}">
                          <a16:creationId xmlns:a16="http://schemas.microsoft.com/office/drawing/2014/main" id="{F6D4D29B-A713-4FEF-B67A-15747605C14B}"/>
                        </a:ext>
                      </a:extLst>
                    </p:cNvPr>
                    <p:cNvSpPr txBox="1"/>
                    <p:nvPr/>
                  </p:nvSpPr>
                  <p:spPr>
                    <a:xfrm>
                      <a:off x="4354204" y="3697004"/>
                      <a:ext cx="359394" cy="200055"/>
                    </a:xfrm>
                    <a:prstGeom prst="rect">
                      <a:avLst/>
                    </a:prstGeom>
                    <a:noFill/>
                  </p:spPr>
                  <p:txBody>
                    <a:bodyPr wrap="none" rtlCol="0">
                      <a:spAutoFit/>
                    </a:bodyPr>
                    <a:lstStyle/>
                    <a:p>
                      <a:pPr algn="ctr"/>
                      <a:r>
                        <a:rPr lang="ja-JP" sz="700">
                          <a:solidFill>
                            <a:schemeClr val="tx1"/>
                          </a:solidFill>
                        </a:rPr>
                        <a:t>0.75</a:t>
                      </a:r>
                    </a:p>
                  </p:txBody>
                </p:sp>
                <p:sp>
                  <p:nvSpPr>
                    <p:cNvPr id="245" name="TextBox 244">
                      <a:extLst>
                        <a:ext uri="{FF2B5EF4-FFF2-40B4-BE49-F238E27FC236}">
                          <a16:creationId xmlns:a16="http://schemas.microsoft.com/office/drawing/2014/main" id="{D04562AD-7BC9-4CDA-93CE-76C711FBC45C}"/>
                        </a:ext>
                      </a:extLst>
                    </p:cNvPr>
                    <p:cNvSpPr txBox="1"/>
                    <p:nvPr/>
                  </p:nvSpPr>
                  <p:spPr>
                    <a:xfrm>
                      <a:off x="6514192" y="3697004"/>
                      <a:ext cx="359394" cy="200055"/>
                    </a:xfrm>
                    <a:prstGeom prst="rect">
                      <a:avLst/>
                    </a:prstGeom>
                    <a:noFill/>
                  </p:spPr>
                  <p:txBody>
                    <a:bodyPr wrap="none" rtlCol="0">
                      <a:spAutoFit/>
                    </a:bodyPr>
                    <a:lstStyle/>
                    <a:p>
                      <a:pPr algn="ctr"/>
                      <a:r>
                        <a:rPr lang="ja-JP" sz="700">
                          <a:solidFill>
                            <a:schemeClr val="tx1"/>
                          </a:solidFill>
                        </a:rPr>
                        <a:t>1.65</a:t>
                      </a:r>
                    </a:p>
                  </p:txBody>
                </p:sp>
                <p:cxnSp>
                  <p:nvCxnSpPr>
                    <p:cNvPr id="246" name="Straight Connector 245">
                      <a:extLst>
                        <a:ext uri="{FF2B5EF4-FFF2-40B4-BE49-F238E27FC236}">
                          <a16:creationId xmlns:a16="http://schemas.microsoft.com/office/drawing/2014/main" id="{B19FCBAD-6C8E-47F8-8D0B-DC02297154D9}"/>
                        </a:ext>
                      </a:extLst>
                    </p:cNvPr>
                    <p:cNvCxnSpPr>
                      <a:cxnSpLocks/>
                    </p:cNvCxnSpPr>
                    <p:nvPr/>
                  </p:nvCxnSpPr>
                  <p:spPr>
                    <a:xfrm>
                      <a:off x="4533900" y="3663764"/>
                      <a:ext cx="2159986" cy="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nvGrpSpPr>
                    <p:cNvPr id="247" name="Group 246">
                      <a:extLst>
                        <a:ext uri="{FF2B5EF4-FFF2-40B4-BE49-F238E27FC236}">
                          <a16:creationId xmlns:a16="http://schemas.microsoft.com/office/drawing/2014/main" id="{8A6DE855-6290-4D43-B3C8-A527E5D9027B}"/>
                        </a:ext>
                      </a:extLst>
                    </p:cNvPr>
                    <p:cNvGrpSpPr/>
                    <p:nvPr/>
                  </p:nvGrpSpPr>
                  <p:grpSpPr>
                    <a:xfrm>
                      <a:off x="4533900" y="3663764"/>
                      <a:ext cx="2160000" cy="72000"/>
                      <a:chOff x="4533900" y="3663764"/>
                      <a:chExt cx="2160000" cy="72000"/>
                    </a:xfrm>
                  </p:grpSpPr>
                  <p:cxnSp>
                    <p:nvCxnSpPr>
                      <p:cNvPr id="248" name="Straight Connector 247">
                        <a:extLst>
                          <a:ext uri="{FF2B5EF4-FFF2-40B4-BE49-F238E27FC236}">
                            <a16:creationId xmlns:a16="http://schemas.microsoft.com/office/drawing/2014/main" id="{8BB27E4F-2373-49A4-8DBC-5411071A74E7}"/>
                          </a:ext>
                        </a:extLst>
                      </p:cNvPr>
                      <p:cNvCxnSpPr>
                        <a:cxnSpLocks/>
                      </p:cNvCxnSpPr>
                      <p:nvPr/>
                    </p:nvCxnSpPr>
                    <p:spPr>
                      <a:xfrm>
                        <a:off x="453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AC6165A1-F9DD-4568-92CF-AD677E99C689}"/>
                          </a:ext>
                        </a:extLst>
                      </p:cNvPr>
                      <p:cNvCxnSpPr>
                        <a:cxnSpLocks/>
                      </p:cNvCxnSpPr>
                      <p:nvPr/>
                    </p:nvCxnSpPr>
                    <p:spPr>
                      <a:xfrm>
                        <a:off x="6693900" y="3663764"/>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grpSp>
              </p:grpSp>
              <p:sp>
                <p:nvSpPr>
                  <p:cNvPr id="243" name="TextBox 242">
                    <a:extLst>
                      <a:ext uri="{FF2B5EF4-FFF2-40B4-BE49-F238E27FC236}">
                        <a16:creationId xmlns:a16="http://schemas.microsoft.com/office/drawing/2014/main" id="{8C4F116C-8DF0-4ABF-9506-00E118C84B6B}"/>
                      </a:ext>
                    </a:extLst>
                  </p:cNvPr>
                  <p:cNvSpPr txBox="1"/>
                  <p:nvPr/>
                </p:nvSpPr>
                <p:spPr>
                  <a:xfrm>
                    <a:off x="5118648" y="3865634"/>
                    <a:ext cx="1111203" cy="200055"/>
                  </a:xfrm>
                  <a:prstGeom prst="rect">
                    <a:avLst/>
                  </a:prstGeom>
                  <a:noFill/>
                </p:spPr>
                <p:txBody>
                  <a:bodyPr wrap="none" rtlCol="0">
                    <a:spAutoFit/>
                  </a:bodyPr>
                  <a:lstStyle/>
                  <a:p>
                    <a:pPr algn="ctr"/>
                    <a:r>
                      <a:rPr lang="ja-JP" sz="700">
                        <a:solidFill>
                          <a:schemeClr val="tx1"/>
                        </a:solidFill>
                      </a:rPr>
                      <a:t>相対リスク（対数スケール）</a:t>
                    </a:r>
                  </a:p>
                </p:txBody>
              </p:sp>
            </p:grpSp>
            <p:cxnSp>
              <p:nvCxnSpPr>
                <p:cNvPr id="240" name="Straight Connector 239">
                  <a:extLst>
                    <a:ext uri="{FF2B5EF4-FFF2-40B4-BE49-F238E27FC236}">
                      <a16:creationId xmlns:a16="http://schemas.microsoft.com/office/drawing/2014/main" id="{19F3DF58-3770-4D06-85E6-A9DA92423D70}"/>
                    </a:ext>
                  </a:extLst>
                </p:cNvPr>
                <p:cNvCxnSpPr>
                  <a:cxnSpLocks/>
                </p:cNvCxnSpPr>
                <p:nvPr/>
              </p:nvCxnSpPr>
              <p:spPr>
                <a:xfrm rot="10800000" flipV="1">
                  <a:off x="5361096" y="2737956"/>
                  <a:ext cx="0" cy="1008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104B6EF4-C9FD-4F83-BB72-B76BAC32A343}"/>
                    </a:ext>
                  </a:extLst>
                </p:cNvPr>
                <p:cNvCxnSpPr>
                  <a:cxnSpLocks/>
                </p:cNvCxnSpPr>
                <p:nvPr/>
              </p:nvCxnSpPr>
              <p:spPr>
                <a:xfrm rot="10800000" flipV="1">
                  <a:off x="5754036" y="2737956"/>
                  <a:ext cx="0" cy="1008000"/>
                </a:xfrm>
                <a:prstGeom prst="line">
                  <a:avLst/>
                </a:prstGeom>
                <a:ln w="6350">
                  <a:solidFill>
                    <a:srgbClr val="E75C00"/>
                  </a:solidFill>
                  <a:prstDash val="dash"/>
                </a:ln>
              </p:spPr>
              <p:style>
                <a:lnRef idx="1">
                  <a:schemeClr val="accent1"/>
                </a:lnRef>
                <a:fillRef idx="0">
                  <a:schemeClr val="accent1"/>
                </a:fillRef>
                <a:effectRef idx="0">
                  <a:schemeClr val="accent1"/>
                </a:effectRef>
                <a:fontRef idx="minor">
                  <a:schemeClr val="tx1"/>
                </a:fontRef>
              </p:style>
            </p:cxnSp>
          </p:grpSp>
          <p:sp>
            <p:nvSpPr>
              <p:cNvPr id="226" name="TextBox 225">
                <a:extLst>
                  <a:ext uri="{FF2B5EF4-FFF2-40B4-BE49-F238E27FC236}">
                    <a16:creationId xmlns:a16="http://schemas.microsoft.com/office/drawing/2014/main" id="{B622EE43-D360-4FDF-8721-2C1A8B35F416}"/>
                  </a:ext>
                </a:extLst>
              </p:cNvPr>
              <p:cNvSpPr txBox="1"/>
              <p:nvPr/>
            </p:nvSpPr>
            <p:spPr>
              <a:xfrm>
                <a:off x="11041773" y="5983160"/>
                <a:ext cx="309701" cy="200055"/>
              </a:xfrm>
              <a:prstGeom prst="rect">
                <a:avLst/>
              </a:prstGeom>
              <a:noFill/>
            </p:spPr>
            <p:txBody>
              <a:bodyPr wrap="none" rtlCol="0">
                <a:spAutoFit/>
              </a:bodyPr>
              <a:lstStyle/>
              <a:p>
                <a:pPr algn="ctr"/>
                <a:r>
                  <a:rPr lang="ja-JP" sz="700">
                    <a:solidFill>
                      <a:schemeClr val="tx1"/>
                    </a:solidFill>
                  </a:rPr>
                  <a:t>1.5</a:t>
                </a:r>
              </a:p>
            </p:txBody>
          </p:sp>
          <p:grpSp>
            <p:nvGrpSpPr>
              <p:cNvPr id="227" name="Group 226">
                <a:extLst>
                  <a:ext uri="{FF2B5EF4-FFF2-40B4-BE49-F238E27FC236}">
                    <a16:creationId xmlns:a16="http://schemas.microsoft.com/office/drawing/2014/main" id="{8EC66383-3168-4161-9D23-812C81CCF3A4}"/>
                  </a:ext>
                </a:extLst>
              </p:cNvPr>
              <p:cNvGrpSpPr/>
              <p:nvPr/>
            </p:nvGrpSpPr>
            <p:grpSpPr>
              <a:xfrm>
                <a:off x="10267437" y="5950345"/>
                <a:ext cx="359394" cy="232870"/>
                <a:chOff x="4892087" y="3831152"/>
                <a:chExt cx="359394" cy="232870"/>
              </a:xfrm>
            </p:grpSpPr>
            <p:cxnSp>
              <p:nvCxnSpPr>
                <p:cNvPr id="237" name="Straight Connector 236">
                  <a:extLst>
                    <a:ext uri="{FF2B5EF4-FFF2-40B4-BE49-F238E27FC236}">
                      <a16:creationId xmlns:a16="http://schemas.microsoft.com/office/drawing/2014/main" id="{2414A79C-461A-4039-9EDF-0B425C119118}"/>
                    </a:ext>
                  </a:extLst>
                </p:cNvPr>
                <p:cNvCxnSpPr>
                  <a:cxnSpLocks/>
                </p:cNvCxnSpPr>
                <p:nvPr/>
              </p:nvCxnSpPr>
              <p:spPr>
                <a:xfrm>
                  <a:off x="5071784" y="3831152"/>
                  <a:ext cx="0" cy="72000"/>
                </a:xfrm>
                <a:prstGeom prst="line">
                  <a:avLst/>
                </a:prstGeom>
                <a:ln w="6350">
                  <a:solidFill>
                    <a:srgbClr val="363636"/>
                  </a:solidFill>
                </a:ln>
              </p:spPr>
              <p:style>
                <a:lnRef idx="1">
                  <a:schemeClr val="accent1"/>
                </a:lnRef>
                <a:fillRef idx="0">
                  <a:schemeClr val="accent1"/>
                </a:fillRef>
                <a:effectRef idx="0">
                  <a:schemeClr val="accent1"/>
                </a:effectRef>
                <a:fontRef idx="minor">
                  <a:schemeClr val="tx1"/>
                </a:fontRef>
              </p:style>
            </p:cxnSp>
            <p:sp>
              <p:nvSpPr>
                <p:cNvPr id="238" name="TextBox 237">
                  <a:extLst>
                    <a:ext uri="{FF2B5EF4-FFF2-40B4-BE49-F238E27FC236}">
                      <a16:creationId xmlns:a16="http://schemas.microsoft.com/office/drawing/2014/main" id="{2602EE4B-1573-49FE-A25A-57416EC0690C}"/>
                    </a:ext>
                  </a:extLst>
                </p:cNvPr>
                <p:cNvSpPr txBox="1"/>
                <p:nvPr/>
              </p:nvSpPr>
              <p:spPr>
                <a:xfrm>
                  <a:off x="4892087" y="3863967"/>
                  <a:ext cx="359394" cy="200055"/>
                </a:xfrm>
                <a:prstGeom prst="rect">
                  <a:avLst/>
                </a:prstGeom>
                <a:noFill/>
              </p:spPr>
              <p:txBody>
                <a:bodyPr wrap="none" rtlCol="0">
                  <a:spAutoFit/>
                </a:bodyPr>
                <a:lstStyle/>
                <a:p>
                  <a:pPr algn="ctr"/>
                  <a:r>
                    <a:rPr lang="ja-JP" sz="700">
                      <a:solidFill>
                        <a:schemeClr val="tx1"/>
                      </a:solidFill>
                    </a:rPr>
                    <a:t>1.14</a:t>
                  </a:r>
                </a:p>
              </p:txBody>
            </p:sp>
          </p:grpSp>
          <p:cxnSp>
            <p:nvCxnSpPr>
              <p:cNvPr id="228" name="Straight Connector 227">
                <a:extLst>
                  <a:ext uri="{FF2B5EF4-FFF2-40B4-BE49-F238E27FC236}">
                    <a16:creationId xmlns:a16="http://schemas.microsoft.com/office/drawing/2014/main" id="{5B8C6DDA-D330-4EA6-902E-FE6969B7BED3}"/>
                  </a:ext>
                </a:extLst>
              </p:cNvPr>
              <p:cNvCxnSpPr/>
              <p:nvPr/>
            </p:nvCxnSpPr>
            <p:spPr>
              <a:xfrm>
                <a:off x="9299812" y="5297762"/>
                <a:ext cx="140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1C434115-F8DF-4D84-9CBD-48E814C5593E}"/>
                  </a:ext>
                </a:extLst>
              </p:cNvPr>
              <p:cNvCxnSpPr/>
              <p:nvPr/>
            </p:nvCxnSpPr>
            <p:spPr>
              <a:xfrm>
                <a:off x="10099480" y="5401671"/>
                <a:ext cx="756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022451F1-4133-4A4E-96D1-4B7176DA635A}"/>
                  </a:ext>
                </a:extLst>
              </p:cNvPr>
              <p:cNvCxnSpPr/>
              <p:nvPr/>
            </p:nvCxnSpPr>
            <p:spPr>
              <a:xfrm>
                <a:off x="9275762" y="5509044"/>
                <a:ext cx="1800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2D8EBDE1-2CA4-4244-91C8-6AF0A8B865B4}"/>
                  </a:ext>
                </a:extLst>
              </p:cNvPr>
              <p:cNvCxnSpPr/>
              <p:nvPr/>
            </p:nvCxnSpPr>
            <p:spPr>
              <a:xfrm>
                <a:off x="10254778" y="5616417"/>
                <a:ext cx="1224000" cy="0"/>
              </a:xfrm>
              <a:prstGeom prst="line">
                <a:avLst/>
              </a:prstGeom>
              <a:ln>
                <a:solidFill>
                  <a:srgbClr val="002850"/>
                </a:solidFill>
              </a:ln>
            </p:spPr>
            <p:style>
              <a:lnRef idx="1">
                <a:schemeClr val="accent1"/>
              </a:lnRef>
              <a:fillRef idx="0">
                <a:schemeClr val="accent1"/>
              </a:fillRef>
              <a:effectRef idx="0">
                <a:schemeClr val="accent1"/>
              </a:effectRef>
              <a:fontRef idx="minor">
                <a:schemeClr val="tx1"/>
              </a:fontRef>
            </p:style>
          </p:cxnSp>
          <p:sp>
            <p:nvSpPr>
              <p:cNvPr id="232" name="Rectangle 231">
                <a:extLst>
                  <a:ext uri="{FF2B5EF4-FFF2-40B4-BE49-F238E27FC236}">
                    <a16:creationId xmlns:a16="http://schemas.microsoft.com/office/drawing/2014/main" id="{06457F39-F3CB-4207-AA35-B751243D2C7E}"/>
                  </a:ext>
                </a:extLst>
              </p:cNvPr>
              <p:cNvSpPr>
                <a:spLocks noChangeAspect="1"/>
              </p:cNvSpPr>
              <p:nvPr/>
            </p:nvSpPr>
            <p:spPr>
              <a:xfrm>
                <a:off x="10429869" y="5360135"/>
                <a:ext cx="90000" cy="9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233" name="Rectangle 232">
                <a:extLst>
                  <a:ext uri="{FF2B5EF4-FFF2-40B4-BE49-F238E27FC236}">
                    <a16:creationId xmlns:a16="http://schemas.microsoft.com/office/drawing/2014/main" id="{F9C10E50-2DCF-431A-9E19-9BB145971467}"/>
                  </a:ext>
                </a:extLst>
              </p:cNvPr>
              <p:cNvSpPr>
                <a:spLocks noChangeAspect="1"/>
              </p:cNvSpPr>
              <p:nvPr/>
            </p:nvSpPr>
            <p:spPr>
              <a:xfrm>
                <a:off x="10132563" y="5481192"/>
                <a:ext cx="72000" cy="72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234" name="Rectangle 233">
                <a:extLst>
                  <a:ext uri="{FF2B5EF4-FFF2-40B4-BE49-F238E27FC236}">
                    <a16:creationId xmlns:a16="http://schemas.microsoft.com/office/drawing/2014/main" id="{6E79A4EF-E2AB-4B8D-8A3A-2CBA9DCF9C0A}"/>
                  </a:ext>
                </a:extLst>
              </p:cNvPr>
              <p:cNvSpPr>
                <a:spLocks noChangeAspect="1"/>
              </p:cNvSpPr>
              <p:nvPr/>
            </p:nvSpPr>
            <p:spPr>
              <a:xfrm>
                <a:off x="10789708" y="5584242"/>
                <a:ext cx="79200" cy="792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sp>
            <p:nvSpPr>
              <p:cNvPr id="235" name="Graphic 157">
                <a:extLst>
                  <a:ext uri="{FF2B5EF4-FFF2-40B4-BE49-F238E27FC236}">
                    <a16:creationId xmlns:a16="http://schemas.microsoft.com/office/drawing/2014/main" id="{207675BE-70BA-4C36-AB89-80DF1B2ADFE2}"/>
                  </a:ext>
                </a:extLst>
              </p:cNvPr>
              <p:cNvSpPr>
                <a:spLocks/>
              </p:cNvSpPr>
              <p:nvPr/>
            </p:nvSpPr>
            <p:spPr>
              <a:xfrm>
                <a:off x="10128417" y="5805064"/>
                <a:ext cx="576000" cy="84817"/>
              </a:xfrm>
              <a:custGeom>
                <a:avLst/>
                <a:gdLst>
                  <a:gd name="connsiteX0" fmla="*/ 0 w 366958"/>
                  <a:gd name="connsiteY0" fmla="*/ 44806 h 85537"/>
                  <a:gd name="connsiteX1" fmla="*/ 174742 w 366958"/>
                  <a:gd name="connsiteY1" fmla="*/ 0 h 85537"/>
                  <a:gd name="connsiteX2" fmla="*/ 366958 w 366958"/>
                  <a:gd name="connsiteY2" fmla="*/ 40732 h 85537"/>
                  <a:gd name="connsiteX3" fmla="*/ 192216 w 366958"/>
                  <a:gd name="connsiteY3" fmla="*/ 85538 h 85537"/>
                </a:gdLst>
                <a:ahLst/>
                <a:cxnLst>
                  <a:cxn ang="0">
                    <a:pos x="connsiteX0" y="connsiteY0"/>
                  </a:cxn>
                  <a:cxn ang="0">
                    <a:pos x="connsiteX1" y="connsiteY1"/>
                  </a:cxn>
                  <a:cxn ang="0">
                    <a:pos x="connsiteX2" y="connsiteY2"/>
                  </a:cxn>
                  <a:cxn ang="0">
                    <a:pos x="connsiteX3" y="connsiteY3"/>
                  </a:cxn>
                </a:cxnLst>
                <a:rect l="l" t="t" r="r" b="b"/>
                <a:pathLst>
                  <a:path w="366958" h="85537">
                    <a:moveTo>
                      <a:pt x="0" y="44806"/>
                    </a:moveTo>
                    <a:lnTo>
                      <a:pt x="174742" y="0"/>
                    </a:lnTo>
                    <a:lnTo>
                      <a:pt x="366958" y="40732"/>
                    </a:lnTo>
                    <a:lnTo>
                      <a:pt x="192216" y="85538"/>
                    </a:lnTo>
                    <a:close/>
                  </a:path>
                </a:pathLst>
              </a:custGeom>
              <a:solidFill>
                <a:srgbClr val="2894FF"/>
              </a:solidFill>
              <a:ln w="5868" cap="flat">
                <a:noFill/>
                <a:prstDash val="solid"/>
                <a:miter/>
              </a:ln>
            </p:spPr>
            <p:txBody>
              <a:bodyPr rtlCol="0" anchor="ctr"/>
              <a:lstStyle/>
              <a:p>
                <a:endParaRPr lang="en-GB" sz="700">
                  <a:solidFill>
                    <a:schemeClr val="tx1"/>
                  </a:solidFill>
                </a:endParaRPr>
              </a:p>
            </p:txBody>
          </p:sp>
          <p:sp>
            <p:nvSpPr>
              <p:cNvPr id="236" name="Rectangle 235">
                <a:extLst>
                  <a:ext uri="{FF2B5EF4-FFF2-40B4-BE49-F238E27FC236}">
                    <a16:creationId xmlns:a16="http://schemas.microsoft.com/office/drawing/2014/main" id="{FF10C656-3E3A-4442-9DA8-7809A59543E3}"/>
                  </a:ext>
                </a:extLst>
              </p:cNvPr>
              <p:cNvSpPr>
                <a:spLocks noChangeAspect="1"/>
              </p:cNvSpPr>
              <p:nvPr/>
            </p:nvSpPr>
            <p:spPr>
              <a:xfrm>
                <a:off x="9949497" y="5247106"/>
                <a:ext cx="90000" cy="90000"/>
              </a:xfrm>
              <a:prstGeom prst="rect">
                <a:avLst/>
              </a:prstGeom>
              <a:solidFill>
                <a:srgbClr val="00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00">
                  <a:solidFill>
                    <a:schemeClr val="tx1"/>
                  </a:solidFill>
                </a:endParaRPr>
              </a:p>
            </p:txBody>
          </p:sp>
        </p:grpSp>
        <p:grpSp>
          <p:nvGrpSpPr>
            <p:cNvPr id="219" name="Group 218">
              <a:extLst>
                <a:ext uri="{FF2B5EF4-FFF2-40B4-BE49-F238E27FC236}">
                  <a16:creationId xmlns:a16="http://schemas.microsoft.com/office/drawing/2014/main" id="{C46EDE49-BE45-45C6-973F-7BEC21E176FA}"/>
                </a:ext>
              </a:extLst>
            </p:cNvPr>
            <p:cNvGrpSpPr/>
            <p:nvPr/>
          </p:nvGrpSpPr>
          <p:grpSpPr>
            <a:xfrm>
              <a:off x="6330364" y="3680451"/>
              <a:ext cx="3048852" cy="200058"/>
              <a:chOff x="6097751" y="1940068"/>
              <a:chExt cx="3048852" cy="200058"/>
            </a:xfrm>
          </p:grpSpPr>
          <p:sp>
            <p:nvSpPr>
              <p:cNvPr id="221" name="TextBox 220">
                <a:extLst>
                  <a:ext uri="{FF2B5EF4-FFF2-40B4-BE49-F238E27FC236}">
                    <a16:creationId xmlns:a16="http://schemas.microsoft.com/office/drawing/2014/main" id="{0245BE6D-75B1-40ED-B038-58019BBA69A0}"/>
                  </a:ext>
                </a:extLst>
              </p:cNvPr>
              <p:cNvSpPr txBox="1"/>
              <p:nvPr/>
            </p:nvSpPr>
            <p:spPr>
              <a:xfrm>
                <a:off x="6097751" y="1940071"/>
                <a:ext cx="508473" cy="200055"/>
              </a:xfrm>
              <a:prstGeom prst="rect">
                <a:avLst/>
              </a:prstGeom>
              <a:noFill/>
            </p:spPr>
            <p:txBody>
              <a:bodyPr wrap="none" rtlCol="0">
                <a:spAutoFit/>
              </a:bodyPr>
              <a:lstStyle/>
              <a:p>
                <a:r>
                  <a:rPr lang="ja-JP" sz="700" b="1">
                    <a:solidFill>
                      <a:schemeClr val="tx1"/>
                    </a:solidFill>
                  </a:rPr>
                  <a:t>研究</a:t>
                </a:r>
              </a:p>
            </p:txBody>
          </p:sp>
          <p:sp>
            <p:nvSpPr>
              <p:cNvPr id="222" name="TextBox 221">
                <a:extLst>
                  <a:ext uri="{FF2B5EF4-FFF2-40B4-BE49-F238E27FC236}">
                    <a16:creationId xmlns:a16="http://schemas.microsoft.com/office/drawing/2014/main" id="{0B82A514-5CA3-41A7-9311-707E9D8A1719}"/>
                  </a:ext>
                </a:extLst>
              </p:cNvPr>
              <p:cNvSpPr txBox="1"/>
              <p:nvPr/>
            </p:nvSpPr>
            <p:spPr>
              <a:xfrm>
                <a:off x="7438088" y="1940070"/>
                <a:ext cx="915635" cy="200055"/>
              </a:xfrm>
              <a:prstGeom prst="rect">
                <a:avLst/>
              </a:prstGeom>
              <a:noFill/>
            </p:spPr>
            <p:txBody>
              <a:bodyPr wrap="none" rtlCol="0">
                <a:spAutoFit/>
              </a:bodyPr>
              <a:lstStyle/>
              <a:p>
                <a:r>
                  <a:rPr lang="ja-JP" sz="700">
                    <a:solidFill>
                      <a:schemeClr val="tx1"/>
                    </a:solidFill>
                  </a:rPr>
                  <a:t>推定（95%CI）</a:t>
                </a:r>
              </a:p>
            </p:txBody>
          </p:sp>
          <p:sp>
            <p:nvSpPr>
              <p:cNvPr id="223" name="TextBox 222">
                <a:extLst>
                  <a:ext uri="{FF2B5EF4-FFF2-40B4-BE49-F238E27FC236}">
                    <a16:creationId xmlns:a16="http://schemas.microsoft.com/office/drawing/2014/main" id="{2F8F7C30-A662-40C6-98C1-0BE6EFBF9A2F}"/>
                  </a:ext>
                </a:extLst>
              </p:cNvPr>
              <p:cNvSpPr txBox="1"/>
              <p:nvPr/>
            </p:nvSpPr>
            <p:spPr>
              <a:xfrm>
                <a:off x="8285311" y="1940069"/>
                <a:ext cx="425116" cy="200055"/>
              </a:xfrm>
              <a:prstGeom prst="rect">
                <a:avLst/>
              </a:prstGeom>
              <a:noFill/>
            </p:spPr>
            <p:txBody>
              <a:bodyPr wrap="none" rtlCol="0">
                <a:spAutoFit/>
              </a:bodyPr>
              <a:lstStyle/>
              <a:p>
                <a:r>
                  <a:rPr lang="ja-JP" sz="700">
                    <a:solidFill>
                      <a:schemeClr val="tx1"/>
                    </a:solidFill>
                  </a:rPr>
                  <a:t>Ev/Trt</a:t>
                </a:r>
              </a:p>
            </p:txBody>
          </p:sp>
          <p:sp>
            <p:nvSpPr>
              <p:cNvPr id="224" name="TextBox 223">
                <a:extLst>
                  <a:ext uri="{FF2B5EF4-FFF2-40B4-BE49-F238E27FC236}">
                    <a16:creationId xmlns:a16="http://schemas.microsoft.com/office/drawing/2014/main" id="{758D1D6B-E7B8-441E-9170-9932D458E0E7}"/>
                  </a:ext>
                </a:extLst>
              </p:cNvPr>
              <p:cNvSpPr txBox="1"/>
              <p:nvPr/>
            </p:nvSpPr>
            <p:spPr>
              <a:xfrm>
                <a:off x="8692633" y="1940068"/>
                <a:ext cx="453970" cy="200055"/>
              </a:xfrm>
              <a:prstGeom prst="rect">
                <a:avLst/>
              </a:prstGeom>
              <a:noFill/>
            </p:spPr>
            <p:txBody>
              <a:bodyPr wrap="none" rtlCol="0">
                <a:spAutoFit/>
              </a:bodyPr>
              <a:lstStyle/>
              <a:p>
                <a:r>
                  <a:rPr lang="ja-JP" sz="700">
                    <a:solidFill>
                      <a:schemeClr val="tx1"/>
                    </a:solidFill>
                  </a:rPr>
                  <a:t>Ev/Ctrl</a:t>
                </a:r>
              </a:p>
            </p:txBody>
          </p:sp>
        </p:grpSp>
        <p:sp>
          <p:nvSpPr>
            <p:cNvPr id="220" name="TextBox 219">
              <a:extLst>
                <a:ext uri="{FF2B5EF4-FFF2-40B4-BE49-F238E27FC236}">
                  <a16:creationId xmlns:a16="http://schemas.microsoft.com/office/drawing/2014/main" id="{60781452-FBF3-4903-9CB6-8C36B59F9C3A}"/>
                </a:ext>
              </a:extLst>
            </p:cNvPr>
            <p:cNvSpPr txBox="1"/>
            <p:nvPr/>
          </p:nvSpPr>
          <p:spPr>
            <a:xfrm>
              <a:off x="10054101" y="3247495"/>
              <a:ext cx="1111203" cy="200055"/>
            </a:xfrm>
            <a:prstGeom prst="rect">
              <a:avLst/>
            </a:prstGeom>
            <a:noFill/>
          </p:spPr>
          <p:txBody>
            <a:bodyPr wrap="none" rtlCol="0">
              <a:spAutoFit/>
            </a:bodyPr>
            <a:lstStyle/>
            <a:p>
              <a:pPr algn="ctr"/>
              <a:r>
                <a:rPr lang="ja-JP" sz="700">
                  <a:solidFill>
                    <a:schemeClr val="tx1"/>
                  </a:solidFill>
                </a:rPr>
                <a:t>相対リスク（対数スケール）</a:t>
              </a:r>
            </a:p>
          </p:txBody>
        </p:sp>
      </p:grpSp>
    </p:spTree>
    <p:extLst>
      <p:ext uri="{BB962C8B-B14F-4D97-AF65-F5344CB8AC3E}">
        <p14:creationId xmlns:p14="http://schemas.microsoft.com/office/powerpoint/2010/main" val="1583199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07693"/>
            <a:ext cx="11761077" cy="939801"/>
          </a:xfrm>
        </p:spPr>
        <p:txBody>
          <a:bodyPr/>
          <a:lstStyle/>
          <a:p>
            <a:r>
              <a:rPr lang="ja-JP" dirty="0"/>
              <a:t>MA16.02：再発性小細胞肺がんに対する二次治療としてのプラチナダブレット：システマティック・レビューとメタアナリシス – Sato T、他</a:t>
            </a:r>
          </a:p>
        </p:txBody>
      </p:sp>
      <p:sp>
        <p:nvSpPr>
          <p:cNvPr id="3" name="Content Placeholder 2"/>
          <p:cNvSpPr>
            <a:spLocks noGrp="1"/>
          </p:cNvSpPr>
          <p:nvPr>
            <p:ph idx="1"/>
          </p:nvPr>
        </p:nvSpPr>
        <p:spPr/>
        <p:txBody>
          <a:bodyPr/>
          <a:lstStyle/>
          <a:p>
            <a:r>
              <a:rPr lang="ja-JP" b="1"/>
              <a:t>結論</a:t>
            </a:r>
          </a:p>
          <a:p>
            <a:pPr lvl="1"/>
            <a:r>
              <a:rPr lang="ja-JP"/>
              <a:t>再発性SCLC患者では、非プラチナレジメンと比較した場合、2Lプラチナダブレット化学療法が合理的選択肢となります</a:t>
            </a:r>
          </a:p>
        </p:txBody>
      </p:sp>
      <p:sp>
        <p:nvSpPr>
          <p:cNvPr id="5" name="Text Placeholder 4"/>
          <p:cNvSpPr>
            <a:spLocks noGrp="1"/>
          </p:cNvSpPr>
          <p:nvPr>
            <p:ph type="body" sz="quarter" idx="11"/>
          </p:nvPr>
        </p:nvSpPr>
        <p:spPr/>
        <p:txBody>
          <a:bodyPr/>
          <a:lstStyle/>
          <a:p>
            <a:r>
              <a:rPr lang="ja-JP"/>
              <a:t>Sato T、他J Thorac Oncol 2021年16（補遺）：抄録番号 MA16.02</a:t>
            </a:r>
          </a:p>
        </p:txBody>
      </p:sp>
    </p:spTree>
    <p:extLst>
      <p:ext uri="{BB962C8B-B14F-4D97-AF65-F5344CB8AC3E}">
        <p14:creationId xmlns:p14="http://schemas.microsoft.com/office/powerpoint/2010/main" val="2588423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2_Default Design">
  <a:themeElements>
    <a:clrScheme name="Custom 3">
      <a:dk1>
        <a:srgbClr val="969696"/>
      </a:dk1>
      <a:lt1>
        <a:srgbClr val="363636"/>
      </a:lt1>
      <a:dk2>
        <a:srgbClr val="002850"/>
      </a:dk2>
      <a:lt2>
        <a:srgbClr val="FFFFFF"/>
      </a:lt2>
      <a:accent1>
        <a:srgbClr val="2894FF"/>
      </a:accent1>
      <a:accent2>
        <a:srgbClr val="FF6600"/>
      </a:accent2>
      <a:accent3>
        <a:srgbClr val="FFC000"/>
      </a:accent3>
      <a:accent4>
        <a:srgbClr val="C0C0C0"/>
      </a:accent4>
      <a:accent5>
        <a:srgbClr val="AACAFF"/>
      </a:accent5>
      <a:accent6>
        <a:srgbClr val="E75C00"/>
      </a:accent6>
      <a:hlink>
        <a:srgbClr val="00CC66"/>
      </a:hlink>
      <a:folHlink>
        <a:srgbClr val="FF66CC"/>
      </a:folHlink>
    </a:clrScheme>
    <a:fontScheme name="Default Design">
      <a:majorFont>
        <a:latin typeface="Arial"/>
        <a:ea typeface="MS Mincho"/>
        <a:cs typeface="Arial"/>
      </a:majorFont>
      <a:minorFont>
        <a:latin typeface="Arial"/>
        <a:ea typeface="MS Mincho"/>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Custom 3">
      <a:dk1>
        <a:srgbClr val="969696"/>
      </a:dk1>
      <a:lt1>
        <a:srgbClr val="363636"/>
      </a:lt1>
      <a:dk2>
        <a:srgbClr val="002850"/>
      </a:dk2>
      <a:lt2>
        <a:srgbClr val="FFFFFF"/>
      </a:lt2>
      <a:accent1>
        <a:srgbClr val="2894FF"/>
      </a:accent1>
      <a:accent2>
        <a:srgbClr val="FF6600"/>
      </a:accent2>
      <a:accent3>
        <a:srgbClr val="FFC000"/>
      </a:accent3>
      <a:accent4>
        <a:srgbClr val="C0C0C0"/>
      </a:accent4>
      <a:accent5>
        <a:srgbClr val="AACAFF"/>
      </a:accent5>
      <a:accent6>
        <a:srgbClr val="E75C00"/>
      </a:accent6>
      <a:hlink>
        <a:srgbClr val="00CC66"/>
      </a:hlink>
      <a:folHlink>
        <a:srgbClr val="FF66CC"/>
      </a:folHlink>
    </a:clrScheme>
    <a:fontScheme name="Default Design">
      <a:majorFont>
        <a:latin typeface="Arial"/>
        <a:ea typeface="MS Mincho"/>
        <a:cs typeface="Arial"/>
      </a:majorFont>
      <a:minorFont>
        <a:latin typeface="Arial"/>
        <a:ea typeface="MS Mincho"/>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003399"/>
        </a:lt1>
        <a:dk2>
          <a:srgbClr val="000000"/>
        </a:dk2>
        <a:lt2>
          <a:srgbClr val="808080"/>
        </a:lt2>
        <a:accent1>
          <a:srgbClr val="BBE0E3"/>
        </a:accent1>
        <a:accent2>
          <a:srgbClr val="333399"/>
        </a:accent2>
        <a:accent3>
          <a:srgbClr val="AAAD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000099"/>
        </a:lt1>
        <a:dk2>
          <a:srgbClr val="000000"/>
        </a:dk2>
        <a:lt2>
          <a:srgbClr val="808080"/>
        </a:lt2>
        <a:accent1>
          <a:srgbClr val="BBE0E3"/>
        </a:accent1>
        <a:accent2>
          <a:srgbClr val="333399"/>
        </a:accent2>
        <a:accent3>
          <a:srgbClr val="AAAAC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003366"/>
        </a:lt1>
        <a:dk2>
          <a:srgbClr val="000000"/>
        </a:dk2>
        <a:lt2>
          <a:srgbClr val="808080"/>
        </a:lt2>
        <a:accent1>
          <a:srgbClr val="BBE0E3"/>
        </a:accent1>
        <a:accent2>
          <a:srgbClr val="333399"/>
        </a:accent2>
        <a:accent3>
          <a:srgbClr val="AAADB8"/>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808080"/>
        </a:dk1>
        <a:lt1>
          <a:srgbClr val="FFFFFF"/>
        </a:lt1>
        <a:dk2>
          <a:srgbClr val="003366"/>
        </a:dk2>
        <a:lt2>
          <a:srgbClr val="FFFF66"/>
        </a:lt2>
        <a:accent1>
          <a:srgbClr val="BBE0E3"/>
        </a:accent1>
        <a:accent2>
          <a:srgbClr val="333399"/>
        </a:accent2>
        <a:accent3>
          <a:srgbClr val="AAADB8"/>
        </a:accent3>
        <a:accent4>
          <a:srgbClr val="DADADA"/>
        </a:accent4>
        <a:accent5>
          <a:srgbClr val="DAEDEF"/>
        </a:accent5>
        <a:accent6>
          <a:srgbClr val="2D2D8A"/>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1_Default Design">
      <a:dk1>
        <a:srgbClr val="FFFFFF"/>
      </a:dk1>
      <a:lt1>
        <a:srgbClr val="969696"/>
      </a:lt1>
      <a:dk2>
        <a:srgbClr val="A7A7A7"/>
      </a:dk2>
      <a:lt2>
        <a:srgbClr val="535353"/>
      </a:lt2>
      <a:accent1>
        <a:srgbClr val="2894FF"/>
      </a:accent1>
      <a:accent2>
        <a:srgbClr val="FF6600"/>
      </a:accent2>
      <a:accent3>
        <a:srgbClr val="FFC000"/>
      </a:accent3>
      <a:accent4>
        <a:srgbClr val="C0C0C0"/>
      </a:accent4>
      <a:accent5>
        <a:srgbClr val="AACAFF"/>
      </a:accent5>
      <a:accent6>
        <a:srgbClr val="E75C00"/>
      </a:accent6>
      <a:hlink>
        <a:srgbClr val="0000FF"/>
      </a:hlink>
      <a:folHlink>
        <a:srgbClr val="FF00FF"/>
      </a:folHlink>
    </a:clrScheme>
    <a:fontScheme name="1_Default Design">
      <a:majorFont>
        <a:latin typeface="Helvetica"/>
        <a:ea typeface="MS Mincho"/>
        <a:cs typeface="Helvetica"/>
      </a:majorFont>
      <a:minorFont>
        <a:latin typeface="Calibri"/>
        <a:ea typeface="MS Mincho"/>
        <a:cs typeface="Calibri"/>
      </a:minorFont>
    </a:fontScheme>
    <a:fmtScheme name="1_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3636"/>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1_Default Design">
  <a:themeElements>
    <a:clrScheme name="1_Default Design">
      <a:dk1>
        <a:srgbClr val="000000"/>
      </a:dk1>
      <a:lt1>
        <a:srgbClr val="FFFFFF"/>
      </a:lt1>
      <a:dk2>
        <a:srgbClr val="A7A7A7"/>
      </a:dk2>
      <a:lt2>
        <a:srgbClr val="535353"/>
      </a:lt2>
      <a:accent1>
        <a:srgbClr val="2894FF"/>
      </a:accent1>
      <a:accent2>
        <a:srgbClr val="FF6600"/>
      </a:accent2>
      <a:accent3>
        <a:srgbClr val="FFC000"/>
      </a:accent3>
      <a:accent4>
        <a:srgbClr val="C0C0C0"/>
      </a:accent4>
      <a:accent5>
        <a:srgbClr val="AACAFF"/>
      </a:accent5>
      <a:accent6>
        <a:srgbClr val="E75C00"/>
      </a:accent6>
      <a:hlink>
        <a:srgbClr val="0000FF"/>
      </a:hlink>
      <a:folHlink>
        <a:srgbClr val="FF00FF"/>
      </a:folHlink>
    </a:clrScheme>
    <a:fontScheme name="1_Default Design">
      <a:majorFont>
        <a:latin typeface="Helvetica"/>
        <a:ea typeface="MS Mincho"/>
        <a:cs typeface="Helvetica"/>
      </a:majorFont>
      <a:minorFont>
        <a:latin typeface="Calibri"/>
        <a:ea typeface="MS Mincho"/>
        <a:cs typeface="Calibri"/>
      </a:minorFont>
    </a:fontScheme>
    <a:fmtScheme name="1_Default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3636"/>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96969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75</TotalTime>
  <Words>51684</Words>
  <Application>Microsoft Office PowerPoint</Application>
  <PresentationFormat>Widescreen</PresentationFormat>
  <Paragraphs>5191</Paragraphs>
  <Slides>120</Slides>
  <Notes>110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120</vt:i4>
      </vt:variant>
    </vt:vector>
  </HeadingPairs>
  <TitlesOfParts>
    <vt:vector size="129" baseType="lpstr">
      <vt:lpstr>SimSun</vt:lpstr>
      <vt:lpstr>Arial</vt:lpstr>
      <vt:lpstr>Calibri</vt:lpstr>
      <vt:lpstr>Montserrat</vt:lpstr>
      <vt:lpstr>MS Mincho</vt:lpstr>
      <vt:lpstr>Wingdings</vt:lpstr>
      <vt:lpstr>2_Default Design</vt:lpstr>
      <vt:lpstr>3_Default Design</vt:lpstr>
      <vt:lpstr>4_Default Design</vt:lpstr>
      <vt:lpstr>PowerPoint Presentation</vt:lpstr>
      <vt:lpstr>Rolf Stahel教授からの一言</vt:lpstr>
      <vt:lpstr>ETOP腫瘍内科研究スライドデッキ編集者（2021年）</vt:lpstr>
      <vt:lpstr>目次</vt:lpstr>
      <vt:lpstr>スクリーニング、バイオマーカーおよび予防</vt:lpstr>
      <vt:lpstr>MA03.06：PD-(L)1阻害剤を投与したNSCLC患者における予測バイオマーカーとしてのctDNA質量調整bTMB – Nie W、他</vt:lpstr>
      <vt:lpstr>MA03.06：PD-(L)1阻害剤を投与したNSCLC患者における予測バイオマーカーとしてのctDNA質量調整bTMB – Nie W、他</vt:lpstr>
      <vt:lpstr>MA03.06：PD-(L)1阻害剤を投与したNSCLC患者における予測バイオマーカーとしてのctDNA質量調整bTMB – Nie W、他</vt:lpstr>
      <vt:lpstr>OA06.03：PL1/2ステータスは、T2非小細胞肺がんの生存率の低下と関連しています。T分類に新たなサブグループの必要性はあるのでしょうか？– Sarbay I、他</vt:lpstr>
      <vt:lpstr>OA06.03：PL1/2ステータスは、T2非小細胞肺がんの生存率の低下と関連しています。T分類に新たなサブグループの必要性はあるのでしょうか？– Sarbay I、他</vt:lpstr>
      <vt:lpstr>OA06.03：PL1/2ステータスは、T2非小細胞肺がんの生存率の低下と関連しています。T分類に新たなサブグループの必要性はあるのでしょうか？– Sarbay I、他</vt:lpstr>
      <vt:lpstr>MA07.01：免疫療法中の動的リキッドバイオプシーが、進行性非小細胞肺がんの急速な進行と早期死亡を予測 – Bonanno L、他</vt:lpstr>
      <vt:lpstr>MA07.01：免疫療法中の動的リキッドバイオプシーが、進行性非小細胞肺がんの急速な進行と早期死亡を予測 – Bonanno L、他</vt:lpstr>
      <vt:lpstr>MA07.02：IMpower150における非扁平上皮非小細胞肺がんの全生存リスクを予測するための血中循環腫瘍DNAを評価 – Reck M、他</vt:lpstr>
      <vt:lpstr>MA07.02：IMpower150における非扁平上皮非小細胞肺がんの全生存リスクを予測するための血中循環腫瘍DNAを評価 – Reck M、他</vt:lpstr>
      <vt:lpstr>MA07.02：IMpower150における非扁平上皮非小細胞肺がんの全生存リスクを予測するための血中循環腫瘍DNAを評価 – Reck M、他</vt:lpstr>
      <vt:lpstr>MA09.01：LCMC3試験：免疫細胞のサブタイプが、切除可能なNSCLCにおけるアテゾリズマブによる術前補助療法後の結節状態と病理学的奏効を予測 – Oezkan F、他</vt:lpstr>
      <vt:lpstr>MA09.01：LCMC3試験：免疫細胞のサブタイプが、切除可能なNSCLCにおけるアテゾリズマブによる術前補助療法後の結節状態と病理学的奏効を予測 – Oezkan F、他</vt:lpstr>
      <vt:lpstr>MA09.01：LCMC3試験：免疫細胞のサブタイプが、切除可能なNSCLCにおけるアテゾリズマブによる術前補助療法後の結節状態と病理学的奏効を予測 – Oezkan F、他</vt:lpstr>
      <vt:lpstr>MA09.02：SAKK 16/14試験 - T細胞受容体レパートリーメトリクスが、ステージIIIA（N2）のNSCLC患者を対象としたデュルバルマブによる術前補助療法に対する反応を予測  – Rothschild SI、他</vt:lpstr>
      <vt:lpstr>MA09.02：SAKK 16/14試験 - T細胞受容体レパートリーメトリクスが、ステージIIIA（N2）のNSCLC患者を対象としたデュルバルマブによる術前補助療法に対する反応を予測  – Rothschild SI、他</vt:lpstr>
      <vt:lpstr>MA09.02：SAKK 16/14試験 - T細胞受容体レパートリーメトリクスが、ステージIIIA（N2）のNSCLC患者を対象としたデュルバルマブによる術前補助療法に対する反応を予測  – Rothschild SI、他</vt:lpstr>
      <vt:lpstr>OA14.01：がんの家族歴と肺がん：胸部腫瘍登録からの情報（TTR研究）– Calvo V、他</vt:lpstr>
      <vt:lpstr>OA14.01：がんの家族歴と肺がん：胸部腫瘍登録からの情報（TTR研究）– Calvo V、他</vt:lpstr>
      <vt:lpstr>OA14.01：がんの家族歴と肺がん：胸部腫瘍登録からの情報（TTR研究）– Calvo V、他</vt:lpstr>
      <vt:lpstr>MA14.03：KRAS p.G12C変異を有し、ソトラシブで治療されたNSCLCのゲノムプロファイル、および反応と耐性の潜在的決定因子 – Skoulidis F、他</vt:lpstr>
      <vt:lpstr>MA14.03：KRAS p.G12C変異を有し、ソトラシブで治療されたNSCLCのゲノムプロファイル、および反応と耐性の潜在的決定因子 – Skoulidis F、他</vt:lpstr>
      <vt:lpstr>MA14.03：KRAS p.G12C変異を有し、ソトラシブで治療されたNSCLCのゲノムプロファイル、および反応と耐性の潜在的決定因子 – Skoulidis F、他</vt:lpstr>
      <vt:lpstr>MA02.03：融合遺伝子陽性非小細胞肺がんにおける、METが引き起こす獲得耐性（AR） – Ou SI、他</vt:lpstr>
      <vt:lpstr>MA02.03：融合遺伝子陽性非小細胞肺がんにおける、METが引き起こす獲得耐性（AR） – Ou SI、他</vt:lpstr>
      <vt:lpstr>MA02.03：融合遺伝子陽性非小細胞肺がんにおける、METが引き起こす獲得耐性（AR） – Ou SI、他</vt:lpstr>
      <vt:lpstr>PL02.07：大気汚染に起因する肺がん死の世界的変動 – Berg CD、他</vt:lpstr>
      <vt:lpstr>PL02.07：大気汚染に起因する肺がん死の世界的変動 – Berg CD、他</vt:lpstr>
      <vt:lpstr>早期および局所進行性NSCLC －ステージI、II、III</vt:lpstr>
      <vt:lpstr>PL02.05：IMpower010試験：アテゾリズマブの補助療法前の治療の種類と範囲による、ステージIB-IIIAのNSCLC患者の特性評価 – Altorki N、他</vt:lpstr>
      <vt:lpstr>PL02.05：IMpower010試験：アテゾリズマブの補助療法前の治療の種類と範囲による、ステージIB-IIIAのNSCLC患者の特性評価 – Altorki N、他</vt:lpstr>
      <vt:lpstr>PL02.05：IMpower010試験：アテゾリズマブの補助療法前の治療の種類と範囲による、ステージIB-IIIAのNSCLC患者の特性評価 – Altorki N、他</vt:lpstr>
      <vt:lpstr>OA20.01：ニボルマブによる術前補助療法および化学療法で治療された手術可能なステージIIIaのNSCLC患者における長期生存 - NADIM試験 – Provencio M、他</vt:lpstr>
      <vt:lpstr>OA20.01：ニボルマブによる術前補助療法および化学療法で治療された手術可能なステージIIIaのNSCLC患者における長期生存 - NADIM試験 – Provencio M、他</vt:lpstr>
      <vt:lpstr>OA20.01：ニボルマブによる術前補助療法および化学療法で治療された手術可能なステージIIIaのNSCLC患者における長期生存 - NADIM試験 – Provencio M、他</vt:lpstr>
      <vt:lpstr>OA20.02：術前化学免疫療法で治療されたステージIIIAのNSCLC患者における長期生存予測のためのctDNAの治療前レベル – Romero A、他</vt:lpstr>
      <vt:lpstr>OA20.02：術前化学免疫療法で治療されたステージIIIAのNSCLC患者における長期生存予測のためのctDNAの治療前レベル – Romero A、他</vt:lpstr>
      <vt:lpstr>OA20.02：術前化学免疫療法で治療されたステージIIIAのNSCLC患者における長期生存予測のためのctDNAの治療前レベル – Romero A、他</vt:lpstr>
      <vt:lpstr>進行性NSCLC 根本的治療が不可能なステージIIIおよびステージIV</vt:lpstr>
      <vt:lpstr>PL02.01：mNSCLCの第一選択治療としてのデュルバルマブ±トレメリムマブ+化学療法：第III相POSEIDON試験の結果 – Johnson ML、他</vt:lpstr>
      <vt:lpstr>PL02.01：mNSCLCの第一選択治療としてのデュルバルマブ±トレメリムマブ+化学療法：第III相POSEIDON試験の結果 – Johnson ML、他</vt:lpstr>
      <vt:lpstr>PL02.01：mNSCLCの第一選択治療としてのデュルバルマブ±トレメリムマブ+化学療法：第III相POSEIDON試験の結果 – Johnson ML、他</vt:lpstr>
      <vt:lpstr>PL02.01：mNSCLCの第一選択治療としてのデュルバルマブ±トレメリムマブ+化学療法：第III相POSEIDON試験の結果 – Johnson ML、他</vt:lpstr>
      <vt:lpstr>PL02.01：mNSCLCの第一選択治療としてのデュルバルマブ±トレメリムマブ+化学療法：第III相POSEIDON試験の結果 – Johnson ML、他</vt:lpstr>
      <vt:lpstr>OA09.01：進行性NSCLCおよび脳転移のある患者における一次ニボルマブ+イピリムマブ+化学療法：CheckMate 9LAの結果 – Carbone D、他</vt:lpstr>
      <vt:lpstr>OA09.01：進行性NSCLCおよび脳転移のある患者における一次ニボルマブ+イピリムマブ+化学療法：CheckMate 9LAの結果 – Carbone D、他</vt:lpstr>
      <vt:lpstr>OA09.01：進行性NSCLCおよび脳転移のある患者における一次ニボルマブ+イピリムマブ+化学療法：CheckMate 9LAの結果 – Carbone D、他</vt:lpstr>
      <vt:lpstr>OA09.01：進行性NSCLCおよび脳転移のある患者における一次ニボルマブ+イピリムマブ+化学療法：CheckMate 9LAの結果 – Carbone D、他</vt:lpstr>
      <vt:lpstr>OA09.01：進行性NSCLCおよび脳転移のある患者における一次ニボルマブ+イピリムマブ+化学療法：CheckMate 9LAの結果 – Carbone D、他</vt:lpstr>
      <vt:lpstr>OA09.02：Atezo-Brain試験：未治療の脳転移を有するステージIVのNSCLC患者を対象としたアテゾリズマブと化学療法の単アーム第II相試験 – Nadal E、他</vt:lpstr>
      <vt:lpstr>OA09.02：Atezo-Brain試験：未治療の脳転移を有するステージIVのNSCLC患者を対象としたアテゾリズマブと化学療法の単アーム第II相試験 – Nadal E、他</vt:lpstr>
      <vt:lpstr>OA09.02：Atezo-Brain試験：未治療の脳転移を有するステージIVのNSCLC患者を対象としたアテゾリズマブと化学療法の単アーム第II相試験 – Nadal E、他</vt:lpstr>
      <vt:lpstr>OA09.02：Atezo-Brain試験：未治療の脳転移を有するステージIVのNSCLC患者を対象としたアテゾリズマブと化学療法の単アーム第II相試験 – Nadal E、他</vt:lpstr>
      <vt:lpstr>MA13.01：治療歴のない進行性非扁平上皮NSCLC患者におけるカムレリズマブとアパチニブの併用療法：多施設、非盲検、単アーム、第Ⅱ相試験 – Ren S、他</vt:lpstr>
      <vt:lpstr>MA13.01：治療歴のない進行性非扁平上皮NSCLC患者におけるカムレリズマブとアパチニブの併用療法：多施設、非盲検、単アーム、第Ⅱ相試験 – Ren S、他</vt:lpstr>
      <vt:lpstr>MA13.01：治療歴のない進行性非扁平上皮NSCLC患者におけるカムレリズマブとアパチニブの併用療法：多施設、非盲検、単アーム、第Ⅱ相試験 – Ren S、他</vt:lpstr>
      <vt:lpstr>MA13.07：GEMSTONE-302試験：転移性NSCLCを対象としてプラチナベースの化学療法にプラセボまたはPD-L1 mAbであるスゲマリマブを併用療法する第Ⅲ相試験 – Zhou C、他</vt:lpstr>
      <vt:lpstr>MA13.07：GEMSTONE-302試験：転移性NSCLCを対象としてプラチナベースの化学療法にプラセボまたはPD-L1 mAbであるスゲマリマブを併用療法する第Ⅲ相試験 – Zhou C、他</vt:lpstr>
      <vt:lpstr>MA13.07：GEMSTONE-302試験：転移性NSCLCを対象としてプラチナベースの化学療法にプラセボまたはPD-L1 mAbであるスゲマリマブを併用療法する第Ⅲ相試験 – Zhou C、他</vt:lpstr>
      <vt:lpstr>MA13.08：CHOICE-01試験：進行性NSCLCに対する一次化学療法と組み合わせたトリパリマブとプラセボの第Ⅲ相試験 – Wang J、他</vt:lpstr>
      <vt:lpstr>MA13.08：CHOICE-01試験：進行性NSCLCに対する一次化学療法と組み合わせたトリパリマブとプラセボの第Ⅲ相試験 – Wang J、他</vt:lpstr>
      <vt:lpstr>MA13.08：CHOICE-01試験：進行性NSCLCに対する一次化学療法と組み合わせたトリパリマブとプラセボの第Ⅲ相試験 – Wang J、他</vt:lpstr>
      <vt:lpstr>進行NSCLC 根治的に治療できないステージIIIおよびステージIV</vt:lpstr>
      <vt:lpstr>OA09.03：再発性EGFR/ALK陽性非小細胞肺がん（NSCLC）におけるプラチナベースの化学療法と組み合わせたペムブロリズマブ – Gadgeel SM、他</vt:lpstr>
      <vt:lpstr>OA09.03：再発性EGFR/ALK陽性非小細胞肺がん（NSCLC）におけるプラチナベースの化学療法と組み合わせたペムブロリズマブ – Gadgeel SM、他</vt:lpstr>
      <vt:lpstr>OA09.03：再発性EGFR/ALK陽性非小細胞肺がん（NSCLC）におけるプラチナベースの化学療法と組み合わせたペムブロリズマブ – Gadgeel SM、他</vt:lpstr>
      <vt:lpstr>OA15.01：EGFR TKIによる前治療で疾患が管理されているEGFRエクソン20挿入陽性の転移性NSCLC患者におけるモボセルチニブ – Spira A、他</vt:lpstr>
      <vt:lpstr>OA15.01：EGFR TKIによる前治療で疾患が管理されているEGFRエクソン20挿入陽性の転移性NSCLC患者におけるモボセルチニブ – Spira A、他</vt:lpstr>
      <vt:lpstr>OA15.01：EGFR TKIによる前治療で疾患が管理されているEGFRエクソン20挿入陽性の転移性NSCLC患者におけるモボセルチニブ – Spira A、他</vt:lpstr>
      <vt:lpstr>OA15.02：EGFRエクソン20挿入変異を有する進行性NSCLCにおける経口選択的EGFR/ HER2阻害剤であるDZD9008の第I相試験 – Janne PA、他</vt:lpstr>
      <vt:lpstr>OA15.02：EGFRエクソン20挿入変異を有する進行性NSCLCにおける経口選択的EGFR/ HER2阻害剤であるDZD9008の第I相試験 – Janne PA、他</vt:lpstr>
      <vt:lpstr>OA15.02：EGFRエクソン20挿入変異を有する進行性NSCLCにおける経口選択的EGFR/ HER2阻害剤であるDZD9008の第I相試験 – Janne PA、他</vt:lpstr>
      <vt:lpstr>OA15.03：METエクソン14スキッピング（METex14）変異を有する非小細胞肺がん（NSCLC）におけるアミバンタマブ：CHRYSALIS試験の初期成績 – Spira A、他</vt:lpstr>
      <vt:lpstr>OA15.03：METエクソン14スキッピング（METex14）変異を有する非小細胞肺がん（NSCLC）におけるアミバンタマブ：CHRYSALIS試験の初期成績 – Spira A、他</vt:lpstr>
      <vt:lpstr>OA15.03：METエクソン14スキッピング（METex14）変異を有する非小細胞肺がん（NSCLC）におけるアミバンタマブ：CHRYSALIS試験の初期成績 – Spira A、他</vt:lpstr>
      <vt:lpstr>OA15.03：METエクソン14スキッピング（METex14）変異を有する非小細胞肺がん（NSCLC）におけるアミバンタマブ：CHRYSALIS試験の初期成績 – Spira A、他</vt:lpstr>
      <vt:lpstr>OA15.04：治療歴のあるc-Met+進行性非小細胞肺がん患者におけるテリソツズマブベドチン（teliso-v）単剤療法 – Camidge DR、他</vt:lpstr>
      <vt:lpstr>OA15.04：治療歴のあるc-Met+進行性非小細胞肺がん患者におけるテリソツズマブベドチン（teliso-v）単剤療法 – Camidge DR、他</vt:lpstr>
      <vt:lpstr>OA15.04：治療歴のあるc-Met+進行性非小細胞肺がん患者におけるテリソツズマブベドチン（teliso-v）単剤療法 – Camidge DR、他</vt:lpstr>
      <vt:lpstr>MA13.02：再発性非小細胞肺がんに対するニボルマブおよびイピリムマブとニンテダニブを組み合わせた第II相試験 – Puri S、他</vt:lpstr>
      <vt:lpstr>MA13.02：再発性非小細胞肺がんに対するニボルマブおよびイピリムマブとニンテダニブを組み合わせた第II相試験 – Puri S、他</vt:lpstr>
      <vt:lpstr>MA13.02：再発性非小細胞肺がんに対するニボルマブおよびイピリムマブとニンテダニブを組み合わせた第II相試験 – Puri S、他</vt:lpstr>
      <vt:lpstr>その他の悪性腫瘍</vt:lpstr>
      <vt:lpstr>PL02.03：再発性SCLC患者におけるルルビネクチン/ドキソルビシン対CAVまたはトポテカン：第III相無作為化ATLANTIS試験 – Paz-Ares L、他</vt:lpstr>
      <vt:lpstr>PL02.03：再発性SCLC患者におけるルルビネクチン/ドキソルビシン対CAVまたはトポテカン：第III相無作為化ATLANTIS試験 – Paz-Ares L、他</vt:lpstr>
      <vt:lpstr>PL02.03：再発性SCLC患者におけるルルビネクチン/ドキソルビシン対CAVまたはトポテカン：第III相無作為化ATLANTIS試験 – Paz-Ares L、他</vt:lpstr>
      <vt:lpstr>PL02.03：再発性SCLC患者におけるルルビネクチン/ドキソルビシン対CAVまたはトポテカン：第III相無作為化ATLANTIS試験 – Paz-Ares L、他</vt:lpstr>
      <vt:lpstr>PL02.03：再発性SCLC患者におけるルルビネクチン/ドキソルビシン対CAVまたはトポテカン：第III相無作為化ATLANTIS試験 – Paz-Ares L、他</vt:lpstr>
      <vt:lpstr>OA07.03：プラチナ感受性ES SCLCにおける一次治療のルカパリブ+ニボルマブの第II相試験：中間解析 – Chauhan A、他</vt:lpstr>
      <vt:lpstr>OA07.03：プラチナ感受性ES SCLCにおける一次治療のルカパリブ+ニボルマブの第II相試験：中間解析 – Chauhan A、他</vt:lpstr>
      <vt:lpstr>OA07.03：プラチナ感受性ES SCLCにおける一次治療のルカパリブ+ニボルマブの第II相試験：中間解析 – Chauhan A、他</vt:lpstr>
      <vt:lpstr>MA16.02：再発性小細胞肺がんに対する二次治療としてのプラチナダブレット：システマティック・レビューとメタアナリシス – Sato T、他</vt:lpstr>
      <vt:lpstr>MA16.02：再発性小細胞肺がんに対する二次治療としてのプラチナダブレット：システマティック・レビューとメタアナリシス – Sato T、他</vt:lpstr>
      <vt:lpstr>MA16.02：再発性小細胞肺がんに対する二次治療としてのプラチナダブレット：システマティック・レビューとメタアナリシス – Sato T、他</vt:lpstr>
      <vt:lpstr>MA16.06：1L ES-SCLCにおけるデュルバルマブ±トレメリムマブ+プラチナ・エトポシド：CASPIAN試験におけるHLA遺伝子型と生存の探索的分析 – Garassino MC、他</vt:lpstr>
      <vt:lpstr>MA16.06：1L ES-SCLCにおけるデュルバルマブ±トレメリムマブ+プラチナ・エトポシド：CASPIAN試験におけるHLA遺伝子型と生存の探索的分析 – Garassino MC、他</vt:lpstr>
      <vt:lpstr>MA16.06：1L ES-SCLCにおけるデュルバルマブ±トレメリムマブ+プラチナ・エトポシド：CASPIAN試験におけるHLA遺伝子型と生存の探索的分析 – Garassino MC、他</vt:lpstr>
      <vt:lpstr>OA12.01：悪性胸膜中皮腫における化学免疫療法に対する反応のゲノムおよび免疫細胞のランドスケープ – Anagnostou V、他</vt:lpstr>
      <vt:lpstr>OA12.01：悪性胸膜中皮腫における化学免疫療法に対する反応のゲノムおよび免疫細胞のランドスケープ – Anagnostou V、他</vt:lpstr>
      <vt:lpstr>OA12.01：悪性胸膜中皮腫における化学免疫療法に対する反応のゲノムおよび免疫細胞のランドスケープ – Anagnostou V、他</vt:lpstr>
      <vt:lpstr>OA13.01：切除可能な胸膜中皮腫に対するシスプラチン+ペメトレキセドとアテゾリズマブの併用術前補助療法および維持のS1619試験 – Tsao A、他</vt:lpstr>
      <vt:lpstr>OA13.01：切除可能な胸膜中皮腫に対するシスプラチン+ペメトレキセドとアテゾリズマブの併用術前補助療法および維持のS1619試験 – Tsao A、他</vt:lpstr>
      <vt:lpstr>OA13.01：切除可能な胸膜中皮腫に対するシスプラチン+ペメトレキセドとアテゾリズマブの併用術前補助療法および維持のS1619試験 – Tsao A、他</vt:lpstr>
      <vt:lpstr>MA04.01：ステージIIIの胸腺上皮性腫瘍（TET）における集学的治療と転帰：フランスのRYTHMICネットワークからの遡及的分析 – Benitez JC、他</vt:lpstr>
      <vt:lpstr>MA04.01：ステージIIIの胸腺上皮性腫瘍（TET）における集学的治療と転帰：フランスのRYTHMICネットワークからの遡及的分析 – Benitez JC、他</vt:lpstr>
      <vt:lpstr>MA04.01：ステージIIIの胸腺上皮性腫瘍（TET）における集学的治療と転帰：フランスのRYTHMICネットワークからの遡及的分析 – Benitez JC、他</vt:lpstr>
      <vt:lpstr>MA04.03：再発性または難治性の進行性胸腺上皮腫瘍に対するパルボシクリブの第II相試験（KCSG LU17-21）– Jung HA、他</vt:lpstr>
      <vt:lpstr>MA04.03：再発性または難治性の進行性胸腺上皮腫瘍に対するパルボシクリブの第II相試験（KCSG LU17-21）– Jung HA、他</vt:lpstr>
      <vt:lpstr>MA04.03：再発性または難治性の進行性胸腺上皮腫瘍に対するパルボシクリブの第II相試験（KCSG LU17-21）– Jung HA、他</vt:lpstr>
      <vt:lpstr>COVID-19</vt:lpstr>
      <vt:lpstr>PL02.09：国際肺癌学会（IASLC）による、COVID-19が国際肺癌臨床試験に与える影響に関する研究 – Smeltzer M、他</vt:lpstr>
      <vt:lpstr>PL02.09：国際肺癌学会（IASLC）による、COVID-19が国際肺癌臨床試験に与える影響に関する研究 – Smeltzer M、他</vt:lpstr>
      <vt:lpstr>PL02.09：国際肺癌学会（IASLC）による、COVID-19が国際肺癌臨床試験に与える影響に関する研究 – Smeltzer M、他</vt:lpstr>
      <vt:lpstr>OA01.01：SARS-CoV-2ワクチンを投与された肺がん患者の解析により、対照群に比べて抗体反応が不十分な少数の患者が存在することが判明 – Gomez JE、他</vt:lpstr>
      <vt:lpstr>OA01.01：SARS-CoV-2ワクチンを投与された肺がん患者の解析により、対照群に比べて抗体反応が不十分な少数の患者が存在することが判明 – Gomez JE、他</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Wheatcroft</dc:creator>
  <cp:lastModifiedBy>Clare Wheatcroft</cp:lastModifiedBy>
  <cp:revision>274</cp:revision>
  <dcterms:modified xsi:type="dcterms:W3CDTF">2021-10-15T11:14:34Z</dcterms:modified>
</cp:coreProperties>
</file>