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4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0360-5160-445A-8794-5A5F596C50F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73E8-B75D-47A2-BE60-8828872ED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497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0360-5160-445A-8794-5A5F596C50F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73E8-B75D-47A2-BE60-8828872ED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149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0360-5160-445A-8794-5A5F596C50F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73E8-B75D-47A2-BE60-8828872ED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117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0360-5160-445A-8794-5A5F596C50F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73E8-B75D-47A2-BE60-8828872ED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4894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0360-5160-445A-8794-5A5F596C50F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73E8-B75D-47A2-BE60-8828872ED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6219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0360-5160-445A-8794-5A5F596C50F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73E8-B75D-47A2-BE60-8828872ED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643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0360-5160-445A-8794-5A5F596C50F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73E8-B75D-47A2-BE60-8828872ED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1260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0360-5160-445A-8794-5A5F596C50F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73E8-B75D-47A2-BE60-8828872ED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520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0360-5160-445A-8794-5A5F596C50F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73E8-B75D-47A2-BE60-8828872ED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7117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0360-5160-445A-8794-5A5F596C50F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73E8-B75D-47A2-BE60-8828872ED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619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A0360-5160-445A-8794-5A5F596C50F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573E8-B75D-47A2-BE60-8828872ED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8309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A0360-5160-445A-8794-5A5F596C50FB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573E8-B75D-47A2-BE60-8828872EDB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5541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171">
            <a:extLst>
              <a:ext uri="{FF2B5EF4-FFF2-40B4-BE49-F238E27FC236}">
                <a16:creationId xmlns:a16="http://schemas.microsoft.com/office/drawing/2014/main" id="{24DD8166-9C33-6709-1A43-C320608CA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3" y="153988"/>
            <a:ext cx="3348037" cy="838200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  <a:lumOff val="25000"/>
            </a:schemeClr>
          </a:solidFill>
          <a:ln w="38100" algn="ctr">
            <a:noFill/>
            <a:prstDash val="sysDot"/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症例</a:t>
            </a:r>
            <a:endParaRPr lang="en-US" altLang="ja-JP" sz="4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D8C093A-94B4-A45E-BC8D-98D0C2B68871}"/>
              </a:ext>
            </a:extLst>
          </p:cNvPr>
          <p:cNvSpPr txBox="1"/>
          <p:nvPr/>
        </p:nvSpPr>
        <p:spPr>
          <a:xfrm>
            <a:off x="42546" y="5231045"/>
            <a:ext cx="39085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（＊＊＊＊，＊＊</a:t>
            </a:r>
            <a:r>
              <a:rPr kumimoji="1" lang="ja-JP" altLang="en-US" b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先生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 出題）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2" name="角丸四角形 13">
            <a:extLst>
              <a:ext uri="{FF2B5EF4-FFF2-40B4-BE49-F238E27FC236}">
                <a16:creationId xmlns:a16="http://schemas.microsoft.com/office/drawing/2014/main" id="{C01D6BE5-F54F-B9DE-9258-D772139E8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4723" y="323707"/>
            <a:ext cx="4540688" cy="5564254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 w="38100">
            <a:solidFill>
              <a:srgbClr val="FF0000"/>
            </a:solidFill>
            <a:prstDash val="sysDot"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臨床情報：</a:t>
            </a:r>
            <a:endParaRPr lang="en-US" altLang="ja-JP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ja-JP" alt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　●歳台，●性，●</a:t>
            </a:r>
            <a:r>
              <a:rPr lang="en-US" altLang="ja-JP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-smoker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ja-JP" alt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＊＊＊＊＊＊＊＊＊＊＊＊＊＊＊＊＊＊＊＊＊＊．</a:t>
            </a:r>
            <a:endParaRPr lang="en-US" altLang="ja-JP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ja-JP" alt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気管支鏡検査を施行したので，画像を提示する．</a:t>
            </a:r>
            <a:endParaRPr lang="en-US" altLang="ja-JP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endParaRPr lang="en-US" altLang="ja-JP" sz="1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画像所見：</a:t>
            </a:r>
            <a:endParaRPr lang="en-US" altLang="ja-JP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ja-JP" alt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　＊＊＊＊＊＊＊＊＊＊＊＊＊＊＊＊＊＊＊＊＊＊＊＊＊＊＊＊＊＊＊＊＊＊＊＊＊＊＊＊＊＊＊＊＊＊＊＊＊＊＊＊＊＊＊＊＊＊＊＊＊＊＊＊＊＊＊ ＊ ＊ ＊ ＊ ＊ ＊ ＊ ＊ ＊ ＊ ＊ ＊ ＊ ＊ ＊ ＊ ＊ ＊ ＊ ＊ ＊ ＊ ＊ ＊ ＊ ＊ ＊ ＊</a:t>
            </a:r>
            <a:endParaRPr lang="en-US" altLang="ja-JP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6CE65A07-0428-35FA-7037-2227528049EB}"/>
              </a:ext>
            </a:extLst>
          </p:cNvPr>
          <p:cNvGrpSpPr/>
          <p:nvPr/>
        </p:nvGrpSpPr>
        <p:grpSpPr>
          <a:xfrm>
            <a:off x="424543" y="1545771"/>
            <a:ext cx="3712028" cy="3461658"/>
            <a:chOff x="424543" y="1545771"/>
            <a:chExt cx="3712028" cy="3461658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4FC20FEC-54E2-0A30-B3D3-0426CF965936}"/>
                </a:ext>
              </a:extLst>
            </p:cNvPr>
            <p:cNvSpPr txBox="1"/>
            <p:nvPr/>
          </p:nvSpPr>
          <p:spPr>
            <a:xfrm>
              <a:off x="424543" y="1545771"/>
              <a:ext cx="3712028" cy="3461658"/>
            </a:xfrm>
            <a:prstGeom prst="rect">
              <a:avLst/>
            </a:prstGeom>
            <a:noFill/>
            <a:ln w="571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0ED6B45-A6D8-88B0-3C92-BBF09578A9D2}"/>
                </a:ext>
              </a:extLst>
            </p:cNvPr>
            <p:cNvSpPr txBox="1"/>
            <p:nvPr/>
          </p:nvSpPr>
          <p:spPr>
            <a:xfrm>
              <a:off x="783861" y="2782669"/>
              <a:ext cx="2993391" cy="64633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latin typeface="Times New Roman" panose="02020603050405020304" pitchFamily="18" charset="0"/>
                  <a:ea typeface="ＭＳ Ｐゴシック" panose="020B0600070205080204" pitchFamily="50" charset="-128"/>
                  <a:cs typeface="Times New Roman" panose="02020603050405020304" pitchFamily="18" charset="0"/>
                </a:rPr>
                <a:t>画像</a:t>
              </a:r>
              <a:endParaRPr kumimoji="1" lang="en-US" altLang="ja-JP" b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endParaRPr>
            </a:p>
            <a:p>
              <a:r>
                <a:rPr lang="en-US" altLang="ja-JP" b="1" dirty="0">
                  <a:latin typeface="Times New Roman" panose="02020603050405020304" pitchFamily="18" charset="0"/>
                  <a:ea typeface="ＭＳ Ｐゴシック" panose="020B0600070205080204" pitchFamily="50" charset="-128"/>
                  <a:cs typeface="Times New Roman" panose="02020603050405020304" pitchFamily="18" charset="0"/>
                </a:rPr>
                <a:t>JPEG</a:t>
              </a:r>
              <a:r>
                <a:rPr lang="ja-JP" altLang="ja-JP" b="1" dirty="0">
                  <a:latin typeface="Times New Roman" panose="02020603050405020304" pitchFamily="18" charset="0"/>
                  <a:ea typeface="ＭＳ Ｐゴシック" panose="020B0600070205080204" pitchFamily="50" charset="-128"/>
                  <a:cs typeface="Times New Roman" panose="02020603050405020304" pitchFamily="18" charset="0"/>
                </a:rPr>
                <a:t>，</a:t>
              </a:r>
              <a:r>
                <a:rPr lang="en-US" altLang="ja-JP" b="1" dirty="0">
                  <a:latin typeface="Times New Roman" panose="02020603050405020304" pitchFamily="18" charset="0"/>
                  <a:ea typeface="ＭＳ Ｐゴシック" panose="020B0600070205080204" pitchFamily="50" charset="-128"/>
                  <a:cs typeface="Times New Roman" panose="02020603050405020304" pitchFamily="18" charset="0"/>
                </a:rPr>
                <a:t>600dpi</a:t>
              </a:r>
              <a:r>
                <a:rPr lang="ja-JP" altLang="ja-JP" b="1" dirty="0">
                  <a:latin typeface="Times New Roman" panose="02020603050405020304" pitchFamily="18" charset="0"/>
                  <a:ea typeface="ＭＳ Ｐゴシック" panose="020B0600070205080204" pitchFamily="50" charset="-128"/>
                  <a:cs typeface="Times New Roman" panose="02020603050405020304" pitchFamily="18" charset="0"/>
                </a:rPr>
                <a:t>以上，カラー</a:t>
              </a:r>
            </a:p>
          </p:txBody>
        </p:sp>
      </p:grpSp>
      <p:sp>
        <p:nvSpPr>
          <p:cNvPr id="8" name="角丸四角形 13">
            <a:extLst>
              <a:ext uri="{FF2B5EF4-FFF2-40B4-BE49-F238E27FC236}">
                <a16:creationId xmlns:a16="http://schemas.microsoft.com/office/drawing/2014/main" id="{CEA9AA62-7E2E-228E-E938-DE7E90E9D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3903" y="3716677"/>
            <a:ext cx="1789868" cy="1024846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ja-JP" alt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＊＊＊</a:t>
            </a:r>
            <a:endParaRPr lang="en-US" altLang="ja-JP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ja-JP" alt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（解剖学的部位を記載ください）</a:t>
            </a:r>
            <a:endParaRPr lang="en-US" altLang="ja-JP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602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171">
            <a:extLst>
              <a:ext uri="{FF2B5EF4-FFF2-40B4-BE49-F238E27FC236}">
                <a16:creationId xmlns:a16="http://schemas.microsoft.com/office/drawing/2014/main" id="{94B34DA9-1B5D-BFBD-1CEF-B36CADD1D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3" y="153988"/>
            <a:ext cx="3256840" cy="827087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  <a:lumOff val="25000"/>
            </a:schemeClr>
          </a:solidFill>
          <a:ln w="38100" algn="ctr">
            <a:noFill/>
            <a:prstDash val="sysDot"/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診断・解説</a:t>
            </a:r>
            <a:endParaRPr lang="en-US" altLang="ja-JP" sz="4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316E4BA-7A9D-2BCC-A3E7-2270D6B78BEF}"/>
              </a:ext>
            </a:extLst>
          </p:cNvPr>
          <p:cNvSpPr txBox="1"/>
          <p:nvPr/>
        </p:nvSpPr>
        <p:spPr>
          <a:xfrm>
            <a:off x="42546" y="5231045"/>
            <a:ext cx="39085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（＊＊＊＊，＊＊</a:t>
            </a:r>
            <a:r>
              <a:rPr kumimoji="1" lang="ja-JP" altLang="en-US" b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先生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 出題）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5EABA1E-8F50-E78D-82F6-B72797DC2421}"/>
              </a:ext>
            </a:extLst>
          </p:cNvPr>
          <p:cNvGrpSpPr/>
          <p:nvPr/>
        </p:nvGrpSpPr>
        <p:grpSpPr>
          <a:xfrm>
            <a:off x="424543" y="1545771"/>
            <a:ext cx="3712028" cy="3461658"/>
            <a:chOff x="424543" y="1545771"/>
            <a:chExt cx="3712028" cy="3461658"/>
          </a:xfrm>
        </p:grpSpPr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D34D7243-A36D-48AA-FDCE-6E8402E0B7F1}"/>
                </a:ext>
              </a:extLst>
            </p:cNvPr>
            <p:cNvSpPr txBox="1"/>
            <p:nvPr/>
          </p:nvSpPr>
          <p:spPr>
            <a:xfrm>
              <a:off x="424543" y="1545771"/>
              <a:ext cx="3712028" cy="3461658"/>
            </a:xfrm>
            <a:prstGeom prst="rect">
              <a:avLst/>
            </a:prstGeom>
            <a:noFill/>
            <a:ln w="571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2B816ED-E32D-D999-1646-392F5B370418}"/>
                </a:ext>
              </a:extLst>
            </p:cNvPr>
            <p:cNvSpPr txBox="1"/>
            <p:nvPr/>
          </p:nvSpPr>
          <p:spPr>
            <a:xfrm>
              <a:off x="783861" y="2782669"/>
              <a:ext cx="2993391" cy="64633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latin typeface="Times New Roman" panose="02020603050405020304" pitchFamily="18" charset="0"/>
                  <a:ea typeface="ＭＳ Ｐゴシック" panose="020B0600070205080204" pitchFamily="50" charset="-128"/>
                  <a:cs typeface="Times New Roman" panose="02020603050405020304" pitchFamily="18" charset="0"/>
                </a:rPr>
                <a:t>画像</a:t>
              </a:r>
              <a:endParaRPr kumimoji="1" lang="en-US" altLang="ja-JP" b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endParaRPr>
            </a:p>
            <a:p>
              <a:r>
                <a:rPr lang="en-US" altLang="ja-JP" b="1" dirty="0">
                  <a:latin typeface="Times New Roman" panose="02020603050405020304" pitchFamily="18" charset="0"/>
                  <a:ea typeface="ＭＳ Ｐゴシック" panose="020B0600070205080204" pitchFamily="50" charset="-128"/>
                  <a:cs typeface="Times New Roman" panose="02020603050405020304" pitchFamily="18" charset="0"/>
                </a:rPr>
                <a:t>JPEG</a:t>
              </a:r>
              <a:r>
                <a:rPr lang="ja-JP" altLang="ja-JP" b="1" dirty="0">
                  <a:latin typeface="Times New Roman" panose="02020603050405020304" pitchFamily="18" charset="0"/>
                  <a:ea typeface="ＭＳ Ｐゴシック" panose="020B0600070205080204" pitchFamily="50" charset="-128"/>
                  <a:cs typeface="Times New Roman" panose="02020603050405020304" pitchFamily="18" charset="0"/>
                </a:rPr>
                <a:t>，</a:t>
              </a:r>
              <a:r>
                <a:rPr lang="en-US" altLang="ja-JP" b="1" dirty="0">
                  <a:latin typeface="Times New Roman" panose="02020603050405020304" pitchFamily="18" charset="0"/>
                  <a:ea typeface="ＭＳ Ｐゴシック" panose="020B0600070205080204" pitchFamily="50" charset="-128"/>
                  <a:cs typeface="Times New Roman" panose="02020603050405020304" pitchFamily="18" charset="0"/>
                </a:rPr>
                <a:t>600dpi</a:t>
              </a:r>
              <a:r>
                <a:rPr lang="ja-JP" altLang="ja-JP" b="1" dirty="0">
                  <a:latin typeface="Times New Roman" panose="02020603050405020304" pitchFamily="18" charset="0"/>
                  <a:ea typeface="ＭＳ Ｐゴシック" panose="020B0600070205080204" pitchFamily="50" charset="-128"/>
                  <a:cs typeface="Times New Roman" panose="02020603050405020304" pitchFamily="18" charset="0"/>
                </a:rPr>
                <a:t>以上，カラー</a:t>
              </a:r>
            </a:p>
          </p:txBody>
        </p:sp>
      </p:grpSp>
      <p:sp>
        <p:nvSpPr>
          <p:cNvPr id="10" name="角丸四角形 13">
            <a:extLst>
              <a:ext uri="{FF2B5EF4-FFF2-40B4-BE49-F238E27FC236}">
                <a16:creationId xmlns:a16="http://schemas.microsoft.com/office/drawing/2014/main" id="{4C6CEDEA-155C-6FED-7AB6-5C899AE53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3903" y="3716677"/>
            <a:ext cx="1789868" cy="1024846"/>
          </a:xfrm>
          <a:prstGeom prst="roundRect">
            <a:avLst>
              <a:gd name="adj" fmla="val 16667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ja-JP" alt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＊＊＊</a:t>
            </a:r>
            <a:endParaRPr lang="en-US" altLang="ja-JP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ja-JP" alt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（解剖学的部位を記載ください）</a:t>
            </a:r>
            <a:endParaRPr lang="en-US" altLang="ja-JP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角丸四角形 13">
            <a:extLst>
              <a:ext uri="{FF2B5EF4-FFF2-40B4-BE49-F238E27FC236}">
                <a16:creationId xmlns:a16="http://schemas.microsoft.com/office/drawing/2014/main" id="{E18AF27F-D88A-E727-B104-F6AF9EB14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4723" y="323707"/>
            <a:ext cx="4540688" cy="5564254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  <a:ln w="38100">
            <a:solidFill>
              <a:srgbClr val="FF0000"/>
            </a:solidFill>
            <a:prstDash val="sysDot"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Osaka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ja-JP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診断：</a:t>
            </a:r>
            <a:r>
              <a:rPr lang="ja-JP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＊＊＊＊</a:t>
            </a:r>
            <a:endParaRPr lang="en-US" altLang="ja-JP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ja-JP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ja-JP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解説：</a:t>
            </a:r>
            <a:endParaRPr lang="en-US" altLang="ja-JP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  <a:defRPr/>
            </a:pPr>
            <a:r>
              <a:rPr lang="ja-JP" altLang="en-US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＊＊＊＊＊＊＊＊＊＊＊＊＊＊＊＊＊＊＊＊＊＊＊＊＊＊＊＊＊＊＊＊＊＊＊＊＊＊＊＊＊＊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＊ </a:t>
            </a:r>
            <a:endParaRPr lang="en-US" altLang="ja-JP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710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3132</TotalTime>
  <Words>357</Words>
  <Application>Microsoft Office PowerPoint</Application>
  <PresentationFormat>A4 210 x 297 mm</PresentationFormat>
  <Paragraphs>23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Nakajima Takahiro</dc:creator>
  <cp:lastModifiedBy>Saito</cp:lastModifiedBy>
  <cp:revision>14</cp:revision>
  <dcterms:created xsi:type="dcterms:W3CDTF">2023-12-22T05:37:26Z</dcterms:created>
  <dcterms:modified xsi:type="dcterms:W3CDTF">2026-02-09T06:37:42Z</dcterms:modified>
</cp:coreProperties>
</file>